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0" r:id="rId2"/>
    <p:sldId id="368" r:id="rId3"/>
    <p:sldId id="413" r:id="rId4"/>
    <p:sldId id="448" r:id="rId5"/>
    <p:sldId id="416" r:id="rId6"/>
    <p:sldId id="417" r:id="rId7"/>
    <p:sldId id="414" r:id="rId8"/>
    <p:sldId id="422" r:id="rId9"/>
    <p:sldId id="423" r:id="rId10"/>
    <p:sldId id="415" r:id="rId11"/>
    <p:sldId id="418" r:id="rId12"/>
    <p:sldId id="369" r:id="rId13"/>
    <p:sldId id="420" r:id="rId14"/>
    <p:sldId id="425" r:id="rId15"/>
    <p:sldId id="421" r:id="rId16"/>
    <p:sldId id="426" r:id="rId17"/>
    <p:sldId id="427" r:id="rId18"/>
    <p:sldId id="429" r:id="rId19"/>
    <p:sldId id="436" r:id="rId20"/>
    <p:sldId id="441" r:id="rId21"/>
    <p:sldId id="4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4673D-08A9-485D-B334-FBE364CD0FA3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C6472-3D53-488C-AD4B-9CC4541E47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1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BAA1-764E-494F-ACC0-2F99EC0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BD02-63D9-40BE-B999-1B8CDD20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7D5B-0D66-4202-8B73-6A7F4F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83BA-7863-4556-B49F-2F120E3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843B-D2E8-4A15-BB9F-485E72B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1CED-53E0-4C81-8545-DAADC6A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36BE-1116-4915-9A57-B2C7133A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A298-FFA9-4671-B995-EA8BAAD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3558-041C-45B3-BD2D-4ECBFAC4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E182-233C-468F-A452-E275776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1086B-FC5D-48C1-9F24-A57BC855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8CE97-B556-4DB4-A7C9-B755215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2BA5-3591-45BE-AE30-AA03B7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3A68-A9FB-415A-982A-EF23197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985A-9D07-47AE-8705-4D090DB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991-A24D-4DDF-8451-4EA6D9B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5DD3-C439-450E-A222-E2CC4D0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B1BD-F678-473F-970C-1B2E787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97A1-C023-4698-A53F-3162F7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043E-6401-43B9-A1CA-91C44ED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BE62-6D93-469D-872D-F57FD12F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08EF-0039-43B5-BDFA-79C9D5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6C41-326D-4BAA-9AEA-21414BC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461E-9311-4131-9C94-32D0029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970A-1D42-4054-8D5F-36D840C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0BF-2658-4E9D-B53C-9BDFD5D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8927-3A7E-4B76-B704-11DAEAF4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3FB6-4218-4545-A221-AF8E8416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C0E7-3A14-475C-8067-8963EDC3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13EC-61C2-4353-8CD4-D55BB88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0E40-69E5-4481-9411-4E34E3E7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06DA-2D1B-47F9-B82F-45213DCA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93D9-ACFE-41B2-BB22-7EFE8654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89C3-7052-4414-8919-5DA01CB1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68771-5C28-4270-A7C4-878CDEE7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D8702-13D4-422C-B71F-2E3017FA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6B91A-CD8F-41DA-8D53-11E43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8969-2F0B-4761-8668-CE59EDD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431E-6A0B-4FDC-A788-9785D5D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1919-DE5A-4373-82DC-23F5A8E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C199-819B-46E6-BBBE-8B16E57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2AF19-5F33-4E60-9DE9-D1071A8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DD7B-96C1-4B70-BB70-D45DC4A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168AF-2498-478D-8EFA-FF6BFBA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2B70-3DF6-4629-8C97-589D056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F3AD-E1BA-4081-85B1-4B5D20B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A7EE-CB9B-413B-8B6A-E4E5349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70D-B2AF-462E-B15B-D947397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E88FE-595E-4424-B3D8-A2915524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04E3-3C77-4C57-A404-12FBE6E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CC37-EEA9-43E2-8A57-202B8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9487-E7B1-4D6A-B644-162F6DE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1AE-49F2-44EE-8741-C98D6C7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DC75-344D-4A8A-A6BF-E5CFD8DB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D4060-7F87-41EC-AE6F-67D8EBE6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286A-310F-4225-86F2-9D8D19D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2F42-4013-4A5F-9C52-1911E7B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9416-A28F-4A37-884C-480EB4B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D6A84-5CAA-46EC-8B73-3BA7068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4ABA-AB51-4F9C-9B17-6848D33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DAD6-CACA-4FAF-B721-58597B5B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84D-2E55-4090-8ED3-FF3362D8EB0A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0BD8-B16B-4819-BA83-C1A3BD44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C834-C71E-4E10-8451-C04B15C7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ED51001-3D07-43DC-B984-7906C542EC3F}"/>
              </a:ext>
            </a:extLst>
          </p:cNvPr>
          <p:cNvSpPr txBox="1"/>
          <p:nvPr/>
        </p:nvSpPr>
        <p:spPr>
          <a:xfrm>
            <a:off x="284321" y="1247088"/>
            <a:ext cx="8099658" cy="356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RECAP –  Session16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the Scheduling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the Multiplexing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the Context 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the Sleep and Wakeup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the my proc and my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2C71532-1FF2-47E5-88FF-16F18D99D3B5}"/>
              </a:ext>
            </a:extLst>
          </p:cNvPr>
          <p:cNvSpPr txBox="1">
            <a:spLocks noChangeArrowheads="1"/>
          </p:cNvSpPr>
          <p:nvPr/>
        </p:nvSpPr>
        <p:spPr>
          <a:xfrm>
            <a:off x="284321" y="228560"/>
            <a:ext cx="8812178" cy="792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solidFill>
                  <a:srgbClr val="C00000"/>
                </a:solidFill>
                <a:latin typeface="+mn-lt"/>
              </a:rPr>
              <a:t>Session -17 </a:t>
            </a:r>
            <a:r>
              <a:rPr lang="en-US" sz="4800" b="1" dirty="0">
                <a:solidFill>
                  <a:srgbClr val="C00000"/>
                </a:solidFill>
              </a:rPr>
              <a:t>process scheduling</a:t>
            </a:r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80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D2C8B10-6A60-4CA9-A8CA-639888A707BE}"/>
              </a:ext>
            </a:extLst>
          </p:cNvPr>
          <p:cNvSpPr txBox="1">
            <a:spLocks noChangeArrowheads="1"/>
          </p:cNvSpPr>
          <p:nvPr/>
        </p:nvSpPr>
        <p:spPr>
          <a:xfrm>
            <a:off x="145481" y="-51463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4182" y="164517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/>
              <a:t>1 void yield(void) { </a:t>
            </a:r>
          </a:p>
          <a:p>
            <a:r>
              <a:rPr lang="en-GB" sz="2800" dirty="0"/>
              <a:t>2 acquire (&amp; </a:t>
            </a:r>
            <a:r>
              <a:rPr lang="en-GB" sz="2800" dirty="0" err="1"/>
              <a:t>ptable.lock</a:t>
            </a:r>
            <a:r>
              <a:rPr lang="en-GB" sz="2800" dirty="0"/>
              <a:t> ); </a:t>
            </a:r>
          </a:p>
          <a:p>
            <a:r>
              <a:rPr lang="en-GB" sz="2800" dirty="0"/>
              <a:t>3 proc−&gt;state = RUNNABLE; </a:t>
            </a:r>
          </a:p>
          <a:p>
            <a:r>
              <a:rPr lang="en-GB" sz="2800" dirty="0"/>
              <a:t>4 </a:t>
            </a:r>
            <a:r>
              <a:rPr lang="en-GB" sz="2800" dirty="0" err="1"/>
              <a:t>sched</a:t>
            </a:r>
            <a:r>
              <a:rPr lang="en-GB" sz="2800" dirty="0"/>
              <a:t> (); </a:t>
            </a:r>
          </a:p>
          <a:p>
            <a:r>
              <a:rPr lang="en-GB" sz="2800" dirty="0"/>
              <a:t>5 release (&amp; </a:t>
            </a:r>
            <a:r>
              <a:rPr lang="en-GB" sz="2800" dirty="0" err="1"/>
              <a:t>ptable.lock</a:t>
            </a:r>
            <a:r>
              <a:rPr lang="en-GB" sz="2800" dirty="0"/>
              <a:t> ); </a:t>
            </a:r>
          </a:p>
          <a:p>
            <a:r>
              <a:rPr lang="en-GB" sz="2800" dirty="0"/>
              <a:t>6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279" y="465508"/>
            <a:ext cx="18914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86873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4E282ACF-B55B-4BAA-8A8C-486DC0BE64F0}"/>
              </a:ext>
            </a:extLst>
          </p:cNvPr>
          <p:cNvSpPr txBox="1">
            <a:spLocks noChangeArrowheads="1"/>
          </p:cNvSpPr>
          <p:nvPr/>
        </p:nvSpPr>
        <p:spPr>
          <a:xfrm>
            <a:off x="145481" y="-51463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5636" y="429882"/>
            <a:ext cx="33830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Scheduling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3760" y="1633433"/>
            <a:ext cx="100702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sz="2800" dirty="0"/>
              <a:t>Why must a process acquire </a:t>
            </a:r>
            <a:r>
              <a:rPr lang="en-GB" sz="2800" dirty="0" err="1"/>
              <a:t>ptable.lock</a:t>
            </a:r>
            <a:r>
              <a:rPr lang="en-GB" sz="2800" dirty="0"/>
              <a:t> before a call to </a:t>
            </a:r>
            <a:r>
              <a:rPr lang="en-GB" sz="2800" dirty="0" err="1"/>
              <a:t>swtch</a:t>
            </a:r>
            <a:r>
              <a:rPr lang="en-GB" sz="2800" dirty="0"/>
              <a:t>? 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 Breaks the convention that the thread that acquires a lock is also responsible for releasing the lock 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 Without acquiring </a:t>
            </a:r>
            <a:r>
              <a:rPr lang="en-GB" sz="2800" dirty="0" err="1"/>
              <a:t>ptable.lock</a:t>
            </a:r>
            <a:r>
              <a:rPr lang="en-GB" sz="2800" dirty="0"/>
              <a:t>, two CPUs might want to schedule the same process because they can access </a:t>
            </a:r>
            <a:r>
              <a:rPr lang="en-GB" sz="2800" dirty="0" err="1"/>
              <a:t>ptable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1984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AB62A807-C568-411E-AF29-73D8FAC44A85}"/>
              </a:ext>
            </a:extLst>
          </p:cNvPr>
          <p:cNvSpPr txBox="1">
            <a:spLocks noChangeArrowheads="1"/>
          </p:cNvSpPr>
          <p:nvPr/>
        </p:nvSpPr>
        <p:spPr>
          <a:xfrm>
            <a:off x="138841" y="219325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1901" y="1594078"/>
            <a:ext cx="94883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/>
              <a:t>Simple loop: find a process to run, run it until it stops, repeat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Acquires and releases </a:t>
            </a:r>
            <a:r>
              <a:rPr lang="en-GB" sz="2400" dirty="0" err="1"/>
              <a:t>ptable.lock</a:t>
            </a:r>
            <a:r>
              <a:rPr lang="en-GB" sz="2400" dirty="0"/>
              <a:t>, and enables interrupts on every iteration. Why?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 If CPU is idle (no RUNNABLE) 1 Idle looping while holding a lock would not allow any other CPU to access the process table 2 Idle looping (all processes are waiting for I/O) while interrupts are disabled would not allow any I/O to arrive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The first process with p-&gt;state == RUNNABLE is selected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The process is assigned to the per-CPU proc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The process’s page table is switched to via </a:t>
            </a:r>
            <a:r>
              <a:rPr lang="en-GB" sz="2400" dirty="0" err="1"/>
              <a:t>switchuvm</a:t>
            </a:r>
            <a:r>
              <a:rPr lang="en-GB" sz="24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The process is marked as RUNNING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swtch</a:t>
            </a:r>
            <a:r>
              <a:rPr lang="en-GB" sz="2400" dirty="0"/>
              <a:t> is called to start running 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0076" y="524884"/>
            <a:ext cx="2501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403649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0E678671-91E8-49D7-9473-692DC4712EEA}"/>
              </a:ext>
            </a:extLst>
          </p:cNvPr>
          <p:cNvSpPr txBox="1">
            <a:spLocks noChangeArrowheads="1"/>
          </p:cNvSpPr>
          <p:nvPr/>
        </p:nvSpPr>
        <p:spPr>
          <a:xfrm>
            <a:off x="88135" y="254152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8768" y="1661188"/>
            <a:ext cx="77783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1 void scheduler (void) { </a:t>
            </a:r>
          </a:p>
          <a:p>
            <a:r>
              <a:rPr lang="en-GB" dirty="0"/>
              <a:t>2 </a:t>
            </a:r>
            <a:r>
              <a:rPr lang="en-GB" dirty="0" err="1"/>
              <a:t>struct</a:t>
            </a:r>
            <a:r>
              <a:rPr lang="en-GB" dirty="0"/>
              <a:t> proc ∗p; </a:t>
            </a:r>
          </a:p>
          <a:p>
            <a:r>
              <a:rPr lang="en-GB" dirty="0"/>
              <a:t>3 for(;;){ </a:t>
            </a:r>
          </a:p>
          <a:p>
            <a:r>
              <a:rPr lang="en-GB" dirty="0"/>
              <a:t>4 </a:t>
            </a:r>
            <a:r>
              <a:rPr lang="en-GB" dirty="0" err="1"/>
              <a:t>sti</a:t>
            </a:r>
            <a:r>
              <a:rPr lang="en-GB" dirty="0"/>
              <a:t> (); </a:t>
            </a:r>
          </a:p>
          <a:p>
            <a:r>
              <a:rPr lang="en-GB" dirty="0"/>
              <a:t>5 acquire (&amp; </a:t>
            </a:r>
            <a:r>
              <a:rPr lang="en-GB" dirty="0" err="1"/>
              <a:t>ptable.lock</a:t>
            </a:r>
            <a:r>
              <a:rPr lang="en-GB" dirty="0"/>
              <a:t> ); </a:t>
            </a:r>
          </a:p>
          <a:p>
            <a:r>
              <a:rPr lang="en-GB" dirty="0"/>
              <a:t>6 for(p = </a:t>
            </a:r>
            <a:r>
              <a:rPr lang="en-GB" dirty="0" err="1"/>
              <a:t>ptable.proc</a:t>
            </a:r>
            <a:r>
              <a:rPr lang="en-GB" dirty="0"/>
              <a:t>; p &lt; &amp;</a:t>
            </a:r>
            <a:r>
              <a:rPr lang="en-GB" dirty="0" err="1"/>
              <a:t>ptable.proc</a:t>
            </a:r>
            <a:r>
              <a:rPr lang="en-GB" dirty="0"/>
              <a:t>[NPROC ]; p++){ </a:t>
            </a:r>
          </a:p>
          <a:p>
            <a:r>
              <a:rPr lang="en-GB" dirty="0"/>
              <a:t>7 if(p−&gt;state != RUNNABLE) </a:t>
            </a:r>
          </a:p>
          <a:p>
            <a:r>
              <a:rPr lang="en-GB" dirty="0"/>
              <a:t>8 continue; </a:t>
            </a:r>
          </a:p>
          <a:p>
            <a:r>
              <a:rPr lang="en-GB" dirty="0"/>
              <a:t>9 proc = p; </a:t>
            </a:r>
          </a:p>
          <a:p>
            <a:r>
              <a:rPr lang="en-GB" dirty="0"/>
              <a:t>10 </a:t>
            </a:r>
            <a:r>
              <a:rPr lang="en-GB" dirty="0" err="1"/>
              <a:t>switchuvm</a:t>
            </a:r>
            <a:r>
              <a:rPr lang="en-GB" dirty="0"/>
              <a:t> (p); </a:t>
            </a:r>
          </a:p>
          <a:p>
            <a:r>
              <a:rPr lang="en-GB" dirty="0"/>
              <a:t>11 p−&gt;state = RUNNING; </a:t>
            </a:r>
          </a:p>
          <a:p>
            <a:r>
              <a:rPr lang="en-GB" dirty="0"/>
              <a:t>12 </a:t>
            </a:r>
            <a:r>
              <a:rPr lang="en-GB" dirty="0" err="1"/>
              <a:t>swtch</a:t>
            </a:r>
            <a:r>
              <a:rPr lang="en-GB" dirty="0"/>
              <a:t> (&amp;</a:t>
            </a:r>
            <a:r>
              <a:rPr lang="en-GB" dirty="0" err="1"/>
              <a:t>cpu</a:t>
            </a:r>
            <a:r>
              <a:rPr lang="en-GB" dirty="0"/>
              <a:t>−&gt;scheduler , proc−&gt;context ); </a:t>
            </a:r>
          </a:p>
          <a:p>
            <a:r>
              <a:rPr lang="en-GB" dirty="0"/>
              <a:t>13 </a:t>
            </a:r>
            <a:r>
              <a:rPr lang="en-GB" dirty="0" err="1"/>
              <a:t>switchkvm</a:t>
            </a:r>
            <a:r>
              <a:rPr lang="en-GB" dirty="0"/>
              <a:t> (); </a:t>
            </a:r>
          </a:p>
          <a:p>
            <a:r>
              <a:rPr lang="en-GB" dirty="0"/>
              <a:t>14 proc = 0; </a:t>
            </a:r>
          </a:p>
          <a:p>
            <a:r>
              <a:rPr lang="en-GB" dirty="0"/>
              <a:t>15 } </a:t>
            </a:r>
          </a:p>
          <a:p>
            <a:r>
              <a:rPr lang="en-GB" dirty="0"/>
              <a:t>16 release (&amp; </a:t>
            </a:r>
            <a:r>
              <a:rPr lang="en-GB" dirty="0" err="1"/>
              <a:t>ptable.lock</a:t>
            </a:r>
            <a:r>
              <a:rPr lang="en-GB" dirty="0"/>
              <a:t> ); </a:t>
            </a:r>
          </a:p>
          <a:p>
            <a:r>
              <a:rPr lang="en-GB" dirty="0"/>
              <a:t>17 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2574" y="560510"/>
            <a:ext cx="2501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88143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0E678671-91E8-49D7-9473-692DC4712EEA}"/>
              </a:ext>
            </a:extLst>
          </p:cNvPr>
          <p:cNvSpPr txBox="1">
            <a:spLocks noChangeArrowheads="1"/>
          </p:cNvSpPr>
          <p:nvPr/>
        </p:nvSpPr>
        <p:spPr>
          <a:xfrm>
            <a:off x="217438" y="0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8FCCA2F4-E859-4CB9-B42D-25FF9E24F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894" y="600943"/>
            <a:ext cx="477487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826135" marR="5080" indent="-814069">
              <a:lnSpc>
                <a:spcPct val="100000"/>
              </a:lnSpc>
              <a:spcBef>
                <a:spcPts val="100"/>
              </a:spcBef>
              <a:tabLst>
                <a:tab pos="2043430" algn="l"/>
              </a:tabLst>
            </a:pPr>
            <a:r>
              <a:rPr lang="en-GB" b="1" dirty="0">
                <a:solidFill>
                  <a:srgbClr val="C00000"/>
                </a:solidFill>
              </a:rPr>
              <a:t>Sleep and wakeup </a:t>
            </a:r>
            <a:endParaRPr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4" name="object 39">
            <a:extLst>
              <a:ext uri="{FF2B5EF4-FFF2-40B4-BE49-F238E27FC236}">
                <a16:creationId xmlns:a16="http://schemas.microsoft.com/office/drawing/2014/main" id="{2346304A-2B61-4002-B0A6-FE12CD6D9F80}"/>
              </a:ext>
            </a:extLst>
          </p:cNvPr>
          <p:cNvSpPr txBox="1">
            <a:spLocks/>
          </p:cNvSpPr>
          <p:nvPr/>
        </p:nvSpPr>
        <p:spPr>
          <a:xfrm>
            <a:off x="8872513" y="6984160"/>
            <a:ext cx="2489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>
              <a:lnSpc>
                <a:spcPts val="1645"/>
              </a:lnSpc>
            </a:pPr>
            <a:fld id="{81D60167-4931-47E6-BA6A-407CBD079E47}" type="slidenum">
              <a:rPr lang="en-IN" smtClean="0"/>
              <a:pPr marL="123825">
                <a:lnSpc>
                  <a:spcPts val="1645"/>
                </a:lnSpc>
              </a:pPr>
              <a:t>14</a:t>
            </a:fld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661059" y="1902561"/>
            <a:ext cx="82573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sleep and wakeup enable an IPC mechanism </a:t>
            </a:r>
          </a:p>
          <a:p>
            <a:r>
              <a:rPr lang="en-GB" sz="2800" dirty="0"/>
              <a:t>• Enable sequence coordination or conditional synchronization </a:t>
            </a:r>
          </a:p>
          <a:p>
            <a:r>
              <a:rPr lang="en-GB" sz="2800" dirty="0"/>
              <a:t>• sleep allows one process to sleep waiting for an event </a:t>
            </a:r>
          </a:p>
          <a:p>
            <a:r>
              <a:rPr lang="en-GB" sz="2800" dirty="0"/>
              <a:t>• wakeup allows another process to wake up processes sleeping on an event</a:t>
            </a:r>
          </a:p>
        </p:txBody>
      </p:sp>
    </p:spTree>
    <p:extLst>
      <p:ext uri="{BB962C8B-B14F-4D97-AF65-F5344CB8AC3E}">
        <p14:creationId xmlns:p14="http://schemas.microsoft.com/office/powerpoint/2010/main" val="398753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A354CF03-7B6F-4119-8A10-2CD95839E5EF}"/>
              </a:ext>
            </a:extLst>
          </p:cNvPr>
          <p:cNvSpPr txBox="1">
            <a:spLocks noChangeArrowheads="1"/>
          </p:cNvSpPr>
          <p:nvPr/>
        </p:nvSpPr>
        <p:spPr>
          <a:xfrm>
            <a:off x="284321" y="151102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152" y="311129"/>
            <a:ext cx="17443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431" y="1140031"/>
            <a:ext cx="6096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100 </a:t>
            </a:r>
            <a:r>
              <a:rPr lang="en-GB" sz="1600" dirty="0" err="1"/>
              <a:t>struct</a:t>
            </a:r>
            <a:r>
              <a:rPr lang="en-GB" sz="1600" dirty="0"/>
              <a:t> q {</a:t>
            </a:r>
          </a:p>
          <a:p>
            <a:r>
              <a:rPr lang="en-GB" sz="1600" dirty="0"/>
              <a:t>101   void *</a:t>
            </a:r>
            <a:r>
              <a:rPr lang="en-GB" sz="1600" dirty="0" err="1"/>
              <a:t>ptr</a:t>
            </a:r>
            <a:r>
              <a:rPr lang="en-GB" sz="1600" dirty="0"/>
              <a:t>;</a:t>
            </a:r>
          </a:p>
          <a:p>
            <a:r>
              <a:rPr lang="en-GB" sz="1600" dirty="0"/>
              <a:t>102 };</a:t>
            </a:r>
          </a:p>
          <a:p>
            <a:r>
              <a:rPr lang="en-GB" sz="1600" dirty="0"/>
              <a:t>103</a:t>
            </a:r>
          </a:p>
          <a:p>
            <a:r>
              <a:rPr lang="en-GB" sz="1600" dirty="0"/>
              <a:t>104 void*</a:t>
            </a:r>
          </a:p>
          <a:p>
            <a:r>
              <a:rPr lang="en-GB" sz="1600" dirty="0"/>
              <a:t>105 send(</a:t>
            </a:r>
            <a:r>
              <a:rPr lang="en-GB" sz="1600" dirty="0" err="1"/>
              <a:t>struct</a:t>
            </a:r>
            <a:r>
              <a:rPr lang="en-GB" sz="1600" dirty="0"/>
              <a:t> q *q, void *p)</a:t>
            </a:r>
          </a:p>
          <a:p>
            <a:r>
              <a:rPr lang="en-GB" sz="1600" dirty="0"/>
              <a:t>106 {</a:t>
            </a:r>
          </a:p>
          <a:p>
            <a:r>
              <a:rPr lang="en-GB" sz="1600" dirty="0"/>
              <a:t>107   while(q-&gt;</a:t>
            </a:r>
            <a:r>
              <a:rPr lang="en-GB" sz="1600" dirty="0" err="1"/>
              <a:t>ptr</a:t>
            </a:r>
            <a:r>
              <a:rPr lang="en-GB" sz="1600" dirty="0"/>
              <a:t> != 0)</a:t>
            </a:r>
          </a:p>
          <a:p>
            <a:r>
              <a:rPr lang="en-GB" sz="1600" dirty="0"/>
              <a:t>108     ;</a:t>
            </a:r>
          </a:p>
          <a:p>
            <a:r>
              <a:rPr lang="en-GB" sz="1600" dirty="0"/>
              <a:t>109   q-&gt;</a:t>
            </a:r>
            <a:r>
              <a:rPr lang="en-GB" sz="1600" dirty="0" err="1"/>
              <a:t>ptr</a:t>
            </a:r>
            <a:r>
              <a:rPr lang="en-GB" sz="1600" dirty="0"/>
              <a:t> = p;</a:t>
            </a:r>
          </a:p>
          <a:p>
            <a:r>
              <a:rPr lang="en-GB" sz="1600" dirty="0"/>
              <a:t>110 }</a:t>
            </a:r>
          </a:p>
          <a:p>
            <a:r>
              <a:rPr lang="en-GB" sz="1600" dirty="0"/>
              <a:t>111</a:t>
            </a:r>
          </a:p>
          <a:p>
            <a:r>
              <a:rPr lang="en-GB" sz="1600" dirty="0"/>
              <a:t>112 void*</a:t>
            </a:r>
          </a:p>
          <a:p>
            <a:r>
              <a:rPr lang="en-GB" sz="1600" dirty="0"/>
              <a:t>113 </a:t>
            </a:r>
            <a:r>
              <a:rPr lang="en-GB" sz="1600" dirty="0" err="1"/>
              <a:t>recv</a:t>
            </a:r>
            <a:r>
              <a:rPr lang="en-GB" sz="1600" dirty="0"/>
              <a:t>(</a:t>
            </a:r>
            <a:r>
              <a:rPr lang="en-GB" sz="1600" dirty="0" err="1"/>
              <a:t>struct</a:t>
            </a:r>
            <a:r>
              <a:rPr lang="en-GB" sz="1600" dirty="0"/>
              <a:t> q *q)</a:t>
            </a:r>
          </a:p>
          <a:p>
            <a:r>
              <a:rPr lang="en-GB" sz="1600" dirty="0"/>
              <a:t>114 {</a:t>
            </a:r>
          </a:p>
          <a:p>
            <a:r>
              <a:rPr lang="en-GB" sz="1600" dirty="0"/>
              <a:t>115   void *p;</a:t>
            </a:r>
          </a:p>
          <a:p>
            <a:r>
              <a:rPr lang="en-GB" sz="1600" dirty="0"/>
              <a:t>116</a:t>
            </a:r>
          </a:p>
          <a:p>
            <a:r>
              <a:rPr lang="en-GB" sz="1600" dirty="0"/>
              <a:t>117   while((p = q-&gt;</a:t>
            </a:r>
            <a:r>
              <a:rPr lang="en-GB" sz="1600" dirty="0" err="1"/>
              <a:t>ptr</a:t>
            </a:r>
            <a:r>
              <a:rPr lang="en-GB" sz="1600" dirty="0"/>
              <a:t>) == 0)</a:t>
            </a:r>
          </a:p>
          <a:p>
            <a:r>
              <a:rPr lang="en-GB" sz="1600" dirty="0"/>
              <a:t>118     ;</a:t>
            </a:r>
          </a:p>
          <a:p>
            <a:r>
              <a:rPr lang="en-GB" sz="1600" dirty="0"/>
              <a:t>119   q-&gt;</a:t>
            </a:r>
            <a:r>
              <a:rPr lang="en-GB" sz="1600" dirty="0" err="1"/>
              <a:t>ptr</a:t>
            </a:r>
            <a:r>
              <a:rPr lang="en-GB" sz="1600" dirty="0"/>
              <a:t> = 0;</a:t>
            </a:r>
          </a:p>
          <a:p>
            <a:r>
              <a:rPr lang="en-GB" sz="1600" dirty="0"/>
              <a:t>120   return p;</a:t>
            </a:r>
          </a:p>
          <a:p>
            <a:r>
              <a:rPr lang="en-GB" sz="1600" dirty="0"/>
              <a:t>121 }</a:t>
            </a:r>
          </a:p>
        </p:txBody>
      </p:sp>
    </p:spTree>
    <p:extLst>
      <p:ext uri="{BB962C8B-B14F-4D97-AF65-F5344CB8AC3E}">
        <p14:creationId xmlns:p14="http://schemas.microsoft.com/office/powerpoint/2010/main" val="251223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A59CFF-15A9-47B7-B0E4-8C1B5C50146D}"/>
              </a:ext>
            </a:extLst>
          </p:cNvPr>
          <p:cNvSpPr txBox="1"/>
          <p:nvPr/>
        </p:nvSpPr>
        <p:spPr>
          <a:xfrm>
            <a:off x="510320" y="0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FD326A-7992-4534-B59F-310465EF95FF}"/>
              </a:ext>
            </a:extLst>
          </p:cNvPr>
          <p:cNvSpPr txBox="1">
            <a:spLocks noChangeArrowheads="1"/>
          </p:cNvSpPr>
          <p:nvPr/>
        </p:nvSpPr>
        <p:spPr>
          <a:xfrm>
            <a:off x="362172" y="458542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C00000"/>
                </a:solidFill>
              </a:rPr>
              <a:t>Queue with sleep and wakeup</a:t>
            </a:r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431" y="12026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201 void*</a:t>
            </a:r>
          </a:p>
          <a:p>
            <a:r>
              <a:rPr lang="en-GB" dirty="0"/>
              <a:t>202 send(</a:t>
            </a:r>
            <a:r>
              <a:rPr lang="en-GB" dirty="0" err="1"/>
              <a:t>struct</a:t>
            </a:r>
            <a:r>
              <a:rPr lang="en-GB" dirty="0"/>
              <a:t> q *q, void *p)</a:t>
            </a:r>
          </a:p>
          <a:p>
            <a:r>
              <a:rPr lang="en-GB" dirty="0"/>
              <a:t>203 {</a:t>
            </a:r>
          </a:p>
          <a:p>
            <a:r>
              <a:rPr lang="en-GB" dirty="0"/>
              <a:t>204   while(q-&gt;</a:t>
            </a:r>
            <a:r>
              <a:rPr lang="en-GB" dirty="0" err="1"/>
              <a:t>ptr</a:t>
            </a:r>
            <a:r>
              <a:rPr lang="en-GB" dirty="0"/>
              <a:t> != 0)</a:t>
            </a:r>
          </a:p>
          <a:p>
            <a:r>
              <a:rPr lang="en-GB" dirty="0"/>
              <a:t>205     ;</a:t>
            </a:r>
          </a:p>
          <a:p>
            <a:r>
              <a:rPr lang="en-GB" dirty="0"/>
              <a:t>206   q-&gt;</a:t>
            </a:r>
            <a:r>
              <a:rPr lang="en-GB" dirty="0" err="1"/>
              <a:t>ptr</a:t>
            </a:r>
            <a:r>
              <a:rPr lang="en-GB" dirty="0"/>
              <a:t> = p;</a:t>
            </a:r>
          </a:p>
          <a:p>
            <a:r>
              <a:rPr lang="en-GB" dirty="0"/>
              <a:t>207   wakeup(q); /* wake </a:t>
            </a:r>
            <a:r>
              <a:rPr lang="en-GB" dirty="0" err="1"/>
              <a:t>recv</a:t>
            </a:r>
            <a:r>
              <a:rPr lang="en-GB" dirty="0"/>
              <a:t> */</a:t>
            </a:r>
          </a:p>
          <a:p>
            <a:r>
              <a:rPr lang="en-GB" dirty="0"/>
              <a:t>208 }</a:t>
            </a:r>
          </a:p>
          <a:p>
            <a:r>
              <a:rPr lang="en-GB" dirty="0"/>
              <a:t>209</a:t>
            </a:r>
          </a:p>
          <a:p>
            <a:r>
              <a:rPr lang="en-GB" dirty="0"/>
              <a:t>210 void*</a:t>
            </a:r>
          </a:p>
          <a:p>
            <a:r>
              <a:rPr lang="en-GB" dirty="0"/>
              <a:t>211 </a:t>
            </a:r>
            <a:r>
              <a:rPr lang="en-GB" dirty="0" err="1"/>
              <a:t>recv</a:t>
            </a:r>
            <a:r>
              <a:rPr lang="en-GB" dirty="0"/>
              <a:t>(</a:t>
            </a:r>
            <a:r>
              <a:rPr lang="en-GB" dirty="0" err="1"/>
              <a:t>struct</a:t>
            </a:r>
            <a:r>
              <a:rPr lang="en-GB" dirty="0"/>
              <a:t> q *q)</a:t>
            </a:r>
          </a:p>
          <a:p>
            <a:r>
              <a:rPr lang="en-GB" dirty="0"/>
              <a:t>212 {</a:t>
            </a:r>
          </a:p>
          <a:p>
            <a:r>
              <a:rPr lang="en-GB" dirty="0"/>
              <a:t>213   void *p;</a:t>
            </a:r>
          </a:p>
          <a:p>
            <a:r>
              <a:rPr lang="en-GB" dirty="0"/>
              <a:t>214</a:t>
            </a:r>
          </a:p>
          <a:p>
            <a:r>
              <a:rPr lang="en-GB" dirty="0"/>
              <a:t>215   while((p = q-&gt;</a:t>
            </a:r>
            <a:r>
              <a:rPr lang="en-GB" dirty="0" err="1"/>
              <a:t>ptr</a:t>
            </a:r>
            <a:r>
              <a:rPr lang="en-GB" dirty="0"/>
              <a:t>) == 0)</a:t>
            </a:r>
          </a:p>
          <a:p>
            <a:r>
              <a:rPr lang="en-GB" dirty="0"/>
              <a:t>216     sleep(q);</a:t>
            </a:r>
          </a:p>
          <a:p>
            <a:r>
              <a:rPr lang="en-GB" dirty="0"/>
              <a:t>217   q-&gt;</a:t>
            </a:r>
            <a:r>
              <a:rPr lang="en-GB" dirty="0" err="1"/>
              <a:t>ptr</a:t>
            </a:r>
            <a:r>
              <a:rPr lang="en-GB" dirty="0"/>
              <a:t> = 0;</a:t>
            </a:r>
          </a:p>
          <a:p>
            <a:r>
              <a:rPr lang="en-GB" dirty="0"/>
              <a:t>218   return p;</a:t>
            </a:r>
          </a:p>
          <a:p>
            <a:r>
              <a:rPr lang="en-GB" dirty="0"/>
              <a:t>219 }</a:t>
            </a:r>
          </a:p>
        </p:txBody>
      </p:sp>
    </p:spTree>
    <p:extLst>
      <p:ext uri="{BB962C8B-B14F-4D97-AF65-F5344CB8AC3E}">
        <p14:creationId xmlns:p14="http://schemas.microsoft.com/office/powerpoint/2010/main" val="258679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A59CFF-15A9-47B7-B0E4-8C1B5C50146D}"/>
              </a:ext>
            </a:extLst>
          </p:cNvPr>
          <p:cNvSpPr txBox="1"/>
          <p:nvPr/>
        </p:nvSpPr>
        <p:spPr>
          <a:xfrm>
            <a:off x="510320" y="0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EE6716-BF92-4758-A2B0-09117FBE899C}"/>
              </a:ext>
            </a:extLst>
          </p:cNvPr>
          <p:cNvSpPr txBox="1">
            <a:spLocks noChangeArrowheads="1"/>
          </p:cNvSpPr>
          <p:nvPr/>
        </p:nvSpPr>
        <p:spPr>
          <a:xfrm>
            <a:off x="219669" y="114158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8408" y="263627"/>
            <a:ext cx="101947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Queue with sleep and wakeup and locking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436" y="1590350"/>
            <a:ext cx="5181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300 </a:t>
            </a:r>
            <a:r>
              <a:rPr lang="en-GB" dirty="0" err="1"/>
              <a:t>struct</a:t>
            </a:r>
            <a:r>
              <a:rPr lang="en-GB" dirty="0"/>
              <a:t> q {</a:t>
            </a:r>
          </a:p>
          <a:p>
            <a:r>
              <a:rPr lang="en-GB" dirty="0"/>
              <a:t>301   </a:t>
            </a:r>
            <a:r>
              <a:rPr lang="en-GB" dirty="0" err="1"/>
              <a:t>struct</a:t>
            </a:r>
            <a:r>
              <a:rPr lang="en-GB" dirty="0"/>
              <a:t> spinlock lock;</a:t>
            </a:r>
          </a:p>
          <a:p>
            <a:r>
              <a:rPr lang="en-GB" dirty="0"/>
              <a:t>302   void *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r>
              <a:rPr lang="en-GB" dirty="0"/>
              <a:t>303 };</a:t>
            </a:r>
          </a:p>
          <a:p>
            <a:r>
              <a:rPr lang="en-GB" dirty="0"/>
              <a:t>304</a:t>
            </a:r>
          </a:p>
          <a:p>
            <a:r>
              <a:rPr lang="en-GB" dirty="0"/>
              <a:t>305 void*</a:t>
            </a:r>
          </a:p>
          <a:p>
            <a:r>
              <a:rPr lang="en-GB" dirty="0"/>
              <a:t>306 send(</a:t>
            </a:r>
            <a:r>
              <a:rPr lang="en-GB" dirty="0" err="1"/>
              <a:t>struct</a:t>
            </a:r>
            <a:r>
              <a:rPr lang="en-GB" dirty="0"/>
              <a:t> q *q, void *p)</a:t>
            </a:r>
          </a:p>
          <a:p>
            <a:r>
              <a:rPr lang="en-GB" dirty="0"/>
              <a:t>307 {</a:t>
            </a:r>
          </a:p>
          <a:p>
            <a:r>
              <a:rPr lang="en-GB" dirty="0"/>
              <a:t>308   acquire(&amp;q-&gt;lock);</a:t>
            </a:r>
          </a:p>
          <a:p>
            <a:r>
              <a:rPr lang="en-GB" dirty="0"/>
              <a:t>309   while(q-&gt;</a:t>
            </a:r>
            <a:r>
              <a:rPr lang="en-GB" dirty="0" err="1"/>
              <a:t>ptr</a:t>
            </a:r>
            <a:r>
              <a:rPr lang="en-GB" dirty="0"/>
              <a:t> != 0)</a:t>
            </a:r>
          </a:p>
          <a:p>
            <a:r>
              <a:rPr lang="en-GB" dirty="0"/>
              <a:t>310     ;</a:t>
            </a:r>
          </a:p>
          <a:p>
            <a:r>
              <a:rPr lang="en-GB" dirty="0"/>
              <a:t>311   q-&gt;</a:t>
            </a:r>
            <a:r>
              <a:rPr lang="en-GB" dirty="0" err="1"/>
              <a:t>ptr</a:t>
            </a:r>
            <a:r>
              <a:rPr lang="en-GB" dirty="0"/>
              <a:t> = p;</a:t>
            </a:r>
          </a:p>
          <a:p>
            <a:r>
              <a:rPr lang="en-GB" dirty="0"/>
              <a:t>312   wakeup(q);</a:t>
            </a:r>
          </a:p>
          <a:p>
            <a:r>
              <a:rPr lang="en-GB" dirty="0"/>
              <a:t>313   release(&amp;q-&gt;lock);</a:t>
            </a:r>
          </a:p>
          <a:p>
            <a:r>
              <a:rPr lang="en-GB" dirty="0"/>
              <a:t>314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07033" y="1650671"/>
            <a:ext cx="50470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315</a:t>
            </a:r>
          </a:p>
          <a:p>
            <a:r>
              <a:rPr lang="en-GB" dirty="0"/>
              <a:t>316 void*</a:t>
            </a:r>
          </a:p>
          <a:p>
            <a:r>
              <a:rPr lang="en-GB" dirty="0"/>
              <a:t>317 </a:t>
            </a:r>
            <a:r>
              <a:rPr lang="en-GB" dirty="0" err="1"/>
              <a:t>recv</a:t>
            </a:r>
            <a:r>
              <a:rPr lang="en-GB" dirty="0"/>
              <a:t>(</a:t>
            </a:r>
            <a:r>
              <a:rPr lang="en-GB" dirty="0" err="1"/>
              <a:t>struct</a:t>
            </a:r>
            <a:r>
              <a:rPr lang="en-GB" dirty="0"/>
              <a:t> q *q)</a:t>
            </a:r>
          </a:p>
          <a:p>
            <a:r>
              <a:rPr lang="en-GB" dirty="0"/>
              <a:t>318 {</a:t>
            </a:r>
          </a:p>
          <a:p>
            <a:r>
              <a:rPr lang="en-GB" dirty="0"/>
              <a:t>319   void *p;</a:t>
            </a:r>
          </a:p>
          <a:p>
            <a:r>
              <a:rPr lang="en-GB" dirty="0"/>
              <a:t>320</a:t>
            </a:r>
          </a:p>
          <a:p>
            <a:r>
              <a:rPr lang="en-GB" dirty="0"/>
              <a:t>321   acquire(&amp;q-&gt;lock);</a:t>
            </a:r>
          </a:p>
          <a:p>
            <a:r>
              <a:rPr lang="en-GB" dirty="0"/>
              <a:t>322   while((p = q-&gt;</a:t>
            </a:r>
            <a:r>
              <a:rPr lang="en-GB" dirty="0" err="1"/>
              <a:t>ptr</a:t>
            </a:r>
            <a:r>
              <a:rPr lang="en-GB" dirty="0"/>
              <a:t>) == 0)</a:t>
            </a:r>
          </a:p>
          <a:p>
            <a:r>
              <a:rPr lang="en-GB" dirty="0"/>
              <a:t>323     sleep(q);</a:t>
            </a:r>
          </a:p>
          <a:p>
            <a:r>
              <a:rPr lang="en-GB" dirty="0"/>
              <a:t>324   q-&gt;</a:t>
            </a:r>
            <a:r>
              <a:rPr lang="en-GB" dirty="0" err="1"/>
              <a:t>ptr</a:t>
            </a:r>
            <a:r>
              <a:rPr lang="en-GB" dirty="0"/>
              <a:t> = 0;</a:t>
            </a:r>
          </a:p>
          <a:p>
            <a:r>
              <a:rPr lang="en-GB" dirty="0"/>
              <a:t>325   release(&amp;q-&gt;lock);</a:t>
            </a:r>
          </a:p>
          <a:p>
            <a:r>
              <a:rPr lang="en-GB" dirty="0"/>
              <a:t>326   return p;</a:t>
            </a:r>
          </a:p>
          <a:p>
            <a:r>
              <a:rPr lang="en-GB" dirty="0"/>
              <a:t>327 }</a:t>
            </a:r>
          </a:p>
        </p:txBody>
      </p:sp>
    </p:spTree>
    <p:extLst>
      <p:ext uri="{BB962C8B-B14F-4D97-AF65-F5344CB8AC3E}">
        <p14:creationId xmlns:p14="http://schemas.microsoft.com/office/powerpoint/2010/main" val="322737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A59CFF-15A9-47B7-B0E4-8C1B5C50146D}"/>
              </a:ext>
            </a:extLst>
          </p:cNvPr>
          <p:cNvSpPr txBox="1"/>
          <p:nvPr/>
        </p:nvSpPr>
        <p:spPr>
          <a:xfrm>
            <a:off x="510320" y="0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2E479-88CE-4452-A743-BA798C9CDB72}"/>
              </a:ext>
            </a:extLst>
          </p:cNvPr>
          <p:cNvSpPr txBox="1">
            <a:spLocks noChangeArrowheads="1"/>
          </p:cNvSpPr>
          <p:nvPr/>
        </p:nvSpPr>
        <p:spPr>
          <a:xfrm>
            <a:off x="457175" y="446667"/>
            <a:ext cx="10468124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C00000"/>
                </a:solidFill>
              </a:rPr>
              <a:t>Queue with sleep and wakeup and implicit locking</a:t>
            </a:r>
            <a:endParaRPr lang="en-US" alt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73579" y="1582480"/>
            <a:ext cx="4504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400 </a:t>
            </a:r>
            <a:r>
              <a:rPr lang="en-GB" dirty="0" err="1"/>
              <a:t>struct</a:t>
            </a:r>
            <a:r>
              <a:rPr lang="en-GB" dirty="0"/>
              <a:t> q {</a:t>
            </a:r>
          </a:p>
          <a:p>
            <a:r>
              <a:rPr lang="en-GB" dirty="0"/>
              <a:t>401   </a:t>
            </a:r>
            <a:r>
              <a:rPr lang="en-GB" dirty="0" err="1"/>
              <a:t>struct</a:t>
            </a:r>
            <a:r>
              <a:rPr lang="en-GB" dirty="0"/>
              <a:t> spinlock lock;</a:t>
            </a:r>
          </a:p>
          <a:p>
            <a:r>
              <a:rPr lang="en-GB" dirty="0"/>
              <a:t>402   void *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r>
              <a:rPr lang="en-GB" dirty="0"/>
              <a:t>403 };</a:t>
            </a:r>
          </a:p>
          <a:p>
            <a:r>
              <a:rPr lang="en-GB" dirty="0"/>
              <a:t>404</a:t>
            </a:r>
          </a:p>
          <a:p>
            <a:r>
              <a:rPr lang="en-GB" dirty="0"/>
              <a:t>405 void*</a:t>
            </a:r>
          </a:p>
          <a:p>
            <a:r>
              <a:rPr lang="en-GB" dirty="0"/>
              <a:t>406 send(</a:t>
            </a:r>
            <a:r>
              <a:rPr lang="en-GB" dirty="0" err="1"/>
              <a:t>struct</a:t>
            </a:r>
            <a:r>
              <a:rPr lang="en-GB" dirty="0"/>
              <a:t> q *q, void *p)</a:t>
            </a:r>
          </a:p>
          <a:p>
            <a:r>
              <a:rPr lang="en-GB" dirty="0"/>
              <a:t>407 {</a:t>
            </a:r>
          </a:p>
          <a:p>
            <a:r>
              <a:rPr lang="en-GB" dirty="0"/>
              <a:t>408   acquire(&amp;q-&gt;lock);</a:t>
            </a:r>
          </a:p>
          <a:p>
            <a:r>
              <a:rPr lang="en-GB" dirty="0"/>
              <a:t>409   while(q-&gt;</a:t>
            </a:r>
            <a:r>
              <a:rPr lang="en-GB" dirty="0" err="1"/>
              <a:t>ptr</a:t>
            </a:r>
            <a:r>
              <a:rPr lang="en-GB" dirty="0"/>
              <a:t> != 0)</a:t>
            </a:r>
          </a:p>
          <a:p>
            <a:r>
              <a:rPr lang="en-GB" dirty="0"/>
              <a:t>410     ;</a:t>
            </a:r>
          </a:p>
          <a:p>
            <a:r>
              <a:rPr lang="en-GB" dirty="0"/>
              <a:t>411   q-&gt;</a:t>
            </a:r>
            <a:r>
              <a:rPr lang="en-GB" dirty="0" err="1"/>
              <a:t>ptr</a:t>
            </a:r>
            <a:r>
              <a:rPr lang="en-GB" dirty="0"/>
              <a:t> = p;</a:t>
            </a:r>
          </a:p>
          <a:p>
            <a:r>
              <a:rPr lang="en-GB" dirty="0"/>
              <a:t>412   wakeup(q);</a:t>
            </a:r>
          </a:p>
          <a:p>
            <a:r>
              <a:rPr lang="en-GB" dirty="0"/>
              <a:t>413   release(&amp;q-&gt;lock);</a:t>
            </a:r>
          </a:p>
          <a:p>
            <a:r>
              <a:rPr lang="en-GB" dirty="0"/>
              <a:t>414 }</a:t>
            </a:r>
          </a:p>
          <a:p>
            <a:r>
              <a:rPr lang="en-GB" dirty="0"/>
              <a:t>415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1396" y="1720840"/>
            <a:ext cx="37526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416 void*</a:t>
            </a:r>
          </a:p>
          <a:p>
            <a:r>
              <a:rPr lang="en-GB" dirty="0"/>
              <a:t>417 </a:t>
            </a:r>
            <a:r>
              <a:rPr lang="en-GB" dirty="0" err="1"/>
              <a:t>recv</a:t>
            </a:r>
            <a:r>
              <a:rPr lang="en-GB" dirty="0"/>
              <a:t>(</a:t>
            </a:r>
            <a:r>
              <a:rPr lang="en-GB" dirty="0" err="1"/>
              <a:t>struct</a:t>
            </a:r>
            <a:r>
              <a:rPr lang="en-GB" dirty="0"/>
              <a:t> q *q)</a:t>
            </a:r>
          </a:p>
          <a:p>
            <a:r>
              <a:rPr lang="en-GB" dirty="0"/>
              <a:t>418 {</a:t>
            </a:r>
          </a:p>
          <a:p>
            <a:r>
              <a:rPr lang="en-GB" dirty="0"/>
              <a:t>419   void *p;</a:t>
            </a:r>
          </a:p>
          <a:p>
            <a:r>
              <a:rPr lang="en-GB" dirty="0"/>
              <a:t>420</a:t>
            </a:r>
          </a:p>
          <a:p>
            <a:r>
              <a:rPr lang="en-GB" dirty="0"/>
              <a:t>421   acquire(&amp;q-&gt;lock);</a:t>
            </a:r>
          </a:p>
          <a:p>
            <a:r>
              <a:rPr lang="en-GB" dirty="0"/>
              <a:t>422   while((p = q-&gt;</a:t>
            </a:r>
            <a:r>
              <a:rPr lang="en-GB" dirty="0" err="1"/>
              <a:t>ptr</a:t>
            </a:r>
            <a:r>
              <a:rPr lang="en-GB" dirty="0"/>
              <a:t>) == 0)</a:t>
            </a:r>
          </a:p>
          <a:p>
            <a:r>
              <a:rPr lang="en-GB" dirty="0"/>
              <a:t>423     sleep(q, &amp;q-&gt;lock);</a:t>
            </a:r>
          </a:p>
          <a:p>
            <a:r>
              <a:rPr lang="en-GB" dirty="0"/>
              <a:t>424   q-&gt;</a:t>
            </a:r>
            <a:r>
              <a:rPr lang="en-GB" dirty="0" err="1"/>
              <a:t>ptr</a:t>
            </a:r>
            <a:r>
              <a:rPr lang="en-GB" dirty="0"/>
              <a:t> = 0;</a:t>
            </a:r>
          </a:p>
          <a:p>
            <a:r>
              <a:rPr lang="en-GB" dirty="0"/>
              <a:t>425   release(&amp;q-&gt;lock);</a:t>
            </a:r>
          </a:p>
          <a:p>
            <a:r>
              <a:rPr lang="en-GB" dirty="0"/>
              <a:t>426   return p;</a:t>
            </a:r>
          </a:p>
          <a:p>
            <a:r>
              <a:rPr lang="en-GB" dirty="0"/>
              <a:t>427 }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4EF2E479-88CE-4452-A743-BA798C9CDB72}"/>
              </a:ext>
            </a:extLst>
          </p:cNvPr>
          <p:cNvSpPr txBox="1">
            <a:spLocks noChangeArrowheads="1"/>
          </p:cNvSpPr>
          <p:nvPr/>
        </p:nvSpPr>
        <p:spPr>
          <a:xfrm>
            <a:off x="372069" y="266558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3309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0B88480-4EED-4875-B3CF-DF145D939171}"/>
              </a:ext>
            </a:extLst>
          </p:cNvPr>
          <p:cNvSpPr txBox="1"/>
          <p:nvPr/>
        </p:nvSpPr>
        <p:spPr>
          <a:xfrm>
            <a:off x="284321" y="1062997"/>
            <a:ext cx="114077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F65FFC6-A135-4F3C-9C87-3DDA0D7D3328}"/>
              </a:ext>
            </a:extLst>
          </p:cNvPr>
          <p:cNvSpPr txBox="1">
            <a:spLocks noChangeArrowheads="1"/>
          </p:cNvSpPr>
          <p:nvPr/>
        </p:nvSpPr>
        <p:spPr>
          <a:xfrm>
            <a:off x="493546" y="265449"/>
            <a:ext cx="5879119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C00000"/>
                </a:solidFill>
                <a:latin typeface="+mn-lt"/>
              </a:rPr>
              <a:t>My proc and CPU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811" y="1020197"/>
            <a:ext cx="514597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2300 // Segments in proc−&gt;</a:t>
            </a:r>
            <a:r>
              <a:rPr lang="en-GB" sz="1600" dirty="0" err="1"/>
              <a:t>gdt</a:t>
            </a:r>
            <a:r>
              <a:rPr lang="en-GB" sz="1600" dirty="0"/>
              <a:t>.</a:t>
            </a:r>
          </a:p>
          <a:p>
            <a:r>
              <a:rPr lang="en-GB" sz="1600" dirty="0"/>
              <a:t> 2301 #define NSEGS 7 </a:t>
            </a:r>
          </a:p>
          <a:p>
            <a:r>
              <a:rPr lang="en-GB" sz="1600" dirty="0"/>
              <a:t>2302 </a:t>
            </a:r>
          </a:p>
          <a:p>
            <a:r>
              <a:rPr lang="en-GB" sz="1600" dirty="0"/>
              <a:t>2303 // Per−CPU state</a:t>
            </a:r>
          </a:p>
          <a:p>
            <a:r>
              <a:rPr lang="en-GB" sz="1600" dirty="0"/>
              <a:t> 2304 </a:t>
            </a:r>
            <a:r>
              <a:rPr lang="en-GB" sz="1600" dirty="0" err="1"/>
              <a:t>struct</a:t>
            </a:r>
            <a:r>
              <a:rPr lang="en-GB" sz="1600" dirty="0"/>
              <a:t> </a:t>
            </a:r>
            <a:r>
              <a:rPr lang="en-GB" sz="1600" dirty="0" err="1"/>
              <a:t>cpu</a:t>
            </a:r>
            <a:r>
              <a:rPr lang="en-GB" sz="1600" dirty="0"/>
              <a:t> { </a:t>
            </a:r>
          </a:p>
          <a:p>
            <a:r>
              <a:rPr lang="en-GB" sz="1600" dirty="0"/>
              <a:t>2305 </a:t>
            </a:r>
            <a:r>
              <a:rPr lang="en-GB" sz="1600" dirty="0" err="1"/>
              <a:t>uchar</a:t>
            </a:r>
            <a:r>
              <a:rPr lang="en-GB" sz="1600" dirty="0"/>
              <a:t> id; // Local APIC ID; index into </a:t>
            </a:r>
            <a:r>
              <a:rPr lang="en-GB" sz="1600" dirty="0" err="1"/>
              <a:t>cpus</a:t>
            </a:r>
            <a:r>
              <a:rPr lang="en-GB" sz="1600" dirty="0"/>
              <a:t>[] below </a:t>
            </a:r>
          </a:p>
          <a:p>
            <a:r>
              <a:rPr lang="en-GB" sz="1600" dirty="0"/>
              <a:t>2306 </a:t>
            </a:r>
            <a:r>
              <a:rPr lang="en-GB" sz="1600" dirty="0" err="1"/>
              <a:t>struct</a:t>
            </a:r>
            <a:r>
              <a:rPr lang="en-GB" sz="1600" dirty="0"/>
              <a:t> context *scheduler; // </a:t>
            </a:r>
            <a:r>
              <a:rPr lang="en-GB" sz="1600" dirty="0" err="1"/>
              <a:t>swtch</a:t>
            </a:r>
            <a:r>
              <a:rPr lang="en-GB" sz="1600" dirty="0"/>
              <a:t>() here to enter scheduler </a:t>
            </a:r>
          </a:p>
          <a:p>
            <a:r>
              <a:rPr lang="en-GB" sz="1600" dirty="0"/>
              <a:t>2307 </a:t>
            </a:r>
            <a:r>
              <a:rPr lang="en-GB" sz="1600" dirty="0" err="1"/>
              <a:t>struct</a:t>
            </a:r>
            <a:r>
              <a:rPr lang="en-GB" sz="1600" dirty="0"/>
              <a:t> </a:t>
            </a:r>
            <a:r>
              <a:rPr lang="en-GB" sz="1600" dirty="0" err="1"/>
              <a:t>taskstate</a:t>
            </a:r>
            <a:r>
              <a:rPr lang="en-GB" sz="1600" dirty="0"/>
              <a:t> </a:t>
            </a:r>
            <a:r>
              <a:rPr lang="en-GB" sz="1600" dirty="0" err="1"/>
              <a:t>ts</a:t>
            </a:r>
            <a:r>
              <a:rPr lang="en-GB" sz="1600" dirty="0"/>
              <a:t>; // Used by x86 to find stack for interrupt </a:t>
            </a:r>
          </a:p>
          <a:p>
            <a:r>
              <a:rPr lang="en-GB" sz="1600" dirty="0"/>
              <a:t>2308 </a:t>
            </a:r>
            <a:r>
              <a:rPr lang="en-GB" sz="1600" dirty="0" err="1"/>
              <a:t>struct</a:t>
            </a:r>
            <a:r>
              <a:rPr lang="en-GB" sz="1600" dirty="0"/>
              <a:t> </a:t>
            </a:r>
            <a:r>
              <a:rPr lang="en-GB" sz="1600" dirty="0" err="1"/>
              <a:t>segdesc</a:t>
            </a:r>
            <a:r>
              <a:rPr lang="en-GB" sz="1600" dirty="0"/>
              <a:t> </a:t>
            </a:r>
            <a:r>
              <a:rPr lang="en-GB" sz="1600" dirty="0" err="1"/>
              <a:t>gdt</a:t>
            </a:r>
            <a:r>
              <a:rPr lang="en-GB" sz="1600" dirty="0"/>
              <a:t>[NSEGS]; // x86 global descriptor table 2309 volatile </a:t>
            </a:r>
            <a:r>
              <a:rPr lang="en-GB" sz="1600" dirty="0" err="1"/>
              <a:t>uint</a:t>
            </a:r>
            <a:r>
              <a:rPr lang="en-GB" sz="1600" dirty="0"/>
              <a:t> started; // Has the CPU started? </a:t>
            </a:r>
          </a:p>
          <a:p>
            <a:r>
              <a:rPr lang="en-GB" sz="1600" dirty="0"/>
              <a:t>2310 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ncli</a:t>
            </a:r>
            <a:r>
              <a:rPr lang="en-GB" sz="1600" dirty="0"/>
              <a:t>; // Depth of </a:t>
            </a:r>
            <a:r>
              <a:rPr lang="en-GB" sz="1600" dirty="0" err="1"/>
              <a:t>pushcli</a:t>
            </a:r>
            <a:r>
              <a:rPr lang="en-GB" sz="1600" dirty="0"/>
              <a:t> nesting. </a:t>
            </a:r>
          </a:p>
          <a:p>
            <a:r>
              <a:rPr lang="en-GB" sz="1600" dirty="0"/>
              <a:t>2311 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intena</a:t>
            </a:r>
            <a:r>
              <a:rPr lang="en-GB" sz="1600" dirty="0"/>
              <a:t>; // Were interrupts enabled before </a:t>
            </a:r>
            <a:r>
              <a:rPr lang="en-GB" sz="1600" dirty="0" err="1"/>
              <a:t>pushcli</a:t>
            </a:r>
            <a:r>
              <a:rPr lang="en-GB" sz="1600" dirty="0"/>
              <a:t>? 2312 </a:t>
            </a:r>
          </a:p>
          <a:p>
            <a:r>
              <a:rPr lang="en-GB" sz="1600" dirty="0"/>
              <a:t>2313 // </a:t>
            </a:r>
            <a:r>
              <a:rPr lang="en-GB" sz="1600" dirty="0" err="1"/>
              <a:t>Cpu</a:t>
            </a:r>
            <a:r>
              <a:rPr lang="en-GB" sz="1600" dirty="0"/>
              <a:t>−local storage variables; see below </a:t>
            </a:r>
          </a:p>
          <a:p>
            <a:r>
              <a:rPr lang="en-GB" sz="1600" dirty="0"/>
              <a:t>2314 </a:t>
            </a:r>
            <a:r>
              <a:rPr lang="en-GB" sz="1600" dirty="0" err="1"/>
              <a:t>struct</a:t>
            </a:r>
            <a:r>
              <a:rPr lang="en-GB" sz="1600" dirty="0"/>
              <a:t> </a:t>
            </a:r>
            <a:r>
              <a:rPr lang="en-GB" sz="1600" dirty="0" err="1"/>
              <a:t>cpu</a:t>
            </a:r>
            <a:r>
              <a:rPr lang="en-GB" sz="1600" dirty="0"/>
              <a:t> *</a:t>
            </a:r>
            <a:r>
              <a:rPr lang="en-GB" sz="1600" dirty="0" err="1"/>
              <a:t>cpu</a:t>
            </a:r>
            <a:r>
              <a:rPr lang="en-GB" sz="1600" dirty="0"/>
              <a:t>; </a:t>
            </a:r>
          </a:p>
          <a:p>
            <a:r>
              <a:rPr lang="en-GB" sz="1600" dirty="0"/>
              <a:t>2315 </a:t>
            </a:r>
            <a:r>
              <a:rPr lang="en-GB" sz="1600" dirty="0" err="1"/>
              <a:t>struct</a:t>
            </a:r>
            <a:r>
              <a:rPr lang="en-GB" sz="1600" dirty="0"/>
              <a:t> proc *proc; // The currently−running process. </a:t>
            </a:r>
          </a:p>
          <a:p>
            <a:r>
              <a:rPr lang="en-GB" sz="1600" dirty="0"/>
              <a:t>2316 }; </a:t>
            </a:r>
          </a:p>
          <a:p>
            <a:r>
              <a:rPr lang="en-GB" sz="1600" dirty="0"/>
              <a:t>2317 </a:t>
            </a:r>
          </a:p>
          <a:p>
            <a:r>
              <a:rPr lang="en-GB" sz="1600" dirty="0"/>
              <a:t>2318 extern </a:t>
            </a:r>
            <a:r>
              <a:rPr lang="en-GB" sz="1600" dirty="0" err="1"/>
              <a:t>struct</a:t>
            </a:r>
            <a:r>
              <a:rPr lang="en-GB" sz="1600" dirty="0"/>
              <a:t> </a:t>
            </a:r>
            <a:r>
              <a:rPr lang="en-GB" sz="1600" dirty="0" err="1"/>
              <a:t>cpu</a:t>
            </a:r>
            <a:r>
              <a:rPr lang="en-GB" sz="1600" dirty="0"/>
              <a:t> </a:t>
            </a:r>
            <a:r>
              <a:rPr lang="en-GB" sz="1600" dirty="0" err="1"/>
              <a:t>cpus</a:t>
            </a:r>
            <a:r>
              <a:rPr lang="en-GB" sz="1600" dirty="0"/>
              <a:t>[NCPU]; </a:t>
            </a:r>
          </a:p>
          <a:p>
            <a:r>
              <a:rPr lang="en-GB" sz="1600" dirty="0"/>
              <a:t>2319 extern 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ncpu</a:t>
            </a:r>
            <a:r>
              <a:rPr lang="en-GB" sz="1600" dirty="0"/>
              <a:t>; 2320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22025" y="1083439"/>
            <a:ext cx="50470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2321 // Per−CPU variables, holding pointers to the 2322 // current </a:t>
            </a:r>
            <a:r>
              <a:rPr lang="en-GB" dirty="0" err="1"/>
              <a:t>cpu</a:t>
            </a:r>
            <a:r>
              <a:rPr lang="en-GB" dirty="0"/>
              <a:t> and to the current process. 2323 // The </a:t>
            </a:r>
            <a:r>
              <a:rPr lang="en-GB" dirty="0" err="1"/>
              <a:t>asm</a:t>
            </a:r>
            <a:r>
              <a:rPr lang="en-GB" dirty="0"/>
              <a:t> suffix tells </a:t>
            </a:r>
            <a:r>
              <a:rPr lang="en-GB" dirty="0" err="1"/>
              <a:t>gcc</a:t>
            </a:r>
            <a:r>
              <a:rPr lang="en-GB" dirty="0"/>
              <a:t> to use "%gs:0" to refer to </a:t>
            </a:r>
            <a:r>
              <a:rPr lang="en-GB" dirty="0" err="1"/>
              <a:t>cpu</a:t>
            </a:r>
            <a:r>
              <a:rPr lang="en-GB" dirty="0"/>
              <a:t> </a:t>
            </a:r>
          </a:p>
          <a:p>
            <a:r>
              <a:rPr lang="en-GB" dirty="0"/>
              <a:t>2324 // and "%gs:4" to refer to proc. </a:t>
            </a:r>
            <a:r>
              <a:rPr lang="en-GB" dirty="0" err="1"/>
              <a:t>seginit</a:t>
            </a:r>
            <a:r>
              <a:rPr lang="en-GB" dirty="0"/>
              <a:t> sets up the </a:t>
            </a:r>
          </a:p>
          <a:p>
            <a:r>
              <a:rPr lang="en-GB" dirty="0"/>
              <a:t>2325 // %</a:t>
            </a:r>
            <a:r>
              <a:rPr lang="en-GB" dirty="0" err="1"/>
              <a:t>gs</a:t>
            </a:r>
            <a:r>
              <a:rPr lang="en-GB" dirty="0"/>
              <a:t> segment register so that %</a:t>
            </a:r>
            <a:r>
              <a:rPr lang="en-GB" dirty="0" err="1"/>
              <a:t>gs</a:t>
            </a:r>
            <a:r>
              <a:rPr lang="en-GB" dirty="0"/>
              <a:t> refers to the memory </a:t>
            </a:r>
          </a:p>
          <a:p>
            <a:r>
              <a:rPr lang="en-GB" dirty="0"/>
              <a:t>2326 // holding those two variables in the local </a:t>
            </a:r>
            <a:r>
              <a:rPr lang="en-GB" dirty="0" err="1"/>
              <a:t>cpu’s</a:t>
            </a:r>
            <a:r>
              <a:rPr lang="en-GB" dirty="0"/>
              <a:t> </a:t>
            </a:r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cpu</a:t>
            </a:r>
            <a:r>
              <a:rPr lang="en-GB" dirty="0"/>
              <a:t>. </a:t>
            </a:r>
          </a:p>
          <a:p>
            <a:r>
              <a:rPr lang="en-GB" dirty="0"/>
              <a:t>2327 // This is similar to how thread−local variables are implemented </a:t>
            </a:r>
          </a:p>
          <a:p>
            <a:r>
              <a:rPr lang="en-GB" dirty="0"/>
              <a:t>2328 // in thread libraries such as Linux </a:t>
            </a:r>
            <a:r>
              <a:rPr lang="en-GB" dirty="0" err="1"/>
              <a:t>pthreads</a:t>
            </a:r>
            <a:r>
              <a:rPr lang="en-GB" dirty="0"/>
              <a:t>. 2329 extern </a:t>
            </a:r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cpu</a:t>
            </a:r>
            <a:r>
              <a:rPr lang="en-GB" dirty="0"/>
              <a:t> *</a:t>
            </a:r>
            <a:r>
              <a:rPr lang="en-GB" dirty="0" err="1"/>
              <a:t>cpu</a:t>
            </a:r>
            <a:r>
              <a:rPr lang="en-GB" dirty="0"/>
              <a:t> </a:t>
            </a:r>
            <a:r>
              <a:rPr lang="en-GB" dirty="0" err="1"/>
              <a:t>asm</a:t>
            </a:r>
            <a:r>
              <a:rPr lang="en-GB" dirty="0"/>
              <a:t>("%gs:0"); // &amp;</a:t>
            </a:r>
            <a:r>
              <a:rPr lang="en-GB" dirty="0" err="1"/>
              <a:t>cpus</a:t>
            </a:r>
            <a:r>
              <a:rPr lang="en-GB" dirty="0"/>
              <a:t>[</a:t>
            </a:r>
            <a:r>
              <a:rPr lang="en-GB" dirty="0" err="1"/>
              <a:t>cpunum</a:t>
            </a:r>
            <a:r>
              <a:rPr lang="en-GB" dirty="0"/>
              <a:t>()] </a:t>
            </a:r>
          </a:p>
          <a:p>
            <a:r>
              <a:rPr lang="en-GB" dirty="0"/>
              <a:t>2330 extern </a:t>
            </a:r>
            <a:r>
              <a:rPr lang="en-GB" dirty="0" err="1"/>
              <a:t>struct</a:t>
            </a:r>
            <a:r>
              <a:rPr lang="en-GB" dirty="0"/>
              <a:t> proc *proc </a:t>
            </a:r>
            <a:r>
              <a:rPr lang="en-GB" dirty="0" err="1"/>
              <a:t>asm</a:t>
            </a:r>
            <a:r>
              <a:rPr lang="en-GB" dirty="0"/>
              <a:t>("%gs:4"); // </a:t>
            </a:r>
            <a:r>
              <a:rPr lang="en-GB" dirty="0" err="1"/>
              <a:t>cpus</a:t>
            </a:r>
            <a:r>
              <a:rPr lang="en-GB" dirty="0"/>
              <a:t>[</a:t>
            </a:r>
            <a:r>
              <a:rPr lang="en-GB" dirty="0" err="1"/>
              <a:t>cpunum</a:t>
            </a:r>
            <a:r>
              <a:rPr lang="en-GB" dirty="0"/>
              <a:t>()].proc</a:t>
            </a:r>
          </a:p>
        </p:txBody>
      </p:sp>
    </p:spTree>
    <p:extLst>
      <p:ext uri="{BB962C8B-B14F-4D97-AF65-F5344CB8AC3E}">
        <p14:creationId xmlns:p14="http://schemas.microsoft.com/office/powerpoint/2010/main" val="117022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6" name="Rectangle 2">
            <a:extLst>
              <a:ext uri="{FF2B5EF4-FFF2-40B4-BE49-F238E27FC236}">
                <a16:creationId xmlns:a16="http://schemas.microsoft.com/office/drawing/2014/main" id="{8E03A40D-61C1-41AB-BFB3-6869619B0C45}"/>
              </a:ext>
            </a:extLst>
          </p:cNvPr>
          <p:cNvSpPr txBox="1">
            <a:spLocks noChangeArrowheads="1"/>
          </p:cNvSpPr>
          <p:nvPr/>
        </p:nvSpPr>
        <p:spPr>
          <a:xfrm>
            <a:off x="155012" y="-62382"/>
            <a:ext cx="5460697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solidFill>
                  <a:srgbClr val="C00000"/>
                </a:solidFill>
                <a:latin typeface="+mn-lt"/>
              </a:rPr>
              <a:t>Recap of Session-16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A250E-2CB9-4516-A726-39858BEC83C2}"/>
              </a:ext>
            </a:extLst>
          </p:cNvPr>
          <p:cNvSpPr txBox="1"/>
          <p:nvPr/>
        </p:nvSpPr>
        <p:spPr>
          <a:xfrm>
            <a:off x="508000" y="1134997"/>
            <a:ext cx="1129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We have learned the following things in the previous session</a:t>
            </a:r>
            <a:endParaRPr lang="en-US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54563-5122-44FC-B758-240E899846B7}"/>
              </a:ext>
            </a:extLst>
          </p:cNvPr>
          <p:cNvSpPr txBox="1"/>
          <p:nvPr/>
        </p:nvSpPr>
        <p:spPr>
          <a:xfrm>
            <a:off x="284321" y="1950768"/>
            <a:ext cx="80996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working of Exec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 code in 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Exec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Shell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 Process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27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8F65FFC6-A135-4F3C-9C87-3DDA0D7D3328}"/>
              </a:ext>
            </a:extLst>
          </p:cNvPr>
          <p:cNvSpPr txBox="1">
            <a:spLocks noChangeArrowheads="1"/>
          </p:cNvSpPr>
          <p:nvPr/>
        </p:nvSpPr>
        <p:spPr>
          <a:xfrm>
            <a:off x="633045" y="289199"/>
            <a:ext cx="8904849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306" y="710692"/>
            <a:ext cx="47303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2331 2332</a:t>
            </a:r>
          </a:p>
          <a:p>
            <a:r>
              <a:rPr lang="en-GB" sz="1600" dirty="0"/>
              <a:t> 2333 // Saved registers for kernel context switches. </a:t>
            </a:r>
          </a:p>
          <a:p>
            <a:r>
              <a:rPr lang="en-GB" sz="1600" dirty="0"/>
              <a:t>2334 // Don’t need to save all the segment registers (%</a:t>
            </a:r>
            <a:r>
              <a:rPr lang="en-GB" sz="1600" dirty="0" err="1"/>
              <a:t>cs</a:t>
            </a:r>
            <a:r>
              <a:rPr lang="en-GB" sz="1600" dirty="0"/>
              <a:t>, etc), 2335 // because they are constant across kernel contexts. </a:t>
            </a:r>
          </a:p>
          <a:p>
            <a:r>
              <a:rPr lang="en-GB" sz="1600" dirty="0"/>
              <a:t>2336 // Don’t need to save %</a:t>
            </a:r>
            <a:r>
              <a:rPr lang="en-GB" sz="1600" dirty="0" err="1"/>
              <a:t>eax</a:t>
            </a:r>
            <a:r>
              <a:rPr lang="en-GB" sz="1600" dirty="0"/>
              <a:t>, %</a:t>
            </a:r>
            <a:r>
              <a:rPr lang="en-GB" sz="1600" dirty="0" err="1"/>
              <a:t>ecx</a:t>
            </a:r>
            <a:r>
              <a:rPr lang="en-GB" sz="1600" dirty="0"/>
              <a:t>, %</a:t>
            </a:r>
            <a:r>
              <a:rPr lang="en-GB" sz="1600" dirty="0" err="1"/>
              <a:t>edx</a:t>
            </a:r>
            <a:r>
              <a:rPr lang="en-GB" sz="1600" dirty="0"/>
              <a:t>, because the 2337 // x86 convention is that the caller has saved them. </a:t>
            </a:r>
          </a:p>
          <a:p>
            <a:r>
              <a:rPr lang="en-GB" sz="1600" dirty="0"/>
              <a:t>2338 // Contexts are stored at the bottom of the stack they 2339 // describe; the stack pointer is the address of the context. </a:t>
            </a:r>
          </a:p>
          <a:p>
            <a:r>
              <a:rPr lang="en-GB" sz="1600" dirty="0"/>
              <a:t>2340 // The layout of the context matches the layout of the stack in </a:t>
            </a:r>
            <a:r>
              <a:rPr lang="en-GB" sz="1600" dirty="0" err="1"/>
              <a:t>swtch.S</a:t>
            </a:r>
            <a:r>
              <a:rPr lang="en-GB" sz="1600" dirty="0"/>
              <a:t> </a:t>
            </a:r>
          </a:p>
          <a:p>
            <a:r>
              <a:rPr lang="en-GB" sz="1600" dirty="0"/>
              <a:t>2341 // at the "Switch stacks" comment. Switch doesn’t save </a:t>
            </a:r>
            <a:r>
              <a:rPr lang="en-GB" sz="1600" dirty="0" err="1"/>
              <a:t>eip</a:t>
            </a:r>
            <a:r>
              <a:rPr lang="en-GB" sz="1600" dirty="0"/>
              <a:t> explicitly, </a:t>
            </a:r>
          </a:p>
          <a:p>
            <a:r>
              <a:rPr lang="en-GB" sz="1600" dirty="0"/>
              <a:t>2342 // but it is on the stack and </a:t>
            </a:r>
            <a:r>
              <a:rPr lang="en-GB" sz="1600" dirty="0" err="1"/>
              <a:t>allocproc</a:t>
            </a:r>
            <a:r>
              <a:rPr lang="en-GB" sz="1600" dirty="0"/>
              <a:t>() manipulates it. 2343 </a:t>
            </a:r>
            <a:r>
              <a:rPr lang="en-GB" sz="1600" dirty="0" err="1"/>
              <a:t>struct</a:t>
            </a:r>
            <a:r>
              <a:rPr lang="en-GB" sz="1600" dirty="0"/>
              <a:t> context { </a:t>
            </a:r>
          </a:p>
          <a:p>
            <a:r>
              <a:rPr lang="en-GB" sz="1600" dirty="0"/>
              <a:t>2344 </a:t>
            </a:r>
            <a:r>
              <a:rPr lang="en-GB" sz="1600" dirty="0" err="1"/>
              <a:t>uint</a:t>
            </a:r>
            <a:r>
              <a:rPr lang="en-GB" sz="1600" dirty="0"/>
              <a:t> </a:t>
            </a:r>
            <a:r>
              <a:rPr lang="en-GB" sz="1600" dirty="0" err="1"/>
              <a:t>edi</a:t>
            </a:r>
            <a:r>
              <a:rPr lang="en-GB" sz="1600" dirty="0"/>
              <a:t>; </a:t>
            </a:r>
          </a:p>
          <a:p>
            <a:r>
              <a:rPr lang="en-GB" sz="1600" dirty="0"/>
              <a:t>2345 </a:t>
            </a:r>
            <a:r>
              <a:rPr lang="en-GB" sz="1600" dirty="0" err="1"/>
              <a:t>uint</a:t>
            </a:r>
            <a:r>
              <a:rPr lang="en-GB" sz="1600" dirty="0"/>
              <a:t> </a:t>
            </a:r>
            <a:r>
              <a:rPr lang="en-GB" sz="1600" dirty="0" err="1"/>
              <a:t>esi</a:t>
            </a:r>
            <a:r>
              <a:rPr lang="en-GB" sz="1600" dirty="0"/>
              <a:t>; </a:t>
            </a:r>
          </a:p>
          <a:p>
            <a:r>
              <a:rPr lang="en-GB" sz="1600" dirty="0"/>
              <a:t>2346 </a:t>
            </a:r>
            <a:r>
              <a:rPr lang="en-GB" sz="1600" dirty="0" err="1"/>
              <a:t>uint</a:t>
            </a:r>
            <a:r>
              <a:rPr lang="en-GB" sz="1600" dirty="0"/>
              <a:t> </a:t>
            </a:r>
            <a:r>
              <a:rPr lang="en-GB" sz="1600" dirty="0" err="1"/>
              <a:t>ebx</a:t>
            </a:r>
            <a:r>
              <a:rPr lang="en-GB" sz="1600" dirty="0"/>
              <a:t>; </a:t>
            </a:r>
          </a:p>
          <a:p>
            <a:r>
              <a:rPr lang="en-GB" sz="1600" dirty="0"/>
              <a:t>2347 </a:t>
            </a:r>
            <a:r>
              <a:rPr lang="en-GB" sz="1600" dirty="0" err="1"/>
              <a:t>uint</a:t>
            </a:r>
            <a:r>
              <a:rPr lang="en-GB" sz="1600" dirty="0"/>
              <a:t> </a:t>
            </a:r>
            <a:r>
              <a:rPr lang="en-GB" sz="1600" dirty="0" err="1"/>
              <a:t>ebp</a:t>
            </a:r>
            <a:r>
              <a:rPr lang="en-GB" sz="1600" dirty="0"/>
              <a:t>; </a:t>
            </a:r>
          </a:p>
          <a:p>
            <a:r>
              <a:rPr lang="en-GB" sz="1600" dirty="0"/>
              <a:t>2348 </a:t>
            </a:r>
            <a:r>
              <a:rPr lang="en-GB" sz="1600" dirty="0" err="1"/>
              <a:t>uint</a:t>
            </a:r>
            <a:r>
              <a:rPr lang="en-GB" sz="1600" dirty="0"/>
              <a:t> </a:t>
            </a:r>
            <a:r>
              <a:rPr lang="en-GB" sz="1600" dirty="0" err="1"/>
              <a:t>eip</a:t>
            </a:r>
            <a:r>
              <a:rPr lang="en-GB" sz="1600" dirty="0"/>
              <a:t>;</a:t>
            </a:r>
          </a:p>
          <a:p>
            <a:r>
              <a:rPr lang="en-GB" sz="1600" dirty="0"/>
              <a:t> 2349 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8063" y="596827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2350 </a:t>
            </a:r>
            <a:r>
              <a:rPr lang="en-GB" sz="1600" dirty="0" err="1"/>
              <a:t>enum</a:t>
            </a:r>
            <a:r>
              <a:rPr lang="en-GB" sz="1600" dirty="0"/>
              <a:t> </a:t>
            </a:r>
            <a:r>
              <a:rPr lang="en-GB" sz="1600" dirty="0" err="1"/>
              <a:t>procstate</a:t>
            </a:r>
            <a:r>
              <a:rPr lang="en-GB" sz="1600" dirty="0"/>
              <a:t> { UNUSED, EMBRYO, SLEEPING, RUNNABLE, RUNNING, ZOMBIE }; </a:t>
            </a:r>
          </a:p>
          <a:p>
            <a:r>
              <a:rPr lang="en-GB" sz="1600" dirty="0"/>
              <a:t>2351 </a:t>
            </a:r>
          </a:p>
          <a:p>
            <a:r>
              <a:rPr lang="en-GB" sz="1600" dirty="0"/>
              <a:t>2352 // Per−process state </a:t>
            </a:r>
          </a:p>
          <a:p>
            <a:r>
              <a:rPr lang="en-GB" sz="1600" dirty="0"/>
              <a:t>2353 </a:t>
            </a:r>
            <a:r>
              <a:rPr lang="en-GB" sz="1600" dirty="0" err="1"/>
              <a:t>struct</a:t>
            </a:r>
            <a:r>
              <a:rPr lang="en-GB" sz="1600" dirty="0"/>
              <a:t> proc { </a:t>
            </a:r>
          </a:p>
          <a:p>
            <a:r>
              <a:rPr lang="en-GB" sz="1600" dirty="0"/>
              <a:t>2354 </a:t>
            </a:r>
            <a:r>
              <a:rPr lang="en-GB" sz="1600" dirty="0" err="1"/>
              <a:t>uint</a:t>
            </a:r>
            <a:r>
              <a:rPr lang="en-GB" sz="1600" dirty="0"/>
              <a:t> </a:t>
            </a:r>
            <a:r>
              <a:rPr lang="en-GB" sz="1600" dirty="0" err="1"/>
              <a:t>sz</a:t>
            </a:r>
            <a:r>
              <a:rPr lang="en-GB" sz="1600" dirty="0"/>
              <a:t>; // Size of process memory (bytes) </a:t>
            </a:r>
          </a:p>
          <a:p>
            <a:r>
              <a:rPr lang="en-GB" sz="1600" dirty="0"/>
              <a:t>2355 </a:t>
            </a:r>
            <a:r>
              <a:rPr lang="en-GB" sz="1600" dirty="0" err="1"/>
              <a:t>pde_t</a:t>
            </a:r>
            <a:r>
              <a:rPr lang="en-GB" sz="1600" dirty="0"/>
              <a:t>* </a:t>
            </a:r>
            <a:r>
              <a:rPr lang="en-GB" sz="1600" dirty="0" err="1"/>
              <a:t>pgdir</a:t>
            </a:r>
            <a:r>
              <a:rPr lang="en-GB" sz="1600" dirty="0"/>
              <a:t>; // Page table </a:t>
            </a:r>
          </a:p>
          <a:p>
            <a:r>
              <a:rPr lang="en-GB" sz="1600" dirty="0"/>
              <a:t>2356 char *</a:t>
            </a:r>
            <a:r>
              <a:rPr lang="en-GB" sz="1600" dirty="0" err="1"/>
              <a:t>kstack</a:t>
            </a:r>
            <a:r>
              <a:rPr lang="en-GB" sz="1600" dirty="0"/>
              <a:t>; // Bottom of kernel stack for this process</a:t>
            </a:r>
          </a:p>
          <a:p>
            <a:r>
              <a:rPr lang="en-GB" sz="1600" dirty="0"/>
              <a:t> 2357 </a:t>
            </a:r>
            <a:r>
              <a:rPr lang="en-GB" sz="1600" dirty="0" err="1"/>
              <a:t>enum</a:t>
            </a:r>
            <a:r>
              <a:rPr lang="en-GB" sz="1600" dirty="0"/>
              <a:t> </a:t>
            </a:r>
            <a:r>
              <a:rPr lang="en-GB" sz="1600" dirty="0" err="1"/>
              <a:t>procstate</a:t>
            </a:r>
            <a:r>
              <a:rPr lang="en-GB" sz="1600" dirty="0"/>
              <a:t> state; // Process state</a:t>
            </a:r>
          </a:p>
          <a:p>
            <a:r>
              <a:rPr lang="en-GB" sz="1600" dirty="0"/>
              <a:t> 2358 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pid</a:t>
            </a:r>
            <a:r>
              <a:rPr lang="en-GB" sz="1600" dirty="0"/>
              <a:t>; // Process ID </a:t>
            </a:r>
          </a:p>
          <a:p>
            <a:r>
              <a:rPr lang="en-GB" sz="1600" dirty="0"/>
              <a:t>2359 </a:t>
            </a:r>
            <a:r>
              <a:rPr lang="en-GB" sz="1600" dirty="0" err="1"/>
              <a:t>struct</a:t>
            </a:r>
            <a:r>
              <a:rPr lang="en-GB" sz="1600" dirty="0"/>
              <a:t> proc *parent; // Parent process </a:t>
            </a:r>
          </a:p>
          <a:p>
            <a:r>
              <a:rPr lang="en-GB" sz="1600" dirty="0"/>
              <a:t>2360 </a:t>
            </a:r>
            <a:r>
              <a:rPr lang="en-GB" sz="1600" dirty="0" err="1"/>
              <a:t>struct</a:t>
            </a:r>
            <a:r>
              <a:rPr lang="en-GB" sz="1600" dirty="0"/>
              <a:t> </a:t>
            </a:r>
            <a:r>
              <a:rPr lang="en-GB" sz="1600" dirty="0" err="1"/>
              <a:t>trapframe</a:t>
            </a:r>
            <a:r>
              <a:rPr lang="en-GB" sz="1600" dirty="0"/>
              <a:t> *</a:t>
            </a:r>
            <a:r>
              <a:rPr lang="en-GB" sz="1600" dirty="0" err="1"/>
              <a:t>tf</a:t>
            </a:r>
            <a:r>
              <a:rPr lang="en-GB" sz="1600" dirty="0"/>
              <a:t>; // Trap frame for current </a:t>
            </a:r>
            <a:r>
              <a:rPr lang="en-GB" sz="1600" dirty="0" err="1"/>
              <a:t>syscall</a:t>
            </a:r>
            <a:r>
              <a:rPr lang="en-GB" sz="1600" dirty="0"/>
              <a:t> </a:t>
            </a:r>
          </a:p>
          <a:p>
            <a:r>
              <a:rPr lang="en-GB" sz="1600" dirty="0"/>
              <a:t>2361 </a:t>
            </a:r>
            <a:r>
              <a:rPr lang="en-GB" sz="1600" dirty="0" err="1"/>
              <a:t>struct</a:t>
            </a:r>
            <a:r>
              <a:rPr lang="en-GB" sz="1600" dirty="0"/>
              <a:t> context *context; // </a:t>
            </a:r>
            <a:r>
              <a:rPr lang="en-GB" sz="1600" dirty="0" err="1"/>
              <a:t>swtch</a:t>
            </a:r>
            <a:r>
              <a:rPr lang="en-GB" sz="1600" dirty="0"/>
              <a:t>() here to run process </a:t>
            </a:r>
          </a:p>
          <a:p>
            <a:r>
              <a:rPr lang="en-GB" sz="1600" dirty="0"/>
              <a:t>2362 void *</a:t>
            </a:r>
            <a:r>
              <a:rPr lang="en-GB" sz="1600" dirty="0" err="1"/>
              <a:t>chan</a:t>
            </a:r>
            <a:r>
              <a:rPr lang="en-GB" sz="1600" dirty="0"/>
              <a:t>; // If non−zero, sleeping on </a:t>
            </a:r>
            <a:r>
              <a:rPr lang="en-GB" sz="1600" dirty="0" err="1"/>
              <a:t>chan</a:t>
            </a:r>
            <a:r>
              <a:rPr lang="en-GB" sz="1600" dirty="0"/>
              <a:t> </a:t>
            </a:r>
          </a:p>
          <a:p>
            <a:r>
              <a:rPr lang="en-GB" sz="1600" dirty="0"/>
              <a:t>2363 </a:t>
            </a:r>
            <a:r>
              <a:rPr lang="en-GB" sz="1600" dirty="0" err="1"/>
              <a:t>int</a:t>
            </a:r>
            <a:r>
              <a:rPr lang="en-GB" sz="1600" dirty="0"/>
              <a:t> killed; // If non−zero, have been killed </a:t>
            </a:r>
          </a:p>
          <a:p>
            <a:r>
              <a:rPr lang="en-GB" sz="1600" dirty="0"/>
              <a:t>2364 </a:t>
            </a:r>
            <a:r>
              <a:rPr lang="en-GB" sz="1600" dirty="0" err="1"/>
              <a:t>struct</a:t>
            </a:r>
            <a:r>
              <a:rPr lang="en-GB" sz="1600" dirty="0"/>
              <a:t> file *</a:t>
            </a:r>
            <a:r>
              <a:rPr lang="en-GB" sz="1600" dirty="0" err="1"/>
              <a:t>ofile</a:t>
            </a:r>
            <a:r>
              <a:rPr lang="en-GB" sz="1600" dirty="0"/>
              <a:t>[NOFILE]; // Open files</a:t>
            </a:r>
          </a:p>
          <a:p>
            <a:r>
              <a:rPr lang="en-GB" sz="1600" dirty="0"/>
              <a:t> 2365 </a:t>
            </a:r>
            <a:r>
              <a:rPr lang="en-GB" sz="1600" dirty="0" err="1"/>
              <a:t>struct</a:t>
            </a:r>
            <a:r>
              <a:rPr lang="en-GB" sz="1600" dirty="0"/>
              <a:t> </a:t>
            </a:r>
            <a:r>
              <a:rPr lang="en-GB" sz="1600" dirty="0" err="1"/>
              <a:t>inode</a:t>
            </a:r>
            <a:r>
              <a:rPr lang="en-GB" sz="1600" dirty="0"/>
              <a:t> *</a:t>
            </a:r>
            <a:r>
              <a:rPr lang="en-GB" sz="1600" dirty="0" err="1"/>
              <a:t>cwd</a:t>
            </a:r>
            <a:r>
              <a:rPr lang="en-GB" sz="1600" dirty="0"/>
              <a:t>; // Current directory </a:t>
            </a:r>
          </a:p>
          <a:p>
            <a:r>
              <a:rPr lang="en-GB" sz="1600" dirty="0"/>
              <a:t>2366 char name[16]; // Process name (debugging) </a:t>
            </a:r>
          </a:p>
          <a:p>
            <a:r>
              <a:rPr lang="en-GB" sz="1600" dirty="0"/>
              <a:t>2367 };</a:t>
            </a:r>
          </a:p>
          <a:p>
            <a:r>
              <a:rPr lang="en-GB" sz="1600" dirty="0"/>
              <a:t> 2368 </a:t>
            </a:r>
          </a:p>
          <a:p>
            <a:r>
              <a:rPr lang="en-GB" sz="1600" dirty="0"/>
              <a:t>2369 // Process memory is laid out contiguously, low addresses first: </a:t>
            </a:r>
          </a:p>
          <a:p>
            <a:r>
              <a:rPr lang="en-GB" sz="1600" dirty="0"/>
              <a:t>2370 // text 2371 // original data and </a:t>
            </a:r>
            <a:r>
              <a:rPr lang="en-GB" sz="1600" dirty="0" err="1"/>
              <a:t>bss</a:t>
            </a:r>
            <a:r>
              <a:rPr lang="en-GB" sz="1600" dirty="0"/>
              <a:t> </a:t>
            </a:r>
          </a:p>
          <a:p>
            <a:r>
              <a:rPr lang="en-GB" sz="1600" dirty="0"/>
              <a:t>2372 // fixed−size stack </a:t>
            </a:r>
          </a:p>
          <a:p>
            <a:r>
              <a:rPr lang="en-GB" sz="1600" dirty="0"/>
              <a:t>2373 // expandable heap</a:t>
            </a:r>
          </a:p>
        </p:txBody>
      </p:sp>
    </p:spTree>
    <p:extLst>
      <p:ext uri="{BB962C8B-B14F-4D97-AF65-F5344CB8AC3E}">
        <p14:creationId xmlns:p14="http://schemas.microsoft.com/office/powerpoint/2010/main" val="116753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8F65FFC6-A135-4F3C-9C87-3DDA0D7D3328}"/>
              </a:ext>
            </a:extLst>
          </p:cNvPr>
          <p:cNvSpPr txBox="1">
            <a:spLocks noChangeArrowheads="1"/>
          </p:cNvSpPr>
          <p:nvPr/>
        </p:nvSpPr>
        <p:spPr>
          <a:xfrm>
            <a:off x="1759884" y="3199975"/>
            <a:ext cx="8904849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i="1" dirty="0">
                <a:solidFill>
                  <a:srgbClr val="C00000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240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D4A2E9-C7F0-4FFE-A46C-3BEF0C4FA3F2}"/>
              </a:ext>
            </a:extLst>
          </p:cNvPr>
          <p:cNvSpPr txBox="1"/>
          <p:nvPr/>
        </p:nvSpPr>
        <p:spPr>
          <a:xfrm>
            <a:off x="387927" y="1076691"/>
            <a:ext cx="9863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An operating system runs more processes than it has processors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Needs some plan to time share the processors between the processes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A common approach is to provide each process with a virtual processor – An illusion that it has exclusive access to the processor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It is then the job of the OS to multiplex these multiple virtual processors on the underlying physical processors</a:t>
            </a:r>
            <a:endParaRPr lang="en-IN" sz="2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7082BF-18B9-4FB0-A00B-EB04C3B0B91F}"/>
              </a:ext>
            </a:extLst>
          </p:cNvPr>
          <p:cNvSpPr txBox="1">
            <a:spLocks noChangeArrowheads="1"/>
          </p:cNvSpPr>
          <p:nvPr/>
        </p:nvSpPr>
        <p:spPr>
          <a:xfrm>
            <a:off x="155012" y="-62383"/>
            <a:ext cx="8267628" cy="1036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C00000"/>
                </a:solidFill>
              </a:rPr>
              <a:t>Scheduling-Introduction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16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process does I/O, put it to sleep, and schedule another process </a:t>
            </a:r>
          </a:p>
          <a:p>
            <a:r>
              <a:rPr lang="en-GB" dirty="0"/>
              <a:t> Use timer interrupts to stop running on a processor after a fixed time quantum (100 </a:t>
            </a:r>
            <a:r>
              <a:rPr lang="en-GB" dirty="0" err="1"/>
              <a:t>msec</a:t>
            </a:r>
            <a:r>
              <a:rPr lang="en-GB" dirty="0"/>
              <a:t>)</a:t>
            </a:r>
          </a:p>
          <a:p>
            <a:r>
              <a:rPr lang="en-GB" dirty="0"/>
              <a:t>Implementing multiplexing has a few challenges.</a:t>
            </a:r>
          </a:p>
          <a:p>
            <a:pPr lvl="1"/>
            <a:r>
              <a:rPr lang="en-GB" dirty="0"/>
              <a:t>First, how to switch from one process to another?</a:t>
            </a:r>
          </a:p>
          <a:p>
            <a:pPr lvl="1"/>
            <a:r>
              <a:rPr lang="en-GB" dirty="0"/>
              <a:t> Second, how to do context switching transparently?</a:t>
            </a:r>
          </a:p>
          <a:p>
            <a:pPr lvl="1"/>
            <a:r>
              <a:rPr lang="en-GB" dirty="0"/>
              <a:t>Third, many CPUs may be switching among processes concurrently, and a locking plan is necessary to avoid races.</a:t>
            </a:r>
          </a:p>
          <a:p>
            <a:pPr lvl="1"/>
            <a:r>
              <a:rPr lang="en-GB" dirty="0"/>
              <a:t>Fourth, when a process has exited its memory and </a:t>
            </a:r>
            <a:r>
              <a:rPr lang="en-GB" dirty="0" err="1"/>
              <a:t>otherresources</a:t>
            </a:r>
            <a:r>
              <a:rPr lang="en-GB" dirty="0"/>
              <a:t> must be freed, but it cannot do all of this itself because (for example) it </a:t>
            </a:r>
            <a:r>
              <a:rPr lang="en-GB" dirty="0" err="1"/>
              <a:t>can’tfree</a:t>
            </a:r>
            <a:r>
              <a:rPr lang="en-GB" dirty="0"/>
              <a:t> its own kernel stack while still using it.</a:t>
            </a:r>
          </a:p>
          <a:p>
            <a:r>
              <a:rPr lang="en-GB" dirty="0"/>
              <a:t>Xv6 uses the standard mechanism of context switching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9C249FCE-059B-460F-B36B-57C189C5617E}"/>
              </a:ext>
            </a:extLst>
          </p:cNvPr>
          <p:cNvSpPr txBox="1">
            <a:spLocks noChangeArrowheads="1"/>
          </p:cNvSpPr>
          <p:nvPr/>
        </p:nvSpPr>
        <p:spPr>
          <a:xfrm>
            <a:off x="145481" y="70457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1542710"/>
            <a:ext cx="8538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/>
              <a:t>Used to achieve multiplexing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 Internally two low-level context switches are performed 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/>
              <a:t> Process’s kernel thread to the current CPU’s scheduler thread 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/>
              <a:t> Scheduler’s thread to a process’s kernel thread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No direct switching from one user-space process to another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 Each process has its own kernel stack and register set (its context)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 Each CPU has its own scheduler thread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 Context switch involves saving the old thread’s CPU registers and restoring previously-saved registers of the new thread (enabled by </a:t>
            </a:r>
            <a:r>
              <a:rPr lang="en-GB" sz="2400" dirty="0" err="1"/>
              <a:t>swtch</a:t>
            </a:r>
            <a:r>
              <a:rPr lang="en-GB" sz="2400" dirty="0"/>
              <a:t>)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29441" y="305749"/>
            <a:ext cx="10515600" cy="846158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351434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2735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F692502D-FE17-431C-8FED-60A89D63B6A3}"/>
              </a:ext>
            </a:extLst>
          </p:cNvPr>
          <p:cNvSpPr txBox="1">
            <a:spLocks noChangeArrowheads="1"/>
          </p:cNvSpPr>
          <p:nvPr/>
        </p:nvSpPr>
        <p:spPr>
          <a:xfrm>
            <a:off x="584868" y="399799"/>
            <a:ext cx="8267628" cy="88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002" y="1766764"/>
            <a:ext cx="67437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2359232" y="52671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Switching from one user process to another. In this example, xv6 runs with one CPU (and thus one scheduler thread).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8842" y="346755"/>
            <a:ext cx="43845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367864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142504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C546ADB1-37FD-4DDE-9924-AD8CD71E1360}"/>
              </a:ext>
            </a:extLst>
          </p:cNvPr>
          <p:cNvSpPr txBox="1">
            <a:spLocks noChangeArrowheads="1"/>
          </p:cNvSpPr>
          <p:nvPr/>
        </p:nvSpPr>
        <p:spPr>
          <a:xfrm>
            <a:off x="522514" y="387924"/>
            <a:ext cx="8056850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 err="1">
                <a:solidFill>
                  <a:srgbClr val="C00000"/>
                </a:solidFill>
              </a:rPr>
              <a:t>swtch</a:t>
            </a:r>
            <a:endParaRPr lang="en-US" altLang="en-US" sz="48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5018" y="1151906"/>
            <a:ext cx="84789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/>
              <a:t>Saves and restores contexts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Takes two arguments: </a:t>
            </a:r>
            <a:r>
              <a:rPr lang="en-GB" sz="2800" dirty="0" err="1"/>
              <a:t>struct</a:t>
            </a:r>
            <a:r>
              <a:rPr lang="en-GB" sz="2800" dirty="0"/>
              <a:t> context **old and </a:t>
            </a:r>
            <a:r>
              <a:rPr lang="en-GB" sz="2800" dirty="0" err="1"/>
              <a:t>struct</a:t>
            </a:r>
            <a:r>
              <a:rPr lang="en-GB" sz="2800" dirty="0"/>
              <a:t> context *new 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 Replaces the former with the latter 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 Each time a process has to give up the CPU, its kernel thread invokes </a:t>
            </a:r>
            <a:r>
              <a:rPr lang="en-GB" sz="2800" dirty="0" err="1"/>
              <a:t>swtch</a:t>
            </a:r>
            <a:r>
              <a:rPr lang="en-GB" sz="2800" dirty="0"/>
              <a:t> to save its own context and switch to the scheduler context 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 Flow in case of an interrupt: </a:t>
            </a:r>
          </a:p>
          <a:p>
            <a:r>
              <a:rPr lang="en-GB" sz="2800" dirty="0"/>
              <a:t>    1 trap handles the interrupt and the calls yield </a:t>
            </a:r>
          </a:p>
          <a:p>
            <a:r>
              <a:rPr lang="en-GB" sz="2800" dirty="0"/>
              <a:t>    2 yield makes a call to </a:t>
            </a:r>
            <a:r>
              <a:rPr lang="en-GB" sz="2800" dirty="0" err="1"/>
              <a:t>sched</a:t>
            </a:r>
            <a:r>
              <a:rPr lang="en-GB" sz="2800" dirty="0"/>
              <a:t> </a:t>
            </a:r>
          </a:p>
          <a:p>
            <a:r>
              <a:rPr lang="en-GB" sz="2800" dirty="0"/>
              <a:t>    3 </a:t>
            </a:r>
            <a:r>
              <a:rPr lang="en-GB" sz="2800" dirty="0" err="1"/>
              <a:t>sched</a:t>
            </a:r>
            <a:r>
              <a:rPr lang="en-GB" sz="2800" dirty="0"/>
              <a:t> invokes </a:t>
            </a:r>
            <a:r>
              <a:rPr lang="en-GB" sz="2800" dirty="0" err="1"/>
              <a:t>swtch</a:t>
            </a:r>
            <a:r>
              <a:rPr lang="en-GB" sz="2800" dirty="0"/>
              <a:t>(&amp;proc-&gt;context, </a:t>
            </a:r>
            <a:r>
              <a:rPr lang="en-GB" sz="2800" dirty="0" err="1"/>
              <a:t>cpu</a:t>
            </a:r>
            <a:r>
              <a:rPr lang="en-GB" sz="2800" dirty="0"/>
              <a:t>-&gt;scheduler)</a:t>
            </a:r>
          </a:p>
          <a:p>
            <a:r>
              <a:rPr lang="en-GB" sz="2800" dirty="0"/>
              <a:t>4 Control returns to the scheduler thread</a:t>
            </a:r>
          </a:p>
        </p:txBody>
      </p:sp>
    </p:spTree>
    <p:extLst>
      <p:ext uri="{BB962C8B-B14F-4D97-AF65-F5344CB8AC3E}">
        <p14:creationId xmlns:p14="http://schemas.microsoft.com/office/powerpoint/2010/main" val="337441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D2C8B10-6A60-4CA9-A8CA-639888A707BE}"/>
              </a:ext>
            </a:extLst>
          </p:cNvPr>
          <p:cNvSpPr txBox="1">
            <a:spLocks noChangeArrowheads="1"/>
          </p:cNvSpPr>
          <p:nvPr/>
        </p:nvSpPr>
        <p:spPr>
          <a:xfrm>
            <a:off x="145481" y="-51463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  <a:p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0016" y="1199408"/>
            <a:ext cx="90964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sz="3200" dirty="0"/>
              <a:t>Each process that wants to give up the processor: </a:t>
            </a:r>
          </a:p>
          <a:p>
            <a:r>
              <a:rPr lang="en-GB" sz="2400" dirty="0"/>
              <a:t>   1 Acquires </a:t>
            </a:r>
            <a:r>
              <a:rPr lang="en-GB" sz="2400" dirty="0" err="1"/>
              <a:t>ptable.lock</a:t>
            </a:r>
            <a:r>
              <a:rPr lang="en-GB" sz="2400" dirty="0"/>
              <a:t> (process table lock) </a:t>
            </a:r>
          </a:p>
          <a:p>
            <a:r>
              <a:rPr lang="en-GB" sz="2400" dirty="0"/>
              <a:t>   2 Releases any other locks that it is holding </a:t>
            </a:r>
          </a:p>
          <a:p>
            <a:r>
              <a:rPr lang="en-GB" sz="2400" dirty="0"/>
              <a:t>   3 Updates proc-&gt;state (its own state) </a:t>
            </a:r>
          </a:p>
          <a:p>
            <a:r>
              <a:rPr lang="en-GB" sz="2400" dirty="0"/>
              <a:t>   4 Calls </a:t>
            </a:r>
            <a:r>
              <a:rPr lang="en-GB" sz="2400" dirty="0" err="1"/>
              <a:t>sched</a:t>
            </a:r>
            <a:r>
              <a:rPr lang="en-GB" sz="24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/>
              <a:t>Mechanism followed by yield, and sleep and exit 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err="1"/>
              <a:t>sched</a:t>
            </a:r>
            <a:r>
              <a:rPr lang="en-GB" sz="3200" dirty="0"/>
              <a:t> ensures that these steps are followed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2557" y="275502"/>
            <a:ext cx="27254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114466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D2C8B10-6A60-4CA9-A8CA-639888A707BE}"/>
              </a:ext>
            </a:extLst>
          </p:cNvPr>
          <p:cNvSpPr txBox="1">
            <a:spLocks noChangeArrowheads="1"/>
          </p:cNvSpPr>
          <p:nvPr/>
        </p:nvSpPr>
        <p:spPr>
          <a:xfrm>
            <a:off x="394863" y="245420"/>
            <a:ext cx="8267628" cy="69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 err="1">
                <a:solidFill>
                  <a:srgbClr val="C00000"/>
                </a:solidFill>
              </a:rPr>
              <a:t>sched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endParaRPr lang="en-US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553" y="1068782"/>
            <a:ext cx="6096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1 </a:t>
            </a:r>
            <a:r>
              <a:rPr lang="en-GB" sz="2000" dirty="0"/>
              <a:t>void </a:t>
            </a:r>
            <a:r>
              <a:rPr lang="en-GB" sz="2000" dirty="0" err="1"/>
              <a:t>sched</a:t>
            </a:r>
            <a:r>
              <a:rPr lang="en-GB" sz="2000" dirty="0"/>
              <a:t>(void) {</a:t>
            </a:r>
          </a:p>
          <a:p>
            <a:r>
              <a:rPr lang="en-GB" sz="2000" dirty="0"/>
              <a:t> 2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intena</a:t>
            </a:r>
            <a:r>
              <a:rPr lang="en-GB" sz="2000" dirty="0"/>
              <a:t>; </a:t>
            </a:r>
          </a:p>
          <a:p>
            <a:r>
              <a:rPr lang="en-GB" sz="2000" dirty="0"/>
              <a:t> 3</a:t>
            </a:r>
          </a:p>
          <a:p>
            <a:r>
              <a:rPr lang="en-GB" sz="2000" dirty="0"/>
              <a:t> 4 if(! holding (&amp; </a:t>
            </a:r>
            <a:r>
              <a:rPr lang="en-GB" sz="2000" dirty="0" err="1"/>
              <a:t>ptable.lock</a:t>
            </a:r>
            <a:r>
              <a:rPr lang="en-GB" sz="2000" dirty="0"/>
              <a:t> ))</a:t>
            </a:r>
          </a:p>
          <a:p>
            <a:r>
              <a:rPr lang="en-GB" sz="2000" dirty="0"/>
              <a:t> 5 panic("</a:t>
            </a:r>
            <a:r>
              <a:rPr lang="en-GB" sz="2000" dirty="0" err="1"/>
              <a:t>sched</a:t>
            </a:r>
            <a:r>
              <a:rPr lang="en-GB" sz="2000" dirty="0"/>
              <a:t> </a:t>
            </a:r>
            <a:r>
              <a:rPr lang="en-GB" sz="2000" dirty="0" err="1"/>
              <a:t>ptable.lock</a:t>
            </a:r>
            <a:r>
              <a:rPr lang="en-GB" sz="2000" dirty="0"/>
              <a:t>");</a:t>
            </a:r>
          </a:p>
          <a:p>
            <a:r>
              <a:rPr lang="en-GB" sz="2000" dirty="0"/>
              <a:t> 6 if(</a:t>
            </a:r>
            <a:r>
              <a:rPr lang="en-GB" sz="2000" dirty="0" err="1"/>
              <a:t>cpu</a:t>
            </a:r>
            <a:r>
              <a:rPr lang="en-GB" sz="2000" dirty="0"/>
              <a:t>−&gt;</a:t>
            </a:r>
            <a:r>
              <a:rPr lang="en-GB" sz="2000" dirty="0" err="1"/>
              <a:t>ncli</a:t>
            </a:r>
            <a:r>
              <a:rPr lang="en-GB" sz="2000" dirty="0"/>
              <a:t> != 1)</a:t>
            </a:r>
          </a:p>
          <a:p>
            <a:r>
              <a:rPr lang="en-GB" sz="2000" dirty="0"/>
              <a:t> 7 panic("</a:t>
            </a:r>
            <a:r>
              <a:rPr lang="en-GB" sz="2000" dirty="0" err="1"/>
              <a:t>sched</a:t>
            </a:r>
            <a:r>
              <a:rPr lang="en-GB" sz="2000" dirty="0"/>
              <a:t> locks"); </a:t>
            </a:r>
          </a:p>
          <a:p>
            <a:r>
              <a:rPr lang="en-GB" sz="2000" dirty="0"/>
              <a:t>8 if(proc−&gt;state == RUNNING) </a:t>
            </a:r>
          </a:p>
          <a:p>
            <a:r>
              <a:rPr lang="en-GB" sz="2000" dirty="0"/>
              <a:t>9 panic("</a:t>
            </a:r>
            <a:r>
              <a:rPr lang="en-GB" sz="2000" dirty="0" err="1"/>
              <a:t>sched</a:t>
            </a:r>
            <a:r>
              <a:rPr lang="en-GB" sz="2000" dirty="0"/>
              <a:t> running"); </a:t>
            </a:r>
          </a:p>
          <a:p>
            <a:r>
              <a:rPr lang="en-GB" sz="2000" dirty="0"/>
              <a:t>10 if( </a:t>
            </a:r>
            <a:r>
              <a:rPr lang="en-GB" sz="2000" dirty="0" err="1"/>
              <a:t>readeflags</a:t>
            </a:r>
            <a:r>
              <a:rPr lang="en-GB" sz="2000" dirty="0"/>
              <a:t> ()&amp; FL_IF)</a:t>
            </a:r>
          </a:p>
          <a:p>
            <a:r>
              <a:rPr lang="en-GB" sz="2000" dirty="0"/>
              <a:t>11 panic("</a:t>
            </a:r>
            <a:r>
              <a:rPr lang="en-GB" sz="2000" dirty="0" err="1"/>
              <a:t>sched</a:t>
            </a:r>
            <a:r>
              <a:rPr lang="en-GB" sz="2000" dirty="0"/>
              <a:t> interruptible"); </a:t>
            </a:r>
          </a:p>
          <a:p>
            <a:r>
              <a:rPr lang="en-GB" sz="2000" dirty="0"/>
              <a:t>12 </a:t>
            </a:r>
            <a:r>
              <a:rPr lang="en-GB" sz="2000" dirty="0" err="1"/>
              <a:t>intena</a:t>
            </a:r>
            <a:r>
              <a:rPr lang="en-GB" sz="2000" dirty="0"/>
              <a:t> = </a:t>
            </a:r>
            <a:r>
              <a:rPr lang="en-GB" sz="2000" dirty="0" err="1"/>
              <a:t>cpu</a:t>
            </a:r>
            <a:r>
              <a:rPr lang="en-GB" sz="2000" dirty="0"/>
              <a:t>−&gt;</a:t>
            </a:r>
            <a:r>
              <a:rPr lang="en-GB" sz="2000" dirty="0" err="1"/>
              <a:t>intena</a:t>
            </a:r>
            <a:r>
              <a:rPr lang="en-GB" sz="2000" dirty="0"/>
              <a:t>; </a:t>
            </a:r>
          </a:p>
          <a:p>
            <a:r>
              <a:rPr lang="en-GB" sz="2000" dirty="0"/>
              <a:t>13 </a:t>
            </a:r>
            <a:r>
              <a:rPr lang="en-GB" sz="2000" dirty="0" err="1"/>
              <a:t>swtch</a:t>
            </a:r>
            <a:r>
              <a:rPr lang="en-GB" sz="2000" dirty="0"/>
              <a:t> (&amp;proc−&gt;context , </a:t>
            </a:r>
            <a:r>
              <a:rPr lang="en-GB" sz="2000" dirty="0" err="1"/>
              <a:t>cpu</a:t>
            </a:r>
            <a:r>
              <a:rPr lang="en-GB" sz="2000" dirty="0"/>
              <a:t>−&gt;scheduler ); </a:t>
            </a:r>
          </a:p>
          <a:p>
            <a:r>
              <a:rPr lang="en-GB" sz="2000" dirty="0"/>
              <a:t>14 </a:t>
            </a:r>
            <a:r>
              <a:rPr lang="en-GB" sz="2000" dirty="0" err="1"/>
              <a:t>cpu</a:t>
            </a:r>
            <a:r>
              <a:rPr lang="en-GB" sz="2000" dirty="0"/>
              <a:t>−&gt;</a:t>
            </a:r>
            <a:r>
              <a:rPr lang="en-GB" sz="2000" dirty="0" err="1"/>
              <a:t>intena</a:t>
            </a:r>
            <a:r>
              <a:rPr lang="en-GB" sz="2000" dirty="0"/>
              <a:t> = </a:t>
            </a:r>
            <a:r>
              <a:rPr lang="en-GB" sz="2000" dirty="0" err="1"/>
              <a:t>intena</a:t>
            </a:r>
            <a:r>
              <a:rPr lang="en-GB" sz="2000" dirty="0"/>
              <a:t>; </a:t>
            </a:r>
          </a:p>
          <a:p>
            <a:r>
              <a:rPr lang="en-GB" sz="2000" dirty="0"/>
              <a:t>15 }</a:t>
            </a:r>
          </a:p>
        </p:txBody>
      </p:sp>
    </p:spTree>
    <p:extLst>
      <p:ext uri="{BB962C8B-B14F-4D97-AF65-F5344CB8AC3E}">
        <p14:creationId xmlns:p14="http://schemas.microsoft.com/office/powerpoint/2010/main" val="209229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6491</TotalTime>
  <Words>2196</Words>
  <Application>Microsoft Office PowerPoint</Application>
  <PresentationFormat>Widescreen</PresentationFormat>
  <Paragraphs>283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Multiplexing</vt:lpstr>
      <vt:lpstr>Context Switching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Sleep and wakeup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Thirupathi Rao Komati</dc:creator>
  <cp:lastModifiedBy>MAHESHBABU ARRAMA</cp:lastModifiedBy>
  <cp:revision>249</cp:revision>
  <dcterms:created xsi:type="dcterms:W3CDTF">2020-07-11T10:25:28Z</dcterms:created>
  <dcterms:modified xsi:type="dcterms:W3CDTF">2020-09-11T07:07:05Z</dcterms:modified>
</cp:coreProperties>
</file>