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435" r:id="rId2"/>
    <p:sldId id="448" r:id="rId3"/>
    <p:sldId id="484" r:id="rId4"/>
    <p:sldId id="417" r:id="rId5"/>
    <p:sldId id="487" r:id="rId6"/>
    <p:sldId id="486" r:id="rId7"/>
    <p:sldId id="485" r:id="rId8"/>
    <p:sldId id="406" r:id="rId9"/>
    <p:sldId id="430" r:id="rId10"/>
    <p:sldId id="369" r:id="rId11"/>
    <p:sldId id="504" r:id="rId12"/>
    <p:sldId id="503" r:id="rId13"/>
    <p:sldId id="272" r:id="rId14"/>
    <p:sldId id="488" r:id="rId15"/>
    <p:sldId id="496" r:id="rId16"/>
    <p:sldId id="497" r:id="rId17"/>
    <p:sldId id="516" r:id="rId18"/>
    <p:sldId id="492" r:id="rId19"/>
    <p:sldId id="515" r:id="rId20"/>
    <p:sldId id="498" r:id="rId21"/>
    <p:sldId id="500" r:id="rId22"/>
    <p:sldId id="513" r:id="rId23"/>
    <p:sldId id="502" r:id="rId24"/>
    <p:sldId id="507" r:id="rId25"/>
    <p:sldId id="506" r:id="rId26"/>
    <p:sldId id="505" r:id="rId27"/>
    <p:sldId id="509" r:id="rId28"/>
    <p:sldId id="48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rupathi Rao Komati" initials="TRK" lastIdx="1" clrIdx="0">
    <p:extLst>
      <p:ext uri="{19B8F6BF-5375-455C-9EA6-DF929625EA0E}">
        <p15:presenceInfo xmlns:p15="http://schemas.microsoft.com/office/powerpoint/2012/main" userId="7e3c50e1dde85b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660"/>
  </p:normalViewPr>
  <p:slideViewPr>
    <p:cSldViewPr snapToGrid="0">
      <p:cViewPr>
        <p:scale>
          <a:sx n="64" d="100"/>
          <a:sy n="64" d="100"/>
        </p:scale>
        <p:origin x="1002" y="24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4673D-08A9-485D-B334-FBE364CD0FA3}" type="datetimeFigureOut">
              <a:rPr lang="en-IN" smtClean="0"/>
              <a:t>13-09-2020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C6472-3D53-488C-AD4B-9CC4541E470A}" type="slidenum">
              <a:rPr lang="en-IN" smtClean="0"/>
              <a:t>‹#›</a:t>
            </a:fld>
            <a:endParaRPr lang="en-IN"/>
          </a:p>
        </p:txBody>
      </p:sp>
    </p:spTree>
    <p:extLst>
      <p:ext uri="{BB962C8B-B14F-4D97-AF65-F5344CB8AC3E}">
        <p14:creationId xmlns:p14="http://schemas.microsoft.com/office/powerpoint/2010/main" val="2921512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BAA1-764E-494F-ACC0-2F99EC082A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86BD02-63D9-40BE-B999-1B8CDD207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927D5B-0D66-4202-8B73-6A7F4FBE5CAE}"/>
              </a:ext>
            </a:extLst>
          </p:cNvPr>
          <p:cNvSpPr>
            <a:spLocks noGrp="1"/>
          </p:cNvSpPr>
          <p:nvPr>
            <p:ph type="dt" sz="half" idx="10"/>
          </p:nvPr>
        </p:nvSpPr>
        <p:spPr/>
        <p:txBody>
          <a:bodyPr/>
          <a:lstStyle/>
          <a:p>
            <a:fld id="{AC7AD84D-2E55-4090-8ED3-FF3362D8EB0A}" type="datetimeFigureOut">
              <a:rPr lang="en-US" smtClean="0"/>
              <a:t>9/13/2020</a:t>
            </a:fld>
            <a:endParaRPr lang="en-US"/>
          </a:p>
        </p:txBody>
      </p:sp>
      <p:sp>
        <p:nvSpPr>
          <p:cNvPr id="5" name="Footer Placeholder 4">
            <a:extLst>
              <a:ext uri="{FF2B5EF4-FFF2-40B4-BE49-F238E27FC236}">
                <a16:creationId xmlns:a16="http://schemas.microsoft.com/office/drawing/2014/main" id="{8C2783BA-7863-4556-B49F-2F120E3C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B843B-D2E8-4A15-BB9F-485E72BDBA27}"/>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68436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1CED-53E0-4C81-8545-DAADC6A68B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CF36BE-1116-4915-9A57-B2C7133A6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3A298-FFA9-4671-B995-EA8BAADDDEEC}"/>
              </a:ext>
            </a:extLst>
          </p:cNvPr>
          <p:cNvSpPr>
            <a:spLocks noGrp="1"/>
          </p:cNvSpPr>
          <p:nvPr>
            <p:ph type="dt" sz="half" idx="10"/>
          </p:nvPr>
        </p:nvSpPr>
        <p:spPr/>
        <p:txBody>
          <a:bodyPr/>
          <a:lstStyle/>
          <a:p>
            <a:fld id="{AC7AD84D-2E55-4090-8ED3-FF3362D8EB0A}" type="datetimeFigureOut">
              <a:rPr lang="en-US" smtClean="0"/>
              <a:t>9/13/2020</a:t>
            </a:fld>
            <a:endParaRPr lang="en-US"/>
          </a:p>
        </p:txBody>
      </p:sp>
      <p:sp>
        <p:nvSpPr>
          <p:cNvPr id="5" name="Footer Placeholder 4">
            <a:extLst>
              <a:ext uri="{FF2B5EF4-FFF2-40B4-BE49-F238E27FC236}">
                <a16:creationId xmlns:a16="http://schemas.microsoft.com/office/drawing/2014/main" id="{96D33558-041C-45B3-BD2D-4ECBFAC4D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0E182-233C-468F-A452-E27577638388}"/>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122148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1086B-FC5D-48C1-9F24-A57BC85525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58CE97-B556-4DB4-A7C9-B755215B1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72BA5-3591-45BE-AE30-AA03B7CF7AB9}"/>
              </a:ext>
            </a:extLst>
          </p:cNvPr>
          <p:cNvSpPr>
            <a:spLocks noGrp="1"/>
          </p:cNvSpPr>
          <p:nvPr>
            <p:ph type="dt" sz="half" idx="10"/>
          </p:nvPr>
        </p:nvSpPr>
        <p:spPr/>
        <p:txBody>
          <a:bodyPr/>
          <a:lstStyle/>
          <a:p>
            <a:fld id="{AC7AD84D-2E55-4090-8ED3-FF3362D8EB0A}" type="datetimeFigureOut">
              <a:rPr lang="en-US" smtClean="0"/>
              <a:t>9/13/2020</a:t>
            </a:fld>
            <a:endParaRPr lang="en-US"/>
          </a:p>
        </p:txBody>
      </p:sp>
      <p:sp>
        <p:nvSpPr>
          <p:cNvPr id="5" name="Footer Placeholder 4">
            <a:extLst>
              <a:ext uri="{FF2B5EF4-FFF2-40B4-BE49-F238E27FC236}">
                <a16:creationId xmlns:a16="http://schemas.microsoft.com/office/drawing/2014/main" id="{60D13A68-A9FB-415A-982A-EF2319716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2985A-9D07-47AE-8705-4D090DB5C0D0}"/>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47813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6991-A24D-4DDF-8451-4EA6D9B0D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7A5DD3-C439-450E-A222-E2CC4D0749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8B1BD-F678-473F-970C-1B2E78746A47}"/>
              </a:ext>
            </a:extLst>
          </p:cNvPr>
          <p:cNvSpPr>
            <a:spLocks noGrp="1"/>
          </p:cNvSpPr>
          <p:nvPr>
            <p:ph type="dt" sz="half" idx="10"/>
          </p:nvPr>
        </p:nvSpPr>
        <p:spPr/>
        <p:txBody>
          <a:bodyPr/>
          <a:lstStyle/>
          <a:p>
            <a:fld id="{AC7AD84D-2E55-4090-8ED3-FF3362D8EB0A}" type="datetimeFigureOut">
              <a:rPr lang="en-US" smtClean="0"/>
              <a:t>9/13/2020</a:t>
            </a:fld>
            <a:endParaRPr lang="en-US"/>
          </a:p>
        </p:txBody>
      </p:sp>
      <p:sp>
        <p:nvSpPr>
          <p:cNvPr id="5" name="Footer Placeholder 4">
            <a:extLst>
              <a:ext uri="{FF2B5EF4-FFF2-40B4-BE49-F238E27FC236}">
                <a16:creationId xmlns:a16="http://schemas.microsoft.com/office/drawing/2014/main" id="{8DE997A1-C023-4698-A53F-3162F7834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F043E-6401-43B9-A1CA-91C44ED2636A}"/>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73582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BE62-6D93-469D-872D-F57FD12F4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4308EF-0039-43B5-BDFA-79C9D5E40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FA6C41-326D-4BAA-9AEA-21414BCE0E58}"/>
              </a:ext>
            </a:extLst>
          </p:cNvPr>
          <p:cNvSpPr>
            <a:spLocks noGrp="1"/>
          </p:cNvSpPr>
          <p:nvPr>
            <p:ph type="dt" sz="half" idx="10"/>
          </p:nvPr>
        </p:nvSpPr>
        <p:spPr/>
        <p:txBody>
          <a:bodyPr/>
          <a:lstStyle/>
          <a:p>
            <a:fld id="{AC7AD84D-2E55-4090-8ED3-FF3362D8EB0A}" type="datetimeFigureOut">
              <a:rPr lang="en-US" smtClean="0"/>
              <a:t>9/13/2020</a:t>
            </a:fld>
            <a:endParaRPr lang="en-US"/>
          </a:p>
        </p:txBody>
      </p:sp>
      <p:sp>
        <p:nvSpPr>
          <p:cNvPr id="5" name="Footer Placeholder 4">
            <a:extLst>
              <a:ext uri="{FF2B5EF4-FFF2-40B4-BE49-F238E27FC236}">
                <a16:creationId xmlns:a16="http://schemas.microsoft.com/office/drawing/2014/main" id="{6BA5461E-9311-4131-9C94-32D0029FA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1970A-1D42-4054-8D5F-36D840CD2147}"/>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403391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70BF-2658-4E9D-B53C-9BDFD5D018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B8927-3A7E-4B76-B704-11DAEAF418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D53FB6-4218-4545-A221-AF8E8416DF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8FC0E7-3A14-475C-8067-8963EDC31395}"/>
              </a:ext>
            </a:extLst>
          </p:cNvPr>
          <p:cNvSpPr>
            <a:spLocks noGrp="1"/>
          </p:cNvSpPr>
          <p:nvPr>
            <p:ph type="dt" sz="half" idx="10"/>
          </p:nvPr>
        </p:nvSpPr>
        <p:spPr/>
        <p:txBody>
          <a:bodyPr/>
          <a:lstStyle/>
          <a:p>
            <a:fld id="{AC7AD84D-2E55-4090-8ED3-FF3362D8EB0A}" type="datetimeFigureOut">
              <a:rPr lang="en-US" smtClean="0"/>
              <a:t>9/13/2020</a:t>
            </a:fld>
            <a:endParaRPr lang="en-US"/>
          </a:p>
        </p:txBody>
      </p:sp>
      <p:sp>
        <p:nvSpPr>
          <p:cNvPr id="6" name="Footer Placeholder 5">
            <a:extLst>
              <a:ext uri="{FF2B5EF4-FFF2-40B4-BE49-F238E27FC236}">
                <a16:creationId xmlns:a16="http://schemas.microsoft.com/office/drawing/2014/main" id="{B0D613EC-61C2-4353-8CD4-D55BB88AA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80E40-69E5-4481-9411-4E34E3E78251}"/>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22738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06DA-2D1B-47F9-B82F-45213DCA65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8C93D9-ACFE-41B2-BB22-7EFE8654E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6889C3-7052-4414-8919-5DA01CB104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A68771-5C28-4270-A7C4-878CDEE70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2D8702-13D4-422C-B71F-2E3017FAF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26B91A-CD8F-41DA-8D53-11E43554AC56}"/>
              </a:ext>
            </a:extLst>
          </p:cNvPr>
          <p:cNvSpPr>
            <a:spLocks noGrp="1"/>
          </p:cNvSpPr>
          <p:nvPr>
            <p:ph type="dt" sz="half" idx="10"/>
          </p:nvPr>
        </p:nvSpPr>
        <p:spPr/>
        <p:txBody>
          <a:bodyPr/>
          <a:lstStyle/>
          <a:p>
            <a:fld id="{AC7AD84D-2E55-4090-8ED3-FF3362D8EB0A}" type="datetimeFigureOut">
              <a:rPr lang="en-US" smtClean="0"/>
              <a:t>9/13/2020</a:t>
            </a:fld>
            <a:endParaRPr lang="en-US"/>
          </a:p>
        </p:txBody>
      </p:sp>
      <p:sp>
        <p:nvSpPr>
          <p:cNvPr id="8" name="Footer Placeholder 7">
            <a:extLst>
              <a:ext uri="{FF2B5EF4-FFF2-40B4-BE49-F238E27FC236}">
                <a16:creationId xmlns:a16="http://schemas.microsoft.com/office/drawing/2014/main" id="{FBC18969-2F0B-4761-8668-CE59EDD203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EC431E-6A0B-4FDC-A788-9785D5D6ED23}"/>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22375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1919-DE5A-4373-82DC-23F5A8E041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10C199-819B-46E6-BBBE-8B16E57FB3A3}"/>
              </a:ext>
            </a:extLst>
          </p:cNvPr>
          <p:cNvSpPr>
            <a:spLocks noGrp="1"/>
          </p:cNvSpPr>
          <p:nvPr>
            <p:ph type="dt" sz="half" idx="10"/>
          </p:nvPr>
        </p:nvSpPr>
        <p:spPr/>
        <p:txBody>
          <a:bodyPr/>
          <a:lstStyle/>
          <a:p>
            <a:fld id="{AC7AD84D-2E55-4090-8ED3-FF3362D8EB0A}" type="datetimeFigureOut">
              <a:rPr lang="en-US" smtClean="0"/>
              <a:t>9/13/2020</a:t>
            </a:fld>
            <a:endParaRPr lang="en-US"/>
          </a:p>
        </p:txBody>
      </p:sp>
      <p:sp>
        <p:nvSpPr>
          <p:cNvPr id="4" name="Footer Placeholder 3">
            <a:extLst>
              <a:ext uri="{FF2B5EF4-FFF2-40B4-BE49-F238E27FC236}">
                <a16:creationId xmlns:a16="http://schemas.microsoft.com/office/drawing/2014/main" id="{9662AF19-5F33-4E60-9DE9-D1071A8BE8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93DD7B-96C1-4B70-BB70-D45DC4A3F2BB}"/>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18387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168AF-2498-478D-8EFA-FF6BFBAAC21A}"/>
              </a:ext>
            </a:extLst>
          </p:cNvPr>
          <p:cNvSpPr>
            <a:spLocks noGrp="1"/>
          </p:cNvSpPr>
          <p:nvPr>
            <p:ph type="dt" sz="half" idx="10"/>
          </p:nvPr>
        </p:nvSpPr>
        <p:spPr/>
        <p:txBody>
          <a:bodyPr/>
          <a:lstStyle/>
          <a:p>
            <a:fld id="{AC7AD84D-2E55-4090-8ED3-FF3362D8EB0A}" type="datetimeFigureOut">
              <a:rPr lang="en-US" smtClean="0"/>
              <a:t>9/13/2020</a:t>
            </a:fld>
            <a:endParaRPr lang="en-US"/>
          </a:p>
        </p:txBody>
      </p:sp>
      <p:sp>
        <p:nvSpPr>
          <p:cNvPr id="3" name="Footer Placeholder 2">
            <a:extLst>
              <a:ext uri="{FF2B5EF4-FFF2-40B4-BE49-F238E27FC236}">
                <a16:creationId xmlns:a16="http://schemas.microsoft.com/office/drawing/2014/main" id="{BBC72B70-3DF6-4629-8C97-589D0564CC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92F3AD-E1BA-4081-85B1-4B5D20BDEC54}"/>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9341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A7EE-CB9B-413B-8B6A-E4E534984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E7B70D-B2AF-462E-B15B-D94739754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7E88FE-595E-4424-B3D8-A29155240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904E3-3C77-4C57-A404-12FBE6E9E27B}"/>
              </a:ext>
            </a:extLst>
          </p:cNvPr>
          <p:cNvSpPr>
            <a:spLocks noGrp="1"/>
          </p:cNvSpPr>
          <p:nvPr>
            <p:ph type="dt" sz="half" idx="10"/>
          </p:nvPr>
        </p:nvSpPr>
        <p:spPr/>
        <p:txBody>
          <a:bodyPr/>
          <a:lstStyle/>
          <a:p>
            <a:fld id="{AC7AD84D-2E55-4090-8ED3-FF3362D8EB0A}" type="datetimeFigureOut">
              <a:rPr lang="en-US" smtClean="0"/>
              <a:t>9/13/2020</a:t>
            </a:fld>
            <a:endParaRPr lang="en-US"/>
          </a:p>
        </p:txBody>
      </p:sp>
      <p:sp>
        <p:nvSpPr>
          <p:cNvPr id="6" name="Footer Placeholder 5">
            <a:extLst>
              <a:ext uri="{FF2B5EF4-FFF2-40B4-BE49-F238E27FC236}">
                <a16:creationId xmlns:a16="http://schemas.microsoft.com/office/drawing/2014/main" id="{2668CC37-EEA9-43E2-8A57-202B866C8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D49487-E7B1-4D6A-B644-162F6DE90213}"/>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84309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71AE-49F2-44EE-8741-C98D6C7EA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60DC75-344D-4A8A-A6BF-E5CFD8DB6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0D4060-7F87-41EC-AE6F-67D8EBE62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6286A-310F-4225-86F2-9D8D19D83DA4}"/>
              </a:ext>
            </a:extLst>
          </p:cNvPr>
          <p:cNvSpPr>
            <a:spLocks noGrp="1"/>
          </p:cNvSpPr>
          <p:nvPr>
            <p:ph type="dt" sz="half" idx="10"/>
          </p:nvPr>
        </p:nvSpPr>
        <p:spPr/>
        <p:txBody>
          <a:bodyPr/>
          <a:lstStyle/>
          <a:p>
            <a:fld id="{AC7AD84D-2E55-4090-8ED3-FF3362D8EB0A}" type="datetimeFigureOut">
              <a:rPr lang="en-US" smtClean="0"/>
              <a:t>9/13/2020</a:t>
            </a:fld>
            <a:endParaRPr lang="en-US"/>
          </a:p>
        </p:txBody>
      </p:sp>
      <p:sp>
        <p:nvSpPr>
          <p:cNvPr id="6" name="Footer Placeholder 5">
            <a:extLst>
              <a:ext uri="{FF2B5EF4-FFF2-40B4-BE49-F238E27FC236}">
                <a16:creationId xmlns:a16="http://schemas.microsoft.com/office/drawing/2014/main" id="{E35C2F42-4013-4A5F-9C52-1911E7B0C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79416-A28F-4A37-884C-480EB4BBBE2F}"/>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9917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D6A84-5CAA-46EC-8B73-3BA70688F3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C4ABA-AB51-4F9C-9B17-6848D33EAE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7DAD6-CACA-4FAF-B721-58597B5B1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AD84D-2E55-4090-8ED3-FF3362D8EB0A}" type="datetimeFigureOut">
              <a:rPr lang="en-US" smtClean="0"/>
              <a:t>9/13/2020</a:t>
            </a:fld>
            <a:endParaRPr lang="en-US"/>
          </a:p>
        </p:txBody>
      </p:sp>
      <p:sp>
        <p:nvSpPr>
          <p:cNvPr id="5" name="Footer Placeholder 4">
            <a:extLst>
              <a:ext uri="{FF2B5EF4-FFF2-40B4-BE49-F238E27FC236}">
                <a16:creationId xmlns:a16="http://schemas.microsoft.com/office/drawing/2014/main" id="{84190BD8-B16B-4819-BA83-C1A3BD442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D5C834-C71E-4E10-8451-C04B15C78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32F56-3308-4FA1-8E32-5018D79001BB}" type="slidenum">
              <a:rPr lang="en-US" smtClean="0"/>
              <a:t>‹#›</a:t>
            </a:fld>
            <a:endParaRPr lang="en-US"/>
          </a:p>
        </p:txBody>
      </p:sp>
    </p:spTree>
    <p:extLst>
      <p:ext uri="{BB962C8B-B14F-4D97-AF65-F5344CB8AC3E}">
        <p14:creationId xmlns:p14="http://schemas.microsoft.com/office/powerpoint/2010/main" val="4009306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46DE73-3A40-4B12-8697-E0C74FE3CF0C}"/>
              </a:ext>
            </a:extLst>
          </p:cNvPr>
          <p:cNvSpPr>
            <a:spLocks noGrp="1"/>
          </p:cNvSpPr>
          <p:nvPr>
            <p:ph type="ctrTitle"/>
          </p:nvPr>
        </p:nvSpPr>
        <p:spPr>
          <a:xfrm>
            <a:off x="1901162" y="3050434"/>
            <a:ext cx="3722933" cy="757130"/>
          </a:xfrm>
          <a:ln w="25400" cap="sq">
            <a:solidFill>
              <a:srgbClr val="FFFFFF"/>
            </a:solidFill>
            <a:miter lim="800000"/>
          </a:ln>
        </p:spPr>
        <p:txBody>
          <a:bodyPr vert="horz" wrap="square" lIns="91440" tIns="45720" rIns="91440" bIns="45720" rtlCol="0" anchor="ctr">
            <a:normAutofit/>
          </a:bodyPr>
          <a:lstStyle/>
          <a:p>
            <a:r>
              <a:rPr lang="en-US" sz="3200" b="1" kern="1200" dirty="0">
                <a:solidFill>
                  <a:srgbClr val="FFFFFF"/>
                </a:solidFill>
                <a:latin typeface="+mj-lt"/>
                <a:ea typeface="+mj-ea"/>
                <a:cs typeface="+mj-cs"/>
              </a:rPr>
              <a:t>Process Scheduling</a:t>
            </a:r>
          </a:p>
        </p:txBody>
      </p:sp>
      <p:sp>
        <p:nvSpPr>
          <p:cNvPr id="52" name="Rectangle 51">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39D8C92-4B87-4FD4-8331-6354BFA39244}"/>
              </a:ext>
            </a:extLst>
          </p:cNvPr>
          <p:cNvSpPr>
            <a:spLocks noGrp="1"/>
          </p:cNvSpPr>
          <p:nvPr>
            <p:ph type="subTitle" idx="1"/>
          </p:nvPr>
        </p:nvSpPr>
        <p:spPr>
          <a:xfrm>
            <a:off x="6582772" y="973908"/>
            <a:ext cx="5053066" cy="404949"/>
          </a:xfrm>
        </p:spPr>
        <p:txBody>
          <a:bodyPr vert="horz" lIns="91440" tIns="45720" rIns="91440" bIns="45720" rtlCol="0">
            <a:normAutofit lnSpcReduction="10000"/>
          </a:bodyPr>
          <a:lstStyle/>
          <a:p>
            <a:r>
              <a:rPr lang="en-US" b="1" dirty="0">
                <a:highlight>
                  <a:srgbClr val="FFFF00"/>
                </a:highlight>
              </a:rPr>
              <a:t>Session 19 &amp; 20</a:t>
            </a:r>
          </a:p>
        </p:txBody>
      </p:sp>
      <p:sp>
        <p:nvSpPr>
          <p:cNvPr id="4" name="object 2">
            <a:extLst>
              <a:ext uri="{FF2B5EF4-FFF2-40B4-BE49-F238E27FC236}">
                <a16:creationId xmlns:a16="http://schemas.microsoft.com/office/drawing/2014/main" id="{CFAD8112-09E8-4618-ACA5-00D867AD66F3}"/>
              </a:ext>
            </a:extLst>
          </p:cNvPr>
          <p:cNvSpPr txBox="1"/>
          <p:nvPr/>
        </p:nvSpPr>
        <p:spPr>
          <a:xfrm>
            <a:off x="6374295" y="2798643"/>
            <a:ext cx="5499653" cy="1859483"/>
          </a:xfrm>
          <a:prstGeom prst="rect">
            <a:avLst/>
          </a:prstGeom>
        </p:spPr>
        <p:txBody>
          <a:bodyPr vert="horz" wrap="square" lIns="0" tIns="12700" rIns="0" bIns="0" rtlCol="0">
            <a:spAutoFit/>
          </a:bodyPr>
          <a:lstStyle/>
          <a:p>
            <a:pPr algn="just"/>
            <a:r>
              <a:rPr lang="en-US" sz="2400" b="1" i="0" u="none" strike="noStrike" baseline="0" dirty="0">
                <a:solidFill>
                  <a:srgbClr val="C00000"/>
                </a:solidFill>
                <a:latin typeface="Times New Roman" panose="02020603050405020304" pitchFamily="18" charset="0"/>
              </a:rPr>
              <a:t>SESSION OUTCOME :</a:t>
            </a:r>
          </a:p>
          <a:p>
            <a:pPr algn="just"/>
            <a:endParaRPr lang="en-US" sz="2400" b="1" i="0" u="none" strike="noStrike" baseline="0" dirty="0">
              <a:solidFill>
                <a:srgbClr val="C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understand and explore the design of process scheduling: Fair Share Scheduler, Real-Time Processing </a:t>
            </a:r>
          </a:p>
          <a:p>
            <a:pPr algn="just"/>
            <a:endParaRPr lang="en-US" sz="1800" b="0" i="0" u="none" strike="noStrike" baseline="0"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Understand system calls for time, clock, and console </a:t>
            </a:r>
            <a:endParaRPr lang="en-IN" sz="2400"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0350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7" name="Rectangle 2">
            <a:extLst>
              <a:ext uri="{FF2B5EF4-FFF2-40B4-BE49-F238E27FC236}">
                <a16:creationId xmlns:a16="http://schemas.microsoft.com/office/drawing/2014/main" id="{AB62A807-C568-411E-AF29-73D8FAC44A85}"/>
              </a:ext>
            </a:extLst>
          </p:cNvPr>
          <p:cNvSpPr txBox="1">
            <a:spLocks noChangeArrowheads="1"/>
          </p:cNvSpPr>
          <p:nvPr/>
        </p:nvSpPr>
        <p:spPr>
          <a:xfrm>
            <a:off x="138841" y="219325"/>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en-US" sz="4800" b="1" dirty="0">
              <a:solidFill>
                <a:srgbClr val="C00000"/>
              </a:solidFill>
              <a:latin typeface="+mn-lt"/>
            </a:endParaRPr>
          </a:p>
        </p:txBody>
      </p:sp>
      <p:sp>
        <p:nvSpPr>
          <p:cNvPr id="16" name="Rectangle 15"/>
          <p:cNvSpPr/>
          <p:nvPr/>
        </p:nvSpPr>
        <p:spPr>
          <a:xfrm>
            <a:off x="886576" y="1166842"/>
            <a:ext cx="9321082" cy="5062924"/>
          </a:xfrm>
          <a:prstGeom prst="rect">
            <a:avLst/>
          </a:prstGeom>
        </p:spPr>
        <p:txBody>
          <a:bodyPr wrap="square">
            <a:spAutoFit/>
          </a:bodyPr>
          <a:lstStyle/>
          <a:p>
            <a:pPr marL="342900" indent="-342900" algn="just">
              <a:spcBef>
                <a:spcPts val="600"/>
              </a:spcBef>
              <a:buFont typeface="Wingdings" panose="05000000000000000000" pitchFamily="2" charset="2"/>
              <a:buChar char="v"/>
            </a:pPr>
            <a:r>
              <a:rPr lang="en-GB" sz="2400" dirty="0"/>
              <a:t>Simple loop: find a process to run, run it until it stops, repeat </a:t>
            </a:r>
          </a:p>
          <a:p>
            <a:pPr marL="342900" indent="-342900" algn="just">
              <a:spcBef>
                <a:spcPts val="600"/>
              </a:spcBef>
              <a:buFont typeface="Wingdings" panose="05000000000000000000" pitchFamily="2" charset="2"/>
              <a:buChar char="v"/>
            </a:pPr>
            <a:r>
              <a:rPr lang="en-GB" sz="2400" dirty="0"/>
              <a:t>Acquires and releases </a:t>
            </a:r>
            <a:r>
              <a:rPr lang="en-GB" sz="2400" dirty="0" err="1"/>
              <a:t>ptable.lock</a:t>
            </a:r>
            <a:r>
              <a:rPr lang="en-GB" sz="2400" dirty="0"/>
              <a:t>, and enables interrupts on every iteration. </a:t>
            </a:r>
          </a:p>
          <a:p>
            <a:pPr marL="342900" indent="-342900" algn="just">
              <a:spcBef>
                <a:spcPts val="600"/>
              </a:spcBef>
              <a:buFont typeface="Wingdings" panose="05000000000000000000" pitchFamily="2" charset="2"/>
              <a:buChar char="v"/>
            </a:pPr>
            <a:r>
              <a:rPr lang="en-GB" sz="2400" dirty="0"/>
              <a:t> If CPU is idle (no RUNNABLE) 1 Idle looping while holding a lock would not allow any other CPU to access the process table 2 Idle looping (all processes are waiting for I/O) while interrupts are disabled would not allow any I/O to arrive </a:t>
            </a:r>
          </a:p>
          <a:p>
            <a:pPr marL="342900" indent="-342900" algn="just">
              <a:spcBef>
                <a:spcPts val="600"/>
              </a:spcBef>
              <a:buFont typeface="Wingdings" panose="05000000000000000000" pitchFamily="2" charset="2"/>
              <a:buChar char="v"/>
            </a:pPr>
            <a:r>
              <a:rPr lang="en-GB" sz="2400" dirty="0"/>
              <a:t>The first process with p-&gt;state == RUNNABLE is selected </a:t>
            </a:r>
          </a:p>
          <a:p>
            <a:pPr marL="342900" indent="-342900" algn="just">
              <a:spcBef>
                <a:spcPts val="600"/>
              </a:spcBef>
              <a:buFont typeface="Wingdings" panose="05000000000000000000" pitchFamily="2" charset="2"/>
              <a:buChar char="v"/>
            </a:pPr>
            <a:r>
              <a:rPr lang="en-GB" sz="2400" dirty="0"/>
              <a:t>The process is assigned to the per-CPU proc </a:t>
            </a:r>
          </a:p>
          <a:p>
            <a:pPr marL="342900" indent="-342900" algn="just">
              <a:spcBef>
                <a:spcPts val="600"/>
              </a:spcBef>
              <a:buFont typeface="Wingdings" panose="05000000000000000000" pitchFamily="2" charset="2"/>
              <a:buChar char="v"/>
            </a:pPr>
            <a:r>
              <a:rPr lang="en-GB" sz="2400" dirty="0"/>
              <a:t>The process’s page table is switched to via </a:t>
            </a:r>
            <a:r>
              <a:rPr lang="en-GB" sz="2400" dirty="0" err="1"/>
              <a:t>switchuvm</a:t>
            </a:r>
            <a:r>
              <a:rPr lang="en-GB" sz="2400" dirty="0"/>
              <a:t> </a:t>
            </a:r>
          </a:p>
          <a:p>
            <a:pPr marL="342900" indent="-342900" algn="just">
              <a:spcBef>
                <a:spcPts val="600"/>
              </a:spcBef>
              <a:buFont typeface="Wingdings" panose="05000000000000000000" pitchFamily="2" charset="2"/>
              <a:buChar char="v"/>
            </a:pPr>
            <a:r>
              <a:rPr lang="en-GB" sz="2400" dirty="0"/>
              <a:t>The process is marked as RUNNING </a:t>
            </a:r>
          </a:p>
          <a:p>
            <a:pPr marL="342900" indent="-342900" algn="just">
              <a:spcBef>
                <a:spcPts val="600"/>
              </a:spcBef>
              <a:buFont typeface="Wingdings" panose="05000000000000000000" pitchFamily="2" charset="2"/>
              <a:buChar char="v"/>
            </a:pPr>
            <a:r>
              <a:rPr lang="en-GB" sz="2400" dirty="0"/>
              <a:t> </a:t>
            </a:r>
            <a:r>
              <a:rPr lang="en-GB" sz="2400" dirty="0" err="1"/>
              <a:t>swtch</a:t>
            </a:r>
            <a:r>
              <a:rPr lang="en-GB" sz="2400" dirty="0"/>
              <a:t> is called to start running it</a:t>
            </a:r>
          </a:p>
        </p:txBody>
      </p:sp>
      <p:sp>
        <p:nvSpPr>
          <p:cNvPr id="17" name="Rectangle 16"/>
          <p:cNvSpPr/>
          <p:nvPr/>
        </p:nvSpPr>
        <p:spPr>
          <a:xfrm>
            <a:off x="284321" y="154832"/>
            <a:ext cx="1869423" cy="584775"/>
          </a:xfrm>
          <a:prstGeom prst="rect">
            <a:avLst/>
          </a:prstGeom>
        </p:spPr>
        <p:txBody>
          <a:bodyPr wrap="none">
            <a:spAutoFit/>
          </a:bodyPr>
          <a:lstStyle/>
          <a:p>
            <a:r>
              <a:rPr lang="en-GB" sz="3200" b="1" dirty="0">
                <a:solidFill>
                  <a:srgbClr val="C00000"/>
                </a:solidFill>
              </a:rPr>
              <a:t>Scheduler</a:t>
            </a:r>
          </a:p>
        </p:txBody>
      </p:sp>
    </p:spTree>
    <p:extLst>
      <p:ext uri="{BB962C8B-B14F-4D97-AF65-F5344CB8AC3E}">
        <p14:creationId xmlns:p14="http://schemas.microsoft.com/office/powerpoint/2010/main" val="403649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7" name="Rectangle 2">
            <a:extLst>
              <a:ext uri="{FF2B5EF4-FFF2-40B4-BE49-F238E27FC236}">
                <a16:creationId xmlns:a16="http://schemas.microsoft.com/office/drawing/2014/main" id="{AB62A807-C568-411E-AF29-73D8FAC44A85}"/>
              </a:ext>
            </a:extLst>
          </p:cNvPr>
          <p:cNvSpPr txBox="1">
            <a:spLocks noChangeArrowheads="1"/>
          </p:cNvSpPr>
          <p:nvPr/>
        </p:nvSpPr>
        <p:spPr>
          <a:xfrm>
            <a:off x="138841" y="219325"/>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en-US" sz="4800" b="1" dirty="0">
              <a:solidFill>
                <a:srgbClr val="C00000"/>
              </a:solidFill>
              <a:latin typeface="+mn-lt"/>
            </a:endParaRPr>
          </a:p>
        </p:txBody>
      </p:sp>
      <p:sp>
        <p:nvSpPr>
          <p:cNvPr id="17" name="Rectangle 16"/>
          <p:cNvSpPr/>
          <p:nvPr/>
        </p:nvSpPr>
        <p:spPr>
          <a:xfrm>
            <a:off x="284321" y="154832"/>
            <a:ext cx="1869423" cy="584775"/>
          </a:xfrm>
          <a:prstGeom prst="rect">
            <a:avLst/>
          </a:prstGeom>
        </p:spPr>
        <p:txBody>
          <a:bodyPr wrap="none">
            <a:spAutoFit/>
          </a:bodyPr>
          <a:lstStyle/>
          <a:p>
            <a:r>
              <a:rPr lang="en-GB" sz="3200" b="1" dirty="0">
                <a:solidFill>
                  <a:srgbClr val="C00000"/>
                </a:solidFill>
              </a:rPr>
              <a:t>Scheduler</a:t>
            </a:r>
          </a:p>
        </p:txBody>
      </p:sp>
      <p:sp>
        <p:nvSpPr>
          <p:cNvPr id="18" name="TextBox 17">
            <a:extLst>
              <a:ext uri="{FF2B5EF4-FFF2-40B4-BE49-F238E27FC236}">
                <a16:creationId xmlns:a16="http://schemas.microsoft.com/office/drawing/2014/main" id="{D2B80F19-BEFF-4AD2-BF8D-2FFDB82D9436}"/>
              </a:ext>
            </a:extLst>
          </p:cNvPr>
          <p:cNvSpPr txBox="1"/>
          <p:nvPr/>
        </p:nvSpPr>
        <p:spPr>
          <a:xfrm>
            <a:off x="5804423" y="631560"/>
            <a:ext cx="6103256" cy="6001643"/>
          </a:xfrm>
          <a:prstGeom prst="rect">
            <a:avLst/>
          </a:prstGeom>
          <a:noFill/>
        </p:spPr>
        <p:txBody>
          <a:bodyPr wrap="square">
            <a:spAutoFit/>
          </a:bodyPr>
          <a:lstStyle/>
          <a:p>
            <a:r>
              <a:rPr lang="en-IN" sz="1600" dirty="0"/>
              <a:t>2768 // Loop over process table looking for process to run.</a:t>
            </a:r>
          </a:p>
          <a:p>
            <a:r>
              <a:rPr lang="en-IN" sz="1600" dirty="0"/>
              <a:t>2769 acquire(&amp;</a:t>
            </a:r>
            <a:r>
              <a:rPr lang="en-IN" sz="1600" dirty="0" err="1"/>
              <a:t>ptable.lock</a:t>
            </a:r>
            <a:r>
              <a:rPr lang="en-IN" sz="1600" dirty="0"/>
              <a:t>);</a:t>
            </a:r>
          </a:p>
          <a:p>
            <a:r>
              <a:rPr lang="en-IN" sz="1600" dirty="0"/>
              <a:t>2770 for(p = </a:t>
            </a:r>
            <a:r>
              <a:rPr lang="en-IN" sz="1600" dirty="0" err="1"/>
              <a:t>ptable.proc</a:t>
            </a:r>
            <a:r>
              <a:rPr lang="en-IN" sz="1600" dirty="0"/>
              <a:t>; p &lt; &amp;</a:t>
            </a:r>
            <a:r>
              <a:rPr lang="en-IN" sz="1600" dirty="0" err="1"/>
              <a:t>ptable.proc</a:t>
            </a:r>
            <a:r>
              <a:rPr lang="en-IN" sz="1600" dirty="0"/>
              <a:t>[NPROC]; p++){</a:t>
            </a:r>
          </a:p>
          <a:p>
            <a:r>
              <a:rPr lang="en-IN" sz="1600" dirty="0"/>
              <a:t>2771 if(p−&gt;state != RUNNABLE)</a:t>
            </a:r>
          </a:p>
          <a:p>
            <a:r>
              <a:rPr lang="en-IN" sz="1600" dirty="0"/>
              <a:t>2772 continue;</a:t>
            </a:r>
          </a:p>
          <a:p>
            <a:r>
              <a:rPr lang="en-IN" sz="1600" dirty="0"/>
              <a:t>2773</a:t>
            </a:r>
          </a:p>
          <a:p>
            <a:r>
              <a:rPr lang="en-IN" sz="1600" dirty="0"/>
              <a:t>2774 // Switch to chosen process. It is the process’s job</a:t>
            </a:r>
          </a:p>
          <a:p>
            <a:r>
              <a:rPr lang="en-IN" sz="1600" dirty="0"/>
              <a:t>2775 // to release </a:t>
            </a:r>
            <a:r>
              <a:rPr lang="en-IN" sz="1600" dirty="0" err="1"/>
              <a:t>ptable.lock</a:t>
            </a:r>
            <a:r>
              <a:rPr lang="en-IN" sz="1600" dirty="0"/>
              <a:t> and then reacquire it</a:t>
            </a:r>
          </a:p>
          <a:p>
            <a:r>
              <a:rPr lang="en-IN" sz="1600" dirty="0"/>
              <a:t>2776 // before jumping back to us.</a:t>
            </a:r>
          </a:p>
          <a:p>
            <a:r>
              <a:rPr lang="en-IN" sz="1600" dirty="0"/>
              <a:t>2777 c−&gt;proc = p;</a:t>
            </a:r>
          </a:p>
          <a:p>
            <a:r>
              <a:rPr lang="en-IN" sz="1600" dirty="0"/>
              <a:t>2778 </a:t>
            </a:r>
            <a:r>
              <a:rPr lang="en-IN" sz="1600" dirty="0" err="1"/>
              <a:t>switchuvm</a:t>
            </a:r>
            <a:r>
              <a:rPr lang="en-IN" sz="1600" dirty="0"/>
              <a:t>(p);</a:t>
            </a:r>
          </a:p>
          <a:p>
            <a:r>
              <a:rPr lang="en-IN" sz="1600" dirty="0"/>
              <a:t>2779 p−&gt;state = RUNNING;</a:t>
            </a:r>
          </a:p>
          <a:p>
            <a:r>
              <a:rPr lang="en-IN" sz="1600" dirty="0"/>
              <a:t>2780</a:t>
            </a:r>
          </a:p>
          <a:p>
            <a:r>
              <a:rPr lang="en-IN" sz="1600" dirty="0"/>
              <a:t>2781 </a:t>
            </a:r>
            <a:r>
              <a:rPr lang="en-IN" sz="1600" dirty="0" err="1"/>
              <a:t>swtch</a:t>
            </a:r>
            <a:r>
              <a:rPr lang="en-IN" sz="1600" dirty="0"/>
              <a:t>(&amp;(c−&gt;scheduler), p−&gt;context);</a:t>
            </a:r>
          </a:p>
          <a:p>
            <a:r>
              <a:rPr lang="en-IN" sz="1600" dirty="0"/>
              <a:t>2782 </a:t>
            </a:r>
            <a:r>
              <a:rPr lang="en-IN" sz="1600" dirty="0" err="1"/>
              <a:t>switchkvm</a:t>
            </a:r>
            <a:r>
              <a:rPr lang="en-IN" sz="1600" dirty="0"/>
              <a:t>();</a:t>
            </a:r>
          </a:p>
          <a:p>
            <a:r>
              <a:rPr lang="en-IN" sz="1600" dirty="0"/>
              <a:t>2783</a:t>
            </a:r>
          </a:p>
          <a:p>
            <a:r>
              <a:rPr lang="en-IN" sz="1600" dirty="0"/>
              <a:t>2784 // Process is done running for now.</a:t>
            </a:r>
          </a:p>
          <a:p>
            <a:r>
              <a:rPr lang="en-IN" sz="1600" dirty="0"/>
              <a:t>2785 // It should have changed its p−&gt;state before coming back.</a:t>
            </a:r>
          </a:p>
          <a:p>
            <a:r>
              <a:rPr lang="en-IN" sz="1600" dirty="0"/>
              <a:t>2786 c−&gt;proc = 0;</a:t>
            </a:r>
          </a:p>
          <a:p>
            <a:r>
              <a:rPr lang="en-IN" sz="1600" dirty="0"/>
              <a:t>2787 }</a:t>
            </a:r>
          </a:p>
          <a:p>
            <a:r>
              <a:rPr lang="en-IN" sz="1600" dirty="0"/>
              <a:t>2788 release(&amp;</a:t>
            </a:r>
            <a:r>
              <a:rPr lang="en-IN" sz="1600" dirty="0" err="1"/>
              <a:t>ptable.lock</a:t>
            </a:r>
            <a:r>
              <a:rPr lang="en-IN" sz="1600" dirty="0"/>
              <a:t>);</a:t>
            </a:r>
          </a:p>
          <a:p>
            <a:r>
              <a:rPr lang="en-IN" sz="1600" dirty="0"/>
              <a:t>2789</a:t>
            </a:r>
          </a:p>
          <a:p>
            <a:r>
              <a:rPr lang="en-IN" sz="1600" dirty="0"/>
              <a:t>2790 }</a:t>
            </a:r>
          </a:p>
          <a:p>
            <a:r>
              <a:rPr lang="en-IN" sz="1600" dirty="0"/>
              <a:t>2791 }</a:t>
            </a:r>
          </a:p>
        </p:txBody>
      </p:sp>
      <p:sp>
        <p:nvSpPr>
          <p:cNvPr id="19" name="TextBox 18">
            <a:extLst>
              <a:ext uri="{FF2B5EF4-FFF2-40B4-BE49-F238E27FC236}">
                <a16:creationId xmlns:a16="http://schemas.microsoft.com/office/drawing/2014/main" id="{83DEAC52-34D9-48C5-873C-FC73DE422C80}"/>
              </a:ext>
            </a:extLst>
          </p:cNvPr>
          <p:cNvSpPr txBox="1"/>
          <p:nvPr/>
        </p:nvSpPr>
        <p:spPr>
          <a:xfrm>
            <a:off x="347333" y="1127654"/>
            <a:ext cx="6103256" cy="5078313"/>
          </a:xfrm>
          <a:prstGeom prst="rect">
            <a:avLst/>
          </a:prstGeom>
          <a:noFill/>
        </p:spPr>
        <p:txBody>
          <a:bodyPr wrap="square">
            <a:spAutoFit/>
          </a:bodyPr>
          <a:lstStyle/>
          <a:p>
            <a:r>
              <a:rPr lang="en-IN" sz="1800" dirty="0"/>
              <a:t>2750 // Per−CPU process scheduler.</a:t>
            </a:r>
          </a:p>
          <a:p>
            <a:r>
              <a:rPr lang="en-IN" sz="1800" dirty="0"/>
              <a:t>2751 // Each CPU calls scheduler() after setting itself up.</a:t>
            </a:r>
          </a:p>
          <a:p>
            <a:r>
              <a:rPr lang="en-IN" sz="1800" dirty="0"/>
              <a:t>2752 // Scheduler never returns. It loops, doing:</a:t>
            </a:r>
          </a:p>
          <a:p>
            <a:r>
              <a:rPr lang="en-IN" sz="1800" dirty="0"/>
              <a:t>2753 // − choose a process to run</a:t>
            </a:r>
          </a:p>
          <a:p>
            <a:r>
              <a:rPr lang="en-IN" sz="1800" dirty="0"/>
              <a:t>2754 // − </a:t>
            </a:r>
            <a:r>
              <a:rPr lang="en-IN" sz="1800" dirty="0" err="1"/>
              <a:t>swtch</a:t>
            </a:r>
            <a:r>
              <a:rPr lang="en-IN" sz="1800" dirty="0"/>
              <a:t> to start running that process</a:t>
            </a:r>
          </a:p>
          <a:p>
            <a:r>
              <a:rPr lang="en-IN" sz="1800" dirty="0"/>
              <a:t>2755 // − eventually that process transfers control</a:t>
            </a:r>
          </a:p>
          <a:p>
            <a:r>
              <a:rPr lang="en-IN" sz="1800" dirty="0"/>
              <a:t>2756 // via </a:t>
            </a:r>
            <a:r>
              <a:rPr lang="en-IN" sz="1800" dirty="0" err="1"/>
              <a:t>swtch</a:t>
            </a:r>
            <a:r>
              <a:rPr lang="en-IN" sz="1800" dirty="0"/>
              <a:t> back to the scheduler.</a:t>
            </a:r>
          </a:p>
          <a:p>
            <a:r>
              <a:rPr lang="en-IN" sz="1800" dirty="0"/>
              <a:t>2757 void</a:t>
            </a:r>
          </a:p>
          <a:p>
            <a:r>
              <a:rPr lang="en-IN" sz="1800" dirty="0"/>
              <a:t>2758 scheduler(void)</a:t>
            </a:r>
          </a:p>
          <a:p>
            <a:r>
              <a:rPr lang="en-IN" sz="1800" dirty="0"/>
              <a:t>2759 {</a:t>
            </a:r>
          </a:p>
          <a:p>
            <a:r>
              <a:rPr lang="en-IN" sz="1800" dirty="0"/>
              <a:t>2760 struct proc *p;</a:t>
            </a:r>
          </a:p>
          <a:p>
            <a:r>
              <a:rPr lang="en-IN" sz="1800" dirty="0"/>
              <a:t>2761 struct </a:t>
            </a:r>
            <a:r>
              <a:rPr lang="en-IN" sz="1800" dirty="0" err="1"/>
              <a:t>cpu</a:t>
            </a:r>
            <a:r>
              <a:rPr lang="en-IN" sz="1800" dirty="0"/>
              <a:t> *c = </a:t>
            </a:r>
            <a:r>
              <a:rPr lang="en-IN" sz="1800" dirty="0" err="1"/>
              <a:t>mycpu</a:t>
            </a:r>
            <a:r>
              <a:rPr lang="en-IN" sz="1800" dirty="0"/>
              <a:t>();</a:t>
            </a:r>
          </a:p>
          <a:p>
            <a:r>
              <a:rPr lang="en-IN" sz="1800" dirty="0"/>
              <a:t>2762 c−&gt;proc = 0;</a:t>
            </a:r>
          </a:p>
          <a:p>
            <a:r>
              <a:rPr lang="en-IN" sz="1800" dirty="0"/>
              <a:t>2763</a:t>
            </a:r>
          </a:p>
          <a:p>
            <a:r>
              <a:rPr lang="en-IN" sz="1800" dirty="0"/>
              <a:t>2764 for(;;){</a:t>
            </a:r>
          </a:p>
          <a:p>
            <a:r>
              <a:rPr lang="en-IN" sz="1800" dirty="0"/>
              <a:t>2765 // Enable interrupts on this processor.</a:t>
            </a:r>
          </a:p>
          <a:p>
            <a:r>
              <a:rPr lang="en-IN" sz="1800" dirty="0"/>
              <a:t>2766 </a:t>
            </a:r>
            <a:r>
              <a:rPr lang="en-IN" sz="1800" dirty="0" err="1"/>
              <a:t>sti</a:t>
            </a:r>
            <a:r>
              <a:rPr lang="en-IN" sz="1800" dirty="0"/>
              <a:t>();</a:t>
            </a:r>
          </a:p>
          <a:p>
            <a:r>
              <a:rPr lang="en-IN" sz="1800" dirty="0"/>
              <a:t>2767</a:t>
            </a:r>
          </a:p>
        </p:txBody>
      </p:sp>
    </p:spTree>
    <p:extLst>
      <p:ext uri="{BB962C8B-B14F-4D97-AF65-F5344CB8AC3E}">
        <p14:creationId xmlns:p14="http://schemas.microsoft.com/office/powerpoint/2010/main" val="4198277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D1E0A6CC-21C1-43BD-A363-CB7AD3E9E9D8}"/>
              </a:ext>
            </a:extLst>
          </p:cNvPr>
          <p:cNvSpPr txBox="1"/>
          <p:nvPr/>
        </p:nvSpPr>
        <p:spPr>
          <a:xfrm>
            <a:off x="1219199" y="428178"/>
            <a:ext cx="8428383" cy="6124754"/>
          </a:xfrm>
          <a:prstGeom prst="rect">
            <a:avLst/>
          </a:prstGeom>
          <a:noFill/>
        </p:spPr>
        <p:txBody>
          <a:bodyPr wrap="square">
            <a:spAutoFit/>
          </a:bodyPr>
          <a:lstStyle/>
          <a:p>
            <a:pPr algn="just"/>
            <a:r>
              <a:rPr lang="en-US" sz="3200" b="1" dirty="0" err="1">
                <a:solidFill>
                  <a:srgbClr val="C00000"/>
                </a:solidFill>
                <a:highlight>
                  <a:srgbClr val="FFFF00"/>
                </a:highlight>
              </a:rPr>
              <a:t>mycpu</a:t>
            </a:r>
            <a:r>
              <a:rPr lang="en-US" sz="3200" b="1" dirty="0">
                <a:solidFill>
                  <a:srgbClr val="C00000"/>
                </a:solidFill>
                <a:highlight>
                  <a:srgbClr val="FFFF00"/>
                </a:highlight>
              </a:rPr>
              <a:t> and </a:t>
            </a:r>
            <a:r>
              <a:rPr lang="en-US" sz="3200" b="1" dirty="0" err="1">
                <a:solidFill>
                  <a:srgbClr val="C00000"/>
                </a:solidFill>
                <a:highlight>
                  <a:srgbClr val="FFFF00"/>
                </a:highlight>
              </a:rPr>
              <a:t>myproc</a:t>
            </a:r>
            <a:endParaRPr lang="en-US" sz="3200" b="1" dirty="0">
              <a:solidFill>
                <a:srgbClr val="C00000"/>
              </a:solidFill>
              <a:highlight>
                <a:srgbClr val="FFFF00"/>
              </a:highlight>
            </a:endParaRPr>
          </a:p>
          <a:p>
            <a:pPr algn="just"/>
            <a:endParaRPr lang="en-US" dirty="0"/>
          </a:p>
          <a:p>
            <a:pPr algn="just"/>
            <a:r>
              <a:rPr lang="en-US" dirty="0"/>
              <a:t>xv6 maintains a </a:t>
            </a:r>
            <a:r>
              <a:rPr lang="en-US" b="1" dirty="0"/>
              <a:t>struct </a:t>
            </a:r>
            <a:r>
              <a:rPr lang="en-US" b="1" dirty="0" err="1"/>
              <a:t>cpu</a:t>
            </a:r>
            <a:r>
              <a:rPr lang="en-US" b="1" dirty="0"/>
              <a:t> </a:t>
            </a:r>
            <a:r>
              <a:rPr lang="en-US" dirty="0"/>
              <a:t>for each processor, which records the process currently running on the processor (if any), the processor’s unique hardware identifier (</a:t>
            </a:r>
            <a:r>
              <a:rPr lang="en-US" dirty="0" err="1"/>
              <a:t>apicid</a:t>
            </a:r>
            <a:r>
              <a:rPr lang="en-US" dirty="0"/>
              <a:t>), and some other information.</a:t>
            </a:r>
          </a:p>
          <a:p>
            <a:pPr algn="just"/>
            <a:endParaRPr lang="en-US" dirty="0"/>
          </a:p>
          <a:p>
            <a:pPr algn="just"/>
            <a:r>
              <a:rPr lang="en-US" dirty="0"/>
              <a:t>The function </a:t>
            </a:r>
            <a:r>
              <a:rPr lang="en-US" b="1" dirty="0" err="1"/>
              <a:t>mycpu</a:t>
            </a:r>
            <a:r>
              <a:rPr lang="en-US" dirty="0"/>
              <a:t> returns the current processor’s struct </a:t>
            </a:r>
            <a:r>
              <a:rPr lang="en-US" dirty="0" err="1"/>
              <a:t>cpu</a:t>
            </a:r>
            <a:r>
              <a:rPr lang="en-US" dirty="0"/>
              <a:t>. </a:t>
            </a:r>
            <a:r>
              <a:rPr lang="en-US" dirty="0" err="1"/>
              <a:t>mycpu</a:t>
            </a:r>
            <a:r>
              <a:rPr lang="en-US" dirty="0"/>
              <a:t> does this by reading the processor identifier from the local APIC hardware and looking through the array of struct </a:t>
            </a:r>
            <a:r>
              <a:rPr lang="en-US" dirty="0" err="1"/>
              <a:t>cpu</a:t>
            </a:r>
            <a:r>
              <a:rPr lang="en-US" dirty="0"/>
              <a:t> for an entry with that identifier. The return value of </a:t>
            </a:r>
            <a:r>
              <a:rPr lang="en-US" dirty="0" err="1"/>
              <a:t>mycpu</a:t>
            </a:r>
            <a:r>
              <a:rPr lang="en-US" dirty="0"/>
              <a:t> is fragile: if the timer were to interrupt and cause the thread to be moved to a different processor, the return value would no longer be correct. To avoid this problem, xv6 requires that callers of </a:t>
            </a:r>
            <a:r>
              <a:rPr lang="en-US" dirty="0" err="1"/>
              <a:t>mycpu</a:t>
            </a:r>
            <a:r>
              <a:rPr lang="en-US" dirty="0"/>
              <a:t> disable interrupts, and only enable them after they finish using the returned struct </a:t>
            </a:r>
            <a:r>
              <a:rPr lang="en-US" dirty="0" err="1"/>
              <a:t>cpu</a:t>
            </a:r>
            <a:r>
              <a:rPr lang="en-US" dirty="0"/>
              <a:t>.</a:t>
            </a:r>
          </a:p>
          <a:p>
            <a:pPr algn="just"/>
            <a:endParaRPr lang="en-US" dirty="0"/>
          </a:p>
          <a:p>
            <a:pPr algn="just"/>
            <a:r>
              <a:rPr lang="en-US" dirty="0"/>
              <a:t>The function </a:t>
            </a:r>
            <a:r>
              <a:rPr lang="en-US" b="1" dirty="0" err="1"/>
              <a:t>myproc</a:t>
            </a:r>
            <a:r>
              <a:rPr lang="en-US" b="1" dirty="0"/>
              <a:t> </a:t>
            </a:r>
            <a:r>
              <a:rPr lang="en-US" dirty="0"/>
              <a:t>returns the struct proc pointer for the process that is running on the current processor. </a:t>
            </a:r>
            <a:r>
              <a:rPr lang="en-US" dirty="0" err="1"/>
              <a:t>myproc</a:t>
            </a:r>
            <a:r>
              <a:rPr lang="en-US" dirty="0"/>
              <a:t> disables interrupts, invokes </a:t>
            </a:r>
            <a:r>
              <a:rPr lang="en-US" dirty="0" err="1"/>
              <a:t>mycpu</a:t>
            </a:r>
            <a:r>
              <a:rPr lang="en-US" dirty="0"/>
              <a:t>, fetches the current process pointer (c-&gt;proc) out of the struct </a:t>
            </a:r>
            <a:r>
              <a:rPr lang="en-US" dirty="0" err="1"/>
              <a:t>cpu</a:t>
            </a:r>
            <a:r>
              <a:rPr lang="en-US" dirty="0"/>
              <a:t>, and then enables interrupts.  If there is no process running, because the </a:t>
            </a:r>
            <a:r>
              <a:rPr lang="en-US" dirty="0" err="1"/>
              <a:t>the</a:t>
            </a:r>
            <a:r>
              <a:rPr lang="en-US" dirty="0"/>
              <a:t> caller is executing in scheduler, </a:t>
            </a:r>
            <a:r>
              <a:rPr lang="en-US" dirty="0" err="1"/>
              <a:t>myproc</a:t>
            </a:r>
            <a:r>
              <a:rPr lang="en-US" dirty="0"/>
              <a:t> returns zero. The return value of </a:t>
            </a:r>
            <a:r>
              <a:rPr lang="en-US" dirty="0" err="1"/>
              <a:t>myproc</a:t>
            </a:r>
            <a:r>
              <a:rPr lang="en-US" dirty="0"/>
              <a:t> is safe to use even if interrupts are enabled: if a timer interrupt moves the calling process to a different processor, its struct proc pointer will stay the same.</a:t>
            </a:r>
            <a:endParaRPr lang="en-IN" dirty="0"/>
          </a:p>
        </p:txBody>
      </p:sp>
    </p:spTree>
    <p:extLst>
      <p:ext uri="{BB962C8B-B14F-4D97-AF65-F5344CB8AC3E}">
        <p14:creationId xmlns:p14="http://schemas.microsoft.com/office/powerpoint/2010/main" val="2097099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8B5756F-25DA-4FD9-A497-03566576F7EC}"/>
              </a:ext>
            </a:extLst>
          </p:cNvPr>
          <p:cNvSpPr txBox="1"/>
          <p:nvPr/>
        </p:nvSpPr>
        <p:spPr>
          <a:xfrm>
            <a:off x="1828799" y="751344"/>
            <a:ext cx="7460973" cy="5355312"/>
          </a:xfrm>
          <a:prstGeom prst="rect">
            <a:avLst/>
          </a:prstGeom>
          <a:noFill/>
        </p:spPr>
        <p:txBody>
          <a:bodyPr wrap="square">
            <a:spAutoFit/>
          </a:bodyPr>
          <a:lstStyle/>
          <a:p>
            <a:pPr algn="l"/>
            <a:r>
              <a:rPr lang="en-US" sz="1800" b="0" i="0" u="none" strike="noStrike" baseline="0" dirty="0">
                <a:latin typeface="LucidaSans-Typewriter83"/>
              </a:rPr>
              <a:t>2434 // Must be called with interrupts disabled to avoid the caller being</a:t>
            </a:r>
          </a:p>
          <a:p>
            <a:pPr algn="l"/>
            <a:r>
              <a:rPr lang="en-US" sz="1800" b="0" i="0" u="none" strike="noStrike" baseline="0" dirty="0">
                <a:latin typeface="LucidaSans-Typewriter83"/>
              </a:rPr>
              <a:t>2435 // rescheduled between reading </a:t>
            </a:r>
            <a:r>
              <a:rPr lang="en-US" sz="1800" b="0" i="0" u="none" strike="noStrike" baseline="0" dirty="0" err="1">
                <a:latin typeface="LucidaSans-Typewriter83"/>
              </a:rPr>
              <a:t>lapicid</a:t>
            </a:r>
            <a:r>
              <a:rPr lang="en-US" sz="1800" b="0" i="0" u="none" strike="noStrike" baseline="0" dirty="0">
                <a:latin typeface="LucidaSans-Typewriter83"/>
              </a:rPr>
              <a:t> and running through the loop.</a:t>
            </a:r>
          </a:p>
          <a:p>
            <a:pPr algn="l"/>
            <a:r>
              <a:rPr lang="en-IN" sz="1800" b="0" i="0" u="none" strike="noStrike" baseline="0" dirty="0">
                <a:latin typeface="LucidaSans-Typewriter83"/>
              </a:rPr>
              <a:t>2436 struct </a:t>
            </a:r>
            <a:r>
              <a:rPr lang="en-IN" sz="1800" b="0" i="0" u="none" strike="noStrike" baseline="0" dirty="0" err="1">
                <a:latin typeface="LucidaSans-Typewriter83"/>
              </a:rPr>
              <a:t>cpu</a:t>
            </a:r>
            <a:r>
              <a:rPr lang="en-IN" sz="1800" b="0" i="0" u="none" strike="noStrike" baseline="0" dirty="0">
                <a:latin typeface="LucidaSans-Typewriter83"/>
              </a:rPr>
              <a:t>*</a:t>
            </a:r>
          </a:p>
          <a:p>
            <a:pPr algn="l"/>
            <a:r>
              <a:rPr lang="en-IN" sz="1800" b="1" i="0" u="none" strike="noStrike" baseline="0" dirty="0">
                <a:latin typeface="LucidaSans-Typewriter83"/>
              </a:rPr>
              <a:t>2437 </a:t>
            </a:r>
            <a:r>
              <a:rPr lang="en-IN" sz="1800" b="1" i="0" u="none" strike="noStrike" baseline="0" dirty="0" err="1">
                <a:latin typeface="LucidaSans-Typewriter83"/>
              </a:rPr>
              <a:t>mycpu</a:t>
            </a:r>
            <a:r>
              <a:rPr lang="en-IN" sz="1800" b="1" i="0" u="none" strike="noStrike" baseline="0" dirty="0">
                <a:latin typeface="LucidaSans-Typewriter83"/>
              </a:rPr>
              <a:t>(void)</a:t>
            </a:r>
          </a:p>
          <a:p>
            <a:pPr algn="l"/>
            <a:r>
              <a:rPr lang="en-IN" sz="1800" b="0" i="0" u="none" strike="noStrike" baseline="0" dirty="0">
                <a:latin typeface="LucidaSans-Typewriter83"/>
              </a:rPr>
              <a:t>2438 {</a:t>
            </a:r>
          </a:p>
          <a:p>
            <a:pPr algn="l"/>
            <a:r>
              <a:rPr lang="en-IN" sz="1800" b="0" i="0" u="none" strike="noStrike" baseline="0" dirty="0">
                <a:latin typeface="LucidaSans-Typewriter83"/>
              </a:rPr>
              <a:t>2439 int </a:t>
            </a:r>
            <a:r>
              <a:rPr lang="en-IN" sz="1800" b="0" i="0" u="none" strike="noStrike" baseline="0" dirty="0" err="1">
                <a:latin typeface="LucidaSans-Typewriter83"/>
              </a:rPr>
              <a:t>apicid</a:t>
            </a:r>
            <a:r>
              <a:rPr lang="en-IN" sz="1800" b="0" i="0" u="none" strike="noStrike" baseline="0" dirty="0">
                <a:latin typeface="LucidaSans-Typewriter83"/>
              </a:rPr>
              <a:t>, </a:t>
            </a:r>
            <a:r>
              <a:rPr lang="en-IN" sz="1800" b="0" i="0" u="none" strike="noStrike" baseline="0" dirty="0" err="1">
                <a:latin typeface="LucidaSans-Typewriter83"/>
              </a:rPr>
              <a:t>i</a:t>
            </a:r>
            <a:r>
              <a:rPr lang="en-IN" sz="1800" b="0" i="0" u="none" strike="noStrike" baseline="0" dirty="0">
                <a:latin typeface="LucidaSans-Typewriter83"/>
              </a:rPr>
              <a:t>;</a:t>
            </a:r>
          </a:p>
          <a:p>
            <a:pPr algn="l"/>
            <a:r>
              <a:rPr lang="en-IN" sz="1800" b="0" i="0" u="none" strike="noStrike" baseline="0" dirty="0">
                <a:latin typeface="LucidaSans-Typewriter83"/>
              </a:rPr>
              <a:t>2440</a:t>
            </a:r>
          </a:p>
          <a:p>
            <a:pPr algn="l"/>
            <a:r>
              <a:rPr lang="en-US" sz="1800" b="0" i="0" u="none" strike="noStrike" baseline="0" dirty="0">
                <a:latin typeface="LucidaSans-Typewriter83"/>
              </a:rPr>
              <a:t>2441 if(</a:t>
            </a:r>
            <a:r>
              <a:rPr lang="en-US" sz="1800" b="0" i="0" u="none" strike="noStrike" baseline="0" dirty="0" err="1">
                <a:latin typeface="LucidaSans-Typewriter83"/>
              </a:rPr>
              <a:t>readeflags</a:t>
            </a:r>
            <a:r>
              <a:rPr lang="en-US" sz="1800" b="0" i="0" u="none" strike="noStrike" baseline="0" dirty="0">
                <a:latin typeface="LucidaSans-Typewriter83"/>
              </a:rPr>
              <a:t>()&amp;FL_IF)</a:t>
            </a:r>
          </a:p>
          <a:p>
            <a:pPr algn="l"/>
            <a:r>
              <a:rPr lang="en-US" sz="1800" b="0" i="0" u="none" strike="noStrike" baseline="0" dirty="0">
                <a:latin typeface="LucidaSans-Typewriter83"/>
              </a:rPr>
              <a:t>2442 panic("</a:t>
            </a:r>
            <a:r>
              <a:rPr lang="en-US" sz="1800" b="0" i="0" u="none" strike="noStrike" baseline="0" dirty="0" err="1">
                <a:latin typeface="LucidaSans-Typewriter83"/>
              </a:rPr>
              <a:t>mycpu</a:t>
            </a:r>
            <a:r>
              <a:rPr lang="en-US" sz="1800" b="0" i="0" u="none" strike="noStrike" baseline="0" dirty="0">
                <a:latin typeface="LucidaSans-Typewriter83"/>
              </a:rPr>
              <a:t> called with interrupts enabled\n");</a:t>
            </a:r>
          </a:p>
          <a:p>
            <a:pPr algn="l"/>
            <a:r>
              <a:rPr lang="en-IN" sz="1800" b="0" i="0" u="none" strike="noStrike" baseline="0" dirty="0">
                <a:latin typeface="LucidaSans-Typewriter83"/>
              </a:rPr>
              <a:t>2443</a:t>
            </a:r>
          </a:p>
          <a:p>
            <a:pPr algn="l"/>
            <a:r>
              <a:rPr lang="en-IN" sz="1800" b="0" i="0" u="none" strike="noStrike" baseline="0" dirty="0">
                <a:latin typeface="LucidaSans-Typewriter83"/>
              </a:rPr>
              <a:t>2444 </a:t>
            </a:r>
            <a:r>
              <a:rPr lang="en-IN" sz="1800" b="0" i="0" u="none" strike="noStrike" baseline="0" dirty="0" err="1">
                <a:latin typeface="LucidaSans-Typewriter83"/>
              </a:rPr>
              <a:t>apicid</a:t>
            </a:r>
            <a:r>
              <a:rPr lang="en-IN" sz="1800" b="0" i="0" u="none" strike="noStrike" baseline="0" dirty="0">
                <a:latin typeface="LucidaSans-Typewriter83"/>
              </a:rPr>
              <a:t> = </a:t>
            </a:r>
            <a:r>
              <a:rPr lang="en-IN" sz="1800" b="0" i="0" u="none" strike="noStrike" baseline="0" dirty="0" err="1">
                <a:latin typeface="LucidaSans-Typewriter83"/>
              </a:rPr>
              <a:t>lapicid</a:t>
            </a:r>
            <a:r>
              <a:rPr lang="en-IN" sz="1800" b="0" i="0" u="none" strike="noStrike" baseline="0" dirty="0">
                <a:latin typeface="LucidaSans-Typewriter83"/>
              </a:rPr>
              <a:t>();</a:t>
            </a:r>
          </a:p>
          <a:p>
            <a:pPr algn="l"/>
            <a:r>
              <a:rPr lang="en-US" sz="1800" b="0" i="0" u="none" strike="noStrike" baseline="0" dirty="0">
                <a:latin typeface="LucidaSans-Typewriter83"/>
              </a:rPr>
              <a:t>2445 // APIC IDs are not guaranteed to be contiguous. Maybe we should have</a:t>
            </a:r>
          </a:p>
          <a:p>
            <a:pPr algn="l"/>
            <a:r>
              <a:rPr lang="en-US" sz="1800" b="0" i="0" u="none" strike="noStrike" baseline="0" dirty="0">
                <a:latin typeface="LucidaSans-Typewriter83"/>
              </a:rPr>
              <a:t>2446 // a reverse map, or reserve a register to store &amp;</a:t>
            </a:r>
            <a:r>
              <a:rPr lang="en-US" sz="1800" b="0" i="0" u="none" strike="noStrike" baseline="0" dirty="0" err="1">
                <a:latin typeface="LucidaSans-Typewriter83"/>
              </a:rPr>
              <a:t>cpus</a:t>
            </a:r>
            <a:r>
              <a:rPr lang="en-US" sz="1800" b="0" i="0" u="none" strike="noStrike" baseline="0" dirty="0">
                <a:latin typeface="LucidaSans-Typewriter83"/>
              </a:rPr>
              <a:t>[</a:t>
            </a:r>
            <a:r>
              <a:rPr lang="en-US" sz="1800" b="0" i="0" u="none" strike="noStrike" baseline="0" dirty="0" err="1">
                <a:latin typeface="LucidaSans-Typewriter83"/>
              </a:rPr>
              <a:t>i</a:t>
            </a:r>
            <a:r>
              <a:rPr lang="en-US" sz="1800" b="0" i="0" u="none" strike="noStrike" baseline="0" dirty="0">
                <a:latin typeface="LucidaSans-Typewriter83"/>
              </a:rPr>
              <a:t>].</a:t>
            </a:r>
          </a:p>
          <a:p>
            <a:pPr algn="l"/>
            <a:r>
              <a:rPr lang="nn-NO" sz="1800" b="0" i="0" u="none" strike="noStrike" baseline="0" dirty="0">
                <a:latin typeface="LucidaSans-Typewriter83"/>
              </a:rPr>
              <a:t>2447 for (i = 0; i &lt; ncpu; ++i) {</a:t>
            </a:r>
          </a:p>
          <a:p>
            <a:pPr algn="l"/>
            <a:r>
              <a:rPr lang="en-US" sz="1800" b="0" i="0" u="none" strike="noStrike" baseline="0" dirty="0">
                <a:latin typeface="LucidaSans-Typewriter83"/>
              </a:rPr>
              <a:t>2448 if (</a:t>
            </a:r>
            <a:r>
              <a:rPr lang="en-US" sz="1800" b="0" i="0" u="none" strike="noStrike" baseline="0" dirty="0" err="1">
                <a:latin typeface="LucidaSans-Typewriter83"/>
              </a:rPr>
              <a:t>cpus</a:t>
            </a:r>
            <a:r>
              <a:rPr lang="en-US" sz="1800" b="0" i="0" u="none" strike="noStrike" baseline="0" dirty="0">
                <a:latin typeface="LucidaSans-Typewriter83"/>
              </a:rPr>
              <a:t>[</a:t>
            </a:r>
            <a:r>
              <a:rPr lang="en-US" sz="1800" b="0" i="0" u="none" strike="noStrike" baseline="0" dirty="0" err="1">
                <a:latin typeface="LucidaSans-Typewriter83"/>
              </a:rPr>
              <a:t>i</a:t>
            </a:r>
            <a:r>
              <a:rPr lang="en-US" sz="1800" b="0" i="0" u="none" strike="noStrike" baseline="0" dirty="0">
                <a:latin typeface="LucidaSans-Typewriter83"/>
              </a:rPr>
              <a:t>].</a:t>
            </a:r>
            <a:r>
              <a:rPr lang="en-US" sz="1800" b="0" i="0" u="none" strike="noStrike" baseline="0" dirty="0" err="1">
                <a:latin typeface="LucidaSans-Typewriter83"/>
              </a:rPr>
              <a:t>apicid</a:t>
            </a:r>
            <a:r>
              <a:rPr lang="en-US" sz="1800" b="0" i="0" u="none" strike="noStrike" baseline="0" dirty="0">
                <a:latin typeface="LucidaSans-Typewriter83"/>
              </a:rPr>
              <a:t> == </a:t>
            </a:r>
            <a:r>
              <a:rPr lang="en-US" sz="1800" b="0" i="0" u="none" strike="noStrike" baseline="0" dirty="0" err="1">
                <a:latin typeface="LucidaSans-Typewriter83"/>
              </a:rPr>
              <a:t>apicid</a:t>
            </a:r>
            <a:r>
              <a:rPr lang="en-US" sz="1800" b="0" i="0" u="none" strike="noStrike" baseline="0" dirty="0">
                <a:latin typeface="LucidaSans-Typewriter83"/>
              </a:rPr>
              <a:t>)</a:t>
            </a:r>
          </a:p>
          <a:p>
            <a:pPr algn="l"/>
            <a:r>
              <a:rPr lang="en-IN" sz="1800" b="0" i="0" u="none" strike="noStrike" baseline="0" dirty="0">
                <a:latin typeface="LucidaSans-Typewriter83"/>
              </a:rPr>
              <a:t>2449 return &amp;</a:t>
            </a:r>
            <a:r>
              <a:rPr lang="en-IN" sz="1800" b="0" i="0" u="none" strike="noStrike" baseline="0" dirty="0" err="1">
                <a:latin typeface="LucidaSans-Typewriter83"/>
              </a:rPr>
              <a:t>cpus</a:t>
            </a:r>
            <a:r>
              <a:rPr lang="en-IN" sz="1800" b="0" i="0" u="none" strike="noStrike" baseline="0" dirty="0">
                <a:latin typeface="LucidaSans-Typewriter83"/>
              </a:rPr>
              <a:t>[</a:t>
            </a:r>
            <a:r>
              <a:rPr lang="en-IN" sz="1800" b="0" i="0" u="none" strike="noStrike" baseline="0" dirty="0" err="1">
                <a:latin typeface="LucidaSans-Typewriter83"/>
              </a:rPr>
              <a:t>i</a:t>
            </a:r>
            <a:r>
              <a:rPr lang="en-IN" sz="1800" b="0" i="0" u="none" strike="noStrike" baseline="0" dirty="0">
                <a:latin typeface="LucidaSans-Typewriter83"/>
              </a:rPr>
              <a:t>];</a:t>
            </a:r>
          </a:p>
          <a:p>
            <a:pPr algn="l"/>
            <a:r>
              <a:rPr lang="en-IN" sz="1800" b="0" i="0" u="none" strike="noStrike" baseline="0" dirty="0">
                <a:latin typeface="LucidaSans-Typewriter83"/>
              </a:rPr>
              <a:t>2450 }</a:t>
            </a:r>
          </a:p>
          <a:p>
            <a:pPr algn="l"/>
            <a:r>
              <a:rPr lang="en-US" sz="1800" b="0" i="0" u="none" strike="noStrike" baseline="0" dirty="0">
                <a:latin typeface="LucidaSans-Typewriter83"/>
              </a:rPr>
              <a:t>2451 panic("unknown </a:t>
            </a:r>
            <a:r>
              <a:rPr lang="en-US" sz="1800" b="0" i="0" u="none" strike="noStrike" baseline="0" dirty="0" err="1">
                <a:latin typeface="LucidaSans-Typewriter83"/>
              </a:rPr>
              <a:t>apicid</a:t>
            </a:r>
            <a:r>
              <a:rPr lang="en-US" sz="1800" b="0" i="0" u="none" strike="noStrike" baseline="0" dirty="0">
                <a:latin typeface="LucidaSans-Typewriter83"/>
              </a:rPr>
              <a:t>\n");</a:t>
            </a:r>
          </a:p>
          <a:p>
            <a:pPr algn="l"/>
            <a:r>
              <a:rPr lang="en-IN" sz="1800" b="0" i="0" u="none" strike="noStrike" baseline="0" dirty="0">
                <a:latin typeface="LucidaSans-Typewriter83"/>
              </a:rPr>
              <a:t>2452 }</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F29FE8-F487-4616-A9AB-C50638892DDA}"/>
              </a:ext>
            </a:extLst>
          </p:cNvPr>
          <p:cNvSpPr txBox="1"/>
          <p:nvPr/>
        </p:nvSpPr>
        <p:spPr>
          <a:xfrm>
            <a:off x="1828800" y="1406101"/>
            <a:ext cx="6096000" cy="3416320"/>
          </a:xfrm>
          <a:prstGeom prst="rect">
            <a:avLst/>
          </a:prstGeom>
          <a:noFill/>
        </p:spPr>
        <p:txBody>
          <a:bodyPr wrap="square">
            <a:spAutoFit/>
          </a:bodyPr>
          <a:lstStyle/>
          <a:p>
            <a:pPr algn="l"/>
            <a:r>
              <a:rPr lang="en-US" sz="1800" b="0" i="0" u="none" strike="noStrike" baseline="0" dirty="0">
                <a:latin typeface="LucidaSans-Typewriter83"/>
              </a:rPr>
              <a:t>2454 // Disable interrupts so that we are not rescheduled</a:t>
            </a:r>
          </a:p>
          <a:p>
            <a:pPr algn="l"/>
            <a:r>
              <a:rPr lang="en-US" sz="1800" b="0" i="0" u="none" strike="noStrike" baseline="0" dirty="0">
                <a:latin typeface="LucidaSans-Typewriter83"/>
              </a:rPr>
              <a:t>2455 // while reading proc from the </a:t>
            </a:r>
            <a:r>
              <a:rPr lang="en-US" sz="1800" b="0" i="0" u="none" strike="noStrike" baseline="0" dirty="0" err="1">
                <a:latin typeface="LucidaSans-Typewriter83"/>
              </a:rPr>
              <a:t>cpu</a:t>
            </a:r>
            <a:r>
              <a:rPr lang="en-US" sz="1800" b="0" i="0" u="none" strike="noStrike" baseline="0" dirty="0">
                <a:latin typeface="LucidaSans-Typewriter83"/>
              </a:rPr>
              <a:t> structure</a:t>
            </a:r>
          </a:p>
          <a:p>
            <a:pPr algn="l"/>
            <a:r>
              <a:rPr lang="en-IN" sz="1800" b="0" i="0" u="none" strike="noStrike" baseline="0" dirty="0">
                <a:latin typeface="LucidaSans-Typewriter83"/>
              </a:rPr>
              <a:t>2456 struct proc*</a:t>
            </a:r>
          </a:p>
          <a:p>
            <a:pPr algn="l"/>
            <a:r>
              <a:rPr lang="en-IN" sz="1800" b="1" i="0" u="none" strike="noStrike" baseline="0" dirty="0">
                <a:latin typeface="LucidaSans-Typewriter83"/>
              </a:rPr>
              <a:t>2457 </a:t>
            </a:r>
            <a:r>
              <a:rPr lang="en-IN" sz="1800" b="1" i="0" u="none" strike="noStrike" baseline="0" dirty="0" err="1">
                <a:latin typeface="LucidaSans-Typewriter83"/>
              </a:rPr>
              <a:t>myproc</a:t>
            </a:r>
            <a:r>
              <a:rPr lang="en-IN" sz="1800" b="1" i="0" u="none" strike="noStrike" baseline="0" dirty="0">
                <a:latin typeface="LucidaSans-Typewriter83"/>
              </a:rPr>
              <a:t>(void) {</a:t>
            </a:r>
          </a:p>
          <a:p>
            <a:pPr algn="l"/>
            <a:r>
              <a:rPr lang="en-IN" sz="1800" b="0" i="0" u="none" strike="noStrike" baseline="0" dirty="0">
                <a:latin typeface="LucidaSans-Typewriter83"/>
              </a:rPr>
              <a:t>2458 struct </a:t>
            </a:r>
            <a:r>
              <a:rPr lang="en-IN" sz="1800" b="0" i="0" u="none" strike="noStrike" baseline="0" dirty="0" err="1">
                <a:latin typeface="LucidaSans-Typewriter83"/>
              </a:rPr>
              <a:t>cpu</a:t>
            </a:r>
            <a:r>
              <a:rPr lang="en-IN" sz="1800" b="0" i="0" u="none" strike="noStrike" baseline="0" dirty="0">
                <a:latin typeface="LucidaSans-Typewriter83"/>
              </a:rPr>
              <a:t> *c;</a:t>
            </a:r>
          </a:p>
          <a:p>
            <a:pPr algn="l"/>
            <a:r>
              <a:rPr lang="en-IN" sz="1800" b="0" i="0" u="none" strike="noStrike" baseline="0" dirty="0">
                <a:latin typeface="LucidaSans-Typewriter83"/>
              </a:rPr>
              <a:t>2459 struct proc *p;</a:t>
            </a:r>
          </a:p>
          <a:p>
            <a:pPr algn="l"/>
            <a:r>
              <a:rPr lang="en-IN" sz="1800" b="0" i="0" u="none" strike="noStrike" baseline="0" dirty="0">
                <a:latin typeface="LucidaSans-Typewriter83"/>
              </a:rPr>
              <a:t>2460 </a:t>
            </a:r>
            <a:r>
              <a:rPr lang="en-IN" sz="1800" b="0" i="0" u="none" strike="noStrike" baseline="0" dirty="0" err="1">
                <a:latin typeface="LucidaSans-Typewriter83"/>
              </a:rPr>
              <a:t>pushcli</a:t>
            </a:r>
            <a:r>
              <a:rPr lang="en-IN" sz="1800" b="0" i="0" u="none" strike="noStrike" baseline="0" dirty="0">
                <a:latin typeface="LucidaSans-Typewriter83"/>
              </a:rPr>
              <a:t>();</a:t>
            </a:r>
          </a:p>
          <a:p>
            <a:pPr algn="l"/>
            <a:r>
              <a:rPr lang="en-IN" sz="1800" b="0" i="0" u="none" strike="noStrike" baseline="0" dirty="0">
                <a:latin typeface="LucidaSans-Typewriter83"/>
              </a:rPr>
              <a:t>2461 c = </a:t>
            </a:r>
            <a:r>
              <a:rPr lang="en-IN" sz="1800" b="0" i="0" u="none" strike="noStrike" baseline="0" dirty="0" err="1">
                <a:latin typeface="LucidaSans-Typewriter83"/>
              </a:rPr>
              <a:t>mycpu</a:t>
            </a:r>
            <a:r>
              <a:rPr lang="en-IN" sz="1800" b="0" i="0" u="none" strike="noStrike" baseline="0" dirty="0">
                <a:latin typeface="LucidaSans-Typewriter83"/>
              </a:rPr>
              <a:t>();</a:t>
            </a:r>
          </a:p>
          <a:p>
            <a:pPr algn="l"/>
            <a:r>
              <a:rPr lang="en-IN" sz="1800" b="0" i="0" u="none" strike="noStrike" baseline="0" dirty="0">
                <a:latin typeface="LucidaSans-Typewriter83"/>
              </a:rPr>
              <a:t>2462 p = c−&gt;proc;</a:t>
            </a:r>
          </a:p>
          <a:p>
            <a:pPr algn="l"/>
            <a:r>
              <a:rPr lang="en-IN" sz="1800" b="0" i="0" u="none" strike="noStrike" baseline="0" dirty="0">
                <a:latin typeface="LucidaSans-Typewriter83"/>
              </a:rPr>
              <a:t>2463 </a:t>
            </a:r>
            <a:r>
              <a:rPr lang="en-IN" sz="1800" b="0" i="0" u="none" strike="noStrike" baseline="0" dirty="0" err="1">
                <a:latin typeface="LucidaSans-Typewriter83"/>
              </a:rPr>
              <a:t>popcli</a:t>
            </a:r>
            <a:r>
              <a:rPr lang="en-IN" sz="1800" b="0" i="0" u="none" strike="noStrike" baseline="0" dirty="0">
                <a:latin typeface="LucidaSans-Typewriter83"/>
              </a:rPr>
              <a:t>();</a:t>
            </a:r>
          </a:p>
          <a:p>
            <a:pPr algn="l"/>
            <a:r>
              <a:rPr lang="en-IN" sz="1800" b="0" i="0" u="none" strike="noStrike" baseline="0" dirty="0">
                <a:latin typeface="LucidaSans-Typewriter83"/>
              </a:rPr>
              <a:t>2464 return p;</a:t>
            </a:r>
          </a:p>
          <a:p>
            <a:pPr algn="l"/>
            <a:r>
              <a:rPr lang="en-IN" sz="1800" b="0" i="0" u="none" strike="noStrike" baseline="0" dirty="0">
                <a:latin typeface="LucidaSans-Typewriter83"/>
              </a:rPr>
              <a:t>2465 }</a:t>
            </a:r>
            <a:endParaRPr lang="en-IN" dirty="0"/>
          </a:p>
        </p:txBody>
      </p:sp>
    </p:spTree>
    <p:extLst>
      <p:ext uri="{BB962C8B-B14F-4D97-AF65-F5344CB8AC3E}">
        <p14:creationId xmlns:p14="http://schemas.microsoft.com/office/powerpoint/2010/main" val="478074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4BA893-F8D3-4B46-A0C9-F9F7F6447622}"/>
              </a:ext>
            </a:extLst>
          </p:cNvPr>
          <p:cNvSpPr txBox="1"/>
          <p:nvPr/>
        </p:nvSpPr>
        <p:spPr>
          <a:xfrm>
            <a:off x="1580484" y="1099706"/>
            <a:ext cx="7983239" cy="5324535"/>
          </a:xfrm>
          <a:prstGeom prst="rect">
            <a:avLst/>
          </a:prstGeom>
          <a:noFill/>
        </p:spPr>
        <p:txBody>
          <a:bodyPr wrap="square">
            <a:spAutoFit/>
          </a:bodyPr>
          <a:lstStyle/>
          <a:p>
            <a:pPr algn="just"/>
            <a:r>
              <a:rPr lang="en-US" sz="2000" dirty="0"/>
              <a:t>In fair share scheduling, there are groups of processes and the time quantum is allocated equally to all the groups, even if number of processes in each group might be different. </a:t>
            </a:r>
          </a:p>
          <a:p>
            <a:pPr algn="just"/>
            <a:endParaRPr lang="en-US" sz="2000" dirty="0"/>
          </a:p>
          <a:p>
            <a:pPr algn="just"/>
            <a:r>
              <a:rPr lang="en-US" sz="2000" dirty="0"/>
              <a:t>For example, if there are 4 fair share groups with 1, 2, 3, and 4 processes respectively, then the one process in group 1 will get twice time quantum than a process in group 2, thrice than a process in group 3 and four times than a process in group 4.</a:t>
            </a:r>
          </a:p>
          <a:p>
            <a:pPr algn="just"/>
            <a:endParaRPr lang="en-US" sz="2000" dirty="0"/>
          </a:p>
          <a:p>
            <a:pPr algn="just"/>
            <a:r>
              <a:rPr lang="en-US" sz="2000" dirty="0"/>
              <a:t>To implement this scheme, another field is added in the u-area for "fair share group priority". It is shared by all the processes in the same fair share group. The clock interrupt handler increments the fair share group CPU usage field for the running process, just as it increments the CPU usage field of the running process and decays the values of all fair share group CPU usage fields once a second. When calculating priorities, a new component of the calculation is the group CPU usage, normalized according to the amount of CPU time allocated to the fair share group.</a:t>
            </a:r>
            <a:endParaRPr lang="en-IN" sz="2000" dirty="0"/>
          </a:p>
        </p:txBody>
      </p:sp>
      <p:sp>
        <p:nvSpPr>
          <p:cNvPr id="4" name="TextBox 3">
            <a:extLst>
              <a:ext uri="{FF2B5EF4-FFF2-40B4-BE49-F238E27FC236}">
                <a16:creationId xmlns:a16="http://schemas.microsoft.com/office/drawing/2014/main" id="{A9BC2FA4-1F06-44B1-AC14-FEAB65614818}"/>
              </a:ext>
            </a:extLst>
          </p:cNvPr>
          <p:cNvSpPr txBox="1"/>
          <p:nvPr/>
        </p:nvSpPr>
        <p:spPr>
          <a:xfrm>
            <a:off x="174647" y="284814"/>
            <a:ext cx="6096000" cy="584775"/>
          </a:xfrm>
          <a:prstGeom prst="rect">
            <a:avLst/>
          </a:prstGeom>
          <a:noFill/>
        </p:spPr>
        <p:txBody>
          <a:bodyPr wrap="square">
            <a:spAutoFit/>
          </a:bodyPr>
          <a:lstStyle/>
          <a:p>
            <a:pPr algn="just"/>
            <a:r>
              <a:rPr lang="en-US" sz="3200" b="1" dirty="0">
                <a:solidFill>
                  <a:srgbClr val="C00000"/>
                </a:solidFill>
              </a:rPr>
              <a:t>Fair Share Scheduler</a:t>
            </a:r>
          </a:p>
        </p:txBody>
      </p:sp>
    </p:spTree>
    <p:extLst>
      <p:ext uri="{BB962C8B-B14F-4D97-AF65-F5344CB8AC3E}">
        <p14:creationId xmlns:p14="http://schemas.microsoft.com/office/powerpoint/2010/main" val="3227039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53FB8B-3EAE-4411-B4D3-589452195128}"/>
              </a:ext>
            </a:extLst>
          </p:cNvPr>
          <p:cNvSpPr txBox="1"/>
          <p:nvPr/>
        </p:nvSpPr>
        <p:spPr>
          <a:xfrm>
            <a:off x="344556" y="678022"/>
            <a:ext cx="4399722" cy="1200329"/>
          </a:xfrm>
          <a:prstGeom prst="rect">
            <a:avLst/>
          </a:prstGeom>
          <a:noFill/>
        </p:spPr>
        <p:txBody>
          <a:bodyPr wrap="square">
            <a:spAutoFit/>
          </a:bodyPr>
          <a:lstStyle/>
          <a:p>
            <a:pPr algn="l"/>
            <a:r>
              <a:rPr lang="en-US" b="1" i="0" dirty="0">
                <a:solidFill>
                  <a:srgbClr val="C00000"/>
                </a:solidFill>
                <a:effectLst/>
                <a:latin typeface="-apple-system"/>
              </a:rPr>
              <a:t>For example, consider the processes in the following diagram:</a:t>
            </a:r>
          </a:p>
          <a:p>
            <a:br>
              <a:rPr lang="en-US" b="1" dirty="0">
                <a:solidFill>
                  <a:srgbClr val="C00000"/>
                </a:solidFill>
              </a:rPr>
            </a:br>
            <a:endParaRPr lang="en-IN" b="1" dirty="0">
              <a:solidFill>
                <a:srgbClr val="C00000"/>
              </a:solidFill>
            </a:endParaRPr>
          </a:p>
        </p:txBody>
      </p:sp>
      <p:pic>
        <p:nvPicPr>
          <p:cNvPr id="10242" name="Picture 2" descr="Example of a fair share scheduler">
            <a:extLst>
              <a:ext uri="{FF2B5EF4-FFF2-40B4-BE49-F238E27FC236}">
                <a16:creationId xmlns:a16="http://schemas.microsoft.com/office/drawing/2014/main" id="{E9DE6EBC-D775-43D7-A581-5B65EB31D7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539" y="695736"/>
            <a:ext cx="5512905" cy="58640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898E389-B287-4404-880A-563B9E9FB301}"/>
              </a:ext>
            </a:extLst>
          </p:cNvPr>
          <p:cNvSpPr txBox="1"/>
          <p:nvPr/>
        </p:nvSpPr>
        <p:spPr>
          <a:xfrm>
            <a:off x="344556" y="1881883"/>
            <a:ext cx="5181601" cy="3170099"/>
          </a:xfrm>
          <a:prstGeom prst="rect">
            <a:avLst/>
          </a:prstGeom>
          <a:noFill/>
        </p:spPr>
        <p:txBody>
          <a:bodyPr wrap="square">
            <a:spAutoFit/>
          </a:bodyPr>
          <a:lstStyle/>
          <a:p>
            <a:pPr algn="just"/>
            <a:r>
              <a:rPr lang="en-US" sz="2000" dirty="0"/>
              <a:t>Process A belongs to one group and processes B and C belong to another group. Therefore, the "group" value is shared between B and C. The priorities will be calculated by this formula :</a:t>
            </a:r>
          </a:p>
          <a:p>
            <a:pPr algn="just"/>
            <a:endParaRPr lang="en-US" sz="2000" dirty="0"/>
          </a:p>
          <a:p>
            <a:pPr algn="just"/>
            <a:r>
              <a:rPr lang="en-US" sz="2000" dirty="0"/>
              <a:t>priority = (CPU usage / 2) + (Group CPU usage / 2) + base priority</a:t>
            </a:r>
          </a:p>
          <a:p>
            <a:pPr algn="just"/>
            <a:endParaRPr lang="en-US" sz="2000" dirty="0"/>
          </a:p>
          <a:p>
            <a:pPr algn="just"/>
            <a:r>
              <a:rPr lang="en-US" sz="2000" dirty="0"/>
              <a:t>That is why processes execute in this manner: A, B, A, C, A, B, A, C, and so on...</a:t>
            </a:r>
            <a:endParaRPr lang="en-IN" sz="2000" dirty="0"/>
          </a:p>
        </p:txBody>
      </p:sp>
    </p:spTree>
    <p:extLst>
      <p:ext uri="{BB962C8B-B14F-4D97-AF65-F5344CB8AC3E}">
        <p14:creationId xmlns:p14="http://schemas.microsoft.com/office/powerpoint/2010/main" val="4216674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F43DCA-4821-4D19-A972-A388CD49470D}"/>
              </a:ext>
            </a:extLst>
          </p:cNvPr>
          <p:cNvSpPr txBox="1"/>
          <p:nvPr/>
        </p:nvSpPr>
        <p:spPr>
          <a:xfrm>
            <a:off x="0" y="0"/>
            <a:ext cx="4352383" cy="584775"/>
          </a:xfrm>
          <a:prstGeom prst="rect">
            <a:avLst/>
          </a:prstGeom>
          <a:noFill/>
        </p:spPr>
        <p:txBody>
          <a:bodyPr wrap="square">
            <a:spAutoFit/>
          </a:bodyPr>
          <a:lstStyle/>
          <a:p>
            <a:pPr algn="just"/>
            <a:r>
              <a:rPr lang="en-US" sz="3200" b="1" dirty="0">
                <a:solidFill>
                  <a:srgbClr val="C00000"/>
                </a:solidFill>
              </a:rPr>
              <a:t>Real Time Processing</a:t>
            </a:r>
          </a:p>
        </p:txBody>
      </p:sp>
      <p:sp>
        <p:nvSpPr>
          <p:cNvPr id="8" name="TextBox 7">
            <a:extLst>
              <a:ext uri="{FF2B5EF4-FFF2-40B4-BE49-F238E27FC236}">
                <a16:creationId xmlns:a16="http://schemas.microsoft.com/office/drawing/2014/main" id="{48551E40-B631-4BD9-9D71-54936F045264}"/>
              </a:ext>
            </a:extLst>
          </p:cNvPr>
          <p:cNvSpPr txBox="1"/>
          <p:nvPr/>
        </p:nvSpPr>
        <p:spPr>
          <a:xfrm>
            <a:off x="506543" y="584775"/>
            <a:ext cx="10789170" cy="6247864"/>
          </a:xfrm>
          <a:prstGeom prst="rect">
            <a:avLst/>
          </a:prstGeom>
          <a:noFill/>
        </p:spPr>
        <p:txBody>
          <a:bodyPr wrap="square">
            <a:spAutoFit/>
          </a:bodyPr>
          <a:lstStyle/>
          <a:p>
            <a:pPr marL="285750" indent="-285750" algn="just" rtl="0">
              <a:buFont typeface="Wingdings" panose="05000000000000000000" pitchFamily="2" charset="2"/>
              <a:buChar char="v"/>
            </a:pPr>
            <a:r>
              <a:rPr lang="en-US" sz="2000" b="0" i="0" dirty="0">
                <a:solidFill>
                  <a:srgbClr val="282829"/>
                </a:solidFill>
                <a:effectLst/>
                <a:latin typeface="-apple-system"/>
              </a:rPr>
              <a:t>Real time processing is usually found in systems that use computer control.</a:t>
            </a:r>
          </a:p>
          <a:p>
            <a:pPr marL="285750" indent="-285750" algn="just" rtl="0">
              <a:buFont typeface="Wingdings" panose="05000000000000000000" pitchFamily="2" charset="2"/>
              <a:buChar char="v"/>
            </a:pPr>
            <a:r>
              <a:rPr lang="en-US" sz="2000" b="0" i="0" dirty="0">
                <a:solidFill>
                  <a:srgbClr val="282829"/>
                </a:solidFill>
                <a:effectLst/>
                <a:latin typeface="-apple-system"/>
              </a:rPr>
              <a:t>This processing method is used when it is essential that the input request is dealt with quickly enough so as to be able to control an output properly. </a:t>
            </a:r>
          </a:p>
          <a:p>
            <a:pPr marL="285750" indent="-285750" algn="just" rtl="0">
              <a:buFont typeface="Wingdings" panose="05000000000000000000" pitchFamily="2" charset="2"/>
              <a:buChar char="v"/>
            </a:pPr>
            <a:r>
              <a:rPr lang="en-US" sz="2000" b="0" i="0" dirty="0">
                <a:solidFill>
                  <a:srgbClr val="282829"/>
                </a:solidFill>
                <a:effectLst/>
                <a:latin typeface="-apple-system"/>
              </a:rPr>
              <a:t>For example, the computer inside the Engine Control Unit in a car has to manage the engine at every moment based on what the driver wants to do.</a:t>
            </a:r>
          </a:p>
          <a:p>
            <a:pPr marL="285750" indent="-285750" algn="just" rtl="0">
              <a:buFont typeface="Wingdings" panose="05000000000000000000" pitchFamily="2" charset="2"/>
              <a:buChar char="v"/>
            </a:pPr>
            <a:r>
              <a:rPr lang="en-US" sz="2000" b="0" i="0" dirty="0">
                <a:solidFill>
                  <a:srgbClr val="282829"/>
                </a:solidFill>
                <a:effectLst/>
                <a:latin typeface="-apple-system"/>
              </a:rPr>
              <a:t> Note that real-time processing does not have to be 'fast'.</a:t>
            </a:r>
          </a:p>
          <a:p>
            <a:pPr marL="285750" indent="-285750" algn="just" rtl="0">
              <a:buFont typeface="Wingdings" panose="05000000000000000000" pitchFamily="2" charset="2"/>
              <a:buChar char="v"/>
            </a:pPr>
            <a:r>
              <a:rPr lang="en-US" sz="2000" b="0" i="0" dirty="0">
                <a:solidFill>
                  <a:srgbClr val="282829"/>
                </a:solidFill>
                <a:effectLst/>
                <a:latin typeface="-apple-system"/>
              </a:rPr>
              <a:t>For example, a traffic light system is a real-time system but it only needs to process data relatively slowly. On the other hand, controlling a car engine has to deal with input events happening every thousandth of a second so a very fast computer is needed to do this -but both the traffic-light and the car engine computers are carrying out 'real-time' processing.</a:t>
            </a:r>
          </a:p>
          <a:p>
            <a:pPr marL="285750" indent="-285750" algn="just" rtl="0">
              <a:buFont typeface="Wingdings" panose="05000000000000000000" pitchFamily="2" charset="2"/>
              <a:buChar char="v"/>
            </a:pPr>
            <a:r>
              <a:rPr lang="en-US" sz="2000" b="0" i="0" dirty="0">
                <a:solidFill>
                  <a:srgbClr val="282829"/>
                </a:solidFill>
                <a:effectLst/>
                <a:latin typeface="-apple-system"/>
              </a:rPr>
              <a:t>Examples:</a:t>
            </a:r>
          </a:p>
          <a:p>
            <a:pPr marL="742950" lvl="1" indent="-285750" algn="just">
              <a:buFont typeface="Wingdings" panose="05000000000000000000" pitchFamily="2" charset="2"/>
              <a:buChar char="ü"/>
            </a:pPr>
            <a:r>
              <a:rPr lang="en-US" sz="2000" b="0" i="0" dirty="0">
                <a:solidFill>
                  <a:srgbClr val="282829"/>
                </a:solidFill>
                <a:effectLst/>
                <a:latin typeface="-apple-system"/>
              </a:rPr>
              <a:t>Traffic lights</a:t>
            </a:r>
          </a:p>
          <a:p>
            <a:pPr marL="742950" lvl="1" indent="-285750" algn="just">
              <a:buFont typeface="Wingdings" panose="05000000000000000000" pitchFamily="2" charset="2"/>
              <a:buChar char="ü"/>
            </a:pPr>
            <a:r>
              <a:rPr lang="en-US" sz="2000" b="0" i="0" dirty="0">
                <a:solidFill>
                  <a:srgbClr val="282829"/>
                </a:solidFill>
                <a:effectLst/>
                <a:latin typeface="-apple-system"/>
              </a:rPr>
              <a:t>Heart rate monitoring</a:t>
            </a:r>
          </a:p>
          <a:p>
            <a:pPr marL="742950" lvl="1" indent="-285750" algn="just">
              <a:buFont typeface="Wingdings" panose="05000000000000000000" pitchFamily="2" charset="2"/>
              <a:buChar char="ü"/>
            </a:pPr>
            <a:r>
              <a:rPr lang="en-US" sz="2000" b="0" i="0" dirty="0">
                <a:solidFill>
                  <a:srgbClr val="282829"/>
                </a:solidFill>
                <a:effectLst/>
                <a:latin typeface="-apple-system"/>
              </a:rPr>
              <a:t>Aircraft control</a:t>
            </a:r>
          </a:p>
          <a:p>
            <a:pPr marL="742950" lvl="1" indent="-285750" algn="just">
              <a:buFont typeface="Wingdings" panose="05000000000000000000" pitchFamily="2" charset="2"/>
              <a:buChar char="ü"/>
            </a:pPr>
            <a:r>
              <a:rPr lang="en-US" sz="2000" b="0" i="0" dirty="0">
                <a:solidFill>
                  <a:srgbClr val="282829"/>
                </a:solidFill>
                <a:effectLst/>
                <a:latin typeface="-apple-system"/>
              </a:rPr>
              <a:t>Computer games</a:t>
            </a:r>
          </a:p>
          <a:p>
            <a:pPr marL="742950" lvl="1" indent="-285750" algn="just">
              <a:buFont typeface="Wingdings" panose="05000000000000000000" pitchFamily="2" charset="2"/>
              <a:buChar char="ü"/>
            </a:pPr>
            <a:r>
              <a:rPr lang="en-US" sz="2000" b="0" i="0" dirty="0">
                <a:solidFill>
                  <a:srgbClr val="282829"/>
                </a:solidFill>
                <a:effectLst/>
                <a:latin typeface="-apple-system"/>
              </a:rPr>
              <a:t>Controlling robots</a:t>
            </a:r>
          </a:p>
          <a:p>
            <a:pPr marL="285750" indent="-285750" algn="just" rtl="0">
              <a:buFont typeface="Wingdings" panose="05000000000000000000" pitchFamily="2" charset="2"/>
              <a:buChar char="v"/>
            </a:pPr>
            <a:r>
              <a:rPr lang="en-US" sz="2000" b="0" i="0" dirty="0">
                <a:solidFill>
                  <a:srgbClr val="282829"/>
                </a:solidFill>
                <a:effectLst/>
                <a:latin typeface="-apple-system"/>
              </a:rPr>
              <a:t>The user interface of a real-time system may use specialist input devices to provide data input</a:t>
            </a:r>
          </a:p>
          <a:p>
            <a:pPr marL="285750" indent="-285750" algn="just" rtl="0">
              <a:buFont typeface="Wingdings" panose="05000000000000000000" pitchFamily="2" charset="2"/>
              <a:buChar char="v"/>
            </a:pPr>
            <a:r>
              <a:rPr lang="en-US" sz="2000" b="0" i="0" dirty="0">
                <a:solidFill>
                  <a:srgbClr val="282829"/>
                </a:solidFill>
                <a:effectLst/>
                <a:latin typeface="-apple-system"/>
              </a:rPr>
              <a:t>For example, a car driver will be providing input data to the onboard computer with throttle and brake pedals. A gamer may be using a joystick or hand held control to interact with the real-time game. A traffic light system may sense the car at the lights using a buried inductive loop.</a:t>
            </a:r>
          </a:p>
        </p:txBody>
      </p:sp>
    </p:spTree>
    <p:extLst>
      <p:ext uri="{BB962C8B-B14F-4D97-AF65-F5344CB8AC3E}">
        <p14:creationId xmlns:p14="http://schemas.microsoft.com/office/powerpoint/2010/main" val="683782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20E885-DB02-4E62-BFDD-B820855C8082}"/>
              </a:ext>
            </a:extLst>
          </p:cNvPr>
          <p:cNvSpPr txBox="1"/>
          <p:nvPr/>
        </p:nvSpPr>
        <p:spPr>
          <a:xfrm>
            <a:off x="225287" y="239404"/>
            <a:ext cx="6096000" cy="584775"/>
          </a:xfrm>
          <a:prstGeom prst="rect">
            <a:avLst/>
          </a:prstGeom>
          <a:noFill/>
        </p:spPr>
        <p:txBody>
          <a:bodyPr wrap="square">
            <a:spAutoFit/>
          </a:bodyPr>
          <a:lstStyle/>
          <a:p>
            <a:pPr algn="l"/>
            <a:r>
              <a:rPr lang="en-IN" sz="3200" b="1" i="0" dirty="0">
                <a:solidFill>
                  <a:srgbClr val="C00000"/>
                </a:solidFill>
                <a:effectLst/>
                <a:latin typeface="-apple-system"/>
              </a:rPr>
              <a:t>System Calls for Time</a:t>
            </a:r>
          </a:p>
        </p:txBody>
      </p:sp>
      <p:sp>
        <p:nvSpPr>
          <p:cNvPr id="5" name="TextBox 4">
            <a:extLst>
              <a:ext uri="{FF2B5EF4-FFF2-40B4-BE49-F238E27FC236}">
                <a16:creationId xmlns:a16="http://schemas.microsoft.com/office/drawing/2014/main" id="{F930F6E1-FCE3-444F-83B1-6AE6DD8058E8}"/>
              </a:ext>
            </a:extLst>
          </p:cNvPr>
          <p:cNvSpPr txBox="1"/>
          <p:nvPr/>
        </p:nvSpPr>
        <p:spPr>
          <a:xfrm>
            <a:off x="1114011" y="824179"/>
            <a:ext cx="10414552" cy="6001643"/>
          </a:xfrm>
          <a:prstGeom prst="rect">
            <a:avLst/>
          </a:prstGeom>
          <a:noFill/>
        </p:spPr>
        <p:txBody>
          <a:bodyPr wrap="square">
            <a:spAutoFit/>
          </a:bodyPr>
          <a:lstStyle/>
          <a:p>
            <a:pPr marL="285750" indent="-285750">
              <a:buFont typeface="Wingdings" panose="05000000000000000000" pitchFamily="2" charset="2"/>
              <a:buChar char="v"/>
            </a:pPr>
            <a:r>
              <a:rPr lang="en-US" sz="2400" dirty="0"/>
              <a:t>There are several time-related system calls</a:t>
            </a:r>
          </a:p>
          <a:p>
            <a:pPr marL="1257300" lvl="2" indent="-342900">
              <a:buFont typeface="Wingdings" panose="05000000000000000000" pitchFamily="2" charset="2"/>
              <a:buChar char="ü"/>
            </a:pPr>
            <a:r>
              <a:rPr lang="en-US" sz="2400" dirty="0" err="1"/>
              <a:t>stime</a:t>
            </a:r>
            <a:endParaRPr lang="en-US" sz="2400" dirty="0"/>
          </a:p>
          <a:p>
            <a:pPr marL="1257300" lvl="2" indent="-342900">
              <a:buFont typeface="Wingdings" panose="05000000000000000000" pitchFamily="2" charset="2"/>
              <a:buChar char="ü"/>
            </a:pPr>
            <a:r>
              <a:rPr lang="en-US" sz="2400" dirty="0"/>
              <a:t>time </a:t>
            </a:r>
          </a:p>
          <a:p>
            <a:pPr marL="1257300" lvl="2" indent="-342900">
              <a:buFont typeface="Wingdings" panose="05000000000000000000" pitchFamily="2" charset="2"/>
              <a:buChar char="ü"/>
            </a:pPr>
            <a:r>
              <a:rPr lang="en-US" sz="2400" dirty="0"/>
              <a:t>times</a:t>
            </a:r>
          </a:p>
          <a:p>
            <a:pPr marL="1257300" lvl="2" indent="-342900">
              <a:buFont typeface="Wingdings" panose="05000000000000000000" pitchFamily="2" charset="2"/>
              <a:buChar char="ü"/>
            </a:pPr>
            <a:r>
              <a:rPr lang="en-US" sz="2400" dirty="0"/>
              <a:t>alarm</a:t>
            </a:r>
          </a:p>
          <a:p>
            <a:pPr marL="285750" indent="-285750">
              <a:buFont typeface="Wingdings" panose="05000000000000000000" pitchFamily="2" charset="2"/>
              <a:buChar char="v"/>
            </a:pPr>
            <a:r>
              <a:rPr lang="en-US" sz="2400" dirty="0"/>
              <a:t>The first two deal with global system time, and the latter two deal with time for individual processes</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err="1"/>
              <a:t>stime</a:t>
            </a:r>
            <a:r>
              <a:rPr lang="en-US" sz="2400" dirty="0"/>
              <a:t> allows the </a:t>
            </a:r>
            <a:r>
              <a:rPr lang="en-US" sz="2400" dirty="0" err="1"/>
              <a:t>suepruser</a:t>
            </a:r>
            <a:r>
              <a:rPr lang="en-US" sz="2400" dirty="0"/>
              <a:t> to set a global kernel variable to a value that gives the current time:</a:t>
            </a:r>
          </a:p>
          <a:p>
            <a:r>
              <a:rPr lang="en-US" sz="2400" dirty="0"/>
              <a:t>      </a:t>
            </a:r>
          </a:p>
          <a:p>
            <a:r>
              <a:rPr lang="en-US" sz="2400" dirty="0">
                <a:solidFill>
                  <a:srgbClr val="C00000"/>
                </a:solidFill>
              </a:rPr>
              <a:t>	</a:t>
            </a:r>
            <a:r>
              <a:rPr lang="en-US" sz="2400" b="1" dirty="0" err="1">
                <a:solidFill>
                  <a:srgbClr val="C00000"/>
                </a:solidFill>
              </a:rPr>
              <a:t>stime</a:t>
            </a:r>
            <a:r>
              <a:rPr lang="en-US" sz="2400" b="1" dirty="0">
                <a:solidFill>
                  <a:srgbClr val="C00000"/>
                </a:solidFill>
              </a:rPr>
              <a:t>(</a:t>
            </a:r>
            <a:r>
              <a:rPr lang="en-US" sz="2400" b="1" dirty="0" err="1">
                <a:solidFill>
                  <a:srgbClr val="C00000"/>
                </a:solidFill>
              </a:rPr>
              <a:t>pvalue</a:t>
            </a:r>
            <a:r>
              <a:rPr lang="en-US" sz="2400" b="1" dirty="0">
                <a:solidFill>
                  <a:srgbClr val="C00000"/>
                </a:solidFill>
              </a:rPr>
              <a:t>)</a:t>
            </a:r>
          </a:p>
          <a:p>
            <a:pPr marL="285750" indent="-285750">
              <a:buFont typeface="Wingdings" panose="05000000000000000000" pitchFamily="2" charset="2"/>
              <a:buChar char="v"/>
            </a:pPr>
            <a:endParaRPr lang="en-US" sz="2400" dirty="0">
              <a:solidFill>
                <a:srgbClr val="C00000"/>
              </a:solidFill>
            </a:endParaRPr>
          </a:p>
          <a:p>
            <a:pPr marL="285750" indent="-285750">
              <a:buFont typeface="Wingdings" panose="05000000000000000000" pitchFamily="2" charset="2"/>
              <a:buChar char="v"/>
            </a:pPr>
            <a:r>
              <a:rPr lang="en-US" sz="2400" dirty="0"/>
              <a:t>where </a:t>
            </a:r>
            <a:r>
              <a:rPr lang="en-US" sz="2400" dirty="0" err="1"/>
              <a:t>pvalue</a:t>
            </a:r>
            <a:r>
              <a:rPr lang="en-US" sz="2400" dirty="0"/>
              <a:t> points to a long integer that gives the time as measured in seconds from midnight before (00:00:00) January 1, 1970, GMT. The clock interrupt handler increments the kernel variable once a second.</a:t>
            </a:r>
            <a:endParaRPr lang="en-US" dirty="0"/>
          </a:p>
        </p:txBody>
      </p:sp>
    </p:spTree>
    <p:extLst>
      <p:ext uri="{BB962C8B-B14F-4D97-AF65-F5344CB8AC3E}">
        <p14:creationId xmlns:p14="http://schemas.microsoft.com/office/powerpoint/2010/main" val="3717946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30F6E1-FCE3-444F-83B1-6AE6DD8058E8}"/>
              </a:ext>
            </a:extLst>
          </p:cNvPr>
          <p:cNvSpPr txBox="1"/>
          <p:nvPr/>
        </p:nvSpPr>
        <p:spPr>
          <a:xfrm>
            <a:off x="164892" y="1163369"/>
            <a:ext cx="5546360" cy="5262979"/>
          </a:xfrm>
          <a:prstGeom prst="rect">
            <a:avLst/>
          </a:prstGeom>
          <a:noFill/>
        </p:spPr>
        <p:txBody>
          <a:bodyPr wrap="square">
            <a:spAutoFit/>
          </a:bodyPr>
          <a:lstStyle/>
          <a:p>
            <a:pPr algn="just"/>
            <a:r>
              <a:rPr lang="en-US" sz="2400" dirty="0"/>
              <a:t>time retrieves the time as set by </a:t>
            </a:r>
            <a:r>
              <a:rPr lang="en-US" sz="2400" dirty="0" err="1"/>
              <a:t>stime</a:t>
            </a:r>
            <a:r>
              <a:rPr lang="en-US" sz="2400" dirty="0"/>
              <a:t>.</a:t>
            </a:r>
          </a:p>
          <a:p>
            <a:pPr algn="just"/>
            <a:r>
              <a:rPr lang="en-US" sz="2400" b="1" dirty="0">
                <a:solidFill>
                  <a:srgbClr val="C00000"/>
                </a:solidFill>
              </a:rPr>
              <a:t>time(</a:t>
            </a:r>
            <a:r>
              <a:rPr lang="en-US" sz="2400" b="1" dirty="0" err="1">
                <a:solidFill>
                  <a:srgbClr val="C00000"/>
                </a:solidFill>
              </a:rPr>
              <a:t>tloc</a:t>
            </a:r>
            <a:r>
              <a:rPr lang="en-US" sz="2400" b="1" dirty="0">
                <a:solidFill>
                  <a:srgbClr val="C00000"/>
                </a:solidFill>
              </a:rPr>
              <a:t>)</a:t>
            </a:r>
          </a:p>
          <a:p>
            <a:pPr algn="just"/>
            <a:endParaRPr lang="en-US" sz="2400" dirty="0"/>
          </a:p>
          <a:p>
            <a:pPr algn="just"/>
            <a:r>
              <a:rPr lang="en-US" sz="2400" dirty="0"/>
              <a:t>where </a:t>
            </a:r>
            <a:r>
              <a:rPr lang="en-US" sz="2400" dirty="0" err="1"/>
              <a:t>tloc</a:t>
            </a:r>
            <a:r>
              <a:rPr lang="en-US" sz="2400" dirty="0"/>
              <a:t> points to a location in the user process for the return value. time returns this value from the system call, too.</a:t>
            </a:r>
          </a:p>
          <a:p>
            <a:pPr algn="just"/>
            <a:endParaRPr lang="en-US" sz="2400" b="1" dirty="0"/>
          </a:p>
          <a:p>
            <a:pPr algn="just"/>
            <a:r>
              <a:rPr lang="en-US" sz="2400" b="1" dirty="0">
                <a:solidFill>
                  <a:srgbClr val="C00000"/>
                </a:solidFill>
              </a:rPr>
              <a:t>times</a:t>
            </a:r>
            <a:endParaRPr lang="en-US" sz="2400" dirty="0">
              <a:solidFill>
                <a:srgbClr val="C00000"/>
              </a:solidFill>
            </a:endParaRPr>
          </a:p>
          <a:p>
            <a:pPr algn="just"/>
            <a:r>
              <a:rPr lang="en-US" sz="2400" b="1" dirty="0"/>
              <a:t>times </a:t>
            </a:r>
            <a:r>
              <a:rPr lang="en-US" sz="2400" dirty="0"/>
              <a:t>retrieves the cumulative times that the calling process spent executing in user mode and kernel mode and the cumulative times that all zombie children had executed in user mode and kernel mode.</a:t>
            </a:r>
          </a:p>
          <a:p>
            <a:pPr algn="just"/>
            <a:endParaRPr lang="en-US" sz="2400" dirty="0"/>
          </a:p>
        </p:txBody>
      </p:sp>
      <p:sp>
        <p:nvSpPr>
          <p:cNvPr id="2" name="TextBox 1">
            <a:extLst>
              <a:ext uri="{FF2B5EF4-FFF2-40B4-BE49-F238E27FC236}">
                <a16:creationId xmlns:a16="http://schemas.microsoft.com/office/drawing/2014/main" id="{7F38C2A1-93CF-448A-97D0-1886E806F6ED}"/>
              </a:ext>
            </a:extLst>
          </p:cNvPr>
          <p:cNvSpPr txBox="1"/>
          <p:nvPr/>
        </p:nvSpPr>
        <p:spPr>
          <a:xfrm>
            <a:off x="0" y="0"/>
            <a:ext cx="6096000" cy="584775"/>
          </a:xfrm>
          <a:prstGeom prst="rect">
            <a:avLst/>
          </a:prstGeom>
          <a:noFill/>
        </p:spPr>
        <p:txBody>
          <a:bodyPr wrap="square">
            <a:spAutoFit/>
          </a:bodyPr>
          <a:lstStyle/>
          <a:p>
            <a:pPr algn="l"/>
            <a:r>
              <a:rPr lang="en-IN" sz="3200" b="1" i="0" dirty="0">
                <a:solidFill>
                  <a:srgbClr val="C00000"/>
                </a:solidFill>
                <a:effectLst/>
                <a:latin typeface="-apple-system"/>
              </a:rPr>
              <a:t>System Calls for Time</a:t>
            </a:r>
          </a:p>
        </p:txBody>
      </p:sp>
      <p:sp>
        <p:nvSpPr>
          <p:cNvPr id="7" name="TextBox 6">
            <a:extLst>
              <a:ext uri="{FF2B5EF4-FFF2-40B4-BE49-F238E27FC236}">
                <a16:creationId xmlns:a16="http://schemas.microsoft.com/office/drawing/2014/main" id="{29DA214B-AD1E-4B0C-B506-800126187A12}"/>
              </a:ext>
            </a:extLst>
          </p:cNvPr>
          <p:cNvSpPr txBox="1"/>
          <p:nvPr/>
        </p:nvSpPr>
        <p:spPr>
          <a:xfrm>
            <a:off x="6096000" y="1536174"/>
            <a:ext cx="6355830" cy="3785652"/>
          </a:xfrm>
          <a:prstGeom prst="rect">
            <a:avLst/>
          </a:prstGeom>
          <a:noFill/>
        </p:spPr>
        <p:txBody>
          <a:bodyPr wrap="square">
            <a:spAutoFit/>
          </a:bodyPr>
          <a:lstStyle/>
          <a:p>
            <a:r>
              <a:rPr lang="en-US" sz="1600" dirty="0"/>
              <a:t>times returns the elapsed time "from an arbitrary point in the past", usually the time of system boot </a:t>
            </a:r>
            <a:r>
              <a:rPr lang="en-US" sz="1600" i="0" u="none" strike="noStrike" baseline="0" dirty="0">
                <a:latin typeface="Times New Roman" panose="02020603050405020304" pitchFamily="18" charset="0"/>
              </a:rPr>
              <a:t>and fills </a:t>
            </a:r>
            <a:r>
              <a:rPr lang="en-US" sz="1600" i="1" u="none" strike="noStrike" baseline="0" dirty="0" err="1">
                <a:latin typeface="Times New Roman" panose="02020603050405020304" pitchFamily="18" charset="0"/>
              </a:rPr>
              <a:t>tbuffer</a:t>
            </a:r>
            <a:r>
              <a:rPr lang="en-US" sz="1600" i="1" u="none" strike="noStrike" baseline="0" dirty="0">
                <a:latin typeface="Times New Roman" panose="02020603050405020304" pitchFamily="18" charset="0"/>
              </a:rPr>
              <a:t>  </a:t>
            </a:r>
            <a:r>
              <a:rPr lang="en-US" sz="1600" i="0" u="none" strike="noStrike" baseline="0" dirty="0">
                <a:latin typeface="Times New Roman" panose="02020603050405020304" pitchFamily="18" charset="0"/>
              </a:rPr>
              <a:t>with accounting information</a:t>
            </a:r>
            <a:r>
              <a:rPr lang="en-US" sz="1600" dirty="0"/>
              <a:t>.</a:t>
            </a:r>
            <a:endParaRPr lang="en-IN" sz="1600" dirty="0"/>
          </a:p>
          <a:p>
            <a:endParaRPr lang="en-US" sz="1600" dirty="0"/>
          </a:p>
          <a:p>
            <a:r>
              <a:rPr lang="en-US" sz="1600" dirty="0"/>
              <a:t>struct </a:t>
            </a:r>
            <a:r>
              <a:rPr lang="en-US" sz="1600" dirty="0" err="1"/>
              <a:t>tms</a:t>
            </a:r>
            <a:r>
              <a:rPr lang="en-US" sz="1600" dirty="0"/>
              <a:t> *</a:t>
            </a:r>
            <a:r>
              <a:rPr lang="en-US" sz="1600" dirty="0" err="1"/>
              <a:t>tbuffer</a:t>
            </a:r>
            <a:r>
              <a:rPr lang="en-US" sz="1600" dirty="0"/>
              <a:t>;</a:t>
            </a:r>
          </a:p>
          <a:p>
            <a:r>
              <a:rPr lang="en-US" sz="1600" dirty="0"/>
              <a:t>times(</a:t>
            </a:r>
            <a:r>
              <a:rPr lang="en-US" sz="1600" dirty="0" err="1"/>
              <a:t>tbuffer</a:t>
            </a:r>
            <a:r>
              <a:rPr lang="en-US" sz="1600" dirty="0"/>
              <a:t>);</a:t>
            </a:r>
          </a:p>
          <a:p>
            <a:r>
              <a:rPr lang="en-US" sz="1600" dirty="0"/>
              <a:t>where the structure </a:t>
            </a:r>
            <a:r>
              <a:rPr lang="en-US" sz="1600" dirty="0" err="1"/>
              <a:t>tms</a:t>
            </a:r>
            <a:r>
              <a:rPr lang="en-US" sz="1600" dirty="0"/>
              <a:t> contains the retrieved times, and is defined by:</a:t>
            </a:r>
          </a:p>
          <a:p>
            <a:endParaRPr lang="en-US" sz="1600" dirty="0"/>
          </a:p>
          <a:p>
            <a:r>
              <a:rPr lang="en-US" sz="1600" dirty="0"/>
              <a:t>struct </a:t>
            </a:r>
            <a:r>
              <a:rPr lang="en-US" sz="1600" dirty="0" err="1"/>
              <a:t>tms</a:t>
            </a:r>
            <a:r>
              <a:rPr lang="en-US" sz="1600" dirty="0"/>
              <a:t> {</a:t>
            </a:r>
          </a:p>
          <a:p>
            <a:r>
              <a:rPr lang="en-US" sz="1600" dirty="0"/>
              <a:t>	// </a:t>
            </a:r>
            <a:r>
              <a:rPr lang="en-US" sz="1600" dirty="0" err="1"/>
              <a:t>time_t</a:t>
            </a:r>
            <a:r>
              <a:rPr lang="en-US" sz="1600" dirty="0"/>
              <a:t> is the data structure for time</a:t>
            </a:r>
          </a:p>
          <a:p>
            <a:r>
              <a:rPr lang="en-US" sz="1600" dirty="0"/>
              <a:t>	</a:t>
            </a:r>
            <a:r>
              <a:rPr lang="en-US" sz="1600" dirty="0" err="1"/>
              <a:t>time_t</a:t>
            </a:r>
            <a:r>
              <a:rPr lang="en-US" sz="1600" dirty="0"/>
              <a:t> </a:t>
            </a:r>
            <a:r>
              <a:rPr lang="en-US" sz="1600" dirty="0" err="1"/>
              <a:t>tims_utime</a:t>
            </a:r>
            <a:r>
              <a:rPr lang="en-US" sz="1600" dirty="0"/>
              <a:t>;		// user time of process</a:t>
            </a:r>
          </a:p>
          <a:p>
            <a:r>
              <a:rPr lang="en-US" sz="1600" dirty="0"/>
              <a:t>	</a:t>
            </a:r>
            <a:r>
              <a:rPr lang="en-US" sz="1600" dirty="0" err="1"/>
              <a:t>time_t</a:t>
            </a:r>
            <a:r>
              <a:rPr lang="en-US" sz="1600" dirty="0"/>
              <a:t> tm_  </a:t>
            </a:r>
            <a:r>
              <a:rPr lang="en-US" sz="1600" dirty="0" err="1"/>
              <a:t>stime</a:t>
            </a:r>
            <a:r>
              <a:rPr lang="en-US" sz="1600" dirty="0"/>
              <a:t>;		// kernel time of process</a:t>
            </a:r>
          </a:p>
          <a:p>
            <a:r>
              <a:rPr lang="en-US" sz="1600" dirty="0"/>
              <a:t>	</a:t>
            </a:r>
            <a:r>
              <a:rPr lang="en-US" sz="1600" dirty="0" err="1"/>
              <a:t>time_t</a:t>
            </a:r>
            <a:r>
              <a:rPr lang="en-US" sz="1600" dirty="0"/>
              <a:t> </a:t>
            </a:r>
            <a:r>
              <a:rPr lang="en-US" sz="1600" dirty="0" err="1"/>
              <a:t>tms_cutime</a:t>
            </a:r>
            <a:r>
              <a:rPr lang="en-US" sz="1600" dirty="0"/>
              <a:t>; 		// user time of children</a:t>
            </a:r>
          </a:p>
          <a:p>
            <a:r>
              <a:rPr lang="en-US" sz="1600" dirty="0"/>
              <a:t>	</a:t>
            </a:r>
            <a:r>
              <a:rPr lang="en-US" sz="1600" dirty="0" err="1"/>
              <a:t>time_t</a:t>
            </a:r>
            <a:r>
              <a:rPr lang="en-US" sz="1600" dirty="0"/>
              <a:t> </a:t>
            </a:r>
            <a:r>
              <a:rPr lang="en-US" sz="1600" dirty="0" err="1"/>
              <a:t>tms_cstime</a:t>
            </a:r>
            <a:r>
              <a:rPr lang="en-US" sz="1600" dirty="0"/>
              <a:t>;		// kernel time of children</a:t>
            </a:r>
          </a:p>
          <a:p>
            <a:r>
              <a:rPr lang="en-US" sz="1600" dirty="0"/>
              <a:t>}</a:t>
            </a:r>
          </a:p>
        </p:txBody>
      </p:sp>
    </p:spTree>
    <p:extLst>
      <p:ext uri="{BB962C8B-B14F-4D97-AF65-F5344CB8AC3E}">
        <p14:creationId xmlns:p14="http://schemas.microsoft.com/office/powerpoint/2010/main" val="3612808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C00000"/>
                </a:solidFill>
              </a:rPr>
              <a:t>Multiplexing</a:t>
            </a:r>
          </a:p>
        </p:txBody>
      </p:sp>
      <p:sp>
        <p:nvSpPr>
          <p:cNvPr id="3" name="Content Placeholder 2"/>
          <p:cNvSpPr>
            <a:spLocks noGrp="1"/>
          </p:cNvSpPr>
          <p:nvPr>
            <p:ph idx="1"/>
          </p:nvPr>
        </p:nvSpPr>
        <p:spPr>
          <a:xfrm>
            <a:off x="838200" y="1690688"/>
            <a:ext cx="10515600" cy="4351338"/>
          </a:xfrm>
        </p:spPr>
        <p:txBody>
          <a:bodyPr>
            <a:noAutofit/>
          </a:bodyPr>
          <a:lstStyle/>
          <a:p>
            <a:pPr algn="just">
              <a:buFont typeface="Wingdings" panose="05000000000000000000" pitchFamily="2" charset="2"/>
              <a:buChar char="v"/>
            </a:pPr>
            <a:r>
              <a:rPr lang="en-GB" sz="2400" dirty="0">
                <a:solidFill>
                  <a:schemeClr val="tx1">
                    <a:lumMod val="95000"/>
                    <a:lumOff val="5000"/>
                  </a:schemeClr>
                </a:solidFill>
              </a:rPr>
              <a:t>A process does I/O, put it to sleep, and schedule another process </a:t>
            </a:r>
          </a:p>
          <a:p>
            <a:pPr algn="just">
              <a:buFont typeface="Wingdings" panose="05000000000000000000" pitchFamily="2" charset="2"/>
              <a:buChar char="v"/>
            </a:pPr>
            <a:r>
              <a:rPr lang="en-GB" sz="2400" dirty="0">
                <a:solidFill>
                  <a:schemeClr val="tx1">
                    <a:lumMod val="95000"/>
                    <a:lumOff val="5000"/>
                  </a:schemeClr>
                </a:solidFill>
              </a:rPr>
              <a:t> Use timer interrupts to stop running on a processor after a fixed time quantum (100 </a:t>
            </a:r>
            <a:r>
              <a:rPr lang="en-GB" sz="2400" dirty="0" err="1">
                <a:solidFill>
                  <a:schemeClr val="tx1">
                    <a:lumMod val="95000"/>
                    <a:lumOff val="5000"/>
                  </a:schemeClr>
                </a:solidFill>
              </a:rPr>
              <a:t>msec</a:t>
            </a:r>
            <a:r>
              <a:rPr lang="en-GB" sz="2400" dirty="0">
                <a:solidFill>
                  <a:schemeClr val="tx1">
                    <a:lumMod val="95000"/>
                    <a:lumOff val="5000"/>
                  </a:schemeClr>
                </a:solidFill>
              </a:rPr>
              <a:t>)</a:t>
            </a:r>
          </a:p>
          <a:p>
            <a:pPr algn="just">
              <a:buFont typeface="Wingdings" panose="05000000000000000000" pitchFamily="2" charset="2"/>
              <a:buChar char="v"/>
            </a:pPr>
            <a:r>
              <a:rPr lang="en-GB" sz="2400" dirty="0">
                <a:solidFill>
                  <a:schemeClr val="tx1">
                    <a:lumMod val="95000"/>
                    <a:lumOff val="5000"/>
                  </a:schemeClr>
                </a:solidFill>
              </a:rPr>
              <a:t>Implementing multiplexing has a few challenges.</a:t>
            </a:r>
          </a:p>
          <a:p>
            <a:pPr lvl="1" algn="just">
              <a:buFont typeface="Wingdings" panose="05000000000000000000" pitchFamily="2" charset="2"/>
              <a:buChar char="ü"/>
            </a:pPr>
            <a:r>
              <a:rPr lang="en-GB" dirty="0">
                <a:solidFill>
                  <a:schemeClr val="tx1">
                    <a:lumMod val="95000"/>
                    <a:lumOff val="5000"/>
                  </a:schemeClr>
                </a:solidFill>
              </a:rPr>
              <a:t>First, how to switch from one process to another?</a:t>
            </a:r>
          </a:p>
          <a:p>
            <a:pPr lvl="1" algn="just">
              <a:buFont typeface="Wingdings" panose="05000000000000000000" pitchFamily="2" charset="2"/>
              <a:buChar char="ü"/>
            </a:pPr>
            <a:r>
              <a:rPr lang="en-GB" dirty="0">
                <a:solidFill>
                  <a:schemeClr val="tx1">
                    <a:lumMod val="95000"/>
                    <a:lumOff val="5000"/>
                  </a:schemeClr>
                </a:solidFill>
              </a:rPr>
              <a:t> Second, how to do context switching transparently?</a:t>
            </a:r>
          </a:p>
          <a:p>
            <a:pPr lvl="1" algn="just">
              <a:buFont typeface="Wingdings" panose="05000000000000000000" pitchFamily="2" charset="2"/>
              <a:buChar char="ü"/>
            </a:pPr>
            <a:r>
              <a:rPr lang="en-GB" dirty="0">
                <a:solidFill>
                  <a:schemeClr val="tx1">
                    <a:lumMod val="95000"/>
                    <a:lumOff val="5000"/>
                  </a:schemeClr>
                </a:solidFill>
              </a:rPr>
              <a:t>Third, many CPUs may be switching among processes concurrently, and a locking plan is necessary to avoid races.</a:t>
            </a:r>
          </a:p>
          <a:p>
            <a:pPr lvl="1" algn="just">
              <a:buFont typeface="Wingdings" panose="05000000000000000000" pitchFamily="2" charset="2"/>
              <a:buChar char="ü"/>
            </a:pPr>
            <a:r>
              <a:rPr lang="en-GB" dirty="0">
                <a:solidFill>
                  <a:schemeClr val="tx1">
                    <a:lumMod val="95000"/>
                    <a:lumOff val="5000"/>
                  </a:schemeClr>
                </a:solidFill>
              </a:rPr>
              <a:t>Fourth, when a process has exited its memory and </a:t>
            </a:r>
            <a:r>
              <a:rPr lang="en-GB" dirty="0" err="1">
                <a:solidFill>
                  <a:schemeClr val="tx1">
                    <a:lumMod val="95000"/>
                    <a:lumOff val="5000"/>
                  </a:schemeClr>
                </a:solidFill>
              </a:rPr>
              <a:t>otherresources</a:t>
            </a:r>
            <a:r>
              <a:rPr lang="en-GB" dirty="0">
                <a:solidFill>
                  <a:schemeClr val="tx1">
                    <a:lumMod val="95000"/>
                    <a:lumOff val="5000"/>
                  </a:schemeClr>
                </a:solidFill>
              </a:rPr>
              <a:t> must be freed, but it cannot do all of this itself because (for example) it </a:t>
            </a:r>
            <a:r>
              <a:rPr lang="en-GB" dirty="0" err="1">
                <a:solidFill>
                  <a:schemeClr val="tx1">
                    <a:lumMod val="95000"/>
                    <a:lumOff val="5000"/>
                  </a:schemeClr>
                </a:solidFill>
              </a:rPr>
              <a:t>can’tfree</a:t>
            </a:r>
            <a:r>
              <a:rPr lang="en-GB" dirty="0">
                <a:solidFill>
                  <a:schemeClr val="tx1">
                    <a:lumMod val="95000"/>
                    <a:lumOff val="5000"/>
                  </a:schemeClr>
                </a:solidFill>
              </a:rPr>
              <a:t> its own kernel stack while still using it.</a:t>
            </a:r>
          </a:p>
          <a:p>
            <a:pPr algn="just">
              <a:buFont typeface="Wingdings" panose="05000000000000000000" pitchFamily="2" charset="2"/>
              <a:buChar char="v"/>
            </a:pPr>
            <a:r>
              <a:rPr lang="en-GB" sz="2400" dirty="0">
                <a:solidFill>
                  <a:schemeClr val="tx1">
                    <a:lumMod val="95000"/>
                    <a:lumOff val="5000"/>
                  </a:schemeClr>
                </a:solidFill>
              </a:rPr>
              <a:t>Xv6 uses the standard mechanism of context switching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1A2387-730E-47B5-8338-6FC4FE0EC88D}"/>
              </a:ext>
            </a:extLst>
          </p:cNvPr>
          <p:cNvSpPr txBox="1"/>
          <p:nvPr/>
        </p:nvSpPr>
        <p:spPr>
          <a:xfrm>
            <a:off x="171628" y="584775"/>
            <a:ext cx="5389722" cy="6247864"/>
          </a:xfrm>
          <a:prstGeom prst="rect">
            <a:avLst/>
          </a:prstGeom>
          <a:noFill/>
        </p:spPr>
        <p:txBody>
          <a:bodyPr wrap="square">
            <a:spAutoFit/>
          </a:bodyPr>
          <a:lstStyle/>
          <a:p>
            <a:r>
              <a:rPr lang="en-IN" dirty="0"/>
              <a:t>The program forks 10 children and uses times to get the time related statistics:</a:t>
            </a:r>
          </a:p>
          <a:p>
            <a:endParaRPr lang="en-IN" dirty="0"/>
          </a:p>
          <a:p>
            <a:pPr algn="just"/>
            <a:r>
              <a:rPr lang="en-US" dirty="0"/>
              <a:t>One would naively expect the parent </a:t>
            </a:r>
          </a:p>
          <a:p>
            <a:pPr algn="just"/>
            <a:r>
              <a:rPr lang="en-US" dirty="0"/>
              <a:t>child user and child system times to equal the respective sums of the child processes' user and system times, and the parent real time to equal the sum of the child processes' real time. </a:t>
            </a:r>
          </a:p>
          <a:p>
            <a:pPr algn="just"/>
            <a:endParaRPr lang="en-US" dirty="0"/>
          </a:p>
          <a:p>
            <a:pPr algn="just"/>
            <a:r>
              <a:rPr lang="en-US" dirty="0"/>
              <a:t>However, child times do not include times spent in the fork and exit system calls, and all times can be distorted by time spent handling interrupts or doing context switches.</a:t>
            </a:r>
          </a:p>
          <a:p>
            <a:pPr algn="just"/>
            <a:r>
              <a:rPr lang="en-US" sz="2200" b="1" dirty="0">
                <a:solidFill>
                  <a:srgbClr val="C00000"/>
                </a:solidFill>
              </a:rPr>
              <a:t>alarm: </a:t>
            </a:r>
            <a:r>
              <a:rPr lang="en-US" dirty="0"/>
              <a:t>User processes can schedule alarm signals using the alarm system call.</a:t>
            </a:r>
            <a:endParaRPr lang="en-IN" dirty="0"/>
          </a:p>
          <a:p>
            <a:pPr algn="just"/>
            <a:r>
              <a:rPr lang="en-IN" i="0" u="none" strike="noStrike" baseline="0" dirty="0">
                <a:latin typeface="Times New Roman" panose="02020603050405020304" pitchFamily="18" charset="0"/>
              </a:rPr>
              <a:t>alarm</a:t>
            </a:r>
          </a:p>
          <a:p>
            <a:pPr algn="just"/>
            <a:r>
              <a:rPr lang="en-IN" i="0" u="none" strike="noStrike" baseline="0" dirty="0">
                <a:latin typeface="Times New Roman" panose="02020603050405020304" pitchFamily="18" charset="0"/>
              </a:rPr>
              <a:t>unsigned alarm (seconds)</a:t>
            </a:r>
          </a:p>
          <a:p>
            <a:pPr algn="just"/>
            <a:r>
              <a:rPr lang="en-IN" i="0" u="none" strike="noStrike" baseline="0" dirty="0">
                <a:latin typeface="Times New Roman" panose="02020603050405020304" pitchFamily="18" charset="0"/>
              </a:rPr>
              <a:t>unsigned seconds;</a:t>
            </a:r>
          </a:p>
          <a:p>
            <a:pPr algn="just"/>
            <a:r>
              <a:rPr lang="en-US" i="1" u="none" strike="noStrike" baseline="0" dirty="0">
                <a:latin typeface="Times New Roman" panose="02020603050405020304" pitchFamily="18" charset="0"/>
              </a:rPr>
              <a:t>Alarm </a:t>
            </a:r>
            <a:r>
              <a:rPr lang="en-US" i="0" u="none" strike="noStrike" baseline="0" dirty="0">
                <a:latin typeface="Times New Roman" panose="02020603050405020304" pitchFamily="18" charset="0"/>
              </a:rPr>
              <a:t>schedules the occurrence of an alarm signal for the calling process in the indicated number of </a:t>
            </a:r>
            <a:r>
              <a:rPr lang="en-US" i="1" u="none" strike="noStrike" baseline="0" dirty="0">
                <a:latin typeface="Times New Roman" panose="02020603050405020304" pitchFamily="18" charset="0"/>
              </a:rPr>
              <a:t>seconds. </a:t>
            </a:r>
            <a:r>
              <a:rPr lang="en-US" i="0" u="none" strike="noStrike" baseline="0" dirty="0">
                <a:latin typeface="Times New Roman" panose="02020603050405020304" pitchFamily="18" charset="0"/>
              </a:rPr>
              <a:t>It returns the amount of time remaining until the alarm signal at the time of the call. </a:t>
            </a:r>
            <a:endParaRPr lang="en-US" dirty="0">
              <a:solidFill>
                <a:srgbClr val="C00000"/>
              </a:solidFill>
            </a:endParaRPr>
          </a:p>
        </p:txBody>
      </p:sp>
      <p:pic>
        <p:nvPicPr>
          <p:cNvPr id="2" name="Picture 1">
            <a:extLst>
              <a:ext uri="{FF2B5EF4-FFF2-40B4-BE49-F238E27FC236}">
                <a16:creationId xmlns:a16="http://schemas.microsoft.com/office/drawing/2014/main" id="{B957495E-7A0E-48D2-AFEB-A99E00748B74}"/>
              </a:ext>
            </a:extLst>
          </p:cNvPr>
          <p:cNvPicPr>
            <a:picLocks noChangeAspect="1"/>
          </p:cNvPicPr>
          <p:nvPr/>
        </p:nvPicPr>
        <p:blipFill>
          <a:blip r:embed="rId2"/>
          <a:stretch>
            <a:fillRect/>
          </a:stretch>
        </p:blipFill>
        <p:spPr>
          <a:xfrm>
            <a:off x="5561350" y="1"/>
            <a:ext cx="6100563" cy="6858000"/>
          </a:xfrm>
          <a:prstGeom prst="rect">
            <a:avLst/>
          </a:prstGeom>
        </p:spPr>
      </p:pic>
      <p:sp>
        <p:nvSpPr>
          <p:cNvPr id="5" name="TextBox 4">
            <a:extLst>
              <a:ext uri="{FF2B5EF4-FFF2-40B4-BE49-F238E27FC236}">
                <a16:creationId xmlns:a16="http://schemas.microsoft.com/office/drawing/2014/main" id="{D204A21C-5180-43A7-9BE6-2DC86DADE121}"/>
              </a:ext>
            </a:extLst>
          </p:cNvPr>
          <p:cNvSpPr txBox="1"/>
          <p:nvPr/>
        </p:nvSpPr>
        <p:spPr>
          <a:xfrm>
            <a:off x="0" y="0"/>
            <a:ext cx="4585251" cy="584775"/>
          </a:xfrm>
          <a:prstGeom prst="rect">
            <a:avLst/>
          </a:prstGeom>
          <a:noFill/>
        </p:spPr>
        <p:txBody>
          <a:bodyPr wrap="square">
            <a:spAutoFit/>
          </a:bodyPr>
          <a:lstStyle/>
          <a:p>
            <a:pPr algn="l"/>
            <a:r>
              <a:rPr lang="en-IN" sz="3200" b="1" i="0" dirty="0">
                <a:solidFill>
                  <a:srgbClr val="C00000"/>
                </a:solidFill>
                <a:effectLst/>
                <a:latin typeface="-apple-system"/>
              </a:rPr>
              <a:t>System Calls for Time</a:t>
            </a:r>
          </a:p>
        </p:txBody>
      </p:sp>
    </p:spTree>
    <p:extLst>
      <p:ext uri="{BB962C8B-B14F-4D97-AF65-F5344CB8AC3E}">
        <p14:creationId xmlns:p14="http://schemas.microsoft.com/office/powerpoint/2010/main" val="3592842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C96815-AE38-4FD6-97B6-485E9B756AA0}"/>
              </a:ext>
            </a:extLst>
          </p:cNvPr>
          <p:cNvSpPr txBox="1"/>
          <p:nvPr/>
        </p:nvSpPr>
        <p:spPr>
          <a:xfrm>
            <a:off x="145773" y="1028343"/>
            <a:ext cx="5751445" cy="4801314"/>
          </a:xfrm>
          <a:prstGeom prst="rect">
            <a:avLst/>
          </a:prstGeom>
          <a:noFill/>
        </p:spPr>
        <p:txBody>
          <a:bodyPr wrap="square">
            <a:spAutoFit/>
          </a:bodyPr>
          <a:lstStyle/>
          <a:p>
            <a:r>
              <a:rPr lang="en-US" dirty="0"/>
              <a:t>The functions of the clock interrupt handler are to:</a:t>
            </a:r>
          </a:p>
          <a:p>
            <a:endParaRPr lang="en-US" dirty="0"/>
          </a:p>
          <a:p>
            <a:pPr marL="285750" indent="-285750">
              <a:buFont typeface="Wingdings" panose="05000000000000000000" pitchFamily="2" charset="2"/>
              <a:buChar char="v"/>
            </a:pPr>
            <a:r>
              <a:rPr lang="en-US" dirty="0"/>
              <a:t>restart the clock</a:t>
            </a:r>
          </a:p>
          <a:p>
            <a:pPr marL="285750" indent="-285750">
              <a:buFont typeface="Wingdings" panose="05000000000000000000" pitchFamily="2" charset="2"/>
              <a:buChar char="v"/>
            </a:pPr>
            <a:r>
              <a:rPr lang="en-US" dirty="0"/>
              <a:t>schedule invocation of internal kernel functions based on internal timers</a:t>
            </a:r>
          </a:p>
          <a:p>
            <a:pPr marL="285750" indent="-285750">
              <a:buFont typeface="Wingdings" panose="05000000000000000000" pitchFamily="2" charset="2"/>
              <a:buChar char="v"/>
            </a:pPr>
            <a:r>
              <a:rPr lang="en-US" dirty="0"/>
              <a:t>provide execution profiling capability for the kernel and for user processes</a:t>
            </a:r>
          </a:p>
          <a:p>
            <a:pPr marL="285750" indent="-285750">
              <a:buFont typeface="Wingdings" panose="05000000000000000000" pitchFamily="2" charset="2"/>
              <a:buChar char="v"/>
            </a:pPr>
            <a:r>
              <a:rPr lang="en-US" dirty="0"/>
              <a:t>gather system and process accounting statistics,</a:t>
            </a:r>
          </a:p>
          <a:p>
            <a:pPr marL="285750" indent="-285750">
              <a:buFont typeface="Wingdings" panose="05000000000000000000" pitchFamily="2" charset="2"/>
              <a:buChar char="v"/>
            </a:pPr>
            <a:r>
              <a:rPr lang="en-US" dirty="0"/>
              <a:t>keep track of time</a:t>
            </a:r>
          </a:p>
          <a:p>
            <a:pPr marL="285750" indent="-285750">
              <a:buFont typeface="Wingdings" panose="05000000000000000000" pitchFamily="2" charset="2"/>
              <a:buChar char="v"/>
            </a:pPr>
            <a:r>
              <a:rPr lang="en-US" dirty="0"/>
              <a:t>send alarm signals to processes on request</a:t>
            </a:r>
          </a:p>
          <a:p>
            <a:pPr marL="285750" indent="-285750">
              <a:buFont typeface="Wingdings" panose="05000000000000000000" pitchFamily="2" charset="2"/>
              <a:buChar char="v"/>
            </a:pPr>
            <a:r>
              <a:rPr lang="en-US" dirty="0"/>
              <a:t>periodically wake up the swapper process</a:t>
            </a:r>
          </a:p>
          <a:p>
            <a:pPr marL="285750" indent="-285750">
              <a:buFont typeface="Wingdings" panose="05000000000000000000" pitchFamily="2" charset="2"/>
              <a:buChar char="v"/>
            </a:pPr>
            <a:r>
              <a:rPr lang="en-US" dirty="0"/>
              <a:t>control process scheduling</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r>
              <a:rPr lang="en-US" b="0" i="0" dirty="0">
                <a:effectLst/>
                <a:latin typeface="-apple-system"/>
              </a:rPr>
              <a:t>Some operations are done every clock interrupt, whereas others are done after several clock ticks. The clock handler runs with processor execution level set high. </a:t>
            </a:r>
            <a:endParaRPr lang="en-IN" dirty="0"/>
          </a:p>
        </p:txBody>
      </p:sp>
      <p:pic>
        <p:nvPicPr>
          <p:cNvPr id="2" name="Picture 1">
            <a:extLst>
              <a:ext uri="{FF2B5EF4-FFF2-40B4-BE49-F238E27FC236}">
                <a16:creationId xmlns:a16="http://schemas.microsoft.com/office/drawing/2014/main" id="{F26E9B7C-60E5-4458-8C5E-5724204D0A90}"/>
              </a:ext>
            </a:extLst>
          </p:cNvPr>
          <p:cNvPicPr>
            <a:picLocks noChangeAspect="1"/>
          </p:cNvPicPr>
          <p:nvPr/>
        </p:nvPicPr>
        <p:blipFill>
          <a:blip r:embed="rId2"/>
          <a:stretch>
            <a:fillRect/>
          </a:stretch>
        </p:blipFill>
        <p:spPr>
          <a:xfrm>
            <a:off x="6294783" y="331304"/>
            <a:ext cx="5791199" cy="6526695"/>
          </a:xfrm>
          <a:prstGeom prst="rect">
            <a:avLst/>
          </a:prstGeom>
        </p:spPr>
      </p:pic>
      <p:sp>
        <p:nvSpPr>
          <p:cNvPr id="5" name="TextBox 4">
            <a:extLst>
              <a:ext uri="{FF2B5EF4-FFF2-40B4-BE49-F238E27FC236}">
                <a16:creationId xmlns:a16="http://schemas.microsoft.com/office/drawing/2014/main" id="{8FA48E9C-E1B9-4209-AAF6-47F322ED6F56}"/>
              </a:ext>
            </a:extLst>
          </p:cNvPr>
          <p:cNvSpPr txBox="1"/>
          <p:nvPr/>
        </p:nvSpPr>
        <p:spPr>
          <a:xfrm>
            <a:off x="106018" y="146638"/>
            <a:ext cx="1333038" cy="584775"/>
          </a:xfrm>
          <a:prstGeom prst="rect">
            <a:avLst/>
          </a:prstGeom>
          <a:noFill/>
        </p:spPr>
        <p:txBody>
          <a:bodyPr wrap="square">
            <a:spAutoFit/>
          </a:bodyPr>
          <a:lstStyle/>
          <a:p>
            <a:r>
              <a:rPr lang="en-US" sz="3200" b="1" dirty="0">
                <a:solidFill>
                  <a:srgbClr val="C00000"/>
                </a:solidFill>
              </a:rPr>
              <a:t>Clock</a:t>
            </a:r>
          </a:p>
        </p:txBody>
      </p:sp>
    </p:spTree>
    <p:extLst>
      <p:ext uri="{BB962C8B-B14F-4D97-AF65-F5344CB8AC3E}">
        <p14:creationId xmlns:p14="http://schemas.microsoft.com/office/powerpoint/2010/main" val="4257851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C090D8-06F3-43C7-A50D-B5492DCE141F}"/>
              </a:ext>
            </a:extLst>
          </p:cNvPr>
          <p:cNvSpPr txBox="1"/>
          <p:nvPr/>
        </p:nvSpPr>
        <p:spPr>
          <a:xfrm>
            <a:off x="47156" y="474346"/>
            <a:ext cx="6698418" cy="6186309"/>
          </a:xfrm>
          <a:prstGeom prst="rect">
            <a:avLst/>
          </a:prstGeom>
          <a:noFill/>
        </p:spPr>
        <p:txBody>
          <a:bodyPr wrap="square">
            <a:spAutoFit/>
          </a:bodyPr>
          <a:lstStyle/>
          <a:p>
            <a:endParaRPr lang="en-US" dirty="0"/>
          </a:p>
          <a:p>
            <a:pPr algn="just"/>
            <a:r>
              <a:rPr lang="en-US" sz="1800" b="0" i="0" u="none" strike="noStrike" baseline="0" dirty="0">
                <a:latin typeface="MinionPro-Regular"/>
              </a:rPr>
              <a:t>In the multiprocessor PC boards, each CPU needs an interrupt controller to handle interrupts sent to it, and there must be a method for routing interrupts to processors. </a:t>
            </a:r>
          </a:p>
          <a:p>
            <a:endParaRPr lang="en-US" dirty="0"/>
          </a:p>
          <a:p>
            <a:r>
              <a:rPr lang="en-US" sz="1800" b="0" i="0" u="none" strike="noStrike" baseline="0" dirty="0">
                <a:latin typeface="MinionPro-Regular"/>
              </a:rPr>
              <a:t>This  </a:t>
            </a:r>
            <a:r>
              <a:rPr lang="en-US" dirty="0"/>
              <a:t>Comprises of two components </a:t>
            </a:r>
          </a:p>
          <a:p>
            <a:pPr marL="742950" lvl="1" indent="-285750">
              <a:buFont typeface="Wingdings" panose="05000000000000000000" pitchFamily="2" charset="2"/>
              <a:buChar char="ü"/>
            </a:pPr>
            <a:r>
              <a:rPr lang="en-US" dirty="0"/>
              <a:t> </a:t>
            </a:r>
            <a:r>
              <a:rPr lang="en-US" sz="1800" b="0" i="0" u="none" strike="noStrike" baseline="0" dirty="0">
                <a:latin typeface="MinionPro-Regular"/>
              </a:rPr>
              <a:t>a part that is attached to each processor </a:t>
            </a:r>
          </a:p>
          <a:p>
            <a:pPr lvl="1"/>
            <a:r>
              <a:rPr lang="en-US" dirty="0">
                <a:latin typeface="MinionPro-Regular"/>
              </a:rPr>
              <a:t>     </a:t>
            </a:r>
            <a:r>
              <a:rPr lang="en-US" sz="1800" b="0" i="0" u="none" strike="noStrike" baseline="0" dirty="0">
                <a:latin typeface="MinionPro-Regular"/>
              </a:rPr>
              <a:t>(the local APIC, </a:t>
            </a:r>
            <a:r>
              <a:rPr lang="en-US" sz="1800" b="0" i="0" u="none" strike="noStrike" baseline="0" dirty="0" err="1">
                <a:latin typeface="LucidaSans-Typewriter83"/>
              </a:rPr>
              <a:t>lapic.c</a:t>
            </a:r>
            <a:r>
              <a:rPr lang="en-US" sz="1800" b="0" i="0" u="none" strike="noStrike" baseline="0" dirty="0">
                <a:latin typeface="LucidaSans-Typewriter83"/>
              </a:rPr>
              <a:t>)- </a:t>
            </a:r>
            <a:r>
              <a:rPr lang="en-US" dirty="0"/>
              <a:t>(</a:t>
            </a:r>
            <a:r>
              <a:rPr lang="en-US" b="1" dirty="0"/>
              <a:t>LAPIC</a:t>
            </a:r>
            <a:r>
              <a:rPr lang="en-US" dirty="0"/>
              <a:t>)</a:t>
            </a:r>
          </a:p>
          <a:p>
            <a:pPr marL="742950" lvl="1" indent="-285750">
              <a:buFont typeface="Wingdings" panose="05000000000000000000" pitchFamily="2" charset="2"/>
              <a:buChar char="ü"/>
            </a:pPr>
            <a:r>
              <a:rPr lang="en-US" sz="1800" b="0" i="0" u="none" strike="noStrike" baseline="0" dirty="0">
                <a:latin typeface="MinionPro-Regular"/>
              </a:rPr>
              <a:t>a part that is in the I/O system </a:t>
            </a:r>
          </a:p>
          <a:p>
            <a:pPr lvl="1"/>
            <a:r>
              <a:rPr lang="en-US" dirty="0">
                <a:latin typeface="MinionPro-Regular"/>
              </a:rPr>
              <a:t>      </a:t>
            </a:r>
            <a:r>
              <a:rPr lang="en-US" sz="1800" b="0" i="0" u="none" strike="noStrike" baseline="0" dirty="0">
                <a:latin typeface="MinionPro-Regular"/>
              </a:rPr>
              <a:t>(the IO APIC, </a:t>
            </a:r>
            <a:r>
              <a:rPr lang="en-US" sz="1800" b="0" i="0" u="none" strike="noStrike" baseline="0" dirty="0" err="1">
                <a:latin typeface="LucidaSans-Typewriter83"/>
              </a:rPr>
              <a:t>ioapic.c</a:t>
            </a:r>
            <a:r>
              <a:rPr lang="en-US" sz="1800" b="0" i="0" u="none" strike="noStrike" baseline="0" dirty="0">
                <a:latin typeface="LucidaSans-Typewriter83"/>
              </a:rPr>
              <a:t>) - </a:t>
            </a:r>
            <a:r>
              <a:rPr lang="en-US" dirty="0"/>
              <a:t> (</a:t>
            </a:r>
            <a:r>
              <a:rPr lang="en-US" b="1" dirty="0"/>
              <a:t>IOAPIC</a:t>
            </a:r>
            <a:r>
              <a:rPr lang="en-US" dirty="0"/>
              <a:t>)</a:t>
            </a:r>
          </a:p>
          <a:p>
            <a:endParaRPr lang="en-US" dirty="0"/>
          </a:p>
          <a:p>
            <a:pPr algn="just"/>
            <a:r>
              <a:rPr lang="en-US" sz="1800" b="0" i="0" u="none" strike="noStrike" baseline="0" dirty="0">
                <a:latin typeface="MinionPro-Regular"/>
              </a:rPr>
              <a:t>Xv6 is designed for a board with multiple processors: it ignores interrupts</a:t>
            </a:r>
          </a:p>
          <a:p>
            <a:pPr algn="just"/>
            <a:r>
              <a:rPr lang="en-US" sz="1800" b="0" i="0" u="none" strike="noStrike" baseline="0" dirty="0">
                <a:latin typeface="MinionPro-Regular"/>
              </a:rPr>
              <a:t>from the PIC, and configures the IOAPIC and local APIC</a:t>
            </a:r>
            <a:endParaRPr lang="en-IN" dirty="0"/>
          </a:p>
          <a:p>
            <a:endParaRPr lang="en-US" b="1" dirty="0"/>
          </a:p>
          <a:p>
            <a:r>
              <a:rPr lang="en-US" b="1" dirty="0"/>
              <a:t>Three devices turn on interrupts in xv6</a:t>
            </a:r>
          </a:p>
          <a:p>
            <a:pPr marL="742950" lvl="1" indent="-285750">
              <a:buFont typeface="Wingdings" panose="05000000000000000000" pitchFamily="2" charset="2"/>
              <a:buChar char="ü"/>
            </a:pPr>
            <a:r>
              <a:rPr lang="en-US" dirty="0"/>
              <a:t> UART (</a:t>
            </a:r>
            <a:r>
              <a:rPr lang="en-US" dirty="0" err="1"/>
              <a:t>uart.c</a:t>
            </a:r>
            <a:r>
              <a:rPr lang="en-US" dirty="0"/>
              <a:t>) </a:t>
            </a:r>
          </a:p>
          <a:p>
            <a:pPr marL="742950" lvl="1" indent="-285750">
              <a:buFont typeface="Wingdings" panose="05000000000000000000" pitchFamily="2" charset="2"/>
              <a:buChar char="ü"/>
            </a:pPr>
            <a:r>
              <a:rPr lang="en-US" dirty="0"/>
              <a:t> IDE (</a:t>
            </a:r>
            <a:r>
              <a:rPr lang="en-US" dirty="0" err="1"/>
              <a:t>ide.c</a:t>
            </a:r>
            <a:r>
              <a:rPr lang="en-US" dirty="0"/>
              <a:t>)</a:t>
            </a:r>
          </a:p>
          <a:p>
            <a:pPr marL="742950" lvl="1" indent="-285750">
              <a:buFont typeface="Wingdings" panose="05000000000000000000" pitchFamily="2" charset="2"/>
              <a:buChar char="ü"/>
            </a:pPr>
            <a:r>
              <a:rPr lang="en-US" dirty="0"/>
              <a:t> Keyboard (</a:t>
            </a:r>
            <a:r>
              <a:rPr lang="en-US" dirty="0" err="1"/>
              <a:t>console.c</a:t>
            </a:r>
            <a:r>
              <a:rPr lang="en-US" dirty="0"/>
              <a:t>)</a:t>
            </a:r>
            <a:endParaRPr lang="en-IN" dirty="0"/>
          </a:p>
          <a:p>
            <a:pPr marL="742950" lvl="1" indent="-285750">
              <a:buFont typeface="Wingdings" panose="05000000000000000000" pitchFamily="2" charset="2"/>
              <a:buChar char="ü"/>
            </a:pPr>
            <a:endParaRPr lang="en-IN" dirty="0"/>
          </a:p>
          <a:p>
            <a:pPr algn="l"/>
            <a:r>
              <a:rPr lang="en-US" sz="1800" b="0" i="0" u="none" strike="noStrike" baseline="0" dirty="0">
                <a:latin typeface="MinionPro-Regular"/>
              </a:rPr>
              <a:t>The </a:t>
            </a:r>
            <a:r>
              <a:rPr lang="en-US" sz="1800" b="1" i="0" u="none" strike="noStrike" baseline="0" dirty="0">
                <a:latin typeface="MinionPro-Regular"/>
              </a:rPr>
              <a:t>timer chip is inside the LAPIC, </a:t>
            </a:r>
            <a:r>
              <a:rPr lang="en-US" sz="1800" b="0" i="0" u="none" strike="noStrike" baseline="0" dirty="0">
                <a:latin typeface="MinionPro-Regular"/>
              </a:rPr>
              <a:t>so that each processor can receive timer interrupts independently. Xv6 sets it up in </a:t>
            </a:r>
            <a:r>
              <a:rPr lang="en-US" sz="1800" b="0" i="0" u="none" strike="noStrike" baseline="0" dirty="0" err="1">
                <a:latin typeface="LucidaSans-Typewriter83"/>
              </a:rPr>
              <a:t>lapicinit</a:t>
            </a:r>
            <a:r>
              <a:rPr lang="en-US" sz="1800" b="0" i="0" u="none" strike="noStrike" baseline="0" dirty="0">
                <a:latin typeface="LucidaSans-Typewriter83"/>
              </a:rPr>
              <a:t>.</a:t>
            </a:r>
            <a:endParaRPr lang="en-US" dirty="0"/>
          </a:p>
        </p:txBody>
      </p:sp>
      <p:sp>
        <p:nvSpPr>
          <p:cNvPr id="7" name="TextBox 6">
            <a:extLst>
              <a:ext uri="{FF2B5EF4-FFF2-40B4-BE49-F238E27FC236}">
                <a16:creationId xmlns:a16="http://schemas.microsoft.com/office/drawing/2014/main" id="{347F7D62-13A7-464F-AA6A-0A7CADE0615F}"/>
              </a:ext>
            </a:extLst>
          </p:cNvPr>
          <p:cNvSpPr txBox="1"/>
          <p:nvPr/>
        </p:nvSpPr>
        <p:spPr>
          <a:xfrm>
            <a:off x="8414169" y="422839"/>
            <a:ext cx="4159146" cy="2308324"/>
          </a:xfrm>
          <a:prstGeom prst="rect">
            <a:avLst/>
          </a:prstGeom>
          <a:noFill/>
        </p:spPr>
        <p:txBody>
          <a:bodyPr wrap="square">
            <a:spAutoFit/>
          </a:bodyPr>
          <a:lstStyle/>
          <a:p>
            <a:pPr algn="l"/>
            <a:r>
              <a:rPr lang="en-IN" sz="1800" b="1" i="0" u="none" strike="noStrike" baseline="0" dirty="0">
                <a:highlight>
                  <a:srgbClr val="00FF00"/>
                </a:highlight>
                <a:latin typeface="LucidaSans-Typewriter83"/>
              </a:rPr>
              <a:t>0324 // </a:t>
            </a:r>
            <a:r>
              <a:rPr lang="en-IN" sz="1800" b="1" i="0" u="none" strike="noStrike" baseline="0" dirty="0" err="1">
                <a:highlight>
                  <a:srgbClr val="00FF00"/>
                </a:highlight>
                <a:latin typeface="LucidaSans-Typewriter83"/>
              </a:rPr>
              <a:t>lapic.c</a:t>
            </a:r>
            <a:endParaRPr lang="en-IN" sz="1800" b="1" i="0" u="none" strike="noStrike" baseline="0" dirty="0">
              <a:highlight>
                <a:srgbClr val="00FF00"/>
              </a:highlight>
              <a:latin typeface="LucidaSans-Typewriter83"/>
            </a:endParaRPr>
          </a:p>
          <a:p>
            <a:pPr algn="l"/>
            <a:r>
              <a:rPr lang="en-US" sz="1800" b="0" i="0" u="none" strike="noStrike" baseline="0" dirty="0">
                <a:highlight>
                  <a:srgbClr val="00FF00"/>
                </a:highlight>
                <a:latin typeface="LucidaSans-Typewriter83"/>
              </a:rPr>
              <a:t>0325 void </a:t>
            </a:r>
            <a:r>
              <a:rPr lang="en-US" sz="1800" b="0" i="0" u="none" strike="noStrike" baseline="0" dirty="0" err="1">
                <a:highlight>
                  <a:srgbClr val="00FF00"/>
                </a:highlight>
                <a:latin typeface="LucidaSans-Typewriter83"/>
              </a:rPr>
              <a:t>cmostime</a:t>
            </a:r>
            <a:r>
              <a:rPr lang="en-US" sz="1800" b="0" i="0" u="none" strike="noStrike" baseline="0" dirty="0">
                <a:highlight>
                  <a:srgbClr val="00FF00"/>
                </a:highlight>
                <a:latin typeface="LucidaSans-Typewriter83"/>
              </a:rPr>
              <a:t>(struct </a:t>
            </a:r>
            <a:r>
              <a:rPr lang="en-US" sz="1800" b="0" i="0" u="none" strike="noStrike" baseline="0" dirty="0" err="1">
                <a:highlight>
                  <a:srgbClr val="00FF00"/>
                </a:highlight>
                <a:latin typeface="LucidaSans-Typewriter83"/>
              </a:rPr>
              <a:t>rtcdate</a:t>
            </a:r>
            <a:r>
              <a:rPr lang="en-US" sz="1800" b="0" i="0" u="none" strike="noStrike" baseline="0" dirty="0">
                <a:highlight>
                  <a:srgbClr val="00FF00"/>
                </a:highlight>
                <a:latin typeface="LucidaSans-Typewriter83"/>
              </a:rPr>
              <a:t> *r);</a:t>
            </a:r>
          </a:p>
          <a:p>
            <a:pPr algn="l"/>
            <a:r>
              <a:rPr lang="en-IN" sz="1800" b="0" i="0" u="none" strike="noStrike" baseline="0" dirty="0">
                <a:highlight>
                  <a:srgbClr val="00FF00"/>
                </a:highlight>
                <a:latin typeface="LucidaSans-Typewriter83"/>
              </a:rPr>
              <a:t>0326 int </a:t>
            </a:r>
            <a:r>
              <a:rPr lang="en-IN" sz="1800" b="0" i="0" u="none" strike="noStrike" baseline="0" dirty="0" err="1">
                <a:highlight>
                  <a:srgbClr val="00FF00"/>
                </a:highlight>
                <a:latin typeface="LucidaSans-Typewriter83"/>
              </a:rPr>
              <a:t>lapicid</a:t>
            </a:r>
            <a:r>
              <a:rPr lang="en-IN" sz="1800" b="0" i="0" u="none" strike="noStrike" baseline="0" dirty="0">
                <a:highlight>
                  <a:srgbClr val="00FF00"/>
                </a:highlight>
                <a:latin typeface="LucidaSans-Typewriter83"/>
              </a:rPr>
              <a:t>(void);</a:t>
            </a:r>
          </a:p>
          <a:p>
            <a:pPr algn="l"/>
            <a:r>
              <a:rPr lang="en-IN" sz="1800" b="0" i="0" u="none" strike="noStrike" baseline="0" dirty="0">
                <a:highlight>
                  <a:srgbClr val="00FF00"/>
                </a:highlight>
                <a:latin typeface="LucidaSans-Typewriter83"/>
              </a:rPr>
              <a:t>0327 extern volatile </a:t>
            </a:r>
            <a:r>
              <a:rPr lang="en-IN" sz="1800" b="0" i="0" u="none" strike="noStrike" baseline="0" dirty="0" err="1">
                <a:highlight>
                  <a:srgbClr val="00FF00"/>
                </a:highlight>
                <a:latin typeface="LucidaSans-Typewriter83"/>
              </a:rPr>
              <a:t>uint</a:t>
            </a:r>
            <a:r>
              <a:rPr lang="en-IN" sz="1800" b="0" i="0" u="none" strike="noStrike" baseline="0" dirty="0">
                <a:highlight>
                  <a:srgbClr val="00FF00"/>
                </a:highlight>
                <a:latin typeface="LucidaSans-Typewriter83"/>
              </a:rPr>
              <a:t>* </a:t>
            </a:r>
            <a:r>
              <a:rPr lang="en-IN" sz="1800" b="0" i="0" u="none" strike="noStrike" baseline="0" dirty="0" err="1">
                <a:highlight>
                  <a:srgbClr val="00FF00"/>
                </a:highlight>
                <a:latin typeface="LucidaSans-Typewriter83"/>
              </a:rPr>
              <a:t>lapic</a:t>
            </a:r>
            <a:r>
              <a:rPr lang="en-IN" sz="1800" b="0" i="0" u="none" strike="noStrike" baseline="0" dirty="0">
                <a:highlight>
                  <a:srgbClr val="00FF00"/>
                </a:highlight>
                <a:latin typeface="LucidaSans-Typewriter83"/>
              </a:rPr>
              <a:t>;</a:t>
            </a:r>
          </a:p>
          <a:p>
            <a:pPr algn="l"/>
            <a:r>
              <a:rPr lang="en-IN" sz="1800" b="0" i="0" u="none" strike="noStrike" baseline="0" dirty="0">
                <a:highlight>
                  <a:srgbClr val="00FF00"/>
                </a:highlight>
                <a:latin typeface="LucidaSans-Typewriter83"/>
              </a:rPr>
              <a:t>0328 void </a:t>
            </a:r>
            <a:r>
              <a:rPr lang="en-IN" sz="1800" b="0" i="0" u="none" strike="noStrike" baseline="0" dirty="0" err="1">
                <a:highlight>
                  <a:srgbClr val="00FF00"/>
                </a:highlight>
                <a:latin typeface="LucidaSans-Typewriter83"/>
              </a:rPr>
              <a:t>lapiceoi</a:t>
            </a:r>
            <a:r>
              <a:rPr lang="en-IN" sz="1800" b="0" i="0" u="none" strike="noStrike" baseline="0" dirty="0">
                <a:highlight>
                  <a:srgbClr val="00FF00"/>
                </a:highlight>
                <a:latin typeface="LucidaSans-Typewriter83"/>
              </a:rPr>
              <a:t>(void);</a:t>
            </a:r>
          </a:p>
          <a:p>
            <a:pPr algn="l"/>
            <a:r>
              <a:rPr lang="en-IN" sz="1800" b="0" i="0" u="none" strike="noStrike" baseline="0" dirty="0">
                <a:highlight>
                  <a:srgbClr val="00FF00"/>
                </a:highlight>
                <a:latin typeface="LucidaSans-Typewriter83"/>
              </a:rPr>
              <a:t>0329 void </a:t>
            </a:r>
            <a:r>
              <a:rPr lang="en-IN" sz="1800" b="0" i="0" u="none" strike="noStrike" baseline="0" dirty="0" err="1">
                <a:highlight>
                  <a:srgbClr val="00FF00"/>
                </a:highlight>
                <a:latin typeface="LucidaSans-Typewriter83"/>
              </a:rPr>
              <a:t>lapicinit</a:t>
            </a:r>
            <a:r>
              <a:rPr lang="en-IN" sz="1800" b="0" i="0" u="none" strike="noStrike" baseline="0" dirty="0">
                <a:highlight>
                  <a:srgbClr val="00FF00"/>
                </a:highlight>
                <a:latin typeface="LucidaSans-Typewriter83"/>
              </a:rPr>
              <a:t>(void);</a:t>
            </a:r>
          </a:p>
          <a:p>
            <a:pPr algn="l"/>
            <a:r>
              <a:rPr lang="en-IN" sz="1800" b="0" i="0" u="none" strike="noStrike" baseline="0" dirty="0">
                <a:highlight>
                  <a:srgbClr val="00FF00"/>
                </a:highlight>
                <a:latin typeface="LucidaSans-Typewriter83"/>
              </a:rPr>
              <a:t>0330 void </a:t>
            </a:r>
            <a:r>
              <a:rPr lang="en-IN" sz="1800" b="0" i="0" u="none" strike="noStrike" baseline="0" dirty="0" err="1">
                <a:highlight>
                  <a:srgbClr val="00FF00"/>
                </a:highlight>
                <a:latin typeface="LucidaSans-Typewriter83"/>
              </a:rPr>
              <a:t>lapicstartap</a:t>
            </a:r>
            <a:r>
              <a:rPr lang="en-IN" sz="1800" b="0" i="0" u="none" strike="noStrike" baseline="0" dirty="0">
                <a:highlight>
                  <a:srgbClr val="00FF00"/>
                </a:highlight>
                <a:latin typeface="LucidaSans-Typewriter83"/>
              </a:rPr>
              <a:t>(</a:t>
            </a:r>
            <a:r>
              <a:rPr lang="en-IN" sz="1800" b="0" i="0" u="none" strike="noStrike" baseline="0" dirty="0" err="1">
                <a:highlight>
                  <a:srgbClr val="00FF00"/>
                </a:highlight>
                <a:latin typeface="LucidaSans-Typewriter83"/>
              </a:rPr>
              <a:t>uchar</a:t>
            </a:r>
            <a:r>
              <a:rPr lang="en-IN" sz="1800" b="0" i="0" u="none" strike="noStrike" baseline="0" dirty="0">
                <a:highlight>
                  <a:srgbClr val="00FF00"/>
                </a:highlight>
                <a:latin typeface="LucidaSans-Typewriter83"/>
              </a:rPr>
              <a:t>, </a:t>
            </a:r>
            <a:r>
              <a:rPr lang="en-IN" sz="1800" b="0" i="0" u="none" strike="noStrike" baseline="0" dirty="0" err="1">
                <a:highlight>
                  <a:srgbClr val="00FF00"/>
                </a:highlight>
                <a:latin typeface="LucidaSans-Typewriter83"/>
              </a:rPr>
              <a:t>uint</a:t>
            </a:r>
            <a:r>
              <a:rPr lang="en-IN" sz="1800" b="0" i="0" u="none" strike="noStrike" baseline="0" dirty="0">
                <a:highlight>
                  <a:srgbClr val="00FF00"/>
                </a:highlight>
                <a:latin typeface="LucidaSans-Typewriter83"/>
              </a:rPr>
              <a:t>);</a:t>
            </a:r>
          </a:p>
          <a:p>
            <a:pPr algn="l"/>
            <a:r>
              <a:rPr lang="en-IN" sz="1800" b="0" i="0" u="none" strike="noStrike" baseline="0" dirty="0">
                <a:highlight>
                  <a:srgbClr val="00FF00"/>
                </a:highlight>
                <a:latin typeface="LucidaSans-Typewriter83"/>
              </a:rPr>
              <a:t>0331 void </a:t>
            </a:r>
            <a:r>
              <a:rPr lang="en-IN" sz="1800" b="0" i="0" u="none" strike="noStrike" baseline="0" dirty="0" err="1">
                <a:highlight>
                  <a:srgbClr val="00FF00"/>
                </a:highlight>
                <a:latin typeface="LucidaSans-Typewriter83"/>
              </a:rPr>
              <a:t>microdelay</a:t>
            </a:r>
            <a:r>
              <a:rPr lang="en-IN" sz="1800" b="0" i="0" u="none" strike="noStrike" baseline="0" dirty="0">
                <a:highlight>
                  <a:srgbClr val="00FF00"/>
                </a:highlight>
                <a:latin typeface="LucidaSans-Typewriter83"/>
              </a:rPr>
              <a:t>(int);</a:t>
            </a:r>
            <a:endParaRPr lang="en-IN" dirty="0">
              <a:highlight>
                <a:srgbClr val="00FF00"/>
              </a:highlight>
            </a:endParaRPr>
          </a:p>
        </p:txBody>
      </p:sp>
      <p:sp>
        <p:nvSpPr>
          <p:cNvPr id="11" name="TextBox 10">
            <a:extLst>
              <a:ext uri="{FF2B5EF4-FFF2-40B4-BE49-F238E27FC236}">
                <a16:creationId xmlns:a16="http://schemas.microsoft.com/office/drawing/2014/main" id="{845224DA-E4D9-454A-A3C9-82F5A8C4F332}"/>
              </a:ext>
            </a:extLst>
          </p:cNvPr>
          <p:cNvSpPr txBox="1"/>
          <p:nvPr/>
        </p:nvSpPr>
        <p:spPr>
          <a:xfrm>
            <a:off x="45283" y="105014"/>
            <a:ext cx="6093500" cy="369332"/>
          </a:xfrm>
          <a:prstGeom prst="rect">
            <a:avLst/>
          </a:prstGeom>
          <a:noFill/>
        </p:spPr>
        <p:txBody>
          <a:bodyPr wrap="square">
            <a:spAutoFit/>
          </a:bodyPr>
          <a:lstStyle/>
          <a:p>
            <a:r>
              <a:rPr lang="en-US" b="1" dirty="0">
                <a:solidFill>
                  <a:srgbClr val="C00000"/>
                </a:solidFill>
              </a:rPr>
              <a:t>Advanced Programmable Interrupt Controller (APIC)</a:t>
            </a:r>
          </a:p>
        </p:txBody>
      </p:sp>
      <p:sp>
        <p:nvSpPr>
          <p:cNvPr id="13" name="TextBox 12">
            <a:extLst>
              <a:ext uri="{FF2B5EF4-FFF2-40B4-BE49-F238E27FC236}">
                <a16:creationId xmlns:a16="http://schemas.microsoft.com/office/drawing/2014/main" id="{F8315F7A-C2C8-4121-B9C2-71C52418CC3C}"/>
              </a:ext>
            </a:extLst>
          </p:cNvPr>
          <p:cNvSpPr txBox="1"/>
          <p:nvPr/>
        </p:nvSpPr>
        <p:spPr>
          <a:xfrm>
            <a:off x="4666001" y="1582340"/>
            <a:ext cx="4159146" cy="1200329"/>
          </a:xfrm>
          <a:prstGeom prst="rect">
            <a:avLst/>
          </a:prstGeom>
          <a:noFill/>
        </p:spPr>
        <p:txBody>
          <a:bodyPr wrap="square">
            <a:spAutoFit/>
          </a:bodyPr>
          <a:lstStyle/>
          <a:p>
            <a:pPr algn="l"/>
            <a:r>
              <a:rPr lang="en-IN" sz="1800" b="1" i="0" u="none" strike="noStrike" baseline="0" dirty="0">
                <a:highlight>
                  <a:srgbClr val="00FFFF"/>
                </a:highlight>
                <a:latin typeface="LucidaSans-Typewriter83"/>
              </a:rPr>
              <a:t>0310 // </a:t>
            </a:r>
            <a:r>
              <a:rPr lang="en-IN" sz="1800" b="1" i="0" u="none" strike="noStrike" baseline="0" dirty="0" err="1">
                <a:highlight>
                  <a:srgbClr val="00FFFF"/>
                </a:highlight>
                <a:latin typeface="LucidaSans-Typewriter83"/>
              </a:rPr>
              <a:t>ioapic.c</a:t>
            </a:r>
            <a:endParaRPr lang="en-IN" sz="1800" b="1" i="0" u="none" strike="noStrike" baseline="0" dirty="0">
              <a:highlight>
                <a:srgbClr val="00FFFF"/>
              </a:highlight>
              <a:latin typeface="LucidaSans-Typewriter83"/>
            </a:endParaRPr>
          </a:p>
          <a:p>
            <a:pPr algn="l"/>
            <a:r>
              <a:rPr lang="en-IN" sz="1800" b="0" i="0" u="none" strike="noStrike" baseline="0" dirty="0">
                <a:highlight>
                  <a:srgbClr val="00FFFF"/>
                </a:highlight>
                <a:latin typeface="LucidaSans-Typewriter83"/>
              </a:rPr>
              <a:t>0311 void </a:t>
            </a:r>
            <a:r>
              <a:rPr lang="en-IN" sz="1800" b="0" i="0" u="none" strike="noStrike" baseline="0" dirty="0" err="1">
                <a:highlight>
                  <a:srgbClr val="00FFFF"/>
                </a:highlight>
                <a:latin typeface="LucidaSans-Typewriter83"/>
              </a:rPr>
              <a:t>ioapicenable</a:t>
            </a:r>
            <a:r>
              <a:rPr lang="en-IN" sz="1800" b="0" i="0" u="none" strike="noStrike" baseline="0" dirty="0">
                <a:highlight>
                  <a:srgbClr val="00FFFF"/>
                </a:highlight>
                <a:latin typeface="LucidaSans-Typewriter83"/>
              </a:rPr>
              <a:t>(int </a:t>
            </a:r>
            <a:r>
              <a:rPr lang="en-IN" sz="1800" b="0" i="0" u="none" strike="noStrike" baseline="0" dirty="0" err="1">
                <a:highlight>
                  <a:srgbClr val="00FFFF"/>
                </a:highlight>
                <a:latin typeface="LucidaSans-Typewriter83"/>
              </a:rPr>
              <a:t>irq</a:t>
            </a:r>
            <a:r>
              <a:rPr lang="en-IN" sz="1800" b="0" i="0" u="none" strike="noStrike" baseline="0" dirty="0">
                <a:highlight>
                  <a:srgbClr val="00FFFF"/>
                </a:highlight>
                <a:latin typeface="LucidaSans-Typewriter83"/>
              </a:rPr>
              <a:t>, int </a:t>
            </a:r>
            <a:r>
              <a:rPr lang="en-IN" sz="1800" b="0" i="0" u="none" strike="noStrike" baseline="0" dirty="0" err="1">
                <a:highlight>
                  <a:srgbClr val="00FFFF"/>
                </a:highlight>
                <a:latin typeface="LucidaSans-Typewriter83"/>
              </a:rPr>
              <a:t>cpu</a:t>
            </a:r>
            <a:r>
              <a:rPr lang="en-IN" sz="1800" b="0" i="0" u="none" strike="noStrike" baseline="0" dirty="0">
                <a:highlight>
                  <a:srgbClr val="00FFFF"/>
                </a:highlight>
                <a:latin typeface="LucidaSans-Typewriter83"/>
              </a:rPr>
              <a:t>);</a:t>
            </a:r>
          </a:p>
          <a:p>
            <a:pPr algn="l"/>
            <a:r>
              <a:rPr lang="en-IN" sz="1800" b="0" i="0" u="none" strike="noStrike" baseline="0" dirty="0">
                <a:highlight>
                  <a:srgbClr val="00FFFF"/>
                </a:highlight>
                <a:latin typeface="LucidaSans-Typewriter83"/>
              </a:rPr>
              <a:t>0312 extern </a:t>
            </a:r>
            <a:r>
              <a:rPr lang="en-IN" sz="1800" b="0" i="0" u="none" strike="noStrike" baseline="0" dirty="0" err="1">
                <a:highlight>
                  <a:srgbClr val="00FFFF"/>
                </a:highlight>
                <a:latin typeface="LucidaSans-Typewriter83"/>
              </a:rPr>
              <a:t>uchar</a:t>
            </a:r>
            <a:r>
              <a:rPr lang="en-IN" sz="1800" b="0" i="0" u="none" strike="noStrike" baseline="0" dirty="0">
                <a:highlight>
                  <a:srgbClr val="00FFFF"/>
                </a:highlight>
                <a:latin typeface="LucidaSans-Typewriter83"/>
              </a:rPr>
              <a:t> </a:t>
            </a:r>
            <a:r>
              <a:rPr lang="en-IN" sz="1800" b="0" i="0" u="none" strike="noStrike" baseline="0" dirty="0" err="1">
                <a:highlight>
                  <a:srgbClr val="00FFFF"/>
                </a:highlight>
                <a:latin typeface="LucidaSans-Typewriter83"/>
              </a:rPr>
              <a:t>ioapicid</a:t>
            </a:r>
            <a:r>
              <a:rPr lang="en-IN" sz="1800" b="0" i="0" u="none" strike="noStrike" baseline="0" dirty="0">
                <a:highlight>
                  <a:srgbClr val="00FFFF"/>
                </a:highlight>
                <a:latin typeface="LucidaSans-Typewriter83"/>
              </a:rPr>
              <a:t>;</a:t>
            </a:r>
          </a:p>
          <a:p>
            <a:pPr algn="l"/>
            <a:r>
              <a:rPr lang="en-IN" sz="1800" b="0" i="0" u="none" strike="noStrike" baseline="0" dirty="0">
                <a:highlight>
                  <a:srgbClr val="00FFFF"/>
                </a:highlight>
                <a:latin typeface="LucidaSans-Typewriter83"/>
              </a:rPr>
              <a:t>0313 void </a:t>
            </a:r>
            <a:r>
              <a:rPr lang="en-IN" sz="1800" b="0" i="0" u="none" strike="noStrike" baseline="0" dirty="0" err="1">
                <a:highlight>
                  <a:srgbClr val="00FFFF"/>
                </a:highlight>
                <a:latin typeface="LucidaSans-Typewriter83"/>
              </a:rPr>
              <a:t>ioapicinit</a:t>
            </a:r>
            <a:r>
              <a:rPr lang="en-IN" sz="1800" b="0" i="0" u="none" strike="noStrike" baseline="0" dirty="0">
                <a:highlight>
                  <a:srgbClr val="00FFFF"/>
                </a:highlight>
                <a:latin typeface="LucidaSans-Typewriter83"/>
              </a:rPr>
              <a:t>(void);</a:t>
            </a:r>
            <a:endParaRPr lang="en-IN" dirty="0">
              <a:highlight>
                <a:srgbClr val="00FFFF"/>
              </a:highlight>
            </a:endParaRPr>
          </a:p>
        </p:txBody>
      </p:sp>
      <p:sp>
        <p:nvSpPr>
          <p:cNvPr id="15" name="TextBox 14">
            <a:extLst>
              <a:ext uri="{FF2B5EF4-FFF2-40B4-BE49-F238E27FC236}">
                <a16:creationId xmlns:a16="http://schemas.microsoft.com/office/drawing/2014/main" id="{B25ABA11-B928-4931-AE6D-B9F03C7F8380}"/>
              </a:ext>
            </a:extLst>
          </p:cNvPr>
          <p:cNvSpPr txBox="1"/>
          <p:nvPr/>
        </p:nvSpPr>
        <p:spPr>
          <a:xfrm>
            <a:off x="5379596" y="4213831"/>
            <a:ext cx="2731956" cy="1477328"/>
          </a:xfrm>
          <a:prstGeom prst="rect">
            <a:avLst/>
          </a:prstGeom>
          <a:noFill/>
        </p:spPr>
        <p:txBody>
          <a:bodyPr wrap="square">
            <a:spAutoFit/>
          </a:bodyPr>
          <a:lstStyle/>
          <a:p>
            <a:pPr algn="l"/>
            <a:r>
              <a:rPr lang="en-IN" sz="1800" b="1" i="0" u="none" strike="noStrike" baseline="0" dirty="0">
                <a:solidFill>
                  <a:srgbClr val="C00000"/>
                </a:solidFill>
                <a:highlight>
                  <a:srgbClr val="FFFF00"/>
                </a:highlight>
                <a:latin typeface="LucidaSans-Typewriter83"/>
              </a:rPr>
              <a:t>xv6/</a:t>
            </a:r>
            <a:r>
              <a:rPr lang="en-IN" sz="1800" b="1" i="0" u="none" strike="noStrike" baseline="0" dirty="0" err="1">
                <a:solidFill>
                  <a:srgbClr val="C00000"/>
                </a:solidFill>
                <a:highlight>
                  <a:srgbClr val="FFFF00"/>
                </a:highlight>
                <a:latin typeface="LucidaSans-Typewriter83"/>
              </a:rPr>
              <a:t>defs.h</a:t>
            </a:r>
            <a:endParaRPr lang="en-IN" sz="1800" b="1" i="0" u="none" strike="noStrike" baseline="0" dirty="0">
              <a:solidFill>
                <a:srgbClr val="C00000"/>
              </a:solidFill>
              <a:highlight>
                <a:srgbClr val="FFFF00"/>
              </a:highlight>
              <a:latin typeface="LucidaSans-Typewriter83"/>
            </a:endParaRPr>
          </a:p>
          <a:p>
            <a:pPr algn="l"/>
            <a:r>
              <a:rPr lang="en-IN" sz="1800" b="0" i="0" u="none" strike="noStrike" baseline="0" dirty="0">
                <a:highlight>
                  <a:srgbClr val="FFFF00"/>
                </a:highlight>
                <a:latin typeface="LucidaSans-Typewriter83"/>
              </a:rPr>
              <a:t>0410</a:t>
            </a:r>
          </a:p>
          <a:p>
            <a:pPr algn="l"/>
            <a:r>
              <a:rPr lang="en-IN" sz="1800" b="0" i="0" u="none" strike="noStrike" baseline="0" dirty="0">
                <a:highlight>
                  <a:srgbClr val="FFFF00"/>
                </a:highlight>
                <a:latin typeface="LucidaSans-Typewriter83"/>
              </a:rPr>
              <a:t>0411 // </a:t>
            </a:r>
            <a:r>
              <a:rPr lang="en-IN" sz="1800" b="0" i="0" u="none" strike="noStrike" baseline="0" dirty="0" err="1">
                <a:highlight>
                  <a:srgbClr val="FFFF00"/>
                </a:highlight>
                <a:latin typeface="LucidaSans-Typewriter83"/>
              </a:rPr>
              <a:t>timer.c</a:t>
            </a:r>
            <a:endParaRPr lang="en-IN" sz="1800" b="0" i="0" u="none" strike="noStrike" baseline="0" dirty="0">
              <a:highlight>
                <a:srgbClr val="FFFF00"/>
              </a:highlight>
              <a:latin typeface="LucidaSans-Typewriter83"/>
            </a:endParaRPr>
          </a:p>
          <a:p>
            <a:pPr algn="l"/>
            <a:r>
              <a:rPr lang="en-IN" sz="1800" b="0" i="0" u="none" strike="noStrike" baseline="0" dirty="0">
                <a:highlight>
                  <a:srgbClr val="FFFF00"/>
                </a:highlight>
                <a:latin typeface="LucidaSans-Typewriter83"/>
              </a:rPr>
              <a:t>0412 void </a:t>
            </a:r>
            <a:r>
              <a:rPr lang="en-IN" sz="1800" b="0" i="0" u="none" strike="noStrike" baseline="0" dirty="0" err="1">
                <a:highlight>
                  <a:srgbClr val="FFFF00"/>
                </a:highlight>
                <a:latin typeface="LucidaSans-Typewriter83"/>
              </a:rPr>
              <a:t>timerinit</a:t>
            </a:r>
            <a:r>
              <a:rPr lang="en-IN" sz="1800" b="0" i="0" u="none" strike="noStrike" baseline="0" dirty="0">
                <a:highlight>
                  <a:srgbClr val="FFFF00"/>
                </a:highlight>
                <a:latin typeface="LucidaSans-Typewriter83"/>
              </a:rPr>
              <a:t>(void);</a:t>
            </a:r>
          </a:p>
          <a:p>
            <a:pPr algn="l"/>
            <a:r>
              <a:rPr lang="en-IN" sz="1800" b="0" i="0" u="none" strike="noStrike" baseline="0" dirty="0">
                <a:highlight>
                  <a:srgbClr val="FFFF00"/>
                </a:highlight>
                <a:latin typeface="LucidaSans-Typewriter83"/>
              </a:rPr>
              <a:t>0413</a:t>
            </a:r>
          </a:p>
        </p:txBody>
      </p:sp>
      <p:sp>
        <p:nvSpPr>
          <p:cNvPr id="17" name="TextBox 16">
            <a:extLst>
              <a:ext uri="{FF2B5EF4-FFF2-40B4-BE49-F238E27FC236}">
                <a16:creationId xmlns:a16="http://schemas.microsoft.com/office/drawing/2014/main" id="{6419A7DF-77E7-4D0A-BE24-19DB1EB77173}"/>
              </a:ext>
            </a:extLst>
          </p:cNvPr>
          <p:cNvSpPr txBox="1"/>
          <p:nvPr/>
        </p:nvSpPr>
        <p:spPr>
          <a:xfrm>
            <a:off x="7934795" y="3244335"/>
            <a:ext cx="4302491" cy="3416320"/>
          </a:xfrm>
          <a:prstGeom prst="rect">
            <a:avLst/>
          </a:prstGeom>
          <a:noFill/>
        </p:spPr>
        <p:txBody>
          <a:bodyPr wrap="square">
            <a:spAutoFit/>
          </a:bodyPr>
          <a:lstStyle/>
          <a:p>
            <a:pPr algn="l"/>
            <a:r>
              <a:rPr lang="en-US" sz="1800" b="0" i="0" u="none" strike="noStrike" baseline="0" dirty="0">
                <a:highlight>
                  <a:srgbClr val="C0C0C0"/>
                </a:highlight>
                <a:latin typeface="LucidaSans-Typewriter83"/>
              </a:rPr>
              <a:t>3835 // return how many clock tick</a:t>
            </a:r>
          </a:p>
          <a:p>
            <a:pPr algn="l"/>
            <a:r>
              <a:rPr lang="en-IN" sz="1800" b="0" i="0" u="none" strike="noStrike" baseline="0" dirty="0">
                <a:highlight>
                  <a:srgbClr val="C0C0C0"/>
                </a:highlight>
                <a:latin typeface="LucidaSans-Typewriter83"/>
              </a:rPr>
              <a:t>3836 //</a:t>
            </a:r>
            <a:r>
              <a:rPr lang="en-US" sz="1800" b="0" i="0" u="none" strike="noStrike" baseline="0" dirty="0">
                <a:highlight>
                  <a:srgbClr val="C0C0C0"/>
                </a:highlight>
                <a:latin typeface="LucidaSans-Typewriter83"/>
              </a:rPr>
              <a:t> interrupts have occurred</a:t>
            </a:r>
            <a:r>
              <a:rPr lang="en-IN" sz="1800" b="0" i="0" u="none" strike="noStrike" baseline="0" dirty="0">
                <a:highlight>
                  <a:srgbClr val="C0C0C0"/>
                </a:highlight>
                <a:latin typeface="LucidaSans-Typewriter83"/>
              </a:rPr>
              <a:t> since start.</a:t>
            </a:r>
          </a:p>
          <a:p>
            <a:pPr algn="l"/>
            <a:r>
              <a:rPr lang="en-IN" sz="1800" b="0" i="0" u="none" strike="noStrike" baseline="0" dirty="0">
                <a:highlight>
                  <a:srgbClr val="C0C0C0"/>
                </a:highlight>
                <a:latin typeface="LucidaSans-Typewriter83"/>
              </a:rPr>
              <a:t>3837 int</a:t>
            </a:r>
          </a:p>
          <a:p>
            <a:pPr algn="l"/>
            <a:r>
              <a:rPr lang="en-IN" sz="1800" b="0" i="0" u="none" strike="noStrike" baseline="0" dirty="0">
                <a:highlight>
                  <a:srgbClr val="C0C0C0"/>
                </a:highlight>
                <a:latin typeface="LucidaSans-Typewriter83"/>
              </a:rPr>
              <a:t>3838 </a:t>
            </a:r>
            <a:r>
              <a:rPr lang="en-IN" sz="1800" b="0" i="0" u="none" strike="noStrike" baseline="0" dirty="0" err="1">
                <a:highlight>
                  <a:srgbClr val="C0C0C0"/>
                </a:highlight>
                <a:latin typeface="LucidaSans-Typewriter83"/>
              </a:rPr>
              <a:t>sys_uptime</a:t>
            </a:r>
            <a:r>
              <a:rPr lang="en-IN" sz="1800" b="0" i="0" u="none" strike="noStrike" baseline="0" dirty="0">
                <a:highlight>
                  <a:srgbClr val="C0C0C0"/>
                </a:highlight>
                <a:latin typeface="LucidaSans-Typewriter83"/>
              </a:rPr>
              <a:t>(void)</a:t>
            </a:r>
          </a:p>
          <a:p>
            <a:pPr algn="l"/>
            <a:r>
              <a:rPr lang="en-IN" sz="1800" b="0" i="0" u="none" strike="noStrike" baseline="0" dirty="0">
                <a:highlight>
                  <a:srgbClr val="C0C0C0"/>
                </a:highlight>
                <a:latin typeface="LucidaSans-Typewriter83"/>
              </a:rPr>
              <a:t>3839 {</a:t>
            </a:r>
          </a:p>
          <a:p>
            <a:pPr algn="l"/>
            <a:r>
              <a:rPr lang="en-IN" sz="1800" b="0" i="0" u="none" strike="noStrike" baseline="0" dirty="0">
                <a:highlight>
                  <a:srgbClr val="C0C0C0"/>
                </a:highlight>
                <a:latin typeface="LucidaSans-Typewriter83"/>
              </a:rPr>
              <a:t>3840 </a:t>
            </a:r>
            <a:r>
              <a:rPr lang="en-IN" sz="1800" b="0" i="0" u="none" strike="noStrike" baseline="0" dirty="0" err="1">
                <a:highlight>
                  <a:srgbClr val="C0C0C0"/>
                </a:highlight>
                <a:latin typeface="LucidaSans-Typewriter83"/>
              </a:rPr>
              <a:t>uint</a:t>
            </a:r>
            <a:r>
              <a:rPr lang="en-IN" sz="1800" b="0" i="0" u="none" strike="noStrike" baseline="0" dirty="0">
                <a:highlight>
                  <a:srgbClr val="C0C0C0"/>
                </a:highlight>
                <a:latin typeface="LucidaSans-Typewriter83"/>
              </a:rPr>
              <a:t> </a:t>
            </a:r>
            <a:r>
              <a:rPr lang="en-IN" sz="1800" b="0" i="0" u="none" strike="noStrike" baseline="0" dirty="0" err="1">
                <a:highlight>
                  <a:srgbClr val="C0C0C0"/>
                </a:highlight>
                <a:latin typeface="LucidaSans-Typewriter83"/>
              </a:rPr>
              <a:t>xticks</a:t>
            </a:r>
            <a:r>
              <a:rPr lang="en-IN" sz="1800" b="0" i="0" u="none" strike="noStrike" baseline="0" dirty="0">
                <a:highlight>
                  <a:srgbClr val="C0C0C0"/>
                </a:highlight>
                <a:latin typeface="LucidaSans-Typewriter83"/>
              </a:rPr>
              <a:t>;</a:t>
            </a:r>
          </a:p>
          <a:p>
            <a:pPr algn="l"/>
            <a:r>
              <a:rPr lang="en-IN" sz="1800" b="0" i="0" u="none" strike="noStrike" baseline="0" dirty="0">
                <a:highlight>
                  <a:srgbClr val="C0C0C0"/>
                </a:highlight>
                <a:latin typeface="LucidaSans-Typewriter83"/>
              </a:rPr>
              <a:t>3841</a:t>
            </a:r>
          </a:p>
          <a:p>
            <a:pPr algn="l"/>
            <a:r>
              <a:rPr lang="en-IN" sz="1800" b="0" i="0" u="none" strike="noStrike" baseline="0" dirty="0">
                <a:highlight>
                  <a:srgbClr val="C0C0C0"/>
                </a:highlight>
                <a:latin typeface="LucidaSans-Typewriter83"/>
              </a:rPr>
              <a:t>3842 acquire(&amp;</a:t>
            </a:r>
            <a:r>
              <a:rPr lang="en-IN" sz="1800" b="0" i="0" u="none" strike="noStrike" baseline="0" dirty="0" err="1">
                <a:highlight>
                  <a:srgbClr val="C0C0C0"/>
                </a:highlight>
                <a:latin typeface="LucidaSans-Typewriter83"/>
              </a:rPr>
              <a:t>tickslock</a:t>
            </a:r>
            <a:r>
              <a:rPr lang="en-IN" sz="1800" b="0" i="0" u="none" strike="noStrike" baseline="0" dirty="0">
                <a:highlight>
                  <a:srgbClr val="C0C0C0"/>
                </a:highlight>
                <a:latin typeface="LucidaSans-Typewriter83"/>
              </a:rPr>
              <a:t>);</a:t>
            </a:r>
          </a:p>
          <a:p>
            <a:pPr algn="l"/>
            <a:r>
              <a:rPr lang="en-IN" sz="1800" b="0" i="0" u="none" strike="noStrike" baseline="0" dirty="0">
                <a:highlight>
                  <a:srgbClr val="C0C0C0"/>
                </a:highlight>
                <a:latin typeface="LucidaSans-Typewriter83"/>
              </a:rPr>
              <a:t>3843 </a:t>
            </a:r>
            <a:r>
              <a:rPr lang="en-IN" sz="1800" b="0" i="0" u="none" strike="noStrike" baseline="0" dirty="0" err="1">
                <a:highlight>
                  <a:srgbClr val="C0C0C0"/>
                </a:highlight>
                <a:latin typeface="LucidaSans-Typewriter83"/>
              </a:rPr>
              <a:t>xticks</a:t>
            </a:r>
            <a:r>
              <a:rPr lang="en-IN" sz="1800" b="0" i="0" u="none" strike="noStrike" baseline="0" dirty="0">
                <a:highlight>
                  <a:srgbClr val="C0C0C0"/>
                </a:highlight>
                <a:latin typeface="LucidaSans-Typewriter83"/>
              </a:rPr>
              <a:t> = ticks;</a:t>
            </a:r>
          </a:p>
          <a:p>
            <a:pPr algn="l"/>
            <a:r>
              <a:rPr lang="en-IN" sz="1800" b="0" i="0" u="none" strike="noStrike" baseline="0" dirty="0">
                <a:highlight>
                  <a:srgbClr val="C0C0C0"/>
                </a:highlight>
                <a:latin typeface="LucidaSans-Typewriter83"/>
              </a:rPr>
              <a:t>3844 release(&amp;</a:t>
            </a:r>
            <a:r>
              <a:rPr lang="en-IN" sz="1800" b="0" i="0" u="none" strike="noStrike" baseline="0" dirty="0" err="1">
                <a:highlight>
                  <a:srgbClr val="C0C0C0"/>
                </a:highlight>
                <a:latin typeface="LucidaSans-Typewriter83"/>
              </a:rPr>
              <a:t>tickslock</a:t>
            </a:r>
            <a:r>
              <a:rPr lang="en-IN" sz="1800" b="0" i="0" u="none" strike="noStrike" baseline="0" dirty="0">
                <a:highlight>
                  <a:srgbClr val="C0C0C0"/>
                </a:highlight>
                <a:latin typeface="LucidaSans-Typewriter83"/>
              </a:rPr>
              <a:t>);</a:t>
            </a:r>
          </a:p>
          <a:p>
            <a:pPr algn="l"/>
            <a:r>
              <a:rPr lang="en-IN" sz="1800" b="0" i="0" u="none" strike="noStrike" baseline="0" dirty="0">
                <a:highlight>
                  <a:srgbClr val="C0C0C0"/>
                </a:highlight>
                <a:latin typeface="LucidaSans-Typewriter83"/>
              </a:rPr>
              <a:t>3845 return </a:t>
            </a:r>
            <a:r>
              <a:rPr lang="en-IN" sz="1800" b="0" i="0" u="none" strike="noStrike" baseline="0" dirty="0" err="1">
                <a:highlight>
                  <a:srgbClr val="C0C0C0"/>
                </a:highlight>
                <a:latin typeface="LucidaSans-Typewriter83"/>
              </a:rPr>
              <a:t>xticks</a:t>
            </a:r>
            <a:r>
              <a:rPr lang="en-IN" sz="1800" b="0" i="0" u="none" strike="noStrike" baseline="0" dirty="0">
                <a:highlight>
                  <a:srgbClr val="C0C0C0"/>
                </a:highlight>
                <a:latin typeface="LucidaSans-Typewriter83"/>
              </a:rPr>
              <a:t>;</a:t>
            </a:r>
          </a:p>
          <a:p>
            <a:pPr algn="l"/>
            <a:r>
              <a:rPr lang="en-IN" sz="1800" b="0" i="0" u="none" strike="noStrike" baseline="0" dirty="0">
                <a:highlight>
                  <a:srgbClr val="C0C0C0"/>
                </a:highlight>
                <a:latin typeface="LucidaSans-Typewriter83"/>
              </a:rPr>
              <a:t>3846 }  </a:t>
            </a:r>
            <a:r>
              <a:rPr lang="en-IN" dirty="0">
                <a:highlight>
                  <a:srgbClr val="C0C0C0"/>
                </a:highlight>
                <a:latin typeface="LucidaSans-Typewriter83"/>
              </a:rPr>
              <a:t>Source : from xv6 </a:t>
            </a:r>
            <a:r>
              <a:rPr lang="en-IN" b="1" dirty="0" err="1">
                <a:highlight>
                  <a:srgbClr val="C0C0C0"/>
                </a:highlight>
                <a:latin typeface="LucidaSans-Typewriter83"/>
              </a:rPr>
              <a:t>sysproc.c</a:t>
            </a:r>
            <a:endParaRPr lang="en-IN" b="1" dirty="0">
              <a:highlight>
                <a:srgbClr val="C0C0C0"/>
              </a:highlight>
            </a:endParaRPr>
          </a:p>
        </p:txBody>
      </p:sp>
    </p:spTree>
    <p:extLst>
      <p:ext uri="{BB962C8B-B14F-4D97-AF65-F5344CB8AC3E}">
        <p14:creationId xmlns:p14="http://schemas.microsoft.com/office/powerpoint/2010/main" val="2967981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F8CEDC-0CFF-4E59-9243-2F31AC505E25}"/>
              </a:ext>
            </a:extLst>
          </p:cNvPr>
          <p:cNvSpPr txBox="1"/>
          <p:nvPr/>
        </p:nvSpPr>
        <p:spPr>
          <a:xfrm>
            <a:off x="376741" y="776093"/>
            <a:ext cx="6096000" cy="5632311"/>
          </a:xfrm>
          <a:prstGeom prst="rect">
            <a:avLst/>
          </a:prstGeom>
          <a:noFill/>
        </p:spPr>
        <p:txBody>
          <a:bodyPr wrap="square">
            <a:spAutoFit/>
          </a:bodyPr>
          <a:lstStyle/>
          <a:p>
            <a:pPr algn="just"/>
            <a:r>
              <a:rPr lang="en-IN" b="1" i="0" dirty="0">
                <a:effectLst/>
                <a:latin typeface="Segoe UI" panose="020B0502040204020203" pitchFamily="34" charset="0"/>
              </a:rPr>
              <a:t>Linux Virtual Console and Terminal :</a:t>
            </a:r>
          </a:p>
          <a:p>
            <a:pPr algn="just"/>
            <a:endParaRPr lang="en-IN" b="1" i="0" dirty="0">
              <a:effectLst/>
              <a:latin typeface="Segoe UI" panose="020B0502040204020203" pitchFamily="34" charset="0"/>
            </a:endParaRPr>
          </a:p>
          <a:p>
            <a:pPr algn="just"/>
            <a:r>
              <a:rPr lang="en-US" b="0" i="0" dirty="0">
                <a:effectLst/>
                <a:latin typeface="Segoe UI" panose="020B0502040204020203" pitchFamily="34" charset="0"/>
              </a:rPr>
              <a:t>Virtual consoles and terminals allow multiple users to login and access a Linux system simultaneously.</a:t>
            </a:r>
          </a:p>
          <a:p>
            <a:pPr algn="just"/>
            <a:endParaRPr lang="en-US" dirty="0">
              <a:latin typeface="Segoe UI" panose="020B0502040204020203" pitchFamily="34" charset="0"/>
            </a:endParaRPr>
          </a:p>
          <a:p>
            <a:pPr algn="just"/>
            <a:r>
              <a:rPr lang="en-US" b="0" i="0" dirty="0">
                <a:effectLst/>
                <a:latin typeface="Segoe UI" panose="020B0502040204020203" pitchFamily="34" charset="0"/>
              </a:rPr>
              <a:t>To understand the Linux virtual console concept, we have to look back in the history of computers. </a:t>
            </a:r>
          </a:p>
          <a:p>
            <a:pPr algn="just"/>
            <a:endParaRPr lang="en-US" dirty="0">
              <a:latin typeface="Segoe UI" panose="020B0502040204020203" pitchFamily="34" charset="0"/>
            </a:endParaRPr>
          </a:p>
          <a:p>
            <a:pPr algn="just"/>
            <a:r>
              <a:rPr lang="en-US" b="0" i="0" dirty="0">
                <a:effectLst/>
                <a:latin typeface="Segoe UI" panose="020B0502040204020203" pitchFamily="34" charset="0"/>
              </a:rPr>
              <a:t>In earlier days, computers used to be very expensive. Instead of personal computers, companies used to prefer mainframe computers. </a:t>
            </a:r>
          </a:p>
          <a:p>
            <a:pPr algn="just"/>
            <a:endParaRPr lang="en-US" dirty="0">
              <a:latin typeface="Segoe UI" panose="020B0502040204020203" pitchFamily="34" charset="0"/>
            </a:endParaRPr>
          </a:p>
          <a:p>
            <a:pPr algn="just"/>
            <a:r>
              <a:rPr lang="en-US" b="0" i="0" dirty="0">
                <a:effectLst/>
                <a:latin typeface="Segoe UI" panose="020B0502040204020203" pitchFamily="34" charset="0"/>
              </a:rPr>
              <a:t>A mainframe computer allows multiple users to connect with it separately. In mainframe computing, every user accesses the mainframe computer as a separate computer.</a:t>
            </a:r>
          </a:p>
          <a:p>
            <a:pPr algn="just"/>
            <a:endParaRPr lang="en-US" dirty="0">
              <a:latin typeface="Segoe UI" panose="020B0502040204020203" pitchFamily="34" charset="0"/>
            </a:endParaRPr>
          </a:p>
          <a:p>
            <a:pPr algn="just"/>
            <a:r>
              <a:rPr lang="en-US" b="0" i="0" dirty="0">
                <a:effectLst/>
                <a:latin typeface="Segoe UI" panose="020B0502040204020203" pitchFamily="34" charset="0"/>
              </a:rPr>
              <a:t>A device known as terminal which contains only few parts and a monitor with integrated keyboard is used to access the mainframe computer. The earliest terminals were also known as teletypes (abbreviated TTY).</a:t>
            </a:r>
            <a:endParaRPr lang="en-IN" dirty="0"/>
          </a:p>
        </p:txBody>
      </p:sp>
      <p:sp>
        <p:nvSpPr>
          <p:cNvPr id="7" name="TextBox 6">
            <a:extLst>
              <a:ext uri="{FF2B5EF4-FFF2-40B4-BE49-F238E27FC236}">
                <a16:creationId xmlns:a16="http://schemas.microsoft.com/office/drawing/2014/main" id="{4BEF6C02-3428-4273-8611-F4C2FEB0FAA8}"/>
              </a:ext>
            </a:extLst>
          </p:cNvPr>
          <p:cNvSpPr txBox="1"/>
          <p:nvPr/>
        </p:nvSpPr>
        <p:spPr>
          <a:xfrm>
            <a:off x="149901" y="67353"/>
            <a:ext cx="2713220" cy="584775"/>
          </a:xfrm>
          <a:prstGeom prst="rect">
            <a:avLst/>
          </a:prstGeom>
          <a:noFill/>
        </p:spPr>
        <p:txBody>
          <a:bodyPr wrap="square">
            <a:spAutoFit/>
          </a:bodyPr>
          <a:lstStyle/>
          <a:p>
            <a:pPr algn="l"/>
            <a:r>
              <a:rPr lang="en-IN" sz="3200" b="1" i="0" dirty="0">
                <a:solidFill>
                  <a:srgbClr val="C00000"/>
                </a:solidFill>
                <a:effectLst/>
                <a:latin typeface="Segoe UI" panose="020B0502040204020203" pitchFamily="34" charset="0"/>
              </a:rPr>
              <a:t>Console </a:t>
            </a:r>
          </a:p>
        </p:txBody>
      </p:sp>
      <p:pic>
        <p:nvPicPr>
          <p:cNvPr id="1026" name="Picture 2" descr="terminal concepts explained">
            <a:extLst>
              <a:ext uri="{FF2B5EF4-FFF2-40B4-BE49-F238E27FC236}">
                <a16:creationId xmlns:a16="http://schemas.microsoft.com/office/drawing/2014/main" id="{27A66A61-C106-4B4E-BB41-C2BE5C3FD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670" y="449705"/>
            <a:ext cx="4782589" cy="42529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inux terminal">
            <a:extLst>
              <a:ext uri="{FF2B5EF4-FFF2-40B4-BE49-F238E27FC236}">
                <a16:creationId xmlns:a16="http://schemas.microsoft.com/office/drawing/2014/main" id="{322F61E9-DAE4-437A-A31A-8709F77A95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8595" y="4807560"/>
            <a:ext cx="2383695" cy="2155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081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453DB8-FCFD-4057-8C48-DC2C88DDDBF6}"/>
              </a:ext>
            </a:extLst>
          </p:cNvPr>
          <p:cNvSpPr txBox="1"/>
          <p:nvPr/>
        </p:nvSpPr>
        <p:spPr>
          <a:xfrm>
            <a:off x="390525" y="652128"/>
            <a:ext cx="6705600" cy="3970318"/>
          </a:xfrm>
          <a:prstGeom prst="rect">
            <a:avLst/>
          </a:prstGeom>
          <a:noFill/>
        </p:spPr>
        <p:txBody>
          <a:bodyPr wrap="square">
            <a:spAutoFit/>
          </a:bodyPr>
          <a:lstStyle/>
          <a:p>
            <a:pPr algn="just"/>
            <a:r>
              <a:rPr lang="en-US" b="0" i="0" dirty="0">
                <a:solidFill>
                  <a:srgbClr val="212529"/>
                </a:solidFill>
                <a:effectLst/>
                <a:latin typeface="Segoe UI" panose="020B0502040204020203" pitchFamily="34" charset="0"/>
              </a:rPr>
              <a:t>Terminal connects with mainframe computer on serial console port. Once connected, it uses all resources such as CPU, RAM and Hard disk from mainframe computer.</a:t>
            </a:r>
          </a:p>
          <a:p>
            <a:pPr algn="just"/>
            <a:endParaRPr lang="en-US" dirty="0">
              <a:solidFill>
                <a:srgbClr val="212529"/>
              </a:solidFill>
              <a:latin typeface="Segoe UI" panose="020B0502040204020203" pitchFamily="34" charset="0"/>
            </a:endParaRPr>
          </a:p>
          <a:p>
            <a:pPr algn="just"/>
            <a:r>
              <a:rPr lang="en-US" b="0" i="0" dirty="0">
                <a:solidFill>
                  <a:srgbClr val="212529"/>
                </a:solidFill>
                <a:effectLst/>
                <a:latin typeface="Segoe UI" panose="020B0502040204020203" pitchFamily="34" charset="0"/>
              </a:rPr>
              <a:t>Since a terminal directly communicates with system at low level on dedicated serial console port, it does not need any special service, software or application to run. When you booted up the terminal, you would see a login prompt called Linux console on monitor.</a:t>
            </a:r>
          </a:p>
          <a:p>
            <a:pPr algn="just"/>
            <a:r>
              <a:rPr lang="en-US" b="0" i="0" dirty="0">
                <a:solidFill>
                  <a:srgbClr val="212529"/>
                </a:solidFill>
                <a:effectLst/>
                <a:latin typeface="Segoe UI" panose="020B0502040204020203" pitchFamily="34" charset="0"/>
              </a:rPr>
              <a:t>In terminal, Linux console is the only place where you can enter commands for system. Linux operating system installed in mainframe computer emulates each console as a separate system with a separate login session.</a:t>
            </a:r>
          </a:p>
          <a:p>
            <a:pPr algn="just"/>
            <a:endParaRPr lang="en-IN" dirty="0"/>
          </a:p>
        </p:txBody>
      </p:sp>
      <p:pic>
        <p:nvPicPr>
          <p:cNvPr id="2050" name="Picture 2" descr="terminal and mainframe computer">
            <a:extLst>
              <a:ext uri="{FF2B5EF4-FFF2-40B4-BE49-F238E27FC236}">
                <a16:creationId xmlns:a16="http://schemas.microsoft.com/office/drawing/2014/main" id="{45FF07BA-E151-42A0-9FB3-A20C1CD52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25" y="655184"/>
            <a:ext cx="4705350" cy="27738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A4B70B-DC38-4129-9498-E9DCC2055AA6}"/>
              </a:ext>
            </a:extLst>
          </p:cNvPr>
          <p:cNvSpPr txBox="1"/>
          <p:nvPr/>
        </p:nvSpPr>
        <p:spPr>
          <a:xfrm>
            <a:off x="149901" y="67353"/>
            <a:ext cx="2713220" cy="584775"/>
          </a:xfrm>
          <a:prstGeom prst="rect">
            <a:avLst/>
          </a:prstGeom>
          <a:noFill/>
        </p:spPr>
        <p:txBody>
          <a:bodyPr wrap="square">
            <a:spAutoFit/>
          </a:bodyPr>
          <a:lstStyle/>
          <a:p>
            <a:pPr algn="l"/>
            <a:r>
              <a:rPr lang="en-IN" sz="3200" b="1" i="0" dirty="0">
                <a:solidFill>
                  <a:srgbClr val="C00000"/>
                </a:solidFill>
                <a:effectLst/>
                <a:latin typeface="Segoe UI" panose="020B0502040204020203" pitchFamily="34" charset="0"/>
              </a:rPr>
              <a:t>Console </a:t>
            </a:r>
          </a:p>
        </p:txBody>
      </p:sp>
      <p:sp>
        <p:nvSpPr>
          <p:cNvPr id="8" name="TextBox 7">
            <a:extLst>
              <a:ext uri="{FF2B5EF4-FFF2-40B4-BE49-F238E27FC236}">
                <a16:creationId xmlns:a16="http://schemas.microsoft.com/office/drawing/2014/main" id="{9D5949E9-3D83-4D9A-8049-7A703AC761A9}"/>
              </a:ext>
            </a:extLst>
          </p:cNvPr>
          <p:cNvSpPr txBox="1"/>
          <p:nvPr/>
        </p:nvSpPr>
        <p:spPr>
          <a:xfrm>
            <a:off x="390525" y="4355441"/>
            <a:ext cx="11241842" cy="2308324"/>
          </a:xfrm>
          <a:prstGeom prst="rect">
            <a:avLst/>
          </a:prstGeom>
          <a:noFill/>
        </p:spPr>
        <p:txBody>
          <a:bodyPr wrap="square">
            <a:spAutoFit/>
          </a:bodyPr>
          <a:lstStyle/>
          <a:p>
            <a:pPr algn="just"/>
            <a:r>
              <a:rPr lang="en-US" sz="1800" b="0" i="0" dirty="0">
                <a:solidFill>
                  <a:srgbClr val="212529"/>
                </a:solidFill>
                <a:effectLst/>
                <a:latin typeface="Segoe UI" panose="020B0502040204020203" pitchFamily="34" charset="0"/>
              </a:rPr>
              <a:t>Over the time, technology improved and we have personal computers. </a:t>
            </a:r>
          </a:p>
          <a:p>
            <a:pPr algn="just"/>
            <a:r>
              <a:rPr lang="en-US" sz="1800" b="0" i="0" dirty="0">
                <a:solidFill>
                  <a:srgbClr val="212529"/>
                </a:solidFill>
                <a:effectLst/>
                <a:latin typeface="Segoe UI" panose="020B0502040204020203" pitchFamily="34" charset="0"/>
              </a:rPr>
              <a:t>Personal computers have all necessary resources for </a:t>
            </a:r>
            <a:r>
              <a:rPr lang="en-US" sz="1800" b="0" i="0" dirty="0" err="1">
                <a:solidFill>
                  <a:srgbClr val="212529"/>
                </a:solidFill>
                <a:effectLst/>
                <a:latin typeface="Segoe UI" panose="020B0502040204020203" pitchFamily="34" charset="0"/>
              </a:rPr>
              <a:t>os</a:t>
            </a:r>
            <a:r>
              <a:rPr lang="en-US" sz="1800" b="0" i="0" dirty="0">
                <a:solidFill>
                  <a:srgbClr val="212529"/>
                </a:solidFill>
                <a:effectLst/>
                <a:latin typeface="Segoe UI" panose="020B0502040204020203" pitchFamily="34" charset="0"/>
              </a:rPr>
              <a:t> and also easier to setup and manage.</a:t>
            </a:r>
          </a:p>
          <a:p>
            <a:pPr algn="just"/>
            <a:r>
              <a:rPr lang="en-US" sz="1800" b="0" i="0" dirty="0">
                <a:solidFill>
                  <a:srgbClr val="212529"/>
                </a:solidFill>
                <a:effectLst/>
                <a:latin typeface="Segoe UI" panose="020B0502040204020203" pitchFamily="34" charset="0"/>
              </a:rPr>
              <a:t>Since PCs have all necessary resource for </a:t>
            </a:r>
            <a:r>
              <a:rPr lang="en-US" sz="1800" b="0" i="0" dirty="0" err="1">
                <a:solidFill>
                  <a:srgbClr val="212529"/>
                </a:solidFill>
                <a:effectLst/>
                <a:latin typeface="Segoe UI" panose="020B0502040204020203" pitchFamily="34" charset="0"/>
              </a:rPr>
              <a:t>os</a:t>
            </a:r>
            <a:r>
              <a:rPr lang="en-US" sz="1800" b="0" i="0" dirty="0">
                <a:solidFill>
                  <a:srgbClr val="212529"/>
                </a:solidFill>
                <a:effectLst/>
                <a:latin typeface="Segoe UI" panose="020B0502040204020203" pitchFamily="34" charset="0"/>
              </a:rPr>
              <a:t> companies preferred to install an individual </a:t>
            </a:r>
            <a:r>
              <a:rPr lang="en-US" sz="1800" b="0" i="0" dirty="0" err="1">
                <a:solidFill>
                  <a:srgbClr val="212529"/>
                </a:solidFill>
                <a:effectLst/>
                <a:latin typeface="Segoe UI" panose="020B0502040204020203" pitchFamily="34" charset="0"/>
              </a:rPr>
              <a:t>os</a:t>
            </a:r>
            <a:r>
              <a:rPr lang="en-US" sz="1800" b="0" i="0" dirty="0">
                <a:solidFill>
                  <a:srgbClr val="212529"/>
                </a:solidFill>
                <a:effectLst/>
                <a:latin typeface="Segoe UI" panose="020B0502040204020203" pitchFamily="34" charset="0"/>
              </a:rPr>
              <a:t>  in each PC. Gradually terminals became outdated and replaced by PCs.</a:t>
            </a:r>
          </a:p>
          <a:p>
            <a:pPr algn="just"/>
            <a:r>
              <a:rPr lang="en-US" sz="1800" b="0" i="0" dirty="0">
                <a:solidFill>
                  <a:srgbClr val="212529"/>
                </a:solidFill>
                <a:effectLst/>
                <a:latin typeface="Segoe UI" panose="020B0502040204020203" pitchFamily="34" charset="0"/>
              </a:rPr>
              <a:t>Even though terminals are history now, terminal concept still exists in Linux operating system. A Linux operating system not only have necessary software configuration that allows physical terminals to connect with it but also offers a way to access that software configuration virtually. That way is known as virtual console.</a:t>
            </a:r>
          </a:p>
        </p:txBody>
      </p:sp>
    </p:spTree>
    <p:extLst>
      <p:ext uri="{BB962C8B-B14F-4D97-AF65-F5344CB8AC3E}">
        <p14:creationId xmlns:p14="http://schemas.microsoft.com/office/powerpoint/2010/main" val="3677925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hyscial console vs virtual console">
            <a:extLst>
              <a:ext uri="{FF2B5EF4-FFF2-40B4-BE49-F238E27FC236}">
                <a16:creationId xmlns:a16="http://schemas.microsoft.com/office/drawing/2014/main" id="{A6550198-D6F7-44BB-9F62-9881A4BBA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3314" y="1568224"/>
            <a:ext cx="4982936" cy="3286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12DE3E-10FC-465E-B696-5888FE66F175}"/>
              </a:ext>
            </a:extLst>
          </p:cNvPr>
          <p:cNvSpPr txBox="1"/>
          <p:nvPr/>
        </p:nvSpPr>
        <p:spPr>
          <a:xfrm>
            <a:off x="126092" y="869912"/>
            <a:ext cx="6096000" cy="4247317"/>
          </a:xfrm>
          <a:prstGeom prst="rect">
            <a:avLst/>
          </a:prstGeom>
          <a:noFill/>
        </p:spPr>
        <p:txBody>
          <a:bodyPr wrap="square">
            <a:spAutoFit/>
          </a:bodyPr>
          <a:lstStyle/>
          <a:p>
            <a:pPr algn="just"/>
            <a:r>
              <a:rPr lang="en-US" b="1" i="0" dirty="0">
                <a:solidFill>
                  <a:srgbClr val="42444E"/>
                </a:solidFill>
                <a:effectLst/>
                <a:latin typeface="Segoe UI" panose="020B0502040204020203" pitchFamily="34" charset="0"/>
              </a:rPr>
              <a:t>Physical console</a:t>
            </a:r>
            <a:r>
              <a:rPr lang="en-US" b="0" i="0" dirty="0">
                <a:solidFill>
                  <a:srgbClr val="212529"/>
                </a:solidFill>
                <a:effectLst/>
                <a:latin typeface="Segoe UI" panose="020B0502040204020203" pitchFamily="34" charset="0"/>
              </a:rPr>
              <a:t>: - A physical terminal device connected with Linux system on serial port via serial cable physically.</a:t>
            </a:r>
          </a:p>
          <a:p>
            <a:pPr algn="just"/>
            <a:r>
              <a:rPr lang="en-US" b="1" i="0" dirty="0">
                <a:solidFill>
                  <a:srgbClr val="42444E"/>
                </a:solidFill>
                <a:effectLst/>
                <a:latin typeface="Segoe UI" panose="020B0502040204020203" pitchFamily="34" charset="0"/>
              </a:rPr>
              <a:t>Virtual console</a:t>
            </a:r>
            <a:r>
              <a:rPr lang="en-US" b="0" i="0" dirty="0">
                <a:solidFill>
                  <a:srgbClr val="212529"/>
                </a:solidFill>
                <a:effectLst/>
                <a:latin typeface="Segoe UI" panose="020B0502040204020203" pitchFamily="34" charset="0"/>
              </a:rPr>
              <a:t>: - An application that simulates a physical terminal device in software and connects it with Linux system on serial port through software configuration virtually.</a:t>
            </a:r>
          </a:p>
          <a:p>
            <a:pPr algn="just"/>
            <a:r>
              <a:rPr lang="en-US" b="1" i="0" dirty="0">
                <a:solidFill>
                  <a:srgbClr val="42444E"/>
                </a:solidFill>
                <a:effectLst/>
                <a:latin typeface="Segoe UI" panose="020B0502040204020203" pitchFamily="34" charset="0"/>
              </a:rPr>
              <a:t>Physical terminal device</a:t>
            </a:r>
            <a:r>
              <a:rPr lang="en-US" b="0" i="0" dirty="0">
                <a:solidFill>
                  <a:srgbClr val="212529"/>
                </a:solidFill>
                <a:effectLst/>
                <a:latin typeface="Segoe UI" panose="020B0502040204020203" pitchFamily="34" charset="0"/>
              </a:rPr>
              <a:t>: - A physical device that consisted of nothing more than a monitor and keyboard attached to it. It uses all resources such as CPU, RAM and Hard disk from server system.</a:t>
            </a:r>
          </a:p>
          <a:p>
            <a:pPr algn="just"/>
            <a:r>
              <a:rPr lang="en-US" b="1" i="0" dirty="0">
                <a:solidFill>
                  <a:srgbClr val="42444E"/>
                </a:solidFill>
                <a:effectLst/>
                <a:latin typeface="Segoe UI" panose="020B0502040204020203" pitchFamily="34" charset="0"/>
              </a:rPr>
              <a:t>Virtual terminal application</a:t>
            </a:r>
            <a:r>
              <a:rPr lang="en-US" b="0" i="0" dirty="0">
                <a:solidFill>
                  <a:srgbClr val="212529"/>
                </a:solidFill>
                <a:effectLst/>
                <a:latin typeface="Segoe UI" panose="020B0502040204020203" pitchFamily="34" charset="0"/>
              </a:rPr>
              <a:t>: - An application that provides a text based environment to access the shell. Since physical terminals are no longer used, it became common practice to use the word </a:t>
            </a:r>
            <a:r>
              <a:rPr lang="en-US" b="0" i="1" dirty="0">
                <a:solidFill>
                  <a:srgbClr val="4E2A0B"/>
                </a:solidFill>
                <a:effectLst/>
                <a:latin typeface="Segoe UI" panose="020B0502040204020203" pitchFamily="34" charset="0"/>
              </a:rPr>
              <a:t>terminal</a:t>
            </a:r>
            <a:r>
              <a:rPr lang="en-US" b="0" i="0" dirty="0">
                <a:solidFill>
                  <a:srgbClr val="212529"/>
                </a:solidFill>
                <a:effectLst/>
                <a:latin typeface="Segoe UI" panose="020B0502040204020203" pitchFamily="34" charset="0"/>
              </a:rPr>
              <a:t> to refer the virtual terminal application.</a:t>
            </a:r>
          </a:p>
        </p:txBody>
      </p:sp>
      <p:sp>
        <p:nvSpPr>
          <p:cNvPr id="6" name="TextBox 5">
            <a:extLst>
              <a:ext uri="{FF2B5EF4-FFF2-40B4-BE49-F238E27FC236}">
                <a16:creationId xmlns:a16="http://schemas.microsoft.com/office/drawing/2014/main" id="{51ED503F-0E59-4604-844C-0DB27DC485FF}"/>
              </a:ext>
            </a:extLst>
          </p:cNvPr>
          <p:cNvSpPr txBox="1"/>
          <p:nvPr/>
        </p:nvSpPr>
        <p:spPr>
          <a:xfrm>
            <a:off x="391886" y="5387923"/>
            <a:ext cx="6096000" cy="1200329"/>
          </a:xfrm>
          <a:prstGeom prst="rect">
            <a:avLst/>
          </a:prstGeom>
          <a:noFill/>
        </p:spPr>
        <p:txBody>
          <a:bodyPr wrap="square">
            <a:spAutoFit/>
          </a:bodyPr>
          <a:lstStyle/>
          <a:p>
            <a:r>
              <a:rPr lang="en-US" b="0" i="0" dirty="0">
                <a:solidFill>
                  <a:srgbClr val="212529"/>
                </a:solidFill>
                <a:effectLst/>
                <a:latin typeface="Segoe UI" panose="020B0502040204020203" pitchFamily="34" charset="0"/>
              </a:rPr>
              <a:t>The word </a:t>
            </a:r>
            <a:r>
              <a:rPr lang="en-US" b="1" i="0" dirty="0">
                <a:solidFill>
                  <a:srgbClr val="42444E"/>
                </a:solidFill>
                <a:effectLst/>
                <a:latin typeface="Segoe UI" panose="020B0502040204020203" pitchFamily="34" charset="0"/>
              </a:rPr>
              <a:t>virtual console</a:t>
            </a:r>
            <a:r>
              <a:rPr lang="en-US" b="0" i="0" dirty="0">
                <a:solidFill>
                  <a:srgbClr val="212529"/>
                </a:solidFill>
                <a:effectLst/>
                <a:latin typeface="Segoe UI" panose="020B0502040204020203" pitchFamily="34" charset="0"/>
              </a:rPr>
              <a:t> refers to an application that simulates a physical terminal while the word </a:t>
            </a:r>
            <a:r>
              <a:rPr lang="en-US" b="1" i="0" dirty="0">
                <a:solidFill>
                  <a:srgbClr val="42444E"/>
                </a:solidFill>
                <a:effectLst/>
                <a:latin typeface="Segoe UI" panose="020B0502040204020203" pitchFamily="34" charset="0"/>
              </a:rPr>
              <a:t>terminal</a:t>
            </a:r>
            <a:r>
              <a:rPr lang="en-US" b="0" i="0" dirty="0">
                <a:solidFill>
                  <a:srgbClr val="212529"/>
                </a:solidFill>
                <a:effectLst/>
                <a:latin typeface="Segoe UI" panose="020B0502040204020203" pitchFamily="34" charset="0"/>
              </a:rPr>
              <a:t> refers to an application that allows us to access and use the shell.</a:t>
            </a:r>
            <a:endParaRPr lang="en-IN" dirty="0"/>
          </a:p>
        </p:txBody>
      </p:sp>
      <p:sp>
        <p:nvSpPr>
          <p:cNvPr id="5" name="TextBox 4">
            <a:extLst>
              <a:ext uri="{FF2B5EF4-FFF2-40B4-BE49-F238E27FC236}">
                <a16:creationId xmlns:a16="http://schemas.microsoft.com/office/drawing/2014/main" id="{43428604-CFC1-4530-A0C6-D0956DB7EC79}"/>
              </a:ext>
            </a:extLst>
          </p:cNvPr>
          <p:cNvSpPr txBox="1"/>
          <p:nvPr/>
        </p:nvSpPr>
        <p:spPr>
          <a:xfrm>
            <a:off x="149901" y="67353"/>
            <a:ext cx="2713220" cy="584775"/>
          </a:xfrm>
          <a:prstGeom prst="rect">
            <a:avLst/>
          </a:prstGeom>
          <a:noFill/>
        </p:spPr>
        <p:txBody>
          <a:bodyPr wrap="square">
            <a:spAutoFit/>
          </a:bodyPr>
          <a:lstStyle/>
          <a:p>
            <a:pPr algn="l"/>
            <a:r>
              <a:rPr lang="en-IN" sz="3200" b="1" i="0" dirty="0">
                <a:solidFill>
                  <a:srgbClr val="C00000"/>
                </a:solidFill>
                <a:effectLst/>
                <a:latin typeface="Segoe UI" panose="020B0502040204020203" pitchFamily="34" charset="0"/>
              </a:rPr>
              <a:t>Console </a:t>
            </a:r>
          </a:p>
        </p:txBody>
      </p:sp>
    </p:spTree>
    <p:extLst>
      <p:ext uri="{BB962C8B-B14F-4D97-AF65-F5344CB8AC3E}">
        <p14:creationId xmlns:p14="http://schemas.microsoft.com/office/powerpoint/2010/main" val="316479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CDF60C-A8B4-4247-8037-27C16F096AC0}"/>
              </a:ext>
            </a:extLst>
          </p:cNvPr>
          <p:cNvSpPr txBox="1"/>
          <p:nvPr/>
        </p:nvSpPr>
        <p:spPr>
          <a:xfrm>
            <a:off x="275771" y="684687"/>
            <a:ext cx="6792686" cy="3139321"/>
          </a:xfrm>
          <a:prstGeom prst="rect">
            <a:avLst/>
          </a:prstGeom>
          <a:noFill/>
        </p:spPr>
        <p:txBody>
          <a:bodyPr wrap="square">
            <a:spAutoFit/>
          </a:bodyPr>
          <a:lstStyle/>
          <a:p>
            <a:pPr algn="just"/>
            <a:r>
              <a:rPr lang="en-US" b="0" i="0" dirty="0">
                <a:solidFill>
                  <a:srgbClr val="212529"/>
                </a:solidFill>
                <a:effectLst/>
                <a:latin typeface="Segoe UI" panose="020B0502040204020203" pitchFamily="34" charset="0"/>
              </a:rPr>
              <a:t>Virtual consoles can be accessed by holding the </a:t>
            </a:r>
            <a:r>
              <a:rPr lang="en-US" b="1" i="0" dirty="0">
                <a:solidFill>
                  <a:srgbClr val="42444E"/>
                </a:solidFill>
                <a:effectLst/>
                <a:latin typeface="Segoe UI" panose="020B0502040204020203" pitchFamily="34" charset="0"/>
              </a:rPr>
              <a:t>Ctrl</a:t>
            </a:r>
            <a:r>
              <a:rPr lang="en-US" b="0" i="0" dirty="0">
                <a:solidFill>
                  <a:srgbClr val="212529"/>
                </a:solidFill>
                <a:effectLst/>
                <a:latin typeface="Segoe UI" panose="020B0502040204020203" pitchFamily="34" charset="0"/>
              </a:rPr>
              <a:t> and </a:t>
            </a:r>
            <a:r>
              <a:rPr lang="en-US" b="1" i="0" dirty="0">
                <a:solidFill>
                  <a:srgbClr val="42444E"/>
                </a:solidFill>
                <a:effectLst/>
                <a:latin typeface="Segoe UI" panose="020B0502040204020203" pitchFamily="34" charset="0"/>
              </a:rPr>
              <a:t>Alt</a:t>
            </a:r>
            <a:r>
              <a:rPr lang="en-US" b="0" i="0" dirty="0">
                <a:solidFill>
                  <a:srgbClr val="212529"/>
                </a:solidFill>
                <a:effectLst/>
                <a:latin typeface="Segoe UI" panose="020B0502040204020203" pitchFamily="34" charset="0"/>
              </a:rPr>
              <a:t> keys and pressing a function key between </a:t>
            </a:r>
            <a:r>
              <a:rPr lang="en-US" b="1" i="0" dirty="0">
                <a:solidFill>
                  <a:srgbClr val="42444E"/>
                </a:solidFill>
                <a:effectLst/>
                <a:latin typeface="Segoe UI" panose="020B0502040204020203" pitchFamily="34" charset="0"/>
              </a:rPr>
              <a:t>F1</a:t>
            </a:r>
            <a:r>
              <a:rPr lang="en-US" b="0" i="0" dirty="0">
                <a:solidFill>
                  <a:srgbClr val="212529"/>
                </a:solidFill>
                <a:effectLst/>
                <a:latin typeface="Segoe UI" panose="020B0502040204020203" pitchFamily="34" charset="0"/>
              </a:rPr>
              <a:t> and </a:t>
            </a:r>
            <a:r>
              <a:rPr lang="en-US" b="1" i="0" dirty="0">
                <a:solidFill>
                  <a:srgbClr val="42444E"/>
                </a:solidFill>
                <a:effectLst/>
                <a:latin typeface="Segoe UI" panose="020B0502040204020203" pitchFamily="34" charset="0"/>
              </a:rPr>
              <a:t>F6</a:t>
            </a:r>
            <a:r>
              <a:rPr lang="en-US" b="0" i="0" dirty="0">
                <a:solidFill>
                  <a:srgbClr val="212529"/>
                </a:solidFill>
                <a:effectLst/>
                <a:latin typeface="Segoe UI" panose="020B0502040204020203" pitchFamily="34" charset="0"/>
              </a:rPr>
              <a:t>. Let’s take an example.</a:t>
            </a:r>
          </a:p>
          <a:p>
            <a:pPr algn="just"/>
            <a:r>
              <a:rPr lang="en-US" b="0" i="0" dirty="0">
                <a:solidFill>
                  <a:srgbClr val="212529"/>
                </a:solidFill>
                <a:effectLst/>
                <a:latin typeface="Segoe UI" panose="020B0502040204020203" pitchFamily="34" charset="0"/>
              </a:rPr>
              <a:t>Hold down the </a:t>
            </a:r>
            <a:r>
              <a:rPr lang="en-US" b="1" i="0" dirty="0">
                <a:solidFill>
                  <a:srgbClr val="42444E"/>
                </a:solidFill>
                <a:effectLst/>
                <a:latin typeface="Segoe UI" panose="020B0502040204020203" pitchFamily="34" charset="0"/>
              </a:rPr>
              <a:t>Ctrl + Alt</a:t>
            </a:r>
            <a:r>
              <a:rPr lang="en-US" b="0" i="0" dirty="0">
                <a:solidFill>
                  <a:srgbClr val="212529"/>
                </a:solidFill>
                <a:effectLst/>
                <a:latin typeface="Segoe UI" panose="020B0502040204020203" pitchFamily="34" charset="0"/>
              </a:rPr>
              <a:t> keys, and press </a:t>
            </a:r>
            <a:r>
              <a:rPr lang="en-US" b="1" i="0" dirty="0">
                <a:solidFill>
                  <a:srgbClr val="42444E"/>
                </a:solidFill>
                <a:effectLst/>
                <a:latin typeface="Segoe UI" panose="020B0502040204020203" pitchFamily="34" charset="0"/>
              </a:rPr>
              <a:t>F4</a:t>
            </a:r>
            <a:r>
              <a:rPr lang="en-US" b="0" i="0" dirty="0">
                <a:solidFill>
                  <a:srgbClr val="212529"/>
                </a:solidFill>
                <a:effectLst/>
                <a:latin typeface="Segoe UI" panose="020B0502040204020203" pitchFamily="34" charset="0"/>
              </a:rPr>
              <a:t> to access a virtual console. In virtual console, login from user root and run </a:t>
            </a:r>
            <a:r>
              <a:rPr lang="en-US" b="1" i="0" dirty="0">
                <a:solidFill>
                  <a:srgbClr val="42444E"/>
                </a:solidFill>
                <a:effectLst/>
                <a:latin typeface="Segoe UI" panose="020B0502040204020203" pitchFamily="34" charset="0"/>
              </a:rPr>
              <a:t>who</a:t>
            </a:r>
            <a:r>
              <a:rPr lang="en-US" b="0" i="0" dirty="0">
                <a:solidFill>
                  <a:srgbClr val="212529"/>
                </a:solidFill>
                <a:effectLst/>
                <a:latin typeface="Segoe UI" panose="020B0502040204020203" pitchFamily="34" charset="0"/>
              </a:rPr>
              <a:t> command.</a:t>
            </a:r>
          </a:p>
          <a:p>
            <a:pPr algn="just"/>
            <a:r>
              <a:rPr lang="en-US" b="0" i="0" dirty="0">
                <a:solidFill>
                  <a:srgbClr val="212529"/>
                </a:solidFill>
                <a:effectLst/>
                <a:latin typeface="Segoe UI" panose="020B0502040204020203" pitchFamily="34" charset="0"/>
              </a:rPr>
              <a:t>The </a:t>
            </a:r>
            <a:r>
              <a:rPr lang="en-US" b="1" i="0" dirty="0">
                <a:solidFill>
                  <a:srgbClr val="42444E"/>
                </a:solidFill>
                <a:effectLst/>
                <a:latin typeface="Segoe UI" panose="020B0502040204020203" pitchFamily="34" charset="0"/>
              </a:rPr>
              <a:t>who</a:t>
            </a:r>
            <a:r>
              <a:rPr lang="en-US" b="0" i="0" dirty="0">
                <a:solidFill>
                  <a:srgbClr val="212529"/>
                </a:solidFill>
                <a:effectLst/>
                <a:latin typeface="Segoe UI" panose="020B0502040204020203" pitchFamily="34" charset="0"/>
              </a:rPr>
              <a:t> command lists the currently logged in users along with the console number where they are logged in.</a:t>
            </a:r>
          </a:p>
          <a:p>
            <a:pPr algn="just"/>
            <a:r>
              <a:rPr lang="en-US" b="0" i="0" dirty="0">
                <a:solidFill>
                  <a:srgbClr val="212529"/>
                </a:solidFill>
                <a:effectLst/>
                <a:latin typeface="Segoe UI" panose="020B0502040204020203" pitchFamily="34" charset="0"/>
              </a:rPr>
              <a:t>When you are finished, you can use </a:t>
            </a:r>
            <a:r>
              <a:rPr lang="en-US" b="1" i="0" dirty="0">
                <a:solidFill>
                  <a:srgbClr val="42444E"/>
                </a:solidFill>
                <a:effectLst/>
                <a:latin typeface="Segoe UI" panose="020B0502040204020203" pitchFamily="34" charset="0"/>
              </a:rPr>
              <a:t>exit</a:t>
            </a:r>
            <a:r>
              <a:rPr lang="en-US" b="0" i="0" dirty="0">
                <a:solidFill>
                  <a:srgbClr val="212529"/>
                </a:solidFill>
                <a:effectLst/>
                <a:latin typeface="Segoe UI" panose="020B0502040204020203" pitchFamily="34" charset="0"/>
              </a:rPr>
              <a:t> command to logout from virtual console.</a:t>
            </a:r>
          </a:p>
          <a:p>
            <a:pPr algn="just"/>
            <a:endParaRPr lang="en-US" b="0" i="0" dirty="0">
              <a:solidFill>
                <a:srgbClr val="212529"/>
              </a:solidFill>
              <a:effectLst/>
              <a:latin typeface="Segoe UI" panose="020B0502040204020203" pitchFamily="34" charset="0"/>
            </a:endParaRPr>
          </a:p>
        </p:txBody>
      </p:sp>
      <p:pic>
        <p:nvPicPr>
          <p:cNvPr id="4100" name="Picture 4" descr="access terminal">
            <a:extLst>
              <a:ext uri="{FF2B5EF4-FFF2-40B4-BE49-F238E27FC236}">
                <a16:creationId xmlns:a16="http://schemas.microsoft.com/office/drawing/2014/main" id="{2B804CD5-3A1D-4E01-88FA-702271B54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4857" y="961685"/>
            <a:ext cx="4557486" cy="337808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96B5673-85E0-4DAD-93F1-0A661BE5584F}"/>
              </a:ext>
            </a:extLst>
          </p:cNvPr>
          <p:cNvSpPr txBox="1"/>
          <p:nvPr/>
        </p:nvSpPr>
        <p:spPr>
          <a:xfrm>
            <a:off x="275771" y="3824008"/>
            <a:ext cx="6589486" cy="2862322"/>
          </a:xfrm>
          <a:prstGeom prst="rect">
            <a:avLst/>
          </a:prstGeom>
          <a:noFill/>
        </p:spPr>
        <p:txBody>
          <a:bodyPr wrap="square">
            <a:spAutoFit/>
          </a:bodyPr>
          <a:lstStyle/>
          <a:p>
            <a:pPr algn="l"/>
            <a:r>
              <a:rPr lang="en-US" b="1" i="0" dirty="0">
                <a:solidFill>
                  <a:srgbClr val="C00000"/>
                </a:solidFill>
                <a:effectLst/>
                <a:latin typeface="Segoe UI" panose="020B0502040204020203" pitchFamily="34" charset="0"/>
              </a:rPr>
              <a:t>Switching between virtual consoles</a:t>
            </a:r>
          </a:p>
          <a:p>
            <a:pPr algn="just"/>
            <a:r>
              <a:rPr lang="en-US" b="0" i="0" dirty="0">
                <a:solidFill>
                  <a:srgbClr val="212529"/>
                </a:solidFill>
                <a:effectLst/>
                <a:latin typeface="Segoe UI" panose="020B0502040204020203" pitchFamily="34" charset="0"/>
              </a:rPr>
              <a:t>You can cycle through virtual consoles using the </a:t>
            </a:r>
            <a:r>
              <a:rPr lang="en-US" b="1" i="0" dirty="0">
                <a:solidFill>
                  <a:srgbClr val="42444E"/>
                </a:solidFill>
                <a:effectLst/>
                <a:latin typeface="Segoe UI" panose="020B0502040204020203" pitchFamily="34" charset="0"/>
              </a:rPr>
              <a:t>Crtl+Alt+F1</a:t>
            </a:r>
            <a:r>
              <a:rPr lang="en-US" b="0" i="0" dirty="0">
                <a:solidFill>
                  <a:srgbClr val="212529"/>
                </a:solidFill>
                <a:effectLst/>
                <a:latin typeface="Segoe UI" panose="020B0502040204020203" pitchFamily="34" charset="0"/>
              </a:rPr>
              <a:t> to </a:t>
            </a:r>
            <a:r>
              <a:rPr lang="en-US" b="1" i="0" dirty="0">
                <a:solidFill>
                  <a:srgbClr val="42444E"/>
                </a:solidFill>
                <a:effectLst/>
                <a:latin typeface="Segoe UI" panose="020B0502040204020203" pitchFamily="34" charset="0"/>
              </a:rPr>
              <a:t>F7</a:t>
            </a:r>
            <a:r>
              <a:rPr lang="en-US" b="0" i="0" dirty="0">
                <a:solidFill>
                  <a:srgbClr val="212529"/>
                </a:solidFill>
                <a:effectLst/>
                <a:latin typeface="Segoe UI" panose="020B0502040204020203" pitchFamily="34" charset="0"/>
              </a:rPr>
              <a:t> keys. Switching does not terminate the active login session. Each virtual console is independent and separate.</a:t>
            </a:r>
          </a:p>
          <a:p>
            <a:pPr algn="just"/>
            <a:r>
              <a:rPr lang="en-US" b="0" i="0" dirty="0">
                <a:solidFill>
                  <a:srgbClr val="212529"/>
                </a:solidFill>
                <a:effectLst/>
                <a:latin typeface="Segoe UI" panose="020B0502040204020203" pitchFamily="34" charset="0"/>
              </a:rPr>
              <a:t>To switch between virtual consoles or to return back in GUI from virtual console, you may use only </a:t>
            </a:r>
            <a:r>
              <a:rPr lang="en-US" b="1" i="0" dirty="0" err="1">
                <a:solidFill>
                  <a:srgbClr val="42444E"/>
                </a:solidFill>
                <a:effectLst/>
                <a:latin typeface="Segoe UI" panose="020B0502040204020203" pitchFamily="34" charset="0"/>
              </a:rPr>
              <a:t>Alt+F</a:t>
            </a:r>
            <a:r>
              <a:rPr lang="en-US" b="1" i="0" dirty="0">
                <a:solidFill>
                  <a:srgbClr val="42444E"/>
                </a:solidFill>
                <a:effectLst/>
                <a:latin typeface="Segoe UI" panose="020B0502040204020203" pitchFamily="34" charset="0"/>
              </a:rPr>
              <a:t>(</a:t>
            </a:r>
            <a:r>
              <a:rPr lang="en-US" b="1" i="1" dirty="0">
                <a:solidFill>
                  <a:srgbClr val="4E2A0B"/>
                </a:solidFill>
                <a:effectLst/>
                <a:latin typeface="Segoe UI" panose="020B0502040204020203" pitchFamily="34" charset="0"/>
              </a:rPr>
              <a:t>1,2,3,4,5,6</a:t>
            </a:r>
            <a:r>
              <a:rPr lang="en-US" b="1" i="0" dirty="0">
                <a:solidFill>
                  <a:srgbClr val="42444E"/>
                </a:solidFill>
                <a:effectLst/>
                <a:latin typeface="Segoe UI" panose="020B0502040204020203" pitchFamily="34" charset="0"/>
              </a:rPr>
              <a:t>)</a:t>
            </a:r>
            <a:r>
              <a:rPr lang="en-US" b="0" i="0" dirty="0">
                <a:solidFill>
                  <a:srgbClr val="212529"/>
                </a:solidFill>
                <a:effectLst/>
                <a:latin typeface="Segoe UI" panose="020B0502040204020203" pitchFamily="34" charset="0"/>
              </a:rPr>
              <a:t> keys. While switching between virtual consoles or accessing GUI from virtual console, </a:t>
            </a:r>
            <a:r>
              <a:rPr lang="en-US" b="1" i="0" dirty="0">
                <a:solidFill>
                  <a:srgbClr val="42444E"/>
                </a:solidFill>
                <a:effectLst/>
                <a:latin typeface="Segoe UI" panose="020B0502040204020203" pitchFamily="34" charset="0"/>
              </a:rPr>
              <a:t>Ctrl</a:t>
            </a:r>
            <a:r>
              <a:rPr lang="en-US" b="0" i="0" dirty="0">
                <a:solidFill>
                  <a:srgbClr val="212529"/>
                </a:solidFill>
                <a:effectLst/>
                <a:latin typeface="Segoe UI" panose="020B0502040204020203" pitchFamily="34" charset="0"/>
              </a:rPr>
              <a:t> key is optional. It is required only when accessing virtual console from GUI.</a:t>
            </a:r>
          </a:p>
        </p:txBody>
      </p:sp>
      <p:sp>
        <p:nvSpPr>
          <p:cNvPr id="12" name="TextBox 11">
            <a:extLst>
              <a:ext uri="{FF2B5EF4-FFF2-40B4-BE49-F238E27FC236}">
                <a16:creationId xmlns:a16="http://schemas.microsoft.com/office/drawing/2014/main" id="{906E0C76-0E2E-4BC6-BA4D-E1B5A965EBC2}"/>
              </a:ext>
            </a:extLst>
          </p:cNvPr>
          <p:cNvSpPr txBox="1"/>
          <p:nvPr/>
        </p:nvSpPr>
        <p:spPr>
          <a:xfrm>
            <a:off x="174171" y="97500"/>
            <a:ext cx="6096000" cy="369332"/>
          </a:xfrm>
          <a:prstGeom prst="rect">
            <a:avLst/>
          </a:prstGeom>
          <a:noFill/>
        </p:spPr>
        <p:txBody>
          <a:bodyPr wrap="square">
            <a:spAutoFit/>
          </a:bodyPr>
          <a:lstStyle/>
          <a:p>
            <a:pPr algn="l"/>
            <a:r>
              <a:rPr lang="en-US" b="1" i="0" dirty="0">
                <a:solidFill>
                  <a:srgbClr val="C00000"/>
                </a:solidFill>
                <a:effectLst/>
                <a:latin typeface="Segoe UI" panose="020B0502040204020203" pitchFamily="34" charset="0"/>
              </a:rPr>
              <a:t>How to access virtual console</a:t>
            </a:r>
          </a:p>
        </p:txBody>
      </p:sp>
      <p:sp>
        <p:nvSpPr>
          <p:cNvPr id="9" name="TextBox 8">
            <a:extLst>
              <a:ext uri="{FF2B5EF4-FFF2-40B4-BE49-F238E27FC236}">
                <a16:creationId xmlns:a16="http://schemas.microsoft.com/office/drawing/2014/main" id="{F7068D18-6FC0-4598-A611-9BFF7B5A223E}"/>
              </a:ext>
            </a:extLst>
          </p:cNvPr>
          <p:cNvSpPr txBox="1"/>
          <p:nvPr/>
        </p:nvSpPr>
        <p:spPr>
          <a:xfrm>
            <a:off x="7254614" y="5006317"/>
            <a:ext cx="4937386" cy="1477328"/>
          </a:xfrm>
          <a:prstGeom prst="rect">
            <a:avLst/>
          </a:prstGeom>
          <a:noFill/>
        </p:spPr>
        <p:txBody>
          <a:bodyPr wrap="square">
            <a:spAutoFit/>
          </a:bodyPr>
          <a:lstStyle/>
          <a:p>
            <a:pPr algn="l"/>
            <a:r>
              <a:rPr lang="en-IN" sz="1800" b="1" i="0" u="none" strike="noStrike" baseline="0" dirty="0">
                <a:highlight>
                  <a:srgbClr val="00FFFF"/>
                </a:highlight>
                <a:latin typeface="LucidaSans-Typewriter83"/>
              </a:rPr>
              <a:t>0268 // </a:t>
            </a:r>
            <a:r>
              <a:rPr lang="en-IN" sz="1800" b="1" i="0" u="none" strike="noStrike" baseline="0" dirty="0" err="1">
                <a:highlight>
                  <a:srgbClr val="00FFFF"/>
                </a:highlight>
                <a:latin typeface="LucidaSans-Typewriter83"/>
              </a:rPr>
              <a:t>console.c</a:t>
            </a:r>
            <a:endParaRPr lang="en-IN" sz="1800" b="1" i="0" u="none" strike="noStrike" baseline="0" dirty="0">
              <a:highlight>
                <a:srgbClr val="00FFFF"/>
              </a:highlight>
              <a:latin typeface="LucidaSans-Typewriter83"/>
            </a:endParaRPr>
          </a:p>
          <a:p>
            <a:pPr algn="l"/>
            <a:r>
              <a:rPr lang="en-IN" sz="1800" b="0" i="0" u="none" strike="noStrike" baseline="0" dirty="0">
                <a:highlight>
                  <a:srgbClr val="00FFFF"/>
                </a:highlight>
                <a:latin typeface="LucidaSans-Typewriter83"/>
              </a:rPr>
              <a:t>0269 void </a:t>
            </a:r>
            <a:r>
              <a:rPr lang="en-IN" sz="1800" b="0" i="0" u="none" strike="noStrike" baseline="0" dirty="0" err="1">
                <a:highlight>
                  <a:srgbClr val="00FFFF"/>
                </a:highlight>
                <a:latin typeface="LucidaSans-Typewriter83"/>
              </a:rPr>
              <a:t>consoleinit</a:t>
            </a:r>
            <a:r>
              <a:rPr lang="en-IN" sz="1800" b="0" i="0" u="none" strike="noStrike" baseline="0" dirty="0">
                <a:highlight>
                  <a:srgbClr val="00FFFF"/>
                </a:highlight>
                <a:latin typeface="LucidaSans-Typewriter83"/>
              </a:rPr>
              <a:t>(void);</a:t>
            </a:r>
          </a:p>
          <a:p>
            <a:pPr algn="l"/>
            <a:r>
              <a:rPr lang="en-IN" sz="1800" b="0" i="0" u="none" strike="noStrike" baseline="0" dirty="0">
                <a:highlight>
                  <a:srgbClr val="00FFFF"/>
                </a:highlight>
                <a:latin typeface="LucidaSans-Typewriter83"/>
              </a:rPr>
              <a:t>0270 void </a:t>
            </a:r>
            <a:r>
              <a:rPr lang="en-IN" sz="1800" b="0" i="0" u="none" strike="noStrike" baseline="0" dirty="0" err="1">
                <a:highlight>
                  <a:srgbClr val="00FFFF"/>
                </a:highlight>
                <a:latin typeface="LucidaSans-Typewriter83"/>
              </a:rPr>
              <a:t>cprintf</a:t>
            </a:r>
            <a:r>
              <a:rPr lang="en-IN" sz="1800" b="0" i="0" u="none" strike="noStrike" baseline="0" dirty="0">
                <a:highlight>
                  <a:srgbClr val="00FFFF"/>
                </a:highlight>
                <a:latin typeface="LucidaSans-Typewriter83"/>
              </a:rPr>
              <a:t>(char*, ...);</a:t>
            </a:r>
          </a:p>
          <a:p>
            <a:pPr algn="l"/>
            <a:r>
              <a:rPr lang="fr-FR" sz="1800" b="0" i="0" u="none" strike="noStrike" baseline="0" dirty="0">
                <a:highlight>
                  <a:srgbClr val="00FFFF"/>
                </a:highlight>
                <a:latin typeface="LucidaSans-Typewriter83"/>
              </a:rPr>
              <a:t>0271 </a:t>
            </a:r>
            <a:r>
              <a:rPr lang="fr-FR" sz="1800" b="0" i="0" u="none" strike="noStrike" baseline="0" dirty="0" err="1">
                <a:highlight>
                  <a:srgbClr val="00FFFF"/>
                </a:highlight>
                <a:latin typeface="LucidaSans-Typewriter83"/>
              </a:rPr>
              <a:t>void</a:t>
            </a:r>
            <a:r>
              <a:rPr lang="fr-FR" sz="1800" b="0" i="0" u="none" strike="noStrike" baseline="0" dirty="0">
                <a:highlight>
                  <a:srgbClr val="00FFFF"/>
                </a:highlight>
                <a:latin typeface="LucidaSans-Typewriter83"/>
              </a:rPr>
              <a:t> </a:t>
            </a:r>
            <a:r>
              <a:rPr lang="fr-FR" sz="1800" b="0" i="0" u="none" strike="noStrike" baseline="0" dirty="0" err="1">
                <a:highlight>
                  <a:srgbClr val="00FFFF"/>
                </a:highlight>
                <a:latin typeface="LucidaSans-Typewriter83"/>
              </a:rPr>
              <a:t>consoleintr</a:t>
            </a:r>
            <a:r>
              <a:rPr lang="fr-FR" sz="1800" b="0" i="0" u="none" strike="noStrike" baseline="0" dirty="0">
                <a:highlight>
                  <a:srgbClr val="00FFFF"/>
                </a:highlight>
                <a:latin typeface="LucidaSans-Typewriter83"/>
              </a:rPr>
              <a:t>(</a:t>
            </a:r>
            <a:r>
              <a:rPr lang="fr-FR" sz="1800" b="0" i="0" u="none" strike="noStrike" baseline="0" dirty="0" err="1">
                <a:highlight>
                  <a:srgbClr val="00FFFF"/>
                </a:highlight>
                <a:latin typeface="LucidaSans-Typewriter83"/>
              </a:rPr>
              <a:t>int</a:t>
            </a:r>
            <a:r>
              <a:rPr lang="fr-FR" sz="1800" b="0" i="0" u="none" strike="noStrike" baseline="0" dirty="0">
                <a:highlight>
                  <a:srgbClr val="00FFFF"/>
                </a:highlight>
                <a:latin typeface="LucidaSans-Typewriter83"/>
              </a:rPr>
              <a:t>(*)(</a:t>
            </a:r>
            <a:r>
              <a:rPr lang="fr-FR" sz="1800" b="0" i="0" u="none" strike="noStrike" baseline="0" dirty="0" err="1">
                <a:highlight>
                  <a:srgbClr val="00FFFF"/>
                </a:highlight>
                <a:latin typeface="LucidaSans-Typewriter83"/>
              </a:rPr>
              <a:t>void</a:t>
            </a:r>
            <a:r>
              <a:rPr lang="fr-FR" sz="1800" b="0" i="0" u="none" strike="noStrike" baseline="0" dirty="0">
                <a:highlight>
                  <a:srgbClr val="00FFFF"/>
                </a:highlight>
                <a:latin typeface="LucidaSans-Typewriter83"/>
              </a:rPr>
              <a:t>));</a:t>
            </a:r>
          </a:p>
          <a:p>
            <a:pPr algn="l"/>
            <a:r>
              <a:rPr lang="en-US" sz="1800" b="0" i="0" u="none" strike="noStrike" baseline="0" dirty="0">
                <a:highlight>
                  <a:srgbClr val="00FFFF"/>
                </a:highlight>
                <a:latin typeface="LucidaSans-Typewriter83"/>
              </a:rPr>
              <a:t>0272 void panic(char*) __attribute__((</a:t>
            </a:r>
            <a:r>
              <a:rPr lang="en-US" sz="1800" b="0" i="0" u="none" strike="noStrike" baseline="0" dirty="0" err="1">
                <a:highlight>
                  <a:srgbClr val="00FFFF"/>
                </a:highlight>
                <a:latin typeface="LucidaSans-Typewriter83"/>
              </a:rPr>
              <a:t>noreturn</a:t>
            </a:r>
            <a:r>
              <a:rPr lang="en-US" sz="1800" b="0" i="0" u="none" strike="noStrike" baseline="0" dirty="0">
                <a:highlight>
                  <a:srgbClr val="00FFFF"/>
                </a:highlight>
                <a:latin typeface="LucidaSans-Typewriter83"/>
              </a:rPr>
              <a:t>));</a:t>
            </a:r>
            <a:endParaRPr lang="en-IN" dirty="0">
              <a:highlight>
                <a:srgbClr val="00FFFF"/>
              </a:highlight>
            </a:endParaRPr>
          </a:p>
        </p:txBody>
      </p:sp>
    </p:spTree>
    <p:extLst>
      <p:ext uri="{BB962C8B-B14F-4D97-AF65-F5344CB8AC3E}">
        <p14:creationId xmlns:p14="http://schemas.microsoft.com/office/powerpoint/2010/main" val="2756916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7E960D94-1798-4E31-BCD0-3B568AC0059F}"/>
              </a:ext>
            </a:extLst>
          </p:cNvPr>
          <p:cNvGraphicFramePr>
            <a:graphicFrameLocks noGrp="1"/>
          </p:cNvGraphicFramePr>
          <p:nvPr>
            <p:extLst>
              <p:ext uri="{D42A27DB-BD31-4B8C-83A1-F6EECF244321}">
                <p14:modId xmlns:p14="http://schemas.microsoft.com/office/powerpoint/2010/main" val="323996731"/>
              </p:ext>
            </p:extLst>
          </p:nvPr>
        </p:nvGraphicFramePr>
        <p:xfrm>
          <a:off x="497173" y="1229332"/>
          <a:ext cx="11197653" cy="4910557"/>
        </p:xfrm>
        <a:graphic>
          <a:graphicData uri="http://schemas.openxmlformats.org/drawingml/2006/table">
            <a:tbl>
              <a:tblPr firstRow="1" bandRow="1">
                <a:tableStyleId>{5C22544A-7EE6-4342-B048-85BDC9FD1C3A}</a:tableStyleId>
              </a:tblPr>
              <a:tblGrid>
                <a:gridCol w="584616">
                  <a:extLst>
                    <a:ext uri="{9D8B030D-6E8A-4147-A177-3AD203B41FA5}">
                      <a16:colId xmlns:a16="http://schemas.microsoft.com/office/drawing/2014/main" val="2825179275"/>
                    </a:ext>
                  </a:extLst>
                </a:gridCol>
                <a:gridCol w="2788170">
                  <a:extLst>
                    <a:ext uri="{9D8B030D-6E8A-4147-A177-3AD203B41FA5}">
                      <a16:colId xmlns:a16="http://schemas.microsoft.com/office/drawing/2014/main" val="1902199138"/>
                    </a:ext>
                  </a:extLst>
                </a:gridCol>
                <a:gridCol w="4659444">
                  <a:extLst>
                    <a:ext uri="{9D8B030D-6E8A-4147-A177-3AD203B41FA5}">
                      <a16:colId xmlns:a16="http://schemas.microsoft.com/office/drawing/2014/main" val="3570695025"/>
                    </a:ext>
                  </a:extLst>
                </a:gridCol>
                <a:gridCol w="3165423">
                  <a:extLst>
                    <a:ext uri="{9D8B030D-6E8A-4147-A177-3AD203B41FA5}">
                      <a16:colId xmlns:a16="http://schemas.microsoft.com/office/drawing/2014/main" val="166598947"/>
                    </a:ext>
                  </a:extLst>
                </a:gridCol>
              </a:tblGrid>
              <a:tr h="404597">
                <a:tc>
                  <a:txBody>
                    <a:bodyPr/>
                    <a:lstStyle/>
                    <a:p>
                      <a:pPr algn="ctr"/>
                      <a:r>
                        <a:rPr lang="en-IN" sz="1600" dirty="0" err="1"/>
                        <a:t>S.No</a:t>
                      </a:r>
                      <a:endParaRPr lang="en-IN" sz="1600" dirty="0"/>
                    </a:p>
                  </a:txBody>
                  <a:tcPr/>
                </a:tc>
                <a:tc>
                  <a:txBody>
                    <a:bodyPr/>
                    <a:lstStyle/>
                    <a:p>
                      <a:r>
                        <a:rPr lang="en-IN" sz="1600" dirty="0"/>
                        <a:t>Topic Name</a:t>
                      </a:r>
                    </a:p>
                  </a:txBody>
                  <a:tcPr/>
                </a:tc>
                <a:tc>
                  <a:txBody>
                    <a:bodyPr/>
                    <a:lstStyle/>
                    <a:p>
                      <a:r>
                        <a:rPr lang="en-IN" sz="1600" dirty="0"/>
                        <a:t>Algorithms Learned</a:t>
                      </a:r>
                    </a:p>
                  </a:txBody>
                  <a:tcPr/>
                </a:tc>
                <a:tc>
                  <a:txBody>
                    <a:bodyPr/>
                    <a:lstStyle/>
                    <a:p>
                      <a:r>
                        <a:rPr lang="en-IN" sz="1600" dirty="0"/>
                        <a:t>Xv6 functions</a:t>
                      </a:r>
                    </a:p>
                  </a:txBody>
                  <a:tcPr/>
                </a:tc>
                <a:extLst>
                  <a:ext uri="{0D108BD9-81ED-4DB2-BD59-A6C34878D82A}">
                    <a16:rowId xmlns:a16="http://schemas.microsoft.com/office/drawing/2014/main" val="2244930672"/>
                  </a:ext>
                </a:extLst>
              </a:tr>
              <a:tr h="370840">
                <a:tc>
                  <a:txBody>
                    <a:bodyPr/>
                    <a:lstStyle/>
                    <a:p>
                      <a:pPr algn="ctr"/>
                      <a:r>
                        <a:rPr lang="en-IN" sz="1600" dirty="0"/>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Process overview </a:t>
                      </a:r>
                      <a:r>
                        <a:rPr lang="en-IN" sz="1600" b="0" i="0" u="none" strike="noStrike" kern="1200" baseline="0" dirty="0">
                          <a:solidFill>
                            <a:schemeClr val="dk1"/>
                          </a:solidFill>
                          <a:latin typeface="+mn-lt"/>
                          <a:ea typeface="+mn-ea"/>
                          <a:cs typeface="+mn-cs"/>
                        </a:rPr>
                        <a:t>	</a:t>
                      </a: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a:solidFill>
                            <a:schemeClr val="dk1"/>
                          </a:solidFill>
                          <a:latin typeface="+mn-lt"/>
                          <a:ea typeface="+mn-ea"/>
                          <a:cs typeface="+mn-cs"/>
                        </a:rPr>
                        <a:t>Processes, States and Transitions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Process &amp; kernel data structures</a:t>
                      </a:r>
                      <a:endParaRPr lang="en-IN" sz="1600" dirty="0"/>
                    </a:p>
                  </a:txBody>
                  <a:tcPr/>
                </a:tc>
                <a:tc>
                  <a:txBody>
                    <a:bodyPr/>
                    <a:lstStyle/>
                    <a:p>
                      <a:r>
                        <a:rPr lang="en-IN" sz="1600" spc="-5" dirty="0">
                          <a:latin typeface="Arial"/>
                          <a:cs typeface="Arial"/>
                        </a:rPr>
                        <a:t>struct </a:t>
                      </a:r>
                      <a:r>
                        <a:rPr lang="en-IN" sz="1600" spc="-10" dirty="0">
                          <a:latin typeface="Arial"/>
                          <a:cs typeface="Arial"/>
                        </a:rPr>
                        <a:t>proc in </a:t>
                      </a:r>
                      <a:r>
                        <a:rPr lang="en-IN" sz="1600" spc="-5" dirty="0" err="1">
                          <a:latin typeface="Arial"/>
                          <a:cs typeface="Arial"/>
                        </a:rPr>
                        <a:t>proc.h</a:t>
                      </a:r>
                      <a:r>
                        <a:rPr lang="en-IN" sz="1600" spc="-5" dirty="0">
                          <a:latin typeface="Arial"/>
                          <a:cs typeface="Arial"/>
                        </a:rPr>
                        <a:t> </a:t>
                      </a:r>
                      <a:endParaRPr lang="en-IN" sz="1600" dirty="0"/>
                    </a:p>
                  </a:txBody>
                  <a:tcPr/>
                </a:tc>
                <a:extLst>
                  <a:ext uri="{0D108BD9-81ED-4DB2-BD59-A6C34878D82A}">
                    <a16:rowId xmlns:a16="http://schemas.microsoft.com/office/drawing/2014/main" val="4056085913"/>
                  </a:ext>
                </a:extLst>
              </a:tr>
              <a:tr h="370840">
                <a:tc>
                  <a:txBody>
                    <a:bodyPr/>
                    <a:lstStyle/>
                    <a:p>
                      <a:pPr algn="ctr"/>
                      <a:r>
                        <a:rPr lang="en-IN" sz="1600" dirty="0"/>
                        <a:t>12</a:t>
                      </a:r>
                    </a:p>
                  </a:txBody>
                  <a:tcPr/>
                </a:tc>
                <a:tc>
                  <a:txBody>
                    <a:bodyPr/>
                    <a:lstStyle/>
                    <a:p>
                      <a:r>
                        <a:rPr lang="en-IN" sz="1600" b="0" i="0" u="none" strike="noStrike" kern="1200" baseline="0" dirty="0">
                          <a:solidFill>
                            <a:schemeClr val="dk1"/>
                          </a:solidFill>
                          <a:latin typeface="+mn-lt"/>
                          <a:ea typeface="+mn-ea"/>
                          <a:cs typeface="+mn-cs"/>
                        </a:rPr>
                        <a:t>The System Call </a:t>
                      </a:r>
                      <a:endParaRPr lang="en-IN" sz="1600" dirty="0"/>
                    </a:p>
                  </a:txBody>
                  <a:tcPr/>
                </a:tc>
                <a:tc>
                  <a:txBody>
                    <a:bodyPr/>
                    <a:lstStyle/>
                    <a:p>
                      <a:r>
                        <a:rPr lang="en-US" sz="1600" b="0" i="0" u="none" strike="noStrike" kern="1200" baseline="0" dirty="0">
                          <a:solidFill>
                            <a:schemeClr val="dk1"/>
                          </a:solidFill>
                          <a:latin typeface="+mn-lt"/>
                          <a:ea typeface="+mn-ea"/>
                          <a:cs typeface="+mn-cs"/>
                        </a:rPr>
                        <a:t>Algorithms for </a:t>
                      </a:r>
                      <a:r>
                        <a:rPr lang="en-US" sz="1600" b="0" i="0" u="none" strike="noStrike" kern="1200" baseline="0" dirty="0" err="1">
                          <a:solidFill>
                            <a:schemeClr val="dk1"/>
                          </a:solidFill>
                          <a:latin typeface="+mn-lt"/>
                          <a:ea typeface="+mn-ea"/>
                          <a:cs typeface="+mn-cs"/>
                        </a:rPr>
                        <a:t>inthand</a:t>
                      </a:r>
                      <a:r>
                        <a:rPr lang="en-US" sz="1600" b="0" i="0" u="none" strike="noStrike" kern="1200" baseline="0" dirty="0">
                          <a:solidFill>
                            <a:schemeClr val="dk1"/>
                          </a:solidFill>
                          <a:latin typeface="+mn-lt"/>
                          <a:ea typeface="+mn-ea"/>
                          <a:cs typeface="+mn-cs"/>
                        </a:rPr>
                        <a:t>, </a:t>
                      </a:r>
                      <a:r>
                        <a:rPr lang="en-US" sz="1600" b="0" i="0" u="none" strike="noStrike" kern="1200" baseline="0" dirty="0" err="1">
                          <a:solidFill>
                            <a:schemeClr val="dk1"/>
                          </a:solidFill>
                          <a:latin typeface="+mn-lt"/>
                          <a:ea typeface="+mn-ea"/>
                          <a:cs typeface="+mn-cs"/>
                        </a:rPr>
                        <a:t>syscall</a:t>
                      </a:r>
                      <a:r>
                        <a:rPr lang="en-US" sz="1600" b="0" i="0" u="none" strike="noStrike" kern="1200" baseline="0" dirty="0">
                          <a:solidFill>
                            <a:schemeClr val="dk1"/>
                          </a:solidFill>
                          <a:latin typeface="+mn-lt"/>
                          <a:ea typeface="+mn-ea"/>
                          <a:cs typeface="+mn-cs"/>
                        </a:rPr>
                        <a:t>, </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err="1">
                          <a:solidFill>
                            <a:schemeClr val="dk1"/>
                          </a:solidFill>
                          <a:latin typeface="+mn-lt"/>
                          <a:ea typeface="+mn-ea"/>
                          <a:cs typeface="+mn-cs"/>
                        </a:rPr>
                        <a:t>usys.s</a:t>
                      </a:r>
                      <a:r>
                        <a:rPr lang="en-US" sz="1600" b="0" i="0" u="none" strike="noStrike" kern="1200" baseline="0" dirty="0">
                          <a:solidFill>
                            <a:schemeClr val="dk1"/>
                          </a:solidFill>
                          <a:latin typeface="+mn-lt"/>
                          <a:ea typeface="+mn-ea"/>
                          <a:cs typeface="+mn-cs"/>
                        </a:rPr>
                        <a:t>, </a:t>
                      </a:r>
                      <a:r>
                        <a:rPr lang="en-US" sz="1600" b="0" i="0" u="none" strike="noStrike" kern="1200" baseline="0" dirty="0" err="1">
                          <a:solidFill>
                            <a:schemeClr val="dk1"/>
                          </a:solidFill>
                          <a:latin typeface="+mn-lt"/>
                          <a:ea typeface="+mn-ea"/>
                          <a:cs typeface="+mn-cs"/>
                        </a:rPr>
                        <a:t>tvinit</a:t>
                      </a:r>
                      <a:r>
                        <a:rPr lang="en-US" sz="1600" b="0" i="0" u="none" strike="noStrike" kern="1200" baseline="0" dirty="0">
                          <a:solidFill>
                            <a:schemeClr val="dk1"/>
                          </a:solidFill>
                          <a:latin typeface="+mn-lt"/>
                          <a:ea typeface="+mn-ea"/>
                          <a:cs typeface="+mn-cs"/>
                        </a:rPr>
                        <a:t>, </a:t>
                      </a:r>
                      <a:r>
                        <a:rPr lang="en-US" sz="1600" b="0" i="0" u="none" strike="noStrike" kern="1200" baseline="0" dirty="0" err="1">
                          <a:solidFill>
                            <a:schemeClr val="dk1"/>
                          </a:solidFill>
                          <a:latin typeface="+mn-lt"/>
                          <a:ea typeface="+mn-ea"/>
                          <a:cs typeface="+mn-cs"/>
                        </a:rPr>
                        <a:t>mpmain</a:t>
                      </a:r>
                      <a:r>
                        <a:rPr lang="en-US" sz="1600" b="0" i="0" u="none" strike="noStrike" kern="1200" baseline="0" dirty="0">
                          <a:solidFill>
                            <a:schemeClr val="dk1"/>
                          </a:solidFill>
                          <a:latin typeface="+mn-lt"/>
                          <a:ea typeface="+mn-ea"/>
                          <a:cs typeface="+mn-cs"/>
                        </a:rPr>
                        <a:t>(), </a:t>
                      </a:r>
                      <a:r>
                        <a:rPr lang="en-US" sz="1600" b="0" i="0" u="none" strike="noStrike" kern="1200" baseline="0" dirty="0" err="1">
                          <a:solidFill>
                            <a:schemeClr val="dk1"/>
                          </a:solidFill>
                          <a:latin typeface="+mn-lt"/>
                          <a:ea typeface="+mn-ea"/>
                          <a:cs typeface="+mn-cs"/>
                        </a:rPr>
                        <a:t>alltraps</a:t>
                      </a:r>
                      <a:r>
                        <a:rPr lang="en-US" sz="1600" b="0" i="0" u="none" strike="noStrike" kern="1200" baseline="0" dirty="0">
                          <a:solidFill>
                            <a:schemeClr val="dk1"/>
                          </a:solidFill>
                          <a:latin typeface="+mn-lt"/>
                          <a:ea typeface="+mn-ea"/>
                          <a:cs typeface="+mn-cs"/>
                        </a:rPr>
                        <a:t>, traps, </a:t>
                      </a:r>
                      <a:r>
                        <a:rPr lang="en-US" sz="1600" b="0" i="0" u="none" strike="noStrike" kern="1200" baseline="0" dirty="0" err="1">
                          <a:solidFill>
                            <a:schemeClr val="dk1"/>
                          </a:solidFill>
                          <a:latin typeface="+mn-lt"/>
                          <a:ea typeface="+mn-ea"/>
                          <a:cs typeface="+mn-cs"/>
                        </a:rPr>
                        <a:t>syscall</a:t>
                      </a:r>
                      <a:r>
                        <a:rPr lang="en-US" sz="1600" b="0" i="0" u="none" strike="noStrike" kern="1200" baseline="0" dirty="0">
                          <a:solidFill>
                            <a:schemeClr val="dk1"/>
                          </a:solidFill>
                          <a:latin typeface="+mn-lt"/>
                          <a:ea typeface="+mn-ea"/>
                          <a:cs typeface="+mn-cs"/>
                        </a:rPr>
                        <a:t>() </a:t>
                      </a:r>
                      <a:endParaRPr lang="en-IN" sz="1600" dirty="0"/>
                    </a:p>
                  </a:txBody>
                  <a:tcPr/>
                </a:tc>
                <a:extLst>
                  <a:ext uri="{0D108BD9-81ED-4DB2-BD59-A6C34878D82A}">
                    <a16:rowId xmlns:a16="http://schemas.microsoft.com/office/drawing/2014/main" val="2174801393"/>
                  </a:ext>
                </a:extLst>
              </a:tr>
              <a:tr h="370840">
                <a:tc>
                  <a:txBody>
                    <a:bodyPr/>
                    <a:lstStyle/>
                    <a:p>
                      <a:pPr algn="ctr"/>
                      <a:r>
                        <a:rPr lang="en-IN" sz="1600" dirty="0"/>
                        <a:t>13</a:t>
                      </a:r>
                    </a:p>
                  </a:txBody>
                  <a:tcPr/>
                </a:tc>
                <a:tc>
                  <a:txBody>
                    <a:bodyPr/>
                    <a:lstStyle/>
                    <a:p>
                      <a:r>
                        <a:rPr lang="en-US" sz="1600" b="0" i="0" u="none" strike="noStrike" kern="1200" baseline="0" dirty="0">
                          <a:solidFill>
                            <a:schemeClr val="dk1"/>
                          </a:solidFill>
                          <a:latin typeface="+mn-lt"/>
                          <a:ea typeface="+mn-ea"/>
                          <a:cs typeface="+mn-cs"/>
                        </a:rPr>
                        <a:t>Saving the context of a process </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Algorithms for Context Switch, Copying Data between System and User Address space</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err="1">
                          <a:solidFill>
                            <a:schemeClr val="dk1"/>
                          </a:solidFill>
                          <a:latin typeface="+mn-lt"/>
                          <a:ea typeface="+mn-ea"/>
                          <a:cs typeface="+mn-cs"/>
                        </a:rPr>
                        <a:t>trap.c</a:t>
                      </a:r>
                      <a:r>
                        <a:rPr lang="en-IN" sz="1600" b="0" i="0" u="none" strike="noStrike" kern="1200" baseline="0" dirty="0">
                          <a:solidFill>
                            <a:schemeClr val="dk1"/>
                          </a:solidFill>
                          <a:latin typeface="+mn-lt"/>
                          <a:ea typeface="+mn-ea"/>
                          <a:cs typeface="+mn-cs"/>
                        </a:rPr>
                        <a:t>, </a:t>
                      </a:r>
                      <a:r>
                        <a:rPr lang="en-IN" sz="1600" b="0" i="0" u="none" strike="noStrike" kern="1200" baseline="0" dirty="0" err="1">
                          <a:solidFill>
                            <a:schemeClr val="dk1"/>
                          </a:solidFill>
                          <a:latin typeface="+mn-lt"/>
                          <a:ea typeface="+mn-ea"/>
                          <a:cs typeface="+mn-cs"/>
                        </a:rPr>
                        <a:t>trapasm.s</a:t>
                      </a:r>
                      <a:r>
                        <a:rPr lang="en-IN" sz="1600" b="0" i="0" u="none" strike="noStrike" kern="1200" baseline="0" dirty="0">
                          <a:solidFill>
                            <a:schemeClr val="dk1"/>
                          </a:solidFill>
                          <a:latin typeface="+mn-lt"/>
                          <a:ea typeface="+mn-ea"/>
                          <a:cs typeface="+mn-cs"/>
                        </a:rPr>
                        <a:t>, </a:t>
                      </a:r>
                      <a:r>
                        <a:rPr lang="en-IN" sz="1600" b="0" i="0" u="none" strike="noStrike" kern="1200" baseline="0" dirty="0" err="1">
                          <a:solidFill>
                            <a:schemeClr val="dk1"/>
                          </a:solidFill>
                          <a:latin typeface="+mn-lt"/>
                          <a:ea typeface="+mn-ea"/>
                          <a:cs typeface="+mn-cs"/>
                        </a:rPr>
                        <a:t>syscal.c</a:t>
                      </a:r>
                      <a:r>
                        <a:rPr lang="en-IN" sz="1600" b="0" i="0" u="none" strike="noStrike" kern="1200" baseline="0" dirty="0">
                          <a:solidFill>
                            <a:schemeClr val="dk1"/>
                          </a:solidFill>
                          <a:latin typeface="+mn-lt"/>
                          <a:ea typeface="+mn-ea"/>
                          <a:cs typeface="+mn-cs"/>
                        </a:rPr>
                        <a:t>, </a:t>
                      </a:r>
                      <a:r>
                        <a:rPr lang="en-IN" sz="1600" b="0" i="0" u="none" strike="noStrike" kern="1200" baseline="0" dirty="0" err="1">
                          <a:solidFill>
                            <a:schemeClr val="dk1"/>
                          </a:solidFill>
                          <a:latin typeface="+mn-lt"/>
                          <a:ea typeface="+mn-ea"/>
                          <a:cs typeface="+mn-cs"/>
                        </a:rPr>
                        <a:t>swtch.s</a:t>
                      </a:r>
                      <a:endParaRPr lang="en-IN" sz="1600" dirty="0"/>
                    </a:p>
                  </a:txBody>
                  <a:tcPr/>
                </a:tc>
                <a:extLst>
                  <a:ext uri="{0D108BD9-81ED-4DB2-BD59-A6C34878D82A}">
                    <a16:rowId xmlns:a16="http://schemas.microsoft.com/office/drawing/2014/main" val="166365883"/>
                  </a:ext>
                </a:extLst>
              </a:tr>
              <a:tr h="139271">
                <a:tc>
                  <a:txBody>
                    <a:bodyPr/>
                    <a:lstStyle/>
                    <a:p>
                      <a:pPr algn="ctr"/>
                      <a:r>
                        <a:rPr lang="en-IN" sz="1600" dirty="0"/>
                        <a:t>14</a:t>
                      </a:r>
                    </a:p>
                  </a:txBody>
                  <a:tcPr/>
                </a:tc>
                <a:tc>
                  <a:txBody>
                    <a:bodyPr/>
                    <a:lstStyle/>
                    <a:p>
                      <a:r>
                        <a:rPr lang="en-US" sz="1600" b="0" i="0" u="none" strike="noStrike" kern="1200" baseline="0" dirty="0">
                          <a:solidFill>
                            <a:schemeClr val="dk1"/>
                          </a:solidFill>
                          <a:latin typeface="+mn-lt"/>
                          <a:ea typeface="+mn-ea"/>
                          <a:cs typeface="+mn-cs"/>
                        </a:rPr>
                        <a:t>sleep and wakeup algorithms</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Design of </a:t>
                      </a:r>
                      <a:r>
                        <a:rPr lang="nl-NL" sz="1600" b="0" i="0" u="none" strike="noStrike" kern="1200" baseline="0" dirty="0">
                          <a:solidFill>
                            <a:schemeClr val="dk1"/>
                          </a:solidFill>
                          <a:latin typeface="+mn-lt"/>
                          <a:ea typeface="+mn-ea"/>
                          <a:cs typeface="+mn-cs"/>
                        </a:rPr>
                        <a:t>sleep, sys_sleep, wakeup, wakeup1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err="1">
                          <a:solidFill>
                            <a:schemeClr val="dk1"/>
                          </a:solidFill>
                          <a:latin typeface="+mn-lt"/>
                          <a:ea typeface="+mn-ea"/>
                          <a:cs typeface="+mn-cs"/>
                        </a:rPr>
                        <a:t>proc.c</a:t>
                      </a:r>
                      <a:r>
                        <a:rPr lang="en-IN" sz="1600" b="0" i="0" u="none" strike="noStrike" kern="1200" baseline="0" dirty="0">
                          <a:solidFill>
                            <a:schemeClr val="dk1"/>
                          </a:solidFill>
                          <a:latin typeface="+mn-lt"/>
                          <a:ea typeface="+mn-ea"/>
                          <a:cs typeface="+mn-cs"/>
                        </a:rPr>
                        <a:t>, </a:t>
                      </a:r>
                      <a:r>
                        <a:rPr lang="en-IN" sz="1600" b="0" i="0" u="none" strike="noStrike" kern="1200" baseline="0" dirty="0" err="1">
                          <a:solidFill>
                            <a:schemeClr val="dk1"/>
                          </a:solidFill>
                          <a:latin typeface="+mn-lt"/>
                          <a:ea typeface="+mn-ea"/>
                          <a:cs typeface="+mn-cs"/>
                        </a:rPr>
                        <a:t>sysproc.c</a:t>
                      </a:r>
                      <a:r>
                        <a:rPr lang="en-IN" sz="1600" b="0" i="0" u="none" strike="noStrike" kern="1200" baseline="0" dirty="0">
                          <a:solidFill>
                            <a:schemeClr val="dk1"/>
                          </a:solidFill>
                          <a:latin typeface="+mn-lt"/>
                          <a:ea typeface="+mn-ea"/>
                          <a:cs typeface="+mn-cs"/>
                        </a:rPr>
                        <a:t> , </a:t>
                      </a:r>
                      <a:r>
                        <a:rPr lang="en-IN" sz="1600" b="0" i="0" u="none" strike="noStrike" kern="1200" baseline="0" dirty="0" err="1">
                          <a:solidFill>
                            <a:schemeClr val="dk1"/>
                          </a:solidFill>
                          <a:latin typeface="+mn-lt"/>
                          <a:ea typeface="+mn-ea"/>
                          <a:cs typeface="+mn-cs"/>
                        </a:rPr>
                        <a:t>spinlock.c</a:t>
                      </a:r>
                      <a:r>
                        <a:rPr lang="en-IN" sz="1600" b="0" i="0" u="none" strike="noStrike" kern="1200" baseline="0" dirty="0">
                          <a:solidFill>
                            <a:schemeClr val="dk1"/>
                          </a:solidFill>
                          <a:latin typeface="+mn-lt"/>
                          <a:ea typeface="+mn-ea"/>
                          <a:cs typeface="+mn-cs"/>
                        </a:rPr>
                        <a:t>, </a:t>
                      </a:r>
                      <a:endParaRPr lang="en-IN" sz="1600" dirty="0"/>
                    </a:p>
                  </a:txBody>
                  <a:tcPr/>
                </a:tc>
                <a:extLst>
                  <a:ext uri="{0D108BD9-81ED-4DB2-BD59-A6C34878D82A}">
                    <a16:rowId xmlns:a16="http://schemas.microsoft.com/office/drawing/2014/main" val="357671507"/>
                  </a:ext>
                </a:extLst>
              </a:tr>
              <a:tr h="370840">
                <a:tc>
                  <a:txBody>
                    <a:bodyPr/>
                    <a:lstStyle/>
                    <a:p>
                      <a:pPr algn="ctr"/>
                      <a:r>
                        <a:rPr lang="en-IN" sz="1600" dirty="0"/>
                        <a:t>15</a:t>
                      </a:r>
                    </a:p>
                  </a:txBody>
                  <a:tcPr/>
                </a:tc>
                <a:tc>
                  <a:txBody>
                    <a:bodyPr/>
                    <a:lstStyle/>
                    <a:p>
                      <a:r>
                        <a:rPr lang="en-US" sz="1600" b="0" i="0" u="none" strike="noStrike" kern="1200" baseline="0" dirty="0">
                          <a:solidFill>
                            <a:schemeClr val="dk1"/>
                          </a:solidFill>
                          <a:latin typeface="+mn-lt"/>
                          <a:ea typeface="+mn-ea"/>
                          <a:cs typeface="+mn-cs"/>
                        </a:rPr>
                        <a:t>Process control system calls</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Design of  </a:t>
                      </a:r>
                      <a:r>
                        <a:rPr lang="en-IN" sz="1600" b="0" i="0" u="none" strike="noStrike" kern="1200" baseline="0" dirty="0">
                          <a:solidFill>
                            <a:schemeClr val="dk1"/>
                          </a:solidFill>
                          <a:latin typeface="+mn-lt"/>
                          <a:ea typeface="+mn-ea"/>
                          <a:cs typeface="+mn-cs"/>
                        </a:rPr>
                        <a:t>Algorithms for fork, kill, exit</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fork, kill, exit in </a:t>
                      </a:r>
                      <a:r>
                        <a:rPr lang="en-US" sz="1600" b="0" i="0" u="none" strike="noStrike" kern="1200" baseline="0" dirty="0" err="1">
                          <a:solidFill>
                            <a:schemeClr val="dk1"/>
                          </a:solidFill>
                          <a:latin typeface="+mn-lt"/>
                          <a:ea typeface="+mn-ea"/>
                          <a:cs typeface="+mn-cs"/>
                        </a:rPr>
                        <a:t>proc.c</a:t>
                      </a:r>
                      <a:endParaRPr lang="en-IN" sz="1600" dirty="0"/>
                    </a:p>
                  </a:txBody>
                  <a:tcPr/>
                </a:tc>
                <a:extLst>
                  <a:ext uri="{0D108BD9-81ED-4DB2-BD59-A6C34878D82A}">
                    <a16:rowId xmlns:a16="http://schemas.microsoft.com/office/drawing/2014/main" val="2006652249"/>
                  </a:ext>
                </a:extLst>
              </a:tr>
              <a:tr h="370840">
                <a:tc>
                  <a:txBody>
                    <a:bodyPr/>
                    <a:lstStyle/>
                    <a:p>
                      <a:pPr algn="ctr"/>
                      <a:r>
                        <a:rPr lang="en-IN" sz="1600" dirty="0"/>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Process control system calls</a:t>
                      </a:r>
                      <a:endParaRPr lang="en-IN" sz="1600" dirty="0"/>
                    </a:p>
                  </a:txBody>
                  <a:tcPr/>
                </a:tc>
                <a:tc>
                  <a:txBody>
                    <a:bodyPr/>
                    <a:lstStyle/>
                    <a:p>
                      <a:r>
                        <a:rPr lang="en-US" sz="1600" b="0" i="0" u="none" strike="noStrike" kern="1200" baseline="0" dirty="0">
                          <a:solidFill>
                            <a:schemeClr val="dk1"/>
                          </a:solidFill>
                          <a:latin typeface="+mn-lt"/>
                          <a:ea typeface="+mn-ea"/>
                          <a:cs typeface="+mn-cs"/>
                        </a:rPr>
                        <a:t>Design of Algorithms for exec, shell, </a:t>
                      </a:r>
                      <a:r>
                        <a:rPr lang="en-US" sz="1600" b="0" i="0" u="none" strike="noStrike" kern="1200" baseline="0" dirty="0" err="1">
                          <a:solidFill>
                            <a:schemeClr val="dk1"/>
                          </a:solidFill>
                          <a:latin typeface="+mn-lt"/>
                          <a:ea typeface="+mn-ea"/>
                          <a:cs typeface="+mn-cs"/>
                        </a:rPr>
                        <a:t>init</a:t>
                      </a:r>
                      <a:r>
                        <a:rPr lang="en-US" sz="1600" b="0" i="0" u="none" strike="noStrike" kern="1200" baseline="0" dirty="0">
                          <a:solidFill>
                            <a:schemeClr val="dk1"/>
                          </a:solidFill>
                          <a:latin typeface="+mn-lt"/>
                          <a:ea typeface="+mn-ea"/>
                          <a:cs typeface="+mn-cs"/>
                        </a:rPr>
                        <a:t>  process</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err="1">
                          <a:solidFill>
                            <a:schemeClr val="dk1"/>
                          </a:solidFill>
                          <a:latin typeface="+mn-lt"/>
                          <a:ea typeface="+mn-ea"/>
                          <a:cs typeface="+mn-cs"/>
                        </a:rPr>
                        <a:t>exec.c</a:t>
                      </a:r>
                      <a:r>
                        <a:rPr lang="en-IN" sz="1600" b="0" i="0" u="none" strike="noStrike" kern="1200" baseline="0" dirty="0">
                          <a:solidFill>
                            <a:schemeClr val="dk1"/>
                          </a:solidFill>
                          <a:latin typeface="+mn-lt"/>
                          <a:ea typeface="+mn-ea"/>
                          <a:cs typeface="+mn-cs"/>
                        </a:rPr>
                        <a:t>, </a:t>
                      </a:r>
                      <a:r>
                        <a:rPr lang="en-IN" sz="1600" b="0" i="0" u="none" strike="noStrike" kern="1200" baseline="0" dirty="0" err="1">
                          <a:solidFill>
                            <a:schemeClr val="dk1"/>
                          </a:solidFill>
                          <a:latin typeface="+mn-lt"/>
                          <a:ea typeface="+mn-ea"/>
                          <a:cs typeface="+mn-cs"/>
                        </a:rPr>
                        <a:t>sysfile.c</a:t>
                      </a:r>
                      <a:r>
                        <a:rPr lang="en-IN" sz="1600" b="0" i="0" u="none" strike="noStrike" kern="1200" baseline="0" dirty="0">
                          <a:solidFill>
                            <a:schemeClr val="dk1"/>
                          </a:solidFill>
                          <a:latin typeface="+mn-lt"/>
                          <a:ea typeface="+mn-ea"/>
                          <a:cs typeface="+mn-cs"/>
                        </a:rPr>
                        <a:t>, </a:t>
                      </a:r>
                      <a:r>
                        <a:rPr lang="en-IN" sz="1600" b="0" i="0" u="none" strike="noStrike" kern="1200" baseline="0" dirty="0" err="1">
                          <a:solidFill>
                            <a:schemeClr val="dk1"/>
                          </a:solidFill>
                          <a:latin typeface="+mn-lt"/>
                          <a:ea typeface="+mn-ea"/>
                          <a:cs typeface="+mn-cs"/>
                        </a:rPr>
                        <a:t>sh.c</a:t>
                      </a:r>
                      <a:r>
                        <a:rPr lang="en-IN" sz="1600" b="0" i="0" u="none" strike="noStrike" kern="1200" baseline="0" dirty="0">
                          <a:solidFill>
                            <a:schemeClr val="dk1"/>
                          </a:solidFill>
                          <a:latin typeface="+mn-lt"/>
                          <a:ea typeface="+mn-ea"/>
                          <a:cs typeface="+mn-cs"/>
                        </a:rPr>
                        <a:t>, </a:t>
                      </a:r>
                      <a:r>
                        <a:rPr lang="en-IN" sz="1600" b="0" i="0" u="none" strike="noStrike" kern="1200" baseline="0" dirty="0" err="1">
                          <a:solidFill>
                            <a:schemeClr val="dk1"/>
                          </a:solidFill>
                          <a:latin typeface="+mn-lt"/>
                          <a:ea typeface="+mn-ea"/>
                          <a:cs typeface="+mn-cs"/>
                        </a:rPr>
                        <a:t>init.c</a:t>
                      </a:r>
                      <a:r>
                        <a:rPr lang="en-IN" sz="1600" b="0" i="0" u="none" strike="noStrike" kern="1200" baseline="0" dirty="0">
                          <a:solidFill>
                            <a:schemeClr val="dk1"/>
                          </a:solidFill>
                          <a:latin typeface="+mn-lt"/>
                          <a:ea typeface="+mn-ea"/>
                          <a:cs typeface="+mn-cs"/>
                        </a:rPr>
                        <a:t> </a:t>
                      </a:r>
                      <a:endParaRPr lang="en-IN" sz="1600" dirty="0"/>
                    </a:p>
                  </a:txBody>
                  <a:tcPr/>
                </a:tc>
                <a:extLst>
                  <a:ext uri="{0D108BD9-81ED-4DB2-BD59-A6C34878D82A}">
                    <a16:rowId xmlns:a16="http://schemas.microsoft.com/office/drawing/2014/main" val="3208171657"/>
                  </a:ext>
                </a:extLst>
              </a:tr>
              <a:tr h="370840">
                <a:tc>
                  <a:txBody>
                    <a:bodyPr/>
                    <a:lstStyle/>
                    <a:p>
                      <a:pPr algn="ctr"/>
                      <a:r>
                        <a:rPr lang="en-IN" sz="1600" dirty="0"/>
                        <a:t>17</a:t>
                      </a:r>
                    </a:p>
                  </a:txBody>
                  <a:tcPr/>
                </a:tc>
                <a:tc>
                  <a:txBody>
                    <a:bodyPr/>
                    <a:lstStyle/>
                    <a:p>
                      <a:r>
                        <a:rPr lang="en-IN" sz="1600" b="0" i="0" u="none" strike="noStrike" kern="1200" baseline="0" dirty="0">
                          <a:solidFill>
                            <a:schemeClr val="dk1"/>
                          </a:solidFill>
                          <a:latin typeface="+mn-lt"/>
                          <a:ea typeface="+mn-ea"/>
                          <a:cs typeface="+mn-cs"/>
                        </a:rPr>
                        <a:t>Design of process scheduling </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a:solidFill>
                            <a:schemeClr val="dk1"/>
                          </a:solidFill>
                          <a:latin typeface="+mn-lt"/>
                          <a:ea typeface="+mn-ea"/>
                          <a:cs typeface="+mn-cs"/>
                        </a:rPr>
                        <a:t>Multiplexing, </a:t>
                      </a:r>
                      <a:r>
                        <a:rPr lang="en-IN" sz="1600" b="0" i="0" u="none" strike="noStrike" kern="1200" baseline="0" dirty="0" err="1">
                          <a:solidFill>
                            <a:schemeClr val="dk1"/>
                          </a:solidFill>
                          <a:latin typeface="+mn-lt"/>
                          <a:ea typeface="+mn-ea"/>
                          <a:cs typeface="+mn-cs"/>
                        </a:rPr>
                        <a:t>mycpu</a:t>
                      </a:r>
                      <a:r>
                        <a:rPr lang="en-IN" sz="1600" b="0" i="0" u="none" strike="noStrike" kern="1200" baseline="0" dirty="0">
                          <a:solidFill>
                            <a:schemeClr val="dk1"/>
                          </a:solidFill>
                          <a:latin typeface="+mn-lt"/>
                          <a:ea typeface="+mn-ea"/>
                          <a:cs typeface="+mn-cs"/>
                        </a:rPr>
                        <a:t> and </a:t>
                      </a:r>
                      <a:r>
                        <a:rPr lang="en-IN" sz="1600" b="0" i="0" u="none" strike="noStrike" kern="1200" baseline="0" dirty="0" err="1">
                          <a:solidFill>
                            <a:schemeClr val="dk1"/>
                          </a:solidFill>
                          <a:latin typeface="+mn-lt"/>
                          <a:ea typeface="+mn-ea"/>
                          <a:cs typeface="+mn-cs"/>
                        </a:rPr>
                        <a:t>myproc</a:t>
                      </a:r>
                      <a:r>
                        <a:rPr lang="en-IN" sz="1600" b="0" i="0" u="none" strike="noStrike" kern="1200" baseline="0" dirty="0">
                          <a:solidFill>
                            <a:schemeClr val="dk1"/>
                          </a:solidFill>
                          <a:latin typeface="+mn-lt"/>
                          <a:ea typeface="+mn-ea"/>
                          <a:cs typeface="+mn-cs"/>
                        </a:rPr>
                        <a:t>. </a:t>
                      </a:r>
                      <a:r>
                        <a:rPr lang="en-US" sz="1600" b="0" i="0" u="none" strike="noStrike" kern="1200" baseline="0" dirty="0">
                          <a:solidFill>
                            <a:schemeClr val="dk1"/>
                          </a:solidFill>
                          <a:latin typeface="+mn-lt"/>
                          <a:ea typeface="+mn-ea"/>
                          <a:cs typeface="+mn-cs"/>
                        </a:rPr>
                        <a:t>Schedule process</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err="1">
                          <a:solidFill>
                            <a:schemeClr val="dk1"/>
                          </a:solidFill>
                          <a:latin typeface="+mn-lt"/>
                          <a:ea typeface="+mn-ea"/>
                          <a:cs typeface="+mn-cs"/>
                        </a:rPr>
                        <a:t>proc.c</a:t>
                      </a:r>
                      <a:r>
                        <a:rPr lang="en-US" sz="1600" b="0" i="0" u="none" strike="noStrike" kern="1200" baseline="0" dirty="0">
                          <a:solidFill>
                            <a:schemeClr val="dk1"/>
                          </a:solidFill>
                          <a:latin typeface="+mn-lt"/>
                          <a:ea typeface="+mn-ea"/>
                          <a:cs typeface="+mn-cs"/>
                        </a:rPr>
                        <a:t>, </a:t>
                      </a:r>
                      <a:r>
                        <a:rPr lang="en-US" sz="1600" b="0" i="0" u="none" strike="noStrike" kern="1200" baseline="0" dirty="0" err="1">
                          <a:solidFill>
                            <a:schemeClr val="dk1"/>
                          </a:solidFill>
                          <a:latin typeface="+mn-lt"/>
                          <a:ea typeface="+mn-ea"/>
                          <a:cs typeface="+mn-cs"/>
                        </a:rPr>
                        <a:t>swtch.s</a:t>
                      </a:r>
                      <a:endParaRPr lang="en-IN" sz="1600" dirty="0"/>
                    </a:p>
                  </a:txBody>
                  <a:tcPr/>
                </a:tc>
                <a:extLst>
                  <a:ext uri="{0D108BD9-81ED-4DB2-BD59-A6C34878D82A}">
                    <a16:rowId xmlns:a16="http://schemas.microsoft.com/office/drawing/2014/main" val="1157931991"/>
                  </a:ext>
                </a:extLst>
              </a:tr>
              <a:tr h="370840">
                <a:tc>
                  <a:txBody>
                    <a:bodyPr/>
                    <a:lstStyle/>
                    <a:p>
                      <a:pPr algn="ctr"/>
                      <a:r>
                        <a:rPr lang="en-IN" sz="1600" dirty="0"/>
                        <a:t>18</a:t>
                      </a:r>
                    </a:p>
                  </a:txBody>
                  <a:tcPr/>
                </a:tc>
                <a:tc>
                  <a:txBody>
                    <a:bodyPr/>
                    <a:lstStyle/>
                    <a:p>
                      <a:r>
                        <a:rPr lang="en-US" sz="1600" b="0" i="0" u="none" strike="noStrike" kern="1200" baseline="0" dirty="0">
                          <a:solidFill>
                            <a:schemeClr val="dk1"/>
                          </a:solidFill>
                          <a:latin typeface="+mn-lt"/>
                          <a:ea typeface="+mn-ea"/>
                          <a:cs typeface="+mn-cs"/>
                        </a:rPr>
                        <a:t>Design of process scheduling</a:t>
                      </a:r>
                      <a:endParaRPr lang="en-IN" sz="1600" dirty="0"/>
                    </a:p>
                  </a:txBody>
                  <a:tcPr/>
                </a:tc>
                <a:tc>
                  <a:txBody>
                    <a:bodyPr/>
                    <a:lstStyle/>
                    <a:p>
                      <a:r>
                        <a:rPr lang="en-US" sz="1600" b="0" i="0" u="none" strike="noStrike" kern="1200" baseline="0" dirty="0">
                          <a:solidFill>
                            <a:schemeClr val="dk1"/>
                          </a:solidFill>
                          <a:latin typeface="+mn-lt"/>
                          <a:ea typeface="+mn-ea"/>
                          <a:cs typeface="+mn-cs"/>
                        </a:rPr>
                        <a:t>Scheduling Parameters, Controlling Process Priorities </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err="1">
                          <a:solidFill>
                            <a:schemeClr val="dk1"/>
                          </a:solidFill>
                          <a:latin typeface="+mn-lt"/>
                          <a:ea typeface="+mn-ea"/>
                          <a:cs typeface="+mn-cs"/>
                        </a:rPr>
                        <a:t>Swtch</a:t>
                      </a:r>
                      <a:r>
                        <a:rPr lang="en-US" sz="1600" b="0" i="0" u="none" strike="noStrike" kern="1200" baseline="0" dirty="0">
                          <a:solidFill>
                            <a:schemeClr val="dk1"/>
                          </a:solidFill>
                          <a:latin typeface="+mn-lt"/>
                          <a:ea typeface="+mn-ea"/>
                          <a:cs typeface="+mn-cs"/>
                        </a:rPr>
                        <a:t>(), yield(), sched()</a:t>
                      </a:r>
                      <a:endParaRPr lang="en-IN" sz="1600" dirty="0"/>
                    </a:p>
                  </a:txBody>
                  <a:tcPr/>
                </a:tc>
                <a:extLst>
                  <a:ext uri="{0D108BD9-81ED-4DB2-BD59-A6C34878D82A}">
                    <a16:rowId xmlns:a16="http://schemas.microsoft.com/office/drawing/2014/main" val="137015411"/>
                  </a:ext>
                </a:extLst>
              </a:tr>
              <a:tr h="370840">
                <a:tc>
                  <a:txBody>
                    <a:bodyPr/>
                    <a:lstStyle/>
                    <a:p>
                      <a:pPr algn="ctr"/>
                      <a:r>
                        <a:rPr lang="en-IN" sz="1600" dirty="0"/>
                        <a:t>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Design of process scheduling</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Fair Share Scheduler, Real-Time Processing</a:t>
                      </a:r>
                      <a:endParaRPr lang="en-IN" sz="1600" dirty="0"/>
                    </a:p>
                  </a:txBody>
                  <a:tcPr/>
                </a:tc>
                <a:tc>
                  <a:txBody>
                    <a:bodyPr/>
                    <a:lstStyle/>
                    <a:p>
                      <a:r>
                        <a:rPr lang="en-US" sz="1600" b="0" i="0" u="none" strike="noStrike" kern="1200" baseline="0" dirty="0" err="1">
                          <a:solidFill>
                            <a:schemeClr val="dk1"/>
                          </a:solidFill>
                          <a:latin typeface="+mn-lt"/>
                          <a:ea typeface="+mn-ea"/>
                          <a:cs typeface="+mn-cs"/>
                        </a:rPr>
                        <a:t>mycpu</a:t>
                      </a:r>
                      <a:r>
                        <a:rPr lang="en-US" sz="1600" b="0" i="0" u="none" strike="noStrike" kern="1200" baseline="0" dirty="0">
                          <a:solidFill>
                            <a:schemeClr val="dk1"/>
                          </a:solidFill>
                          <a:latin typeface="+mn-lt"/>
                          <a:ea typeface="+mn-ea"/>
                          <a:cs typeface="+mn-cs"/>
                        </a:rPr>
                        <a:t>, </a:t>
                      </a:r>
                      <a:r>
                        <a:rPr lang="en-US" sz="1600" b="0" i="0" u="none" strike="noStrike" kern="1200" baseline="0" dirty="0" err="1">
                          <a:solidFill>
                            <a:schemeClr val="dk1"/>
                          </a:solidFill>
                          <a:latin typeface="+mn-lt"/>
                          <a:ea typeface="+mn-ea"/>
                          <a:cs typeface="+mn-cs"/>
                        </a:rPr>
                        <a:t>myproc</a:t>
                      </a:r>
                      <a:r>
                        <a:rPr lang="en-US" sz="1600" b="0" i="0" u="none" strike="noStrike" kern="1200" baseline="0" dirty="0">
                          <a:solidFill>
                            <a:schemeClr val="dk1"/>
                          </a:solidFill>
                          <a:latin typeface="+mn-lt"/>
                          <a:ea typeface="+mn-ea"/>
                          <a:cs typeface="+mn-cs"/>
                        </a:rPr>
                        <a:t>, scheduler</a:t>
                      </a:r>
                      <a:endParaRPr lang="en-IN" sz="1600" dirty="0"/>
                    </a:p>
                  </a:txBody>
                  <a:tcPr/>
                </a:tc>
                <a:extLst>
                  <a:ext uri="{0D108BD9-81ED-4DB2-BD59-A6C34878D82A}">
                    <a16:rowId xmlns:a16="http://schemas.microsoft.com/office/drawing/2014/main" val="59262936"/>
                  </a:ext>
                </a:extLst>
              </a:tr>
              <a:tr h="370840">
                <a:tc>
                  <a:txBody>
                    <a:bodyPr/>
                    <a:lstStyle/>
                    <a:p>
                      <a:pPr algn="ctr"/>
                      <a:r>
                        <a:rPr lang="en-IN" sz="1600" dirty="0"/>
                        <a:t>20</a:t>
                      </a:r>
                    </a:p>
                  </a:txBody>
                  <a:tcPr/>
                </a:tc>
                <a:tc>
                  <a:txBody>
                    <a:bodyPr/>
                    <a:lstStyle/>
                    <a:p>
                      <a:r>
                        <a:rPr lang="en-US" sz="1600" b="0" i="0" u="none" strike="noStrike" kern="1200" baseline="0" dirty="0">
                          <a:solidFill>
                            <a:schemeClr val="dk1"/>
                          </a:solidFill>
                          <a:latin typeface="+mn-lt"/>
                          <a:ea typeface="+mn-ea"/>
                          <a:cs typeface="+mn-cs"/>
                        </a:rPr>
                        <a:t>System calls for time, clock, and console </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Understand console. Algorithms for </a:t>
                      </a:r>
                      <a:r>
                        <a:rPr lang="en-US" sz="1600" b="0" i="0" u="none" strike="noStrike" kern="1200" baseline="0" dirty="0" err="1">
                          <a:solidFill>
                            <a:schemeClr val="dk1"/>
                          </a:solidFill>
                          <a:latin typeface="+mn-lt"/>
                          <a:ea typeface="+mn-ea"/>
                          <a:cs typeface="+mn-cs"/>
                        </a:rPr>
                        <a:t>stime</a:t>
                      </a:r>
                      <a:r>
                        <a:rPr lang="en-US" sz="1600" b="0" i="0" u="none" strike="noStrike" kern="1200" baseline="0" dirty="0">
                          <a:solidFill>
                            <a:schemeClr val="dk1"/>
                          </a:solidFill>
                          <a:latin typeface="+mn-lt"/>
                          <a:ea typeface="+mn-ea"/>
                          <a:cs typeface="+mn-cs"/>
                        </a:rPr>
                        <a:t>, time, times, and alarm, clock</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err="1">
                          <a:solidFill>
                            <a:schemeClr val="dk1"/>
                          </a:solidFill>
                          <a:latin typeface="+mn-lt"/>
                          <a:ea typeface="+mn-ea"/>
                          <a:cs typeface="+mn-cs"/>
                        </a:rPr>
                        <a:t>lapic.c</a:t>
                      </a:r>
                      <a:r>
                        <a:rPr lang="en-IN" sz="1600" b="0" i="0" u="none" strike="noStrike" kern="1200" baseline="0" dirty="0">
                          <a:solidFill>
                            <a:schemeClr val="dk1"/>
                          </a:solidFill>
                          <a:latin typeface="+mn-lt"/>
                          <a:ea typeface="+mn-ea"/>
                          <a:cs typeface="+mn-cs"/>
                        </a:rPr>
                        <a:t>, </a:t>
                      </a:r>
                      <a:r>
                        <a:rPr lang="en-IN" sz="1600" b="0" i="0" u="none" strike="noStrike" kern="1200" baseline="0" dirty="0" err="1">
                          <a:solidFill>
                            <a:schemeClr val="dk1"/>
                          </a:solidFill>
                          <a:latin typeface="+mn-lt"/>
                          <a:ea typeface="+mn-ea"/>
                          <a:cs typeface="+mn-cs"/>
                        </a:rPr>
                        <a:t>sysproc.c</a:t>
                      </a:r>
                      <a:r>
                        <a:rPr lang="en-IN" sz="1600" b="0" i="0" u="none" strike="noStrike" kern="1200" baseline="0" dirty="0">
                          <a:solidFill>
                            <a:schemeClr val="dk1"/>
                          </a:solidFill>
                          <a:latin typeface="+mn-lt"/>
                          <a:ea typeface="+mn-ea"/>
                          <a:cs typeface="+mn-cs"/>
                        </a:rPr>
                        <a:t>, </a:t>
                      </a:r>
                      <a:r>
                        <a:rPr lang="en-IN" sz="1600" b="0" i="0" u="none" strike="noStrike" kern="1200" baseline="0" dirty="0" err="1">
                          <a:solidFill>
                            <a:schemeClr val="dk1"/>
                          </a:solidFill>
                          <a:latin typeface="+mn-lt"/>
                          <a:ea typeface="+mn-ea"/>
                          <a:cs typeface="+mn-cs"/>
                        </a:rPr>
                        <a:t>defs.h,timer.c</a:t>
                      </a:r>
                      <a:r>
                        <a:rPr lang="en-IN" sz="1600" b="0" i="0" u="none" strike="noStrike" kern="1200" baseline="0" dirty="0">
                          <a:solidFill>
                            <a:schemeClr val="dk1"/>
                          </a:solidFill>
                          <a:latin typeface="+mn-lt"/>
                          <a:ea typeface="+mn-ea"/>
                          <a:cs typeface="+mn-cs"/>
                        </a:rPr>
                        <a:t>, </a:t>
                      </a:r>
                      <a:r>
                        <a:rPr lang="en-IN" sz="1600" b="0" i="0" u="none" strike="noStrike" kern="1200" baseline="0" dirty="0" err="1">
                          <a:solidFill>
                            <a:schemeClr val="dk1"/>
                          </a:solidFill>
                          <a:latin typeface="+mn-lt"/>
                          <a:ea typeface="+mn-ea"/>
                          <a:cs typeface="+mn-cs"/>
                        </a:rPr>
                        <a:t>console.c</a:t>
                      </a:r>
                      <a:r>
                        <a:rPr lang="en-IN" sz="1600" b="0" i="0" u="none" strike="noStrike" kern="1200" baseline="0" dirty="0">
                          <a:solidFill>
                            <a:schemeClr val="dk1"/>
                          </a:solidFill>
                          <a:latin typeface="+mn-lt"/>
                          <a:ea typeface="+mn-ea"/>
                          <a:cs typeface="+mn-cs"/>
                        </a:rPr>
                        <a:t> </a:t>
                      </a:r>
                      <a:endParaRPr lang="en-IN" sz="1600" dirty="0"/>
                    </a:p>
                  </a:txBody>
                  <a:tcPr/>
                </a:tc>
                <a:extLst>
                  <a:ext uri="{0D108BD9-81ED-4DB2-BD59-A6C34878D82A}">
                    <a16:rowId xmlns:a16="http://schemas.microsoft.com/office/drawing/2014/main" val="1304394622"/>
                  </a:ext>
                </a:extLst>
              </a:tr>
            </a:tbl>
          </a:graphicData>
        </a:graphic>
      </p:graphicFrame>
      <p:sp>
        <p:nvSpPr>
          <p:cNvPr id="12" name="TextBox 11">
            <a:extLst>
              <a:ext uri="{FF2B5EF4-FFF2-40B4-BE49-F238E27FC236}">
                <a16:creationId xmlns:a16="http://schemas.microsoft.com/office/drawing/2014/main" id="{5F7E9EF4-FEB8-4F90-8DA0-193B2A22C16B}"/>
              </a:ext>
            </a:extLst>
          </p:cNvPr>
          <p:cNvSpPr txBox="1"/>
          <p:nvPr/>
        </p:nvSpPr>
        <p:spPr>
          <a:xfrm>
            <a:off x="299802" y="302015"/>
            <a:ext cx="3912433" cy="584775"/>
          </a:xfrm>
          <a:prstGeom prst="rect">
            <a:avLst/>
          </a:prstGeom>
          <a:noFill/>
        </p:spPr>
        <p:txBody>
          <a:bodyPr wrap="square">
            <a:spAutoFit/>
          </a:bodyPr>
          <a:lstStyle/>
          <a:p>
            <a:pPr algn="l"/>
            <a:r>
              <a:rPr lang="en-IN" sz="3200" b="1" i="0" dirty="0">
                <a:solidFill>
                  <a:srgbClr val="C00000"/>
                </a:solidFill>
                <a:effectLst/>
                <a:latin typeface="Segoe UI" panose="020B0502040204020203" pitchFamily="34" charset="0"/>
              </a:rPr>
              <a:t>Summary of CO2 </a:t>
            </a:r>
          </a:p>
        </p:txBody>
      </p:sp>
    </p:spTree>
    <p:extLst>
      <p:ext uri="{BB962C8B-B14F-4D97-AF65-F5344CB8AC3E}">
        <p14:creationId xmlns:p14="http://schemas.microsoft.com/office/powerpoint/2010/main" val="656617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Slide Background Fill">
            <a:extLst>
              <a:ext uri="{FF2B5EF4-FFF2-40B4-BE49-F238E27FC236}">
                <a16:creationId xmlns:a16="http://schemas.microsoft.com/office/drawing/2014/main" id="{44D65982-4F00-4330-8DAA-DE6A9E4D6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olor Cover">
            <a:extLst>
              <a:ext uri="{FF2B5EF4-FFF2-40B4-BE49-F238E27FC236}">
                <a16:creationId xmlns:a16="http://schemas.microsoft.com/office/drawing/2014/main" id="{009115B9-5BFD-478D-9C87-29ADB3AF1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6" name="Group 75">
            <a:extLst>
              <a:ext uri="{FF2B5EF4-FFF2-40B4-BE49-F238E27FC236}">
                <a16:creationId xmlns:a16="http://schemas.microsoft.com/office/drawing/2014/main" id="{8D57F946-2E03-4DE1-91F8-25BEDC6635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2"/>
            <a:ext cx="3468234" cy="6858000"/>
            <a:chOff x="651279" y="598259"/>
            <a:chExt cx="10889442" cy="5680742"/>
          </a:xfrm>
        </p:grpSpPr>
        <p:sp>
          <p:nvSpPr>
            <p:cNvPr id="77" name="Color">
              <a:extLst>
                <a:ext uri="{FF2B5EF4-FFF2-40B4-BE49-F238E27FC236}">
                  <a16:creationId xmlns:a16="http://schemas.microsoft.com/office/drawing/2014/main" id="{1598881B-E007-4AAF-BA50-0AD618219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Color">
              <a:extLst>
                <a:ext uri="{FF2B5EF4-FFF2-40B4-BE49-F238E27FC236}">
                  <a16:creationId xmlns:a16="http://schemas.microsoft.com/office/drawing/2014/main" id="{87A6DD9E-16A5-46AE-A522-D46D6BEDF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0" name="Group 79">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81" name="Freeform: Shape 80">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2" name="Freeform: Shape 81">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3" name="Freeform: Shape 82">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4" name="Freeform: Shape 83">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5" name="Freeform: Shape 84">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6" name="Freeform: Shape 85">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7" name="Freeform: Shape 86">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44035" name="Content Placeholder 2"/>
          <p:cNvSpPr>
            <a:spLocks noGrp="1"/>
          </p:cNvSpPr>
          <p:nvPr>
            <p:ph idx="1"/>
          </p:nvPr>
        </p:nvSpPr>
        <p:spPr>
          <a:xfrm>
            <a:off x="4071068" y="841247"/>
            <a:ext cx="6877878" cy="5120640"/>
          </a:xfrm>
        </p:spPr>
        <p:txBody>
          <a:bodyPr anchor="ctr">
            <a:normAutofit/>
          </a:bodyPr>
          <a:lstStyle/>
          <a:p>
            <a:pPr algn="ctr">
              <a:buFontTx/>
              <a:buNone/>
            </a:pPr>
            <a:r>
              <a:rPr lang="en-US" altLang="en-US" sz="6000" dirty="0">
                <a:solidFill>
                  <a:schemeClr val="tx2"/>
                </a:solidFill>
              </a:rPr>
              <a:t>Thank You</a:t>
            </a:r>
          </a:p>
        </p:txBody>
      </p:sp>
    </p:spTree>
    <p:extLst>
      <p:ext uri="{BB962C8B-B14F-4D97-AF65-F5344CB8AC3E}">
        <p14:creationId xmlns:p14="http://schemas.microsoft.com/office/powerpoint/2010/main" val="4083677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7" name="TextBox 16">
            <a:extLst>
              <a:ext uri="{FF2B5EF4-FFF2-40B4-BE49-F238E27FC236}">
                <a16:creationId xmlns:a16="http://schemas.microsoft.com/office/drawing/2014/main" id="{CF41B233-993A-4AE9-8852-48F85BC86C94}"/>
              </a:ext>
            </a:extLst>
          </p:cNvPr>
          <p:cNvSpPr txBox="1"/>
          <p:nvPr/>
        </p:nvSpPr>
        <p:spPr>
          <a:xfrm>
            <a:off x="665998" y="665388"/>
            <a:ext cx="9586426" cy="3520451"/>
          </a:xfrm>
          <a:prstGeom prst="rect">
            <a:avLst/>
          </a:prstGeom>
          <a:noFill/>
        </p:spPr>
        <p:txBody>
          <a:bodyPr wrap="square">
            <a:spAutoFit/>
          </a:bodyPr>
          <a:lstStyle/>
          <a:p>
            <a:pPr algn="just">
              <a:lnSpc>
                <a:spcPct val="115000"/>
              </a:lnSpc>
              <a:spcAft>
                <a:spcPts val="1000"/>
              </a:spcAft>
            </a:pPr>
            <a:r>
              <a:rPr lang="en-US" sz="1800" b="1" dirty="0">
                <a:effectLst/>
                <a:highlight>
                  <a:srgbClr val="FFFF00"/>
                </a:highlight>
                <a:latin typeface="Calibri" panose="020F0502020204030204" pitchFamily="34" charset="0"/>
                <a:ea typeface="Calibri" panose="020F0502020204030204" pitchFamily="34" charset="0"/>
                <a:cs typeface="Gautami" panose="020B0502040204020203" pitchFamily="34" charset="0"/>
              </a:rPr>
              <a:t>At a low level, xv6 performs two kinds of context switches: </a:t>
            </a:r>
            <a:endParaRPr lang="en-IN" sz="1800" b="1" dirty="0">
              <a:effectLst/>
              <a:highlight>
                <a:srgbClr val="FFFF00"/>
              </a:highlight>
              <a:latin typeface="Calibri" panose="020F0502020204030204" pitchFamily="34" charset="0"/>
              <a:ea typeface="Calibri" panose="020F0502020204030204" pitchFamily="34" charset="0"/>
              <a:cs typeface="Gautami" panose="020B0502040204020203" pitchFamily="34" charset="0"/>
            </a:endParaRPr>
          </a:p>
          <a:p>
            <a:pPr marL="800100" lvl="1" indent="-342900" algn="just">
              <a:lnSpc>
                <a:spcPct val="115000"/>
              </a:lnSpc>
              <a:buFont typeface="Wingdings" panose="05000000000000000000" pitchFamily="2" charset="2"/>
              <a:buChar char=""/>
            </a:pPr>
            <a:r>
              <a:rPr lang="en-US" dirty="0">
                <a:effectLst/>
                <a:latin typeface="Calibri" panose="020F0502020204030204" pitchFamily="34" charset="0"/>
                <a:ea typeface="Calibri" panose="020F0502020204030204" pitchFamily="34" charset="0"/>
                <a:cs typeface="Gautami" panose="020B0502040204020203" pitchFamily="34" charset="0"/>
              </a:rPr>
              <a:t>from a process’s kernel thread to the current CPU’s scheduler thread, </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marL="800100" lvl="1" indent="-342900" algn="just">
              <a:lnSpc>
                <a:spcPct val="115000"/>
              </a:lnSpc>
              <a:spcAft>
                <a:spcPts val="1000"/>
              </a:spcAft>
              <a:buFont typeface="Wingdings" panose="05000000000000000000" pitchFamily="2" charset="2"/>
              <a:buChar char=""/>
            </a:pPr>
            <a:r>
              <a:rPr lang="en-US" dirty="0">
                <a:effectLst/>
                <a:latin typeface="Calibri" panose="020F0502020204030204" pitchFamily="34" charset="0"/>
                <a:ea typeface="Calibri" panose="020F0502020204030204" pitchFamily="34" charset="0"/>
                <a:cs typeface="Gautami" panose="020B0502040204020203" pitchFamily="34" charset="0"/>
              </a:rPr>
              <a:t>and from the scheduler thread to a process’s kernel thread. </a:t>
            </a:r>
            <a:endParaRPr lang="en-IN" dirty="0">
              <a:effectLst/>
              <a:latin typeface="Calibri" panose="020F0502020204030204" pitchFamily="34" charset="0"/>
              <a:ea typeface="Calibri" panose="020F0502020204030204" pitchFamily="34" charset="0"/>
              <a:cs typeface="Gautami" panose="020B0502040204020203" pitchFamily="34" charset="0"/>
            </a:endParaRPr>
          </a:p>
          <a:p>
            <a:r>
              <a:rPr lang="en-US" sz="1800" b="1" dirty="0">
                <a:effectLst/>
                <a:highlight>
                  <a:srgbClr val="FFFF00"/>
                </a:highlight>
                <a:latin typeface="Calibri" panose="020F0502020204030204" pitchFamily="34" charset="0"/>
                <a:ea typeface="Calibri" panose="020F0502020204030204" pitchFamily="34" charset="0"/>
                <a:cs typeface="Gautami" panose="020B0502040204020203" pitchFamily="34" charset="0"/>
              </a:rPr>
              <a:t>xv6 never directly switches from one user-space process to another; </a:t>
            </a:r>
            <a:r>
              <a:rPr lang="en-US" sz="1800" dirty="0">
                <a:effectLst/>
                <a:latin typeface="Calibri" panose="020F0502020204030204" pitchFamily="34" charset="0"/>
                <a:ea typeface="Calibri" panose="020F0502020204030204" pitchFamily="34" charset="0"/>
                <a:cs typeface="Gautami" panose="020B0502040204020203" pitchFamily="34" charset="0"/>
              </a:rPr>
              <a:t>this happens by way of </a:t>
            </a:r>
          </a:p>
          <a:p>
            <a:pPr marL="742950" lvl="1" indent="-285750">
              <a:buFont typeface="Wingdings" panose="05000000000000000000" pitchFamily="2" charset="2"/>
              <a:buChar char="ü"/>
            </a:pPr>
            <a:r>
              <a:rPr lang="en-US" dirty="0">
                <a:effectLst/>
                <a:latin typeface="Calibri" panose="020F0502020204030204" pitchFamily="34" charset="0"/>
                <a:ea typeface="Calibri" panose="020F0502020204030204" pitchFamily="34" charset="0"/>
                <a:cs typeface="Gautami" panose="020B0502040204020203" pitchFamily="34" charset="0"/>
              </a:rPr>
              <a:t>a user-kernel transition (system call or interrupt),</a:t>
            </a:r>
          </a:p>
          <a:p>
            <a:pPr marL="742950" lvl="1" indent="-285750">
              <a:buFont typeface="Wingdings" panose="05000000000000000000" pitchFamily="2" charset="2"/>
              <a:buChar char="ü"/>
            </a:pPr>
            <a:r>
              <a:rPr lang="en-US" dirty="0">
                <a:effectLst/>
                <a:latin typeface="Calibri" panose="020F0502020204030204" pitchFamily="34" charset="0"/>
                <a:ea typeface="Calibri" panose="020F0502020204030204" pitchFamily="34" charset="0"/>
                <a:cs typeface="Gautami" panose="020B0502040204020203" pitchFamily="34" charset="0"/>
              </a:rPr>
              <a:t>a context switch to the scheduler, </a:t>
            </a:r>
          </a:p>
          <a:p>
            <a:pPr marL="742950" lvl="1" indent="-285750">
              <a:buFont typeface="Wingdings" panose="05000000000000000000" pitchFamily="2" charset="2"/>
              <a:buChar char="ü"/>
            </a:pPr>
            <a:r>
              <a:rPr lang="en-US" dirty="0">
                <a:effectLst/>
                <a:latin typeface="Calibri" panose="020F0502020204030204" pitchFamily="34" charset="0"/>
                <a:ea typeface="Calibri" panose="020F0502020204030204" pitchFamily="34" charset="0"/>
                <a:cs typeface="Gautami" panose="020B0502040204020203" pitchFamily="34" charset="0"/>
              </a:rPr>
              <a:t>a context switch to a new process’s kernel thread, </a:t>
            </a:r>
          </a:p>
          <a:p>
            <a:pPr marL="742950" lvl="1" indent="-285750">
              <a:buFont typeface="Wingdings" panose="05000000000000000000" pitchFamily="2" charset="2"/>
              <a:buChar char="ü"/>
            </a:pPr>
            <a:r>
              <a:rPr lang="en-US" dirty="0">
                <a:effectLst/>
                <a:latin typeface="Calibri" panose="020F0502020204030204" pitchFamily="34" charset="0"/>
                <a:ea typeface="Calibri" panose="020F0502020204030204" pitchFamily="34" charset="0"/>
                <a:cs typeface="Gautami" panose="020B0502040204020203" pitchFamily="34" charset="0"/>
              </a:rPr>
              <a:t>and a trap return. </a:t>
            </a:r>
          </a:p>
          <a:p>
            <a:endParaRPr lang="en-US" b="1" dirty="0">
              <a:highlight>
                <a:srgbClr val="FFFF00"/>
              </a:highlight>
              <a:latin typeface="Calibri" panose="020F0502020204030204" pitchFamily="34" charset="0"/>
              <a:ea typeface="Calibri" panose="020F0502020204030204" pitchFamily="34" charset="0"/>
              <a:cs typeface="Gautami" panose="020B0502040204020203" pitchFamily="34" charset="0"/>
            </a:endParaRPr>
          </a:p>
          <a:p>
            <a:r>
              <a:rPr lang="en-US" b="1" dirty="0">
                <a:highlight>
                  <a:srgbClr val="FFFF00"/>
                </a:highlight>
                <a:latin typeface="Calibri" panose="020F0502020204030204" pitchFamily="34" charset="0"/>
                <a:ea typeface="Calibri" panose="020F0502020204030204" pitchFamily="34" charset="0"/>
                <a:cs typeface="Gautami" panose="020B0502040204020203" pitchFamily="34" charset="0"/>
              </a:rPr>
              <a:t>M</a:t>
            </a:r>
            <a:r>
              <a:rPr lang="en-US" sz="1800" b="1" dirty="0">
                <a:effectLst/>
                <a:highlight>
                  <a:srgbClr val="FFFF00"/>
                </a:highlight>
                <a:latin typeface="Calibri" panose="020F0502020204030204" pitchFamily="34" charset="0"/>
                <a:ea typeface="Calibri" panose="020F0502020204030204" pitchFamily="34" charset="0"/>
                <a:cs typeface="Gautami" panose="020B0502040204020203" pitchFamily="34" charset="0"/>
              </a:rPr>
              <a:t>echanics of switching between a kernel thread and a scheduler thread: </a:t>
            </a:r>
            <a:endParaRPr lang="en-IN" sz="1800" b="1" dirty="0">
              <a:effectLst/>
              <a:highlight>
                <a:srgbClr val="FFFF00"/>
              </a:highlight>
              <a:latin typeface="Calibri" panose="020F0502020204030204" pitchFamily="34" charset="0"/>
              <a:ea typeface="Calibri" panose="020F0502020204030204" pitchFamily="34" charset="0"/>
              <a:cs typeface="Gautami" panose="020B0502040204020203" pitchFamily="34" charset="0"/>
            </a:endParaRPr>
          </a:p>
          <a:p>
            <a:endParaRPr lang="en-IN" dirty="0"/>
          </a:p>
        </p:txBody>
      </p:sp>
      <p:sp>
        <p:nvSpPr>
          <p:cNvPr id="18" name="TextBox 17">
            <a:extLst>
              <a:ext uri="{FF2B5EF4-FFF2-40B4-BE49-F238E27FC236}">
                <a16:creationId xmlns:a16="http://schemas.microsoft.com/office/drawing/2014/main" id="{E4F910BB-03A7-4B0F-80DE-7BF9DDBC6D64}"/>
              </a:ext>
            </a:extLst>
          </p:cNvPr>
          <p:cNvSpPr txBox="1"/>
          <p:nvPr/>
        </p:nvSpPr>
        <p:spPr>
          <a:xfrm>
            <a:off x="284321" y="3884686"/>
            <a:ext cx="9586428" cy="2862322"/>
          </a:xfrm>
          <a:prstGeom prst="rect">
            <a:avLst/>
          </a:prstGeom>
          <a:noFill/>
        </p:spPr>
        <p:txBody>
          <a:bodyPr wrap="square">
            <a:spAutoFit/>
          </a:bodyPr>
          <a:lstStyle/>
          <a:p>
            <a:pPr marL="742950" lvl="1" indent="-285750" algn="jus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Gautami" panose="020B0502040204020203" pitchFamily="34" charset="0"/>
              </a:rPr>
              <a:t>Every xv6 process has its own kernel stack and register set.</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marL="742950" lvl="1" indent="-285750" algn="jus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Gautami" panose="020B0502040204020203" pitchFamily="34" charset="0"/>
              </a:rPr>
              <a:t>Each CPU has a separate scheduler thread for use when it is executing the scheduler rather than any process’s kernel thread. </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marL="742950" lvl="1" indent="-285750" algn="jus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Gautami" panose="020B0502040204020203" pitchFamily="34" charset="0"/>
              </a:rPr>
              <a:t>Switching from one thread to another involves saving the old thread’s CPU registers, and restoring previously-saved registers of the new thread. </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marL="742950" lvl="1" indent="-285750" algn="jus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Gautami" panose="020B0502040204020203" pitchFamily="34" charset="0"/>
              </a:rPr>
              <a:t>When it is time for the process to give up the CPU, the process’s kernel thread will call </a:t>
            </a:r>
            <a:r>
              <a:rPr lang="en-US" dirty="0" err="1">
                <a:effectLst/>
                <a:latin typeface="Calibri" panose="020F0502020204030204" pitchFamily="34" charset="0"/>
                <a:ea typeface="Calibri" panose="020F0502020204030204" pitchFamily="34" charset="0"/>
                <a:cs typeface="Gautami" panose="020B0502040204020203" pitchFamily="34" charset="0"/>
              </a:rPr>
              <a:t>swtch</a:t>
            </a:r>
            <a:r>
              <a:rPr lang="en-US" dirty="0">
                <a:effectLst/>
                <a:latin typeface="Calibri" panose="020F0502020204030204" pitchFamily="34" charset="0"/>
                <a:ea typeface="Calibri" panose="020F0502020204030204" pitchFamily="34" charset="0"/>
                <a:cs typeface="Gautami" panose="020B0502040204020203" pitchFamily="34" charset="0"/>
              </a:rPr>
              <a:t> to save its own context and return to the scheduler context.</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marL="742950" lvl="1" indent="-285750" algn="jus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Gautami" panose="020B0502040204020203" pitchFamily="34" charset="0"/>
              </a:rPr>
              <a:t>At the end of each interrupt is that trap calls yield. Yield in turn calls sched, which calls </a:t>
            </a:r>
            <a:r>
              <a:rPr lang="en-US" dirty="0" err="1">
                <a:effectLst/>
                <a:latin typeface="Calibri" panose="020F0502020204030204" pitchFamily="34" charset="0"/>
                <a:ea typeface="Calibri" panose="020F0502020204030204" pitchFamily="34" charset="0"/>
                <a:cs typeface="Gautami" panose="020B0502040204020203" pitchFamily="34" charset="0"/>
              </a:rPr>
              <a:t>swtch</a:t>
            </a:r>
            <a:r>
              <a:rPr lang="en-US" dirty="0">
                <a:effectLst/>
                <a:latin typeface="Calibri" panose="020F0502020204030204" pitchFamily="34" charset="0"/>
                <a:ea typeface="Calibri" panose="020F0502020204030204" pitchFamily="34" charset="0"/>
                <a:cs typeface="Gautami" panose="020B0502040204020203" pitchFamily="34" charset="0"/>
              </a:rPr>
              <a:t> to save the current context in proc-&gt;context and switch to the scheduler context previously saved in </a:t>
            </a:r>
            <a:r>
              <a:rPr lang="en-US" dirty="0" err="1">
                <a:effectLst/>
                <a:latin typeface="Calibri" panose="020F0502020204030204" pitchFamily="34" charset="0"/>
                <a:ea typeface="Calibri" panose="020F0502020204030204" pitchFamily="34" charset="0"/>
                <a:cs typeface="Gautami" panose="020B0502040204020203" pitchFamily="34" charset="0"/>
              </a:rPr>
              <a:t>cpu</a:t>
            </a:r>
            <a:r>
              <a:rPr lang="en-US" dirty="0">
                <a:effectLst/>
                <a:latin typeface="Calibri" panose="020F0502020204030204" pitchFamily="34" charset="0"/>
                <a:ea typeface="Calibri" panose="020F0502020204030204" pitchFamily="34" charset="0"/>
                <a:cs typeface="Gautami" panose="020B0502040204020203" pitchFamily="34" charset="0"/>
              </a:rPr>
              <a:t>-&gt;scheduler.</a:t>
            </a:r>
            <a:endParaRPr lang="en-IN"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6" name="Title 1">
            <a:extLst>
              <a:ext uri="{FF2B5EF4-FFF2-40B4-BE49-F238E27FC236}">
                <a16:creationId xmlns:a16="http://schemas.microsoft.com/office/drawing/2014/main" id="{2438DC04-A9E9-4510-AF64-1186FFAB442E}"/>
              </a:ext>
            </a:extLst>
          </p:cNvPr>
          <p:cNvSpPr txBox="1">
            <a:spLocks/>
          </p:cNvSpPr>
          <p:nvPr/>
        </p:nvSpPr>
        <p:spPr>
          <a:xfrm>
            <a:off x="138841" y="202472"/>
            <a:ext cx="2952365" cy="46291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rgbClr val="C00000"/>
                </a:solidFill>
              </a:rPr>
              <a:t>Context Switching</a:t>
            </a:r>
          </a:p>
        </p:txBody>
      </p:sp>
    </p:spTree>
    <p:extLst>
      <p:ext uri="{BB962C8B-B14F-4D97-AF65-F5344CB8AC3E}">
        <p14:creationId xmlns:p14="http://schemas.microsoft.com/office/powerpoint/2010/main" val="1391645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2735"/>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Rectangle 2">
            <a:extLst>
              <a:ext uri="{FF2B5EF4-FFF2-40B4-BE49-F238E27FC236}">
                <a16:creationId xmlns:a16="http://schemas.microsoft.com/office/drawing/2014/main" id="{F692502D-FE17-431C-8FED-60A89D63B6A3}"/>
              </a:ext>
            </a:extLst>
          </p:cNvPr>
          <p:cNvSpPr txBox="1">
            <a:spLocks noChangeArrowheads="1"/>
          </p:cNvSpPr>
          <p:nvPr/>
        </p:nvSpPr>
        <p:spPr>
          <a:xfrm>
            <a:off x="584868" y="399799"/>
            <a:ext cx="8267628" cy="8827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en-US" sz="4800" b="1" dirty="0">
              <a:solidFill>
                <a:srgbClr val="C00000"/>
              </a:solidFill>
              <a:latin typeface="+mn-lt"/>
            </a:endParaRPr>
          </a:p>
        </p:txBody>
      </p:sp>
      <p:pic>
        <p:nvPicPr>
          <p:cNvPr id="1026" name="Picture 2"/>
          <p:cNvPicPr>
            <a:picLocks noChangeAspect="1" noChangeArrowheads="1"/>
          </p:cNvPicPr>
          <p:nvPr/>
        </p:nvPicPr>
        <p:blipFill>
          <a:blip r:embed="rId3"/>
          <a:srcRect/>
          <a:stretch>
            <a:fillRect/>
          </a:stretch>
        </p:blipFill>
        <p:spPr bwMode="auto">
          <a:xfrm>
            <a:off x="1658852" y="1563883"/>
            <a:ext cx="7649899" cy="3878974"/>
          </a:xfrm>
          <a:prstGeom prst="rect">
            <a:avLst/>
          </a:prstGeom>
          <a:noFill/>
          <a:ln w="9525">
            <a:noFill/>
            <a:miter lim="800000"/>
            <a:headEnd/>
            <a:tailEnd/>
          </a:ln>
          <a:effectLst/>
        </p:spPr>
      </p:pic>
      <p:sp>
        <p:nvSpPr>
          <p:cNvPr id="18" name="Rectangle 17"/>
          <p:cNvSpPr/>
          <p:nvPr/>
        </p:nvSpPr>
        <p:spPr>
          <a:xfrm>
            <a:off x="284321" y="318894"/>
            <a:ext cx="3242875" cy="584775"/>
          </a:xfrm>
          <a:prstGeom prst="rect">
            <a:avLst/>
          </a:prstGeom>
        </p:spPr>
        <p:txBody>
          <a:bodyPr wrap="none">
            <a:spAutoFit/>
          </a:bodyPr>
          <a:lstStyle/>
          <a:p>
            <a:r>
              <a:rPr lang="en-GB" sz="3200" b="1" dirty="0">
                <a:solidFill>
                  <a:srgbClr val="C00000"/>
                </a:solidFill>
              </a:rPr>
              <a:t>Context Switching</a:t>
            </a:r>
          </a:p>
        </p:txBody>
      </p:sp>
    </p:spTree>
    <p:extLst>
      <p:ext uri="{BB962C8B-B14F-4D97-AF65-F5344CB8AC3E}">
        <p14:creationId xmlns:p14="http://schemas.microsoft.com/office/powerpoint/2010/main" val="3678645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6" name="TextBox 15">
            <a:extLst>
              <a:ext uri="{FF2B5EF4-FFF2-40B4-BE49-F238E27FC236}">
                <a16:creationId xmlns:a16="http://schemas.microsoft.com/office/drawing/2014/main" id="{F02E599D-0652-4B29-9D75-334EF9722F83}"/>
              </a:ext>
            </a:extLst>
          </p:cNvPr>
          <p:cNvSpPr txBox="1"/>
          <p:nvPr/>
        </p:nvSpPr>
        <p:spPr>
          <a:xfrm>
            <a:off x="284321" y="570567"/>
            <a:ext cx="7713050" cy="5078313"/>
          </a:xfrm>
          <a:prstGeom prst="rect">
            <a:avLst/>
          </a:prstGeom>
          <a:noFill/>
        </p:spPr>
        <p:txBody>
          <a:bodyPr wrap="square">
            <a:spAutoFit/>
          </a:bodyPr>
          <a:lstStyle/>
          <a:p>
            <a:pPr algn="just"/>
            <a:r>
              <a:rPr lang="en-IN" sz="1800" b="1" dirty="0">
                <a:effectLst/>
                <a:highlight>
                  <a:srgbClr val="FFFF00"/>
                </a:highlight>
                <a:latin typeface="Times New Roman" panose="02020603050405020304" pitchFamily="18" charset="0"/>
                <a:ea typeface="Times New Roman" panose="02020603050405020304" pitchFamily="18" charset="0"/>
                <a:cs typeface="Gautami" panose="020B0502040204020203" pitchFamily="34" charset="0"/>
              </a:rPr>
              <a:t>Context Switch Continuation …… </a:t>
            </a:r>
          </a:p>
          <a:p>
            <a:pPr algn="just"/>
            <a:endParaRPr lang="en-IN" sz="1800" b="1" dirty="0">
              <a:effectLst/>
              <a:latin typeface="Times New Roman" panose="02020603050405020304" pitchFamily="18" charset="0"/>
              <a:ea typeface="Times New Roman" panose="02020603050405020304" pitchFamily="18"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3471 // Force process to give up CPU on clock tick.</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3472 // If interrupts were on while locks held, would need to check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nlock</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3473 if(</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myproc</a:t>
            </a:r>
            <a:r>
              <a:rPr lang="en-IN" sz="1800" dirty="0">
                <a:effectLst/>
                <a:latin typeface="Times New Roman" panose="02020603050405020304" pitchFamily="18" charset="0"/>
                <a:ea typeface="Calibri" panose="020F0502020204030204" pitchFamily="34" charset="0"/>
                <a:cs typeface="Gautami" panose="020B0502040204020203" pitchFamily="34" charset="0"/>
              </a:rPr>
              <a:t>() &amp;&amp;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myproc</a:t>
            </a:r>
            <a:r>
              <a:rPr lang="en-IN" sz="1800" dirty="0">
                <a:effectLst/>
                <a:latin typeface="Times New Roman" panose="02020603050405020304" pitchFamily="18" charset="0"/>
                <a:ea typeface="Calibri" panose="020F0502020204030204" pitchFamily="34" charset="0"/>
                <a:cs typeface="Gautami" panose="020B0502040204020203" pitchFamily="34" charset="0"/>
              </a:rPr>
              <a:t>()−&gt;state == RUNNING &amp;&amp;</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3474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tf</a:t>
            </a:r>
            <a:r>
              <a:rPr lang="en-IN" sz="1800" dirty="0">
                <a:effectLst/>
                <a:latin typeface="Times New Roman" panose="02020603050405020304" pitchFamily="18" charset="0"/>
                <a:ea typeface="Calibri" panose="020F0502020204030204" pitchFamily="34" charset="0"/>
                <a:cs typeface="Gautami" panose="020B0502040204020203" pitchFamily="34" charset="0"/>
              </a:rPr>
              <a:t>−&gt;</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trapno</a:t>
            </a:r>
            <a:r>
              <a:rPr lang="en-IN" sz="1800" dirty="0">
                <a:effectLst/>
                <a:latin typeface="Times New Roman" panose="02020603050405020304" pitchFamily="18" charset="0"/>
                <a:ea typeface="Calibri" panose="020F0502020204030204" pitchFamily="34" charset="0"/>
                <a:cs typeface="Gautami" panose="020B0502040204020203" pitchFamily="34" charset="0"/>
              </a:rPr>
              <a:t> == T_IRQ0+IRQ_TIMER)</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3475 yield();</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Times New Roman" panose="02020603050405020304" pitchFamily="18" charset="0"/>
                <a:cs typeface="Gautami" panose="020B0502040204020203" pitchFamily="34" charset="0"/>
              </a:rPr>
              <a:t>Let's dig into what </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yield()</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is doing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proc.c</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2826 // Give up the CPU for one scheduling round.</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2827 void</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b="1" dirty="0">
                <a:effectLst/>
                <a:latin typeface="Times New Roman" panose="02020603050405020304" pitchFamily="18" charset="0"/>
                <a:ea typeface="Calibri" panose="020F0502020204030204" pitchFamily="34" charset="0"/>
                <a:cs typeface="Gautami" panose="020B0502040204020203" pitchFamily="34" charset="0"/>
              </a:rPr>
              <a:t>2828 yield(void)</a:t>
            </a:r>
            <a:endParaRPr lang="en-IN" sz="1600" b="1"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2829 {</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2830 acquire(&amp;</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ptable.lock</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2831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myproc</a:t>
            </a:r>
            <a:r>
              <a:rPr lang="en-IN" sz="1800" dirty="0">
                <a:effectLst/>
                <a:latin typeface="Times New Roman" panose="02020603050405020304" pitchFamily="18" charset="0"/>
                <a:ea typeface="Calibri" panose="020F0502020204030204" pitchFamily="34" charset="0"/>
                <a:cs typeface="Gautami" panose="020B0502040204020203" pitchFamily="34" charset="0"/>
              </a:rPr>
              <a:t>()−&gt;state = RUNNABLE;</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2832 sched();</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2833 release(&amp;</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ptable.lock</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2834 }</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7" name="TextBox 16">
            <a:extLst>
              <a:ext uri="{FF2B5EF4-FFF2-40B4-BE49-F238E27FC236}">
                <a16:creationId xmlns:a16="http://schemas.microsoft.com/office/drawing/2014/main" id="{40D06817-6FEE-4082-820A-F2A643CA0467}"/>
              </a:ext>
            </a:extLst>
          </p:cNvPr>
          <p:cNvSpPr txBox="1"/>
          <p:nvPr/>
        </p:nvSpPr>
        <p:spPr>
          <a:xfrm>
            <a:off x="6847037" y="3309705"/>
            <a:ext cx="4566012" cy="1659557"/>
          </a:xfrm>
          <a:prstGeom prst="rect">
            <a:avLst/>
          </a:prstGeom>
          <a:noFill/>
        </p:spPr>
        <p:txBody>
          <a:bodyPr wrap="square">
            <a:spAutoFit/>
          </a:bodyPr>
          <a:lstStyle/>
          <a:p>
            <a:pPr algn="just">
              <a:lnSpc>
                <a:spcPct val="115000"/>
              </a:lnSpc>
              <a:spcAft>
                <a:spcPts val="1000"/>
              </a:spcAft>
            </a:pPr>
            <a:r>
              <a:rPr lang="en-IN" sz="1800" dirty="0">
                <a:effectLst/>
                <a:highlight>
                  <a:srgbClr val="FFFF00"/>
                </a:highlight>
                <a:latin typeface="Times New Roman" panose="02020603050405020304" pitchFamily="18" charset="0"/>
                <a:ea typeface="Times New Roman" panose="02020603050405020304" pitchFamily="18" charset="0"/>
                <a:cs typeface="Gautami" panose="020B0502040204020203" pitchFamily="34" charset="0"/>
              </a:rPr>
              <a:t>Acquire a lock on the process table. This is to avoid race conditions when multiple processors are running scheduling code. Then we set the current process's state to </a:t>
            </a:r>
            <a:r>
              <a:rPr lang="en-IN" sz="1800" b="1" dirty="0">
                <a:effectLst/>
                <a:highlight>
                  <a:srgbClr val="FFFF00"/>
                </a:highlight>
                <a:latin typeface="Times New Roman" panose="02020603050405020304" pitchFamily="18" charset="0"/>
                <a:ea typeface="Times New Roman" panose="02020603050405020304" pitchFamily="18" charset="0"/>
                <a:cs typeface="Gautami" panose="020B0502040204020203" pitchFamily="34" charset="0"/>
              </a:rPr>
              <a:t>RUNNABLE</a:t>
            </a:r>
            <a:r>
              <a:rPr lang="en-IN" sz="1800" dirty="0">
                <a:effectLst/>
                <a:highlight>
                  <a:srgbClr val="FFFF00"/>
                </a:highlight>
                <a:latin typeface="Times New Roman" panose="02020603050405020304" pitchFamily="18" charset="0"/>
                <a:ea typeface="Times New Roman" panose="02020603050405020304" pitchFamily="18" charset="0"/>
                <a:cs typeface="Gautami" panose="020B0502040204020203" pitchFamily="34" charset="0"/>
              </a:rPr>
              <a:t>, and we call a function called </a:t>
            </a:r>
            <a:r>
              <a:rPr lang="en-IN" sz="1800" b="1" dirty="0">
                <a:effectLst/>
                <a:highlight>
                  <a:srgbClr val="FFFF00"/>
                </a:highlight>
                <a:latin typeface="Times New Roman" panose="02020603050405020304" pitchFamily="18" charset="0"/>
                <a:ea typeface="Times New Roman" panose="02020603050405020304" pitchFamily="18" charset="0"/>
                <a:cs typeface="Gautami" panose="020B0502040204020203" pitchFamily="34" charset="0"/>
              </a:rPr>
              <a:t>sched()</a:t>
            </a:r>
            <a:r>
              <a:rPr lang="en-IN" sz="1800" dirty="0">
                <a:effectLst/>
                <a:highlight>
                  <a:srgbClr val="FFFF00"/>
                </a:highlight>
                <a:latin typeface="Times New Roman" panose="02020603050405020304" pitchFamily="18" charset="0"/>
                <a:ea typeface="Times New Roman" panose="02020603050405020304" pitchFamily="18" charset="0"/>
                <a:cs typeface="Gautami" panose="020B0502040204020203" pitchFamily="34" charset="0"/>
              </a:rPr>
              <a:t> (in </a:t>
            </a:r>
            <a:r>
              <a:rPr lang="en-IN" sz="1800" b="1" dirty="0" err="1">
                <a:effectLst/>
                <a:highlight>
                  <a:srgbClr val="FFFF00"/>
                </a:highlight>
                <a:latin typeface="Times New Roman" panose="02020603050405020304" pitchFamily="18" charset="0"/>
                <a:ea typeface="Times New Roman" panose="02020603050405020304" pitchFamily="18" charset="0"/>
                <a:cs typeface="Gautami" panose="020B0502040204020203" pitchFamily="34" charset="0"/>
              </a:rPr>
              <a:t>proc.c</a:t>
            </a:r>
            <a:r>
              <a:rPr lang="en-IN" sz="1800" dirty="0">
                <a:effectLst/>
                <a:highlight>
                  <a:srgbClr val="FFFF00"/>
                </a:highlight>
                <a:latin typeface="Times New Roman" panose="02020603050405020304" pitchFamily="18" charset="0"/>
                <a:ea typeface="Times New Roman" panose="02020603050405020304" pitchFamily="18" charset="0"/>
                <a:cs typeface="Gautami" panose="020B0502040204020203" pitchFamily="34" charset="0"/>
              </a:rPr>
              <a:t>):</a:t>
            </a:r>
          </a:p>
        </p:txBody>
      </p:sp>
    </p:spTree>
    <p:extLst>
      <p:ext uri="{BB962C8B-B14F-4D97-AF65-F5344CB8AC3E}">
        <p14:creationId xmlns:p14="http://schemas.microsoft.com/office/powerpoint/2010/main" val="2974901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0" name="TextBox 19">
            <a:extLst>
              <a:ext uri="{FF2B5EF4-FFF2-40B4-BE49-F238E27FC236}">
                <a16:creationId xmlns:a16="http://schemas.microsoft.com/office/drawing/2014/main" id="{ED825CBD-BB83-4FD1-8380-204BFE7134BE}"/>
              </a:ext>
            </a:extLst>
          </p:cNvPr>
          <p:cNvSpPr txBox="1"/>
          <p:nvPr/>
        </p:nvSpPr>
        <p:spPr>
          <a:xfrm>
            <a:off x="5790249" y="706677"/>
            <a:ext cx="6440556" cy="6294031"/>
          </a:xfrm>
          <a:prstGeom prst="rect">
            <a:avLst/>
          </a:prstGeom>
          <a:noFill/>
        </p:spPr>
        <p:txBody>
          <a:bodyPr wrap="square">
            <a:spAutoFit/>
          </a:bodyPr>
          <a:lstStyle/>
          <a:p>
            <a:pPr algn="just"/>
            <a:r>
              <a:rPr lang="en-IN" sz="1550" dirty="0">
                <a:effectLst/>
                <a:latin typeface="Times New Roman" panose="02020603050405020304" pitchFamily="18" charset="0"/>
                <a:ea typeface="Calibri" panose="020F0502020204030204" pitchFamily="34" charset="0"/>
                <a:cs typeface="Gautami" panose="020B0502040204020203" pitchFamily="34" charset="0"/>
              </a:rPr>
              <a:t>2800 // Enter scheduler. Must hold only </a:t>
            </a:r>
            <a:r>
              <a:rPr lang="en-IN" sz="1550" dirty="0" err="1">
                <a:effectLst/>
                <a:latin typeface="Times New Roman" panose="02020603050405020304" pitchFamily="18" charset="0"/>
                <a:ea typeface="Calibri" panose="020F0502020204030204" pitchFamily="34" charset="0"/>
                <a:cs typeface="Gautami" panose="020B0502040204020203" pitchFamily="34" charset="0"/>
              </a:rPr>
              <a:t>ptable.lock</a:t>
            </a:r>
            <a:endParaRPr lang="en-IN" sz="155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50" dirty="0">
                <a:effectLst/>
                <a:latin typeface="Times New Roman" panose="02020603050405020304" pitchFamily="18" charset="0"/>
                <a:ea typeface="Calibri" panose="020F0502020204030204" pitchFamily="34" charset="0"/>
                <a:cs typeface="Gautami" panose="020B0502040204020203" pitchFamily="34" charset="0"/>
              </a:rPr>
              <a:t>2801 // and have changed proc−&gt;state. Saves and restores</a:t>
            </a:r>
            <a:endParaRPr lang="en-IN" sz="155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50" dirty="0">
                <a:effectLst/>
                <a:latin typeface="Times New Roman" panose="02020603050405020304" pitchFamily="18" charset="0"/>
                <a:ea typeface="Calibri" panose="020F0502020204030204" pitchFamily="34" charset="0"/>
                <a:cs typeface="Gautami" panose="020B0502040204020203" pitchFamily="34" charset="0"/>
              </a:rPr>
              <a:t>2802 // </a:t>
            </a:r>
            <a:r>
              <a:rPr lang="en-IN" sz="1550" dirty="0" err="1">
                <a:effectLst/>
                <a:latin typeface="Times New Roman" panose="02020603050405020304" pitchFamily="18" charset="0"/>
                <a:ea typeface="Calibri" panose="020F0502020204030204" pitchFamily="34" charset="0"/>
                <a:cs typeface="Gautami" panose="020B0502040204020203" pitchFamily="34" charset="0"/>
              </a:rPr>
              <a:t>intena</a:t>
            </a:r>
            <a:r>
              <a:rPr lang="en-IN" sz="1550" dirty="0">
                <a:effectLst/>
                <a:latin typeface="Times New Roman" panose="02020603050405020304" pitchFamily="18" charset="0"/>
                <a:ea typeface="Calibri" panose="020F0502020204030204" pitchFamily="34" charset="0"/>
                <a:cs typeface="Gautami" panose="020B0502040204020203" pitchFamily="34" charset="0"/>
              </a:rPr>
              <a:t> because </a:t>
            </a:r>
            <a:r>
              <a:rPr lang="en-IN" sz="1550" dirty="0" err="1">
                <a:effectLst/>
                <a:latin typeface="Times New Roman" panose="02020603050405020304" pitchFamily="18" charset="0"/>
                <a:ea typeface="Calibri" panose="020F0502020204030204" pitchFamily="34" charset="0"/>
                <a:cs typeface="Gautami" panose="020B0502040204020203" pitchFamily="34" charset="0"/>
              </a:rPr>
              <a:t>intena</a:t>
            </a:r>
            <a:r>
              <a:rPr lang="en-IN" sz="1550" dirty="0">
                <a:effectLst/>
                <a:latin typeface="Times New Roman" panose="02020603050405020304" pitchFamily="18" charset="0"/>
                <a:ea typeface="Calibri" panose="020F0502020204030204" pitchFamily="34" charset="0"/>
                <a:cs typeface="Gautami" panose="020B0502040204020203" pitchFamily="34" charset="0"/>
              </a:rPr>
              <a:t> is a property of this</a:t>
            </a:r>
            <a:endParaRPr lang="en-IN" sz="155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50" dirty="0">
                <a:effectLst/>
                <a:latin typeface="Times New Roman" panose="02020603050405020304" pitchFamily="18" charset="0"/>
                <a:ea typeface="Calibri" panose="020F0502020204030204" pitchFamily="34" charset="0"/>
                <a:cs typeface="Gautami" panose="020B0502040204020203" pitchFamily="34" charset="0"/>
              </a:rPr>
              <a:t>2803 // kernel thread, not this CPU. It should</a:t>
            </a:r>
            <a:endParaRPr lang="en-IN" sz="155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50" dirty="0">
                <a:effectLst/>
                <a:latin typeface="Times New Roman" panose="02020603050405020304" pitchFamily="18" charset="0"/>
                <a:ea typeface="Calibri" panose="020F0502020204030204" pitchFamily="34" charset="0"/>
                <a:cs typeface="Gautami" panose="020B0502040204020203" pitchFamily="34" charset="0"/>
              </a:rPr>
              <a:t>2804 // be proc−&gt;</a:t>
            </a:r>
            <a:r>
              <a:rPr lang="en-IN" sz="1550" dirty="0" err="1">
                <a:effectLst/>
                <a:latin typeface="Times New Roman" panose="02020603050405020304" pitchFamily="18" charset="0"/>
                <a:ea typeface="Calibri" panose="020F0502020204030204" pitchFamily="34" charset="0"/>
                <a:cs typeface="Gautami" panose="020B0502040204020203" pitchFamily="34" charset="0"/>
              </a:rPr>
              <a:t>intena</a:t>
            </a:r>
            <a:r>
              <a:rPr lang="en-IN" sz="1550" dirty="0">
                <a:effectLst/>
                <a:latin typeface="Times New Roman" panose="02020603050405020304" pitchFamily="18" charset="0"/>
                <a:ea typeface="Calibri" panose="020F0502020204030204" pitchFamily="34" charset="0"/>
                <a:cs typeface="Gautami" panose="020B0502040204020203" pitchFamily="34" charset="0"/>
              </a:rPr>
              <a:t> and proc−&gt;</a:t>
            </a:r>
            <a:r>
              <a:rPr lang="en-IN" sz="1550" dirty="0" err="1">
                <a:effectLst/>
                <a:latin typeface="Times New Roman" panose="02020603050405020304" pitchFamily="18" charset="0"/>
                <a:ea typeface="Calibri" panose="020F0502020204030204" pitchFamily="34" charset="0"/>
                <a:cs typeface="Gautami" panose="020B0502040204020203" pitchFamily="34" charset="0"/>
              </a:rPr>
              <a:t>ncli</a:t>
            </a:r>
            <a:r>
              <a:rPr lang="en-IN" sz="1550" dirty="0">
                <a:effectLst/>
                <a:latin typeface="Times New Roman" panose="02020603050405020304" pitchFamily="18" charset="0"/>
                <a:ea typeface="Calibri" panose="020F0502020204030204" pitchFamily="34" charset="0"/>
                <a:cs typeface="Gautami" panose="020B0502040204020203" pitchFamily="34" charset="0"/>
              </a:rPr>
              <a:t>, but that would</a:t>
            </a:r>
            <a:endParaRPr lang="en-IN" sz="155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50" dirty="0">
                <a:effectLst/>
                <a:latin typeface="Times New Roman" panose="02020603050405020304" pitchFamily="18" charset="0"/>
                <a:ea typeface="Calibri" panose="020F0502020204030204" pitchFamily="34" charset="0"/>
                <a:cs typeface="Gautami" panose="020B0502040204020203" pitchFamily="34" charset="0"/>
              </a:rPr>
              <a:t>2805 // break in the few places where a lock is held but</a:t>
            </a:r>
            <a:endParaRPr lang="en-IN" sz="155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50" dirty="0">
                <a:effectLst/>
                <a:latin typeface="Times New Roman" panose="02020603050405020304" pitchFamily="18" charset="0"/>
                <a:ea typeface="Calibri" panose="020F0502020204030204" pitchFamily="34" charset="0"/>
                <a:cs typeface="Gautami" panose="020B0502040204020203" pitchFamily="34" charset="0"/>
              </a:rPr>
              <a:t>2806 // there’s no process.</a:t>
            </a:r>
            <a:endParaRPr lang="en-IN" sz="155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50" dirty="0">
                <a:effectLst/>
                <a:latin typeface="Times New Roman" panose="02020603050405020304" pitchFamily="18" charset="0"/>
                <a:ea typeface="Calibri" panose="020F0502020204030204" pitchFamily="34" charset="0"/>
                <a:cs typeface="Gautami" panose="020B0502040204020203" pitchFamily="34" charset="0"/>
              </a:rPr>
              <a:t>2807 void</a:t>
            </a:r>
            <a:endParaRPr lang="en-IN" sz="155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50" dirty="0">
                <a:effectLst/>
                <a:latin typeface="Times New Roman" panose="02020603050405020304" pitchFamily="18" charset="0"/>
                <a:ea typeface="Calibri" panose="020F0502020204030204" pitchFamily="34" charset="0"/>
                <a:cs typeface="Gautami" panose="020B0502040204020203" pitchFamily="34" charset="0"/>
              </a:rPr>
              <a:t>2808 sched(void)</a:t>
            </a:r>
            <a:endParaRPr lang="en-IN" sz="155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50" dirty="0">
                <a:effectLst/>
                <a:latin typeface="Times New Roman" panose="02020603050405020304" pitchFamily="18" charset="0"/>
                <a:ea typeface="Calibri" panose="020F0502020204030204" pitchFamily="34" charset="0"/>
                <a:cs typeface="Gautami" panose="020B0502040204020203" pitchFamily="34" charset="0"/>
              </a:rPr>
              <a:t>2809 {</a:t>
            </a:r>
            <a:endParaRPr lang="en-IN" sz="155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50" dirty="0">
                <a:effectLst/>
                <a:latin typeface="Times New Roman" panose="02020603050405020304" pitchFamily="18" charset="0"/>
                <a:ea typeface="Calibri" panose="020F0502020204030204" pitchFamily="34" charset="0"/>
                <a:cs typeface="Gautami" panose="020B0502040204020203" pitchFamily="34" charset="0"/>
              </a:rPr>
              <a:t>2810 int </a:t>
            </a:r>
            <a:r>
              <a:rPr lang="en-IN" sz="1550" dirty="0" err="1">
                <a:effectLst/>
                <a:latin typeface="Times New Roman" panose="02020603050405020304" pitchFamily="18" charset="0"/>
                <a:ea typeface="Calibri" panose="020F0502020204030204" pitchFamily="34" charset="0"/>
                <a:cs typeface="Gautami" panose="020B0502040204020203" pitchFamily="34" charset="0"/>
              </a:rPr>
              <a:t>intena</a:t>
            </a:r>
            <a:r>
              <a:rPr lang="en-IN" sz="1550" dirty="0">
                <a:effectLst/>
                <a:latin typeface="Times New Roman" panose="02020603050405020304" pitchFamily="18" charset="0"/>
                <a:ea typeface="Calibri" panose="020F0502020204030204" pitchFamily="34" charset="0"/>
                <a:cs typeface="Gautami" panose="020B0502040204020203" pitchFamily="34" charset="0"/>
              </a:rPr>
              <a:t>;</a:t>
            </a:r>
            <a:endParaRPr lang="en-IN" sz="155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50" dirty="0">
                <a:effectLst/>
                <a:latin typeface="Times New Roman" panose="02020603050405020304" pitchFamily="18" charset="0"/>
                <a:ea typeface="Calibri" panose="020F0502020204030204" pitchFamily="34" charset="0"/>
                <a:cs typeface="Gautami" panose="020B0502040204020203" pitchFamily="34" charset="0"/>
              </a:rPr>
              <a:t>2811 struct proc *p = </a:t>
            </a:r>
            <a:r>
              <a:rPr lang="en-IN" sz="1550" dirty="0" err="1">
                <a:effectLst/>
                <a:latin typeface="Times New Roman" panose="02020603050405020304" pitchFamily="18" charset="0"/>
                <a:ea typeface="Calibri" panose="020F0502020204030204" pitchFamily="34" charset="0"/>
                <a:cs typeface="Gautami" panose="020B0502040204020203" pitchFamily="34" charset="0"/>
              </a:rPr>
              <a:t>myproc</a:t>
            </a:r>
            <a:r>
              <a:rPr lang="en-IN" sz="1550" dirty="0">
                <a:effectLst/>
                <a:latin typeface="Times New Roman" panose="02020603050405020304" pitchFamily="18" charset="0"/>
                <a:ea typeface="Calibri" panose="020F0502020204030204" pitchFamily="34" charset="0"/>
                <a:cs typeface="Gautami" panose="020B0502040204020203" pitchFamily="34" charset="0"/>
              </a:rPr>
              <a:t>();</a:t>
            </a:r>
            <a:endParaRPr lang="en-IN" sz="155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50" dirty="0">
                <a:effectLst/>
                <a:latin typeface="Times New Roman" panose="02020603050405020304" pitchFamily="18" charset="0"/>
                <a:ea typeface="Calibri" panose="020F0502020204030204" pitchFamily="34" charset="0"/>
                <a:cs typeface="Gautami" panose="020B0502040204020203" pitchFamily="34" charset="0"/>
              </a:rPr>
              <a:t>2812</a:t>
            </a:r>
            <a:endParaRPr lang="en-IN" sz="1550"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55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2813 if(!holding(&amp;</a:t>
            </a:r>
            <a:r>
              <a:rPr lang="en-IN" sz="1550" dirty="0" err="1">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ptable.lock</a:t>
            </a:r>
            <a:r>
              <a:rPr lang="en-IN" sz="155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IN" sz="155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 If we aren't holding the </a:t>
            </a:r>
            <a:r>
              <a:rPr lang="en-IN" sz="1550"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ptable</a:t>
            </a:r>
            <a:r>
              <a:rPr lang="en-IN" sz="155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lock, panic</a:t>
            </a:r>
            <a:endParaRPr lang="en-IN" sz="155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50" dirty="0">
                <a:effectLst/>
                <a:latin typeface="Times New Roman" panose="02020603050405020304" pitchFamily="18" charset="0"/>
                <a:ea typeface="Calibri" panose="020F0502020204030204" pitchFamily="34" charset="0"/>
                <a:cs typeface="Gautami" panose="020B0502040204020203" pitchFamily="34" charset="0"/>
              </a:rPr>
              <a:t>2814 panic("sched </a:t>
            </a:r>
            <a:r>
              <a:rPr lang="en-IN" sz="1550" dirty="0" err="1">
                <a:effectLst/>
                <a:latin typeface="Times New Roman" panose="02020603050405020304" pitchFamily="18" charset="0"/>
                <a:ea typeface="Calibri" panose="020F0502020204030204" pitchFamily="34" charset="0"/>
                <a:cs typeface="Gautami" panose="020B0502040204020203" pitchFamily="34" charset="0"/>
              </a:rPr>
              <a:t>ptable.lock</a:t>
            </a:r>
            <a:r>
              <a:rPr lang="en-IN" sz="1550" dirty="0">
                <a:effectLst/>
                <a:latin typeface="Times New Roman" panose="02020603050405020304" pitchFamily="18" charset="0"/>
                <a:ea typeface="Calibri" panose="020F0502020204030204" pitchFamily="34" charset="0"/>
                <a:cs typeface="Gautami" panose="020B0502040204020203" pitchFamily="34" charset="0"/>
              </a:rPr>
              <a:t>");</a:t>
            </a:r>
            <a:endParaRPr lang="en-IN" sz="1550"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55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2815 if(</a:t>
            </a:r>
            <a:r>
              <a:rPr lang="en-IN" sz="1550" dirty="0" err="1">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mycpu</a:t>
            </a:r>
            <a:r>
              <a:rPr lang="en-IN" sz="155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()−&gt;</a:t>
            </a:r>
            <a:r>
              <a:rPr lang="en-IN" sz="1550" dirty="0" err="1">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ncli</a:t>
            </a:r>
            <a:r>
              <a:rPr lang="en-IN" sz="155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 1) </a:t>
            </a:r>
            <a:r>
              <a:rPr lang="en-IN" sz="155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 If we aren't 1 </a:t>
            </a:r>
            <a:r>
              <a:rPr lang="en-IN" sz="1550"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pushcli</a:t>
            </a:r>
            <a:r>
              <a:rPr lang="en-IN" sz="155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level deep, panic</a:t>
            </a:r>
            <a:endParaRPr lang="en-IN" sz="155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50" dirty="0">
                <a:effectLst/>
                <a:latin typeface="Times New Roman" panose="02020603050405020304" pitchFamily="18" charset="0"/>
                <a:ea typeface="Calibri" panose="020F0502020204030204" pitchFamily="34" charset="0"/>
                <a:cs typeface="Gautami" panose="020B0502040204020203" pitchFamily="34" charset="0"/>
              </a:rPr>
              <a:t>2816 panic("sched locks");</a:t>
            </a:r>
            <a:endParaRPr lang="en-IN" sz="1550"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55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2817 if(p−&gt;state == RUNNING)  </a:t>
            </a:r>
            <a:r>
              <a:rPr lang="en-IN" sz="155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If the current p is in the run state, panic</a:t>
            </a:r>
            <a:endParaRPr lang="en-IN" sz="155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50" dirty="0">
                <a:effectLst/>
                <a:latin typeface="Times New Roman" panose="02020603050405020304" pitchFamily="18" charset="0"/>
                <a:ea typeface="Calibri" panose="020F0502020204030204" pitchFamily="34" charset="0"/>
                <a:cs typeface="Gautami" panose="020B0502040204020203" pitchFamily="34" charset="0"/>
              </a:rPr>
              <a:t>2818 panic("sched running");</a:t>
            </a:r>
            <a:endParaRPr lang="en-IN" sz="1550"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55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2819 if(</a:t>
            </a:r>
            <a:r>
              <a:rPr lang="en-IN" sz="1550" dirty="0" err="1">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readeflags</a:t>
            </a:r>
            <a:r>
              <a:rPr lang="en-IN" sz="155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()&amp;FL_IF) </a:t>
            </a:r>
            <a:r>
              <a:rPr lang="en-IN" sz="155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 If the processor can be interrupted, panic</a:t>
            </a:r>
            <a:endParaRPr lang="en-IN" sz="155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50" dirty="0">
                <a:effectLst/>
                <a:latin typeface="Times New Roman" panose="02020603050405020304" pitchFamily="18" charset="0"/>
                <a:ea typeface="Calibri" panose="020F0502020204030204" pitchFamily="34" charset="0"/>
                <a:cs typeface="Gautami" panose="020B0502040204020203" pitchFamily="34" charset="0"/>
              </a:rPr>
              <a:t>2820 panic("sched interruptible");</a:t>
            </a:r>
            <a:endParaRPr lang="en-IN" sz="155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50" dirty="0">
                <a:effectLst/>
                <a:latin typeface="Times New Roman" panose="02020603050405020304" pitchFamily="18" charset="0"/>
                <a:ea typeface="Calibri" panose="020F0502020204030204" pitchFamily="34" charset="0"/>
                <a:cs typeface="Gautami" panose="020B0502040204020203" pitchFamily="34" charset="0"/>
              </a:rPr>
              <a:t>2821 </a:t>
            </a:r>
            <a:r>
              <a:rPr lang="en-IN" sz="1550" dirty="0" err="1">
                <a:effectLst/>
                <a:latin typeface="Times New Roman" panose="02020603050405020304" pitchFamily="18" charset="0"/>
                <a:ea typeface="Calibri" panose="020F0502020204030204" pitchFamily="34" charset="0"/>
                <a:cs typeface="Gautami" panose="020B0502040204020203" pitchFamily="34" charset="0"/>
              </a:rPr>
              <a:t>intena</a:t>
            </a:r>
            <a:r>
              <a:rPr lang="en-IN" sz="1550" dirty="0">
                <a:effectLst/>
                <a:latin typeface="Times New Roman" panose="02020603050405020304" pitchFamily="18" charset="0"/>
                <a:ea typeface="Calibri" panose="020F0502020204030204" pitchFamily="34" charset="0"/>
                <a:cs typeface="Gautami" panose="020B0502040204020203" pitchFamily="34" charset="0"/>
              </a:rPr>
              <a:t> </a:t>
            </a:r>
            <a:r>
              <a:rPr lang="en-IN" sz="1550" b="1" dirty="0">
                <a:effectLst/>
                <a:latin typeface="Times New Roman" panose="02020603050405020304" pitchFamily="18" charset="0"/>
                <a:ea typeface="Calibri" panose="020F0502020204030204" pitchFamily="34" charset="0"/>
                <a:cs typeface="Gautami" panose="020B0502040204020203" pitchFamily="34" charset="0"/>
              </a:rPr>
              <a:t>= </a:t>
            </a:r>
            <a:r>
              <a:rPr lang="en-IN" sz="1550" dirty="0" err="1">
                <a:effectLst/>
                <a:latin typeface="Times New Roman" panose="02020603050405020304" pitchFamily="18" charset="0"/>
                <a:ea typeface="Calibri" panose="020F0502020204030204" pitchFamily="34" charset="0"/>
                <a:cs typeface="Gautami" panose="020B0502040204020203" pitchFamily="34" charset="0"/>
              </a:rPr>
              <a:t>mycpu</a:t>
            </a:r>
            <a:r>
              <a:rPr lang="en-IN" sz="1550" dirty="0">
                <a:effectLst/>
                <a:latin typeface="Times New Roman" panose="02020603050405020304" pitchFamily="18" charset="0"/>
                <a:ea typeface="Calibri" panose="020F0502020204030204" pitchFamily="34" charset="0"/>
                <a:cs typeface="Gautami" panose="020B0502040204020203" pitchFamily="34" charset="0"/>
              </a:rPr>
              <a:t>()−&gt;</a:t>
            </a:r>
            <a:r>
              <a:rPr lang="en-IN" sz="1550" dirty="0" err="1">
                <a:effectLst/>
                <a:latin typeface="Times New Roman" panose="02020603050405020304" pitchFamily="18" charset="0"/>
                <a:ea typeface="Calibri" panose="020F0502020204030204" pitchFamily="34" charset="0"/>
                <a:cs typeface="Gautami" panose="020B0502040204020203" pitchFamily="34" charset="0"/>
              </a:rPr>
              <a:t>intena</a:t>
            </a:r>
            <a:r>
              <a:rPr lang="en-IN" sz="1550" dirty="0">
                <a:effectLst/>
                <a:latin typeface="Times New Roman" panose="02020603050405020304" pitchFamily="18" charset="0"/>
                <a:ea typeface="Calibri" panose="020F0502020204030204" pitchFamily="34" charset="0"/>
                <a:cs typeface="Gautami" panose="020B0502040204020203" pitchFamily="34" charset="0"/>
              </a:rPr>
              <a:t>;</a:t>
            </a:r>
            <a:endParaRPr lang="en-IN" sz="155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50" dirty="0">
                <a:effectLst/>
                <a:latin typeface="Times New Roman" panose="02020603050405020304" pitchFamily="18" charset="0"/>
                <a:ea typeface="Calibri" panose="020F0502020204030204" pitchFamily="34" charset="0"/>
                <a:cs typeface="Gautami" panose="020B0502040204020203" pitchFamily="34" charset="0"/>
              </a:rPr>
              <a:t>2822</a:t>
            </a:r>
            <a:r>
              <a:rPr lang="en-IN" sz="1550" b="1" dirty="0">
                <a:effectLst/>
                <a:latin typeface="Times New Roman" panose="02020603050405020304" pitchFamily="18" charset="0"/>
                <a:ea typeface="Calibri" panose="020F0502020204030204" pitchFamily="34" charset="0"/>
                <a:cs typeface="Gautami" panose="020B0502040204020203" pitchFamily="34" charset="0"/>
              </a:rPr>
              <a:t> </a:t>
            </a:r>
            <a:r>
              <a:rPr lang="en-IN" sz="1550" b="1" dirty="0" err="1">
                <a:effectLst/>
                <a:latin typeface="Times New Roman" panose="02020603050405020304" pitchFamily="18" charset="0"/>
                <a:ea typeface="Calibri" panose="020F0502020204030204" pitchFamily="34" charset="0"/>
                <a:cs typeface="Gautami" panose="020B0502040204020203" pitchFamily="34" charset="0"/>
              </a:rPr>
              <a:t>swtch</a:t>
            </a:r>
            <a:r>
              <a:rPr lang="en-IN" sz="1550" b="1" dirty="0">
                <a:effectLst/>
                <a:latin typeface="Times New Roman" panose="02020603050405020304" pitchFamily="18" charset="0"/>
                <a:ea typeface="Calibri" panose="020F0502020204030204" pitchFamily="34" charset="0"/>
                <a:cs typeface="Gautami" panose="020B0502040204020203" pitchFamily="34" charset="0"/>
              </a:rPr>
              <a:t>(&amp;p−&gt;context, </a:t>
            </a:r>
            <a:r>
              <a:rPr lang="en-IN" sz="1550" b="1" dirty="0" err="1">
                <a:effectLst/>
                <a:latin typeface="Times New Roman" panose="02020603050405020304" pitchFamily="18" charset="0"/>
                <a:ea typeface="Calibri" panose="020F0502020204030204" pitchFamily="34" charset="0"/>
                <a:cs typeface="Gautami" panose="020B0502040204020203" pitchFamily="34" charset="0"/>
              </a:rPr>
              <a:t>mycpu</a:t>
            </a:r>
            <a:r>
              <a:rPr lang="en-IN" sz="1550" b="1" dirty="0">
                <a:effectLst/>
                <a:latin typeface="Times New Roman" panose="02020603050405020304" pitchFamily="18" charset="0"/>
                <a:ea typeface="Calibri" panose="020F0502020204030204" pitchFamily="34" charset="0"/>
                <a:cs typeface="Gautami" panose="020B0502040204020203" pitchFamily="34" charset="0"/>
              </a:rPr>
              <a:t>()−&gt;scheduler);</a:t>
            </a:r>
            <a:endParaRPr lang="en-IN" sz="1550" b="1"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50" dirty="0">
                <a:effectLst/>
                <a:latin typeface="Times New Roman" panose="02020603050405020304" pitchFamily="18" charset="0"/>
                <a:ea typeface="Calibri" panose="020F0502020204030204" pitchFamily="34" charset="0"/>
                <a:cs typeface="Gautami" panose="020B0502040204020203" pitchFamily="34" charset="0"/>
              </a:rPr>
              <a:t>2823 </a:t>
            </a:r>
            <a:r>
              <a:rPr lang="en-IN" sz="1550" dirty="0" err="1">
                <a:effectLst/>
                <a:latin typeface="Times New Roman" panose="02020603050405020304" pitchFamily="18" charset="0"/>
                <a:ea typeface="Calibri" panose="020F0502020204030204" pitchFamily="34" charset="0"/>
                <a:cs typeface="Gautami" panose="020B0502040204020203" pitchFamily="34" charset="0"/>
              </a:rPr>
              <a:t>mycpu</a:t>
            </a:r>
            <a:r>
              <a:rPr lang="en-IN" sz="1550" dirty="0">
                <a:effectLst/>
                <a:latin typeface="Times New Roman" panose="02020603050405020304" pitchFamily="18" charset="0"/>
                <a:ea typeface="Calibri" panose="020F0502020204030204" pitchFamily="34" charset="0"/>
                <a:cs typeface="Gautami" panose="020B0502040204020203" pitchFamily="34" charset="0"/>
              </a:rPr>
              <a:t>()−&gt;</a:t>
            </a:r>
            <a:r>
              <a:rPr lang="en-IN" sz="1550" dirty="0" err="1">
                <a:effectLst/>
                <a:latin typeface="Times New Roman" panose="02020603050405020304" pitchFamily="18" charset="0"/>
                <a:ea typeface="Calibri" panose="020F0502020204030204" pitchFamily="34" charset="0"/>
                <a:cs typeface="Gautami" panose="020B0502040204020203" pitchFamily="34" charset="0"/>
              </a:rPr>
              <a:t>intena</a:t>
            </a:r>
            <a:r>
              <a:rPr lang="en-IN" sz="1550" dirty="0">
                <a:effectLst/>
                <a:latin typeface="Times New Roman" panose="02020603050405020304" pitchFamily="18" charset="0"/>
                <a:ea typeface="Calibri" panose="020F0502020204030204" pitchFamily="34" charset="0"/>
                <a:cs typeface="Gautami" panose="020B0502040204020203" pitchFamily="34" charset="0"/>
              </a:rPr>
              <a:t> = </a:t>
            </a:r>
            <a:r>
              <a:rPr lang="en-IN" sz="1550" dirty="0" err="1">
                <a:effectLst/>
                <a:latin typeface="Times New Roman" panose="02020603050405020304" pitchFamily="18" charset="0"/>
                <a:ea typeface="Calibri" panose="020F0502020204030204" pitchFamily="34" charset="0"/>
                <a:cs typeface="Gautami" panose="020B0502040204020203" pitchFamily="34" charset="0"/>
              </a:rPr>
              <a:t>intena</a:t>
            </a:r>
            <a:r>
              <a:rPr lang="en-IN" sz="1550" dirty="0">
                <a:effectLst/>
                <a:latin typeface="Times New Roman" panose="02020603050405020304" pitchFamily="18" charset="0"/>
                <a:ea typeface="Calibri" panose="020F0502020204030204" pitchFamily="34" charset="0"/>
                <a:cs typeface="Gautami" panose="020B0502040204020203" pitchFamily="34" charset="0"/>
              </a:rPr>
              <a:t>;</a:t>
            </a:r>
            <a:endParaRPr lang="en-IN" sz="155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50" dirty="0">
                <a:effectLst/>
                <a:latin typeface="Times New Roman" panose="02020603050405020304" pitchFamily="18" charset="0"/>
                <a:ea typeface="Calibri" panose="020F0502020204030204" pitchFamily="34" charset="0"/>
                <a:cs typeface="Gautami" panose="020B0502040204020203" pitchFamily="34" charset="0"/>
              </a:rPr>
              <a:t>2824 }</a:t>
            </a:r>
            <a:endParaRPr lang="en-IN" sz="155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4" name="TextBox 3">
            <a:extLst>
              <a:ext uri="{FF2B5EF4-FFF2-40B4-BE49-F238E27FC236}">
                <a16:creationId xmlns:a16="http://schemas.microsoft.com/office/drawing/2014/main" id="{83AA6478-CCA3-4050-B931-7F36E0ADB770}"/>
              </a:ext>
            </a:extLst>
          </p:cNvPr>
          <p:cNvSpPr txBox="1"/>
          <p:nvPr/>
        </p:nvSpPr>
        <p:spPr>
          <a:xfrm>
            <a:off x="278242" y="34102"/>
            <a:ext cx="5233765" cy="6740307"/>
          </a:xfrm>
          <a:prstGeom prst="rect">
            <a:avLst/>
          </a:prstGeom>
          <a:noFill/>
        </p:spPr>
        <p:txBody>
          <a:bodyPr wrap="square">
            <a:spAutoFit/>
          </a:bodyPr>
          <a:lstStyle/>
          <a:p>
            <a:pPr algn="just"/>
            <a:r>
              <a:rPr lang="en-IN" sz="22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sched()</a:t>
            </a:r>
          </a:p>
          <a:p>
            <a:pPr algn="just"/>
            <a:r>
              <a:rPr lang="en-IN" b="1" dirty="0">
                <a:latin typeface="Times New Roman" panose="02020603050405020304" pitchFamily="18" charset="0"/>
                <a:ea typeface="Times New Roman" panose="02020603050405020304" pitchFamily="18" charset="0"/>
                <a:cs typeface="Times New Roman" panose="02020603050405020304" pitchFamily="18" charset="0"/>
              </a:rPr>
              <a:t>V</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erifies and ensures whether it is safe to schedule a new process. </a:t>
            </a:r>
          </a:p>
          <a:p>
            <a:pPr marL="742950" lvl="1" indent="-285750" algn="just">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First it checks that we're holding the process table lock, </a:t>
            </a:r>
          </a:p>
          <a:p>
            <a:pPr marL="742950" lvl="1" indent="-285750" algn="just">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then it checks to make sure we're only one </a:t>
            </a:r>
            <a:r>
              <a:rPr lang="en-IN" b="1" dirty="0" err="1">
                <a:effectLst/>
                <a:latin typeface="Times New Roman" panose="02020603050405020304" pitchFamily="18" charset="0"/>
                <a:ea typeface="Times New Roman" panose="02020603050405020304" pitchFamily="18" charset="0"/>
                <a:cs typeface="Times New Roman" panose="02020603050405020304" pitchFamily="18" charset="0"/>
              </a:rPr>
              <a:t>pushcli</a:t>
            </a: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level deep, </a:t>
            </a:r>
          </a:p>
          <a:p>
            <a:pPr marL="742950" lvl="1" indent="-285750" algn="just">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then it makes sure the process being swapped off is not still running, </a:t>
            </a:r>
          </a:p>
          <a:p>
            <a:pPr marL="742950" lvl="1" indent="-285750" algn="just">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then it checks if interrupts have been cleared. </a:t>
            </a:r>
          </a:p>
          <a:p>
            <a:pPr marL="742950" lvl="1" indent="-285750" algn="just">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The last check feels a lot like a "just in case", because in theory the </a:t>
            </a:r>
            <a:r>
              <a:rPr lang="en-IN" b="1" dirty="0" err="1">
                <a:effectLst/>
                <a:latin typeface="Times New Roman" panose="02020603050405020304" pitchFamily="18" charset="0"/>
                <a:ea typeface="Times New Roman" panose="02020603050405020304" pitchFamily="18" charset="0"/>
                <a:cs typeface="Times New Roman" panose="02020603050405020304" pitchFamily="18" charset="0"/>
              </a:rPr>
              <a:t>cpu</a:t>
            </a: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-&gt;</a:t>
            </a:r>
            <a:r>
              <a:rPr lang="en-IN" b="1" dirty="0" err="1">
                <a:effectLst/>
                <a:latin typeface="Times New Roman" panose="02020603050405020304" pitchFamily="18" charset="0"/>
                <a:ea typeface="Times New Roman" panose="02020603050405020304" pitchFamily="18" charset="0"/>
                <a:cs typeface="Times New Roman" panose="02020603050405020304" pitchFamily="18" charset="0"/>
              </a:rPr>
              <a:t>ncli</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check should cover it.</a:t>
            </a:r>
          </a:p>
          <a:p>
            <a:pPr algn="just"/>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If any of the above is true, we cannot safely schedule a new process and the kernel panics.</a:t>
            </a:r>
          </a:p>
          <a:p>
            <a:pPr algn="just"/>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b="1" dirty="0" err="1">
                <a:effectLst/>
                <a:latin typeface="Times New Roman" panose="02020603050405020304" pitchFamily="18" charset="0"/>
                <a:ea typeface="Times New Roman" panose="02020603050405020304" pitchFamily="18" charset="0"/>
                <a:cs typeface="Times New Roman" panose="02020603050405020304" pitchFamily="18" charset="0"/>
              </a:rPr>
              <a:t>cpu</a:t>
            </a: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-&gt;</a:t>
            </a:r>
            <a:r>
              <a:rPr lang="en-IN" b="1" dirty="0" err="1">
                <a:effectLst/>
                <a:latin typeface="Times New Roman" panose="02020603050405020304" pitchFamily="18" charset="0"/>
                <a:ea typeface="Times New Roman" panose="02020603050405020304" pitchFamily="18" charset="0"/>
                <a:cs typeface="Times New Roman" panose="02020603050405020304" pitchFamily="18" charset="0"/>
              </a:rPr>
              <a:t>intena</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is a variable that stores whether or not interrupts were enabled before a </a:t>
            </a:r>
            <a:r>
              <a:rPr lang="en-IN" b="1" dirty="0" err="1">
                <a:effectLst/>
                <a:latin typeface="Times New Roman" panose="02020603050405020304" pitchFamily="18" charset="0"/>
                <a:ea typeface="Times New Roman" panose="02020603050405020304" pitchFamily="18" charset="0"/>
                <a:cs typeface="Times New Roman" panose="02020603050405020304" pitchFamily="18" charset="0"/>
              </a:rPr>
              <a:t>pushcli</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call. The only place in the xv6 code that </a:t>
            </a:r>
            <a:r>
              <a:rPr lang="en-IN" b="1" dirty="0" err="1">
                <a:effectLst/>
                <a:latin typeface="Times New Roman" panose="02020603050405020304" pitchFamily="18" charset="0"/>
                <a:ea typeface="Times New Roman" panose="02020603050405020304" pitchFamily="18" charset="0"/>
                <a:cs typeface="Times New Roman" panose="02020603050405020304" pitchFamily="18" charset="0"/>
              </a:rPr>
              <a:t>cpu</a:t>
            </a: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-&gt;</a:t>
            </a:r>
            <a:r>
              <a:rPr lang="en-IN" b="1" dirty="0" err="1">
                <a:effectLst/>
                <a:latin typeface="Times New Roman" panose="02020603050405020304" pitchFamily="18" charset="0"/>
                <a:ea typeface="Times New Roman" panose="02020603050405020304" pitchFamily="18" charset="0"/>
                <a:cs typeface="Times New Roman" panose="02020603050405020304" pitchFamily="18" charset="0"/>
              </a:rPr>
              <a:t>intena</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used in </a:t>
            </a:r>
            <a:r>
              <a:rPr lang="en-IN" b="1" dirty="0" err="1">
                <a:effectLst/>
                <a:latin typeface="Times New Roman" panose="02020603050405020304" pitchFamily="18" charset="0"/>
                <a:ea typeface="Times New Roman" panose="02020603050405020304" pitchFamily="18" charset="0"/>
                <a:cs typeface="Times New Roman" panose="02020603050405020304" pitchFamily="18" charset="0"/>
              </a:rPr>
              <a:t>spinlock.c</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panic</a:t>
            </a:r>
            <a:r>
              <a:rPr lang="en-US" b="0" i="0" dirty="0">
                <a:effectLst/>
                <a:latin typeface="Times New Roman" panose="02020603050405020304" pitchFamily="18" charset="0"/>
                <a:cs typeface="Times New Roman" panose="02020603050405020304" pitchFamily="18" charset="0"/>
              </a:rPr>
              <a:t> is the kernel's last resort: the impossible has happened and the kernel does not know how to proceed.</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8277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extBox 16">
            <a:extLst>
              <a:ext uri="{FF2B5EF4-FFF2-40B4-BE49-F238E27FC236}">
                <a16:creationId xmlns:a16="http://schemas.microsoft.com/office/drawing/2014/main" id="{70F53392-C3BD-441E-A42F-CD84CC05F2FF}"/>
              </a:ext>
            </a:extLst>
          </p:cNvPr>
          <p:cNvSpPr txBox="1"/>
          <p:nvPr/>
        </p:nvSpPr>
        <p:spPr>
          <a:xfrm>
            <a:off x="4857946" y="1210843"/>
            <a:ext cx="7081301" cy="5078313"/>
          </a:xfrm>
          <a:prstGeom prst="rect">
            <a:avLst/>
          </a:prstGeom>
          <a:noFill/>
        </p:spPr>
        <p:txBody>
          <a:bodyPr wrap="square">
            <a:spAutoFit/>
          </a:bodyPr>
          <a:lstStyle/>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2316 // Saved registers for kernel context switches.</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2317 // Don’t need to save all the segment registers (%cs, etc),</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2318 // because they are constant across kernel contexts.</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2319 // Don’t need to save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eax</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ecx</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edx</a:t>
            </a:r>
            <a:r>
              <a:rPr lang="en-IN" sz="1800" dirty="0">
                <a:effectLst/>
                <a:latin typeface="Times New Roman" panose="02020603050405020304" pitchFamily="18" charset="0"/>
                <a:ea typeface="Calibri" panose="020F0502020204030204" pitchFamily="34" charset="0"/>
                <a:cs typeface="Gautami" panose="020B0502040204020203" pitchFamily="34" charset="0"/>
              </a:rPr>
              <a:t>, because the</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2320 // x86 convention is that the caller has saved them.</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2321 // Contexts are stored at the bottom of the stack they</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2322 // describe; the stack pointer is the address of the context.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2323 // The layout of the context matches the layout of the stack in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swtch.S</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2324 // at the "Switch stacks" comment. Switch doesn’t save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eip</a:t>
            </a:r>
            <a:r>
              <a:rPr lang="en-IN" sz="1800" dirty="0">
                <a:effectLst/>
                <a:latin typeface="Times New Roman" panose="02020603050405020304" pitchFamily="18" charset="0"/>
                <a:ea typeface="Calibri" panose="020F0502020204030204" pitchFamily="34" charset="0"/>
                <a:cs typeface="Gautami" panose="020B0502040204020203" pitchFamily="34" charset="0"/>
              </a:rPr>
              <a:t> explicitly,</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2325 // but it is on the stack and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allocproc</a:t>
            </a:r>
            <a:r>
              <a:rPr lang="en-IN" sz="1800" dirty="0">
                <a:effectLst/>
                <a:latin typeface="Times New Roman" panose="02020603050405020304" pitchFamily="18" charset="0"/>
                <a:ea typeface="Calibri" panose="020F0502020204030204" pitchFamily="34" charset="0"/>
                <a:cs typeface="Gautami" panose="020B0502040204020203" pitchFamily="34" charset="0"/>
              </a:rPr>
              <a:t>() manipulates it.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2326 struct context {</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2327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uint</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edi</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2328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uint</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esi</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2329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uint</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ebx</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2330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uint</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ebp</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2331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uint</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eip</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2332 };</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8" name="TextBox 17">
            <a:extLst>
              <a:ext uri="{FF2B5EF4-FFF2-40B4-BE49-F238E27FC236}">
                <a16:creationId xmlns:a16="http://schemas.microsoft.com/office/drawing/2014/main" id="{A62C95EA-141F-4B88-A56A-AAAAF0C8D846}"/>
              </a:ext>
            </a:extLst>
          </p:cNvPr>
          <p:cNvSpPr txBox="1"/>
          <p:nvPr/>
        </p:nvSpPr>
        <p:spPr>
          <a:xfrm>
            <a:off x="252753" y="1210843"/>
            <a:ext cx="4021011" cy="4469750"/>
          </a:xfrm>
          <a:prstGeom prst="rect">
            <a:avLst/>
          </a:prstGeom>
          <a:noFill/>
        </p:spPr>
        <p:txBody>
          <a:bodyPr wrap="square">
            <a:spAutoFit/>
          </a:bodyPr>
          <a:lstStyle/>
          <a:p>
            <a:pPr algn="just">
              <a:lnSpc>
                <a:spcPct val="115000"/>
              </a:lnSpc>
              <a:spcAft>
                <a:spcPts val="1000"/>
              </a:spcAft>
            </a:pP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swtch</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takes two context structs, that look like this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proc.h</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It contains only the registers necessary for performing a context switch, and you can see in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swtch</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that all we need to do is push the current context values, switch the stack pointer, then pop the context values from the new stack into the appropriate registers.</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The rest of the process is less concerned with context switching and more concerned with picking a new process to run.</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9" name="TextBox 18">
            <a:extLst>
              <a:ext uri="{FF2B5EF4-FFF2-40B4-BE49-F238E27FC236}">
                <a16:creationId xmlns:a16="http://schemas.microsoft.com/office/drawing/2014/main" id="{D6498CB7-E2DE-455F-9610-0BD6E18DB0F7}"/>
              </a:ext>
            </a:extLst>
          </p:cNvPr>
          <p:cNvSpPr txBox="1"/>
          <p:nvPr/>
        </p:nvSpPr>
        <p:spPr>
          <a:xfrm>
            <a:off x="193448" y="75073"/>
            <a:ext cx="6103256" cy="461665"/>
          </a:xfrm>
          <a:prstGeom prst="rect">
            <a:avLst/>
          </a:prstGeom>
          <a:noFill/>
        </p:spPr>
        <p:txBody>
          <a:bodyPr wrap="square">
            <a:spAutoFit/>
          </a:bodyPr>
          <a:lstStyle/>
          <a:p>
            <a:r>
              <a:rPr lang="en-IN" sz="2400" b="1" dirty="0" err="1">
                <a:solidFill>
                  <a:srgbClr val="C00000"/>
                </a:solidFill>
                <a:effectLst/>
                <a:latin typeface="Times New Roman" panose="02020603050405020304" pitchFamily="18" charset="0"/>
                <a:ea typeface="Times New Roman" panose="02020603050405020304" pitchFamily="18" charset="0"/>
                <a:cs typeface="Gautami" panose="020B0502040204020203" pitchFamily="34" charset="0"/>
              </a:rPr>
              <a:t>swtch</a:t>
            </a:r>
            <a:r>
              <a:rPr lang="en-IN" sz="2400" b="1" dirty="0">
                <a:solidFill>
                  <a:srgbClr val="C00000"/>
                </a:solidFill>
                <a:effectLst/>
                <a:latin typeface="Times New Roman" panose="02020603050405020304" pitchFamily="18" charset="0"/>
                <a:ea typeface="Times New Roman" panose="02020603050405020304" pitchFamily="18" charset="0"/>
                <a:cs typeface="Gautami" panose="020B0502040204020203" pitchFamily="34" charset="0"/>
              </a:rPr>
              <a:t>()</a:t>
            </a:r>
            <a:r>
              <a:rPr lang="en-IN" sz="2400" dirty="0">
                <a:solidFill>
                  <a:srgbClr val="C00000"/>
                </a:solidFill>
                <a:effectLst/>
                <a:latin typeface="Times New Roman" panose="02020603050405020304" pitchFamily="18" charset="0"/>
                <a:ea typeface="Times New Roman" panose="02020603050405020304" pitchFamily="18" charset="0"/>
                <a:cs typeface="Gautami" panose="020B0502040204020203" pitchFamily="34" charset="0"/>
              </a:rPr>
              <a:t> </a:t>
            </a:r>
            <a:endParaRPr lang="en-IN" sz="2400" dirty="0">
              <a:solidFill>
                <a:srgbClr val="C00000"/>
              </a:solidFill>
            </a:endParaRPr>
          </a:p>
        </p:txBody>
      </p:sp>
    </p:spTree>
    <p:extLst>
      <p:ext uri="{BB962C8B-B14F-4D97-AF65-F5344CB8AC3E}">
        <p14:creationId xmlns:p14="http://schemas.microsoft.com/office/powerpoint/2010/main" val="4186935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91369" y="372907"/>
            <a:ext cx="1554228" cy="430032"/>
          </a:xfrm>
        </p:spPr>
        <p:txBody>
          <a:bodyPr>
            <a:noAutofit/>
          </a:bodyPr>
          <a:lstStyle/>
          <a:p>
            <a:r>
              <a:rPr lang="en-US" sz="3200" b="1" i="0" u="none" strike="noStrike" baseline="0" dirty="0">
                <a:solidFill>
                  <a:srgbClr val="C00000"/>
                </a:solidFill>
                <a:latin typeface="Times New Roman" panose="02020603050405020304" pitchFamily="18" charset="0"/>
              </a:rPr>
              <a:t>	</a:t>
            </a:r>
            <a:br>
              <a:rPr lang="en-US" sz="3200" b="1" i="0" u="none" strike="noStrike" baseline="0" dirty="0">
                <a:solidFill>
                  <a:srgbClr val="C00000"/>
                </a:solidFill>
                <a:latin typeface="Times New Roman" panose="02020603050405020304" pitchFamily="18" charset="0"/>
              </a:rPr>
            </a:br>
            <a:r>
              <a:rPr lang="en-IN" sz="3200" b="1" dirty="0" err="1">
                <a:solidFill>
                  <a:srgbClr val="C00000"/>
                </a:solidFill>
                <a:effectLst/>
                <a:latin typeface="Times New Roman" panose="02020603050405020304" pitchFamily="18" charset="0"/>
                <a:ea typeface="Times New Roman" panose="02020603050405020304" pitchFamily="18" charset="0"/>
                <a:cs typeface="Gautami" panose="020B0502040204020203" pitchFamily="34" charset="0"/>
              </a:rPr>
              <a:t>swtch</a:t>
            </a:r>
            <a:r>
              <a:rPr lang="en-IN" sz="3200" b="1" dirty="0">
                <a:solidFill>
                  <a:srgbClr val="C00000"/>
                </a:solidFill>
                <a:effectLst/>
                <a:latin typeface="Times New Roman" panose="02020603050405020304" pitchFamily="18" charset="0"/>
                <a:ea typeface="Times New Roman" panose="02020603050405020304" pitchFamily="18" charset="0"/>
                <a:cs typeface="Gautami" panose="020B0502040204020203" pitchFamily="34" charset="0"/>
              </a:rPr>
              <a:t>()</a:t>
            </a:r>
            <a:r>
              <a:rPr lang="en-IN" sz="3200" dirty="0">
                <a:solidFill>
                  <a:srgbClr val="C00000"/>
                </a:solidFill>
                <a:effectLst/>
                <a:latin typeface="Times New Roman" panose="02020603050405020304" pitchFamily="18" charset="0"/>
                <a:ea typeface="Times New Roman" panose="02020603050405020304" pitchFamily="18" charset="0"/>
                <a:cs typeface="Gautami" panose="020B0502040204020203" pitchFamily="34" charset="0"/>
              </a:rPr>
              <a:t> </a:t>
            </a:r>
            <a:br>
              <a:rPr lang="en-IN" sz="3200" dirty="0">
                <a:solidFill>
                  <a:srgbClr val="C00000"/>
                </a:solidFill>
              </a:rPr>
            </a:br>
            <a:endParaRPr lang="en-IN" sz="3200" b="1" dirty="0">
              <a:solidFill>
                <a:srgbClr val="C00000"/>
              </a:solidFill>
            </a:endParaRPr>
          </a:p>
        </p:txBody>
      </p:sp>
      <p:sp>
        <p:nvSpPr>
          <p:cNvPr id="7" name="object 4">
            <a:extLst>
              <a:ext uri="{FF2B5EF4-FFF2-40B4-BE49-F238E27FC236}">
                <a16:creationId xmlns:a16="http://schemas.microsoft.com/office/drawing/2014/main" id="{077A3B82-DB42-4680-83F3-40755BAC4417}"/>
              </a:ext>
            </a:extLst>
          </p:cNvPr>
          <p:cNvSpPr txBox="1"/>
          <p:nvPr/>
        </p:nvSpPr>
        <p:spPr>
          <a:xfrm>
            <a:off x="692235" y="2844196"/>
            <a:ext cx="8584287" cy="3660746"/>
          </a:xfrm>
          <a:prstGeom prst="rect">
            <a:avLst/>
          </a:prstGeom>
        </p:spPr>
        <p:txBody>
          <a:bodyPr vert="horz" wrap="square" lIns="0" tIns="16510" rIns="0" bIns="0" rtlCol="0">
            <a:spAutoFit/>
          </a:bodyPr>
          <a:lstStyle/>
          <a:p>
            <a:pPr marL="12065" algn="just">
              <a:spcBef>
                <a:spcPts val="130"/>
              </a:spcBef>
              <a:buSzPct val="105263"/>
              <a:tabLst>
                <a:tab pos="145415" algn="l"/>
              </a:tabLst>
            </a:pPr>
            <a:r>
              <a:rPr lang="en-US" b="1" dirty="0"/>
              <a:t>void </a:t>
            </a:r>
            <a:r>
              <a:rPr lang="en-US" b="1" dirty="0" err="1"/>
              <a:t>swtch</a:t>
            </a:r>
            <a:r>
              <a:rPr lang="en-US" b="1" dirty="0"/>
              <a:t>(struct context**, struct context*); </a:t>
            </a:r>
          </a:p>
          <a:p>
            <a:pPr marL="144780" indent="-132715" algn="just">
              <a:lnSpc>
                <a:spcPct val="100000"/>
              </a:lnSpc>
              <a:spcBef>
                <a:spcPts val="130"/>
              </a:spcBef>
              <a:buSzPct val="105263"/>
              <a:buFont typeface="Lucida Sans Unicode"/>
              <a:buChar char="•"/>
              <a:tabLst>
                <a:tab pos="145415" algn="l"/>
              </a:tabLst>
            </a:pPr>
            <a:endParaRPr lang="en-IN" spc="5" dirty="0">
              <a:latin typeface="Arial"/>
              <a:cs typeface="Arial"/>
            </a:endParaRPr>
          </a:p>
          <a:p>
            <a:pPr marL="297815" indent="-285750" algn="just">
              <a:lnSpc>
                <a:spcPct val="100000"/>
              </a:lnSpc>
              <a:spcBef>
                <a:spcPts val="130"/>
              </a:spcBef>
              <a:buSzPct val="105263"/>
              <a:buFont typeface="Wingdings" panose="05000000000000000000" pitchFamily="2" charset="2"/>
              <a:buChar char="Ø"/>
              <a:tabLst>
                <a:tab pos="145415" algn="l"/>
              </a:tabLst>
            </a:pPr>
            <a:r>
              <a:rPr spc="5" dirty="0">
                <a:latin typeface="Arial"/>
                <a:cs typeface="Arial"/>
              </a:rPr>
              <a:t>Saves </a:t>
            </a:r>
            <a:r>
              <a:rPr spc="15" dirty="0">
                <a:latin typeface="Arial"/>
                <a:cs typeface="Arial"/>
              </a:rPr>
              <a:t>and </a:t>
            </a:r>
            <a:r>
              <a:rPr spc="10" dirty="0">
                <a:latin typeface="Arial"/>
                <a:cs typeface="Arial"/>
              </a:rPr>
              <a:t>restores</a:t>
            </a:r>
            <a:r>
              <a:rPr spc="-35" dirty="0">
                <a:latin typeface="Arial"/>
                <a:cs typeface="Arial"/>
              </a:rPr>
              <a:t> </a:t>
            </a:r>
            <a:r>
              <a:rPr i="1" spc="10" dirty="0">
                <a:latin typeface="Arial"/>
                <a:cs typeface="Arial"/>
              </a:rPr>
              <a:t>contexts</a:t>
            </a:r>
            <a:endParaRPr lang="en-IN" i="1" spc="10" dirty="0">
              <a:latin typeface="Arial"/>
              <a:cs typeface="Arial"/>
            </a:endParaRPr>
          </a:p>
          <a:p>
            <a:pPr marL="297815" indent="-285750" algn="just">
              <a:lnSpc>
                <a:spcPct val="100000"/>
              </a:lnSpc>
              <a:spcBef>
                <a:spcPts val="130"/>
              </a:spcBef>
              <a:buSzPct val="105263"/>
              <a:buFont typeface="Wingdings" panose="05000000000000000000" pitchFamily="2" charset="2"/>
              <a:buChar char="Ø"/>
              <a:tabLst>
                <a:tab pos="145415" algn="l"/>
              </a:tabLst>
            </a:pPr>
            <a:r>
              <a:rPr lang="en-US" spc="-15" dirty="0">
                <a:latin typeface="Arial"/>
                <a:cs typeface="Arial"/>
              </a:rPr>
              <a:t>Takes </a:t>
            </a:r>
            <a:r>
              <a:rPr lang="en-US" spc="10" dirty="0">
                <a:latin typeface="Arial"/>
                <a:cs typeface="Arial"/>
              </a:rPr>
              <a:t>two </a:t>
            </a:r>
            <a:r>
              <a:rPr lang="en-US" spc="15" dirty="0">
                <a:latin typeface="Arial"/>
                <a:cs typeface="Arial"/>
              </a:rPr>
              <a:t>arguments: </a:t>
            </a:r>
            <a:r>
              <a:rPr lang="en-US" spc="-10" dirty="0">
                <a:latin typeface="Courier New"/>
                <a:cs typeface="Courier New"/>
              </a:rPr>
              <a:t>struct context </a:t>
            </a:r>
            <a:r>
              <a:rPr lang="en-US" spc="-15" baseline="-10101" dirty="0">
                <a:latin typeface="Courier New"/>
                <a:cs typeface="Courier New"/>
              </a:rPr>
              <a:t>**</a:t>
            </a:r>
            <a:r>
              <a:rPr lang="en-US" spc="-10" dirty="0">
                <a:latin typeface="Courier New"/>
                <a:cs typeface="Courier New"/>
              </a:rPr>
              <a:t>old</a:t>
            </a:r>
            <a:r>
              <a:rPr lang="en-US" spc="-300" dirty="0">
                <a:latin typeface="Courier New"/>
                <a:cs typeface="Courier New"/>
              </a:rPr>
              <a:t> </a:t>
            </a:r>
            <a:r>
              <a:rPr lang="en-US" spc="15" dirty="0">
                <a:latin typeface="Arial"/>
                <a:cs typeface="Arial"/>
              </a:rPr>
              <a:t>and </a:t>
            </a:r>
            <a:r>
              <a:rPr lang="en-US" spc="-10" dirty="0">
                <a:latin typeface="Courier New"/>
                <a:cs typeface="Courier New"/>
              </a:rPr>
              <a:t>struct context</a:t>
            </a:r>
            <a:r>
              <a:rPr lang="en-US" spc="-20" dirty="0">
                <a:latin typeface="Courier New"/>
                <a:cs typeface="Courier New"/>
              </a:rPr>
              <a:t> </a:t>
            </a:r>
            <a:r>
              <a:rPr lang="en-US" spc="-15" baseline="-10101" dirty="0">
                <a:latin typeface="Courier New"/>
                <a:cs typeface="Courier New"/>
              </a:rPr>
              <a:t>*</a:t>
            </a:r>
            <a:r>
              <a:rPr lang="en-US" spc="-10" dirty="0">
                <a:latin typeface="Courier New"/>
                <a:cs typeface="Courier New"/>
              </a:rPr>
              <a:t>new</a:t>
            </a:r>
            <a:endParaRPr lang="en-US" dirty="0">
              <a:latin typeface="Courier New"/>
              <a:cs typeface="Courier New"/>
            </a:endParaRPr>
          </a:p>
          <a:p>
            <a:pPr marL="929640" lvl="1" indent="-285750" algn="just">
              <a:spcBef>
                <a:spcPts val="275"/>
              </a:spcBef>
              <a:buFont typeface="Arial" panose="020B0604020202020204" pitchFamily="34" charset="0"/>
              <a:buChar char="•"/>
              <a:tabLst>
                <a:tab pos="315595" algn="l"/>
              </a:tabLst>
            </a:pPr>
            <a:r>
              <a:rPr lang="en-US" spc="-5" dirty="0">
                <a:latin typeface="Arial"/>
                <a:cs typeface="Arial"/>
              </a:rPr>
              <a:t>Replaces the former with the</a:t>
            </a:r>
            <a:r>
              <a:rPr lang="en-US" spc="-15" dirty="0">
                <a:latin typeface="Arial"/>
                <a:cs typeface="Arial"/>
              </a:rPr>
              <a:t> </a:t>
            </a:r>
            <a:r>
              <a:rPr lang="en-US" spc="-5" dirty="0">
                <a:latin typeface="Arial"/>
                <a:cs typeface="Arial"/>
              </a:rPr>
              <a:t>latter</a:t>
            </a:r>
            <a:endParaRPr lang="en-US" dirty="0">
              <a:latin typeface="Arial"/>
              <a:cs typeface="Arial"/>
            </a:endParaRPr>
          </a:p>
          <a:p>
            <a:pPr marL="297815" marR="5080" indent="-285750" algn="just">
              <a:lnSpc>
                <a:spcPct val="109900"/>
              </a:lnSpc>
              <a:spcBef>
                <a:spcPts val="80"/>
              </a:spcBef>
              <a:buSzPct val="105263"/>
              <a:buFont typeface="Wingdings" panose="05000000000000000000" pitchFamily="2" charset="2"/>
              <a:buChar char="Ø"/>
              <a:tabLst>
                <a:tab pos="145415" algn="l"/>
              </a:tabLst>
            </a:pPr>
            <a:r>
              <a:rPr lang="en-US" spc="15" dirty="0">
                <a:latin typeface="Arial"/>
                <a:cs typeface="Arial"/>
              </a:rPr>
              <a:t>Each time a process has </a:t>
            </a:r>
            <a:r>
              <a:rPr lang="en-US" spc="10" dirty="0">
                <a:latin typeface="Arial"/>
                <a:cs typeface="Arial"/>
              </a:rPr>
              <a:t>to </a:t>
            </a:r>
            <a:r>
              <a:rPr lang="en-US" spc="5" dirty="0">
                <a:latin typeface="Arial"/>
                <a:cs typeface="Arial"/>
              </a:rPr>
              <a:t>give </a:t>
            </a:r>
            <a:r>
              <a:rPr lang="en-US" spc="15" dirty="0">
                <a:latin typeface="Arial"/>
                <a:cs typeface="Arial"/>
              </a:rPr>
              <a:t>up </a:t>
            </a:r>
            <a:r>
              <a:rPr lang="en-US" spc="10" dirty="0">
                <a:latin typeface="Arial"/>
                <a:cs typeface="Arial"/>
              </a:rPr>
              <a:t>the </a:t>
            </a:r>
            <a:r>
              <a:rPr lang="en-US" spc="5" dirty="0">
                <a:latin typeface="Arial"/>
                <a:cs typeface="Arial"/>
              </a:rPr>
              <a:t>CPU, </a:t>
            </a:r>
            <a:r>
              <a:rPr lang="en-US" spc="10" dirty="0">
                <a:latin typeface="Arial"/>
                <a:cs typeface="Arial"/>
              </a:rPr>
              <a:t>its kernel</a:t>
            </a:r>
            <a:r>
              <a:rPr lang="en-US" spc="-65" dirty="0">
                <a:latin typeface="Arial"/>
                <a:cs typeface="Arial"/>
              </a:rPr>
              <a:t> </a:t>
            </a:r>
            <a:r>
              <a:rPr lang="en-US" spc="15" dirty="0">
                <a:latin typeface="Arial"/>
                <a:cs typeface="Arial"/>
              </a:rPr>
              <a:t>thread  </a:t>
            </a:r>
            <a:r>
              <a:rPr lang="en-US" spc="5" dirty="0">
                <a:latin typeface="Arial"/>
                <a:cs typeface="Arial"/>
              </a:rPr>
              <a:t>invokes </a:t>
            </a:r>
            <a:r>
              <a:rPr lang="en-US" spc="-10" dirty="0" err="1">
                <a:latin typeface="Courier New"/>
                <a:cs typeface="Courier New"/>
              </a:rPr>
              <a:t>swtch</a:t>
            </a:r>
            <a:r>
              <a:rPr lang="en-US" spc="-10" dirty="0">
                <a:latin typeface="Courier New"/>
                <a:cs typeface="Courier New"/>
              </a:rPr>
              <a:t> </a:t>
            </a:r>
            <a:r>
              <a:rPr lang="en-US" spc="10" dirty="0">
                <a:latin typeface="Arial"/>
                <a:cs typeface="Arial"/>
              </a:rPr>
              <a:t>to </a:t>
            </a:r>
            <a:r>
              <a:rPr lang="en-US" spc="5" dirty="0">
                <a:latin typeface="Arial"/>
                <a:cs typeface="Arial"/>
              </a:rPr>
              <a:t>save </a:t>
            </a:r>
            <a:r>
              <a:rPr lang="en-US" spc="10" dirty="0">
                <a:latin typeface="Arial"/>
                <a:cs typeface="Arial"/>
              </a:rPr>
              <a:t>its own context </a:t>
            </a:r>
            <a:r>
              <a:rPr lang="en-US" spc="15" dirty="0">
                <a:latin typeface="Arial"/>
                <a:cs typeface="Arial"/>
              </a:rPr>
              <a:t>and </a:t>
            </a:r>
            <a:r>
              <a:rPr lang="en-US" spc="5" dirty="0">
                <a:latin typeface="Arial"/>
                <a:cs typeface="Arial"/>
              </a:rPr>
              <a:t>switch </a:t>
            </a:r>
            <a:r>
              <a:rPr lang="en-US" spc="10" dirty="0">
                <a:latin typeface="Arial"/>
                <a:cs typeface="Arial"/>
              </a:rPr>
              <a:t>to the  </a:t>
            </a:r>
            <a:r>
              <a:rPr lang="en-US" spc="15" dirty="0">
                <a:latin typeface="Arial"/>
                <a:cs typeface="Arial"/>
              </a:rPr>
              <a:t>scheduler</a:t>
            </a:r>
            <a:r>
              <a:rPr lang="en-US" dirty="0">
                <a:latin typeface="Arial"/>
                <a:cs typeface="Arial"/>
              </a:rPr>
              <a:t> </a:t>
            </a:r>
            <a:r>
              <a:rPr lang="en-US" spc="10" dirty="0">
                <a:latin typeface="Arial"/>
                <a:cs typeface="Arial"/>
              </a:rPr>
              <a:t>context</a:t>
            </a:r>
          </a:p>
          <a:p>
            <a:pPr marL="297815" marR="5080" indent="-285750" algn="just">
              <a:lnSpc>
                <a:spcPct val="109900"/>
              </a:lnSpc>
              <a:spcBef>
                <a:spcPts val="80"/>
              </a:spcBef>
              <a:buSzPct val="105263"/>
              <a:buFont typeface="Wingdings" panose="05000000000000000000" pitchFamily="2" charset="2"/>
              <a:buChar char="Ø"/>
              <a:tabLst>
                <a:tab pos="145415" algn="l"/>
              </a:tabLst>
            </a:pPr>
            <a:r>
              <a:rPr lang="en-US" dirty="0"/>
              <a:t>Context is a struct context*, stored on the kernel stack</a:t>
            </a:r>
          </a:p>
          <a:p>
            <a:pPr marL="297815" marR="5080" indent="-285750" algn="just">
              <a:lnSpc>
                <a:spcPct val="109900"/>
              </a:lnSpc>
              <a:spcBef>
                <a:spcPts val="80"/>
              </a:spcBef>
              <a:buSzPct val="105263"/>
              <a:buFont typeface="Wingdings" panose="05000000000000000000" pitchFamily="2" charset="2"/>
              <a:buChar char="Ø"/>
              <a:tabLst>
                <a:tab pos="145415" algn="l"/>
              </a:tabLst>
            </a:pPr>
            <a:r>
              <a:rPr lang="en-US" dirty="0"/>
              <a:t>CPU pushed onto stack and saves stack pointer to *old </a:t>
            </a:r>
          </a:p>
          <a:p>
            <a:pPr marL="297815" marR="5080" indent="-285750" algn="just">
              <a:lnSpc>
                <a:spcPct val="109900"/>
              </a:lnSpc>
              <a:spcBef>
                <a:spcPts val="80"/>
              </a:spcBef>
              <a:buSzPct val="105263"/>
              <a:buFont typeface="Wingdings" panose="05000000000000000000" pitchFamily="2" charset="2"/>
              <a:buChar char="Ø"/>
              <a:tabLst>
                <a:tab pos="145415" algn="l"/>
              </a:tabLst>
            </a:pPr>
            <a:r>
              <a:rPr lang="en-US" dirty="0"/>
              <a:t>Copies new to %</a:t>
            </a:r>
            <a:r>
              <a:rPr lang="en-US" dirty="0" err="1"/>
              <a:t>esp</a:t>
            </a:r>
            <a:r>
              <a:rPr lang="en-US" dirty="0"/>
              <a:t>, pops previous registers, and returns</a:t>
            </a:r>
            <a:endParaRPr lang="en-IN" dirty="0"/>
          </a:p>
          <a:p>
            <a:pPr marL="144780" marR="5080" indent="-132715" algn="just">
              <a:lnSpc>
                <a:spcPct val="109900"/>
              </a:lnSpc>
              <a:spcBef>
                <a:spcPts val="80"/>
              </a:spcBef>
              <a:buSzPct val="105263"/>
              <a:buFont typeface="Lucida Sans Unicode"/>
              <a:buChar char="•"/>
              <a:tabLst>
                <a:tab pos="145415" algn="l"/>
              </a:tabLst>
            </a:pPr>
            <a:endParaRPr lang="en-US" dirty="0"/>
          </a:p>
          <a:p>
            <a:pPr marL="144780" indent="-132715" algn="just">
              <a:lnSpc>
                <a:spcPct val="100000"/>
              </a:lnSpc>
              <a:spcBef>
                <a:spcPts val="130"/>
              </a:spcBef>
              <a:buSzPct val="105263"/>
              <a:buFont typeface="Lucida Sans Unicode"/>
              <a:buChar char="•"/>
              <a:tabLst>
                <a:tab pos="145415" algn="l"/>
              </a:tabLst>
            </a:pPr>
            <a:endParaRPr dirty="0">
              <a:latin typeface="Arial"/>
              <a:cs typeface="Arial"/>
            </a:endParaRPr>
          </a:p>
        </p:txBody>
      </p:sp>
      <p:sp>
        <p:nvSpPr>
          <p:cNvPr id="16" name="TextBox 15">
            <a:extLst>
              <a:ext uri="{FF2B5EF4-FFF2-40B4-BE49-F238E27FC236}">
                <a16:creationId xmlns:a16="http://schemas.microsoft.com/office/drawing/2014/main" id="{7FD12FBC-3478-4431-AEE7-67BF4D656FBF}"/>
              </a:ext>
            </a:extLst>
          </p:cNvPr>
          <p:cNvSpPr txBox="1"/>
          <p:nvPr/>
        </p:nvSpPr>
        <p:spPr>
          <a:xfrm>
            <a:off x="692235" y="1132261"/>
            <a:ext cx="6102626" cy="1477328"/>
          </a:xfrm>
          <a:prstGeom prst="rect">
            <a:avLst/>
          </a:prstGeom>
          <a:noFill/>
        </p:spPr>
        <p:txBody>
          <a:bodyPr wrap="square">
            <a:spAutoFit/>
          </a:bodyPr>
          <a:lstStyle/>
          <a:p>
            <a:pPr algn="just"/>
            <a:r>
              <a:rPr lang="en-US" sz="1800" dirty="0">
                <a:effectLst/>
                <a:latin typeface="Calibri" panose="020F0502020204030204" pitchFamily="34" charset="0"/>
                <a:ea typeface="Calibri" panose="020F0502020204030204" pitchFamily="34" charset="0"/>
                <a:cs typeface="Gautami" panose="020B0502040204020203" pitchFamily="34" charset="0"/>
              </a:rPr>
              <a:t>Each context is represented by a struct context*, a pointer to a structure stored on the kernel stack involved. </a:t>
            </a:r>
            <a:r>
              <a:rPr lang="en-US" dirty="0" err="1">
                <a:latin typeface="Calibri" panose="020F0502020204030204" pitchFamily="34" charset="0"/>
                <a:ea typeface="Calibri" panose="020F0502020204030204" pitchFamily="34" charset="0"/>
                <a:cs typeface="Gautami" panose="020B0502040204020203" pitchFamily="34" charset="0"/>
              </a:rPr>
              <a:t>s</a:t>
            </a:r>
            <a:r>
              <a:rPr lang="en-US" sz="1800" dirty="0" err="1">
                <a:effectLst/>
                <a:latin typeface="Calibri" panose="020F0502020204030204" pitchFamily="34" charset="0"/>
                <a:ea typeface="Calibri" panose="020F0502020204030204" pitchFamily="34" charset="0"/>
                <a:cs typeface="Gautami" panose="020B0502040204020203" pitchFamily="34" charset="0"/>
              </a:rPr>
              <a:t>wtch</a:t>
            </a:r>
            <a:r>
              <a:rPr lang="en-US" sz="1800" dirty="0">
                <a:effectLst/>
                <a:latin typeface="Calibri" panose="020F0502020204030204" pitchFamily="34" charset="0"/>
                <a:ea typeface="Calibri" panose="020F0502020204030204" pitchFamily="34" charset="0"/>
                <a:cs typeface="Gautami" panose="020B0502040204020203" pitchFamily="34" charset="0"/>
              </a:rPr>
              <a:t> takes two arguments: struct context **old and struct context *new. It pushes the current CPU register onto the stack and saves the stack pointer in *old.</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7" name="TextBox 16">
            <a:extLst>
              <a:ext uri="{FF2B5EF4-FFF2-40B4-BE49-F238E27FC236}">
                <a16:creationId xmlns:a16="http://schemas.microsoft.com/office/drawing/2014/main" id="{BB1E4877-BBDE-44D5-B728-78DF00F2E8DF}"/>
              </a:ext>
            </a:extLst>
          </p:cNvPr>
          <p:cNvSpPr txBox="1"/>
          <p:nvPr/>
        </p:nvSpPr>
        <p:spPr>
          <a:xfrm>
            <a:off x="7217803" y="2382531"/>
            <a:ext cx="4629002" cy="923330"/>
          </a:xfrm>
          <a:prstGeom prst="rect">
            <a:avLst/>
          </a:prstGeom>
          <a:noFill/>
        </p:spPr>
        <p:txBody>
          <a:bodyPr wrap="square">
            <a:spAutoFit/>
          </a:bodyPr>
          <a:lstStyle/>
          <a:p>
            <a:pPr algn="just"/>
            <a:r>
              <a:rPr lang="en-GB" sz="1800" dirty="0">
                <a:highlight>
                  <a:srgbClr val="FFFF00"/>
                </a:highlight>
              </a:rPr>
              <a:t>Each time a process has to give up the CPU, its kernel thread invokes </a:t>
            </a:r>
            <a:r>
              <a:rPr lang="en-GB" sz="1800" dirty="0" err="1">
                <a:highlight>
                  <a:srgbClr val="FFFF00"/>
                </a:highlight>
              </a:rPr>
              <a:t>swtch</a:t>
            </a:r>
            <a:r>
              <a:rPr lang="en-GB" sz="1800" dirty="0">
                <a:highlight>
                  <a:srgbClr val="FFFF00"/>
                </a:highlight>
              </a:rPr>
              <a:t> to save its own context and switch to the scheduler context. </a:t>
            </a:r>
          </a:p>
        </p:txBody>
      </p:sp>
    </p:spTree>
    <p:extLst>
      <p:ext uri="{BB962C8B-B14F-4D97-AF65-F5344CB8AC3E}">
        <p14:creationId xmlns:p14="http://schemas.microsoft.com/office/powerpoint/2010/main" val="3666186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C5899A96-AB0D-404D-ABE5-3FD8F956891D}"/>
              </a:ext>
            </a:extLst>
          </p:cNvPr>
          <p:cNvSpPr txBox="1"/>
          <p:nvPr/>
        </p:nvSpPr>
        <p:spPr>
          <a:xfrm>
            <a:off x="6404663" y="2017214"/>
            <a:ext cx="3230217" cy="4213269"/>
          </a:xfrm>
          <a:prstGeom prst="rect">
            <a:avLst/>
          </a:prstGeom>
          <a:noFill/>
        </p:spPr>
        <p:txBody>
          <a:bodyPr wrap="square">
            <a:spAutoFit/>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The next important call inside of </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sched()</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is the call to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swtch</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This is the central/key of the operation, where the actual context switching happens. It passes in a pointer to the current process's context, so that the current registers can be saved, and it passes in the scheduler's context to be switched to. It makes sense, in that case, that this part is implemented in assembler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swtch.S</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7" name="TextBox 16">
            <a:extLst>
              <a:ext uri="{FF2B5EF4-FFF2-40B4-BE49-F238E27FC236}">
                <a16:creationId xmlns:a16="http://schemas.microsoft.com/office/drawing/2014/main" id="{8CD80698-9D6B-4B57-AD9C-B56720DA6E3E}"/>
              </a:ext>
            </a:extLst>
          </p:cNvPr>
          <p:cNvSpPr txBox="1"/>
          <p:nvPr/>
        </p:nvSpPr>
        <p:spPr>
          <a:xfrm>
            <a:off x="1099489" y="75521"/>
            <a:ext cx="5978272" cy="6786473"/>
          </a:xfrm>
          <a:prstGeom prst="rect">
            <a:avLst/>
          </a:prstGeom>
          <a:noFill/>
        </p:spPr>
        <p:txBody>
          <a:bodyPr wrap="square">
            <a:spAutoFit/>
          </a:bodyPr>
          <a:lstStyle/>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3050 # Context switch</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3051 #</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3052 # void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swtch</a:t>
            </a:r>
            <a:r>
              <a:rPr lang="en-IN" sz="1500" dirty="0">
                <a:effectLst/>
                <a:latin typeface="Times New Roman" panose="02020603050405020304" pitchFamily="18" charset="0"/>
                <a:ea typeface="Calibri" panose="020F0502020204030204" pitchFamily="34" charset="0"/>
                <a:cs typeface="Gautami" panose="020B0502040204020203" pitchFamily="34" charset="0"/>
              </a:rPr>
              <a:t>(struct context **old, struct context *new);</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3053 #</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3054 # Save the current registers on the stack, creating</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3055 # a struct context, and save its address in *old.</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3056 # Switch stacks to new and pop previously−saved registers.</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3057</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3058 .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globl</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swtch</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3059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swtch</a:t>
            </a:r>
            <a:r>
              <a:rPr lang="en-IN" sz="1500" dirty="0">
                <a:effectLst/>
                <a:latin typeface="Times New Roman" panose="02020603050405020304" pitchFamily="18" charset="0"/>
                <a:ea typeface="Calibri" panose="020F0502020204030204" pitchFamily="34" charset="0"/>
                <a:cs typeface="Gautami" panose="020B0502040204020203" pitchFamily="34" charset="0"/>
              </a:rPr>
              <a:t>:</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3060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movl</a:t>
            </a:r>
            <a:r>
              <a:rPr lang="en-IN" sz="1500" dirty="0">
                <a:effectLst/>
                <a:latin typeface="Times New Roman" panose="02020603050405020304" pitchFamily="18" charset="0"/>
                <a:ea typeface="Calibri" panose="020F0502020204030204" pitchFamily="34" charset="0"/>
                <a:cs typeface="Gautami" panose="020B0502040204020203" pitchFamily="34" charset="0"/>
              </a:rPr>
              <a:t> 4(%</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esp</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eax</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3061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movl</a:t>
            </a:r>
            <a:r>
              <a:rPr lang="en-IN" sz="1500" dirty="0">
                <a:effectLst/>
                <a:latin typeface="Times New Roman" panose="02020603050405020304" pitchFamily="18" charset="0"/>
                <a:ea typeface="Calibri" panose="020F0502020204030204" pitchFamily="34" charset="0"/>
                <a:cs typeface="Gautami" panose="020B0502040204020203" pitchFamily="34" charset="0"/>
              </a:rPr>
              <a:t> 8(%</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esp</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edx</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3062</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3063 # Save old callee−saved registers</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3064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pushl</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ebp</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3065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pushl</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ebx</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3066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pushl</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esi</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3067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pushl</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edi</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3068</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3069 # Switch stacks</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3070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movl</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esp</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eax</a:t>
            </a:r>
            <a:r>
              <a:rPr lang="en-IN" sz="1500" dirty="0">
                <a:effectLst/>
                <a:latin typeface="Times New Roman" panose="02020603050405020304" pitchFamily="18" charset="0"/>
                <a:ea typeface="Calibri" panose="020F0502020204030204" pitchFamily="34" charset="0"/>
                <a:cs typeface="Gautami" panose="020B0502040204020203" pitchFamily="34" charset="0"/>
              </a:rPr>
              <a:t>)</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3071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movl</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edx</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esp</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3072</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3073 # Load new callee−saved registers</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3074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popl</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edi</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3075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popl</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esi</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3076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popl</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ebx</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3077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popl</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ebp</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3078 ret</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36180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4941</Words>
  <Application>Microsoft Office PowerPoint</Application>
  <PresentationFormat>Widescreen</PresentationFormat>
  <Paragraphs>467</Paragraphs>
  <Slides>28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-apple-system</vt:lpstr>
      <vt:lpstr>Arial</vt:lpstr>
      <vt:lpstr>Calibri</vt:lpstr>
      <vt:lpstr>Calibri Light</vt:lpstr>
      <vt:lpstr>Courier New</vt:lpstr>
      <vt:lpstr>Lucida Sans Unicode</vt:lpstr>
      <vt:lpstr>LucidaSans-Typewriter83</vt:lpstr>
      <vt:lpstr>MinionPro-Regular</vt:lpstr>
      <vt:lpstr>Segoe UI</vt:lpstr>
      <vt:lpstr>Times New Roman</vt:lpstr>
      <vt:lpstr>Wingdings</vt:lpstr>
      <vt:lpstr>Office Theme</vt:lpstr>
      <vt:lpstr>Process Scheduling</vt:lpstr>
      <vt:lpstr>Multiplexing</vt:lpstr>
      <vt:lpstr>  </vt:lpstr>
      <vt:lpstr>PowerPoint Presentation</vt:lpstr>
      <vt:lpstr>  </vt:lpstr>
      <vt:lpstr>PowerPoint Presentation</vt:lpstr>
      <vt:lpstr>PowerPoint Presentation</vt:lpstr>
      <vt:lpstr>  swtch()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Scheduling</dc:title>
  <dc:creator>Thirupathi Rao Komati</dc:creator>
  <cp:lastModifiedBy>Thirupathi Rao Komati</cp:lastModifiedBy>
  <cp:revision>8</cp:revision>
  <dcterms:created xsi:type="dcterms:W3CDTF">2020-09-13T10:32:55Z</dcterms:created>
  <dcterms:modified xsi:type="dcterms:W3CDTF">2020-09-13T10:48:38Z</dcterms:modified>
</cp:coreProperties>
</file>