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3"/>
  </p:notesMasterIdLst>
  <p:sldIdLst>
    <p:sldId id="276" r:id="rId2"/>
    <p:sldId id="332" r:id="rId3"/>
    <p:sldId id="342" r:id="rId4"/>
    <p:sldId id="330" r:id="rId5"/>
    <p:sldId id="331" r:id="rId6"/>
    <p:sldId id="277" r:id="rId7"/>
    <p:sldId id="305" r:id="rId8"/>
    <p:sldId id="306" r:id="rId9"/>
    <p:sldId id="307" r:id="rId10"/>
    <p:sldId id="308" r:id="rId11"/>
    <p:sldId id="309" r:id="rId12"/>
    <p:sldId id="322" r:id="rId13"/>
    <p:sldId id="316" r:id="rId14"/>
    <p:sldId id="310" r:id="rId15"/>
    <p:sldId id="315" r:id="rId16"/>
    <p:sldId id="314" r:id="rId17"/>
    <p:sldId id="335" r:id="rId18"/>
    <p:sldId id="318" r:id="rId19"/>
    <p:sldId id="346" r:id="rId20"/>
    <p:sldId id="336" r:id="rId21"/>
    <p:sldId id="319" r:id="rId22"/>
    <p:sldId id="343" r:id="rId23"/>
    <p:sldId id="338" r:id="rId24"/>
    <p:sldId id="344" r:id="rId25"/>
    <p:sldId id="321" r:id="rId26"/>
    <p:sldId id="345" r:id="rId27"/>
    <p:sldId id="324" r:id="rId28"/>
    <p:sldId id="312" r:id="rId29"/>
    <p:sldId id="323" r:id="rId30"/>
    <p:sldId id="325" r:id="rId31"/>
    <p:sldId id="3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0040477-1F02-48AF-BC78-C5182253EDA6}">
          <p14:sldIdLst>
            <p14:sldId id="276"/>
            <p14:sldId id="332"/>
            <p14:sldId id="342"/>
            <p14:sldId id="330"/>
            <p14:sldId id="331"/>
            <p14:sldId id="277"/>
            <p14:sldId id="305"/>
            <p14:sldId id="306"/>
            <p14:sldId id="307"/>
            <p14:sldId id="308"/>
            <p14:sldId id="309"/>
            <p14:sldId id="322"/>
            <p14:sldId id="316"/>
            <p14:sldId id="310"/>
            <p14:sldId id="315"/>
            <p14:sldId id="314"/>
            <p14:sldId id="335"/>
            <p14:sldId id="318"/>
            <p14:sldId id="346"/>
            <p14:sldId id="336"/>
            <p14:sldId id="319"/>
            <p14:sldId id="343"/>
            <p14:sldId id="338"/>
            <p14:sldId id="344"/>
            <p14:sldId id="321"/>
            <p14:sldId id="345"/>
            <p14:sldId id="324"/>
            <p14:sldId id="312"/>
            <p14:sldId id="323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ai Kiran Pasupuleti" initials="DSK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DEB62-7636-4941-B2D8-B1583364B99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19B23-C748-434B-A43A-33F74BE4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7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04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9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8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2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6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2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10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DECC3F3E-40E9-43C7-B62D-4C15324AD4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Part of memory is reserved for kernel data structures that store information about the memory map and page tables. This on x86 is 128 MB.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93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67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77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16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0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BAA1-764E-494F-ACC0-2F99EC0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BD02-63D9-40BE-B999-1B8CDD207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7D5B-0D66-4202-8B73-6A7F4FB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83BA-7863-4556-B49F-2F120E3C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843B-D2E8-4A15-BB9F-485E72B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1CED-53E0-4C81-8545-DAADC6A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F36BE-1116-4915-9A57-B2C7133A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A298-FFA9-4671-B995-EA8BAADD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3558-041C-45B3-BD2D-4ECBFAC4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E182-233C-468F-A452-E2757763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1086B-FC5D-48C1-9F24-A57BC855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8CE97-B556-4DB4-A7C9-B755215B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2BA5-3591-45BE-AE30-AA03B7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3A68-A9FB-415A-982A-EF231971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985A-9D07-47AE-8705-4D090DB5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6991-A24D-4DDF-8451-4EA6D9B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5DD3-C439-450E-A222-E2CC4D07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B1BD-F678-473F-970C-1B2E787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97A1-C023-4698-A53F-3162F78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043E-6401-43B9-A1CA-91C44ED2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BE62-6D93-469D-872D-F57FD12F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08EF-0039-43B5-BDFA-79C9D5E4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6C41-326D-4BAA-9AEA-21414BC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461E-9311-4131-9C94-32D0029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970A-1D42-4054-8D5F-36D840CD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70BF-2658-4E9D-B53C-9BDFD5D0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8927-3A7E-4B76-B704-11DAEAF4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3FB6-4218-4545-A221-AF8E8416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C0E7-3A14-475C-8067-8963EDC3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13EC-61C2-4353-8CD4-D55BB88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0E40-69E5-4481-9411-4E34E3E7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06DA-2D1B-47F9-B82F-45213DCA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93D9-ACFE-41B2-BB22-7EFE8654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89C3-7052-4414-8919-5DA01CB10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68771-5C28-4270-A7C4-878CDEE7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D8702-13D4-422C-B71F-2E3017FAF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6B91A-CD8F-41DA-8D53-11E4355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18969-2F0B-4761-8668-CE59EDD2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C431E-6A0B-4FDC-A788-9785D5D6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1919-DE5A-4373-82DC-23F5A8E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0C199-819B-46E6-BBBE-8B16E57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2AF19-5F33-4E60-9DE9-D1071A8B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3DD7B-96C1-4B70-BB70-D45DC4A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168AF-2498-478D-8EFA-FF6BFBAA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72B70-3DF6-4629-8C97-589D0564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2F3AD-E1BA-4081-85B1-4B5D20BD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A7EE-CB9B-413B-8B6A-E4E53498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70D-B2AF-462E-B15B-D9473975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E88FE-595E-4424-B3D8-A2915524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904E3-3C77-4C57-A404-12FBE6E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CC37-EEA9-43E2-8A57-202B866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49487-E7B1-4D6A-B644-162F6DE9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71AE-49F2-44EE-8741-C98D6C7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0DC75-344D-4A8A-A6BF-E5CFD8DB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D4060-7F87-41EC-AE6F-67D8EBE6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286A-310F-4225-86F2-9D8D19D8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2F42-4013-4A5F-9C52-1911E7B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9416-A28F-4A37-884C-480EB4BB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D6A84-5CAA-46EC-8B73-3BA70688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C4ABA-AB51-4F9C-9B17-6848D33E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DAD6-CACA-4FAF-B721-58597B5B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D84D-2E55-4090-8ED3-FF3362D8EB0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0BD8-B16B-4819-BA83-C1A3BD44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C834-C71E-4E10-8451-C04B15C78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F8D17B-9457-4A2D-98CD-889C5DFA895C}"/>
              </a:ext>
            </a:extLst>
          </p:cNvPr>
          <p:cNvSpPr/>
          <p:nvPr/>
        </p:nvSpPr>
        <p:spPr>
          <a:xfrm>
            <a:off x="0" y="1446028"/>
            <a:ext cx="12192000" cy="4040372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6DE73-3A40-4B12-8697-E0C74FE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1021"/>
            <a:ext cx="12192000" cy="19079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b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4800" b="1" i="0" u="none" strike="noStrik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Operating Systems Design</a:t>
            </a:r>
            <a: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​</a:t>
            </a:r>
            <a:b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Session 21: Memory Management Introduction</a:t>
            </a: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4C4E1-D9BB-4CEF-B300-13701DFDCF8E}"/>
              </a:ext>
            </a:extLst>
          </p:cNvPr>
          <p:cNvSpPr txBox="1"/>
          <p:nvPr/>
        </p:nvSpPr>
        <p:spPr>
          <a:xfrm>
            <a:off x="0" y="1876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19CS2106R​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AEC50-F360-44B5-9CD6-F2332A6A95AB}"/>
              </a:ext>
            </a:extLst>
          </p:cNvPr>
          <p:cNvSpPr txBox="1"/>
          <p:nvPr/>
        </p:nvSpPr>
        <p:spPr>
          <a:xfrm>
            <a:off x="2525086" y="6048017"/>
            <a:ext cx="696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© 2020 KL University </a:t>
            </a:r>
            <a:endParaRPr lang="en-IN" dirty="0"/>
          </a:p>
        </p:txBody>
      </p:sp>
      <p:pic>
        <p:nvPicPr>
          <p:cNvPr id="1026" name="Picture 2" descr="KL Deemed to be University Logo">
            <a:extLst>
              <a:ext uri="{FF2B5EF4-FFF2-40B4-BE49-F238E27FC236}">
                <a16:creationId xmlns:a16="http://schemas.microsoft.com/office/drawing/2014/main" id="{B40BD21A-190E-4213-8A75-AE891938F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5"/>
          <a:stretch/>
        </p:blipFill>
        <p:spPr bwMode="auto">
          <a:xfrm>
            <a:off x="4879800" y="201699"/>
            <a:ext cx="2432399" cy="10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3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and User Space for 32 Bit systems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42F808-9756-4A87-8F2D-1DD0F77DE8F7}"/>
              </a:ext>
            </a:extLst>
          </p:cNvPr>
          <p:cNvGrpSpPr/>
          <p:nvPr/>
        </p:nvGrpSpPr>
        <p:grpSpPr>
          <a:xfrm>
            <a:off x="176271" y="1965850"/>
            <a:ext cx="3652911" cy="3818760"/>
            <a:chOff x="6096000" y="1698836"/>
            <a:chExt cx="3652911" cy="38187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D47F9D-5BD2-46A7-B510-09FD1271C38A}"/>
                </a:ext>
              </a:extLst>
            </p:cNvPr>
            <p:cNvSpPr/>
            <p:nvPr/>
          </p:nvSpPr>
          <p:spPr>
            <a:xfrm>
              <a:off x="6096000" y="2096458"/>
              <a:ext cx="3652911" cy="3051806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Extended Memory …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Actual Physical memory Size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FC7B16-579F-4FB7-A7CC-3BD26C2A1CD5}"/>
                </a:ext>
              </a:extLst>
            </p:cNvPr>
            <p:cNvSpPr txBox="1"/>
            <p:nvPr/>
          </p:nvSpPr>
          <p:spPr>
            <a:xfrm>
              <a:off x="6855812" y="5148264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0x00100000 (1 MB)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55AE25-7653-4F04-8FFF-F9F2F03386FB}"/>
                </a:ext>
              </a:extLst>
            </p:cNvPr>
            <p:cNvSpPr txBox="1"/>
            <p:nvPr/>
          </p:nvSpPr>
          <p:spPr>
            <a:xfrm>
              <a:off x="6434951" y="1698836"/>
              <a:ext cx="2975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Depends on Physical Memory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871DE06-62DA-4424-AEE4-FAAEF21F84AC}"/>
              </a:ext>
            </a:extLst>
          </p:cNvPr>
          <p:cNvSpPr txBox="1"/>
          <p:nvPr/>
        </p:nvSpPr>
        <p:spPr>
          <a:xfrm>
            <a:off x="8131126" y="1922041"/>
            <a:ext cx="4120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ZONE_DMA: </a:t>
            </a:r>
            <a:r>
              <a:rPr lang="en-IN" sz="2400" b="0" i="0" dirty="0">
                <a:effectLst/>
              </a:rPr>
              <a:t>This is used for old ISA buses</a:t>
            </a:r>
          </a:p>
          <a:p>
            <a:endParaRPr lang="en-IN" sz="2400" dirty="0"/>
          </a:p>
          <a:p>
            <a:r>
              <a:rPr lang="en-IN" sz="2400" dirty="0"/>
              <a:t>ZONE_NORMAL: T</a:t>
            </a:r>
            <a:r>
              <a:rPr lang="en-IN" sz="2400" b="0" i="0" dirty="0">
                <a:effectLst/>
              </a:rPr>
              <a:t>he kernel can map/access directly.</a:t>
            </a:r>
          </a:p>
          <a:p>
            <a:endParaRPr lang="en-IN" sz="2400" dirty="0"/>
          </a:p>
          <a:p>
            <a:r>
              <a:rPr lang="en-IN" sz="2400" dirty="0"/>
              <a:t>ZONE_HIGHMEM: </a:t>
            </a:r>
            <a:r>
              <a:rPr lang="en-IN" sz="2400" b="0" i="0" dirty="0">
                <a:effectLst/>
              </a:rPr>
              <a:t>Page frames from the user space can be temporarily or permanently mapped here.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261AF-6340-4F63-866E-FDC2BDF3CB5E}"/>
              </a:ext>
            </a:extLst>
          </p:cNvPr>
          <p:cNvSpPr/>
          <p:nvPr/>
        </p:nvSpPr>
        <p:spPr>
          <a:xfrm>
            <a:off x="4119845" y="4785332"/>
            <a:ext cx="3165230" cy="6140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ZONE_DMA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FAF3A3-7D3B-4339-AA0E-CABEFFC860CF}"/>
              </a:ext>
            </a:extLst>
          </p:cNvPr>
          <p:cNvSpPr/>
          <p:nvPr/>
        </p:nvSpPr>
        <p:spPr>
          <a:xfrm>
            <a:off x="4119845" y="3799355"/>
            <a:ext cx="3165230" cy="8764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ZONE_NORMAL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A9B7DB-7D5D-49F9-8341-291BAF4E3F3C}"/>
              </a:ext>
            </a:extLst>
          </p:cNvPr>
          <p:cNvSpPr txBox="1"/>
          <p:nvPr/>
        </p:nvSpPr>
        <p:spPr>
          <a:xfrm>
            <a:off x="4214956" y="1891249"/>
            <a:ext cx="29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4GB Physical Memory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355B8C-E539-4F23-904D-51B0A9516F55}"/>
              </a:ext>
            </a:extLst>
          </p:cNvPr>
          <p:cNvSpPr/>
          <p:nvPr/>
        </p:nvSpPr>
        <p:spPr>
          <a:xfrm>
            <a:off x="4119845" y="2335182"/>
            <a:ext cx="3165230" cy="1354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ZONE_HIGHMEM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6F8F04-352E-427C-9257-F283F3FAEC18}"/>
              </a:ext>
            </a:extLst>
          </p:cNvPr>
          <p:cNvSpPr txBox="1"/>
          <p:nvPr/>
        </p:nvSpPr>
        <p:spPr>
          <a:xfrm>
            <a:off x="7295502" y="4797881"/>
            <a:ext cx="592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16 MB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46003-56EE-4EF6-8D70-5E631E564609}"/>
              </a:ext>
            </a:extLst>
          </p:cNvPr>
          <p:cNvSpPr txBox="1"/>
          <p:nvPr/>
        </p:nvSpPr>
        <p:spPr>
          <a:xfrm>
            <a:off x="7245922" y="3889375"/>
            <a:ext cx="829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729"/>
                </a:solidFill>
                <a:effectLst/>
              </a:rPr>
              <a:t>896 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4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Space and User Space for 32 Bit systems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42F808-9756-4A87-8F2D-1DD0F77DE8F7}"/>
              </a:ext>
            </a:extLst>
          </p:cNvPr>
          <p:cNvGrpSpPr/>
          <p:nvPr/>
        </p:nvGrpSpPr>
        <p:grpSpPr>
          <a:xfrm>
            <a:off x="176271" y="2335182"/>
            <a:ext cx="3652911" cy="2530091"/>
            <a:chOff x="6096000" y="1698836"/>
            <a:chExt cx="3652911" cy="25300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D47F9D-5BD2-46A7-B510-09FD1271C38A}"/>
                </a:ext>
              </a:extLst>
            </p:cNvPr>
            <p:cNvSpPr/>
            <p:nvPr/>
          </p:nvSpPr>
          <p:spPr>
            <a:xfrm>
              <a:off x="6096000" y="2096458"/>
              <a:ext cx="3652911" cy="211190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Extended Memory …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Actual Physical memory Size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FC7B16-579F-4FB7-A7CC-3BD26C2A1CD5}"/>
                </a:ext>
              </a:extLst>
            </p:cNvPr>
            <p:cNvSpPr txBox="1"/>
            <p:nvPr/>
          </p:nvSpPr>
          <p:spPr>
            <a:xfrm>
              <a:off x="6940218" y="3859595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0x00100000 (1 MB)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55AE25-7653-4F04-8FFF-F9F2F03386FB}"/>
                </a:ext>
              </a:extLst>
            </p:cNvPr>
            <p:cNvSpPr txBox="1"/>
            <p:nvPr/>
          </p:nvSpPr>
          <p:spPr>
            <a:xfrm>
              <a:off x="6434951" y="1698836"/>
              <a:ext cx="2975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Depends on Physical Memory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871DE06-62DA-4424-AEE4-FAAEF21F84AC}"/>
              </a:ext>
            </a:extLst>
          </p:cNvPr>
          <p:cNvSpPr txBox="1"/>
          <p:nvPr/>
        </p:nvSpPr>
        <p:spPr>
          <a:xfrm>
            <a:off x="7627144" y="1536025"/>
            <a:ext cx="4611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</a:t>
            </a:r>
          </a:p>
          <a:p>
            <a:r>
              <a:rPr lang="en-US" dirty="0"/>
              <a:t>1 GB Kernel Space</a:t>
            </a:r>
          </a:p>
          <a:p>
            <a:r>
              <a:rPr lang="en-US" dirty="0"/>
              <a:t>3 GB User Space</a:t>
            </a:r>
          </a:p>
          <a:p>
            <a:endParaRPr lang="en-US" dirty="0"/>
          </a:p>
          <a:p>
            <a:r>
              <a:rPr lang="en-US" dirty="0"/>
              <a:t>Windows (32 Bit) - Default</a:t>
            </a:r>
          </a:p>
          <a:p>
            <a:r>
              <a:rPr lang="en-US" dirty="0"/>
              <a:t>2 GB System Space</a:t>
            </a:r>
          </a:p>
          <a:p>
            <a:r>
              <a:rPr lang="en-US" dirty="0"/>
              <a:t>2 GB User Space</a:t>
            </a:r>
          </a:p>
          <a:p>
            <a:endParaRPr lang="en-US" dirty="0"/>
          </a:p>
          <a:p>
            <a:r>
              <a:rPr lang="en-US" dirty="0"/>
              <a:t>Windows (32 BIT) -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4-gigabyte tuning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(4GT)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1 GB System Space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3 GB User Space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98212B-9D5F-46CF-8131-6E09A57DECF4}"/>
              </a:ext>
            </a:extLst>
          </p:cNvPr>
          <p:cNvGrpSpPr/>
          <p:nvPr/>
        </p:nvGrpSpPr>
        <p:grpSpPr>
          <a:xfrm>
            <a:off x="4102920" y="2339953"/>
            <a:ext cx="3165230" cy="2525320"/>
            <a:chOff x="4135902" y="1983041"/>
            <a:chExt cx="3165230" cy="25253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8261AF-6340-4F63-866E-FDC2BDF3CB5E}"/>
                </a:ext>
              </a:extLst>
            </p:cNvPr>
            <p:cNvSpPr/>
            <p:nvPr/>
          </p:nvSpPr>
          <p:spPr>
            <a:xfrm>
              <a:off x="4135902" y="2396460"/>
              <a:ext cx="3165230" cy="6140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Kernel Space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FAF3A3-7D3B-4339-AA0E-CABEFFC860CF}"/>
                </a:ext>
              </a:extLst>
            </p:cNvPr>
            <p:cNvSpPr/>
            <p:nvPr/>
          </p:nvSpPr>
          <p:spPr>
            <a:xfrm>
              <a:off x="4135902" y="3038250"/>
              <a:ext cx="3165230" cy="14701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User Space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A9B7DB-7D5D-49F9-8341-291BAF4E3F3C}"/>
                </a:ext>
              </a:extLst>
            </p:cNvPr>
            <p:cNvSpPr txBox="1"/>
            <p:nvPr/>
          </p:nvSpPr>
          <p:spPr>
            <a:xfrm>
              <a:off x="4212254" y="1983041"/>
              <a:ext cx="2975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4GB Virtual Memory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59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3DEE7EC-4619-41A1-9689-F8E8216EF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1" y="1878812"/>
            <a:ext cx="4749863" cy="375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Space and User Space for XV6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89D340-A1E5-4755-B09A-A40556A04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31" y="1821149"/>
            <a:ext cx="7179769" cy="406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C31D07-9D79-4173-AF9F-D842EB4537DE}"/>
              </a:ext>
            </a:extLst>
          </p:cNvPr>
          <p:cNvSpPr txBox="1"/>
          <p:nvPr/>
        </p:nvSpPr>
        <p:spPr>
          <a:xfrm>
            <a:off x="3468414" y="6074954"/>
            <a:ext cx="379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Lato"/>
              </a:rPr>
              <a:t>Layout of a virtual address space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308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Booting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90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object 2">
            <a:extLst>
              <a:ext uri="{FF2B5EF4-FFF2-40B4-BE49-F238E27FC236}">
                <a16:creationId xmlns:a16="http://schemas.microsoft.com/office/drawing/2014/main" id="{CB953161-6B18-4553-8F93-A6457EB76D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828" y="462252"/>
            <a:ext cx="1070110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Powering up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b="1" spc="-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6B141A0B-25BB-4A5F-BD8D-39211B4231FF}"/>
              </a:ext>
            </a:extLst>
          </p:cNvPr>
          <p:cNvSpPr txBox="1"/>
          <p:nvPr/>
        </p:nvSpPr>
        <p:spPr>
          <a:xfrm>
            <a:off x="604911" y="1651284"/>
            <a:ext cx="3134403" cy="377026"/>
          </a:xfrm>
          <a:prstGeom prst="rect">
            <a:avLst/>
          </a:prstGeom>
          <a:solidFill>
            <a:srgbClr val="92D050"/>
          </a:solidFill>
          <a:ln w="93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79400" algn="ctr">
              <a:lnSpc>
                <a:spcPct val="100000"/>
              </a:lnSpc>
              <a:spcBef>
                <a:spcPts val="60"/>
              </a:spcBef>
            </a:pPr>
            <a:r>
              <a:rPr sz="2400" spc="-10" dirty="0">
                <a:cs typeface="Liberation Sans"/>
              </a:rPr>
              <a:t>Power </a:t>
            </a:r>
            <a:r>
              <a:rPr sz="2400" spc="-5" dirty="0">
                <a:cs typeface="Liberation Sans"/>
              </a:rPr>
              <a:t>on</a:t>
            </a:r>
            <a:r>
              <a:rPr sz="2400" spc="5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Reset</a:t>
            </a:r>
            <a:endParaRPr sz="2400" dirty="0">
              <a:cs typeface="Liberation Sans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17865914-EF9D-4699-B0E8-95A252F91F4E}"/>
              </a:ext>
            </a:extLst>
          </p:cNvPr>
          <p:cNvSpPr txBox="1"/>
          <p:nvPr/>
        </p:nvSpPr>
        <p:spPr>
          <a:xfrm>
            <a:off x="604911" y="2486529"/>
            <a:ext cx="3122972" cy="1185581"/>
          </a:xfrm>
          <a:prstGeom prst="rect">
            <a:avLst/>
          </a:prstGeom>
          <a:solidFill>
            <a:srgbClr val="00B050"/>
          </a:solidFill>
          <a:ln w="93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R="106045" indent="-427990" algn="ctr">
              <a:spcBef>
                <a:spcPts val="600"/>
              </a:spcBef>
            </a:pPr>
            <a:r>
              <a:rPr sz="2400" spc="-5" dirty="0">
                <a:solidFill>
                  <a:schemeClr val="bg1"/>
                </a:solidFill>
                <a:cs typeface="Liberation Sans"/>
              </a:rPr>
              <a:t>Every register</a:t>
            </a:r>
            <a:r>
              <a:rPr sz="2400" spc="-70" dirty="0">
                <a:solidFill>
                  <a:schemeClr val="bg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bg1"/>
                </a:solidFill>
                <a:cs typeface="Liberation Sans"/>
              </a:rPr>
              <a:t>initialized  </a:t>
            </a:r>
            <a:r>
              <a:rPr sz="2400" dirty="0">
                <a:solidFill>
                  <a:schemeClr val="bg1"/>
                </a:solidFill>
                <a:cs typeface="Liberation Sans"/>
              </a:rPr>
              <a:t>to 0</a:t>
            </a:r>
            <a:r>
              <a:rPr sz="2400" spc="-5" dirty="0">
                <a:solidFill>
                  <a:schemeClr val="bg1"/>
                </a:solidFill>
                <a:cs typeface="Liberation Sans"/>
              </a:rPr>
              <a:t> except</a:t>
            </a:r>
            <a:endParaRPr sz="2400" dirty="0">
              <a:solidFill>
                <a:schemeClr val="bg1"/>
              </a:solidFill>
              <a:cs typeface="Liberation Sans"/>
            </a:endParaRPr>
          </a:p>
          <a:p>
            <a:pPr algn="ctr">
              <a:spcBef>
                <a:spcPts val="600"/>
              </a:spcBef>
            </a:pPr>
            <a:r>
              <a:rPr sz="2400" spc="-5" dirty="0">
                <a:solidFill>
                  <a:schemeClr val="bg1"/>
                </a:solidFill>
                <a:cs typeface="Liberation Sans"/>
              </a:rPr>
              <a:t>CS=0xf000,</a:t>
            </a:r>
            <a:r>
              <a:rPr sz="2400" dirty="0">
                <a:solidFill>
                  <a:schemeClr val="bg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bg1"/>
                </a:solidFill>
                <a:cs typeface="Liberation Sans"/>
              </a:rPr>
              <a:t>IP=0xfff0</a:t>
            </a:r>
            <a:endParaRPr sz="2400" dirty="0">
              <a:solidFill>
                <a:schemeClr val="bg1"/>
              </a:solidFill>
              <a:cs typeface="Liberation Sans"/>
            </a:endParaRPr>
          </a:p>
        </p:txBody>
      </p:sp>
      <p:grpSp>
        <p:nvGrpSpPr>
          <p:cNvPr id="28" name="object 5">
            <a:extLst>
              <a:ext uri="{FF2B5EF4-FFF2-40B4-BE49-F238E27FC236}">
                <a16:creationId xmlns:a16="http://schemas.microsoft.com/office/drawing/2014/main" id="{D0694B7E-B609-4573-BEB4-57C9D00C74AF}"/>
              </a:ext>
            </a:extLst>
          </p:cNvPr>
          <p:cNvGrpSpPr/>
          <p:nvPr/>
        </p:nvGrpSpPr>
        <p:grpSpPr>
          <a:xfrm>
            <a:off x="2016447" y="2057661"/>
            <a:ext cx="299900" cy="459989"/>
            <a:chOff x="1771650" y="1828800"/>
            <a:chExt cx="114300" cy="228600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5A68E778-BB84-41EC-9A02-460913EB29FE}"/>
                </a:ext>
              </a:extLst>
            </p:cNvPr>
            <p:cNvSpPr/>
            <p:nvPr/>
          </p:nvSpPr>
          <p:spPr>
            <a:xfrm>
              <a:off x="1828800" y="182880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FBB9212A-9FFA-4F68-80C9-9BF72E5518A1}"/>
                </a:ext>
              </a:extLst>
            </p:cNvPr>
            <p:cNvSpPr/>
            <p:nvPr/>
          </p:nvSpPr>
          <p:spPr>
            <a:xfrm>
              <a:off x="1771650" y="19431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8">
            <a:extLst>
              <a:ext uri="{FF2B5EF4-FFF2-40B4-BE49-F238E27FC236}">
                <a16:creationId xmlns:a16="http://schemas.microsoft.com/office/drawing/2014/main" id="{EC83F071-2B24-49B6-9442-3C60003493BE}"/>
              </a:ext>
            </a:extLst>
          </p:cNvPr>
          <p:cNvSpPr/>
          <p:nvPr/>
        </p:nvSpPr>
        <p:spPr>
          <a:xfrm>
            <a:off x="3727883" y="1210844"/>
            <a:ext cx="925828" cy="1275686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34289" y="440689"/>
                </a:lnTo>
              </a:path>
              <a:path w="914400" h="457200">
                <a:moveTo>
                  <a:pt x="59689" y="427989"/>
                </a:moveTo>
                <a:lnTo>
                  <a:pt x="92710" y="410210"/>
                </a:lnTo>
              </a:path>
              <a:path w="914400" h="457200">
                <a:moveTo>
                  <a:pt x="118110" y="397510"/>
                </a:moveTo>
                <a:lnTo>
                  <a:pt x="152400" y="381000"/>
                </a:lnTo>
              </a:path>
              <a:path w="914400" h="457200">
                <a:moveTo>
                  <a:pt x="177800" y="368300"/>
                </a:moveTo>
                <a:lnTo>
                  <a:pt x="212089" y="351789"/>
                </a:lnTo>
              </a:path>
              <a:path w="914400" h="457200">
                <a:moveTo>
                  <a:pt x="237489" y="339089"/>
                </a:moveTo>
                <a:lnTo>
                  <a:pt x="270510" y="321310"/>
                </a:lnTo>
              </a:path>
              <a:path w="914400" h="457200">
                <a:moveTo>
                  <a:pt x="295910" y="308610"/>
                </a:moveTo>
                <a:lnTo>
                  <a:pt x="330200" y="292100"/>
                </a:lnTo>
              </a:path>
              <a:path w="914400" h="457200">
                <a:moveTo>
                  <a:pt x="355600" y="279400"/>
                </a:moveTo>
                <a:lnTo>
                  <a:pt x="388619" y="262889"/>
                </a:lnTo>
              </a:path>
              <a:path w="914400" h="457200">
                <a:moveTo>
                  <a:pt x="415289" y="250189"/>
                </a:moveTo>
                <a:lnTo>
                  <a:pt x="448310" y="232410"/>
                </a:lnTo>
              </a:path>
              <a:path w="914400" h="457200">
                <a:moveTo>
                  <a:pt x="473710" y="219710"/>
                </a:moveTo>
                <a:lnTo>
                  <a:pt x="508000" y="203200"/>
                </a:lnTo>
              </a:path>
              <a:path w="914400" h="457200">
                <a:moveTo>
                  <a:pt x="533400" y="190500"/>
                </a:moveTo>
                <a:lnTo>
                  <a:pt x="566420" y="173989"/>
                </a:lnTo>
              </a:path>
              <a:path w="914400" h="457200">
                <a:moveTo>
                  <a:pt x="593089" y="161289"/>
                </a:moveTo>
                <a:lnTo>
                  <a:pt x="626110" y="143510"/>
                </a:lnTo>
              </a:path>
              <a:path w="914400" h="457200">
                <a:moveTo>
                  <a:pt x="651510" y="130810"/>
                </a:moveTo>
                <a:lnTo>
                  <a:pt x="685800" y="114300"/>
                </a:lnTo>
              </a:path>
              <a:path w="914400" h="457200">
                <a:moveTo>
                  <a:pt x="711200" y="101600"/>
                </a:moveTo>
                <a:lnTo>
                  <a:pt x="744220" y="85089"/>
                </a:lnTo>
              </a:path>
              <a:path w="914400" h="457200">
                <a:moveTo>
                  <a:pt x="769620" y="72389"/>
                </a:moveTo>
                <a:lnTo>
                  <a:pt x="803910" y="54610"/>
                </a:lnTo>
              </a:path>
              <a:path w="914400" h="457200">
                <a:moveTo>
                  <a:pt x="829310" y="41910"/>
                </a:moveTo>
                <a:lnTo>
                  <a:pt x="863600" y="25400"/>
                </a:lnTo>
              </a:path>
              <a:path w="914400" h="457200">
                <a:moveTo>
                  <a:pt x="889000" y="12700"/>
                </a:moveTo>
                <a:lnTo>
                  <a:pt x="914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3C1E9B97-514F-42C4-BB2B-1FA1699C0A23}"/>
              </a:ext>
            </a:extLst>
          </p:cNvPr>
          <p:cNvSpPr txBox="1"/>
          <p:nvPr/>
        </p:nvSpPr>
        <p:spPr>
          <a:xfrm>
            <a:off x="4653711" y="1187506"/>
            <a:ext cx="7145355" cy="1155445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spc="-10" dirty="0">
                <a:cs typeface="Liberation Sans"/>
              </a:rPr>
              <a:t>Physical address </a:t>
            </a:r>
            <a:r>
              <a:rPr sz="2400" dirty="0">
                <a:cs typeface="Liberation Sans"/>
              </a:rPr>
              <a:t>= </a:t>
            </a:r>
            <a:r>
              <a:rPr lang="en-US" sz="2400" dirty="0">
                <a:cs typeface="Liberation Sans"/>
              </a:rPr>
              <a:t>Code Segment + Instruction Pointer</a:t>
            </a:r>
          </a:p>
          <a:p>
            <a:pPr marL="90170">
              <a:lnSpc>
                <a:spcPct val="100000"/>
              </a:lnSpc>
            </a:pPr>
            <a:r>
              <a:rPr lang="en-US" sz="2400" spc="-5" dirty="0">
                <a:cs typeface="Liberation Sans"/>
              </a:rPr>
              <a:t>		=   </a:t>
            </a:r>
            <a:r>
              <a:rPr sz="2400" spc="-5" dirty="0">
                <a:cs typeface="Liberation Sans"/>
              </a:rPr>
              <a:t>(CS &lt;&lt; 4) </a:t>
            </a:r>
            <a:r>
              <a:rPr sz="2400" dirty="0">
                <a:cs typeface="Liberation Sans"/>
              </a:rPr>
              <a:t>+</a:t>
            </a:r>
            <a:r>
              <a:rPr sz="2400" spc="30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IP</a:t>
            </a:r>
            <a:r>
              <a:rPr lang="en-US" sz="2400" dirty="0">
                <a:cs typeface="Liberation Sans"/>
              </a:rPr>
              <a:t>  </a:t>
            </a:r>
            <a:r>
              <a:rPr sz="2400" dirty="0">
                <a:cs typeface="Liberation Sans"/>
              </a:rPr>
              <a:t>= </a:t>
            </a:r>
            <a:r>
              <a:rPr sz="2400" spc="-20" dirty="0">
                <a:solidFill>
                  <a:srgbClr val="3366FF"/>
                </a:solidFill>
                <a:cs typeface="Liberation Sans"/>
              </a:rPr>
              <a:t>0xffff0</a:t>
            </a:r>
            <a:endParaRPr lang="en-US" sz="2400" dirty="0">
              <a:solidFill>
                <a:srgbClr val="3366FF"/>
              </a:solidFill>
              <a:cs typeface="Liberation Sans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cs typeface="Liberation Sans"/>
              </a:rPr>
              <a:t>first </a:t>
            </a:r>
            <a:r>
              <a:rPr sz="2400" spc="-10" dirty="0">
                <a:cs typeface="Liberation Sans"/>
              </a:rPr>
              <a:t>instruction </a:t>
            </a:r>
            <a:r>
              <a:rPr sz="2400" spc="-5" dirty="0">
                <a:cs typeface="Liberation Sans"/>
              </a:rPr>
              <a:t>fetched from location </a:t>
            </a:r>
            <a:r>
              <a:rPr sz="2400" spc="-20" dirty="0">
                <a:cs typeface="Liberation Sans"/>
              </a:rPr>
              <a:t>0xffff0</a:t>
            </a:r>
            <a:endParaRPr sz="2400" dirty="0">
              <a:cs typeface="Liberation Sans"/>
            </a:endParaRPr>
          </a:p>
        </p:txBody>
      </p:sp>
      <p:sp>
        <p:nvSpPr>
          <p:cNvPr id="51" name="object 25">
            <a:extLst>
              <a:ext uri="{FF2B5EF4-FFF2-40B4-BE49-F238E27FC236}">
                <a16:creationId xmlns:a16="http://schemas.microsoft.com/office/drawing/2014/main" id="{470BAF35-E315-41A8-9B56-C595DE2839FA}"/>
              </a:ext>
            </a:extLst>
          </p:cNvPr>
          <p:cNvSpPr/>
          <p:nvPr/>
        </p:nvSpPr>
        <p:spPr>
          <a:xfrm flipV="1">
            <a:off x="3739312" y="2156801"/>
            <a:ext cx="914399" cy="1494263"/>
          </a:xfrm>
          <a:custGeom>
            <a:avLst/>
            <a:gdLst/>
            <a:ahLst/>
            <a:cxnLst/>
            <a:rect l="l" t="t" r="r" b="b"/>
            <a:pathLst>
              <a:path w="902970" h="2032000">
                <a:moveTo>
                  <a:pt x="0" y="0"/>
                </a:moveTo>
                <a:lnTo>
                  <a:pt x="15239" y="34289"/>
                </a:lnTo>
              </a:path>
              <a:path w="902970" h="2032000">
                <a:moveTo>
                  <a:pt x="26669" y="60960"/>
                </a:moveTo>
                <a:lnTo>
                  <a:pt x="41910" y="95250"/>
                </a:lnTo>
              </a:path>
              <a:path w="902970" h="2032000">
                <a:moveTo>
                  <a:pt x="53339" y="120650"/>
                </a:moveTo>
                <a:lnTo>
                  <a:pt x="68580" y="156210"/>
                </a:lnTo>
              </a:path>
              <a:path w="902970" h="2032000">
                <a:moveTo>
                  <a:pt x="80010" y="181610"/>
                </a:moveTo>
                <a:lnTo>
                  <a:pt x="96519" y="215900"/>
                </a:lnTo>
              </a:path>
              <a:path w="902970" h="2032000">
                <a:moveTo>
                  <a:pt x="107950" y="242570"/>
                </a:moveTo>
                <a:lnTo>
                  <a:pt x="123189" y="276860"/>
                </a:lnTo>
              </a:path>
              <a:path w="902970" h="2032000">
                <a:moveTo>
                  <a:pt x="134619" y="302260"/>
                </a:moveTo>
                <a:lnTo>
                  <a:pt x="149860" y="337820"/>
                </a:lnTo>
              </a:path>
              <a:path w="902970" h="2032000">
                <a:moveTo>
                  <a:pt x="161289" y="363220"/>
                </a:moveTo>
                <a:lnTo>
                  <a:pt x="176530" y="397510"/>
                </a:lnTo>
              </a:path>
              <a:path w="902970" h="2032000">
                <a:moveTo>
                  <a:pt x="187960" y="424179"/>
                </a:moveTo>
                <a:lnTo>
                  <a:pt x="203200" y="458470"/>
                </a:lnTo>
              </a:path>
              <a:path w="902970" h="2032000">
                <a:moveTo>
                  <a:pt x="215900" y="483870"/>
                </a:moveTo>
                <a:lnTo>
                  <a:pt x="229869" y="519429"/>
                </a:lnTo>
              </a:path>
              <a:path w="902970" h="2032000">
                <a:moveTo>
                  <a:pt x="242569" y="544829"/>
                </a:moveTo>
                <a:lnTo>
                  <a:pt x="257810" y="579120"/>
                </a:lnTo>
              </a:path>
              <a:path w="902970" h="2032000">
                <a:moveTo>
                  <a:pt x="269239" y="605789"/>
                </a:moveTo>
                <a:lnTo>
                  <a:pt x="284480" y="640079"/>
                </a:lnTo>
              </a:path>
              <a:path w="902970" h="2032000">
                <a:moveTo>
                  <a:pt x="295910" y="666750"/>
                </a:moveTo>
                <a:lnTo>
                  <a:pt x="311150" y="701039"/>
                </a:lnTo>
              </a:path>
              <a:path w="902970" h="2032000">
                <a:moveTo>
                  <a:pt x="322580" y="726439"/>
                </a:moveTo>
                <a:lnTo>
                  <a:pt x="337819" y="760729"/>
                </a:lnTo>
              </a:path>
              <a:path w="902970" h="2032000">
                <a:moveTo>
                  <a:pt x="349250" y="787400"/>
                </a:moveTo>
                <a:lnTo>
                  <a:pt x="364489" y="821689"/>
                </a:lnTo>
              </a:path>
              <a:path w="902970" h="2032000">
                <a:moveTo>
                  <a:pt x="377189" y="847089"/>
                </a:moveTo>
                <a:lnTo>
                  <a:pt x="392430" y="882650"/>
                </a:lnTo>
              </a:path>
              <a:path w="902970" h="2032000">
                <a:moveTo>
                  <a:pt x="403860" y="908050"/>
                </a:moveTo>
                <a:lnTo>
                  <a:pt x="419100" y="942339"/>
                </a:lnTo>
              </a:path>
              <a:path w="902970" h="2032000">
                <a:moveTo>
                  <a:pt x="430530" y="969010"/>
                </a:moveTo>
                <a:lnTo>
                  <a:pt x="445769" y="1003300"/>
                </a:lnTo>
              </a:path>
              <a:path w="902970" h="2032000">
                <a:moveTo>
                  <a:pt x="457200" y="1028700"/>
                </a:moveTo>
                <a:lnTo>
                  <a:pt x="472439" y="1062989"/>
                </a:lnTo>
              </a:path>
              <a:path w="902970" h="2032000">
                <a:moveTo>
                  <a:pt x="483869" y="1089660"/>
                </a:moveTo>
                <a:lnTo>
                  <a:pt x="499110" y="1123950"/>
                </a:lnTo>
              </a:path>
              <a:path w="902970" h="2032000">
                <a:moveTo>
                  <a:pt x="511810" y="1150620"/>
                </a:moveTo>
                <a:lnTo>
                  <a:pt x="527050" y="1184910"/>
                </a:lnTo>
              </a:path>
              <a:path w="902970" h="2032000">
                <a:moveTo>
                  <a:pt x="538479" y="1210310"/>
                </a:moveTo>
                <a:lnTo>
                  <a:pt x="553720" y="1245870"/>
                </a:lnTo>
              </a:path>
              <a:path w="902970" h="2032000">
                <a:moveTo>
                  <a:pt x="565150" y="1271270"/>
                </a:moveTo>
                <a:lnTo>
                  <a:pt x="580389" y="1305560"/>
                </a:lnTo>
              </a:path>
              <a:path w="902970" h="2032000">
                <a:moveTo>
                  <a:pt x="591820" y="1332230"/>
                </a:moveTo>
                <a:lnTo>
                  <a:pt x="607060" y="1366520"/>
                </a:lnTo>
              </a:path>
              <a:path w="902970" h="2032000">
                <a:moveTo>
                  <a:pt x="618489" y="1391920"/>
                </a:moveTo>
                <a:lnTo>
                  <a:pt x="633729" y="1426210"/>
                </a:lnTo>
              </a:path>
              <a:path w="902970" h="2032000">
                <a:moveTo>
                  <a:pt x="646429" y="1452880"/>
                </a:moveTo>
                <a:lnTo>
                  <a:pt x="660400" y="1487170"/>
                </a:lnTo>
              </a:path>
              <a:path w="902970" h="2032000">
                <a:moveTo>
                  <a:pt x="673100" y="1513839"/>
                </a:moveTo>
                <a:lnTo>
                  <a:pt x="688339" y="1548130"/>
                </a:lnTo>
              </a:path>
              <a:path w="902970" h="2032000">
                <a:moveTo>
                  <a:pt x="699770" y="1573530"/>
                </a:moveTo>
                <a:lnTo>
                  <a:pt x="715010" y="1609089"/>
                </a:lnTo>
              </a:path>
              <a:path w="902970" h="2032000">
                <a:moveTo>
                  <a:pt x="726439" y="1634489"/>
                </a:moveTo>
                <a:lnTo>
                  <a:pt x="741679" y="1668780"/>
                </a:lnTo>
              </a:path>
              <a:path w="902970" h="2032000">
                <a:moveTo>
                  <a:pt x="753110" y="1695450"/>
                </a:moveTo>
                <a:lnTo>
                  <a:pt x="768350" y="1729739"/>
                </a:lnTo>
              </a:path>
              <a:path w="902970" h="2032000">
                <a:moveTo>
                  <a:pt x="779779" y="1755139"/>
                </a:moveTo>
                <a:lnTo>
                  <a:pt x="795020" y="1789430"/>
                </a:lnTo>
              </a:path>
              <a:path w="902970" h="2032000">
                <a:moveTo>
                  <a:pt x="807720" y="1816100"/>
                </a:moveTo>
                <a:lnTo>
                  <a:pt x="822960" y="1850389"/>
                </a:lnTo>
              </a:path>
              <a:path w="902970" h="2032000">
                <a:moveTo>
                  <a:pt x="834389" y="1877060"/>
                </a:moveTo>
                <a:lnTo>
                  <a:pt x="849629" y="1911350"/>
                </a:lnTo>
              </a:path>
              <a:path w="902970" h="2032000">
                <a:moveTo>
                  <a:pt x="861060" y="1936750"/>
                </a:moveTo>
                <a:lnTo>
                  <a:pt x="876300" y="1971039"/>
                </a:lnTo>
              </a:path>
              <a:path w="902970" h="2032000">
                <a:moveTo>
                  <a:pt x="887729" y="1997710"/>
                </a:moveTo>
                <a:lnTo>
                  <a:pt x="902970" y="2032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0E62E0-1FA0-49A2-9E0C-CA0EFD0EED7A}"/>
              </a:ext>
            </a:extLst>
          </p:cNvPr>
          <p:cNvSpPr/>
          <p:nvPr/>
        </p:nvSpPr>
        <p:spPr>
          <a:xfrm>
            <a:off x="604911" y="4744549"/>
            <a:ext cx="3134402" cy="409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BIOS 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75E98-7FBC-40BA-8DBE-BE49451DAA10}"/>
              </a:ext>
            </a:extLst>
          </p:cNvPr>
          <p:cNvSpPr txBox="1"/>
          <p:nvPr/>
        </p:nvSpPr>
        <p:spPr>
          <a:xfrm>
            <a:off x="0" y="5206716"/>
            <a:ext cx="233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0x000F0000 (960 KB)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1560-98F5-437B-9100-CD20A559F472}"/>
              </a:ext>
            </a:extLst>
          </p:cNvPr>
          <p:cNvSpPr txBox="1"/>
          <p:nvPr/>
        </p:nvSpPr>
        <p:spPr>
          <a:xfrm>
            <a:off x="-24466" y="4365395"/>
            <a:ext cx="233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0x00100000 (1 MB)</a:t>
            </a:r>
          </a:p>
        </p:txBody>
      </p:sp>
      <p:grpSp>
        <p:nvGrpSpPr>
          <p:cNvPr id="55" name="object 5">
            <a:extLst>
              <a:ext uri="{FF2B5EF4-FFF2-40B4-BE49-F238E27FC236}">
                <a16:creationId xmlns:a16="http://schemas.microsoft.com/office/drawing/2014/main" id="{0BB97535-0C47-4DB3-B2EF-5F84F7DC14E8}"/>
              </a:ext>
            </a:extLst>
          </p:cNvPr>
          <p:cNvGrpSpPr/>
          <p:nvPr/>
        </p:nvGrpSpPr>
        <p:grpSpPr>
          <a:xfrm>
            <a:off x="1988498" y="3703584"/>
            <a:ext cx="325154" cy="1031143"/>
            <a:chOff x="1771650" y="1828800"/>
            <a:chExt cx="114300" cy="228600"/>
          </a:xfrm>
        </p:grpSpPr>
        <p:sp>
          <p:nvSpPr>
            <p:cNvPr id="56" name="object 6">
              <a:extLst>
                <a:ext uri="{FF2B5EF4-FFF2-40B4-BE49-F238E27FC236}">
                  <a16:creationId xmlns:a16="http://schemas.microsoft.com/office/drawing/2014/main" id="{69C72DA0-B84E-4CEF-A826-2D5A6166D523}"/>
                </a:ext>
              </a:extLst>
            </p:cNvPr>
            <p:cNvSpPr/>
            <p:nvPr/>
          </p:nvSpPr>
          <p:spPr>
            <a:xfrm>
              <a:off x="1828800" y="182880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7">
              <a:extLst>
                <a:ext uri="{FF2B5EF4-FFF2-40B4-BE49-F238E27FC236}">
                  <a16:creationId xmlns:a16="http://schemas.microsoft.com/office/drawing/2014/main" id="{3A44724A-7F19-4CEF-B37A-8B76D51ABD23}"/>
                </a:ext>
              </a:extLst>
            </p:cNvPr>
            <p:cNvSpPr/>
            <p:nvPr/>
          </p:nvSpPr>
          <p:spPr>
            <a:xfrm>
              <a:off x="1771650" y="19431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10">
            <a:extLst>
              <a:ext uri="{FF2B5EF4-FFF2-40B4-BE49-F238E27FC236}">
                <a16:creationId xmlns:a16="http://schemas.microsoft.com/office/drawing/2014/main" id="{76BB82A7-858A-492F-A046-2861FBB52754}"/>
              </a:ext>
            </a:extLst>
          </p:cNvPr>
          <p:cNvSpPr txBox="1"/>
          <p:nvPr/>
        </p:nvSpPr>
        <p:spPr>
          <a:xfrm>
            <a:off x="4665140" y="2337123"/>
            <a:ext cx="6833814" cy="44448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42265" algn="l"/>
                <a:tab pos="34290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Does the</a:t>
            </a:r>
            <a:r>
              <a:rPr sz="2400" spc="-15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following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7429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10" dirty="0">
                <a:solidFill>
                  <a:schemeClr val="tx1"/>
                </a:solidFill>
                <a:cs typeface="Liberation Sans"/>
              </a:rPr>
              <a:t>Power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on self</a:t>
            </a:r>
            <a:r>
              <a:rPr sz="2400" spc="25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test</a:t>
            </a:r>
          </a:p>
          <a:p>
            <a:pPr marL="742950" lvl="1" indent="-286385">
              <a:lnSpc>
                <a:spcPct val="100000"/>
              </a:lnSpc>
              <a:spcBef>
                <a:spcPts val="3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Initialize video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card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and other</a:t>
            </a:r>
            <a:r>
              <a:rPr sz="2400" spc="5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devices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742950" lvl="1" indent="-286385">
              <a:lnSpc>
                <a:spcPct val="100000"/>
              </a:lnSpc>
              <a:spcBef>
                <a:spcPts val="3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Display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BIOS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screen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742950" lvl="1" indent="-286385">
              <a:lnSpc>
                <a:spcPct val="100000"/>
              </a:lnSpc>
              <a:spcBef>
                <a:spcPts val="3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Perform brief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memory</a:t>
            </a:r>
            <a:r>
              <a:rPr sz="2400" spc="25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test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7429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Set DRAM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memory</a:t>
            </a:r>
            <a:r>
              <a:rPr sz="2400" spc="-10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parameters</a:t>
            </a:r>
          </a:p>
          <a:p>
            <a:pPr marL="7429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Configure Plug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&amp;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Play</a:t>
            </a:r>
            <a:r>
              <a:rPr sz="2400" spc="-10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devices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7429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Assign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resources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(DMA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channels &amp;</a:t>
            </a:r>
            <a:r>
              <a:rPr sz="2400" spc="-80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IRQs)</a:t>
            </a:r>
          </a:p>
          <a:p>
            <a:pPr marL="7429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dirty="0">
                <a:solidFill>
                  <a:schemeClr val="tx1"/>
                </a:solidFill>
                <a:cs typeface="Liberation Sans"/>
              </a:rPr>
              <a:t>Identify the boot</a:t>
            </a:r>
            <a:r>
              <a:rPr sz="2400" spc="-15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device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1143000" lvl="2" indent="-229235">
              <a:lnSpc>
                <a:spcPct val="100000"/>
              </a:lnSpc>
              <a:spcBef>
                <a:spcPts val="20"/>
              </a:spcBef>
              <a:buChar char="•"/>
              <a:tabLst>
                <a:tab pos="1142365" algn="l"/>
                <a:tab pos="1143000" algn="l"/>
              </a:tabLst>
            </a:pPr>
            <a:r>
              <a:rPr sz="2400" spc="-10" dirty="0">
                <a:solidFill>
                  <a:schemeClr val="tx1"/>
                </a:solidFill>
                <a:cs typeface="Liberation Sans"/>
              </a:rPr>
              <a:t>Read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sector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0 from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boot device </a:t>
            </a:r>
            <a:r>
              <a:rPr sz="2400" spc="-10" dirty="0">
                <a:solidFill>
                  <a:schemeClr val="tx1"/>
                </a:solidFill>
                <a:cs typeface="Liberation Sans"/>
              </a:rPr>
              <a:t>into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memory </a:t>
            </a:r>
            <a:r>
              <a:rPr sz="2400" spc="-10" dirty="0">
                <a:solidFill>
                  <a:schemeClr val="tx1"/>
                </a:solidFill>
                <a:cs typeface="Liberation Sans"/>
              </a:rPr>
              <a:t>location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b="1" spc="-10" dirty="0">
                <a:solidFill>
                  <a:schemeClr val="tx1"/>
                </a:solidFill>
                <a:cs typeface="Liberation Sans"/>
              </a:rPr>
              <a:t>0x7c00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1143000" lvl="2" indent="-229235">
              <a:lnSpc>
                <a:spcPct val="100000"/>
              </a:lnSpc>
              <a:spcBef>
                <a:spcPts val="20"/>
              </a:spcBef>
              <a:buChar char="•"/>
              <a:tabLst>
                <a:tab pos="1142365" algn="l"/>
                <a:tab pos="1143000" algn="l"/>
              </a:tabLst>
            </a:pPr>
            <a:r>
              <a:rPr sz="2400" dirty="0">
                <a:solidFill>
                  <a:schemeClr val="tx1"/>
                </a:solidFill>
                <a:cs typeface="Liberation Sans"/>
              </a:rPr>
              <a:t>Jumps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to</a:t>
            </a:r>
            <a:r>
              <a:rPr sz="2400" spc="-10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0x7c00</a:t>
            </a:r>
            <a:endParaRPr sz="2400" dirty="0">
              <a:solidFill>
                <a:schemeClr val="tx1"/>
              </a:solidFill>
              <a:cs typeface="Liberation Sans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2CBFA064-ABC3-4532-AE74-6B29FC41CBEB}"/>
              </a:ext>
            </a:extLst>
          </p:cNvPr>
          <p:cNvSpPr/>
          <p:nvPr/>
        </p:nvSpPr>
        <p:spPr>
          <a:xfrm>
            <a:off x="2160039" y="5255115"/>
            <a:ext cx="1700529" cy="1430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93482919-D84E-47DA-B581-353F90688757}"/>
              </a:ext>
            </a:extLst>
          </p:cNvPr>
          <p:cNvSpPr/>
          <p:nvPr/>
        </p:nvSpPr>
        <p:spPr>
          <a:xfrm>
            <a:off x="3739312" y="2302988"/>
            <a:ext cx="925811" cy="2441561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34289" y="440689"/>
                </a:lnTo>
              </a:path>
              <a:path w="914400" h="457200">
                <a:moveTo>
                  <a:pt x="59689" y="427989"/>
                </a:moveTo>
                <a:lnTo>
                  <a:pt x="92710" y="410210"/>
                </a:lnTo>
              </a:path>
              <a:path w="914400" h="457200">
                <a:moveTo>
                  <a:pt x="118110" y="397510"/>
                </a:moveTo>
                <a:lnTo>
                  <a:pt x="152400" y="381000"/>
                </a:lnTo>
              </a:path>
              <a:path w="914400" h="457200">
                <a:moveTo>
                  <a:pt x="177800" y="368300"/>
                </a:moveTo>
                <a:lnTo>
                  <a:pt x="212089" y="351789"/>
                </a:lnTo>
              </a:path>
              <a:path w="914400" h="457200">
                <a:moveTo>
                  <a:pt x="237489" y="339089"/>
                </a:moveTo>
                <a:lnTo>
                  <a:pt x="270510" y="321310"/>
                </a:lnTo>
              </a:path>
              <a:path w="914400" h="457200">
                <a:moveTo>
                  <a:pt x="295910" y="308610"/>
                </a:moveTo>
                <a:lnTo>
                  <a:pt x="330200" y="292100"/>
                </a:lnTo>
              </a:path>
              <a:path w="914400" h="457200">
                <a:moveTo>
                  <a:pt x="355600" y="279400"/>
                </a:moveTo>
                <a:lnTo>
                  <a:pt x="388619" y="262889"/>
                </a:lnTo>
              </a:path>
              <a:path w="914400" h="457200">
                <a:moveTo>
                  <a:pt x="415289" y="250189"/>
                </a:moveTo>
                <a:lnTo>
                  <a:pt x="448310" y="232410"/>
                </a:lnTo>
              </a:path>
              <a:path w="914400" h="457200">
                <a:moveTo>
                  <a:pt x="473710" y="219710"/>
                </a:moveTo>
                <a:lnTo>
                  <a:pt x="508000" y="203200"/>
                </a:lnTo>
              </a:path>
              <a:path w="914400" h="457200">
                <a:moveTo>
                  <a:pt x="533400" y="190500"/>
                </a:moveTo>
                <a:lnTo>
                  <a:pt x="566420" y="173989"/>
                </a:lnTo>
              </a:path>
              <a:path w="914400" h="457200">
                <a:moveTo>
                  <a:pt x="593089" y="161289"/>
                </a:moveTo>
                <a:lnTo>
                  <a:pt x="626110" y="143510"/>
                </a:lnTo>
              </a:path>
              <a:path w="914400" h="457200">
                <a:moveTo>
                  <a:pt x="651510" y="130810"/>
                </a:moveTo>
                <a:lnTo>
                  <a:pt x="685800" y="114300"/>
                </a:lnTo>
              </a:path>
              <a:path w="914400" h="457200">
                <a:moveTo>
                  <a:pt x="711200" y="101600"/>
                </a:moveTo>
                <a:lnTo>
                  <a:pt x="744220" y="85089"/>
                </a:lnTo>
              </a:path>
              <a:path w="914400" h="457200">
                <a:moveTo>
                  <a:pt x="769620" y="72389"/>
                </a:moveTo>
                <a:lnTo>
                  <a:pt x="803910" y="54610"/>
                </a:lnTo>
              </a:path>
              <a:path w="914400" h="457200">
                <a:moveTo>
                  <a:pt x="829310" y="41910"/>
                </a:moveTo>
                <a:lnTo>
                  <a:pt x="863600" y="25400"/>
                </a:lnTo>
              </a:path>
              <a:path w="914400" h="457200">
                <a:moveTo>
                  <a:pt x="889000" y="12700"/>
                </a:moveTo>
                <a:lnTo>
                  <a:pt x="914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1309050-FD79-4A19-BA7A-A4B0F0E29E69}"/>
              </a:ext>
            </a:extLst>
          </p:cNvPr>
          <p:cNvSpPr/>
          <p:nvPr/>
        </p:nvSpPr>
        <p:spPr>
          <a:xfrm flipV="1">
            <a:off x="3737445" y="5132198"/>
            <a:ext cx="925811" cy="1644186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34289" y="440689"/>
                </a:lnTo>
              </a:path>
              <a:path w="914400" h="457200">
                <a:moveTo>
                  <a:pt x="59689" y="427989"/>
                </a:moveTo>
                <a:lnTo>
                  <a:pt x="92710" y="410210"/>
                </a:lnTo>
              </a:path>
              <a:path w="914400" h="457200">
                <a:moveTo>
                  <a:pt x="118110" y="397510"/>
                </a:moveTo>
                <a:lnTo>
                  <a:pt x="152400" y="381000"/>
                </a:lnTo>
              </a:path>
              <a:path w="914400" h="457200">
                <a:moveTo>
                  <a:pt x="177800" y="368300"/>
                </a:moveTo>
                <a:lnTo>
                  <a:pt x="212089" y="351789"/>
                </a:lnTo>
              </a:path>
              <a:path w="914400" h="457200">
                <a:moveTo>
                  <a:pt x="237489" y="339089"/>
                </a:moveTo>
                <a:lnTo>
                  <a:pt x="270510" y="321310"/>
                </a:lnTo>
              </a:path>
              <a:path w="914400" h="457200">
                <a:moveTo>
                  <a:pt x="295910" y="308610"/>
                </a:moveTo>
                <a:lnTo>
                  <a:pt x="330200" y="292100"/>
                </a:lnTo>
              </a:path>
              <a:path w="914400" h="457200">
                <a:moveTo>
                  <a:pt x="355600" y="279400"/>
                </a:moveTo>
                <a:lnTo>
                  <a:pt x="388619" y="262889"/>
                </a:lnTo>
              </a:path>
              <a:path w="914400" h="457200">
                <a:moveTo>
                  <a:pt x="415289" y="250189"/>
                </a:moveTo>
                <a:lnTo>
                  <a:pt x="448310" y="232410"/>
                </a:lnTo>
              </a:path>
              <a:path w="914400" h="457200">
                <a:moveTo>
                  <a:pt x="473710" y="219710"/>
                </a:moveTo>
                <a:lnTo>
                  <a:pt x="508000" y="203200"/>
                </a:lnTo>
              </a:path>
              <a:path w="914400" h="457200">
                <a:moveTo>
                  <a:pt x="533400" y="190500"/>
                </a:moveTo>
                <a:lnTo>
                  <a:pt x="566420" y="173989"/>
                </a:lnTo>
              </a:path>
              <a:path w="914400" h="457200">
                <a:moveTo>
                  <a:pt x="593089" y="161289"/>
                </a:moveTo>
                <a:lnTo>
                  <a:pt x="626110" y="143510"/>
                </a:lnTo>
              </a:path>
              <a:path w="914400" h="457200">
                <a:moveTo>
                  <a:pt x="651510" y="130810"/>
                </a:moveTo>
                <a:lnTo>
                  <a:pt x="685800" y="114300"/>
                </a:lnTo>
              </a:path>
              <a:path w="914400" h="457200">
                <a:moveTo>
                  <a:pt x="711200" y="101600"/>
                </a:moveTo>
                <a:lnTo>
                  <a:pt x="744220" y="85089"/>
                </a:lnTo>
              </a:path>
              <a:path w="914400" h="457200">
                <a:moveTo>
                  <a:pt x="769620" y="72389"/>
                </a:moveTo>
                <a:lnTo>
                  <a:pt x="803910" y="54610"/>
                </a:lnTo>
              </a:path>
              <a:path w="914400" h="457200">
                <a:moveTo>
                  <a:pt x="829310" y="41910"/>
                </a:moveTo>
                <a:lnTo>
                  <a:pt x="863600" y="25400"/>
                </a:lnTo>
              </a:path>
              <a:path w="914400" h="457200">
                <a:moveTo>
                  <a:pt x="889000" y="12700"/>
                </a:moveTo>
                <a:lnTo>
                  <a:pt x="914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7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4" grpId="0" animBg="1"/>
      <p:bldP spid="35" grpId="0" animBg="1"/>
      <p:bldP spid="51" grpId="0" animBg="1"/>
      <p:bldP spid="4" grpId="0" animBg="1"/>
      <p:bldP spid="5" grpId="0"/>
      <p:bldP spid="6" grpId="0"/>
      <p:bldP spid="70" grpId="0" animBg="1"/>
      <p:bldP spid="71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743AFDA0-00A2-44AF-8FB5-DE71666875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310" y="455395"/>
            <a:ext cx="4838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Powering up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b="1" spc="-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MBR</a:t>
            </a: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2F768E9C-7420-48DF-8990-A5D02B7BB1FF}"/>
              </a:ext>
            </a:extLst>
          </p:cNvPr>
          <p:cNvSpPr txBox="1"/>
          <p:nvPr/>
        </p:nvSpPr>
        <p:spPr>
          <a:xfrm>
            <a:off x="532619" y="1746014"/>
            <a:ext cx="10911645" cy="38933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27025" algn="l"/>
                <a:tab pos="327660" algn="l"/>
              </a:tabLst>
            </a:pPr>
            <a:r>
              <a:rPr sz="2400" spc="5" dirty="0">
                <a:cs typeface="Liberation Sans"/>
              </a:rPr>
              <a:t>Sector </a:t>
            </a:r>
            <a:r>
              <a:rPr sz="2400" spc="10" dirty="0">
                <a:cs typeface="Liberation Sans"/>
              </a:rPr>
              <a:t>0 </a:t>
            </a:r>
            <a:r>
              <a:rPr sz="2400" dirty="0">
                <a:cs typeface="Liberation Sans"/>
              </a:rPr>
              <a:t>in </a:t>
            </a:r>
            <a:r>
              <a:rPr sz="2400" spc="5" dirty="0">
                <a:cs typeface="Liberation Sans"/>
              </a:rPr>
              <a:t>the disk called </a:t>
            </a:r>
            <a:r>
              <a:rPr sz="2400" spc="5" dirty="0">
                <a:solidFill>
                  <a:srgbClr val="3366FF"/>
                </a:solidFill>
                <a:cs typeface="Liberation Sans"/>
              </a:rPr>
              <a:t>Master Boot Record</a:t>
            </a:r>
            <a:r>
              <a:rPr sz="2400" spc="45" dirty="0">
                <a:solidFill>
                  <a:srgbClr val="3366FF"/>
                </a:solidFill>
                <a:cs typeface="Liberation Sans"/>
              </a:rPr>
              <a:t> </a:t>
            </a:r>
            <a:r>
              <a:rPr sz="2400" spc="5" dirty="0">
                <a:cs typeface="Liberation Sans"/>
              </a:rPr>
              <a:t>(MBR)</a:t>
            </a:r>
            <a:endParaRPr sz="2400" dirty="0">
              <a:cs typeface="Liberation Sans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27025" algn="l"/>
                <a:tab pos="327660" algn="l"/>
              </a:tabLst>
            </a:pPr>
            <a:r>
              <a:rPr sz="2400" spc="5" dirty="0">
                <a:cs typeface="Liberation Sans"/>
              </a:rPr>
              <a:t>Contains </a:t>
            </a:r>
            <a:r>
              <a:rPr sz="2400" spc="10" dirty="0">
                <a:cs typeface="Liberation Sans"/>
              </a:rPr>
              <a:t>code </a:t>
            </a:r>
            <a:r>
              <a:rPr sz="2400" spc="5" dirty="0">
                <a:cs typeface="Liberation Sans"/>
              </a:rPr>
              <a:t>that boots the </a:t>
            </a:r>
            <a:r>
              <a:rPr sz="2400" spc="10" dirty="0">
                <a:cs typeface="Liberation Sans"/>
              </a:rPr>
              <a:t>OS </a:t>
            </a:r>
            <a:r>
              <a:rPr sz="2400" dirty="0">
                <a:cs typeface="Liberation Sans"/>
              </a:rPr>
              <a:t>or </a:t>
            </a:r>
            <a:r>
              <a:rPr sz="2400" spc="5" dirty="0">
                <a:cs typeface="Liberation Sans"/>
              </a:rPr>
              <a:t>another </a:t>
            </a:r>
            <a:r>
              <a:rPr sz="2400" b="1" spc="5" dirty="0">
                <a:cs typeface="Liberation Sans"/>
              </a:rPr>
              <a:t>boot</a:t>
            </a:r>
            <a:r>
              <a:rPr sz="2400" b="1" spc="-35" dirty="0">
                <a:cs typeface="Liberation Sans"/>
              </a:rPr>
              <a:t> </a:t>
            </a:r>
            <a:r>
              <a:rPr sz="2400" b="1" spc="5" dirty="0">
                <a:cs typeface="Liberation Sans"/>
              </a:rPr>
              <a:t>loader</a:t>
            </a:r>
            <a:endParaRPr sz="2400" b="1" dirty="0">
              <a:cs typeface="Liberation Sans"/>
            </a:endParaRPr>
          </a:p>
          <a:p>
            <a:pPr marL="342900" marR="2286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27025" algn="l"/>
                <a:tab pos="327660" algn="l"/>
              </a:tabLst>
            </a:pPr>
            <a:r>
              <a:rPr sz="2400" spc="5" dirty="0">
                <a:cs typeface="Liberation Sans"/>
              </a:rPr>
              <a:t>Copied </a:t>
            </a:r>
            <a:r>
              <a:rPr sz="2400" spc="10" dirty="0">
                <a:cs typeface="Liberation Sans"/>
              </a:rPr>
              <a:t>from </a:t>
            </a:r>
            <a:r>
              <a:rPr sz="2400" spc="5" dirty="0">
                <a:cs typeface="Liberation Sans"/>
              </a:rPr>
              <a:t>disk to </a:t>
            </a:r>
            <a:r>
              <a:rPr sz="2400" spc="10" dirty="0">
                <a:cs typeface="Liberation Sans"/>
              </a:rPr>
              <a:t>RAM </a:t>
            </a:r>
            <a:r>
              <a:rPr sz="2400" spc="5" dirty="0">
                <a:cs typeface="Liberation Sans"/>
              </a:rPr>
              <a:t>(@0x7c00) </a:t>
            </a:r>
            <a:r>
              <a:rPr sz="2400" spc="10" dirty="0">
                <a:cs typeface="Liberation Sans"/>
              </a:rPr>
              <a:t>by BIOS </a:t>
            </a:r>
            <a:r>
              <a:rPr sz="2400" spc="5" dirty="0">
                <a:cs typeface="Liberation Sans"/>
              </a:rPr>
              <a:t>and then  begins to</a:t>
            </a:r>
            <a:r>
              <a:rPr sz="2400" spc="-10" dirty="0">
                <a:cs typeface="Liberation Sans"/>
              </a:rPr>
              <a:t> </a:t>
            </a:r>
            <a:r>
              <a:rPr sz="2400" spc="5" dirty="0">
                <a:cs typeface="Liberation Sans"/>
              </a:rPr>
              <a:t>execute</a:t>
            </a:r>
            <a:endParaRPr sz="2400" dirty="0">
              <a:cs typeface="Liberation Sans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27025" algn="l"/>
                <a:tab pos="327660" algn="l"/>
              </a:tabLst>
            </a:pPr>
            <a:r>
              <a:rPr sz="2400" spc="5" dirty="0">
                <a:cs typeface="Liberation Sans"/>
              </a:rPr>
              <a:t>Size 512</a:t>
            </a:r>
            <a:r>
              <a:rPr sz="2400" spc="-10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bytes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400" dirty="0">
                <a:cs typeface="Liberation Sans"/>
              </a:rPr>
              <a:t>446 </a:t>
            </a:r>
            <a:r>
              <a:rPr sz="2400" spc="-5" dirty="0">
                <a:cs typeface="Liberation Sans"/>
              </a:rPr>
              <a:t>bytes </a:t>
            </a:r>
            <a:r>
              <a:rPr sz="2400" dirty="0">
                <a:cs typeface="Liberation Sans"/>
              </a:rPr>
              <a:t>bootable</a:t>
            </a:r>
            <a:r>
              <a:rPr sz="2400" spc="10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code</a:t>
            </a:r>
          </a:p>
          <a:p>
            <a:pPr marL="800100" marR="211454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400" spc="-5" dirty="0">
                <a:cs typeface="Liberation Sans"/>
              </a:rPr>
              <a:t>64 bytes </a:t>
            </a:r>
            <a:r>
              <a:rPr sz="2400" dirty="0">
                <a:cs typeface="Liberation Sans"/>
              </a:rPr>
              <a:t>disk partition information </a:t>
            </a:r>
            <a:r>
              <a:rPr sz="2400" spc="-5" dirty="0">
                <a:cs typeface="Liberation Sans"/>
              </a:rPr>
              <a:t>(16 bytes </a:t>
            </a:r>
            <a:r>
              <a:rPr sz="2400" dirty="0">
                <a:cs typeface="Liberation Sans"/>
              </a:rPr>
              <a:t>per partition)  </a:t>
            </a:r>
            <a:r>
              <a:rPr sz="2400" spc="-10" dirty="0">
                <a:cs typeface="Liberation Sans"/>
              </a:rPr>
              <a:t>2 </a:t>
            </a:r>
            <a:r>
              <a:rPr sz="2400" spc="-5" dirty="0">
                <a:cs typeface="Liberation Sans"/>
              </a:rPr>
              <a:t>bytes</a:t>
            </a:r>
            <a:r>
              <a:rPr sz="2400" spc="20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signature</a:t>
            </a:r>
          </a:p>
          <a:p>
            <a:pPr marL="342900" marR="214629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27025" algn="l"/>
                <a:tab pos="327660" algn="l"/>
              </a:tabLst>
            </a:pPr>
            <a:r>
              <a:rPr sz="2400" spc="-20" dirty="0">
                <a:cs typeface="Liberation Sans"/>
              </a:rPr>
              <a:t>Typically, </a:t>
            </a:r>
            <a:r>
              <a:rPr sz="2400" spc="10" dirty="0">
                <a:cs typeface="Liberation Sans"/>
              </a:rPr>
              <a:t>MBR </a:t>
            </a:r>
            <a:r>
              <a:rPr sz="2400" spc="5" dirty="0">
                <a:cs typeface="Liberation Sans"/>
              </a:rPr>
              <a:t>code looks through </a:t>
            </a:r>
            <a:r>
              <a:rPr sz="2400" dirty="0">
                <a:cs typeface="Liberation Sans"/>
              </a:rPr>
              <a:t>partition table </a:t>
            </a:r>
            <a:r>
              <a:rPr sz="2400" spc="5" dirty="0">
                <a:cs typeface="Liberation Sans"/>
              </a:rPr>
              <a:t>and  loads the bootloader </a:t>
            </a:r>
            <a:r>
              <a:rPr sz="2400" spc="10" dirty="0">
                <a:cs typeface="Liberation Sans"/>
              </a:rPr>
              <a:t>(such as </a:t>
            </a:r>
            <a:r>
              <a:rPr sz="2400" spc="5" dirty="0">
                <a:cs typeface="Liberation Sans"/>
              </a:rPr>
              <a:t>Linux or</a:t>
            </a:r>
            <a:r>
              <a:rPr sz="2400" spc="-55" dirty="0">
                <a:cs typeface="Liberation Sans"/>
              </a:rPr>
              <a:t> </a:t>
            </a:r>
            <a:r>
              <a:rPr sz="2400" spc="5" dirty="0">
                <a:cs typeface="Liberation Sans"/>
              </a:rPr>
              <a:t>Windows)</a:t>
            </a:r>
            <a:r>
              <a:rPr lang="en-US" sz="2400" dirty="0">
                <a:cs typeface="Liberation Sans"/>
              </a:rPr>
              <a:t>  </a:t>
            </a:r>
            <a:r>
              <a:rPr sz="2400" spc="-25" dirty="0">
                <a:cs typeface="Liberation Sans"/>
              </a:rPr>
              <a:t>or, </a:t>
            </a:r>
            <a:r>
              <a:rPr sz="2400" dirty="0">
                <a:cs typeface="Liberation Sans"/>
              </a:rPr>
              <a:t>it </a:t>
            </a:r>
            <a:r>
              <a:rPr sz="2400" spc="15" dirty="0">
                <a:cs typeface="Liberation Sans"/>
              </a:rPr>
              <a:t>may </a:t>
            </a:r>
            <a:r>
              <a:rPr sz="2400" spc="5" dirty="0">
                <a:cs typeface="Liberation Sans"/>
              </a:rPr>
              <a:t>directly </a:t>
            </a:r>
            <a:r>
              <a:rPr sz="2400" dirty="0">
                <a:cs typeface="Liberation Sans"/>
              </a:rPr>
              <a:t>load </a:t>
            </a:r>
            <a:r>
              <a:rPr sz="2400" spc="5" dirty="0">
                <a:cs typeface="Liberation Sans"/>
              </a:rPr>
              <a:t>the</a:t>
            </a:r>
            <a:r>
              <a:rPr sz="2400" spc="-25" dirty="0">
                <a:cs typeface="Liberation Sans"/>
              </a:rPr>
              <a:t> </a:t>
            </a:r>
            <a:r>
              <a:rPr sz="2400" spc="10" dirty="0">
                <a:cs typeface="Liberation Sans"/>
              </a:rPr>
              <a:t>OS</a:t>
            </a:r>
            <a:endParaRPr sz="2400" dirty="0">
              <a:cs typeface="Liberation Sans"/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776187E0-F576-4EB2-A2F5-E386B9434FF3}"/>
              </a:ext>
            </a:extLst>
          </p:cNvPr>
          <p:cNvSpPr txBox="1">
            <a:spLocks/>
          </p:cNvSpPr>
          <p:nvPr/>
        </p:nvSpPr>
        <p:spPr>
          <a:xfrm>
            <a:off x="8817609" y="6604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2AC54964-8E6B-4E3A-93C9-46165AE9A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321" y="460463"/>
            <a:ext cx="6329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Powering</a:t>
            </a: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b="1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bootloader</a:t>
            </a: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7C2E3A18-433E-46E7-AFF1-E78040FB0E15}"/>
              </a:ext>
            </a:extLst>
          </p:cNvPr>
          <p:cNvSpPr txBox="1"/>
          <p:nvPr/>
        </p:nvSpPr>
        <p:spPr>
          <a:xfrm>
            <a:off x="3519170" y="1927859"/>
            <a:ext cx="84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Liberation Sans"/>
                <a:cs typeface="Liberation Sans"/>
              </a:rPr>
              <a:t>•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41" name="object 27">
            <a:extLst>
              <a:ext uri="{FF2B5EF4-FFF2-40B4-BE49-F238E27FC236}">
                <a16:creationId xmlns:a16="http://schemas.microsoft.com/office/drawing/2014/main" id="{51551B17-6F22-4F03-AC15-981DB819CC2B}"/>
              </a:ext>
            </a:extLst>
          </p:cNvPr>
          <p:cNvSpPr txBox="1"/>
          <p:nvPr/>
        </p:nvSpPr>
        <p:spPr>
          <a:xfrm>
            <a:off x="498622" y="1334044"/>
            <a:ext cx="11693378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cs typeface="Liberation Sans"/>
              </a:rPr>
              <a:t>May also allow </a:t>
            </a:r>
            <a:r>
              <a:rPr sz="2400" dirty="0">
                <a:cs typeface="Liberation Sans"/>
              </a:rPr>
              <a:t>the </a:t>
            </a:r>
            <a:r>
              <a:rPr sz="2400" spc="-5" dirty="0">
                <a:cs typeface="Liberation Sans"/>
              </a:rPr>
              <a:t>user </a:t>
            </a:r>
            <a:r>
              <a:rPr sz="2400" spc="5" dirty="0">
                <a:cs typeface="Liberation Sans"/>
              </a:rPr>
              <a:t>to </a:t>
            </a:r>
            <a:r>
              <a:rPr sz="2400" dirty="0">
                <a:cs typeface="Liberation Sans"/>
              </a:rPr>
              <a:t>select </a:t>
            </a:r>
            <a:r>
              <a:rPr sz="2400" spc="-10" dirty="0">
                <a:cs typeface="Liberation Sans"/>
              </a:rPr>
              <a:t>which </a:t>
            </a:r>
            <a:r>
              <a:rPr sz="2400" dirty="0">
                <a:cs typeface="Liberation Sans"/>
              </a:rPr>
              <a:t>OS </a:t>
            </a:r>
            <a:r>
              <a:rPr sz="2400" spc="5" dirty="0">
                <a:cs typeface="Liberation Sans"/>
              </a:rPr>
              <a:t>to </a:t>
            </a:r>
            <a:r>
              <a:rPr sz="2400" spc="-5" dirty="0">
                <a:cs typeface="Liberation Sans"/>
              </a:rPr>
              <a:t>load  (eg. Windows or</a:t>
            </a:r>
            <a:r>
              <a:rPr sz="2400" spc="25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Linux)</a:t>
            </a:r>
            <a:endParaRPr lang="en-US" sz="2400" spc="-5" dirty="0">
              <a:cs typeface="Liberation Sans"/>
            </a:endParaRPr>
          </a:p>
          <a:p>
            <a:pPr marL="342900" indent="-342900">
              <a:spcBef>
                <a:spcPts val="10"/>
              </a:spcBef>
              <a:buFont typeface="Arial" panose="020B0604020202020204" pitchFamily="34" charset="0"/>
              <a:buChar char="•"/>
              <a:tabLst>
                <a:tab pos="741045" algn="l"/>
                <a:tab pos="741680" algn="l"/>
              </a:tabLst>
            </a:pPr>
            <a:r>
              <a:rPr lang="en-IN" sz="2400" dirty="0">
                <a:cs typeface="Liberation Sans"/>
              </a:rPr>
              <a:t>Disable </a:t>
            </a:r>
            <a:r>
              <a:rPr lang="en-IN" sz="2400" spc="-5" dirty="0">
                <a:cs typeface="Liberation Sans"/>
              </a:rPr>
              <a:t>interrupts</a:t>
            </a:r>
            <a:r>
              <a:rPr lang="en-IN" sz="2400" spc="5" dirty="0">
                <a:cs typeface="Liberation Sans"/>
              </a:rPr>
              <a:t> </a:t>
            </a:r>
            <a:endParaRPr lang="en-IN" sz="2400" dirty="0">
              <a:cs typeface="Liberation Sans"/>
            </a:endParaRPr>
          </a:p>
          <a:p>
            <a:pPr marL="342900" indent="-342900">
              <a:spcBef>
                <a:spcPts val="10"/>
              </a:spcBef>
              <a:buFont typeface="Arial" panose="020B0604020202020204" pitchFamily="34" charset="0"/>
              <a:buChar char="•"/>
              <a:tabLst>
                <a:tab pos="741045" algn="l"/>
                <a:tab pos="741680" algn="l"/>
              </a:tabLst>
            </a:pPr>
            <a:r>
              <a:rPr lang="en-IN" sz="2400" spc="-5" dirty="0">
                <a:cs typeface="Liberation Sans"/>
              </a:rPr>
              <a:t>Switch from real </a:t>
            </a:r>
            <a:r>
              <a:rPr lang="en-IN" sz="2400" dirty="0">
                <a:cs typeface="Liberation Sans"/>
              </a:rPr>
              <a:t>mode </a:t>
            </a:r>
            <a:r>
              <a:rPr lang="en-IN" sz="2400" spc="5" dirty="0">
                <a:cs typeface="Liberation Sans"/>
              </a:rPr>
              <a:t>to </a:t>
            </a:r>
            <a:r>
              <a:rPr lang="en-IN" sz="2400" spc="-5" dirty="0">
                <a:cs typeface="Liberation Sans"/>
              </a:rPr>
              <a:t>protected</a:t>
            </a:r>
            <a:r>
              <a:rPr lang="en-IN" sz="2400" spc="20" dirty="0">
                <a:cs typeface="Liberation Sans"/>
              </a:rPr>
              <a:t> </a:t>
            </a:r>
            <a:r>
              <a:rPr lang="en-IN" sz="2400" spc="-5" dirty="0">
                <a:cs typeface="Liberation Sans"/>
              </a:rPr>
              <a:t>mode</a:t>
            </a:r>
            <a:endParaRPr lang="en-IN" sz="2400" dirty="0">
              <a:cs typeface="Liberation Sans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741045" algn="l"/>
                <a:tab pos="741680" algn="l"/>
              </a:tabLst>
            </a:pPr>
            <a:r>
              <a:rPr lang="en-IN" sz="2400" spc="-5" dirty="0">
                <a:cs typeface="Liberation Sans"/>
              </a:rPr>
              <a:t>Read operating system from</a:t>
            </a:r>
            <a:r>
              <a:rPr lang="en-IN" sz="2400" spc="30" dirty="0">
                <a:cs typeface="Liberation Sans"/>
              </a:rPr>
              <a:t> </a:t>
            </a:r>
            <a:r>
              <a:rPr lang="en-IN" sz="2400" dirty="0">
                <a:cs typeface="Liberation Sans"/>
              </a:rPr>
              <a:t>disk</a:t>
            </a:r>
            <a:endParaRPr sz="2400" dirty="0">
              <a:cs typeface="Liberation Sans"/>
            </a:endParaRPr>
          </a:p>
        </p:txBody>
      </p:sp>
      <p:sp>
        <p:nvSpPr>
          <p:cNvPr id="51" name="object 37">
            <a:extLst>
              <a:ext uri="{FF2B5EF4-FFF2-40B4-BE49-F238E27FC236}">
                <a16:creationId xmlns:a16="http://schemas.microsoft.com/office/drawing/2014/main" id="{3A436512-4487-4A0F-94A2-32A81C119C93}"/>
              </a:ext>
            </a:extLst>
          </p:cNvPr>
          <p:cNvSpPr txBox="1">
            <a:spLocks/>
          </p:cNvSpPr>
          <p:nvPr/>
        </p:nvSpPr>
        <p:spPr>
          <a:xfrm>
            <a:off x="8817609" y="6604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16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516904-B6D3-4765-B069-7D1963418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46564"/>
              </p:ext>
            </p:extLst>
          </p:nvPr>
        </p:nvGraphicFramePr>
        <p:xfrm>
          <a:off x="293378" y="3090622"/>
          <a:ext cx="11605243" cy="3396103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4006325">
                  <a:extLst>
                    <a:ext uri="{9D8B030D-6E8A-4147-A177-3AD203B41FA5}">
                      <a16:colId xmlns:a16="http://schemas.microsoft.com/office/drawing/2014/main" val="2397890412"/>
                    </a:ext>
                  </a:extLst>
                </a:gridCol>
                <a:gridCol w="7598918">
                  <a:extLst>
                    <a:ext uri="{9D8B030D-6E8A-4147-A177-3AD203B41FA5}">
                      <a16:colId xmlns:a16="http://schemas.microsoft.com/office/drawing/2014/main" val="604671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effectLst/>
                        </a:rPr>
                        <a:t>Name of the bootloader</a:t>
                      </a:r>
                    </a:p>
                  </a:txBody>
                  <a:tcPr marL="65929" marR="65929" marT="65929" marB="65929" anchor="b">
                    <a:solidFill>
                      <a:srgbClr val="BA1A1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5929" marR="65929" marT="65929" marB="65929" anchor="b">
                    <a:solidFill>
                      <a:srgbClr val="BA1A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822115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Bootmgr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Microsoft systems since Windows Vista and Windows Server 2008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4099403029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NT loader (NTLDR)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Microsoft systems until Windows XP and Windows Server 2003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1682277578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barebox</a:t>
                      </a:r>
                      <a:endParaRPr lang="en-US" sz="2000" dirty="0">
                        <a:effectLst/>
                      </a:endParaRP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embedded systems in printers, cameras, cars, airplanes, and more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961738900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boot.efi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EFI bootloader that has been used in Mac devices since 2006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1044857397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BootX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former bootloader for Mac operating systems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3585766661"/>
                  </a:ext>
                </a:extLst>
              </a:tr>
              <a:tr h="45663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Grand Unified Bootloader (GRUB)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free boot program for Unix-like operating systems such as Linux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3097860128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ARM Core Bootloader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bootloader for microcontrollers (used in iPhones among others)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1915736817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OpenBIOS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free, portable boot manager under a GNU-GPL license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130426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89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Booting in XV6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4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0C078A9-63B9-4F92-AE33-0965CF9A1E5D}"/>
              </a:ext>
            </a:extLst>
          </p:cNvPr>
          <p:cNvSpPr/>
          <p:nvPr/>
        </p:nvSpPr>
        <p:spPr>
          <a:xfrm>
            <a:off x="88135" y="1489049"/>
            <a:ext cx="2672862" cy="90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bootasm.s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9B1F6-7662-4866-A286-2B192D70D1D1}"/>
              </a:ext>
            </a:extLst>
          </p:cNvPr>
          <p:cNvSpPr/>
          <p:nvPr/>
        </p:nvSpPr>
        <p:spPr>
          <a:xfrm>
            <a:off x="88135" y="2978541"/>
            <a:ext cx="2672862" cy="9009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bootmain.c</a:t>
            </a:r>
            <a:endParaRPr lang="en-US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6AE1D0-1187-4849-9F17-B4D295D94600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1424566" y="2389966"/>
            <a:ext cx="0" cy="5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FC2B678-97E5-4A23-9886-1CBD4841A251}"/>
              </a:ext>
            </a:extLst>
          </p:cNvPr>
          <p:cNvSpPr txBox="1"/>
          <p:nvPr/>
        </p:nvSpPr>
        <p:spPr>
          <a:xfrm>
            <a:off x="3688989" y="1584322"/>
            <a:ext cx="79716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bootasm.S</a:t>
            </a:r>
            <a:r>
              <a:rPr lang="en-IN" sz="2400" dirty="0"/>
              <a:t> and </a:t>
            </a:r>
            <a:r>
              <a:rPr lang="en-IN" sz="2400" dirty="0" err="1"/>
              <a:t>bootmain.c</a:t>
            </a:r>
            <a:r>
              <a:rPr lang="en-IN" sz="2400" dirty="0"/>
              <a:t> is the bootloader.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 should be stored in the first sector of the disk.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</a:rPr>
              <a:t>The 2nd sector onward holds the kernel image in ELF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control starts in </a:t>
            </a:r>
            <a:r>
              <a:rPr lang="en-IN" sz="2400" dirty="0" err="1"/>
              <a:t>bootasm.S</a:t>
            </a:r>
            <a:r>
              <a:rPr lang="en-IN" sz="2400" dirty="0"/>
              <a:t> -- which sets up protected mode, and a stack. then calls </a:t>
            </a:r>
            <a:r>
              <a:rPr lang="en-IN" sz="2400" dirty="0" err="1"/>
              <a:t>bootmain</a:t>
            </a:r>
            <a:r>
              <a:rPr lang="en-IN" sz="24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effectLst/>
              </a:rPr>
              <a:t>bootmain</a:t>
            </a:r>
            <a:r>
              <a:rPr lang="en-IN" sz="2400" dirty="0">
                <a:effectLst/>
              </a:rPr>
              <a:t>() takes over, reads in the kernel image.</a:t>
            </a:r>
            <a:endParaRPr lang="en-IN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11D5BD-F4F3-4AFF-8368-D468F4537E97}"/>
              </a:ext>
            </a:extLst>
          </p:cNvPr>
          <p:cNvSpPr txBox="1"/>
          <p:nvPr/>
        </p:nvSpPr>
        <p:spPr>
          <a:xfrm>
            <a:off x="3035493" y="1557648"/>
            <a:ext cx="461665" cy="230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BOOTLOADER</a:t>
            </a:r>
          </a:p>
        </p:txBody>
      </p:sp>
    </p:spTree>
    <p:extLst>
      <p:ext uri="{BB962C8B-B14F-4D97-AF65-F5344CB8AC3E}">
        <p14:creationId xmlns:p14="http://schemas.microsoft.com/office/powerpoint/2010/main" val="16610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39" grpId="0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0C078A9-63B9-4F92-AE33-0965CF9A1E5D}"/>
              </a:ext>
            </a:extLst>
          </p:cNvPr>
          <p:cNvSpPr/>
          <p:nvPr/>
        </p:nvSpPr>
        <p:spPr>
          <a:xfrm>
            <a:off x="88135" y="1489049"/>
            <a:ext cx="2672862" cy="90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bootasm.s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9B1F6-7662-4866-A286-2B192D70D1D1}"/>
              </a:ext>
            </a:extLst>
          </p:cNvPr>
          <p:cNvSpPr/>
          <p:nvPr/>
        </p:nvSpPr>
        <p:spPr>
          <a:xfrm>
            <a:off x="88135" y="2978541"/>
            <a:ext cx="2672862" cy="9009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bootmain.c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D7BEBA-6F09-4021-84A9-4D172F1F0E4B}"/>
              </a:ext>
            </a:extLst>
          </p:cNvPr>
          <p:cNvSpPr/>
          <p:nvPr/>
        </p:nvSpPr>
        <p:spPr>
          <a:xfrm>
            <a:off x="174788" y="4426161"/>
            <a:ext cx="2672862" cy="900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entry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AFC21C-AD8D-47DF-868F-B4F22A8BF970}"/>
              </a:ext>
            </a:extLst>
          </p:cNvPr>
          <p:cNvSpPr/>
          <p:nvPr/>
        </p:nvSpPr>
        <p:spPr>
          <a:xfrm>
            <a:off x="3337675" y="4426161"/>
            <a:ext cx="2672862" cy="9009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entrypgdir</a:t>
            </a:r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03799D-FA2A-486C-9254-0476CC7D4BC3}"/>
              </a:ext>
            </a:extLst>
          </p:cNvPr>
          <p:cNvSpPr/>
          <p:nvPr/>
        </p:nvSpPr>
        <p:spPr>
          <a:xfrm>
            <a:off x="9173943" y="4405851"/>
            <a:ext cx="2672862" cy="90091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6AE1D0-1187-4849-9F17-B4D295D94600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1424566" y="2389966"/>
            <a:ext cx="0" cy="5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A5992D-00D9-446B-A23C-FF55944A1D3A}"/>
              </a:ext>
            </a:extLst>
          </p:cNvPr>
          <p:cNvCxnSpPr/>
          <p:nvPr/>
        </p:nvCxnSpPr>
        <p:spPr>
          <a:xfrm>
            <a:off x="1403687" y="3837586"/>
            <a:ext cx="0" cy="5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9A7109-5578-4F9B-9D24-EF65FE901CF5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2847650" y="4876620"/>
            <a:ext cx="490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EB1DAB-2A4B-479B-8321-D2BE16F1554E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010537" y="4852629"/>
            <a:ext cx="245272" cy="2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43D4B0-3DD5-438C-B515-E41B4C2A4EF2}"/>
              </a:ext>
            </a:extLst>
          </p:cNvPr>
          <p:cNvSpPr txBox="1"/>
          <p:nvPr/>
        </p:nvSpPr>
        <p:spPr>
          <a:xfrm>
            <a:off x="174787" y="5435648"/>
            <a:ext cx="258620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Defines a Page and creates a page directory </a:t>
            </a:r>
            <a:r>
              <a:rPr lang="en-US" dirty="0" err="1"/>
              <a:t>entrypgdir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3EC457-92A8-4F1C-9329-15CBDE583324}"/>
              </a:ext>
            </a:extLst>
          </p:cNvPr>
          <p:cNvSpPr txBox="1"/>
          <p:nvPr/>
        </p:nvSpPr>
        <p:spPr>
          <a:xfrm>
            <a:off x="3337675" y="5502331"/>
            <a:ext cx="279748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Virtual to Physical address Mapping is done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7765AE-E67B-43F0-BDFA-B7E20B8993B8}"/>
              </a:ext>
            </a:extLst>
          </p:cNvPr>
          <p:cNvSpPr txBox="1"/>
          <p:nvPr/>
        </p:nvSpPr>
        <p:spPr>
          <a:xfrm>
            <a:off x="9173943" y="5617346"/>
            <a:ext cx="27974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Kernel execution starts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AC4E39-FEAB-42D1-ABB2-6F25E7102419}"/>
              </a:ext>
            </a:extLst>
          </p:cNvPr>
          <p:cNvSpPr/>
          <p:nvPr/>
        </p:nvSpPr>
        <p:spPr>
          <a:xfrm>
            <a:off x="6255809" y="4402170"/>
            <a:ext cx="2672862" cy="90091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paging and stack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25B258-F54A-4987-9560-C14FC6ECA30F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8928671" y="4852479"/>
            <a:ext cx="245272" cy="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8628979-9212-4C7A-93BD-DA6C9EDB0FEB}"/>
              </a:ext>
            </a:extLst>
          </p:cNvPr>
          <p:cNvSpPr txBox="1"/>
          <p:nvPr/>
        </p:nvSpPr>
        <p:spPr>
          <a:xfrm>
            <a:off x="6550528" y="5502331"/>
            <a:ext cx="233955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Turns on paging and set stack pointer for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963D7-E4CA-439F-B6A6-399A389EF5CA}"/>
              </a:ext>
            </a:extLst>
          </p:cNvPr>
          <p:cNvSpPr txBox="1"/>
          <p:nvPr/>
        </p:nvSpPr>
        <p:spPr>
          <a:xfrm>
            <a:off x="11197677" y="2746862"/>
            <a:ext cx="144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MB</a:t>
            </a:r>
          </a:p>
          <a:p>
            <a:r>
              <a:rPr lang="en-US" dirty="0"/>
              <a:t>0</a:t>
            </a:r>
          </a:p>
        </p:txBody>
      </p: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C033CAB8-241D-4616-8CDD-0482FCB505F0}"/>
              </a:ext>
            </a:extLst>
          </p:cNvPr>
          <p:cNvGraphicFramePr>
            <a:graphicFrameLocks noGrp="1"/>
          </p:cNvGraphicFramePr>
          <p:nvPr/>
        </p:nvGraphicFramePr>
        <p:xfrm>
          <a:off x="1845234" y="310970"/>
          <a:ext cx="2171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755">
                  <a:extLst>
                    <a:ext uri="{9D8B030D-6E8A-4147-A177-3AD203B41FA5}">
                      <a16:colId xmlns:a16="http://schemas.microsoft.com/office/drawing/2014/main" val="3562225776"/>
                    </a:ext>
                  </a:extLst>
                </a:gridCol>
                <a:gridCol w="1085755">
                  <a:extLst>
                    <a:ext uri="{9D8B030D-6E8A-4147-A177-3AD203B41FA5}">
                      <a16:colId xmlns:a16="http://schemas.microsoft.com/office/drawing/2014/main" val="4217815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5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562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344C593-B00C-433F-B87B-D52AE6F7B211}"/>
              </a:ext>
            </a:extLst>
          </p:cNvPr>
          <p:cNvSpPr txBox="1"/>
          <p:nvPr/>
        </p:nvSpPr>
        <p:spPr>
          <a:xfrm>
            <a:off x="1736237" y="1038411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B2D06C-D0E6-428E-85FF-8880DF6D3BDF}"/>
              </a:ext>
            </a:extLst>
          </p:cNvPr>
          <p:cNvSpPr txBox="1"/>
          <p:nvPr/>
        </p:nvSpPr>
        <p:spPr>
          <a:xfrm rot="5400000">
            <a:off x="4991163" y="1005334"/>
            <a:ext cx="461665" cy="6253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First Address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7A2386-3863-44D6-9BD0-51E22068902E}"/>
              </a:ext>
            </a:extLst>
          </p:cNvPr>
          <p:cNvGrpSpPr/>
          <p:nvPr/>
        </p:nvGrpSpPr>
        <p:grpSpPr>
          <a:xfrm>
            <a:off x="4386982" y="601365"/>
            <a:ext cx="6830308" cy="2913599"/>
            <a:chOff x="2728851" y="3668927"/>
            <a:chExt cx="6830308" cy="291359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A2C11A-B1D5-48D4-A84A-DA43FEEA1FAE}"/>
                </a:ext>
              </a:extLst>
            </p:cNvPr>
            <p:cNvSpPr/>
            <p:nvPr/>
          </p:nvSpPr>
          <p:spPr>
            <a:xfrm>
              <a:off x="4120055" y="3682943"/>
              <a:ext cx="2049518" cy="25711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6529BAC-02DB-4936-B9E6-249E67E02DFE}"/>
                </a:ext>
              </a:extLst>
            </p:cNvPr>
            <p:cNvSpPr/>
            <p:nvPr/>
          </p:nvSpPr>
          <p:spPr>
            <a:xfrm>
              <a:off x="7509641" y="3668927"/>
              <a:ext cx="2049518" cy="25711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39D982-84D2-4657-8136-6395E227F369}"/>
                </a:ext>
              </a:extLst>
            </p:cNvPr>
            <p:cNvSpPr txBox="1"/>
            <p:nvPr/>
          </p:nvSpPr>
          <p:spPr>
            <a:xfrm>
              <a:off x="7462546" y="6213194"/>
              <a:ext cx="204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Physical Memory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4C3907-C9C7-45A7-A6EA-804DE55647B3}"/>
                </a:ext>
              </a:extLst>
            </p:cNvPr>
            <p:cNvSpPr txBox="1"/>
            <p:nvPr/>
          </p:nvSpPr>
          <p:spPr>
            <a:xfrm>
              <a:off x="4046482" y="6195961"/>
              <a:ext cx="204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Virtual Memory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742E3B-A8E4-4AA3-9A9A-8DE7717B4EB7}"/>
                </a:ext>
              </a:extLst>
            </p:cNvPr>
            <p:cNvSpPr/>
            <p:nvPr/>
          </p:nvSpPr>
          <p:spPr>
            <a:xfrm>
              <a:off x="4104289" y="6006663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8841C5-C02E-4E84-9627-5DF4B3D53349}"/>
                </a:ext>
              </a:extLst>
            </p:cNvPr>
            <p:cNvSpPr/>
            <p:nvPr/>
          </p:nvSpPr>
          <p:spPr>
            <a:xfrm>
              <a:off x="7503275" y="5987738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1CFDAA5-539F-41F4-AE67-567AC3F8A058}"/>
                </a:ext>
              </a:extLst>
            </p:cNvPr>
            <p:cNvSpPr/>
            <p:nvPr/>
          </p:nvSpPr>
          <p:spPr>
            <a:xfrm>
              <a:off x="4120055" y="4251206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5D33B7-D42C-4693-82FB-7EA54FBEAB13}"/>
                </a:ext>
              </a:extLst>
            </p:cNvPr>
            <p:cNvSpPr txBox="1"/>
            <p:nvPr/>
          </p:nvSpPr>
          <p:spPr>
            <a:xfrm>
              <a:off x="3325311" y="5785668"/>
              <a:ext cx="1442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 MB</a:t>
              </a:r>
            </a:p>
            <a:p>
              <a:r>
                <a:rPr lang="en-US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65ED91-FE75-4421-98D6-3DD80771ED51}"/>
                </a:ext>
              </a:extLst>
            </p:cNvPr>
            <p:cNvSpPr txBox="1"/>
            <p:nvPr/>
          </p:nvSpPr>
          <p:spPr>
            <a:xfrm>
              <a:off x="2728851" y="3997678"/>
              <a:ext cx="1442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2GB + 4 MB</a:t>
              </a:r>
            </a:p>
            <a:p>
              <a:r>
                <a:rPr lang="en-US" dirty="0"/>
                <a:t>2GB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D43207-5DC9-4FC0-A112-6C196DCCB294}"/>
                </a:ext>
              </a:extLst>
            </p:cNvPr>
            <p:cNvCxnSpPr/>
            <p:nvPr/>
          </p:nvCxnSpPr>
          <p:spPr>
            <a:xfrm>
              <a:off x="6175939" y="6240099"/>
              <a:ext cx="1288829" cy="140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B1DE34-8E72-4AAD-BFE7-B833A2312668}"/>
                </a:ext>
              </a:extLst>
            </p:cNvPr>
            <p:cNvCxnSpPr/>
            <p:nvPr/>
          </p:nvCxnSpPr>
          <p:spPr>
            <a:xfrm>
              <a:off x="6205046" y="5999655"/>
              <a:ext cx="1288829" cy="140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DFF4712-E954-46DB-86E3-8104194DADF1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02" y="4490657"/>
              <a:ext cx="1302373" cy="17975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F4CAE7-9CF9-476A-948A-8D7270E40E91}"/>
                </a:ext>
              </a:extLst>
            </p:cNvPr>
            <p:cNvCxnSpPr>
              <a:cxnSpLocks/>
            </p:cNvCxnSpPr>
            <p:nvPr/>
          </p:nvCxnSpPr>
          <p:spPr>
            <a:xfrm>
              <a:off x="6195699" y="4233954"/>
              <a:ext cx="1302373" cy="17975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32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36" grpId="0" animBg="1"/>
      <p:bldP spid="38" grpId="0" animBg="1"/>
      <p:bldP spid="42" grpId="0" animBg="1"/>
      <p:bldP spid="44" grpId="0" animBg="1"/>
      <p:bldP spid="49" grpId="0" animBg="1"/>
      <p:bldP spid="6" grpId="0"/>
      <p:bldP spid="16" grpId="0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CO3 – Memory Management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042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2AC54964-8E6B-4E3A-93C9-46165AE9A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321" y="463477"/>
            <a:ext cx="10688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Powering</a:t>
            </a: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b="1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bootloader</a:t>
            </a: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XV6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7C2E3A18-433E-46E7-AFF1-E78040FB0E15}"/>
              </a:ext>
            </a:extLst>
          </p:cNvPr>
          <p:cNvSpPr txBox="1"/>
          <p:nvPr/>
        </p:nvSpPr>
        <p:spPr>
          <a:xfrm>
            <a:off x="3519170" y="1927859"/>
            <a:ext cx="84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Liberation Sans"/>
                <a:cs typeface="Liberation Sans"/>
              </a:rPr>
              <a:t>•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51" name="object 37">
            <a:extLst>
              <a:ext uri="{FF2B5EF4-FFF2-40B4-BE49-F238E27FC236}">
                <a16:creationId xmlns:a16="http://schemas.microsoft.com/office/drawing/2014/main" id="{3A436512-4487-4A0F-94A2-32A81C119C93}"/>
              </a:ext>
            </a:extLst>
          </p:cNvPr>
          <p:cNvSpPr txBox="1">
            <a:spLocks/>
          </p:cNvSpPr>
          <p:nvPr/>
        </p:nvSpPr>
        <p:spPr>
          <a:xfrm>
            <a:off x="8817609" y="6604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20</a:t>
            </a:fld>
            <a:endParaRPr lang="en-US" dirty="0"/>
          </a:p>
        </p:txBody>
      </p:sp>
      <p:sp>
        <p:nvSpPr>
          <p:cNvPr id="6" name="object 27">
            <a:extLst>
              <a:ext uri="{FF2B5EF4-FFF2-40B4-BE49-F238E27FC236}">
                <a16:creationId xmlns:a16="http://schemas.microsoft.com/office/drawing/2014/main" id="{0628624A-DE6E-4FCB-909F-DC8D08DE4B44}"/>
              </a:ext>
            </a:extLst>
          </p:cNvPr>
          <p:cNvSpPr txBox="1"/>
          <p:nvPr/>
        </p:nvSpPr>
        <p:spPr>
          <a:xfrm>
            <a:off x="498622" y="1573198"/>
            <a:ext cx="10857508" cy="494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Xv6 uses the conventional hard drive boot mechanism, with a sector size of 512 bytes. </a:t>
            </a:r>
          </a:p>
          <a:p>
            <a:pPr marL="8001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2 Parts of boot loader </a:t>
            </a:r>
          </a:p>
          <a:p>
            <a:pPr marL="8001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ne assembly language source file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bootasm.S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257300" lvl="2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Switches the processor from real mode(16 Bit) to </a:t>
            </a:r>
            <a:r>
              <a:rPr lang="en-IN" sz="2400" b="0" i="1" dirty="0">
                <a:solidFill>
                  <a:srgbClr val="000000"/>
                </a:solidFill>
                <a:effectLst/>
              </a:rPr>
              <a:t>32-bit protected mode</a:t>
            </a:r>
            <a:endParaRPr lang="en-IN" sz="2400" b="0" i="0" dirty="0">
              <a:solidFill>
                <a:srgbClr val="000000"/>
              </a:solidFill>
              <a:effectLst/>
            </a:endParaRPr>
          </a:p>
          <a:p>
            <a:pPr marL="1257300" lvl="2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cs typeface="Liberation Sans"/>
              </a:rPr>
              <a:t>Disables</a:t>
            </a:r>
            <a:r>
              <a:rPr lang="en-US" sz="2400" spc="-70" dirty="0">
                <a:cs typeface="Liberation Sans"/>
              </a:rPr>
              <a:t> </a:t>
            </a:r>
            <a:r>
              <a:rPr lang="en-US" sz="2400" spc="-5" dirty="0">
                <a:cs typeface="Liberation Sans"/>
              </a:rPr>
              <a:t>interrupts</a:t>
            </a:r>
          </a:p>
          <a:p>
            <a:pPr marL="1257300" lvl="2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cs typeface="Liberation Sans"/>
              </a:rPr>
              <a:t>Enable A20</a:t>
            </a:r>
            <a:r>
              <a:rPr lang="en-US" sz="2400" spc="-95" dirty="0">
                <a:cs typeface="Liberation Sans"/>
              </a:rPr>
              <a:t> </a:t>
            </a:r>
            <a:r>
              <a:rPr lang="en-US" sz="2400" spc="-5" dirty="0">
                <a:cs typeface="Liberation Sans"/>
              </a:rPr>
              <a:t>line</a:t>
            </a:r>
            <a:endParaRPr lang="en-US" sz="2400" dirty="0">
              <a:cs typeface="Liberation Sans"/>
            </a:endParaRPr>
          </a:p>
          <a:p>
            <a:pPr marL="1257300" lvl="2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cs typeface="Liberation Sans"/>
              </a:rPr>
              <a:t>Load GDT</a:t>
            </a:r>
          </a:p>
          <a:p>
            <a:pPr marL="1257300" lvl="2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spc="-5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Invoke </a:t>
            </a:r>
            <a:r>
              <a:rPr kumimoji="0" lang="en-US" altLang="en-US" sz="2400" i="0" u="none" strike="noStrike" cap="none" spc="-5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bootmain.c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8001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One C source file,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bootmain.c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1257300" lvl="2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The boot loader reads the kernel from the hard disk by directly 	accessing the IDE disk device registers via the x86's special I/O instructions.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4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1932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124879-D10B-4CFE-BB8C-FF642DDCF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40" r="56500" b="9911"/>
          <a:stretch/>
        </p:blipFill>
        <p:spPr>
          <a:xfrm>
            <a:off x="4253244" y="123921"/>
            <a:ext cx="7062176" cy="66128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2AC54964-8E6B-4E3A-93C9-46165AE9A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321" y="463477"/>
            <a:ext cx="10688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 – </a:t>
            </a:r>
            <a:r>
              <a:rPr lang="en-US" b="1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bootasm.S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7C2E3A18-433E-46E7-AFF1-E78040FB0E15}"/>
              </a:ext>
            </a:extLst>
          </p:cNvPr>
          <p:cNvSpPr txBox="1"/>
          <p:nvPr/>
        </p:nvSpPr>
        <p:spPr>
          <a:xfrm>
            <a:off x="3519170" y="1927859"/>
            <a:ext cx="84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Liberation Sans"/>
                <a:cs typeface="Liberation Sans"/>
              </a:rPr>
              <a:t>•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3948A-7808-4561-89C6-AFF4F8087064}"/>
              </a:ext>
            </a:extLst>
          </p:cNvPr>
          <p:cNvSpPr txBox="1"/>
          <p:nvPr/>
        </p:nvSpPr>
        <p:spPr>
          <a:xfrm>
            <a:off x="758463" y="1205235"/>
            <a:ext cx="349027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0" i="0" dirty="0">
                <a:solidFill>
                  <a:srgbClr val="555555"/>
                </a:solidFill>
                <a:effectLst/>
              </a:rPr>
              <a:t>zero previous data segment registers and other related registers.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EB57E-C879-4D55-8008-595767C0F93E}"/>
              </a:ext>
            </a:extLst>
          </p:cNvPr>
          <p:cNvSpPr txBox="1"/>
          <p:nvPr/>
        </p:nvSpPr>
        <p:spPr>
          <a:xfrm>
            <a:off x="722255" y="2750208"/>
            <a:ext cx="349027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</a:rPr>
              <a:t>Then we ENABLE A20.</a:t>
            </a:r>
          </a:p>
          <a:p>
            <a:pPr algn="ctr"/>
            <a:r>
              <a:rPr lang="en-IN" b="0" i="0" dirty="0">
                <a:solidFill>
                  <a:srgbClr val="555555"/>
                </a:solidFill>
                <a:effectLst/>
              </a:rPr>
              <a:t>As we are in real mode, the ability of addressing is 20-bit address.</a:t>
            </a:r>
          </a:p>
          <a:p>
            <a:pPr algn="ctr"/>
            <a:endParaRPr lang="en-IN" b="0" i="0" dirty="0">
              <a:solidFill>
                <a:srgbClr val="555555"/>
              </a:solidFill>
              <a:effectLst/>
            </a:endParaRPr>
          </a:p>
          <a:p>
            <a:pPr algn="ctr"/>
            <a:r>
              <a:rPr lang="en-IN" b="0" i="0" dirty="0">
                <a:solidFill>
                  <a:srgbClr val="555555"/>
                </a:solidFill>
                <a:effectLst/>
              </a:rPr>
              <a:t>To enable 32-bit addressing. We need to send 2 binary code to the computer to enable A20.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21C9F0-9FAB-4057-8F44-0FAEA41AB61D}"/>
              </a:ext>
            </a:extLst>
          </p:cNvPr>
          <p:cNvSpPr txBox="1"/>
          <p:nvPr/>
        </p:nvSpPr>
        <p:spPr>
          <a:xfrm>
            <a:off x="284321" y="5334642"/>
            <a:ext cx="396892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In real mode, CS and IP is combined to find the physical address, which we call this is segment address. </a:t>
            </a:r>
          </a:p>
        </p:txBody>
      </p:sp>
    </p:spTree>
    <p:extLst>
      <p:ext uri="{BB962C8B-B14F-4D97-AF65-F5344CB8AC3E}">
        <p14:creationId xmlns:p14="http://schemas.microsoft.com/office/powerpoint/2010/main" val="25113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2AC54964-8E6B-4E3A-93C9-46165AE9A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321" y="463477"/>
            <a:ext cx="10688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 – </a:t>
            </a:r>
            <a:r>
              <a:rPr lang="en-US" b="1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bootasm.S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7C2E3A18-433E-46E7-AFF1-E78040FB0E15}"/>
              </a:ext>
            </a:extLst>
          </p:cNvPr>
          <p:cNvSpPr txBox="1"/>
          <p:nvPr/>
        </p:nvSpPr>
        <p:spPr>
          <a:xfrm>
            <a:off x="3519170" y="1927859"/>
            <a:ext cx="84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Liberation Sans"/>
                <a:cs typeface="Liberation Sans"/>
              </a:rPr>
              <a:t>•</a:t>
            </a:r>
            <a:endParaRPr sz="1600">
              <a:latin typeface="Liberation Sans"/>
              <a:cs typeface="Liberation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16C59F-EC67-4772-B193-23CD4A2883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10" r="58346" b="5435"/>
          <a:stretch/>
        </p:blipFill>
        <p:spPr>
          <a:xfrm>
            <a:off x="5916884" y="63178"/>
            <a:ext cx="6160252" cy="67727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AC1B52-C49C-4589-84D8-3A3C43EF8E9C}"/>
              </a:ext>
            </a:extLst>
          </p:cNvPr>
          <p:cNvSpPr txBox="1"/>
          <p:nvPr/>
        </p:nvSpPr>
        <p:spPr>
          <a:xfrm>
            <a:off x="300817" y="5807631"/>
            <a:ext cx="55210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55555"/>
                </a:solidFill>
                <a:effectLst/>
              </a:rPr>
              <a:t>It is just a temporary GDT used for bootloader.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7913F4-A447-46CA-AC84-BF263009859C}"/>
              </a:ext>
            </a:extLst>
          </p:cNvPr>
          <p:cNvSpPr txBox="1"/>
          <p:nvPr/>
        </p:nvSpPr>
        <p:spPr>
          <a:xfrm>
            <a:off x="1896256" y="1335107"/>
            <a:ext cx="36705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55555"/>
                </a:solidFill>
                <a:effectLst/>
              </a:rPr>
              <a:t>Then let’s go to the 32-bit world.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DBF9C-273B-456A-A287-A81B23B6D4C8}"/>
              </a:ext>
            </a:extLst>
          </p:cNvPr>
          <p:cNvSpPr txBox="1"/>
          <p:nvPr/>
        </p:nvSpPr>
        <p:spPr>
          <a:xfrm>
            <a:off x="1388599" y="2881839"/>
            <a:ext cx="458408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55555"/>
                </a:solidFill>
                <a:effectLst/>
              </a:rPr>
              <a:t>we set %</a:t>
            </a:r>
            <a:r>
              <a:rPr lang="en-IN" b="0" i="0" dirty="0" err="1">
                <a:solidFill>
                  <a:srgbClr val="555555"/>
                </a:solidFill>
                <a:effectLst/>
              </a:rPr>
              <a:t>esp</a:t>
            </a:r>
            <a:r>
              <a:rPr lang="en-IN" b="0" i="0" dirty="0">
                <a:solidFill>
                  <a:srgbClr val="555555"/>
                </a:solidFill>
                <a:effectLst/>
              </a:rPr>
              <a:t> points to the address of $start</a:t>
            </a:r>
          </a:p>
          <a:p>
            <a:r>
              <a:rPr lang="en-IN" dirty="0">
                <a:solidFill>
                  <a:srgbClr val="555555"/>
                </a:solidFill>
              </a:rPr>
              <a:t>Call </a:t>
            </a:r>
            <a:r>
              <a:rPr lang="en-IN" dirty="0" err="1">
                <a:solidFill>
                  <a:srgbClr val="555555"/>
                </a:solidFill>
              </a:rPr>
              <a:t>bootmain.c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5AEE6-0311-49FB-A12D-3525DE9668CC}"/>
              </a:ext>
            </a:extLst>
          </p:cNvPr>
          <p:cNvSpPr txBox="1"/>
          <p:nvPr/>
        </p:nvSpPr>
        <p:spPr>
          <a:xfrm>
            <a:off x="1217938" y="3983900"/>
            <a:ext cx="458408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55555"/>
                </a:solidFill>
                <a:effectLst/>
              </a:rPr>
              <a:t>It should not return from </a:t>
            </a:r>
            <a:r>
              <a:rPr lang="en-IN" b="0" i="0" dirty="0" err="1">
                <a:solidFill>
                  <a:srgbClr val="555555"/>
                </a:solidFill>
                <a:effectLst/>
              </a:rPr>
              <a:t>bootmain</a:t>
            </a:r>
            <a:endParaRPr lang="en-IN" b="0" i="0" dirty="0">
              <a:solidFill>
                <a:srgbClr val="555555"/>
              </a:solidFill>
              <a:effectLst/>
            </a:endParaRPr>
          </a:p>
          <a:p>
            <a:r>
              <a:rPr lang="en-IN" dirty="0">
                <a:solidFill>
                  <a:srgbClr val="555555"/>
                </a:solidFill>
              </a:rPr>
              <a:t>If returns it tries to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AAD3C3-8724-44DC-B4A0-6D5EA3090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76" r="23683" b="45020"/>
          <a:stretch/>
        </p:blipFill>
        <p:spPr>
          <a:xfrm>
            <a:off x="0" y="3429000"/>
            <a:ext cx="11923285" cy="318010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841828-15DB-4D4B-B77D-0BBF8B1FF165}"/>
              </a:ext>
            </a:extLst>
          </p:cNvPr>
          <p:cNvSpPr txBox="1"/>
          <p:nvPr/>
        </p:nvSpPr>
        <p:spPr>
          <a:xfrm>
            <a:off x="1092200" y="5168115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A732C310-A95B-456D-9F08-0F9F490A42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204" y="196843"/>
            <a:ext cx="10688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 – </a:t>
            </a:r>
            <a:r>
              <a:rPr lang="en-US" b="1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bootmain.c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B3F1435-3E1E-4361-9FFA-DF446040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1" y="860146"/>
            <a:ext cx="6208049" cy="5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101B11-AB42-4335-86A4-8DA8DFCA098B}"/>
              </a:ext>
            </a:extLst>
          </p:cNvPr>
          <p:cNvSpPr txBox="1"/>
          <p:nvPr/>
        </p:nvSpPr>
        <p:spPr>
          <a:xfrm>
            <a:off x="228415" y="1497163"/>
            <a:ext cx="61609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</a:rPr>
              <a:t>Kernel will be in ELF (Executable and Linkable Format)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The ELF header contains all of the relevant information required to load an ELF executable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 Read the ELF Header located at the very beginning.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DA3EF-77AD-4543-B624-E363CD2FF085}"/>
              </a:ext>
            </a:extLst>
          </p:cNvPr>
          <p:cNvSpPr txBox="1"/>
          <p:nvPr/>
        </p:nvSpPr>
        <p:spPr>
          <a:xfrm>
            <a:off x="9517413" y="111671"/>
            <a:ext cx="23293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0905 struct </a:t>
            </a:r>
            <a:r>
              <a:rPr lang="en-US" sz="1200" dirty="0" err="1"/>
              <a:t>elfhdr</a:t>
            </a:r>
            <a:r>
              <a:rPr lang="en-US" sz="1200" dirty="0"/>
              <a:t> {</a:t>
            </a:r>
          </a:p>
          <a:p>
            <a:r>
              <a:rPr lang="en-US" sz="1200" dirty="0"/>
              <a:t>0906 </a:t>
            </a:r>
            <a:r>
              <a:rPr lang="en-US" sz="1600" b="1" dirty="0" err="1"/>
              <a:t>uint</a:t>
            </a:r>
            <a:r>
              <a:rPr lang="en-US" sz="1600" b="1" dirty="0"/>
              <a:t> magic;</a:t>
            </a:r>
            <a:r>
              <a:rPr lang="en-US" sz="1200" dirty="0"/>
              <a:t> </a:t>
            </a:r>
          </a:p>
          <a:p>
            <a:r>
              <a:rPr lang="en-US" sz="1200" dirty="0"/>
              <a:t>0907 </a:t>
            </a:r>
            <a:r>
              <a:rPr lang="en-US" sz="1200" dirty="0" err="1"/>
              <a:t>uchar</a:t>
            </a:r>
            <a:r>
              <a:rPr lang="en-US" sz="1200" dirty="0"/>
              <a:t> elf[12];</a:t>
            </a:r>
          </a:p>
          <a:p>
            <a:r>
              <a:rPr lang="en-US" sz="1200" dirty="0"/>
              <a:t>0908 </a:t>
            </a:r>
            <a:r>
              <a:rPr lang="en-US" sz="1200" dirty="0" err="1"/>
              <a:t>ushort</a:t>
            </a:r>
            <a:r>
              <a:rPr lang="en-US" sz="1200" dirty="0"/>
              <a:t> type;</a:t>
            </a:r>
          </a:p>
          <a:p>
            <a:r>
              <a:rPr lang="en-US" sz="1200" dirty="0"/>
              <a:t>0909 </a:t>
            </a:r>
            <a:r>
              <a:rPr lang="en-US" sz="1200" dirty="0" err="1"/>
              <a:t>ushort</a:t>
            </a:r>
            <a:r>
              <a:rPr lang="en-US" sz="1200" dirty="0"/>
              <a:t> machine;</a:t>
            </a:r>
          </a:p>
          <a:p>
            <a:r>
              <a:rPr lang="en-US" sz="1200" dirty="0"/>
              <a:t>0910 </a:t>
            </a:r>
            <a:r>
              <a:rPr lang="en-US" sz="1200" dirty="0" err="1"/>
              <a:t>uint</a:t>
            </a:r>
            <a:r>
              <a:rPr lang="en-US" sz="1200" dirty="0"/>
              <a:t> version;</a:t>
            </a:r>
          </a:p>
          <a:p>
            <a:r>
              <a:rPr lang="en-US" sz="1200" dirty="0"/>
              <a:t>0911 </a:t>
            </a:r>
            <a:r>
              <a:rPr lang="en-US" sz="1200" dirty="0" err="1"/>
              <a:t>uint</a:t>
            </a:r>
            <a:r>
              <a:rPr lang="en-US" sz="1200" dirty="0"/>
              <a:t> entry;</a:t>
            </a:r>
          </a:p>
          <a:p>
            <a:r>
              <a:rPr lang="en-US" sz="1200" dirty="0"/>
              <a:t>0912 </a:t>
            </a:r>
            <a:r>
              <a:rPr lang="en-US" sz="1600" b="1" dirty="0" err="1"/>
              <a:t>uint</a:t>
            </a:r>
            <a:r>
              <a:rPr lang="en-US" sz="1600" b="1" dirty="0"/>
              <a:t> </a:t>
            </a:r>
            <a:r>
              <a:rPr lang="en-US" sz="1600" b="1" dirty="0" err="1"/>
              <a:t>phoff</a:t>
            </a:r>
            <a:r>
              <a:rPr lang="en-US" sz="1600" b="1" dirty="0"/>
              <a:t>;</a:t>
            </a:r>
            <a:endParaRPr lang="en-US" sz="1200" b="1" dirty="0"/>
          </a:p>
          <a:p>
            <a:r>
              <a:rPr lang="en-US" sz="1200" dirty="0"/>
              <a:t>0913 </a:t>
            </a:r>
            <a:r>
              <a:rPr lang="en-US" sz="1200" dirty="0" err="1"/>
              <a:t>uint</a:t>
            </a:r>
            <a:r>
              <a:rPr lang="en-US" sz="1200" dirty="0"/>
              <a:t> </a:t>
            </a:r>
            <a:r>
              <a:rPr lang="en-US" sz="1200" dirty="0" err="1"/>
              <a:t>shoff</a:t>
            </a:r>
            <a:r>
              <a:rPr lang="en-US" sz="1200" dirty="0"/>
              <a:t>;</a:t>
            </a:r>
          </a:p>
          <a:p>
            <a:r>
              <a:rPr lang="en-US" sz="1200" dirty="0"/>
              <a:t>0914 </a:t>
            </a:r>
            <a:r>
              <a:rPr lang="en-US" sz="1200" dirty="0" err="1"/>
              <a:t>uint</a:t>
            </a:r>
            <a:r>
              <a:rPr lang="en-US" sz="1200" dirty="0"/>
              <a:t> flags;</a:t>
            </a:r>
          </a:p>
          <a:p>
            <a:r>
              <a:rPr lang="en-US" sz="1200" dirty="0"/>
              <a:t>0915 </a:t>
            </a:r>
            <a:r>
              <a:rPr lang="en-US" sz="1200" dirty="0" err="1"/>
              <a:t>ushort</a:t>
            </a:r>
            <a:r>
              <a:rPr lang="en-US" sz="1200" dirty="0"/>
              <a:t> </a:t>
            </a:r>
            <a:r>
              <a:rPr lang="en-US" sz="1200" dirty="0" err="1"/>
              <a:t>ehsize</a:t>
            </a:r>
            <a:r>
              <a:rPr lang="en-US" sz="1200" dirty="0"/>
              <a:t>;</a:t>
            </a:r>
          </a:p>
          <a:p>
            <a:r>
              <a:rPr lang="en-US" sz="1200" dirty="0"/>
              <a:t>0916 </a:t>
            </a:r>
            <a:r>
              <a:rPr lang="en-US" sz="1200" dirty="0" err="1"/>
              <a:t>ushort</a:t>
            </a:r>
            <a:r>
              <a:rPr lang="en-US" sz="1200" dirty="0"/>
              <a:t> </a:t>
            </a:r>
            <a:r>
              <a:rPr lang="en-US" sz="1200" dirty="0" err="1"/>
              <a:t>phentsize</a:t>
            </a:r>
            <a:r>
              <a:rPr lang="en-US" sz="1200" dirty="0"/>
              <a:t>;</a:t>
            </a:r>
          </a:p>
          <a:p>
            <a:r>
              <a:rPr lang="en-US" sz="1200" dirty="0"/>
              <a:t>0917 </a:t>
            </a:r>
            <a:r>
              <a:rPr lang="en-US" sz="1600" b="1" dirty="0" err="1"/>
              <a:t>ushort</a:t>
            </a:r>
            <a:r>
              <a:rPr lang="en-US" sz="1600" b="1" dirty="0"/>
              <a:t> </a:t>
            </a:r>
            <a:r>
              <a:rPr lang="en-US" sz="1600" b="1" dirty="0" err="1"/>
              <a:t>phnum</a:t>
            </a:r>
            <a:r>
              <a:rPr lang="en-US" sz="1200" dirty="0"/>
              <a:t>;</a:t>
            </a:r>
          </a:p>
          <a:p>
            <a:r>
              <a:rPr lang="en-US" sz="1200" dirty="0"/>
              <a:t>0918 </a:t>
            </a:r>
            <a:r>
              <a:rPr lang="en-US" sz="1200" dirty="0" err="1"/>
              <a:t>ushort</a:t>
            </a:r>
            <a:r>
              <a:rPr lang="en-US" sz="1200" dirty="0"/>
              <a:t> </a:t>
            </a:r>
            <a:r>
              <a:rPr lang="en-US" sz="1200" dirty="0" err="1"/>
              <a:t>shentsize</a:t>
            </a:r>
            <a:r>
              <a:rPr lang="en-US" sz="1200" dirty="0"/>
              <a:t>;</a:t>
            </a:r>
          </a:p>
          <a:p>
            <a:r>
              <a:rPr lang="en-US" sz="1200" dirty="0"/>
              <a:t>0919 </a:t>
            </a:r>
            <a:r>
              <a:rPr lang="en-US" sz="1200" dirty="0" err="1"/>
              <a:t>ushort</a:t>
            </a:r>
            <a:r>
              <a:rPr lang="en-US" sz="1200" dirty="0"/>
              <a:t> </a:t>
            </a:r>
            <a:r>
              <a:rPr lang="en-US" sz="1200" dirty="0" err="1"/>
              <a:t>shnum</a:t>
            </a:r>
            <a:r>
              <a:rPr lang="en-US" sz="1200" dirty="0"/>
              <a:t>;</a:t>
            </a:r>
          </a:p>
          <a:p>
            <a:r>
              <a:rPr lang="en-US" sz="1200" dirty="0"/>
              <a:t>0920 </a:t>
            </a:r>
            <a:r>
              <a:rPr lang="en-US" sz="1200" dirty="0" err="1"/>
              <a:t>ushort</a:t>
            </a:r>
            <a:r>
              <a:rPr lang="en-US" sz="1200" dirty="0"/>
              <a:t> </a:t>
            </a:r>
            <a:r>
              <a:rPr lang="en-US" sz="1200" dirty="0" err="1"/>
              <a:t>shstrndx</a:t>
            </a:r>
            <a:r>
              <a:rPr lang="en-US" sz="1200" dirty="0"/>
              <a:t>;</a:t>
            </a:r>
          </a:p>
          <a:p>
            <a:r>
              <a:rPr lang="en-US" sz="1200" dirty="0"/>
              <a:t>0921 };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D23DF-E9E5-4081-8922-5958DD5D6AC7}"/>
              </a:ext>
            </a:extLst>
          </p:cNvPr>
          <p:cNvSpPr txBox="1"/>
          <p:nvPr/>
        </p:nvSpPr>
        <p:spPr>
          <a:xfrm>
            <a:off x="6525224" y="292382"/>
            <a:ext cx="25896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0924 struct </a:t>
            </a:r>
            <a:r>
              <a:rPr lang="en-US" dirty="0" err="1"/>
              <a:t>proghdr</a:t>
            </a:r>
            <a:r>
              <a:rPr lang="en-US" dirty="0"/>
              <a:t> {</a:t>
            </a:r>
          </a:p>
          <a:p>
            <a:r>
              <a:rPr lang="en-US" dirty="0"/>
              <a:t>0925 </a:t>
            </a:r>
            <a:r>
              <a:rPr lang="en-US" dirty="0" err="1"/>
              <a:t>uint</a:t>
            </a:r>
            <a:r>
              <a:rPr lang="en-US" dirty="0"/>
              <a:t> type;</a:t>
            </a:r>
          </a:p>
          <a:p>
            <a:r>
              <a:rPr lang="en-US" dirty="0"/>
              <a:t>0926 </a:t>
            </a:r>
            <a:r>
              <a:rPr lang="en-US" dirty="0" err="1"/>
              <a:t>uint</a:t>
            </a:r>
            <a:r>
              <a:rPr lang="en-US" dirty="0"/>
              <a:t> off;</a:t>
            </a:r>
          </a:p>
          <a:p>
            <a:r>
              <a:rPr lang="en-US" dirty="0"/>
              <a:t>0927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vaddr</a:t>
            </a:r>
            <a:r>
              <a:rPr lang="en-US" dirty="0"/>
              <a:t>;</a:t>
            </a:r>
          </a:p>
          <a:p>
            <a:r>
              <a:rPr lang="en-US" dirty="0"/>
              <a:t>0928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paddr</a:t>
            </a:r>
            <a:r>
              <a:rPr lang="en-US" dirty="0"/>
              <a:t>;</a:t>
            </a:r>
          </a:p>
          <a:p>
            <a:r>
              <a:rPr lang="en-US" dirty="0"/>
              <a:t>0929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filesz</a:t>
            </a:r>
            <a:r>
              <a:rPr lang="en-US" dirty="0"/>
              <a:t>;</a:t>
            </a:r>
          </a:p>
          <a:p>
            <a:r>
              <a:rPr lang="en-US" dirty="0"/>
              <a:t>0930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memsz</a:t>
            </a:r>
            <a:r>
              <a:rPr lang="en-US" dirty="0"/>
              <a:t>;</a:t>
            </a:r>
          </a:p>
          <a:p>
            <a:r>
              <a:rPr lang="en-US" dirty="0"/>
              <a:t>0931 </a:t>
            </a:r>
            <a:r>
              <a:rPr lang="en-US" dirty="0" err="1"/>
              <a:t>uint</a:t>
            </a:r>
            <a:r>
              <a:rPr lang="en-US" dirty="0"/>
              <a:t> flags;</a:t>
            </a:r>
          </a:p>
          <a:p>
            <a:r>
              <a:rPr lang="en-US" dirty="0"/>
              <a:t>0932 </a:t>
            </a:r>
            <a:r>
              <a:rPr lang="en-US" dirty="0" err="1"/>
              <a:t>uint</a:t>
            </a:r>
            <a:r>
              <a:rPr lang="en-US" dirty="0"/>
              <a:t> align;</a:t>
            </a:r>
          </a:p>
          <a:p>
            <a:r>
              <a:rPr lang="en-US" dirty="0"/>
              <a:t>0933 };</a:t>
            </a:r>
          </a:p>
        </p:txBody>
      </p:sp>
    </p:spTree>
    <p:extLst>
      <p:ext uri="{BB962C8B-B14F-4D97-AF65-F5344CB8AC3E}">
        <p14:creationId xmlns:p14="http://schemas.microsoft.com/office/powerpoint/2010/main" val="2538154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46EF1-5FC2-4243-826A-353917DE8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" t="14137" r="67747" b="20396"/>
          <a:stretch/>
        </p:blipFill>
        <p:spPr>
          <a:xfrm>
            <a:off x="6427255" y="53641"/>
            <a:ext cx="5764744" cy="683150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2AC54964-8E6B-4E3A-93C9-46165AE9A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204" y="196843"/>
            <a:ext cx="10688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 – </a:t>
            </a:r>
            <a:r>
              <a:rPr lang="en-US" b="1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bootmain.c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2EA222-59F5-454D-81CE-CDAA7203C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1" y="860146"/>
            <a:ext cx="6208049" cy="5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841828-15DB-4D4B-B77D-0BBF8B1FF165}"/>
              </a:ext>
            </a:extLst>
          </p:cNvPr>
          <p:cNvSpPr txBox="1"/>
          <p:nvPr/>
        </p:nvSpPr>
        <p:spPr>
          <a:xfrm>
            <a:off x="1092200" y="5168115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5A6920-48A7-41A2-A2B7-505ACA10FBE5}"/>
              </a:ext>
            </a:extLst>
          </p:cNvPr>
          <p:cNvSpPr txBox="1"/>
          <p:nvPr/>
        </p:nvSpPr>
        <p:spPr>
          <a:xfrm>
            <a:off x="199918" y="1689515"/>
            <a:ext cx="613228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00000"/>
                </a:solidFill>
                <a:effectLst/>
              </a:rPr>
              <a:t>Verify that the file starts with the ELF magic number (4 bytes)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Read the ELF executable's program headers.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Parse the program headers to determine the number of program segments that must be loaded.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Copy the segment data from the file offset specified by the </a:t>
            </a:r>
            <a:r>
              <a:rPr lang="en-IN" sz="2000" dirty="0" err="1"/>
              <a:t>p_offset</a:t>
            </a:r>
            <a:r>
              <a:rPr lang="en-IN" sz="2000" dirty="0"/>
              <a:t> member to the virtual memory address specified by the </a:t>
            </a:r>
            <a:r>
              <a:rPr lang="en-IN" sz="2000" dirty="0" err="1"/>
              <a:t>p_vaddr</a:t>
            </a:r>
            <a:r>
              <a:rPr lang="en-IN" sz="2000" dirty="0"/>
              <a:t>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The size of the segment in the file is contained in the </a:t>
            </a:r>
            <a:r>
              <a:rPr lang="en-IN" sz="2000" b="0" i="0" dirty="0" err="1">
                <a:solidFill>
                  <a:srgbClr val="000000"/>
                </a:solidFill>
                <a:effectLst/>
              </a:rPr>
              <a:t>p_filesz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 member.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IN" sz="2000" b="0" i="0" dirty="0" err="1">
                <a:solidFill>
                  <a:srgbClr val="000000"/>
                </a:solidFill>
                <a:effectLst/>
              </a:rPr>
              <a:t>p_memsz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 member specifies the size the segment occupies in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IN" sz="2000" b="0" i="0" dirty="0" err="1">
                <a:solidFill>
                  <a:srgbClr val="000000"/>
                </a:solidFill>
                <a:effectLst/>
              </a:rPr>
              <a:t>p_filesz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 and </a:t>
            </a:r>
            <a:r>
              <a:rPr lang="en-IN" sz="2000" b="0" i="0" dirty="0" err="1">
                <a:solidFill>
                  <a:srgbClr val="000000"/>
                </a:solidFill>
                <a:effectLst/>
              </a:rPr>
              <a:t>p_memsz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 members differ, this indicates that the segment is padded with zeros. </a:t>
            </a:r>
          </a:p>
        </p:txBody>
      </p:sp>
    </p:spTree>
    <p:extLst>
      <p:ext uri="{BB962C8B-B14F-4D97-AF65-F5344CB8AC3E}">
        <p14:creationId xmlns:p14="http://schemas.microsoft.com/office/powerpoint/2010/main" val="30392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2AC54964-8E6B-4E3A-93C9-46165AE9A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204" y="196843"/>
            <a:ext cx="10688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 – </a:t>
            </a:r>
            <a:r>
              <a:rPr lang="en-US" b="1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bootmain.c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41828-15DB-4D4B-B77D-0BBF8B1FF165}"/>
              </a:ext>
            </a:extLst>
          </p:cNvPr>
          <p:cNvSpPr txBox="1"/>
          <p:nvPr/>
        </p:nvSpPr>
        <p:spPr>
          <a:xfrm>
            <a:off x="1092200" y="5168115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59AE36-9E0C-48E4-A3E7-FC924D8E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998" y="248023"/>
            <a:ext cx="5622993" cy="64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AD141C-F607-49F3-B0F1-1F14E6D87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" t="24603" r="65636" b="28195"/>
          <a:stretch/>
        </p:blipFill>
        <p:spPr>
          <a:xfrm>
            <a:off x="145481" y="1211064"/>
            <a:ext cx="6161314" cy="49274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BFF945-A59B-403D-AFE8-058798D309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65" t="71395" r="79954" b="12392"/>
          <a:stretch/>
        </p:blipFill>
        <p:spPr>
          <a:xfrm>
            <a:off x="3171460" y="1901594"/>
            <a:ext cx="3328176" cy="160682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551BCA7-4574-49D4-99FA-14A60B3DB912}"/>
              </a:ext>
            </a:extLst>
          </p:cNvPr>
          <p:cNvGrpSpPr/>
          <p:nvPr/>
        </p:nvGrpSpPr>
        <p:grpSpPr>
          <a:xfrm>
            <a:off x="6502980" y="1210843"/>
            <a:ext cx="5788612" cy="5372549"/>
            <a:chOff x="6502980" y="1210843"/>
            <a:chExt cx="5788612" cy="5372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5A6A57-06D4-4E65-9341-0727406D37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94" t="35177" r="74299" b="26758"/>
            <a:stretch/>
          </p:blipFill>
          <p:spPr>
            <a:xfrm>
              <a:off x="6502980" y="1210843"/>
              <a:ext cx="5685677" cy="496510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838693-91C6-47AC-88CF-F40C2FE81654}"/>
                </a:ext>
              </a:extLst>
            </p:cNvPr>
            <p:cNvSpPr txBox="1"/>
            <p:nvPr/>
          </p:nvSpPr>
          <p:spPr>
            <a:xfrm>
              <a:off x="9024411" y="4837050"/>
              <a:ext cx="23317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// Set ready register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F0ABA5-C104-42E4-BA51-7DB8A3044387}"/>
                </a:ext>
              </a:extLst>
            </p:cNvPr>
            <p:cNvSpPr txBox="1"/>
            <p:nvPr/>
          </p:nvSpPr>
          <p:spPr>
            <a:xfrm>
              <a:off x="9523774" y="2825909"/>
              <a:ext cx="27678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// store value of '1' into the number of sectors register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0ABFD3-583B-426F-90DB-6F065B8263B8}"/>
                </a:ext>
              </a:extLst>
            </p:cNvPr>
            <p:cNvSpPr txBox="1"/>
            <p:nvPr/>
          </p:nvSpPr>
          <p:spPr>
            <a:xfrm>
              <a:off x="9928220" y="3831479"/>
              <a:ext cx="23633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// set the sector offset registers 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B2C346-3165-4A3D-B42A-6C07CE82C68E}"/>
                </a:ext>
              </a:extLst>
            </p:cNvPr>
            <p:cNvSpPr txBox="1"/>
            <p:nvPr/>
          </p:nvSpPr>
          <p:spPr>
            <a:xfrm>
              <a:off x="6906088" y="5937061"/>
              <a:ext cx="39382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//</a:t>
              </a:r>
              <a:r>
                <a:rPr lang="en-IN" dirty="0" err="1"/>
                <a:t>insl</a:t>
              </a:r>
              <a:r>
                <a:rPr lang="en-IN" dirty="0"/>
                <a:t>: write buffer gets written 128 times from the register via CPU.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8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0C078A9-63B9-4F92-AE33-0965CF9A1E5D}"/>
              </a:ext>
            </a:extLst>
          </p:cNvPr>
          <p:cNvSpPr/>
          <p:nvPr/>
        </p:nvSpPr>
        <p:spPr>
          <a:xfrm>
            <a:off x="88135" y="1489049"/>
            <a:ext cx="2672862" cy="90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bootasm.s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9B1F6-7662-4866-A286-2B192D70D1D1}"/>
              </a:ext>
            </a:extLst>
          </p:cNvPr>
          <p:cNvSpPr/>
          <p:nvPr/>
        </p:nvSpPr>
        <p:spPr>
          <a:xfrm>
            <a:off x="88135" y="2978541"/>
            <a:ext cx="2672862" cy="9009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bootmain.c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D7BEBA-6F09-4021-84A9-4D172F1F0E4B}"/>
              </a:ext>
            </a:extLst>
          </p:cNvPr>
          <p:cNvSpPr/>
          <p:nvPr/>
        </p:nvSpPr>
        <p:spPr>
          <a:xfrm>
            <a:off x="174788" y="4426161"/>
            <a:ext cx="2672862" cy="900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entry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AFC21C-AD8D-47DF-868F-B4F22A8BF970}"/>
              </a:ext>
            </a:extLst>
          </p:cNvPr>
          <p:cNvSpPr/>
          <p:nvPr/>
        </p:nvSpPr>
        <p:spPr>
          <a:xfrm>
            <a:off x="3337675" y="4426161"/>
            <a:ext cx="2672862" cy="9009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entrypgdir</a:t>
            </a:r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03799D-FA2A-486C-9254-0476CC7D4BC3}"/>
              </a:ext>
            </a:extLst>
          </p:cNvPr>
          <p:cNvSpPr/>
          <p:nvPr/>
        </p:nvSpPr>
        <p:spPr>
          <a:xfrm>
            <a:off x="9173943" y="4405851"/>
            <a:ext cx="2672862" cy="90091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6AE1D0-1187-4849-9F17-B4D295D94600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1424566" y="2389966"/>
            <a:ext cx="0" cy="5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A5992D-00D9-446B-A23C-FF55944A1D3A}"/>
              </a:ext>
            </a:extLst>
          </p:cNvPr>
          <p:cNvCxnSpPr/>
          <p:nvPr/>
        </p:nvCxnSpPr>
        <p:spPr>
          <a:xfrm>
            <a:off x="1403687" y="3837586"/>
            <a:ext cx="0" cy="5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9A7109-5578-4F9B-9D24-EF65FE901CF5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2847650" y="4876620"/>
            <a:ext cx="490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EB1DAB-2A4B-479B-8321-D2BE16F1554E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010537" y="4852629"/>
            <a:ext cx="245272" cy="2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43D4B0-3DD5-438C-B515-E41B4C2A4EF2}"/>
              </a:ext>
            </a:extLst>
          </p:cNvPr>
          <p:cNvSpPr txBox="1"/>
          <p:nvPr/>
        </p:nvSpPr>
        <p:spPr>
          <a:xfrm>
            <a:off x="174787" y="5435648"/>
            <a:ext cx="258620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Defines a Page and creates a page directory </a:t>
            </a:r>
            <a:r>
              <a:rPr lang="en-US" dirty="0" err="1"/>
              <a:t>entrypgdir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3EC457-92A8-4F1C-9329-15CBDE583324}"/>
              </a:ext>
            </a:extLst>
          </p:cNvPr>
          <p:cNvSpPr txBox="1"/>
          <p:nvPr/>
        </p:nvSpPr>
        <p:spPr>
          <a:xfrm>
            <a:off x="3337675" y="5502331"/>
            <a:ext cx="279748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Virtual to Physical address Mapping is done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7765AE-E67B-43F0-BDFA-B7E20B8993B8}"/>
              </a:ext>
            </a:extLst>
          </p:cNvPr>
          <p:cNvSpPr txBox="1"/>
          <p:nvPr/>
        </p:nvSpPr>
        <p:spPr>
          <a:xfrm>
            <a:off x="9173943" y="5617346"/>
            <a:ext cx="27974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Kernel execution starts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AC4E39-FEAB-42D1-ABB2-6F25E7102419}"/>
              </a:ext>
            </a:extLst>
          </p:cNvPr>
          <p:cNvSpPr/>
          <p:nvPr/>
        </p:nvSpPr>
        <p:spPr>
          <a:xfrm>
            <a:off x="6255809" y="4402170"/>
            <a:ext cx="2672862" cy="90091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paging and stack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25B258-F54A-4987-9560-C14FC6ECA30F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8928671" y="4852479"/>
            <a:ext cx="245272" cy="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8628979-9212-4C7A-93BD-DA6C9EDB0FEB}"/>
              </a:ext>
            </a:extLst>
          </p:cNvPr>
          <p:cNvSpPr txBox="1"/>
          <p:nvPr/>
        </p:nvSpPr>
        <p:spPr>
          <a:xfrm>
            <a:off x="6550528" y="5502331"/>
            <a:ext cx="233955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Turns on paging and set stack pointer for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963D7-E4CA-439F-B6A6-399A389EF5CA}"/>
              </a:ext>
            </a:extLst>
          </p:cNvPr>
          <p:cNvSpPr txBox="1"/>
          <p:nvPr/>
        </p:nvSpPr>
        <p:spPr>
          <a:xfrm>
            <a:off x="11197677" y="2746862"/>
            <a:ext cx="144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MB</a:t>
            </a:r>
          </a:p>
          <a:p>
            <a:r>
              <a:rPr lang="en-US" dirty="0"/>
              <a:t>0</a:t>
            </a:r>
          </a:p>
        </p:txBody>
      </p: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C033CAB8-241D-4616-8CDD-0482FCB50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41905"/>
              </p:ext>
            </p:extLst>
          </p:nvPr>
        </p:nvGraphicFramePr>
        <p:xfrm>
          <a:off x="2218118" y="310970"/>
          <a:ext cx="10857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755">
                  <a:extLst>
                    <a:ext uri="{9D8B030D-6E8A-4147-A177-3AD203B41FA5}">
                      <a16:colId xmlns:a16="http://schemas.microsoft.com/office/drawing/2014/main" val="4217815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5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562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344C593-B00C-433F-B87B-D52AE6F7B211}"/>
              </a:ext>
            </a:extLst>
          </p:cNvPr>
          <p:cNvSpPr txBox="1"/>
          <p:nvPr/>
        </p:nvSpPr>
        <p:spPr>
          <a:xfrm>
            <a:off x="1736237" y="1038411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enrypgdir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B2D06C-D0E6-428E-85FF-8880DF6D3BDF}"/>
              </a:ext>
            </a:extLst>
          </p:cNvPr>
          <p:cNvSpPr txBox="1"/>
          <p:nvPr/>
        </p:nvSpPr>
        <p:spPr>
          <a:xfrm rot="5400000">
            <a:off x="4991163" y="1005334"/>
            <a:ext cx="461665" cy="6253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First Address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7A2386-3863-44D6-9BD0-51E22068902E}"/>
              </a:ext>
            </a:extLst>
          </p:cNvPr>
          <p:cNvGrpSpPr/>
          <p:nvPr/>
        </p:nvGrpSpPr>
        <p:grpSpPr>
          <a:xfrm>
            <a:off x="4386982" y="556395"/>
            <a:ext cx="6830308" cy="2913599"/>
            <a:chOff x="2728851" y="3668927"/>
            <a:chExt cx="6830308" cy="291359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A2C11A-B1D5-48D4-A84A-DA43FEEA1FAE}"/>
                </a:ext>
              </a:extLst>
            </p:cNvPr>
            <p:cNvSpPr/>
            <p:nvPr/>
          </p:nvSpPr>
          <p:spPr>
            <a:xfrm>
              <a:off x="4120055" y="3682943"/>
              <a:ext cx="2049518" cy="25711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6529BAC-02DB-4936-B9E6-249E67E02DFE}"/>
                </a:ext>
              </a:extLst>
            </p:cNvPr>
            <p:cNvSpPr/>
            <p:nvPr/>
          </p:nvSpPr>
          <p:spPr>
            <a:xfrm>
              <a:off x="7509641" y="3668927"/>
              <a:ext cx="2049518" cy="25711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39D982-84D2-4657-8136-6395E227F369}"/>
                </a:ext>
              </a:extLst>
            </p:cNvPr>
            <p:cNvSpPr txBox="1"/>
            <p:nvPr/>
          </p:nvSpPr>
          <p:spPr>
            <a:xfrm>
              <a:off x="7462546" y="6213194"/>
              <a:ext cx="204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Physical Memory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4C3907-C9C7-45A7-A6EA-804DE55647B3}"/>
                </a:ext>
              </a:extLst>
            </p:cNvPr>
            <p:cNvSpPr txBox="1"/>
            <p:nvPr/>
          </p:nvSpPr>
          <p:spPr>
            <a:xfrm>
              <a:off x="4046482" y="6195961"/>
              <a:ext cx="204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Virtual Memory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742E3B-A8E4-4AA3-9A9A-8DE7717B4EB7}"/>
                </a:ext>
              </a:extLst>
            </p:cNvPr>
            <p:cNvSpPr/>
            <p:nvPr/>
          </p:nvSpPr>
          <p:spPr>
            <a:xfrm>
              <a:off x="4104289" y="6006663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8841C5-C02E-4E84-9627-5DF4B3D53349}"/>
                </a:ext>
              </a:extLst>
            </p:cNvPr>
            <p:cNvSpPr/>
            <p:nvPr/>
          </p:nvSpPr>
          <p:spPr>
            <a:xfrm>
              <a:off x="7503275" y="5987738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1CFDAA5-539F-41F4-AE67-567AC3F8A058}"/>
                </a:ext>
              </a:extLst>
            </p:cNvPr>
            <p:cNvSpPr/>
            <p:nvPr/>
          </p:nvSpPr>
          <p:spPr>
            <a:xfrm>
              <a:off x="4120055" y="4251206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5D33B7-D42C-4693-82FB-7EA54FBEAB13}"/>
                </a:ext>
              </a:extLst>
            </p:cNvPr>
            <p:cNvSpPr txBox="1"/>
            <p:nvPr/>
          </p:nvSpPr>
          <p:spPr>
            <a:xfrm>
              <a:off x="3325311" y="5785668"/>
              <a:ext cx="1442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 MB</a:t>
              </a:r>
            </a:p>
            <a:p>
              <a:r>
                <a:rPr lang="en-US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65ED91-FE75-4421-98D6-3DD80771ED51}"/>
                </a:ext>
              </a:extLst>
            </p:cNvPr>
            <p:cNvSpPr txBox="1"/>
            <p:nvPr/>
          </p:nvSpPr>
          <p:spPr>
            <a:xfrm>
              <a:off x="2728851" y="3997678"/>
              <a:ext cx="1442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2GB + 4 MB</a:t>
              </a:r>
            </a:p>
            <a:p>
              <a:r>
                <a:rPr lang="en-US" dirty="0"/>
                <a:t>2GB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D43207-5DC9-4FC0-A112-6C196DCCB294}"/>
                </a:ext>
              </a:extLst>
            </p:cNvPr>
            <p:cNvCxnSpPr/>
            <p:nvPr/>
          </p:nvCxnSpPr>
          <p:spPr>
            <a:xfrm>
              <a:off x="6175939" y="6240099"/>
              <a:ext cx="1288829" cy="140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B1DE34-8E72-4AAD-BFE7-B833A2312668}"/>
                </a:ext>
              </a:extLst>
            </p:cNvPr>
            <p:cNvCxnSpPr/>
            <p:nvPr/>
          </p:nvCxnSpPr>
          <p:spPr>
            <a:xfrm>
              <a:off x="6205046" y="5999655"/>
              <a:ext cx="1288829" cy="140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DFF4712-E954-46DB-86E3-8104194DADF1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02" y="4490657"/>
              <a:ext cx="1302373" cy="17975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F4CAE7-9CF9-476A-948A-8D7270E40E91}"/>
                </a:ext>
              </a:extLst>
            </p:cNvPr>
            <p:cNvCxnSpPr>
              <a:cxnSpLocks/>
            </p:cNvCxnSpPr>
            <p:nvPr/>
          </p:nvCxnSpPr>
          <p:spPr>
            <a:xfrm>
              <a:off x="6195699" y="4233954"/>
              <a:ext cx="1302373" cy="17975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24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36" grpId="0" animBg="1"/>
      <p:bldP spid="38" grpId="0" animBg="1"/>
      <p:bldP spid="42" grpId="0" animBg="1"/>
      <p:bldP spid="44" grpId="0" animBg="1"/>
      <p:bldP spid="49" grpId="0" animBg="1"/>
      <p:bldP spid="6" grpId="0"/>
      <p:bldP spid="16" grpId="0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BEFE6C6-42E1-4BBB-8EA9-C1D83902388F}"/>
              </a:ext>
            </a:extLst>
          </p:cNvPr>
          <p:cNvSpPr txBox="1"/>
          <p:nvPr/>
        </p:nvSpPr>
        <p:spPr>
          <a:xfrm>
            <a:off x="335587" y="1464588"/>
            <a:ext cx="108817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The xv6 bootloader loads the kernel code in low physical memory (starting at 1MB, after leaving the first 1MB for use by I/O devices), and starts executing the kernel at </a:t>
            </a:r>
            <a:r>
              <a:rPr lang="en-IN" sz="2400" b="1" dirty="0"/>
              <a:t>entry</a:t>
            </a:r>
            <a:r>
              <a:rPr lang="en-I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 entry code first turns on support for large pages (4MB), and sets up the first page table </a:t>
            </a:r>
            <a:r>
              <a:rPr lang="en-IN" sz="2400" b="1" dirty="0" err="1"/>
              <a:t>entrypgdir</a:t>
            </a:r>
            <a:r>
              <a:rPr lang="en-IN" sz="2400" b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 first entry of this page table </a:t>
            </a:r>
            <a:r>
              <a:rPr lang="en-IN" sz="2400" b="1" dirty="0"/>
              <a:t>maps virtual addresses [0, 4MB] to physical addresses [0,4MB],</a:t>
            </a:r>
            <a:r>
              <a:rPr lang="en-IN" sz="2400" dirty="0"/>
              <a:t> to enable the entry code that resides in the low virtual address space to run.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 second entry in this page table is easier to follow</a:t>
            </a:r>
            <a:r>
              <a:rPr lang="en-IN" sz="2400" b="1" dirty="0"/>
              <a:t>: it maps [KERNBASE, KERNBASE+4MB] to[0, 4MB], </a:t>
            </a:r>
            <a:r>
              <a:rPr lang="en-IN" sz="2400" dirty="0"/>
              <a:t>to enable the first 4MB of kernel code in the high virtual address space to run after MMU is turned on. 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4C9018E3-BB3F-43E5-AF14-F2CD9E9534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587" y="555589"/>
            <a:ext cx="10688479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905246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BEFE6C6-42E1-4BBB-8EA9-C1D83902388F}"/>
              </a:ext>
            </a:extLst>
          </p:cNvPr>
          <p:cNvSpPr txBox="1"/>
          <p:nvPr/>
        </p:nvSpPr>
        <p:spPr>
          <a:xfrm>
            <a:off x="284321" y="1105179"/>
            <a:ext cx="69655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1036 # By convention, the _start symbol specifies the ELF entry point.</a:t>
            </a:r>
          </a:p>
          <a:p>
            <a:r>
              <a:rPr lang="en-IN" dirty="0"/>
              <a:t>1037 # Since we haven’t set up virtual memory yet, our entry point is</a:t>
            </a:r>
          </a:p>
          <a:p>
            <a:r>
              <a:rPr lang="en-IN" dirty="0"/>
              <a:t>1038 # the physical address of ’entry’.</a:t>
            </a:r>
          </a:p>
          <a:p>
            <a:r>
              <a:rPr lang="en-IN" dirty="0"/>
              <a:t>1039 .</a:t>
            </a:r>
            <a:r>
              <a:rPr lang="en-IN" dirty="0" err="1"/>
              <a:t>globl</a:t>
            </a:r>
            <a:r>
              <a:rPr lang="en-IN" dirty="0"/>
              <a:t> _start</a:t>
            </a:r>
          </a:p>
          <a:p>
            <a:r>
              <a:rPr lang="en-IN" dirty="0"/>
              <a:t>1040 </a:t>
            </a:r>
            <a:r>
              <a:rPr lang="en-IN" b="1" dirty="0"/>
              <a:t>_start = V2P_WO(entry)</a:t>
            </a:r>
          </a:p>
          <a:p>
            <a:r>
              <a:rPr lang="en-IN" dirty="0"/>
              <a:t>1041</a:t>
            </a:r>
          </a:p>
          <a:p>
            <a:r>
              <a:rPr lang="en-IN" dirty="0"/>
              <a:t>1042 # Entering xv6 on boot processor, with paging off.</a:t>
            </a:r>
          </a:p>
          <a:p>
            <a:r>
              <a:rPr lang="en-IN" dirty="0"/>
              <a:t>1043 .</a:t>
            </a:r>
            <a:r>
              <a:rPr lang="en-IN" dirty="0" err="1"/>
              <a:t>globl</a:t>
            </a:r>
            <a:r>
              <a:rPr lang="en-IN" dirty="0"/>
              <a:t> entry</a:t>
            </a:r>
          </a:p>
          <a:p>
            <a:r>
              <a:rPr lang="en-IN" dirty="0"/>
              <a:t>1044 </a:t>
            </a:r>
            <a:r>
              <a:rPr lang="en-IN" b="1" dirty="0"/>
              <a:t>entry:</a:t>
            </a:r>
          </a:p>
          <a:p>
            <a:r>
              <a:rPr lang="en-IN" dirty="0">
                <a:solidFill>
                  <a:srgbClr val="002060"/>
                </a:solidFill>
              </a:rPr>
              <a:t>1045 # </a:t>
            </a:r>
            <a:r>
              <a:rPr lang="en-IN" b="1" dirty="0">
                <a:solidFill>
                  <a:srgbClr val="002060"/>
                </a:solidFill>
              </a:rPr>
              <a:t>Turn on page size extension for 4Mbyte pages</a:t>
            </a:r>
          </a:p>
          <a:p>
            <a:r>
              <a:rPr lang="en-IN" dirty="0"/>
              <a:t>1046 </a:t>
            </a:r>
            <a:r>
              <a:rPr lang="en-IN" dirty="0" err="1"/>
              <a:t>movl</a:t>
            </a:r>
            <a:r>
              <a:rPr lang="en-IN" dirty="0"/>
              <a:t> %cr4, %</a:t>
            </a:r>
            <a:r>
              <a:rPr lang="en-IN" dirty="0" err="1"/>
              <a:t>eax</a:t>
            </a:r>
            <a:endParaRPr lang="en-IN" dirty="0"/>
          </a:p>
          <a:p>
            <a:r>
              <a:rPr lang="en-IN" dirty="0"/>
              <a:t>1047 </a:t>
            </a:r>
            <a:r>
              <a:rPr lang="en-IN" b="1" dirty="0" err="1"/>
              <a:t>orl</a:t>
            </a:r>
            <a:r>
              <a:rPr lang="en-IN" b="1" dirty="0"/>
              <a:t> $(CR4_PSE), %</a:t>
            </a:r>
            <a:r>
              <a:rPr lang="en-IN" b="1" dirty="0" err="1"/>
              <a:t>eax</a:t>
            </a:r>
            <a:endParaRPr lang="en-IN" b="1" dirty="0"/>
          </a:p>
          <a:p>
            <a:r>
              <a:rPr lang="en-IN" dirty="0"/>
              <a:t>1048 </a:t>
            </a:r>
            <a:r>
              <a:rPr lang="en-IN" dirty="0" err="1"/>
              <a:t>movl</a:t>
            </a:r>
            <a:r>
              <a:rPr lang="en-IN" dirty="0"/>
              <a:t> %</a:t>
            </a:r>
            <a:r>
              <a:rPr lang="en-IN" dirty="0" err="1"/>
              <a:t>eax</a:t>
            </a:r>
            <a:r>
              <a:rPr lang="en-IN" dirty="0"/>
              <a:t>, %cr4</a:t>
            </a:r>
          </a:p>
          <a:p>
            <a:r>
              <a:rPr lang="en-US" b="1" dirty="0">
                <a:solidFill>
                  <a:srgbClr val="002060"/>
                </a:solidFill>
              </a:rPr>
              <a:t>1049 # Set page directory </a:t>
            </a:r>
          </a:p>
          <a:p>
            <a:r>
              <a:rPr lang="en-US" dirty="0"/>
              <a:t>1050 </a:t>
            </a:r>
            <a:r>
              <a:rPr lang="en-US" dirty="0" err="1"/>
              <a:t>movl</a:t>
            </a:r>
            <a:r>
              <a:rPr lang="en-US" dirty="0"/>
              <a:t> $(V2P_WO(</a:t>
            </a:r>
            <a:r>
              <a:rPr lang="en-US" b="1" dirty="0" err="1"/>
              <a:t>entrypgdir</a:t>
            </a:r>
            <a:r>
              <a:rPr lang="en-US" dirty="0"/>
              <a:t>)), %</a:t>
            </a:r>
            <a:r>
              <a:rPr lang="en-US" dirty="0" err="1"/>
              <a:t>eax</a:t>
            </a:r>
            <a:r>
              <a:rPr lang="en-US" dirty="0"/>
              <a:t> </a:t>
            </a:r>
          </a:p>
          <a:p>
            <a:r>
              <a:rPr lang="en-US" dirty="0"/>
              <a:t>1051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eax</a:t>
            </a:r>
            <a:r>
              <a:rPr lang="en-US" dirty="0"/>
              <a:t>, %cr3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581C-ABE0-483E-A91A-8FF150D384D5}"/>
              </a:ext>
            </a:extLst>
          </p:cNvPr>
          <p:cNvSpPr txBox="1"/>
          <p:nvPr/>
        </p:nvSpPr>
        <p:spPr>
          <a:xfrm>
            <a:off x="1101672" y="5769604"/>
            <a:ext cx="75029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0207 #define KERNBASE 0x80000000 // First kernel virtual address</a:t>
            </a:r>
          </a:p>
          <a:p>
            <a:r>
              <a:rPr lang="en-US" dirty="0"/>
              <a:t>0210 #define V2P(a) (((</a:t>
            </a:r>
            <a:r>
              <a:rPr lang="en-US" dirty="0" err="1"/>
              <a:t>uint</a:t>
            </a:r>
            <a:r>
              <a:rPr lang="en-US" dirty="0"/>
              <a:t>) (a)) − KERNBASE)</a:t>
            </a:r>
          </a:p>
          <a:p>
            <a:r>
              <a:rPr lang="en-US" dirty="0"/>
              <a:t>0213 #define V2P_WO(x) ((x) − KERNBASE) // same as V2P, but without casts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D77768-ABE5-4CAF-9420-838067A1F419}"/>
              </a:ext>
            </a:extLst>
          </p:cNvPr>
          <p:cNvSpPr txBox="1"/>
          <p:nvPr/>
        </p:nvSpPr>
        <p:spPr>
          <a:xfrm>
            <a:off x="5699648" y="3460091"/>
            <a:ext cx="52406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800" dirty="0"/>
              <a:t>The xv6 bootloader loads the kernel code in low physical memory (starting at 1MB, after leaving the first 1MB for use by I/O devices), and starts executing the kernel at </a:t>
            </a:r>
            <a:r>
              <a:rPr lang="en-IN" sz="1800" b="1" dirty="0"/>
              <a:t>entry</a:t>
            </a:r>
            <a:r>
              <a:rPr lang="en-IN" sz="18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0E30B4-98CA-458F-9F59-1E5A7DBB7119}"/>
              </a:ext>
            </a:extLst>
          </p:cNvPr>
          <p:cNvSpPr txBox="1"/>
          <p:nvPr/>
        </p:nvSpPr>
        <p:spPr>
          <a:xfrm>
            <a:off x="4726543" y="4876112"/>
            <a:ext cx="610125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800" dirty="0"/>
              <a:t>2. The entry code first turns on support for large pages (4MB), and sets up the first page table </a:t>
            </a:r>
            <a:r>
              <a:rPr lang="en-IN" sz="1800" dirty="0" err="1"/>
              <a:t>entrypgdir</a:t>
            </a:r>
            <a:r>
              <a:rPr lang="en-IN" sz="18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8EED5C-0B14-4124-B213-735BD2A3B141}"/>
              </a:ext>
            </a:extLst>
          </p:cNvPr>
          <p:cNvSpPr txBox="1"/>
          <p:nvPr/>
        </p:nvSpPr>
        <p:spPr>
          <a:xfrm>
            <a:off x="284321" y="289123"/>
            <a:ext cx="61012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The First Address Space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C84CE-6353-4C5E-ACCC-978BCAC420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7" t="7117" r="43591" b="72705"/>
          <a:stretch/>
        </p:blipFill>
        <p:spPr>
          <a:xfrm>
            <a:off x="5548239" y="1713084"/>
            <a:ext cx="6643761" cy="138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7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BDBA7D-394F-4334-AF51-DA44E560A5FE}"/>
              </a:ext>
            </a:extLst>
          </p:cNvPr>
          <p:cNvSpPr txBox="1"/>
          <p:nvPr/>
        </p:nvSpPr>
        <p:spPr>
          <a:xfrm>
            <a:off x="145481" y="292707"/>
            <a:ext cx="82763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1300 // The boot page table used in </a:t>
            </a:r>
            <a:r>
              <a:rPr lang="en-US" dirty="0" err="1"/>
              <a:t>entry.S</a:t>
            </a:r>
            <a:r>
              <a:rPr lang="en-US" dirty="0"/>
              <a:t> and </a:t>
            </a:r>
            <a:r>
              <a:rPr lang="en-US" dirty="0" err="1"/>
              <a:t>entryother.S</a:t>
            </a:r>
            <a:r>
              <a:rPr lang="en-US" dirty="0"/>
              <a:t>.</a:t>
            </a:r>
          </a:p>
          <a:p>
            <a:r>
              <a:rPr lang="en-US" dirty="0"/>
              <a:t>1301 // Page directories (and page tables) must start on page boundaries,</a:t>
            </a:r>
          </a:p>
          <a:p>
            <a:r>
              <a:rPr lang="en-US" dirty="0"/>
              <a:t>1302 // hence the __aligned__ attribute.</a:t>
            </a:r>
          </a:p>
          <a:p>
            <a:r>
              <a:rPr lang="en-US" dirty="0"/>
              <a:t>1303 // PTE_PS in a page directory entry enables 4Mbyte pages.</a:t>
            </a:r>
          </a:p>
          <a:p>
            <a:r>
              <a:rPr lang="en-US" dirty="0"/>
              <a:t>1304</a:t>
            </a:r>
          </a:p>
          <a:p>
            <a:r>
              <a:rPr lang="en-US" dirty="0"/>
              <a:t>1305 __attribute__((__aligned__(PGSIZE)))</a:t>
            </a:r>
          </a:p>
          <a:p>
            <a:r>
              <a:rPr lang="en-US" dirty="0"/>
              <a:t>1306 </a:t>
            </a:r>
            <a:r>
              <a:rPr lang="en-US" b="1" dirty="0" err="1">
                <a:solidFill>
                  <a:srgbClr val="002060"/>
                </a:solidFill>
              </a:rPr>
              <a:t>pde_t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entrypgdir</a:t>
            </a:r>
            <a:r>
              <a:rPr lang="en-US" dirty="0"/>
              <a:t>[NPDENTRIES] = {</a:t>
            </a:r>
          </a:p>
          <a:p>
            <a:r>
              <a:rPr lang="en-US" dirty="0"/>
              <a:t>1307 // Map VA’s [0, 4MB) to PA’s [0, 4MB)</a:t>
            </a:r>
          </a:p>
          <a:p>
            <a:r>
              <a:rPr lang="en-US" dirty="0"/>
              <a:t>1308 [0] = (0) | PTE_P | PTE_W | PTE_PS,</a:t>
            </a:r>
          </a:p>
          <a:p>
            <a:r>
              <a:rPr lang="en-US" dirty="0"/>
              <a:t>1309 // Map VA’s [KERNBASE, KERNBASE+4MB) to PA’s [0, 4MB)</a:t>
            </a:r>
          </a:p>
          <a:p>
            <a:r>
              <a:rPr lang="en-US" dirty="0"/>
              <a:t>1310 [KERNBASE&gt;&gt;PDXSHIFT] = (0) | PTE_P | PTE_W | PTE_PS,</a:t>
            </a:r>
          </a:p>
          <a:p>
            <a:r>
              <a:rPr lang="en-US" dirty="0"/>
              <a:t>1311 };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40465-637D-469A-92DB-348C6523AEF1}"/>
              </a:ext>
            </a:extLst>
          </p:cNvPr>
          <p:cNvSpPr txBox="1"/>
          <p:nvPr/>
        </p:nvSpPr>
        <p:spPr>
          <a:xfrm>
            <a:off x="6982155" y="5956311"/>
            <a:ext cx="144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MB</a:t>
            </a:r>
          </a:p>
          <a:p>
            <a:r>
              <a:rPr lang="en-US" dirty="0"/>
              <a:t>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82DC08F-5015-4A18-A06C-5D90A62D2F30}"/>
              </a:ext>
            </a:extLst>
          </p:cNvPr>
          <p:cNvGrpSpPr/>
          <p:nvPr/>
        </p:nvGrpSpPr>
        <p:grpSpPr>
          <a:xfrm>
            <a:off x="145481" y="3880548"/>
            <a:ext cx="6830308" cy="2913599"/>
            <a:chOff x="2728851" y="3668927"/>
            <a:chExt cx="6830308" cy="29135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250F28-E3D3-4E91-B841-5FC849A9F30C}"/>
                </a:ext>
              </a:extLst>
            </p:cNvPr>
            <p:cNvSpPr/>
            <p:nvPr/>
          </p:nvSpPr>
          <p:spPr>
            <a:xfrm>
              <a:off x="4120055" y="3682943"/>
              <a:ext cx="2049518" cy="25711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FD3723-FD3A-44BE-9DD2-57DAF17D5D28}"/>
                </a:ext>
              </a:extLst>
            </p:cNvPr>
            <p:cNvSpPr/>
            <p:nvPr/>
          </p:nvSpPr>
          <p:spPr>
            <a:xfrm>
              <a:off x="7509641" y="3668927"/>
              <a:ext cx="2049518" cy="25711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22BB51-5D43-43C1-84D7-74F3F4452481}"/>
                </a:ext>
              </a:extLst>
            </p:cNvPr>
            <p:cNvSpPr txBox="1"/>
            <p:nvPr/>
          </p:nvSpPr>
          <p:spPr>
            <a:xfrm>
              <a:off x="7462546" y="6213194"/>
              <a:ext cx="204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Physical Memory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B072E3-2B8E-4350-A94A-82510328182A}"/>
                </a:ext>
              </a:extLst>
            </p:cNvPr>
            <p:cNvSpPr txBox="1"/>
            <p:nvPr/>
          </p:nvSpPr>
          <p:spPr>
            <a:xfrm>
              <a:off x="4046482" y="6195961"/>
              <a:ext cx="204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Virtual Memory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A9937B-AA34-4285-8197-B362EA5EFD25}"/>
                </a:ext>
              </a:extLst>
            </p:cNvPr>
            <p:cNvSpPr/>
            <p:nvPr/>
          </p:nvSpPr>
          <p:spPr>
            <a:xfrm>
              <a:off x="4104289" y="6006663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8789FD5-E347-4F74-BC62-9154E3CE7DE7}"/>
                </a:ext>
              </a:extLst>
            </p:cNvPr>
            <p:cNvSpPr/>
            <p:nvPr/>
          </p:nvSpPr>
          <p:spPr>
            <a:xfrm>
              <a:off x="7503275" y="5987738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A9867C-7BF4-4876-BF05-C254B1A345A1}"/>
                </a:ext>
              </a:extLst>
            </p:cNvPr>
            <p:cNvSpPr/>
            <p:nvPr/>
          </p:nvSpPr>
          <p:spPr>
            <a:xfrm>
              <a:off x="4120055" y="4251206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E552A-1439-4E85-92AD-A1A775403874}"/>
                </a:ext>
              </a:extLst>
            </p:cNvPr>
            <p:cNvSpPr txBox="1"/>
            <p:nvPr/>
          </p:nvSpPr>
          <p:spPr>
            <a:xfrm>
              <a:off x="3325311" y="5785668"/>
              <a:ext cx="1442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 MB</a:t>
              </a:r>
            </a:p>
            <a:p>
              <a:r>
                <a:rPr lang="en-US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ECACC-8639-4BC9-9990-F384495C3C30}"/>
                </a:ext>
              </a:extLst>
            </p:cNvPr>
            <p:cNvSpPr txBox="1"/>
            <p:nvPr/>
          </p:nvSpPr>
          <p:spPr>
            <a:xfrm>
              <a:off x="2728851" y="3997678"/>
              <a:ext cx="1442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2GB + 4 MB</a:t>
              </a:r>
            </a:p>
            <a:p>
              <a:r>
                <a:rPr lang="en-US" dirty="0"/>
                <a:t>2GB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782904-E3C9-44CA-A57D-3F2973959422}"/>
                </a:ext>
              </a:extLst>
            </p:cNvPr>
            <p:cNvCxnSpPr/>
            <p:nvPr/>
          </p:nvCxnSpPr>
          <p:spPr>
            <a:xfrm>
              <a:off x="6175939" y="6240099"/>
              <a:ext cx="1288829" cy="140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497D58-967C-4D31-B9C2-695566460E99}"/>
                </a:ext>
              </a:extLst>
            </p:cNvPr>
            <p:cNvCxnSpPr/>
            <p:nvPr/>
          </p:nvCxnSpPr>
          <p:spPr>
            <a:xfrm>
              <a:off x="6205046" y="5999655"/>
              <a:ext cx="1288829" cy="140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71F6BC-4972-4935-9CE7-B8849637A2EE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02" y="4490657"/>
              <a:ext cx="1302373" cy="17975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4E69C5-D919-425B-BD86-D76843D36F76}"/>
                </a:ext>
              </a:extLst>
            </p:cNvPr>
            <p:cNvCxnSpPr>
              <a:cxnSpLocks/>
            </p:cNvCxnSpPr>
            <p:nvPr/>
          </p:nvCxnSpPr>
          <p:spPr>
            <a:xfrm>
              <a:off x="6195699" y="4233954"/>
              <a:ext cx="1302373" cy="17975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7470D01-62F2-4668-B2F9-AEC2D262A080}"/>
              </a:ext>
            </a:extLst>
          </p:cNvPr>
          <p:cNvSpPr txBox="1"/>
          <p:nvPr/>
        </p:nvSpPr>
        <p:spPr>
          <a:xfrm>
            <a:off x="6325593" y="1336139"/>
            <a:ext cx="586640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800" dirty="0"/>
              <a:t>The first entry of this page table </a:t>
            </a:r>
            <a:r>
              <a:rPr lang="en-IN" sz="1800" dirty="0" err="1"/>
              <a:t>table</a:t>
            </a:r>
            <a:r>
              <a:rPr lang="en-IN" sz="1800" dirty="0"/>
              <a:t> maps virtual addresses [0, 4MB] to physical addresses [0,4MB], to enable the entry code that resides in the low virtual address space to run.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The second entry in this page table is easier to follow: it maps [KERNBASE, KERNBASE+4MB] to[0, 4MB], to enable the first 4MB of kernel code in the high virtual address space to run after MMU is turned on.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B830BA-F969-4073-9B4B-ACBBE72E8C12}"/>
              </a:ext>
            </a:extLst>
          </p:cNvPr>
          <p:cNvSpPr txBox="1"/>
          <p:nvPr/>
        </p:nvSpPr>
        <p:spPr>
          <a:xfrm>
            <a:off x="7894513" y="298314"/>
            <a:ext cx="33227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2060"/>
                </a:solidFill>
              </a:rPr>
              <a:t>entrypgdir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4321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" name="그룹 50">
            <a:extLst>
              <a:ext uri="{FF2B5EF4-FFF2-40B4-BE49-F238E27FC236}">
                <a16:creationId xmlns:a16="http://schemas.microsoft.com/office/drawing/2014/main" id="{867B06DB-FEA1-4850-82A2-452203D8411A}"/>
              </a:ext>
            </a:extLst>
          </p:cNvPr>
          <p:cNvGrpSpPr>
            <a:grpSpLocks/>
          </p:cNvGrpSpPr>
          <p:nvPr/>
        </p:nvGrpSpPr>
        <p:grpSpPr bwMode="auto">
          <a:xfrm>
            <a:off x="191697" y="1472168"/>
            <a:ext cx="3168650" cy="4176712"/>
            <a:chOff x="581763" y="1412776"/>
            <a:chExt cx="1974013" cy="4176464"/>
          </a:xfrm>
        </p:grpSpPr>
        <p:sp>
          <p:nvSpPr>
            <p:cNvPr id="18" name="TextBox 51">
              <a:extLst>
                <a:ext uri="{FF2B5EF4-FFF2-40B4-BE49-F238E27FC236}">
                  <a16:creationId xmlns:a16="http://schemas.microsoft.com/office/drawing/2014/main" id="{15250719-29BF-4DBF-AADB-F55DBC5C4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563" y="1412776"/>
              <a:ext cx="5508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400">
                  <a:solidFill>
                    <a:srgbClr val="000000"/>
                  </a:solidFill>
                  <a:latin typeface="Malgun Gothic" panose="020B0503020000020004" pitchFamily="34" charset="-127"/>
                </a:rPr>
                <a:t>0KB</a:t>
              </a:r>
              <a:endParaRPr lang="ko-KR" altLang="en-US" sz="14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19" name="TextBox 52">
              <a:extLst>
                <a:ext uri="{FF2B5EF4-FFF2-40B4-BE49-F238E27FC236}">
                  <a16:creationId xmlns:a16="http://schemas.microsoft.com/office/drawing/2014/main" id="{D2EA844B-9A5E-4F68-8592-DBF582CF1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63" y="2266999"/>
              <a:ext cx="6120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400">
                  <a:solidFill>
                    <a:srgbClr val="000000"/>
                  </a:solidFill>
                  <a:latin typeface="Malgun Gothic" panose="020B0503020000020004" pitchFamily="34" charset="-127"/>
                </a:rPr>
                <a:t>64KB</a:t>
              </a:r>
              <a:endParaRPr lang="ko-KR" altLang="en-US" sz="14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20" name="TextBox 53">
              <a:extLst>
                <a:ext uri="{FF2B5EF4-FFF2-40B4-BE49-F238E27FC236}">
                  <a16:creationId xmlns:a16="http://schemas.microsoft.com/office/drawing/2014/main" id="{1FF7C0C5-2C16-45D1-B7C3-8FC7E99FD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63" y="5281463"/>
              <a:ext cx="5712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400">
                  <a:solidFill>
                    <a:srgbClr val="000000"/>
                  </a:solidFill>
                  <a:latin typeface="Malgun Gothic" panose="020B0503020000020004" pitchFamily="34" charset="-127"/>
                </a:rPr>
                <a:t>max</a:t>
              </a:r>
              <a:endParaRPr lang="ko-KR" altLang="en-US" sz="14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21" name="직사각형 54">
              <a:extLst>
                <a:ext uri="{FF2B5EF4-FFF2-40B4-BE49-F238E27FC236}">
                  <a16:creationId xmlns:a16="http://schemas.microsoft.com/office/drawing/2014/main" id="{68E0FBE3-B717-4B59-B061-E0F10476CA57}"/>
                </a:ext>
              </a:extLst>
            </p:cNvPr>
            <p:cNvSpPr/>
            <p:nvPr/>
          </p:nvSpPr>
          <p:spPr>
            <a:xfrm>
              <a:off x="1223614" y="1558817"/>
              <a:ext cx="1332162" cy="8619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Operating System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55">
              <a:extLst>
                <a:ext uri="{FF2B5EF4-FFF2-40B4-BE49-F238E27FC236}">
                  <a16:creationId xmlns:a16="http://schemas.microsoft.com/office/drawing/2014/main" id="{738F2871-D0E0-44D5-A228-97714873278F}"/>
                </a:ext>
              </a:extLst>
            </p:cNvPr>
            <p:cNvSpPr/>
            <p:nvPr/>
          </p:nvSpPr>
          <p:spPr>
            <a:xfrm>
              <a:off x="1223614" y="2420778"/>
              <a:ext cx="1332162" cy="30668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Current</a:t>
              </a:r>
            </a:p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Program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0955DFE-11E0-46BD-9F5C-94DA5CB72CE4}"/>
              </a:ext>
            </a:extLst>
          </p:cNvPr>
          <p:cNvSpPr/>
          <p:nvPr/>
        </p:nvSpPr>
        <p:spPr>
          <a:xfrm>
            <a:off x="44068" y="5815649"/>
            <a:ext cx="477176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 err="1"/>
              <a:t>Uniprogramming</a:t>
            </a:r>
            <a:r>
              <a:rPr lang="en-US" altLang="en-US" sz="2400" dirty="0"/>
              <a:t>:  </a:t>
            </a:r>
          </a:p>
          <a:p>
            <a:pPr algn="ctr">
              <a:lnSpc>
                <a:spcPct val="90000"/>
              </a:lnSpc>
            </a:pPr>
            <a:r>
              <a:rPr lang="en-US" altLang="en-US" sz="2400" dirty="0"/>
              <a:t>One process runs at a time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7BCC0F-E53B-4BDE-BC72-7F14543A3E6A}"/>
              </a:ext>
            </a:extLst>
          </p:cNvPr>
          <p:cNvGrpSpPr/>
          <p:nvPr/>
        </p:nvGrpSpPr>
        <p:grpSpPr>
          <a:xfrm>
            <a:off x="3948494" y="985206"/>
            <a:ext cx="3087687" cy="4575175"/>
            <a:chOff x="8208963" y="1198563"/>
            <a:chExt cx="3087687" cy="4575175"/>
          </a:xfrm>
        </p:grpSpPr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03969C56-0017-4AC8-9779-67FA33E94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3413" y="1198563"/>
              <a:ext cx="8032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0KB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7CCC0860-ECBD-40EE-9675-5DD10328D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1682750"/>
              <a:ext cx="892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64KB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27" name="직사각형 15">
              <a:extLst>
                <a:ext uri="{FF2B5EF4-FFF2-40B4-BE49-F238E27FC236}">
                  <a16:creationId xmlns:a16="http://schemas.microsoft.com/office/drawing/2014/main" id="{3AA64F58-91C2-4667-8BCB-B00D4794E2D2}"/>
                </a:ext>
              </a:extLst>
            </p:cNvPr>
            <p:cNvSpPr/>
            <p:nvPr/>
          </p:nvSpPr>
          <p:spPr>
            <a:xfrm>
              <a:off x="9139238" y="1352550"/>
              <a:ext cx="2044700" cy="4984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Operating System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16">
              <a:extLst>
                <a:ext uri="{FF2B5EF4-FFF2-40B4-BE49-F238E27FC236}">
                  <a16:creationId xmlns:a16="http://schemas.microsoft.com/office/drawing/2014/main" id="{B2514C7A-0354-4B62-A364-5C39B0FD344A}"/>
                </a:ext>
              </a:extLst>
            </p:cNvPr>
            <p:cNvSpPr/>
            <p:nvPr/>
          </p:nvSpPr>
          <p:spPr>
            <a:xfrm>
              <a:off x="9139238" y="2355850"/>
              <a:ext cx="2044700" cy="4984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Process C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17">
              <a:extLst>
                <a:ext uri="{FF2B5EF4-FFF2-40B4-BE49-F238E27FC236}">
                  <a16:creationId xmlns:a16="http://schemas.microsoft.com/office/drawing/2014/main" id="{DADCF31D-0402-4937-B0AC-3ECFD7B41B63}"/>
                </a:ext>
              </a:extLst>
            </p:cNvPr>
            <p:cNvSpPr/>
            <p:nvPr/>
          </p:nvSpPr>
          <p:spPr>
            <a:xfrm>
              <a:off x="9139238" y="1851025"/>
              <a:ext cx="2044700" cy="504825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Free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292BEB5D-4132-4E65-9A78-D56ED76A9656}"/>
                </a:ext>
              </a:extLst>
            </p:cNvPr>
            <p:cNvSpPr/>
            <p:nvPr/>
          </p:nvSpPr>
          <p:spPr>
            <a:xfrm>
              <a:off x="9139238" y="2854325"/>
              <a:ext cx="2044700" cy="4984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Process B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19">
              <a:extLst>
                <a:ext uri="{FF2B5EF4-FFF2-40B4-BE49-F238E27FC236}">
                  <a16:creationId xmlns:a16="http://schemas.microsoft.com/office/drawing/2014/main" id="{F504979A-3327-4AB6-85CF-C76A4C496E66}"/>
                </a:ext>
              </a:extLst>
            </p:cNvPr>
            <p:cNvSpPr/>
            <p:nvPr/>
          </p:nvSpPr>
          <p:spPr>
            <a:xfrm>
              <a:off x="9139238" y="3352800"/>
              <a:ext cx="2044700" cy="504825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Free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20">
              <a:extLst>
                <a:ext uri="{FF2B5EF4-FFF2-40B4-BE49-F238E27FC236}">
                  <a16:creationId xmlns:a16="http://schemas.microsoft.com/office/drawing/2014/main" id="{7914A312-59C6-4F1E-801C-0FEAC64F2062}"/>
                </a:ext>
              </a:extLst>
            </p:cNvPr>
            <p:cNvSpPr/>
            <p:nvPr/>
          </p:nvSpPr>
          <p:spPr>
            <a:xfrm>
              <a:off x="9139238" y="3857625"/>
              <a:ext cx="2044700" cy="99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Process A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2AC5034-AD9B-4B5C-A0FF-1F31CDECB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5725" y="5465763"/>
              <a:ext cx="2320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400" b="1">
                  <a:solidFill>
                    <a:srgbClr val="000000"/>
                  </a:solidFill>
                  <a:latin typeface="Malgun Gothic" panose="020B0503020000020004" pitchFamily="34" charset="-127"/>
                </a:rPr>
                <a:t>Physical Memory</a:t>
              </a:r>
              <a:endParaRPr lang="ko-KR" altLang="en-US" sz="1400" b="1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35" name="직사각형 24">
              <a:extLst>
                <a:ext uri="{FF2B5EF4-FFF2-40B4-BE49-F238E27FC236}">
                  <a16:creationId xmlns:a16="http://schemas.microsoft.com/office/drawing/2014/main" id="{1A537170-99E9-46BF-ADD8-7EA6EBC5AA5E}"/>
                </a:ext>
              </a:extLst>
            </p:cNvPr>
            <p:cNvSpPr/>
            <p:nvPr/>
          </p:nvSpPr>
          <p:spPr>
            <a:xfrm>
              <a:off x="9139238" y="4860925"/>
              <a:ext cx="2044700" cy="50323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Free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25">
              <a:extLst>
                <a:ext uri="{FF2B5EF4-FFF2-40B4-BE49-F238E27FC236}">
                  <a16:creationId xmlns:a16="http://schemas.microsoft.com/office/drawing/2014/main" id="{B13324C3-6594-4ED7-A6CD-DCA987227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2184400"/>
              <a:ext cx="892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128KB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37" name="TextBox 26">
              <a:extLst>
                <a:ext uri="{FF2B5EF4-FFF2-40B4-BE49-F238E27FC236}">
                  <a16:creationId xmlns:a16="http://schemas.microsoft.com/office/drawing/2014/main" id="{21C15FFD-0018-4F76-BC6D-5B6C9B491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2716213"/>
              <a:ext cx="892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192KB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AE38CE99-E344-4353-91EC-B7D86041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3214688"/>
              <a:ext cx="8921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256KB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39" name="TextBox 28">
              <a:extLst>
                <a:ext uri="{FF2B5EF4-FFF2-40B4-BE49-F238E27FC236}">
                  <a16:creationId xmlns:a16="http://schemas.microsoft.com/office/drawing/2014/main" id="{B0F3E68C-E852-4F78-AFCA-DFDF5BB9D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3719513"/>
              <a:ext cx="892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320KB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41" name="TextBox 30">
              <a:extLst>
                <a:ext uri="{FF2B5EF4-FFF2-40B4-BE49-F238E27FC236}">
                  <a16:creationId xmlns:a16="http://schemas.microsoft.com/office/drawing/2014/main" id="{08022552-0143-4F18-99DF-53DA84DFA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4724400"/>
              <a:ext cx="892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448KB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42" name="TextBox 31">
              <a:extLst>
                <a:ext uri="{FF2B5EF4-FFF2-40B4-BE49-F238E27FC236}">
                  <a16:creationId xmlns:a16="http://schemas.microsoft.com/office/drawing/2014/main" id="{1444812A-25E2-473A-9809-4F1A2CFE4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5189538"/>
              <a:ext cx="892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512KB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7148062" y="1902851"/>
            <a:ext cx="46987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accent1"/>
                </a:solidFill>
              </a:rPr>
              <a:t>Load multiple processes </a:t>
            </a:r>
            <a:r>
              <a:rPr lang="en-US" altLang="ko-KR" sz="2400" dirty="0"/>
              <a:t>in memory.</a:t>
            </a:r>
          </a:p>
          <a:p>
            <a:pPr lvl="1">
              <a:defRPr/>
            </a:pPr>
            <a:r>
              <a:rPr lang="en-US" altLang="ko-KR" sz="2400" dirty="0"/>
              <a:t>Execute one for a short while.</a:t>
            </a:r>
          </a:p>
          <a:p>
            <a:pPr lvl="1">
              <a:defRPr/>
            </a:pPr>
            <a:r>
              <a:rPr lang="en-US" altLang="ko-KR" sz="2400" dirty="0"/>
              <a:t>Switch processes between them in memory.</a:t>
            </a:r>
          </a:p>
          <a:p>
            <a:pPr lvl="1">
              <a:defRPr/>
            </a:pPr>
            <a:r>
              <a:rPr lang="en-US" altLang="ko-KR" sz="2400" dirty="0"/>
              <a:t>Increase utilization and efficiency.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7006019" y="996849"/>
            <a:ext cx="3718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Multiprogramming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C617A5-0A9D-458D-A3C1-E212AF0E5851}"/>
              </a:ext>
            </a:extLst>
          </p:cNvPr>
          <p:cNvSpPr txBox="1"/>
          <p:nvPr/>
        </p:nvSpPr>
        <p:spPr>
          <a:xfrm>
            <a:off x="7410075" y="4432725"/>
            <a:ext cx="4590228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chemeClr val="bg1"/>
                </a:solidFill>
                <a:effectLst/>
              </a:rPr>
              <a:t>We need to have some kind of mechanism which can store one process at different locations of the memory.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20">
            <a:extLst>
              <a:ext uri="{FF2B5EF4-FFF2-40B4-BE49-F238E27FC236}">
                <a16:creationId xmlns:a16="http://schemas.microsoft.com/office/drawing/2014/main" id="{72217210-6EAE-45C7-ADDC-E198A6F7FE6F}"/>
              </a:ext>
            </a:extLst>
          </p:cNvPr>
          <p:cNvSpPr/>
          <p:nvPr/>
        </p:nvSpPr>
        <p:spPr>
          <a:xfrm>
            <a:off x="4394581" y="5644518"/>
            <a:ext cx="2044700" cy="9969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rPr>
              <a:t>Process D</a:t>
            </a:r>
          </a:p>
          <a:p>
            <a:pPr algn="ctr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rPr>
              <a:t>(code, data, etc.)</a:t>
            </a:r>
          </a:p>
          <a:p>
            <a:pPr algn="ctr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rPr>
              <a:t>164KB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9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4" grpId="0"/>
      <p:bldP spid="47" grpId="0"/>
      <p:bldP spid="40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BBC7314-E406-4981-AB27-91783E1804CE}"/>
              </a:ext>
            </a:extLst>
          </p:cNvPr>
          <p:cNvSpPr txBox="1"/>
          <p:nvPr/>
        </p:nvSpPr>
        <p:spPr>
          <a:xfrm>
            <a:off x="208573" y="1369232"/>
            <a:ext cx="63498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1052 # Turn on paging</a:t>
            </a:r>
            <a:r>
              <a:rPr lang="en-US" dirty="0"/>
              <a:t>.</a:t>
            </a:r>
          </a:p>
          <a:p>
            <a:r>
              <a:rPr lang="en-US" dirty="0"/>
              <a:t>1053 </a:t>
            </a:r>
            <a:r>
              <a:rPr lang="en-US" dirty="0" err="1"/>
              <a:t>movl</a:t>
            </a:r>
            <a:r>
              <a:rPr lang="en-US" dirty="0"/>
              <a:t> %cr0,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1054 </a:t>
            </a:r>
            <a:r>
              <a:rPr lang="en-US" dirty="0" err="1"/>
              <a:t>orl</a:t>
            </a:r>
            <a:r>
              <a:rPr lang="en-US" dirty="0"/>
              <a:t> $(CR0_PG|CR0_WP),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1055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eax</a:t>
            </a:r>
            <a:r>
              <a:rPr lang="en-US" dirty="0"/>
              <a:t>, %cr0</a:t>
            </a:r>
          </a:p>
          <a:p>
            <a:r>
              <a:rPr lang="en-US" dirty="0"/>
              <a:t>1056</a:t>
            </a:r>
          </a:p>
          <a:p>
            <a:r>
              <a:rPr lang="en-US" dirty="0"/>
              <a:t>1057 </a:t>
            </a:r>
            <a:r>
              <a:rPr lang="en-US" b="1" dirty="0"/>
              <a:t># Set up the stack pointer.</a:t>
            </a:r>
          </a:p>
          <a:p>
            <a:r>
              <a:rPr lang="en-US" b="1" dirty="0"/>
              <a:t>1058 </a:t>
            </a:r>
            <a:r>
              <a:rPr lang="en-US" b="1" dirty="0" err="1"/>
              <a:t>movl</a:t>
            </a:r>
            <a:r>
              <a:rPr lang="en-US" b="1" dirty="0"/>
              <a:t> $(stack + KSTACKSIZE), %</a:t>
            </a:r>
            <a:r>
              <a:rPr lang="en-US" b="1" dirty="0" err="1"/>
              <a:t>esp</a:t>
            </a:r>
            <a:endParaRPr lang="en-US" b="1" dirty="0"/>
          </a:p>
          <a:p>
            <a:r>
              <a:rPr lang="en-US" dirty="0"/>
              <a:t>1059</a:t>
            </a:r>
          </a:p>
          <a:p>
            <a:r>
              <a:rPr lang="en-US" dirty="0"/>
              <a:t>1060 # Jump to main(), and switch to executing at</a:t>
            </a:r>
          </a:p>
          <a:p>
            <a:r>
              <a:rPr lang="en-US" dirty="0"/>
              <a:t>1061 # high addresses. The indirect call is needed because</a:t>
            </a:r>
          </a:p>
          <a:p>
            <a:r>
              <a:rPr lang="en-US" dirty="0"/>
              <a:t>1062 # the assembler produces a PC−relative instruction</a:t>
            </a:r>
          </a:p>
          <a:p>
            <a:r>
              <a:rPr lang="en-US" dirty="0"/>
              <a:t>1063 # for a direct jump.</a:t>
            </a:r>
          </a:p>
          <a:p>
            <a:r>
              <a:rPr lang="en-US" dirty="0"/>
              <a:t>1064 </a:t>
            </a:r>
            <a:r>
              <a:rPr lang="en-US" b="1" dirty="0"/>
              <a:t>mov $main, %</a:t>
            </a:r>
            <a:r>
              <a:rPr lang="en-US" b="1" dirty="0" err="1"/>
              <a:t>eax</a:t>
            </a:r>
            <a:endParaRPr lang="en-US" b="1" dirty="0"/>
          </a:p>
          <a:p>
            <a:r>
              <a:rPr lang="en-US" dirty="0"/>
              <a:t>1065 </a:t>
            </a:r>
            <a:r>
              <a:rPr lang="en-US" b="1" dirty="0" err="1"/>
              <a:t>jmp</a:t>
            </a:r>
            <a:r>
              <a:rPr lang="en-US" b="1" dirty="0"/>
              <a:t> *%</a:t>
            </a:r>
            <a:r>
              <a:rPr lang="en-US" b="1" dirty="0" err="1"/>
              <a:t>eax</a:t>
            </a:r>
            <a:endParaRPr lang="en-US" b="1" dirty="0"/>
          </a:p>
          <a:p>
            <a:r>
              <a:rPr lang="en-US" dirty="0"/>
              <a:t>1066</a:t>
            </a:r>
          </a:p>
          <a:p>
            <a:r>
              <a:rPr lang="en-US" dirty="0"/>
              <a:t>1067 .comm stack, KSTACKSIZE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A75E1A-966A-4635-A40F-6AE69F1A1069}"/>
              </a:ext>
            </a:extLst>
          </p:cNvPr>
          <p:cNvSpPr txBox="1"/>
          <p:nvPr/>
        </p:nvSpPr>
        <p:spPr>
          <a:xfrm>
            <a:off x="5882173" y="1527148"/>
            <a:ext cx="610125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Once a pointer to this page table is stored in CR3, MMU is turned on, the entry code creates a stack, and jumps to the main function in the kernel’s C code (line 1217).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20AA5-97BF-4886-A8A4-42F4CF3A04F9}"/>
              </a:ext>
            </a:extLst>
          </p:cNvPr>
          <p:cNvSpPr txBox="1"/>
          <p:nvPr/>
        </p:nvSpPr>
        <p:spPr>
          <a:xfrm>
            <a:off x="284321" y="373359"/>
            <a:ext cx="6105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 and Stack</a:t>
            </a:r>
          </a:p>
        </p:txBody>
      </p:sp>
    </p:spTree>
    <p:extLst>
      <p:ext uri="{BB962C8B-B14F-4D97-AF65-F5344CB8AC3E}">
        <p14:creationId xmlns:p14="http://schemas.microsoft.com/office/powerpoint/2010/main" val="3655244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03A283F-338A-4A6C-A544-899339C86851}"/>
              </a:ext>
            </a:extLst>
          </p:cNvPr>
          <p:cNvSpPr txBox="1"/>
          <p:nvPr/>
        </p:nvSpPr>
        <p:spPr>
          <a:xfrm>
            <a:off x="4418133" y="286473"/>
            <a:ext cx="777386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1216 int</a:t>
            </a:r>
          </a:p>
          <a:p>
            <a:r>
              <a:rPr lang="en-US" dirty="0"/>
              <a:t>1217 main(void)</a:t>
            </a:r>
          </a:p>
          <a:p>
            <a:r>
              <a:rPr lang="en-US" dirty="0"/>
              <a:t>1218 {</a:t>
            </a:r>
          </a:p>
          <a:p>
            <a:r>
              <a:rPr lang="en-US" dirty="0"/>
              <a:t>1219 </a:t>
            </a:r>
            <a:r>
              <a:rPr lang="en-US" dirty="0">
                <a:solidFill>
                  <a:srgbClr val="FF0000"/>
                </a:solidFill>
              </a:rPr>
              <a:t>kinit1(end, P2V(4*1024*1024)); </a:t>
            </a:r>
            <a:r>
              <a:rPr lang="en-US" dirty="0"/>
              <a:t>// </a:t>
            </a:r>
            <a:r>
              <a:rPr lang="en-US" dirty="0" err="1"/>
              <a:t>phys</a:t>
            </a:r>
            <a:r>
              <a:rPr lang="en-US" dirty="0"/>
              <a:t> page allocator</a:t>
            </a:r>
          </a:p>
          <a:p>
            <a:r>
              <a:rPr lang="en-US" dirty="0"/>
              <a:t>1220 </a:t>
            </a:r>
            <a:r>
              <a:rPr lang="en-US" dirty="0" err="1">
                <a:solidFill>
                  <a:srgbClr val="FF0000"/>
                </a:solidFill>
              </a:rPr>
              <a:t>kvmalloc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r>
              <a:rPr lang="en-US" dirty="0"/>
              <a:t>// kernel page table</a:t>
            </a:r>
          </a:p>
          <a:p>
            <a:r>
              <a:rPr lang="en-US" dirty="0"/>
              <a:t>1221 </a:t>
            </a:r>
            <a:r>
              <a:rPr lang="en-US" dirty="0" err="1"/>
              <a:t>mpinit</a:t>
            </a:r>
            <a:r>
              <a:rPr lang="en-US" dirty="0"/>
              <a:t>(); // detect other processors</a:t>
            </a:r>
          </a:p>
          <a:p>
            <a:r>
              <a:rPr lang="en-US" dirty="0"/>
              <a:t>1222 </a:t>
            </a:r>
            <a:r>
              <a:rPr lang="en-US" dirty="0" err="1">
                <a:solidFill>
                  <a:srgbClr val="FF0000"/>
                </a:solidFill>
              </a:rPr>
              <a:t>lapicinit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; // interrupt controller</a:t>
            </a:r>
          </a:p>
          <a:p>
            <a:r>
              <a:rPr lang="en-US" dirty="0"/>
              <a:t>1223 </a:t>
            </a:r>
            <a:r>
              <a:rPr lang="en-US" dirty="0" err="1">
                <a:solidFill>
                  <a:srgbClr val="FF0000"/>
                </a:solidFill>
              </a:rPr>
              <a:t>seginit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r>
              <a:rPr lang="en-US" dirty="0"/>
              <a:t>// segment descriptors</a:t>
            </a:r>
          </a:p>
          <a:p>
            <a:r>
              <a:rPr lang="en-US" dirty="0"/>
              <a:t>1224 </a:t>
            </a:r>
            <a:r>
              <a:rPr lang="en-US" dirty="0" err="1"/>
              <a:t>picinit</a:t>
            </a:r>
            <a:r>
              <a:rPr lang="en-US" dirty="0"/>
              <a:t>(); // disable pic</a:t>
            </a:r>
          </a:p>
          <a:p>
            <a:r>
              <a:rPr lang="en-US" dirty="0"/>
              <a:t>1225 </a:t>
            </a:r>
            <a:r>
              <a:rPr lang="en-US" dirty="0" err="1">
                <a:solidFill>
                  <a:srgbClr val="FF0000"/>
                </a:solidFill>
              </a:rPr>
              <a:t>ioapicinit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r>
              <a:rPr lang="en-US" dirty="0"/>
              <a:t>// another interrupt controller</a:t>
            </a:r>
          </a:p>
          <a:p>
            <a:r>
              <a:rPr lang="en-US" dirty="0"/>
              <a:t>1226 </a:t>
            </a:r>
            <a:r>
              <a:rPr lang="en-US" dirty="0" err="1"/>
              <a:t>consoleinit</a:t>
            </a:r>
            <a:r>
              <a:rPr lang="en-US" dirty="0"/>
              <a:t>(); // console hardware</a:t>
            </a:r>
          </a:p>
          <a:p>
            <a:r>
              <a:rPr lang="en-US" dirty="0"/>
              <a:t>1227 </a:t>
            </a:r>
            <a:r>
              <a:rPr lang="en-US" dirty="0" err="1"/>
              <a:t>uartinit</a:t>
            </a:r>
            <a:r>
              <a:rPr lang="en-US" dirty="0"/>
              <a:t>(); // serial port</a:t>
            </a:r>
          </a:p>
          <a:p>
            <a:r>
              <a:rPr lang="en-US" dirty="0"/>
              <a:t>1228 </a:t>
            </a:r>
            <a:r>
              <a:rPr lang="en-US" dirty="0" err="1">
                <a:solidFill>
                  <a:srgbClr val="FF0000"/>
                </a:solidFill>
              </a:rPr>
              <a:t>pinit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r>
              <a:rPr lang="en-US" dirty="0"/>
              <a:t> // process table</a:t>
            </a:r>
          </a:p>
          <a:p>
            <a:r>
              <a:rPr lang="en-US" dirty="0"/>
              <a:t>1229 </a:t>
            </a:r>
            <a:r>
              <a:rPr lang="en-US" dirty="0" err="1">
                <a:solidFill>
                  <a:srgbClr val="FF0000"/>
                </a:solidFill>
              </a:rPr>
              <a:t>tvinit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; // trap vectors</a:t>
            </a:r>
          </a:p>
          <a:p>
            <a:r>
              <a:rPr lang="en-US" dirty="0"/>
              <a:t>1230 binit(); // buffer cache</a:t>
            </a:r>
          </a:p>
          <a:p>
            <a:r>
              <a:rPr lang="en-US" dirty="0"/>
              <a:t>1231 </a:t>
            </a:r>
            <a:r>
              <a:rPr lang="en-US" dirty="0" err="1"/>
              <a:t>fileinit</a:t>
            </a:r>
            <a:r>
              <a:rPr lang="en-US" dirty="0"/>
              <a:t>(); // file table</a:t>
            </a:r>
          </a:p>
          <a:p>
            <a:r>
              <a:rPr lang="en-US" dirty="0"/>
              <a:t>1232 </a:t>
            </a:r>
            <a:r>
              <a:rPr lang="en-US" dirty="0" err="1">
                <a:solidFill>
                  <a:srgbClr val="FF0000"/>
                </a:solidFill>
              </a:rPr>
              <a:t>ideinit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r>
              <a:rPr lang="en-US" dirty="0"/>
              <a:t>// disk</a:t>
            </a:r>
          </a:p>
          <a:p>
            <a:r>
              <a:rPr lang="en-US" dirty="0"/>
              <a:t>1233 </a:t>
            </a:r>
            <a:r>
              <a:rPr lang="en-US" dirty="0" err="1"/>
              <a:t>startothers</a:t>
            </a:r>
            <a:r>
              <a:rPr lang="en-US" dirty="0"/>
              <a:t>(); // start other processors</a:t>
            </a:r>
          </a:p>
          <a:p>
            <a:r>
              <a:rPr lang="en-US" dirty="0"/>
              <a:t>1234 </a:t>
            </a:r>
            <a:r>
              <a:rPr lang="en-US" dirty="0">
                <a:solidFill>
                  <a:srgbClr val="FF0000"/>
                </a:solidFill>
              </a:rPr>
              <a:t>kinit2(P2V(4*1024*1024), P2V(PHYSTOP)); </a:t>
            </a:r>
            <a:r>
              <a:rPr lang="en-US" dirty="0"/>
              <a:t>// must come after </a:t>
            </a:r>
            <a:r>
              <a:rPr lang="en-US" dirty="0" err="1"/>
              <a:t>startothers</a:t>
            </a:r>
            <a:r>
              <a:rPr lang="en-US" dirty="0"/>
              <a:t>()</a:t>
            </a:r>
          </a:p>
          <a:p>
            <a:r>
              <a:rPr lang="en-US" dirty="0"/>
              <a:t>1235 </a:t>
            </a:r>
            <a:r>
              <a:rPr lang="en-US" dirty="0" err="1">
                <a:solidFill>
                  <a:srgbClr val="FF0000"/>
                </a:solidFill>
              </a:rPr>
              <a:t>userinit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r>
              <a:rPr lang="en-US" dirty="0"/>
              <a:t>// first user process</a:t>
            </a:r>
          </a:p>
          <a:p>
            <a:r>
              <a:rPr lang="en-US" dirty="0"/>
              <a:t>1236 </a:t>
            </a:r>
            <a:r>
              <a:rPr lang="en-US" dirty="0" err="1">
                <a:solidFill>
                  <a:srgbClr val="FF0000"/>
                </a:solidFill>
              </a:rPr>
              <a:t>mpmain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r>
              <a:rPr lang="en-US" dirty="0"/>
              <a:t>// finish this processor’s setup</a:t>
            </a:r>
          </a:p>
          <a:p>
            <a:r>
              <a:rPr lang="en-US" dirty="0"/>
              <a:t>1237 }</a:t>
            </a:r>
          </a:p>
          <a:p>
            <a:r>
              <a:rPr lang="en-US" dirty="0"/>
              <a:t>1238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53E89-910D-449E-9A0E-53942AE48CF6}"/>
              </a:ext>
            </a:extLst>
          </p:cNvPr>
          <p:cNvSpPr txBox="1"/>
          <p:nvPr/>
        </p:nvSpPr>
        <p:spPr>
          <a:xfrm>
            <a:off x="283125" y="334099"/>
            <a:ext cx="40644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first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198910-1709-4052-A9E7-3938E1287090}"/>
              </a:ext>
            </a:extLst>
          </p:cNvPr>
          <p:cNvSpPr txBox="1"/>
          <p:nvPr/>
        </p:nvSpPr>
        <p:spPr>
          <a:xfrm>
            <a:off x="562707" y="2460871"/>
            <a:ext cx="378486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Initializes several devices and subsystems, 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8E41F-F2B0-4BEC-8DB3-C5A7E24DAB65}"/>
              </a:ext>
            </a:extLst>
          </p:cNvPr>
          <p:cNvSpPr txBox="1"/>
          <p:nvPr/>
        </p:nvSpPr>
        <p:spPr>
          <a:xfrm>
            <a:off x="562707" y="5089830"/>
            <a:ext cx="288387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it creates the first process by calling </a:t>
            </a:r>
            <a:r>
              <a:rPr lang="en-IN" b="1" dirty="0" err="1"/>
              <a:t>userinit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277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Process Address Space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876740-FC2E-4276-84DC-712E8A10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06" y="1700771"/>
            <a:ext cx="11033704" cy="110590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/>
              <a:t>To help enforce isolation, A process provides a program with what appears to be a private memory system, or address space, which other processes cannot read or write.</a:t>
            </a:r>
            <a:endParaRPr lang="en-IN" sz="24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A36EB95-5681-401E-8C92-0BEF58F3D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69" t="23784" r="18192" b="22352"/>
          <a:stretch/>
        </p:blipFill>
        <p:spPr>
          <a:xfrm>
            <a:off x="5808740" y="2624686"/>
            <a:ext cx="6383260" cy="30185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FEB27F-3D1A-47E2-8C31-E9217153AEF8}"/>
              </a:ext>
            </a:extLst>
          </p:cNvPr>
          <p:cNvSpPr txBox="1"/>
          <p:nvPr/>
        </p:nvSpPr>
        <p:spPr>
          <a:xfrm>
            <a:off x="382117" y="2862764"/>
            <a:ext cx="5756777" cy="409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Each process has a different address space. This is achieved by the use of virtual memory, i.e. 0 to MAX_SIZE are virtual memory addresses.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For any process to execute on the CPU, the corresponding instructions and data must be available in main memory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The OS tries to ensure that running processes reside in memory as far as possible.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808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55" y="208308"/>
            <a:ext cx="10440600" cy="132556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876740-FC2E-4276-84DC-712E8A10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71" y="1329973"/>
            <a:ext cx="6278003" cy="369865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</a:rPr>
              <a:t>The Idea behind paging is to divide the process in pages so that, we can store them in the memory at different non contiguous location 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The logical address space of every process is divided into fixed-size (e.g., 4KB) chunks called </a:t>
            </a:r>
            <a:r>
              <a:rPr lang="en-IN" sz="2400" b="1" dirty="0"/>
              <a:t>pages.</a:t>
            </a:r>
          </a:p>
          <a:p>
            <a:r>
              <a:rPr lang="en-IN" sz="2400" dirty="0"/>
              <a:t>The physical memory is divided into fixed size chunks called </a:t>
            </a:r>
            <a:r>
              <a:rPr lang="en-IN" sz="2400" b="1" dirty="0"/>
              <a:t>frames</a:t>
            </a:r>
            <a:r>
              <a:rPr lang="en-IN" sz="2400" dirty="0"/>
              <a:t>, which are typically the same size as pages.</a:t>
            </a:r>
          </a:p>
          <a:p>
            <a:pPr>
              <a:lnSpc>
                <a:spcPct val="100000"/>
              </a:lnSpc>
            </a:pPr>
            <a:endParaRPr lang="en-IN" sz="24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3183-94B4-4EBF-9B72-E23B622FD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4" t="19072" r="18454" b="17616"/>
          <a:stretch/>
        </p:blipFill>
        <p:spPr>
          <a:xfrm>
            <a:off x="6527746" y="1399290"/>
            <a:ext cx="5664254" cy="3094245"/>
          </a:xfrm>
          <a:prstGeom prst="rect">
            <a:avLst/>
          </a:prstGeom>
        </p:spPr>
      </p:pic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BD2FDDAA-5A97-46FC-9783-61ADCF843288}"/>
              </a:ext>
            </a:extLst>
          </p:cNvPr>
          <p:cNvSpPr txBox="1">
            <a:spLocks/>
          </p:cNvSpPr>
          <p:nvPr/>
        </p:nvSpPr>
        <p:spPr>
          <a:xfrm>
            <a:off x="277271" y="4975076"/>
            <a:ext cx="11637457" cy="11059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A </a:t>
            </a:r>
            <a:r>
              <a:rPr lang="en-IN" sz="2400" b="1" dirty="0"/>
              <a:t>page table </a:t>
            </a:r>
            <a:r>
              <a:rPr lang="en-IN" sz="2400" dirty="0"/>
              <a:t>of a process maintains this mapping from logical page numbers to physical frame numbers. </a:t>
            </a:r>
          </a:p>
          <a:p>
            <a:r>
              <a:rPr lang="en-IN" sz="2400" dirty="0"/>
              <a:t>The operating system maintains a </a:t>
            </a:r>
            <a:r>
              <a:rPr lang="en-IN" sz="2400" b="1" dirty="0"/>
              <a:t>separate page table </a:t>
            </a:r>
            <a:r>
              <a:rPr lang="en-IN" sz="2400" dirty="0"/>
              <a:t>for every process it creates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23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Physical Address Space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8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Memory (RAM)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42F808-9756-4A87-8F2D-1DD0F77DE8F7}"/>
              </a:ext>
            </a:extLst>
          </p:cNvPr>
          <p:cNvGrpSpPr/>
          <p:nvPr/>
        </p:nvGrpSpPr>
        <p:grpSpPr>
          <a:xfrm>
            <a:off x="278242" y="1210843"/>
            <a:ext cx="6734157" cy="5449776"/>
            <a:chOff x="6094733" y="910841"/>
            <a:chExt cx="6734157" cy="5449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19CB2-18DD-478B-9B9B-A73C880AF192}"/>
                </a:ext>
              </a:extLst>
            </p:cNvPr>
            <p:cNvSpPr/>
            <p:nvPr/>
          </p:nvSpPr>
          <p:spPr>
            <a:xfrm>
              <a:off x="6096000" y="5472332"/>
              <a:ext cx="3652911" cy="704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 Memory (640KB) –</a:t>
              </a:r>
            </a:p>
            <a:p>
              <a:pPr algn="ctr"/>
              <a:r>
                <a:rPr lang="en-US" dirty="0"/>
                <a:t>DOS Memory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05DA4D-1A7F-4F41-8CB4-DC966D4A23A4}"/>
                </a:ext>
              </a:extLst>
            </p:cNvPr>
            <p:cNvSpPr/>
            <p:nvPr/>
          </p:nvSpPr>
          <p:spPr>
            <a:xfrm>
              <a:off x="6096000" y="5050302"/>
              <a:ext cx="3652911" cy="4090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VGA Display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F4746B-6619-4D36-9394-C7AFE58FF7D3}"/>
                </a:ext>
              </a:extLst>
            </p:cNvPr>
            <p:cNvSpPr/>
            <p:nvPr/>
          </p:nvSpPr>
          <p:spPr>
            <a:xfrm>
              <a:off x="6096000" y="4638917"/>
              <a:ext cx="3652911" cy="4090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 Bit Devices Expansion ROM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B0ADE8-4C38-4889-8C0A-F8B40BFD33D9}"/>
                </a:ext>
              </a:extLst>
            </p:cNvPr>
            <p:cNvSpPr/>
            <p:nvPr/>
          </p:nvSpPr>
          <p:spPr>
            <a:xfrm>
              <a:off x="6096000" y="4214636"/>
              <a:ext cx="3652911" cy="40904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BIOS ROM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D47F9D-5BD2-46A7-B510-09FD1271C38A}"/>
                </a:ext>
              </a:extLst>
            </p:cNvPr>
            <p:cNvSpPr/>
            <p:nvPr/>
          </p:nvSpPr>
          <p:spPr>
            <a:xfrm>
              <a:off x="6096000" y="2096458"/>
              <a:ext cx="3652911" cy="211190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Extended Memory …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Actual Physical memory Size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AF32FC6-05DF-476D-A2A0-F6BA111AF776}"/>
                </a:ext>
              </a:extLst>
            </p:cNvPr>
            <p:cNvSpPr/>
            <p:nvPr/>
          </p:nvSpPr>
          <p:spPr>
            <a:xfrm>
              <a:off x="6094733" y="1026942"/>
              <a:ext cx="3652911" cy="1068344"/>
            </a:xfrm>
            <a:prstGeom prst="rect">
              <a:avLst/>
            </a:prstGeom>
            <a:solidFill>
              <a:srgbClr val="7030A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Unused Address Space –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Memory Mapped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615802-6236-4438-AE9F-F09C2109521B}"/>
                </a:ext>
              </a:extLst>
            </p:cNvPr>
            <p:cNvSpPr txBox="1"/>
            <p:nvPr/>
          </p:nvSpPr>
          <p:spPr>
            <a:xfrm>
              <a:off x="9816593" y="5991285"/>
              <a:ext cx="1992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0x00000000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8559A-114B-4CD3-8E78-F5F3443AC354}"/>
                </a:ext>
              </a:extLst>
            </p:cNvPr>
            <p:cNvSpPr txBox="1"/>
            <p:nvPr/>
          </p:nvSpPr>
          <p:spPr>
            <a:xfrm>
              <a:off x="9853882" y="5311327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0x000A0000 (640 KB)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8B552B-10C3-4646-AB72-6C0A5F244447}"/>
                </a:ext>
              </a:extLst>
            </p:cNvPr>
            <p:cNvSpPr txBox="1"/>
            <p:nvPr/>
          </p:nvSpPr>
          <p:spPr>
            <a:xfrm>
              <a:off x="9853882" y="4863292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0x000C0000 (768 KB)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BCD24F-E1A1-4295-BF81-663B1457F074}"/>
                </a:ext>
              </a:extLst>
            </p:cNvPr>
            <p:cNvSpPr txBox="1"/>
            <p:nvPr/>
          </p:nvSpPr>
          <p:spPr>
            <a:xfrm>
              <a:off x="9855802" y="4439011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0x000F0000 (960 KB)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FC7B16-579F-4FB7-A7CC-3BD26C2A1CD5}"/>
                </a:ext>
              </a:extLst>
            </p:cNvPr>
            <p:cNvSpPr txBox="1"/>
            <p:nvPr/>
          </p:nvSpPr>
          <p:spPr>
            <a:xfrm>
              <a:off x="9853882" y="4014450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0x00100000 (1 MB)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55AE25-7653-4F04-8FFF-F9F2F03386FB}"/>
                </a:ext>
              </a:extLst>
            </p:cNvPr>
            <p:cNvSpPr txBox="1"/>
            <p:nvPr/>
          </p:nvSpPr>
          <p:spPr>
            <a:xfrm>
              <a:off x="9853882" y="1969504"/>
              <a:ext cx="2975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Depends on Physical Memory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1FDBB6-6E84-4A51-8231-0FCA81802BF8}"/>
                </a:ext>
              </a:extLst>
            </p:cNvPr>
            <p:cNvSpPr txBox="1"/>
            <p:nvPr/>
          </p:nvSpPr>
          <p:spPr>
            <a:xfrm>
              <a:off x="9804989" y="910841"/>
              <a:ext cx="2975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Depends on addressing Bits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1F8DE0F-F0B4-49BE-B5FC-A42041B0E106}"/>
              </a:ext>
            </a:extLst>
          </p:cNvPr>
          <p:cNvSpPr txBox="1"/>
          <p:nvPr/>
        </p:nvSpPr>
        <p:spPr>
          <a:xfrm>
            <a:off x="7117370" y="1895234"/>
            <a:ext cx="480714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0" i="0" dirty="0">
                <a:effectLst/>
              </a:rPr>
              <a:t>Low memory is also called </a:t>
            </a:r>
            <a:r>
              <a:rPr lang="en-US" sz="2400" b="0" i="1" dirty="0">
                <a:effectLst/>
              </a:rPr>
              <a:t>conventional memory.</a:t>
            </a:r>
          </a:p>
          <a:p>
            <a:pPr fontAlgn="base"/>
            <a:endParaRPr lang="en-IN" sz="2400" dirty="0">
              <a:cs typeface="Liberation Sans"/>
            </a:endParaRPr>
          </a:p>
          <a:p>
            <a:pPr fontAlgn="base"/>
            <a:r>
              <a:rPr lang="en-IN" sz="2400" dirty="0">
                <a:cs typeface="Liberation Sans"/>
              </a:rPr>
              <a:t>640 </a:t>
            </a:r>
            <a:r>
              <a:rPr lang="en-IN" sz="2400" spc="-5" dirty="0">
                <a:cs typeface="Liberation Sans"/>
              </a:rPr>
              <a:t>KB </a:t>
            </a:r>
            <a:r>
              <a:rPr lang="en-IN" sz="2400" dirty="0">
                <a:cs typeface="Liberation Sans"/>
              </a:rPr>
              <a:t>to </a:t>
            </a:r>
            <a:r>
              <a:rPr lang="en-IN" sz="2400" spc="-15" dirty="0">
                <a:cs typeface="Liberation Sans"/>
              </a:rPr>
              <a:t>1MB </a:t>
            </a:r>
            <a:r>
              <a:rPr lang="en-IN" sz="2400" dirty="0">
                <a:cs typeface="Liberation Sans"/>
              </a:rPr>
              <a:t>used </a:t>
            </a:r>
            <a:r>
              <a:rPr lang="en-IN" sz="2400" spc="-5" dirty="0">
                <a:cs typeface="Liberation Sans"/>
              </a:rPr>
              <a:t>by video </a:t>
            </a:r>
            <a:r>
              <a:rPr lang="en-IN" sz="2400" spc="-10" dirty="0">
                <a:cs typeface="Liberation Sans"/>
              </a:rPr>
              <a:t>buffers, </a:t>
            </a:r>
            <a:r>
              <a:rPr lang="en-IN" sz="2400" dirty="0">
                <a:cs typeface="Liberation Sans"/>
              </a:rPr>
              <a:t>expansion </a:t>
            </a:r>
            <a:r>
              <a:rPr lang="en-IN" sz="2400" spc="-5" dirty="0">
                <a:cs typeface="Liberation Sans"/>
              </a:rPr>
              <a:t>ROMS, BIOS  ROMs</a:t>
            </a:r>
          </a:p>
          <a:p>
            <a:pPr fontAlgn="base"/>
            <a:endParaRPr lang="en-IN" sz="2400" dirty="0">
              <a:cs typeface="Liberation Sans"/>
            </a:endParaRPr>
          </a:p>
          <a:p>
            <a:pPr fontAlgn="base"/>
            <a:r>
              <a:rPr lang="en-IN" sz="2400" dirty="0">
                <a:cs typeface="Liberation Sans"/>
              </a:rPr>
              <a:t>1 </a:t>
            </a:r>
            <a:r>
              <a:rPr lang="en-IN" sz="2400" spc="-10" dirty="0">
                <a:cs typeface="Liberation Sans"/>
              </a:rPr>
              <a:t>MB </a:t>
            </a:r>
            <a:r>
              <a:rPr lang="en-IN" sz="2400" spc="-5" dirty="0">
                <a:cs typeface="Liberation Sans"/>
              </a:rPr>
              <a:t>onwards </a:t>
            </a:r>
            <a:r>
              <a:rPr lang="en-IN" sz="2400" dirty="0">
                <a:cs typeface="Liberation Sans"/>
              </a:rPr>
              <a:t>called extended</a:t>
            </a:r>
            <a:r>
              <a:rPr lang="en-IN" sz="2400" spc="-25" dirty="0">
                <a:cs typeface="Liberation Sans"/>
              </a:rPr>
              <a:t> </a:t>
            </a:r>
            <a:r>
              <a:rPr lang="en-IN" sz="2400" dirty="0">
                <a:cs typeface="Liberation Sans"/>
              </a:rPr>
              <a:t>memory</a:t>
            </a:r>
          </a:p>
          <a:p>
            <a:pPr fontAlgn="base"/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625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I/O Addressing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876740-FC2E-4276-84DC-712E8A10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03" y="1990081"/>
            <a:ext cx="4639882" cy="345919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0" i="0" dirty="0">
                <a:solidFill>
                  <a:schemeClr val="tx1"/>
                </a:solidFill>
                <a:effectLst/>
              </a:rPr>
              <a:t>Each I/O device connected to your computer is mapped to a unique I/O (Input/Output) address.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</a:t>
            </a:r>
            <a:r>
              <a:rPr lang="en-IN" sz="2400" b="0" i="0" dirty="0">
                <a:solidFill>
                  <a:schemeClr val="tx1"/>
                </a:solidFill>
                <a:effectLst/>
              </a:rPr>
              <a:t>nput/output to be performed in either of two ways:</a:t>
            </a:r>
          </a:p>
          <a:p>
            <a:r>
              <a:rPr lang="en-IN" sz="2400" b="1" i="0" dirty="0">
                <a:solidFill>
                  <a:schemeClr val="tx1"/>
                </a:solidFill>
                <a:effectLst/>
              </a:rPr>
              <a:t>A Separate I/O Address Space (I/O Ports) - 1024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Memory Mapped I/O</a:t>
            </a:r>
          </a:p>
          <a:p>
            <a:pPr marL="457200" lvl="1" indent="0">
              <a:buNone/>
            </a:pPr>
            <a:endParaRPr lang="en-IN" b="0" i="0" dirty="0">
              <a:solidFill>
                <a:schemeClr val="tx1"/>
              </a:solidFill>
              <a:effectLst/>
            </a:endParaRP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AD47B1A-5F1B-4AFA-8C74-DC0467B813E3}"/>
              </a:ext>
            </a:extLst>
          </p:cNvPr>
          <p:cNvSpPr txBox="1"/>
          <p:nvPr/>
        </p:nvSpPr>
        <p:spPr>
          <a:xfrm>
            <a:off x="6018827" y="1990081"/>
            <a:ext cx="5747470" cy="251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spc="-10" dirty="0">
                <a:solidFill>
                  <a:schemeClr val="tx1"/>
                </a:solidFill>
              </a:rPr>
              <a:t>Who </a:t>
            </a:r>
            <a:r>
              <a:rPr lang="en-US" sz="2400" b="1" spc="-5" dirty="0">
                <a:solidFill>
                  <a:schemeClr val="tx1"/>
                </a:solidFill>
              </a:rPr>
              <a:t>decides </a:t>
            </a:r>
            <a:r>
              <a:rPr lang="en-US" sz="2400" b="1" spc="-10" dirty="0">
                <a:solidFill>
                  <a:schemeClr val="tx1"/>
                </a:solidFill>
              </a:rPr>
              <a:t>the </a:t>
            </a:r>
            <a:r>
              <a:rPr lang="en-US" sz="2400" b="1" spc="-5" dirty="0">
                <a:solidFill>
                  <a:schemeClr val="tx1"/>
                </a:solidFill>
              </a:rPr>
              <a:t>address  ranges?</a:t>
            </a:r>
            <a:endParaRPr lang="en-IN" sz="2400" b="1" i="0" dirty="0">
              <a:solidFill>
                <a:schemeClr val="tx1"/>
              </a:solidFill>
              <a:effectLst/>
            </a:endParaRPr>
          </a:p>
          <a:p>
            <a:pPr marL="12700" indent="0">
              <a:lnSpc>
                <a:spcPct val="100000"/>
              </a:lnSpc>
              <a:spcBef>
                <a:spcPts val="470"/>
              </a:spcBef>
              <a:buNone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chemeClr val="tx1"/>
                </a:solidFill>
                <a:cs typeface="Liberation Sans"/>
              </a:rPr>
              <a:t>Standards </a:t>
            </a:r>
            <a:r>
              <a:rPr lang="en-US" sz="2400" b="1" dirty="0">
                <a:solidFill>
                  <a:schemeClr val="tx1"/>
                </a:solidFill>
                <a:cs typeface="Liberation Sans"/>
              </a:rPr>
              <a:t>/</a:t>
            </a:r>
            <a:r>
              <a:rPr lang="en-US" sz="2400" b="1" spc="5" dirty="0">
                <a:solidFill>
                  <a:schemeClr val="tx1"/>
                </a:solidFill>
                <a:cs typeface="Liberation Sans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cs typeface="Liberation Sans"/>
              </a:rPr>
              <a:t>Legacy</a:t>
            </a:r>
            <a:endParaRPr lang="en-US" sz="2400" b="1" dirty="0">
              <a:solidFill>
                <a:schemeClr val="tx1"/>
              </a:solidFill>
              <a:cs typeface="Liberation San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chemeClr val="tx1"/>
                </a:solidFill>
                <a:cs typeface="Liberation Sans"/>
              </a:rPr>
              <a:t>Such as the IBM </a:t>
            </a:r>
            <a:r>
              <a:rPr lang="en-US" sz="2400" spc="-10" dirty="0">
                <a:solidFill>
                  <a:schemeClr val="tx1"/>
                </a:solidFill>
                <a:cs typeface="Liberation Sans"/>
              </a:rPr>
              <a:t>PC</a:t>
            </a:r>
            <a:r>
              <a:rPr lang="en-US" sz="2400" spc="15" dirty="0">
                <a:solidFill>
                  <a:schemeClr val="tx1"/>
                </a:solidFill>
                <a:cs typeface="Liberation Sans"/>
              </a:rPr>
              <a:t> </a:t>
            </a:r>
            <a:r>
              <a:rPr lang="en-US" sz="2400" spc="-5" dirty="0">
                <a:solidFill>
                  <a:schemeClr val="tx1"/>
                </a:solidFill>
                <a:cs typeface="Liberation Sans"/>
              </a:rPr>
              <a:t>standard, Ensures BIOS and </a:t>
            </a:r>
            <a:r>
              <a:rPr lang="en-US" sz="2400" dirty="0">
                <a:solidFill>
                  <a:schemeClr val="tx1"/>
                </a:solidFill>
                <a:cs typeface="Liberation Sans"/>
              </a:rPr>
              <a:t>OS to </a:t>
            </a:r>
            <a:r>
              <a:rPr lang="en-US" sz="2400" spc="-5" dirty="0">
                <a:solidFill>
                  <a:schemeClr val="tx1"/>
                </a:solidFill>
                <a:cs typeface="Liberation Sans"/>
              </a:rPr>
              <a:t>be portable across  </a:t>
            </a:r>
            <a:r>
              <a:rPr lang="en-US" sz="2400" dirty="0">
                <a:solidFill>
                  <a:schemeClr val="tx1"/>
                </a:solidFill>
                <a:cs typeface="Liberation Sans"/>
              </a:rPr>
              <a:t>platforms</a:t>
            </a:r>
          </a:p>
          <a:p>
            <a:pPr marL="12700" indent="0">
              <a:lnSpc>
                <a:spcPct val="100000"/>
              </a:lnSpc>
              <a:spcBef>
                <a:spcPts val="330"/>
              </a:spcBef>
              <a:buNone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chemeClr val="tx1"/>
                </a:solidFill>
                <a:cs typeface="Liberation Sans"/>
              </a:rPr>
              <a:t>Plug and Play</a:t>
            </a:r>
            <a:r>
              <a:rPr lang="en-US" sz="2400" b="1" spc="-20" dirty="0">
                <a:solidFill>
                  <a:schemeClr val="tx1"/>
                </a:solidFill>
                <a:cs typeface="Liberation Sans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cs typeface="Liberation Sans"/>
              </a:rPr>
              <a:t>devices</a:t>
            </a:r>
            <a:endParaRPr lang="en-US" sz="2400" b="1" dirty="0">
              <a:solidFill>
                <a:schemeClr val="tx1"/>
              </a:solidFill>
              <a:cs typeface="Liberation Sans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chemeClr val="tx1"/>
                </a:solidFill>
                <a:cs typeface="Liberation Sans"/>
              </a:rPr>
              <a:t>Address range set by BIOS or</a:t>
            </a:r>
            <a:r>
              <a:rPr lang="en-US" sz="2400" spc="35" dirty="0">
                <a:solidFill>
                  <a:schemeClr val="tx1"/>
                </a:solidFill>
                <a:cs typeface="Liberation Sans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Liberation Sans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69744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I/O Ports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76CB4C-DF9D-4599-AA4A-51772E3049C8}"/>
              </a:ext>
            </a:extLst>
          </p:cNvPr>
          <p:cNvGrpSpPr/>
          <p:nvPr/>
        </p:nvGrpSpPr>
        <p:grpSpPr>
          <a:xfrm>
            <a:off x="279509" y="4314452"/>
            <a:ext cx="6097920" cy="2346167"/>
            <a:chOff x="6096000" y="4014450"/>
            <a:chExt cx="6097920" cy="23461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54521F-CAC1-4ECC-ABBF-92F4804892BF}"/>
                </a:ext>
              </a:extLst>
            </p:cNvPr>
            <p:cNvSpPr/>
            <p:nvPr/>
          </p:nvSpPr>
          <p:spPr>
            <a:xfrm>
              <a:off x="6096000" y="5472332"/>
              <a:ext cx="3652911" cy="704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 Memory (640KB) –</a:t>
              </a:r>
            </a:p>
            <a:p>
              <a:pPr algn="ctr"/>
              <a:r>
                <a:rPr lang="en-US" dirty="0"/>
                <a:t>DOS Memory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1A407-57EE-4B27-A99E-8DA55A1B7E9D}"/>
                </a:ext>
              </a:extLst>
            </p:cNvPr>
            <p:cNvSpPr/>
            <p:nvPr/>
          </p:nvSpPr>
          <p:spPr>
            <a:xfrm>
              <a:off x="6096000" y="5050302"/>
              <a:ext cx="3652911" cy="4090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VGA Display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46CC83-87B3-4357-A622-B1A11EAA0BB9}"/>
                </a:ext>
              </a:extLst>
            </p:cNvPr>
            <p:cNvSpPr/>
            <p:nvPr/>
          </p:nvSpPr>
          <p:spPr>
            <a:xfrm>
              <a:off x="6096000" y="4638917"/>
              <a:ext cx="3652911" cy="4090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 Bit Devices Expansion ROM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FB7474-8B22-4E41-BD4E-ED8BAC566B33}"/>
                </a:ext>
              </a:extLst>
            </p:cNvPr>
            <p:cNvSpPr/>
            <p:nvPr/>
          </p:nvSpPr>
          <p:spPr>
            <a:xfrm>
              <a:off x="6096000" y="4214636"/>
              <a:ext cx="3652911" cy="40904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BIOS ROM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3E28A9-57E0-48D1-B5F5-2F4FC1A54B7A}"/>
                </a:ext>
              </a:extLst>
            </p:cNvPr>
            <p:cNvSpPr txBox="1"/>
            <p:nvPr/>
          </p:nvSpPr>
          <p:spPr>
            <a:xfrm>
              <a:off x="9816593" y="5991285"/>
              <a:ext cx="1992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0x00000000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5F3DBA-E232-40D4-89D9-CF88649C364D}"/>
                </a:ext>
              </a:extLst>
            </p:cNvPr>
            <p:cNvSpPr txBox="1"/>
            <p:nvPr/>
          </p:nvSpPr>
          <p:spPr>
            <a:xfrm>
              <a:off x="9853882" y="5311327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0x000A0000 (640 KB)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8A438D-AF3E-486C-85B5-803FF9626596}"/>
                </a:ext>
              </a:extLst>
            </p:cNvPr>
            <p:cNvSpPr txBox="1"/>
            <p:nvPr/>
          </p:nvSpPr>
          <p:spPr>
            <a:xfrm>
              <a:off x="9853882" y="4863292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0x000C0000 (768 KB)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4EB91B-EA31-414A-87AB-DF0FCE2D89D2}"/>
                </a:ext>
              </a:extLst>
            </p:cNvPr>
            <p:cNvSpPr txBox="1"/>
            <p:nvPr/>
          </p:nvSpPr>
          <p:spPr>
            <a:xfrm>
              <a:off x="9855802" y="4439011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0x000F0000 (960 KB)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5C5978-4F66-487D-BAB0-B9A27072D6CB}"/>
                </a:ext>
              </a:extLst>
            </p:cNvPr>
            <p:cNvSpPr txBox="1"/>
            <p:nvPr/>
          </p:nvSpPr>
          <p:spPr>
            <a:xfrm>
              <a:off x="9853882" y="4014450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0x00100000 (1 MB)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86EF4C4-78CB-4D5C-80B0-2DF2BD71B898}"/>
              </a:ext>
            </a:extLst>
          </p:cNvPr>
          <p:cNvSpPr txBox="1"/>
          <p:nvPr/>
        </p:nvSpPr>
        <p:spPr>
          <a:xfrm>
            <a:off x="279509" y="1327084"/>
            <a:ext cx="6197304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lang="en-US" sz="2400" spc="-10" dirty="0">
                <a:cs typeface="Liberation Sans"/>
              </a:rPr>
              <a:t>Range </a:t>
            </a:r>
            <a:r>
              <a:rPr lang="en-US" sz="2400" dirty="0">
                <a:cs typeface="Liberation Sans"/>
              </a:rPr>
              <a:t>: 0 to</a:t>
            </a:r>
            <a:r>
              <a:rPr lang="en-US" sz="2400" spc="-5" dirty="0">
                <a:cs typeface="Liberation Sans"/>
              </a:rPr>
              <a:t> </a:t>
            </a:r>
            <a:r>
              <a:rPr lang="en-US" sz="2400" dirty="0">
                <a:cs typeface="Liberation Sans"/>
              </a:rPr>
              <a:t>2</a:t>
            </a:r>
            <a:r>
              <a:rPr lang="en-US" sz="2400" baseline="15873" dirty="0">
                <a:cs typeface="Liberation Sans"/>
              </a:rPr>
              <a:t>16</a:t>
            </a:r>
            <a:r>
              <a:rPr lang="en-US" sz="2400" dirty="0">
                <a:cs typeface="Liberation Sans"/>
              </a:rPr>
              <a:t>-1</a:t>
            </a:r>
          </a:p>
          <a:p>
            <a:pPr marL="25400">
              <a:lnSpc>
                <a:spcPct val="100000"/>
              </a:lnSpc>
              <a:spcBef>
                <a:spcPts val="610"/>
              </a:spcBef>
            </a:pPr>
            <a:r>
              <a:rPr lang="en-US" sz="2400" spc="-5" dirty="0">
                <a:cs typeface="Liberation Sans"/>
              </a:rPr>
              <a:t>Used </a:t>
            </a:r>
            <a:r>
              <a:rPr lang="en-US" sz="2400" dirty="0">
                <a:cs typeface="Liberation Sans"/>
              </a:rPr>
              <a:t>to </a:t>
            </a:r>
            <a:r>
              <a:rPr lang="en-US" sz="2400" spc="-5" dirty="0">
                <a:cs typeface="Liberation Sans"/>
              </a:rPr>
              <a:t>access</a:t>
            </a:r>
            <a:r>
              <a:rPr lang="en-US" sz="2400" spc="-10" dirty="0">
                <a:cs typeface="Liberation Sans"/>
              </a:rPr>
              <a:t> devices</a:t>
            </a:r>
          </a:p>
          <a:p>
            <a:pPr marL="25400">
              <a:lnSpc>
                <a:spcPct val="100000"/>
              </a:lnSpc>
              <a:spcBef>
                <a:spcPts val="610"/>
              </a:spcBef>
            </a:pPr>
            <a:r>
              <a:rPr lang="en-US" sz="2400" b="0" i="0" dirty="0">
                <a:effectLst/>
              </a:rPr>
              <a:t>All configured ports on the system must be unique. </a:t>
            </a:r>
          </a:p>
          <a:p>
            <a:pPr marL="25400">
              <a:lnSpc>
                <a:spcPct val="100000"/>
              </a:lnSpc>
              <a:spcBef>
                <a:spcPts val="610"/>
              </a:spcBef>
            </a:pPr>
            <a:r>
              <a:rPr lang="en-US" sz="2400" b="0" i="0" dirty="0">
                <a:effectLst/>
              </a:rPr>
              <a:t>Some devices always have default I/O port assigned. </a:t>
            </a:r>
            <a:endParaRPr lang="en-US" sz="2400" dirty="0">
              <a:cs typeface="Liberation San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DE22F84-0102-4251-9FE3-8C526A9A8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60" b="7278"/>
          <a:stretch/>
        </p:blipFill>
        <p:spPr>
          <a:xfrm>
            <a:off x="6467465" y="160360"/>
            <a:ext cx="4576808" cy="63557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0A90110-445E-4447-9C5E-55D538A8F1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098" b="9525"/>
          <a:stretch/>
        </p:blipFill>
        <p:spPr>
          <a:xfrm>
            <a:off x="6432855" y="219325"/>
            <a:ext cx="5718313" cy="620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5684</TotalTime>
  <Words>2886</Words>
  <Application>Microsoft Office PowerPoint</Application>
  <PresentationFormat>Widescreen</PresentationFormat>
  <Paragraphs>435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Malgun Gothic</vt:lpstr>
      <vt:lpstr>Malgun Gothic</vt:lpstr>
      <vt:lpstr>Arial</vt:lpstr>
      <vt:lpstr>Calibri</vt:lpstr>
      <vt:lpstr>Calibri Light</vt:lpstr>
      <vt:lpstr>Lato</vt:lpstr>
      <vt:lpstr>Liberation Sans</vt:lpstr>
      <vt:lpstr>Segoe UI</vt:lpstr>
      <vt:lpstr>Office Theme</vt:lpstr>
      <vt:lpstr> Operating Systems Design​ Session 21: Memory Management Introduction</vt:lpstr>
      <vt:lpstr>CO3 – Memory Management</vt:lpstr>
      <vt:lpstr>PowerPoint Presentation</vt:lpstr>
      <vt:lpstr>Process Address Space</vt:lpstr>
      <vt:lpstr>Paging</vt:lpstr>
      <vt:lpstr>Physical Address Space</vt:lpstr>
      <vt:lpstr>Physical Memory (RAM)</vt:lpstr>
      <vt:lpstr>I/O Addressing</vt:lpstr>
      <vt:lpstr>I/O Ports</vt:lpstr>
      <vt:lpstr>System and User Space for 32 Bit systems</vt:lpstr>
      <vt:lpstr>Kernel Space and User Space for 32 Bit systems</vt:lpstr>
      <vt:lpstr>Kernel Space and User Space for XV6</vt:lpstr>
      <vt:lpstr>Booting</vt:lpstr>
      <vt:lpstr>Powering up : Reset</vt:lpstr>
      <vt:lpstr>Powering up : MBR</vt:lpstr>
      <vt:lpstr>Powering Up : bootloader</vt:lpstr>
      <vt:lpstr>Booting in XV6</vt:lpstr>
      <vt:lpstr>PowerPoint Presentation</vt:lpstr>
      <vt:lpstr>PowerPoint Presentation</vt:lpstr>
      <vt:lpstr>Powering Up : bootloader XV6</vt:lpstr>
      <vt:lpstr>XV6 – bootasm.S</vt:lpstr>
      <vt:lpstr>XV6 – bootasm.S</vt:lpstr>
      <vt:lpstr>XV6 – bootmain.c</vt:lpstr>
      <vt:lpstr>XV6 – bootmain.c</vt:lpstr>
      <vt:lpstr>XV6 – bootmain.c</vt:lpstr>
      <vt:lpstr>PowerPoint Presentation</vt:lpstr>
      <vt:lpstr>The First Address Space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Sai Kiran Pasupuleti</dc:creator>
  <cp:lastModifiedBy>Dr. Sai Kiran Pasupuleti</cp:lastModifiedBy>
  <cp:revision>363</cp:revision>
  <dcterms:created xsi:type="dcterms:W3CDTF">2020-07-05T04:33:11Z</dcterms:created>
  <dcterms:modified xsi:type="dcterms:W3CDTF">2020-09-20T17:02:48Z</dcterms:modified>
</cp:coreProperties>
</file>