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4" r:id="rId2"/>
    <p:sldId id="330" r:id="rId3"/>
    <p:sldId id="257" r:id="rId4"/>
    <p:sldId id="278" r:id="rId5"/>
    <p:sldId id="331" r:id="rId6"/>
    <p:sldId id="261" r:id="rId7"/>
    <p:sldId id="258" r:id="rId8"/>
    <p:sldId id="279" r:id="rId9"/>
    <p:sldId id="259" r:id="rId10"/>
    <p:sldId id="260" r:id="rId11"/>
    <p:sldId id="262" r:id="rId12"/>
    <p:sldId id="280" r:id="rId13"/>
    <p:sldId id="263" r:id="rId14"/>
    <p:sldId id="342" r:id="rId15"/>
    <p:sldId id="271" r:id="rId16"/>
    <p:sldId id="272" r:id="rId17"/>
    <p:sldId id="264" r:id="rId18"/>
    <p:sldId id="265" r:id="rId19"/>
    <p:sldId id="281" r:id="rId20"/>
    <p:sldId id="266" r:id="rId21"/>
    <p:sldId id="343" r:id="rId22"/>
    <p:sldId id="270" r:id="rId23"/>
    <p:sldId id="273" r:id="rId24"/>
    <p:sldId id="274" r:id="rId25"/>
    <p:sldId id="267" r:id="rId26"/>
    <p:sldId id="332" r:id="rId27"/>
    <p:sldId id="268" r:id="rId28"/>
    <p:sldId id="269" r:id="rId29"/>
    <p:sldId id="344" r:id="rId30"/>
    <p:sldId id="339" r:id="rId31"/>
    <p:sldId id="327" r:id="rId32"/>
    <p:sldId id="328" r:id="rId33"/>
    <p:sldId id="341" r:id="rId34"/>
    <p:sldId id="34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3D4"/>
    <a:srgbClr val="C7E9FA"/>
    <a:srgbClr val="B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9728B-9142-45F5-94F3-62A7771258D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94592-03A7-4506-BC34-B73AE53A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7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29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30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32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BAA1-764E-494F-ACC0-2F99EC082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6BD02-63D9-40BE-B999-1B8CDD207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7D5B-0D66-4202-8B73-6A7F4FBE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783BA-7863-4556-B49F-2F120E3C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B843B-D2E8-4A15-BB9F-485E72BD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6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1CED-53E0-4C81-8545-DAADC6A6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F36BE-1116-4915-9A57-B2C7133A6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3A298-FFA9-4671-B995-EA8BAADD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33558-041C-45B3-BD2D-4ECBFAC4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0E182-233C-468F-A452-E2757763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8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1086B-FC5D-48C1-9F24-A57BC8552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8CE97-B556-4DB4-A7C9-B755215B1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72BA5-3591-45BE-AE30-AA03B7CF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13A68-A9FB-415A-982A-EF231971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2985A-9D07-47AE-8705-4D090DB5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3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6991-A24D-4DDF-8451-4EA6D9B0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5DD3-C439-450E-A222-E2CC4D074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8B1BD-F678-473F-970C-1B2E7874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997A1-C023-4698-A53F-3162F783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F043E-6401-43B9-A1CA-91C44ED2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2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BE62-6D93-469D-872D-F57FD12F4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308EF-0039-43B5-BDFA-79C9D5E40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A6C41-326D-4BAA-9AEA-21414BCE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5461E-9311-4131-9C94-32D0029F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1970A-1D42-4054-8D5F-36D840CD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1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70BF-2658-4E9D-B53C-9BDFD5D0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B8927-3A7E-4B76-B704-11DAEAF41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53FB6-4218-4545-A221-AF8E8416D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FC0E7-3A14-475C-8067-8963EDC3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613EC-61C2-4353-8CD4-D55BB88A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80E40-69E5-4481-9411-4E34E3E7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8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06DA-2D1B-47F9-B82F-45213DCA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C93D9-ACFE-41B2-BB22-7EFE8654E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889C3-7052-4414-8919-5DA01CB10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68771-5C28-4270-A7C4-878CDEE70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D8702-13D4-422C-B71F-2E3017FAF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6B91A-CD8F-41DA-8D53-11E43554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18969-2F0B-4761-8668-CE59EDD2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C431E-6A0B-4FDC-A788-9785D5D6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1919-DE5A-4373-82DC-23F5A8E0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0C199-819B-46E6-BBBE-8B16E57F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2AF19-5F33-4E60-9DE9-D1071A8B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3DD7B-96C1-4B70-BB70-D45DC4A3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168AF-2498-478D-8EFA-FF6BFBAA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72B70-3DF6-4629-8C97-589D0564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2F3AD-E1BA-4081-85B1-4B5D20BD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A7EE-CB9B-413B-8B6A-E4E53498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B70D-B2AF-462E-B15B-D9473975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E88FE-595E-4424-B3D8-A29155240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904E3-3C77-4C57-A404-12FBE6E9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8CC37-EEA9-43E2-8A57-202B866C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49487-E7B1-4D6A-B644-162F6DE9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9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71AE-49F2-44EE-8741-C98D6C7E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0DC75-344D-4A8A-A6BF-E5CFD8DB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D4060-7F87-41EC-AE6F-67D8EBE62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6286A-310F-4225-86F2-9D8D19D8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C2F42-4013-4A5F-9C52-1911E7B0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79416-A28F-4A37-884C-480EB4BB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4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D6A84-5CAA-46EC-8B73-3BA70688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C4ABA-AB51-4F9C-9B17-6848D33EA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7DAD6-CACA-4FAF-B721-58597B5B1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AD84D-2E55-4090-8ED3-FF3362D8EB0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90BD8-B16B-4819-BA83-C1A3BD442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5C834-C71E-4E10-8451-C04B15C78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0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F8D17B-9457-4A2D-98CD-889C5DFA895C}"/>
              </a:ext>
            </a:extLst>
          </p:cNvPr>
          <p:cNvSpPr/>
          <p:nvPr/>
        </p:nvSpPr>
        <p:spPr>
          <a:xfrm>
            <a:off x="0" y="1446028"/>
            <a:ext cx="12192000" cy="4040372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6DE73-3A40-4B12-8697-E0C74FE3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61021"/>
            <a:ext cx="12192000" cy="19079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br>
              <a:rPr lang="en-US" sz="7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4800" b="1" i="0" u="none" strike="noStrik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Operating Systems Design</a:t>
            </a:r>
            <a:r>
              <a:rPr lang="en-US" sz="7200" b="1" i="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​</a:t>
            </a:r>
            <a:br>
              <a:rPr lang="en-US" sz="7200" b="1" i="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</a:b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Session 22: Page Table and Paging</a:t>
            </a:r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4C4E1-D9BB-4CEF-B300-13701DFDCF8E}"/>
              </a:ext>
            </a:extLst>
          </p:cNvPr>
          <p:cNvSpPr txBox="1"/>
          <p:nvPr/>
        </p:nvSpPr>
        <p:spPr>
          <a:xfrm>
            <a:off x="0" y="18763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19CS2106R​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AEC50-F360-44B5-9CD6-F2332A6A95AB}"/>
              </a:ext>
            </a:extLst>
          </p:cNvPr>
          <p:cNvSpPr txBox="1"/>
          <p:nvPr/>
        </p:nvSpPr>
        <p:spPr>
          <a:xfrm>
            <a:off x="2525086" y="6048017"/>
            <a:ext cx="6962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898989"/>
                </a:solidFill>
                <a:effectLst/>
                <a:latin typeface="Calibri" panose="020F0502020204030204" pitchFamily="34" charset="0"/>
              </a:rPr>
              <a:t>© 2020 KL University </a:t>
            </a:r>
            <a:endParaRPr lang="en-IN" dirty="0"/>
          </a:p>
        </p:txBody>
      </p:sp>
      <p:pic>
        <p:nvPicPr>
          <p:cNvPr id="1026" name="Picture 2" descr="KL Deemed to be University Logo">
            <a:extLst>
              <a:ext uri="{FF2B5EF4-FFF2-40B4-BE49-F238E27FC236}">
                <a16:creationId xmlns:a16="http://schemas.microsoft.com/office/drawing/2014/main" id="{B40BD21A-190E-4213-8A75-AE891938F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55"/>
          <a:stretch/>
        </p:blipFill>
        <p:spPr bwMode="auto">
          <a:xfrm>
            <a:off x="4879800" y="201699"/>
            <a:ext cx="2432399" cy="102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75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FCE849E-6278-4F24-813C-584B8A1A47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6" r="15633" b="10481"/>
          <a:stretch/>
        </p:blipFill>
        <p:spPr bwMode="auto">
          <a:xfrm>
            <a:off x="0" y="231660"/>
            <a:ext cx="6079279" cy="662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680D76-1430-4F58-A6D2-6B3660FBB4C1}"/>
              </a:ext>
            </a:extLst>
          </p:cNvPr>
          <p:cNvSpPr txBox="1"/>
          <p:nvPr/>
        </p:nvSpPr>
        <p:spPr>
          <a:xfrm>
            <a:off x="5921829" y="1418202"/>
            <a:ext cx="627017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 process’s user memory starts at virtual address zero and can grow up to KERNBASE, allowing a process to address up to 2 gigabytes of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algn="l"/>
            <a:r>
              <a:rPr lang="en-IN" sz="2200" b="0" i="0" dirty="0">
                <a:effectLst/>
              </a:rPr>
              <a:t>When a process asks xv6 for more memory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b="0" i="0" dirty="0">
                <a:effectLst/>
              </a:rPr>
              <a:t>finds free physical pages to provide the storage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b="0" i="0" dirty="0">
                <a:effectLst/>
              </a:rPr>
              <a:t>adds PTEs to the process’s page table that point to the new physical pages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b="0" i="0" dirty="0">
                <a:effectLst/>
              </a:rPr>
              <a:t>sets the PTE_U, PTE_W, and PTE_P flags in these PTEs.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b="0" i="0" dirty="0">
                <a:effectLst/>
              </a:rPr>
              <a:t>xv6 leaves PTE_P clear in unused PTEs.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b="0" i="0" dirty="0">
                <a:effectLst/>
              </a:rPr>
              <a:t>Different processes’ page tables translate user addresses to different pages of physical memory, so that each process has private user memory</a:t>
            </a:r>
            <a:endParaRPr lang="en-US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FE239-5857-4F27-BA6D-4BC18A772603}"/>
              </a:ext>
            </a:extLst>
          </p:cNvPr>
          <p:cNvSpPr/>
          <p:nvPr/>
        </p:nvSpPr>
        <p:spPr>
          <a:xfrm>
            <a:off x="3089331" y="440211"/>
            <a:ext cx="807061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Virtual Physical Memory Mapping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923375-3CA6-46EB-AB52-D37994B89C00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7" name="Picture 2" descr="KL Deemed to be University Logo">
              <a:extLst>
                <a:ext uri="{FF2B5EF4-FFF2-40B4-BE49-F238E27FC236}">
                  <a16:creationId xmlns:a16="http://schemas.microsoft.com/office/drawing/2014/main" id="{887FE085-E720-42CD-A41B-C53D32B6C7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1800C3-85D9-4A54-83C6-28B5316917B7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1CE7B4-3941-4047-A9EE-25AD7A82B2EF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5A4AC6-7699-47DD-927C-8B1BAAE28C18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49812F-26AA-4F28-A5DA-200CEF5FC8C5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3F22C3-53C1-4CCF-9864-55555AAAC3B5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ACF091-DBA9-4635-9CED-2A787495A7EE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5F407D-41C1-4387-90CF-508988137315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9627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FCE849E-6278-4F24-813C-584B8A1A47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6" r="15633" b="10481"/>
          <a:stretch/>
        </p:blipFill>
        <p:spPr bwMode="auto">
          <a:xfrm>
            <a:off x="0" y="231660"/>
            <a:ext cx="6079279" cy="662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680D76-1430-4F58-A6D2-6B3660FBB4C1}"/>
              </a:ext>
            </a:extLst>
          </p:cNvPr>
          <p:cNvSpPr txBox="1"/>
          <p:nvPr/>
        </p:nvSpPr>
        <p:spPr>
          <a:xfrm>
            <a:off x="4383315" y="900421"/>
            <a:ext cx="759097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</a:rPr>
              <a:t>Xv6 includes all mappings needed for the kernel to run in every process’s page table; these mappings all appear above KERNBASE.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</a:rPr>
              <a:t>It maps virtual addresses KERNBASE:KERNBASE+PHYSTOP to 0:PHYSTOP.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175E9D-5BC5-47CF-A061-7971486C1E46}"/>
              </a:ext>
            </a:extLst>
          </p:cNvPr>
          <p:cNvSpPr/>
          <p:nvPr/>
        </p:nvSpPr>
        <p:spPr>
          <a:xfrm>
            <a:off x="3039639" y="231660"/>
            <a:ext cx="880563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4800" b="1" cap="none" spc="0" dirty="0">
                <a:ln/>
                <a:solidFill>
                  <a:schemeClr val="accent3"/>
                </a:solidFill>
                <a:effectLst/>
              </a:rPr>
              <a:t>Virtual Physical Memory Mapping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DB8DBF-69F9-438A-987F-943F52F79D9C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7" name="Picture 2" descr="KL Deemed to be University Logo">
              <a:extLst>
                <a:ext uri="{FF2B5EF4-FFF2-40B4-BE49-F238E27FC236}">
                  <a16:creationId xmlns:a16="http://schemas.microsoft.com/office/drawing/2014/main" id="{3333DF2B-E039-48DF-A11E-02953360F2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4B3657-CA98-4EE4-B655-345C9BB4118E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4B8B7F-2A21-4479-BBA4-90CFE0C10FAA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58D0FD-D3FC-4567-80C3-AD99E20F7854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9F0409-10D7-4D06-892A-8A83C4FA6765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E3559A-950C-4422-B83A-C1ED6D765E61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FAA748-06E1-4F50-BE5D-A10B4CF66158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BF1667-9CE3-4254-9FAF-256FCFAD0967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685822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3D7B-FCE0-4A7A-BDD6-711900EE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756C4-8206-4A27-A80A-C530B2851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15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/>
              <a:t>A process user space starts from </a:t>
            </a:r>
            <a:endParaRPr lang="en-US" dirty="0">
              <a:solidFill>
                <a:srgbClr val="222222"/>
              </a:solidFill>
            </a:endParaRPr>
          </a:p>
          <a:p>
            <a:r>
              <a:rPr lang="en-US" dirty="0">
                <a:solidFill>
                  <a:srgbClr val="222222"/>
                </a:solidFill>
              </a:rPr>
              <a:t>+0x10000</a:t>
            </a:r>
          </a:p>
          <a:p>
            <a:r>
              <a:rPr lang="en-US" dirty="0">
                <a:solidFill>
                  <a:srgbClr val="222222"/>
                </a:solidFill>
              </a:rPr>
              <a:t>KERNBASE</a:t>
            </a:r>
          </a:p>
          <a:p>
            <a:r>
              <a:rPr lang="en-US" dirty="0">
                <a:solidFill>
                  <a:srgbClr val="222222"/>
                </a:solidFill>
              </a:rPr>
              <a:t>END</a:t>
            </a:r>
          </a:p>
          <a:p>
            <a:r>
              <a:rPr lang="en-US" dirty="0">
                <a:solidFill>
                  <a:srgbClr val="222222"/>
                </a:solidFill>
              </a:rPr>
              <a:t>0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D3A198-7473-48F1-B1DC-046723699634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E921F935-0C3F-4FC1-9C88-9DF75852F1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42E71B-75E4-4027-970B-7D8594FB64F3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0928D2-33D3-44AB-8811-434AB8A25DB5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4C8C84-4CEB-4D65-85B9-805F61D635F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1EF755-E48D-48B2-B778-7793971AF855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8ED812-5B68-4C52-9D29-0005B57DA30D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573295-0E13-49C2-81DC-2AD23A04B930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D25FB6-9775-46F3-99FE-8E53D8F67D50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988099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9A06A4-9D2C-4195-8B93-F914FD091EE9}"/>
              </a:ext>
            </a:extLst>
          </p:cNvPr>
          <p:cNvSpPr/>
          <p:nvPr/>
        </p:nvSpPr>
        <p:spPr>
          <a:xfrm>
            <a:off x="0" y="1659988"/>
            <a:ext cx="12192000" cy="37279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2E084D-D6C8-4A62-9964-EAED0BAFAE6C}"/>
              </a:ext>
            </a:extLst>
          </p:cNvPr>
          <p:cNvSpPr/>
          <p:nvPr/>
        </p:nvSpPr>
        <p:spPr>
          <a:xfrm>
            <a:off x="3574954" y="2967335"/>
            <a:ext cx="5745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Design Component</a:t>
            </a:r>
          </a:p>
        </p:txBody>
      </p:sp>
    </p:spTree>
    <p:extLst>
      <p:ext uri="{BB962C8B-B14F-4D97-AF65-F5344CB8AC3E}">
        <p14:creationId xmlns:p14="http://schemas.microsoft.com/office/powerpoint/2010/main" val="43852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E3DB6CE-4483-4DFB-96D6-9945CC419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3902" y="1454897"/>
            <a:ext cx="7752662" cy="416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03502F7-0710-40AA-B3D4-4AAB9C398FBE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7" name="Picture 2" descr="KL Deemed to be University Logo">
              <a:extLst>
                <a:ext uri="{FF2B5EF4-FFF2-40B4-BE49-F238E27FC236}">
                  <a16:creationId xmlns:a16="http://schemas.microsoft.com/office/drawing/2014/main" id="{18465464-C677-48E1-8B75-4775F6831C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CE4CB9-C490-4395-ACBB-4FC982DB7C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C925A1-B82E-4C3D-A1A0-1377B9D1579B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9722D9E-7290-4908-98F7-63C997D127F7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94C340-4E39-4C25-B463-0DB78113FC2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C768B7-5525-4A81-A743-5D2507164A17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A30A40-EBEE-4813-80D1-69E8AB0CCC98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09C55F-C99E-49BA-883A-AFE32BE29FB5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F6F7B14-E5BF-4CDB-A180-2E03D9A65723}"/>
              </a:ext>
            </a:extLst>
          </p:cNvPr>
          <p:cNvSpPr txBox="1"/>
          <p:nvPr/>
        </p:nvSpPr>
        <p:spPr>
          <a:xfrm>
            <a:off x="88135" y="220337"/>
            <a:ext cx="777386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1216 int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1217 main(void)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1218 {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1219 </a:t>
            </a:r>
            <a:r>
              <a:rPr lang="en-US" dirty="0">
                <a:solidFill>
                  <a:srgbClr val="C00000"/>
                </a:solidFill>
              </a:rPr>
              <a:t>kinit1(end, P2V(4*1024*1024)); // </a:t>
            </a:r>
            <a:r>
              <a:rPr lang="en-US" dirty="0" err="1">
                <a:solidFill>
                  <a:srgbClr val="C00000"/>
                </a:solidFill>
              </a:rPr>
              <a:t>phys</a:t>
            </a:r>
            <a:r>
              <a:rPr lang="en-US" dirty="0">
                <a:solidFill>
                  <a:srgbClr val="C00000"/>
                </a:solidFill>
              </a:rPr>
              <a:t> page allocator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1220 </a:t>
            </a:r>
            <a:r>
              <a:rPr lang="en-US" dirty="0" err="1">
                <a:solidFill>
                  <a:srgbClr val="C00000"/>
                </a:solidFill>
              </a:rPr>
              <a:t>kvmalloc</a:t>
            </a:r>
            <a:r>
              <a:rPr lang="en-US" dirty="0">
                <a:solidFill>
                  <a:srgbClr val="C00000"/>
                </a:solidFill>
              </a:rPr>
              <a:t>(); // kernel page table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1221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mpinit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(); // detect other processors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1222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lapicinit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(); // interrupt controller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1223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seginit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(); // segment descriptors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1224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picinit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(); // disable pic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1225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ioapicinit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(); // another interrupt controller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1226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consoleinit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(); // console hardware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1227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uartinit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(); // serial port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1228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pinit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(); // process table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1229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tvinit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(); // trap vectors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1230 binit(); // buffer cache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1231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fileinit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(); // file table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1232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ideinit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(); // disk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1233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startothers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(); // start other processors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1234 </a:t>
            </a:r>
            <a:r>
              <a:rPr lang="en-US" dirty="0">
                <a:solidFill>
                  <a:srgbClr val="C00000"/>
                </a:solidFill>
              </a:rPr>
              <a:t>kinit2(P2V(4*1024*1024), P2V(PHYSTOP)); // must come after </a:t>
            </a:r>
            <a:r>
              <a:rPr lang="en-US" dirty="0" err="1">
                <a:solidFill>
                  <a:srgbClr val="C00000"/>
                </a:solidFill>
              </a:rPr>
              <a:t>startothers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1235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userinit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(); // first user process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1236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mpmain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(); // finish this processor’s setup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1237 }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1238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63D2B0-AAE3-48D9-B492-06BA49BB49E0}"/>
              </a:ext>
            </a:extLst>
          </p:cNvPr>
          <p:cNvSpPr txBox="1"/>
          <p:nvPr/>
        </p:nvSpPr>
        <p:spPr>
          <a:xfrm>
            <a:off x="6522720" y="564512"/>
            <a:ext cx="4694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Design Components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21996" y="5853797"/>
            <a:ext cx="5706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kinit1() uses </a:t>
            </a:r>
            <a:r>
              <a:rPr lang="en-US" dirty="0" err="1"/>
              <a:t>entrypgdir</a:t>
            </a:r>
            <a:endParaRPr lang="en-US" dirty="0"/>
          </a:p>
          <a:p>
            <a:r>
              <a:rPr lang="en-US" dirty="0"/>
              <a:t>Kinit2() uses Kernel Page directory created</a:t>
            </a:r>
          </a:p>
        </p:txBody>
      </p:sp>
    </p:spTree>
    <p:extLst>
      <p:ext uri="{BB962C8B-B14F-4D97-AF65-F5344CB8AC3E}">
        <p14:creationId xmlns:p14="http://schemas.microsoft.com/office/powerpoint/2010/main" val="1869749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63D2B0-AAE3-48D9-B492-06BA49BB49E0}"/>
              </a:ext>
            </a:extLst>
          </p:cNvPr>
          <p:cNvSpPr txBox="1"/>
          <p:nvPr/>
        </p:nvSpPr>
        <p:spPr>
          <a:xfrm>
            <a:off x="6079279" y="5839430"/>
            <a:ext cx="4694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Design Components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3502F7-0710-40AA-B3D4-4AAB9C398FBE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7" name="Picture 2" descr="KL Deemed to be University Logo">
              <a:extLst>
                <a:ext uri="{FF2B5EF4-FFF2-40B4-BE49-F238E27FC236}">
                  <a16:creationId xmlns:a16="http://schemas.microsoft.com/office/drawing/2014/main" id="{18465464-C677-48E1-8B75-4775F6831C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CE4CB9-C490-4395-ACBB-4FC982DB7C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C925A1-B82E-4C3D-A1A0-1377B9D1579B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9722D9E-7290-4908-98F7-63C997D127F7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94C340-4E39-4C25-B463-0DB78113FC2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C768B7-5525-4A81-A743-5D2507164A17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A30A40-EBEE-4813-80D1-69E8AB0CCC98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09C55F-C99E-49BA-883A-AFE32BE29FB5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5" name="Picture 2">
            <a:extLst>
              <a:ext uri="{FF2B5EF4-FFF2-40B4-BE49-F238E27FC236}">
                <a16:creationId xmlns:a16="http://schemas.microsoft.com/office/drawing/2014/main" id="{5FCE849E-6278-4F24-813C-584B8A1A47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6" r="15633" b="10481"/>
          <a:stretch/>
        </p:blipFill>
        <p:spPr bwMode="auto">
          <a:xfrm>
            <a:off x="0" y="121186"/>
            <a:ext cx="6079279" cy="662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5E3DB6CE-4483-4DFB-96D6-9945CC419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4722" y="2431055"/>
            <a:ext cx="6160702" cy="331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8135" y="2246389"/>
            <a:ext cx="8046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kinit1</a:t>
            </a:r>
            <a:endParaRPr lang="te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8135" y="1553969"/>
            <a:ext cx="8046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kinit2</a:t>
            </a:r>
            <a:endParaRPr lang="te-IN" b="1" dirty="0"/>
          </a:p>
        </p:txBody>
      </p:sp>
      <p:sp>
        <p:nvSpPr>
          <p:cNvPr id="17" name="Rectangle 16"/>
          <p:cNvSpPr/>
          <p:nvPr/>
        </p:nvSpPr>
        <p:spPr>
          <a:xfrm>
            <a:off x="4450080" y="268564"/>
            <a:ext cx="1267968" cy="216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Kernel Page Table</a:t>
            </a:r>
            <a:endParaRPr lang="te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8134" y="2829081"/>
            <a:ext cx="80467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Around 740 kb</a:t>
            </a:r>
            <a:endParaRPr lang="te-IN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ABB8D-5DC1-4000-B7FB-E5F3EA709DB7}"/>
              </a:ext>
            </a:extLst>
          </p:cNvPr>
          <p:cNvSpPr txBox="1"/>
          <p:nvPr/>
        </p:nvSpPr>
        <p:spPr>
          <a:xfrm>
            <a:off x="5933998" y="241865"/>
            <a:ext cx="62821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1219 kinit1(end, P2V(4*1024*1024)); </a:t>
            </a:r>
          </a:p>
          <a:p>
            <a:r>
              <a:rPr lang="en-US" dirty="0"/>
              <a:t>end = KERNBASE + text + data part</a:t>
            </a:r>
          </a:p>
          <a:p>
            <a:r>
              <a:rPr lang="en-US" sz="1800" dirty="0"/>
              <a:t>4MB From 0(KERNBASE)</a:t>
            </a:r>
          </a:p>
          <a:p>
            <a:endParaRPr lang="en-US" dirty="0"/>
          </a:p>
          <a:p>
            <a:r>
              <a:rPr lang="en-US" sz="1800" dirty="0"/>
              <a:t>1234 kinit2(P2V(4*1024*1024), P2V(PHYSTOP));</a:t>
            </a:r>
          </a:p>
          <a:p>
            <a:r>
              <a:rPr lang="en-US" sz="1800" dirty="0"/>
              <a:t>Starting from 4MB to PHYSTOP typically 224MB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01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1C51ECA-12A6-4065-91EE-F7945A711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6928" y="2756069"/>
            <a:ext cx="6895072" cy="370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D0AB6A-5D07-4970-91C2-74BDF13EEBE8}"/>
              </a:ext>
            </a:extLst>
          </p:cNvPr>
          <p:cNvSpPr/>
          <p:nvPr/>
        </p:nvSpPr>
        <p:spPr>
          <a:xfrm>
            <a:off x="6363286" y="4367716"/>
            <a:ext cx="626941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ighlight>
                  <a:srgbClr val="000080"/>
                </a:highlight>
              </a:rPr>
              <a:t>Physical Memory Allocation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FBE96-FF0A-47C3-93B4-F9DE5D585AD1}"/>
              </a:ext>
            </a:extLst>
          </p:cNvPr>
          <p:cNvSpPr txBox="1"/>
          <p:nvPr/>
        </p:nvSpPr>
        <p:spPr>
          <a:xfrm>
            <a:off x="88135" y="667304"/>
            <a:ext cx="542309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function main calls </a:t>
            </a:r>
            <a:r>
              <a:rPr lang="en-US" sz="2400" b="1" dirty="0"/>
              <a:t>kinit1</a:t>
            </a:r>
            <a:r>
              <a:rPr lang="en-US" sz="2400" dirty="0"/>
              <a:t> and </a:t>
            </a:r>
            <a:r>
              <a:rPr lang="en-US" sz="2400" b="1" dirty="0"/>
              <a:t>kinit2</a:t>
            </a:r>
            <a:r>
              <a:rPr lang="en-US" sz="2400" dirty="0"/>
              <a:t> to initialize the allocator (3131).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reason for having two calls is that for much of main one cannot use locks or memory above 4 megabytes.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call to </a:t>
            </a:r>
            <a:r>
              <a:rPr lang="en-US" sz="2400" b="1" dirty="0"/>
              <a:t>kinit1</a:t>
            </a:r>
            <a:r>
              <a:rPr lang="en-US" sz="2400" dirty="0"/>
              <a:t> sets up for lock-less allocation in the ﬁrst 4 megabytes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call to </a:t>
            </a:r>
            <a:r>
              <a:rPr lang="en-US" sz="2400" b="1" dirty="0"/>
              <a:t>kinit2</a:t>
            </a:r>
            <a:r>
              <a:rPr lang="en-US" sz="2400" dirty="0"/>
              <a:t> enables locking and arranges for more memory to be </a:t>
            </a:r>
            <a:r>
              <a:rPr lang="en-US" sz="2400" dirty="0" err="1"/>
              <a:t>allocatable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kinit1 and kinit2 call </a:t>
            </a:r>
            <a:r>
              <a:rPr lang="en-IN" sz="2400" b="1" dirty="0" err="1"/>
              <a:t>freerange</a:t>
            </a:r>
            <a:r>
              <a:rPr lang="en-IN" sz="2400" b="1" dirty="0"/>
              <a:t> </a:t>
            </a:r>
            <a:r>
              <a:rPr lang="en-IN" sz="2400" dirty="0"/>
              <a:t>to </a:t>
            </a:r>
            <a:r>
              <a:rPr lang="en-IN" sz="2400" b="1" dirty="0"/>
              <a:t>add memory to the free list</a:t>
            </a:r>
            <a:r>
              <a:rPr lang="en-IN" sz="2400" dirty="0"/>
              <a:t> via per-page calls to </a:t>
            </a:r>
            <a:r>
              <a:rPr lang="en-IN" sz="2400" b="1" dirty="0" err="1"/>
              <a:t>kfree</a:t>
            </a:r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freerange</a:t>
            </a:r>
            <a:r>
              <a:rPr lang="en-IN" sz="2400" dirty="0"/>
              <a:t> uses</a:t>
            </a:r>
            <a:r>
              <a:rPr lang="en-IN" sz="2400" b="1" dirty="0"/>
              <a:t> PGROUNDUP </a:t>
            </a:r>
            <a:r>
              <a:rPr lang="en-IN" sz="2400" dirty="0"/>
              <a:t>to ensure that it frees only aligned physical addresses</a:t>
            </a:r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D2D732-CBFC-4704-9FD5-B075B2DD039E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6" name="Picture 2" descr="KL Deemed to be University Logo">
              <a:extLst>
                <a:ext uri="{FF2B5EF4-FFF2-40B4-BE49-F238E27FC236}">
                  <a16:creationId xmlns:a16="http://schemas.microsoft.com/office/drawing/2014/main" id="{B3D3E230-F57A-47D8-90CA-C4EAAD748C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33BA65-E160-4D27-8F99-46AD4D3C5C4F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5F4AF4-6683-443B-85FA-91FE34555EDB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570B72-D088-436C-A1FD-93945006678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1BBBA3-A69E-4FDE-982C-6FDF80401484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CF9B7A-B58C-4992-B2D7-29EEFF181EF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04688A-DEDE-4375-918B-EF98C314BF61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BB72D5-9E7D-413B-A068-B75DA8FEA3F5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307988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0BFBBD-0DC2-4E88-87FD-396562FAE3A0}"/>
              </a:ext>
            </a:extLst>
          </p:cNvPr>
          <p:cNvSpPr txBox="1"/>
          <p:nvPr/>
        </p:nvSpPr>
        <p:spPr>
          <a:xfrm>
            <a:off x="418580" y="5060796"/>
            <a:ext cx="25133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333333"/>
                </a:solidFill>
                <a:effectLst/>
                <a:latin typeface="+mj-lt"/>
              </a:rPr>
              <a:t>Creating an Address Space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6D2DD2F-13C7-473F-B3AE-B2B0D0FD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037" y="3654878"/>
            <a:ext cx="8768963" cy="323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1A0AFC-55C4-4A03-881D-7993EC30E058}"/>
              </a:ext>
            </a:extLst>
          </p:cNvPr>
          <p:cNvSpPr txBox="1"/>
          <p:nvPr/>
        </p:nvSpPr>
        <p:spPr>
          <a:xfrm>
            <a:off x="283028" y="200375"/>
            <a:ext cx="1102239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333333"/>
                </a:solidFill>
                <a:effectLst/>
              </a:rPr>
              <a:t>Main calls </a:t>
            </a:r>
            <a:r>
              <a:rPr lang="en-IN" sz="2200" b="1" i="0" dirty="0" err="1">
                <a:solidFill>
                  <a:srgbClr val="333333"/>
                </a:solidFill>
                <a:effectLst/>
              </a:rPr>
              <a:t>kvmalloc</a:t>
            </a:r>
            <a:r>
              <a:rPr lang="en-IN" sz="22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IN" sz="2200" b="0" i="0" dirty="0">
                <a:solidFill>
                  <a:srgbClr val="333333"/>
                </a:solidFill>
                <a:effectLst/>
              </a:rPr>
              <a:t>to create and switch to a page table with the mappings above KERNBASE required for the kernel to run.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1" dirty="0" err="1"/>
              <a:t>setupkvm</a:t>
            </a:r>
            <a:r>
              <a:rPr lang="en-IN" sz="2200" dirty="0"/>
              <a:t> ﬁrst allocates a page of memory to hold the page directory.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1" dirty="0" err="1"/>
              <a:t>mappages</a:t>
            </a:r>
            <a:r>
              <a:rPr lang="en-IN" sz="2200" b="1" dirty="0"/>
              <a:t> </a:t>
            </a:r>
            <a:r>
              <a:rPr lang="en-IN" sz="2200" dirty="0"/>
              <a:t>installs mappings into a page table for a range of virtual addresses to a corresponding range of physical addresses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1" dirty="0" err="1"/>
              <a:t>kalloc</a:t>
            </a:r>
            <a:r>
              <a:rPr lang="en-IN" sz="2200" b="1" dirty="0"/>
              <a:t> </a:t>
            </a:r>
            <a:r>
              <a:rPr lang="en-IN" sz="2200" dirty="0"/>
              <a:t>removes and returns the ﬁrst element in the free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For each virtual address to be mapped, </a:t>
            </a:r>
            <a:r>
              <a:rPr lang="en-IN" sz="2200" dirty="0" err="1"/>
              <a:t>mappages</a:t>
            </a:r>
            <a:r>
              <a:rPr lang="en-IN" sz="2200" dirty="0"/>
              <a:t> calls </a:t>
            </a:r>
            <a:r>
              <a:rPr lang="en-IN" sz="2200" b="1" dirty="0" err="1"/>
              <a:t>walkpgdir</a:t>
            </a:r>
            <a:r>
              <a:rPr lang="en-IN" sz="2200" dirty="0"/>
              <a:t> to ﬁnd the address of the PTE for that address. </a:t>
            </a: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6B324-CE2C-4BFD-8A1C-C3BF035268DE}"/>
              </a:ext>
            </a:extLst>
          </p:cNvPr>
          <p:cNvSpPr txBox="1"/>
          <p:nvPr/>
        </p:nvSpPr>
        <p:spPr>
          <a:xfrm>
            <a:off x="418580" y="3380009"/>
            <a:ext cx="31400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/>
              <a:t>Switchkvm</a:t>
            </a:r>
            <a:r>
              <a:rPr lang="en-US" sz="2000" b="1" dirty="0"/>
              <a:t> </a:t>
            </a:r>
            <a:r>
              <a:rPr lang="en-US" sz="2000" dirty="0"/>
              <a:t>- Switch h/w page table register to the kernel−only page table, when no process is running.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8099D8-9219-4161-9B86-A0AA87F825C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9" name="Picture 2" descr="KL Deemed to be University Logo">
              <a:extLst>
                <a:ext uri="{FF2B5EF4-FFF2-40B4-BE49-F238E27FC236}">
                  <a16:creationId xmlns:a16="http://schemas.microsoft.com/office/drawing/2014/main" id="{273FB4C5-86C1-490E-9DD4-52526C8780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CF9E80-ED9B-48BF-9DD3-C7ACD51AB6D9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9CA731-7B7D-4220-8DB5-ED79AE5BF5D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032162-BFE7-4ACD-B3D7-D6A3BBFC548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6FC0F0-4E20-4B14-9492-2795F2921438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4690DE-0E97-4534-B123-F1B8757E98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E653945-3F42-408F-9BAE-267C168A793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F354F9F-7BC1-444A-93D9-7358851535D3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986784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0BFBBD-0DC2-4E88-87FD-396562FAE3A0}"/>
              </a:ext>
            </a:extLst>
          </p:cNvPr>
          <p:cNvSpPr txBox="1"/>
          <p:nvPr/>
        </p:nvSpPr>
        <p:spPr>
          <a:xfrm>
            <a:off x="418580" y="5060796"/>
            <a:ext cx="25133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333333"/>
                </a:solidFill>
                <a:effectLst/>
                <a:latin typeface="+mj-lt"/>
              </a:rPr>
              <a:t>Creating an Address Space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6D2DD2F-13C7-473F-B3AE-B2B0D0FD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037" y="3625850"/>
            <a:ext cx="8768963" cy="323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1A0AFC-55C4-4A03-881D-7993EC30E058}"/>
              </a:ext>
            </a:extLst>
          </p:cNvPr>
          <p:cNvSpPr txBox="1"/>
          <p:nvPr/>
        </p:nvSpPr>
        <p:spPr>
          <a:xfrm>
            <a:off x="283028" y="566097"/>
            <a:ext cx="10934262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400" b="1" i="0" dirty="0" err="1">
                <a:solidFill>
                  <a:srgbClr val="333333"/>
                </a:solidFill>
                <a:effectLst/>
              </a:rPr>
              <a:t>walkpgdir</a:t>
            </a:r>
            <a:r>
              <a:rPr lang="en-IN" sz="24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uses the upper 10 bits of the virtual address to ﬁnd the page directory entry.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33333"/>
                </a:solidFill>
                <a:effectLst/>
              </a:rPr>
              <a:t>If the page directory entry isn’t present, then the required page table page hasn’t yet been allocated; if the </a:t>
            </a:r>
            <a:r>
              <a:rPr lang="en-IN" sz="2400" b="0" i="0" dirty="0" err="1">
                <a:solidFill>
                  <a:srgbClr val="333333"/>
                </a:solidFill>
                <a:effectLst/>
              </a:rPr>
              <a:t>alloc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 argument is set, </a:t>
            </a:r>
            <a:r>
              <a:rPr lang="en-IN" sz="2400" b="0" i="0" dirty="0" err="1">
                <a:solidFill>
                  <a:srgbClr val="333333"/>
                </a:solidFill>
                <a:effectLst/>
              </a:rPr>
              <a:t>walkpgdir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 allocates it and puts its physical address in the page directory.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33333"/>
                </a:solidFill>
                <a:effectLst/>
              </a:rPr>
              <a:t>Finally it uses the next 10 bits of the virtual address to ﬁnd the address of the PTE in the page table page.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7258D7-0AFC-48B5-AAFF-F74A0AABF008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7" name="Picture 2" descr="KL Deemed to be University Logo">
              <a:extLst>
                <a:ext uri="{FF2B5EF4-FFF2-40B4-BE49-F238E27FC236}">
                  <a16:creationId xmlns:a16="http://schemas.microsoft.com/office/drawing/2014/main" id="{044F58D6-9BD4-4C95-911A-25F740023B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7E5016-D81A-432A-AD04-77BA47327805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B6F04-B072-4056-B812-51EFAD80D44A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705CBA-7C9C-4B5C-9E0F-0B30FD21049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FD7231-1347-45BF-BC57-7ABBC43B476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39532B-774D-437F-9ABC-320DFC81A705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D561C5B-D4CC-437E-A153-9B9C41CB2504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D45D28-CD17-4DDC-9EBF-000D01AC4525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763782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3D7B-FCE0-4A7A-BDD6-711900EE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756C4-8206-4A27-A80A-C530B2851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15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Switch h/w page table register to the kernel−only page table, when no process is running </a:t>
            </a:r>
          </a:p>
          <a:p>
            <a:r>
              <a:rPr lang="en-IN" dirty="0" err="1"/>
              <a:t>switchkvm</a:t>
            </a:r>
            <a:endParaRPr lang="en-IN" dirty="0"/>
          </a:p>
          <a:p>
            <a:r>
              <a:rPr lang="en-IN" dirty="0" err="1"/>
              <a:t>kvmalloc</a:t>
            </a:r>
            <a:endParaRPr lang="en-IN" dirty="0"/>
          </a:p>
          <a:p>
            <a:r>
              <a:rPr lang="en-IN" dirty="0"/>
              <a:t>Kinit1</a:t>
            </a:r>
          </a:p>
          <a:p>
            <a:r>
              <a:rPr lang="en-IN" dirty="0" err="1"/>
              <a:t>mappages</a:t>
            </a:r>
            <a:endParaRPr lang="en-IN" dirty="0"/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77903F-37ED-47D3-9A82-05DB6E557B62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7CB56E50-74D6-4390-A2F7-EDEAE7E465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DAB04B-7A80-40C7-94C8-80B589A0BE66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A60248-C336-4878-8000-42B07FB34275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450AF8-96DE-48D1-8B35-39515A05A524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421F2F-986B-4149-B08C-71C6BE2AA32F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06BEA7-6A07-4C9D-A6A2-7081E3F6CED5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844CB5-CAA5-4248-8EB7-4FEE96E633DE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FBF35-24F3-430D-AE18-D746C8DFB7FE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72909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6B91D4B-2560-4370-80A9-D6237C87A927}"/>
              </a:ext>
            </a:extLst>
          </p:cNvPr>
          <p:cNvSpPr txBox="1"/>
          <p:nvPr/>
        </p:nvSpPr>
        <p:spPr>
          <a:xfrm>
            <a:off x="284321" y="1420721"/>
            <a:ext cx="10964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000000"/>
                </a:solidFill>
                <a:effectLst/>
              </a:rPr>
              <a:t>The Idea behind paging is to divide the process in pages so that, we can store them in the memory at different non contiguous location. </a:t>
            </a:r>
            <a:endParaRPr lang="en-US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950BC7-4AE2-4694-AFD4-DFC5772256FA}"/>
              </a:ext>
            </a:extLst>
          </p:cNvPr>
          <p:cNvSpPr txBox="1"/>
          <p:nvPr/>
        </p:nvSpPr>
        <p:spPr>
          <a:xfrm>
            <a:off x="284321" y="2309253"/>
            <a:ext cx="61053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Frames:</a:t>
            </a:r>
          </a:p>
          <a:p>
            <a:r>
              <a:rPr lang="en-US" altLang="en-US" sz="2400" dirty="0"/>
              <a:t>Divide physical memory into fixed-sized blocks called frames. Size is power of 2, between 512 bytes and 16 Mbytes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AC25E9-1C4E-4B80-8872-0376A2001AC5}"/>
              </a:ext>
            </a:extLst>
          </p:cNvPr>
          <p:cNvSpPr txBox="1"/>
          <p:nvPr/>
        </p:nvSpPr>
        <p:spPr>
          <a:xfrm>
            <a:off x="284321" y="4056199"/>
            <a:ext cx="61053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</a:t>
            </a:r>
          </a:p>
          <a:p>
            <a:r>
              <a:rPr lang="en-US" altLang="en-US" sz="2400" dirty="0"/>
              <a:t>Divide Process logical memory into blocks of same size called pages</a:t>
            </a:r>
            <a:endParaRPr lang="en-US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12C4C4-A1CB-4F67-B852-D8DB28231B6E}"/>
              </a:ext>
            </a:extLst>
          </p:cNvPr>
          <p:cNvSpPr txBox="1"/>
          <p:nvPr/>
        </p:nvSpPr>
        <p:spPr>
          <a:xfrm>
            <a:off x="257519" y="5337998"/>
            <a:ext cx="61053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000000"/>
                </a:solidFill>
                <a:effectLst/>
              </a:rPr>
              <a:t>Pages of the process are brought into the main memory only when they are required otherwise they reside in the secondary storage.</a:t>
            </a:r>
            <a:endParaRPr lang="en-US" sz="2400" dirty="0"/>
          </a:p>
        </p:txBody>
      </p:sp>
      <p:pic>
        <p:nvPicPr>
          <p:cNvPr id="1026" name="Picture 2" descr="OS Paging">
            <a:extLst>
              <a:ext uri="{FF2B5EF4-FFF2-40B4-BE49-F238E27FC236}">
                <a16:creationId xmlns:a16="http://schemas.microsoft.com/office/drawing/2014/main" id="{01FC8742-4143-406E-B0BA-7DA9BACA7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duotone>
              <a:prstClr val="black"/>
              <a:srgbClr val="BA1A1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99" y="2041777"/>
            <a:ext cx="573405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02D7F3D-E4F6-4110-8179-C484F75098BB}"/>
              </a:ext>
            </a:extLst>
          </p:cNvPr>
          <p:cNvSpPr/>
          <p:nvPr/>
        </p:nvSpPr>
        <p:spPr>
          <a:xfrm>
            <a:off x="519441" y="431117"/>
            <a:ext cx="593850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4400" b="1" cap="none" spc="0" dirty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</a:t>
            </a:r>
          </a:p>
        </p:txBody>
      </p:sp>
    </p:spTree>
    <p:extLst>
      <p:ext uri="{BB962C8B-B14F-4D97-AF65-F5344CB8AC3E}">
        <p14:creationId xmlns:p14="http://schemas.microsoft.com/office/powerpoint/2010/main" val="4145786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159C20-3877-4210-8CBE-24866BACAE56}"/>
              </a:ext>
            </a:extLst>
          </p:cNvPr>
          <p:cNvSpPr/>
          <p:nvPr/>
        </p:nvSpPr>
        <p:spPr>
          <a:xfrm>
            <a:off x="0" y="1659988"/>
            <a:ext cx="12192000" cy="37279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2E084D-D6C8-4A62-9964-EAED0BAFAE6C}"/>
              </a:ext>
            </a:extLst>
          </p:cNvPr>
          <p:cNvSpPr/>
          <p:nvPr/>
        </p:nvSpPr>
        <p:spPr>
          <a:xfrm>
            <a:off x="3641008" y="2967335"/>
            <a:ext cx="4909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21500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309118-9194-4F8F-97C8-FD164DB1AF4D}"/>
              </a:ext>
            </a:extLst>
          </p:cNvPr>
          <p:cNvSpPr/>
          <p:nvPr/>
        </p:nvSpPr>
        <p:spPr>
          <a:xfrm>
            <a:off x="670651" y="2686280"/>
            <a:ext cx="10850697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50" y="2767586"/>
            <a:ext cx="10850697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Kernel address space </a:t>
            </a:r>
            <a:endParaRPr lang="en-IN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</a:endParaRPr>
          </a:p>
        </p:txBody>
      </p:sp>
      <p:pic>
        <p:nvPicPr>
          <p:cNvPr id="8" name="Picture 2" descr="KL Deemed to be University Logo">
            <a:extLst>
              <a:ext uri="{FF2B5EF4-FFF2-40B4-BE49-F238E27FC236}">
                <a16:creationId xmlns:a16="http://schemas.microsoft.com/office/drawing/2014/main" id="{9150CB72-475A-4012-AA1F-6E8FA44F8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07" r="23747"/>
          <a:stretch/>
        </p:blipFill>
        <p:spPr bwMode="auto">
          <a:xfrm>
            <a:off x="10634098" y="6176963"/>
            <a:ext cx="1557903" cy="65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82F2BC-42C8-429C-A1B5-37D47EFACC12}"/>
              </a:ext>
            </a:extLst>
          </p:cNvPr>
          <p:cNvSpPr/>
          <p:nvPr/>
        </p:nvSpPr>
        <p:spPr>
          <a:xfrm>
            <a:off x="0" y="0"/>
            <a:ext cx="12192000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44F1C0-F409-46E9-AC60-F0BFBBA2A864}"/>
              </a:ext>
            </a:extLst>
          </p:cNvPr>
          <p:cNvSpPr/>
          <p:nvPr/>
        </p:nvSpPr>
        <p:spPr>
          <a:xfrm>
            <a:off x="0" y="6739549"/>
            <a:ext cx="10634098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1C5FAD-B59B-440E-88F5-E5C427292DCE}"/>
              </a:ext>
            </a:extLst>
          </p:cNvPr>
          <p:cNvSpPr/>
          <p:nvPr/>
        </p:nvSpPr>
        <p:spPr>
          <a:xfrm>
            <a:off x="1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C019E-BEB9-49A1-B463-36249D33CCA8}"/>
              </a:ext>
            </a:extLst>
          </p:cNvPr>
          <p:cNvSpPr/>
          <p:nvPr/>
        </p:nvSpPr>
        <p:spPr>
          <a:xfrm>
            <a:off x="11788048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042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6D56EBB-E8CA-421B-8DDB-F0818F633E33}"/>
              </a:ext>
            </a:extLst>
          </p:cNvPr>
          <p:cNvSpPr txBox="1"/>
          <p:nvPr/>
        </p:nvSpPr>
        <p:spPr>
          <a:xfrm>
            <a:off x="219075" y="3380125"/>
            <a:ext cx="5430129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dirty="0"/>
              <a:t>1500 // Mutual exclusion lock. </a:t>
            </a:r>
          </a:p>
          <a:p>
            <a:r>
              <a:rPr lang="en-IN" sz="2000" dirty="0"/>
              <a:t>1501 struct spinlock { </a:t>
            </a:r>
          </a:p>
          <a:p>
            <a:pPr marL="342900" indent="-342900">
              <a:buAutoNum type="arabicPlain" startAt="1502"/>
            </a:pPr>
            <a:r>
              <a:rPr lang="en-IN" sz="2000" dirty="0"/>
              <a:t> </a:t>
            </a:r>
            <a:r>
              <a:rPr lang="en-IN" sz="2000" dirty="0" err="1"/>
              <a:t>uint</a:t>
            </a:r>
            <a:r>
              <a:rPr lang="en-IN" sz="2000" dirty="0"/>
              <a:t> locked;       // Is the lock held? </a:t>
            </a:r>
          </a:p>
          <a:p>
            <a:r>
              <a:rPr lang="en-IN" sz="2000" dirty="0"/>
              <a:t>1503 </a:t>
            </a:r>
          </a:p>
          <a:p>
            <a:pPr marL="342900" indent="-342900">
              <a:buAutoNum type="arabicPlain" startAt="1504"/>
            </a:pPr>
            <a:r>
              <a:rPr lang="en-IN" sz="2000" dirty="0"/>
              <a:t> // For debugging: </a:t>
            </a:r>
          </a:p>
          <a:p>
            <a:pPr marL="342900" indent="-342900">
              <a:buAutoNum type="arabicPlain" startAt="1505"/>
            </a:pPr>
            <a:r>
              <a:rPr lang="en-IN" sz="2000" dirty="0"/>
              <a:t> char *name;        // Name of lock. </a:t>
            </a:r>
          </a:p>
          <a:p>
            <a:pPr marL="342900" indent="-342900">
              <a:buAutoNum type="arabicPlain" startAt="1506"/>
            </a:pPr>
            <a:r>
              <a:rPr lang="en-IN" sz="2000" dirty="0"/>
              <a:t> struct </a:t>
            </a:r>
            <a:r>
              <a:rPr lang="en-IN" sz="2000" dirty="0" err="1"/>
              <a:t>cpu</a:t>
            </a:r>
            <a:r>
              <a:rPr lang="en-IN" sz="2000" dirty="0"/>
              <a:t> *</a:t>
            </a:r>
            <a:r>
              <a:rPr lang="en-IN" sz="2000" dirty="0" err="1"/>
              <a:t>cpu</a:t>
            </a:r>
            <a:r>
              <a:rPr lang="en-IN" sz="2000" dirty="0"/>
              <a:t>;   // The </a:t>
            </a:r>
            <a:r>
              <a:rPr lang="en-IN" sz="2000" dirty="0" err="1"/>
              <a:t>cpu</a:t>
            </a:r>
            <a:r>
              <a:rPr lang="en-IN" sz="2000" dirty="0"/>
              <a:t> holding the lock. </a:t>
            </a:r>
          </a:p>
          <a:p>
            <a:pPr marL="342900" indent="-342900">
              <a:buAutoNum type="arabicPlain" startAt="1507"/>
            </a:pPr>
            <a:r>
              <a:rPr lang="en-IN" sz="2000" dirty="0"/>
              <a:t> </a:t>
            </a:r>
            <a:r>
              <a:rPr lang="en-IN" sz="2000" dirty="0" err="1"/>
              <a:t>uint</a:t>
            </a:r>
            <a:r>
              <a:rPr lang="en-IN" sz="2000" dirty="0"/>
              <a:t> pcs[10];      // The call stack (an array of program counters) </a:t>
            </a:r>
          </a:p>
          <a:p>
            <a:pPr marL="342900" indent="-342900">
              <a:buAutoNum type="arabicPlain" startAt="1508"/>
            </a:pPr>
            <a:r>
              <a:rPr lang="en-IN" sz="2000" dirty="0"/>
              <a:t>// that locked the lock. </a:t>
            </a:r>
          </a:p>
          <a:p>
            <a:r>
              <a:rPr lang="en-IN" sz="2000" dirty="0"/>
              <a:t>1509 };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B2B2D-4C93-4EB2-9D6C-B8DBD8663E7A}"/>
              </a:ext>
            </a:extLst>
          </p:cNvPr>
          <p:cNvSpPr txBox="1"/>
          <p:nvPr/>
        </p:nvSpPr>
        <p:spPr>
          <a:xfrm>
            <a:off x="5430129" y="130104"/>
            <a:ext cx="57364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33333"/>
                </a:solidFill>
                <a:effectLst/>
              </a:rPr>
              <a:t>The allocator’s data structure is a free list of physical memory pages that are available for allocation.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33333"/>
                </a:solidFill>
                <a:effectLst/>
              </a:rPr>
              <a:t>Each free page’s list element is a struct run (3115).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39C4C-3DCD-4729-95E8-2CC89044E40B}"/>
              </a:ext>
            </a:extLst>
          </p:cNvPr>
          <p:cNvSpPr txBox="1"/>
          <p:nvPr/>
        </p:nvSpPr>
        <p:spPr>
          <a:xfrm>
            <a:off x="219075" y="219113"/>
            <a:ext cx="5211054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dirty="0"/>
              <a:t>3115 struct run {</a:t>
            </a:r>
          </a:p>
          <a:p>
            <a:r>
              <a:rPr lang="en-IN" sz="2000" dirty="0"/>
              <a:t>3116     struct run *next;</a:t>
            </a:r>
          </a:p>
          <a:p>
            <a:r>
              <a:rPr lang="en-IN" sz="2000" dirty="0"/>
              <a:t>3117 };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6596D-0876-427C-A77D-37F58BBE07FC}"/>
              </a:ext>
            </a:extLst>
          </p:cNvPr>
          <p:cNvSpPr txBox="1"/>
          <p:nvPr/>
        </p:nvSpPr>
        <p:spPr>
          <a:xfrm>
            <a:off x="5559552" y="2121115"/>
            <a:ext cx="6502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333333"/>
                </a:solidFill>
                <a:effectLst/>
              </a:rPr>
              <a:t>The free list is protected by a spin lock(3119~3123)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959752-91FA-49B4-8215-8F11036452D9}"/>
              </a:ext>
            </a:extLst>
          </p:cNvPr>
          <p:cNvSpPr txBox="1"/>
          <p:nvPr/>
        </p:nvSpPr>
        <p:spPr>
          <a:xfrm>
            <a:off x="219075" y="1432664"/>
            <a:ext cx="5211054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200" dirty="0"/>
              <a:t>3119 struct {</a:t>
            </a:r>
          </a:p>
          <a:p>
            <a:r>
              <a:rPr lang="en-IN" sz="2200" dirty="0"/>
              <a:t>3120     struct spinlock lock;</a:t>
            </a:r>
          </a:p>
          <a:p>
            <a:r>
              <a:rPr lang="en-IN" sz="2200" dirty="0"/>
              <a:t>3121     int </a:t>
            </a:r>
            <a:r>
              <a:rPr lang="en-IN" sz="2200" dirty="0" err="1"/>
              <a:t>use_lock</a:t>
            </a:r>
            <a:r>
              <a:rPr lang="en-IN" sz="2200" dirty="0"/>
              <a:t>;</a:t>
            </a:r>
          </a:p>
          <a:p>
            <a:r>
              <a:rPr lang="en-IN" sz="2200" dirty="0"/>
              <a:t>3122     struct run *</a:t>
            </a:r>
            <a:r>
              <a:rPr lang="en-IN" sz="2200" dirty="0" err="1"/>
              <a:t>freelist</a:t>
            </a:r>
            <a:r>
              <a:rPr lang="en-IN" sz="2200" dirty="0"/>
              <a:t>;</a:t>
            </a:r>
          </a:p>
          <a:p>
            <a:r>
              <a:rPr lang="en-IN" sz="2200" dirty="0"/>
              <a:t>3123 } </a:t>
            </a:r>
            <a:r>
              <a:rPr lang="en-IN" sz="2200" dirty="0" err="1"/>
              <a:t>kmem</a:t>
            </a:r>
            <a:r>
              <a:rPr lang="en-IN" sz="2200" dirty="0"/>
              <a:t>;</a:t>
            </a:r>
            <a:endParaRPr 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B0631-9308-40BD-8DCD-B7FCAA93CCEC}"/>
              </a:ext>
            </a:extLst>
          </p:cNvPr>
          <p:cNvSpPr txBox="1"/>
          <p:nvPr/>
        </p:nvSpPr>
        <p:spPr>
          <a:xfrm>
            <a:off x="5803392" y="2598765"/>
            <a:ext cx="62590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333333"/>
                </a:solidFill>
                <a:effectLst/>
              </a:rPr>
              <a:t>The list and the lock are wrapped in a struct to make clear that the lock protects the fields in the struct. </a:t>
            </a:r>
            <a:endParaRPr lang="en-US" sz="2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3B1E01-31D4-43EA-A450-F15588B94D44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2" name="Picture 2" descr="KL Deemed to be University Logo">
              <a:extLst>
                <a:ext uri="{FF2B5EF4-FFF2-40B4-BE49-F238E27FC236}">
                  <a16:creationId xmlns:a16="http://schemas.microsoft.com/office/drawing/2014/main" id="{AFE43348-085C-4CF7-A1D6-9EA3AA7B6A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12E483-234F-4B12-8BD7-89F10A65DF64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3647BB-6BF0-4FA6-B5B3-11E804C80BD0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DF2540E-E302-466D-8D3C-6C5E99BE71A2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0EF968D-4E66-4066-950B-F6F68253D18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0CAA5B-2EDD-4A46-8508-2110A6982B77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8D8BC86-B12A-4C7B-9441-8EF163EEEE33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E13D5B-4A7B-40FD-9E1E-74A6D42421E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17920" y="4443984"/>
            <a:ext cx="4999370" cy="493776"/>
            <a:chOff x="6217920" y="4443984"/>
            <a:chExt cx="4999370" cy="493776"/>
          </a:xfrm>
        </p:grpSpPr>
        <p:sp>
          <p:nvSpPr>
            <p:cNvPr id="4" name="Rectangle 3"/>
            <p:cNvSpPr/>
            <p:nvPr/>
          </p:nvSpPr>
          <p:spPr>
            <a:xfrm>
              <a:off x="6217920" y="4498848"/>
              <a:ext cx="853440" cy="438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e-IN"/>
            </a:p>
          </p:txBody>
        </p:sp>
        <p:cxnSp>
          <p:nvCxnSpPr>
            <p:cNvPr id="7" name="Straight Arrow Connector 6"/>
            <p:cNvCxnSpPr>
              <a:stCxn id="4" idx="3"/>
            </p:cNvCxnSpPr>
            <p:nvPr/>
          </p:nvCxnSpPr>
          <p:spPr>
            <a:xfrm>
              <a:off x="7071360" y="4718304"/>
              <a:ext cx="5364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7607808" y="4498848"/>
              <a:ext cx="853440" cy="438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e-IN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8451342" y="4718304"/>
              <a:ext cx="5364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8987790" y="4498848"/>
              <a:ext cx="853440" cy="438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e-IN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9827402" y="4663440"/>
              <a:ext cx="5364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0363850" y="4443984"/>
              <a:ext cx="853440" cy="438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e-IN"/>
            </a:p>
          </p:txBody>
        </p:sp>
      </p:grpSp>
      <p:sp>
        <p:nvSpPr>
          <p:cNvPr id="9" name="Rectangle 8"/>
          <p:cNvSpPr/>
          <p:nvPr/>
        </p:nvSpPr>
        <p:spPr>
          <a:xfrm>
            <a:off x="6565310" y="5206580"/>
            <a:ext cx="42252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dirty="0"/>
              <a:t>Free List – Implementation of run structure</a:t>
            </a:r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408068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AE31FD-B276-4309-826B-CC9E808C9BE2}"/>
              </a:ext>
            </a:extLst>
          </p:cNvPr>
          <p:cNvSpPr txBox="1"/>
          <p:nvPr/>
        </p:nvSpPr>
        <p:spPr>
          <a:xfrm>
            <a:off x="208521" y="126251"/>
            <a:ext cx="8252727" cy="6524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dirty="0"/>
              <a:t>3125 // Initialization happens in two phases.</a:t>
            </a:r>
          </a:p>
          <a:p>
            <a:r>
              <a:rPr lang="en-US" sz="2200" dirty="0"/>
              <a:t>3126 // 1. main() calls kinit1() while still using </a:t>
            </a:r>
            <a:r>
              <a:rPr lang="en-US" sz="2200" b="1" dirty="0" err="1"/>
              <a:t>entrypgdir</a:t>
            </a:r>
            <a:r>
              <a:rPr lang="en-US" sz="2200" dirty="0"/>
              <a:t> to place just</a:t>
            </a:r>
          </a:p>
          <a:p>
            <a:r>
              <a:rPr lang="en-US" sz="2200" dirty="0"/>
              <a:t>3127 // the pages mapped by </a:t>
            </a:r>
            <a:r>
              <a:rPr lang="en-US" sz="2200" dirty="0" err="1"/>
              <a:t>entrypgdir</a:t>
            </a:r>
            <a:r>
              <a:rPr lang="en-US" sz="2200" dirty="0"/>
              <a:t> on free list.</a:t>
            </a:r>
          </a:p>
          <a:p>
            <a:r>
              <a:rPr lang="en-US" sz="2200" dirty="0"/>
              <a:t>3128 // 2. main() calls kinit2() with the rest of the physical pages</a:t>
            </a:r>
          </a:p>
          <a:p>
            <a:r>
              <a:rPr lang="en-US" sz="2200" dirty="0"/>
              <a:t>3129 // after installing a full page table that maps them on all cores.</a:t>
            </a:r>
          </a:p>
          <a:p>
            <a:r>
              <a:rPr lang="en-US" sz="2200" dirty="0"/>
              <a:t>3130 void</a:t>
            </a:r>
          </a:p>
          <a:p>
            <a:r>
              <a:rPr lang="en-US" sz="2200" dirty="0"/>
              <a:t>3131 kinit1(void *</a:t>
            </a:r>
            <a:r>
              <a:rPr lang="en-US" sz="2200" dirty="0" err="1"/>
              <a:t>vstart</a:t>
            </a:r>
            <a:r>
              <a:rPr lang="en-US" sz="2200" dirty="0"/>
              <a:t>, void *vend)</a:t>
            </a:r>
          </a:p>
          <a:p>
            <a:r>
              <a:rPr lang="en-US" sz="2200" dirty="0"/>
              <a:t>3132 {</a:t>
            </a:r>
          </a:p>
          <a:p>
            <a:r>
              <a:rPr lang="en-US" sz="2200" dirty="0"/>
              <a:t>3133     </a:t>
            </a:r>
            <a:r>
              <a:rPr lang="en-US" sz="2200" dirty="0" err="1"/>
              <a:t>initlock</a:t>
            </a:r>
            <a:r>
              <a:rPr lang="en-US" sz="2200" dirty="0"/>
              <a:t>(&amp;</a:t>
            </a:r>
            <a:r>
              <a:rPr lang="en-US" sz="2200" dirty="0" err="1"/>
              <a:t>kmem.lock</a:t>
            </a:r>
            <a:r>
              <a:rPr lang="en-US" sz="2200" dirty="0"/>
              <a:t>, "</a:t>
            </a:r>
            <a:r>
              <a:rPr lang="en-US" sz="2200" dirty="0" err="1"/>
              <a:t>kmem</a:t>
            </a:r>
            <a:r>
              <a:rPr lang="en-US" sz="2200" dirty="0"/>
              <a:t>");</a:t>
            </a:r>
          </a:p>
          <a:p>
            <a:r>
              <a:rPr lang="en-US" sz="2200" dirty="0"/>
              <a:t>3134     </a:t>
            </a:r>
            <a:r>
              <a:rPr lang="en-US" sz="2200" dirty="0" err="1"/>
              <a:t>kmem.use_lock</a:t>
            </a:r>
            <a:r>
              <a:rPr lang="en-US" sz="2200" dirty="0"/>
              <a:t> = 0;</a:t>
            </a:r>
          </a:p>
          <a:p>
            <a:r>
              <a:rPr lang="en-US" sz="2200" dirty="0"/>
              <a:t>3135     </a:t>
            </a:r>
            <a:r>
              <a:rPr lang="en-US" sz="2200" dirty="0" err="1"/>
              <a:t>freerange</a:t>
            </a:r>
            <a:r>
              <a:rPr lang="en-US" sz="2200" dirty="0"/>
              <a:t>(</a:t>
            </a:r>
            <a:r>
              <a:rPr lang="en-US" sz="2200" dirty="0" err="1"/>
              <a:t>vstart</a:t>
            </a:r>
            <a:r>
              <a:rPr lang="en-US" sz="2200" dirty="0"/>
              <a:t>, vend);</a:t>
            </a:r>
          </a:p>
          <a:p>
            <a:r>
              <a:rPr lang="en-US" sz="2200" dirty="0"/>
              <a:t>3136 }</a:t>
            </a:r>
          </a:p>
          <a:p>
            <a:r>
              <a:rPr lang="en-US" sz="2200" dirty="0"/>
              <a:t>3137 </a:t>
            </a:r>
          </a:p>
          <a:p>
            <a:r>
              <a:rPr lang="en-US" sz="2200" dirty="0"/>
              <a:t>3138 void</a:t>
            </a:r>
          </a:p>
          <a:p>
            <a:r>
              <a:rPr lang="en-US" sz="2200" dirty="0"/>
              <a:t>3139 kinit2(void *</a:t>
            </a:r>
            <a:r>
              <a:rPr lang="en-US" sz="2200" dirty="0" err="1"/>
              <a:t>vstart</a:t>
            </a:r>
            <a:r>
              <a:rPr lang="en-US" sz="2200" dirty="0"/>
              <a:t>, void *vend)</a:t>
            </a:r>
          </a:p>
          <a:p>
            <a:r>
              <a:rPr lang="en-US" sz="2200" dirty="0"/>
              <a:t>3140 {</a:t>
            </a:r>
          </a:p>
          <a:p>
            <a:r>
              <a:rPr lang="en-US" sz="2200" dirty="0"/>
              <a:t>3141   </a:t>
            </a:r>
            <a:r>
              <a:rPr lang="en-US" sz="2200" dirty="0" err="1"/>
              <a:t>freerange</a:t>
            </a:r>
            <a:r>
              <a:rPr lang="en-US" sz="2200" dirty="0"/>
              <a:t>(</a:t>
            </a:r>
            <a:r>
              <a:rPr lang="en-US" sz="2200" dirty="0" err="1"/>
              <a:t>vstart</a:t>
            </a:r>
            <a:r>
              <a:rPr lang="en-US" sz="2200" dirty="0"/>
              <a:t>, vend);</a:t>
            </a:r>
          </a:p>
          <a:p>
            <a:r>
              <a:rPr lang="en-US" sz="2200" dirty="0"/>
              <a:t>3142   </a:t>
            </a:r>
            <a:r>
              <a:rPr lang="en-US" sz="2200" dirty="0" err="1"/>
              <a:t>kmem.use_lock</a:t>
            </a:r>
            <a:r>
              <a:rPr lang="en-US" sz="2200" dirty="0"/>
              <a:t> = 1;</a:t>
            </a:r>
          </a:p>
          <a:p>
            <a:r>
              <a:rPr lang="en-US" sz="2200" dirty="0"/>
              <a:t>3143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5D44DD-B06F-4652-9EBE-0525FDCB8A22}"/>
              </a:ext>
            </a:extLst>
          </p:cNvPr>
          <p:cNvSpPr txBox="1"/>
          <p:nvPr/>
        </p:nvSpPr>
        <p:spPr>
          <a:xfrm>
            <a:off x="8530581" y="1211855"/>
            <a:ext cx="34671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333333"/>
                </a:solidFill>
                <a:effectLst/>
              </a:rPr>
              <a:t>The call to kinit1 sets up for lock-less allocation in the first 4 megabytes.</a:t>
            </a:r>
          </a:p>
          <a:p>
            <a:endParaRPr lang="en-IN" sz="2400" dirty="0">
              <a:solidFill>
                <a:srgbClr val="333333"/>
              </a:solidFill>
            </a:endParaRPr>
          </a:p>
          <a:p>
            <a:r>
              <a:rPr lang="en-IN" sz="2400" dirty="0">
                <a:solidFill>
                  <a:srgbClr val="333333"/>
                </a:solidFill>
              </a:rPr>
              <a:t>T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he call to kinit2 enables locking and arranges for more memory to be </a:t>
            </a:r>
            <a:r>
              <a:rPr lang="en-IN" sz="2400" b="0" i="0" dirty="0" err="1">
                <a:solidFill>
                  <a:srgbClr val="333333"/>
                </a:solidFill>
                <a:effectLst/>
              </a:rPr>
              <a:t>allocatable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endParaRPr lang="en-IN" sz="2400" dirty="0">
              <a:solidFill>
                <a:srgbClr val="333333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9FE8E66-85C2-49A3-903D-E79CC8C7E815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7" name="Picture 2" descr="KL Deemed to be University Logo">
              <a:extLst>
                <a:ext uri="{FF2B5EF4-FFF2-40B4-BE49-F238E27FC236}">
                  <a16:creationId xmlns:a16="http://schemas.microsoft.com/office/drawing/2014/main" id="{2905DECD-8F74-4AC3-9221-4B4ED7BCED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F70936-E3C9-4A36-AB42-173C07939CF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90B320-95AA-4244-A7DC-476C25902872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136027-0CD3-46CB-BA03-22BD14937582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2674A4-4122-468E-9CD3-6879AF977DE6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349A61-5211-43F9-A8E4-74D468CC7AC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6AAA52-308D-478F-A26C-092C63E65EB0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1E9347-E33E-40B2-B006-D7711A62A4CE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4969295" y="2550683"/>
            <a:ext cx="322876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kinit1(end, P2V(4*1024*1024)); </a:t>
            </a:r>
            <a:endParaRPr lang="te-IN" dirty="0"/>
          </a:p>
        </p:txBody>
      </p:sp>
      <p:sp>
        <p:nvSpPr>
          <p:cNvPr id="5" name="Rectangle 4"/>
          <p:cNvSpPr/>
          <p:nvPr/>
        </p:nvSpPr>
        <p:spPr>
          <a:xfrm>
            <a:off x="4229449" y="5536430"/>
            <a:ext cx="423179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kinit2(P2V(4*1024*1024), P2V(PHYSTOP)); </a:t>
            </a:r>
            <a:endParaRPr lang="te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0BFBBD-0DC2-4E88-87FD-396562FAE3A0}"/>
              </a:ext>
            </a:extLst>
          </p:cNvPr>
          <p:cNvSpPr txBox="1"/>
          <p:nvPr/>
        </p:nvSpPr>
        <p:spPr>
          <a:xfrm>
            <a:off x="8905548" y="4628175"/>
            <a:ext cx="277438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kinit1 and kinit2</a:t>
            </a:r>
          </a:p>
        </p:txBody>
      </p:sp>
    </p:spTree>
    <p:extLst>
      <p:ext uri="{BB962C8B-B14F-4D97-AF65-F5344CB8AC3E}">
        <p14:creationId xmlns:p14="http://schemas.microsoft.com/office/powerpoint/2010/main" val="128926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B829D1-27F7-4078-AB02-D4B25B0A268C}"/>
              </a:ext>
            </a:extLst>
          </p:cNvPr>
          <p:cNvSpPr txBox="1"/>
          <p:nvPr/>
        </p:nvSpPr>
        <p:spPr>
          <a:xfrm>
            <a:off x="6370619" y="139960"/>
            <a:ext cx="5799406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xv6/</a:t>
            </a:r>
            <a:r>
              <a:rPr lang="en-US" sz="2000" dirty="0" err="1"/>
              <a:t>kalloc.c</a:t>
            </a:r>
            <a:endParaRPr lang="en-US" sz="2000" dirty="0"/>
          </a:p>
          <a:p>
            <a:r>
              <a:rPr lang="en-US" sz="2000" dirty="0"/>
              <a:t>3151 </a:t>
            </a:r>
            <a:r>
              <a:rPr lang="en-US" sz="2000" dirty="0" err="1"/>
              <a:t>freerange</a:t>
            </a:r>
            <a:r>
              <a:rPr lang="en-US" sz="2000" dirty="0"/>
              <a:t>(void *</a:t>
            </a:r>
            <a:r>
              <a:rPr lang="en-US" sz="2000" dirty="0" err="1"/>
              <a:t>vstart</a:t>
            </a:r>
            <a:r>
              <a:rPr lang="en-US" sz="2000" dirty="0"/>
              <a:t>, void *vend)</a:t>
            </a:r>
          </a:p>
          <a:p>
            <a:r>
              <a:rPr lang="en-US" sz="2000" dirty="0"/>
              <a:t>3152 {</a:t>
            </a:r>
          </a:p>
          <a:p>
            <a:r>
              <a:rPr lang="en-US" sz="2000" dirty="0"/>
              <a:t>3153   char *p;</a:t>
            </a:r>
          </a:p>
          <a:p>
            <a:r>
              <a:rPr lang="en-US" sz="2000" dirty="0"/>
              <a:t>3154   p = (char*)PGROUNDUP((</a:t>
            </a:r>
            <a:r>
              <a:rPr lang="en-US" sz="2000" dirty="0" err="1"/>
              <a:t>uint</a:t>
            </a:r>
            <a:r>
              <a:rPr lang="en-US" sz="2000" dirty="0"/>
              <a:t>)</a:t>
            </a:r>
            <a:r>
              <a:rPr lang="en-US" sz="2000" dirty="0" err="1"/>
              <a:t>vstart</a:t>
            </a:r>
            <a:r>
              <a:rPr lang="en-US" sz="2000" dirty="0"/>
              <a:t>);</a:t>
            </a:r>
          </a:p>
          <a:p>
            <a:r>
              <a:rPr lang="en-US" sz="2000" dirty="0"/>
              <a:t>3155   for(; p + PGSIZE &lt;= (char*)vend; p += PGSIZE)</a:t>
            </a:r>
          </a:p>
          <a:p>
            <a:r>
              <a:rPr lang="en-US" sz="2000" dirty="0"/>
              <a:t>3156     </a:t>
            </a:r>
            <a:r>
              <a:rPr lang="en-US" sz="2000" dirty="0" err="1"/>
              <a:t>kfree</a:t>
            </a:r>
            <a:r>
              <a:rPr lang="en-US" sz="2000" dirty="0"/>
              <a:t>(p);</a:t>
            </a:r>
          </a:p>
          <a:p>
            <a:r>
              <a:rPr lang="en-US" sz="2000" dirty="0"/>
              <a:t>3157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6075F4-E5A6-4DEB-883E-C882BC795C6F}"/>
              </a:ext>
            </a:extLst>
          </p:cNvPr>
          <p:cNvSpPr txBox="1"/>
          <p:nvPr/>
        </p:nvSpPr>
        <p:spPr>
          <a:xfrm>
            <a:off x="274620" y="215196"/>
            <a:ext cx="5799406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freerange</a:t>
            </a:r>
            <a:r>
              <a:rPr lang="en-US" sz="2000" dirty="0"/>
              <a:t> uses PGROUNDUP to ensure that it frees only aligned physical addresses. </a:t>
            </a:r>
            <a:r>
              <a:rPr lang="en-IN" sz="2000" dirty="0"/>
              <a:t>(is a multiple of 4096)</a:t>
            </a:r>
            <a:endParaRPr lang="en-US" sz="2000" dirty="0"/>
          </a:p>
          <a:p>
            <a:r>
              <a:rPr lang="en-US" sz="2000" dirty="0"/>
              <a:t>The allocator starts with no memory; these calls to </a:t>
            </a:r>
            <a:r>
              <a:rPr lang="en-US" sz="2000" dirty="0" err="1"/>
              <a:t>kfree</a:t>
            </a:r>
            <a:r>
              <a:rPr lang="en-US" sz="2000" dirty="0"/>
              <a:t> give it some to manage.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59D952-F7C6-41F0-A49B-F65BF9D0E0F4}"/>
              </a:ext>
            </a:extLst>
          </p:cNvPr>
          <p:cNvSpPr txBox="1"/>
          <p:nvPr/>
        </p:nvSpPr>
        <p:spPr>
          <a:xfrm>
            <a:off x="0" y="1655899"/>
            <a:ext cx="6348646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// Free the page of physical memory pointed at by v, which normally should have been returned by a call to </a:t>
            </a:r>
            <a:r>
              <a:rPr lang="en-IN" dirty="0" err="1"/>
              <a:t>kalloc</a:t>
            </a:r>
            <a:r>
              <a:rPr lang="en-IN" dirty="0"/>
              <a:t>(). (The exception is when initializing the allocator; see kinit above.)</a:t>
            </a:r>
          </a:p>
          <a:p>
            <a:r>
              <a:rPr lang="en-IN" dirty="0"/>
              <a:t>3163 void</a:t>
            </a:r>
          </a:p>
          <a:p>
            <a:r>
              <a:rPr lang="en-IN" dirty="0"/>
              <a:t>3164 </a:t>
            </a:r>
            <a:r>
              <a:rPr lang="en-IN" dirty="0" err="1"/>
              <a:t>kfree</a:t>
            </a:r>
            <a:r>
              <a:rPr lang="en-IN" dirty="0"/>
              <a:t>(char *v)</a:t>
            </a:r>
          </a:p>
          <a:p>
            <a:r>
              <a:rPr lang="en-IN" dirty="0"/>
              <a:t>3165 {</a:t>
            </a:r>
          </a:p>
          <a:p>
            <a:r>
              <a:rPr lang="en-IN" dirty="0"/>
              <a:t>3166     struct run *r;</a:t>
            </a:r>
          </a:p>
          <a:p>
            <a:r>
              <a:rPr lang="en-IN" dirty="0"/>
              <a:t>3168     if((</a:t>
            </a:r>
            <a:r>
              <a:rPr lang="en-IN" dirty="0" err="1"/>
              <a:t>uint</a:t>
            </a:r>
            <a:r>
              <a:rPr lang="en-IN" dirty="0"/>
              <a:t>)v % PGSIZE || v &lt; end || V2P(v) &gt;= PHYSTOP)</a:t>
            </a:r>
          </a:p>
          <a:p>
            <a:r>
              <a:rPr lang="en-IN" dirty="0"/>
              <a:t>3169         panic("</a:t>
            </a:r>
            <a:r>
              <a:rPr lang="en-IN" dirty="0" err="1"/>
              <a:t>kfree</a:t>
            </a:r>
            <a:r>
              <a:rPr lang="en-IN" dirty="0"/>
              <a:t>");</a:t>
            </a:r>
          </a:p>
          <a:p>
            <a:r>
              <a:rPr lang="en-IN" dirty="0"/>
              <a:t>3172     </a:t>
            </a:r>
            <a:r>
              <a:rPr lang="en-IN" dirty="0" err="1"/>
              <a:t>memset</a:t>
            </a:r>
            <a:r>
              <a:rPr lang="en-IN" dirty="0"/>
              <a:t>(v, 1, PGSIZE);</a:t>
            </a:r>
          </a:p>
          <a:p>
            <a:r>
              <a:rPr lang="en-IN" dirty="0"/>
              <a:t>3174     if(</a:t>
            </a:r>
            <a:r>
              <a:rPr lang="en-IN" dirty="0" err="1"/>
              <a:t>kmem.use_lock</a:t>
            </a:r>
            <a:r>
              <a:rPr lang="en-IN" dirty="0"/>
              <a:t>)</a:t>
            </a:r>
          </a:p>
          <a:p>
            <a:r>
              <a:rPr lang="en-IN" dirty="0"/>
              <a:t>3175         acquire(&amp;</a:t>
            </a:r>
            <a:r>
              <a:rPr lang="en-IN" dirty="0" err="1"/>
              <a:t>kmem.lock</a:t>
            </a:r>
            <a:r>
              <a:rPr lang="en-IN" dirty="0"/>
              <a:t>);</a:t>
            </a:r>
          </a:p>
          <a:p>
            <a:r>
              <a:rPr lang="en-IN" dirty="0"/>
              <a:t>3176     r = (struct run*)v;</a:t>
            </a:r>
          </a:p>
          <a:p>
            <a:r>
              <a:rPr lang="en-IN" dirty="0"/>
              <a:t>3177     r−&gt;next = </a:t>
            </a:r>
            <a:r>
              <a:rPr lang="en-IN" dirty="0" err="1"/>
              <a:t>kmem.freelist</a:t>
            </a:r>
            <a:r>
              <a:rPr lang="en-IN" dirty="0"/>
              <a:t>;</a:t>
            </a:r>
          </a:p>
          <a:p>
            <a:r>
              <a:rPr lang="en-IN" dirty="0"/>
              <a:t>3178     </a:t>
            </a:r>
            <a:r>
              <a:rPr lang="en-IN" dirty="0" err="1"/>
              <a:t>kmem.freelist</a:t>
            </a:r>
            <a:r>
              <a:rPr lang="en-IN" dirty="0"/>
              <a:t> = r;</a:t>
            </a:r>
          </a:p>
          <a:p>
            <a:r>
              <a:rPr lang="en-IN" dirty="0"/>
              <a:t>3179     if(</a:t>
            </a:r>
            <a:r>
              <a:rPr lang="en-IN" dirty="0" err="1"/>
              <a:t>kmem.use_lock</a:t>
            </a:r>
            <a:r>
              <a:rPr lang="en-IN" dirty="0"/>
              <a:t>)</a:t>
            </a:r>
          </a:p>
          <a:p>
            <a:r>
              <a:rPr lang="en-IN" dirty="0"/>
              <a:t>3180         release(&amp;</a:t>
            </a:r>
            <a:r>
              <a:rPr lang="en-IN" dirty="0" err="1"/>
              <a:t>kmem.lock</a:t>
            </a:r>
            <a:r>
              <a:rPr lang="en-IN" dirty="0"/>
              <a:t>);</a:t>
            </a:r>
          </a:p>
          <a:p>
            <a:r>
              <a:rPr lang="en-IN" dirty="0"/>
              <a:t>3181 }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09F115-1471-42AD-BF6F-6843E7895DB8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FD24E620-0316-4D39-8397-F76A89652F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6C3CD9-AFD2-487B-BA71-869F6867CAD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85EF53-2529-4E19-9130-2DB33E966DE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CD5814-D769-4B3E-9E37-2DE5CA288DB7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3CD328-64C9-4D5C-B3CB-87E231FD95E1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9E4859-E192-4C0C-BAE9-1CE72DEECBA0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5A09C3D-930C-4EE2-BF66-521B7FE4F97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52F62E2-7568-439A-A98F-EAA42E62B3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459458" y="4428135"/>
            <a:ext cx="550087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// Fill with junk to catch dangling refs. begins by setting every byte in the memory being freed to the value 1.</a:t>
            </a:r>
          </a:p>
        </p:txBody>
      </p:sp>
      <p:sp>
        <p:nvSpPr>
          <p:cNvPr id="4" name="Rectangle 3"/>
          <p:cNvSpPr/>
          <p:nvPr/>
        </p:nvSpPr>
        <p:spPr>
          <a:xfrm>
            <a:off x="3679697" y="5169408"/>
            <a:ext cx="38892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dirty="0"/>
              <a:t>//</a:t>
            </a:r>
            <a:r>
              <a:rPr lang="en-IN" dirty="0" err="1"/>
              <a:t>kfree</a:t>
            </a:r>
            <a:r>
              <a:rPr lang="en-IN" dirty="0"/>
              <a:t> casts v to a pointer to </a:t>
            </a:r>
            <a:r>
              <a:rPr lang="en-IN" dirty="0" err="1"/>
              <a:t>struct</a:t>
            </a:r>
            <a:r>
              <a:rPr lang="en-IN" dirty="0"/>
              <a:t> run</a:t>
            </a:r>
          </a:p>
        </p:txBody>
      </p:sp>
      <p:sp>
        <p:nvSpPr>
          <p:cNvPr id="5" name="Rectangle 4"/>
          <p:cNvSpPr/>
          <p:nvPr/>
        </p:nvSpPr>
        <p:spPr>
          <a:xfrm>
            <a:off x="3459458" y="5718048"/>
            <a:ext cx="45855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dirty="0"/>
              <a:t>//records the old start of the free list in r-&gt;next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59084" y="6176963"/>
            <a:ext cx="28442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dirty="0"/>
              <a:t>//sets the free list equal to r.</a:t>
            </a:r>
          </a:p>
        </p:txBody>
      </p:sp>
      <p:cxnSp>
        <p:nvCxnSpPr>
          <p:cNvPr id="20" name="Straight Arrow Connector 19"/>
          <p:cNvCxnSpPr>
            <a:endCxn id="3" idx="1"/>
          </p:cNvCxnSpPr>
          <p:nvPr/>
        </p:nvCxnSpPr>
        <p:spPr>
          <a:xfrm>
            <a:off x="2938272" y="4428135"/>
            <a:ext cx="521186" cy="32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23744" y="5169408"/>
            <a:ext cx="1155953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88208" y="5415034"/>
            <a:ext cx="271250" cy="48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523744" y="5718048"/>
            <a:ext cx="697595" cy="458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7012392" y="3598355"/>
            <a:ext cx="4999370" cy="493776"/>
            <a:chOff x="6217920" y="4443984"/>
            <a:chExt cx="4999370" cy="493776"/>
          </a:xfrm>
        </p:grpSpPr>
        <p:sp>
          <p:nvSpPr>
            <p:cNvPr id="30" name="Rectangle 29"/>
            <p:cNvSpPr/>
            <p:nvPr/>
          </p:nvSpPr>
          <p:spPr>
            <a:xfrm>
              <a:off x="6217920" y="4498848"/>
              <a:ext cx="853440" cy="438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e-IN"/>
            </a:p>
          </p:txBody>
        </p:sp>
        <p:cxnSp>
          <p:nvCxnSpPr>
            <p:cNvPr id="31" name="Straight Arrow Connector 30"/>
            <p:cNvCxnSpPr>
              <a:stCxn id="30" idx="3"/>
            </p:cNvCxnSpPr>
            <p:nvPr/>
          </p:nvCxnSpPr>
          <p:spPr>
            <a:xfrm>
              <a:off x="7071360" y="4718304"/>
              <a:ext cx="5364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7607808" y="4498848"/>
              <a:ext cx="853440" cy="438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e-IN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8451342" y="4718304"/>
              <a:ext cx="5364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987790" y="4498848"/>
              <a:ext cx="853440" cy="438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e-IN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9827402" y="4663440"/>
              <a:ext cx="5364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0363850" y="4443984"/>
              <a:ext cx="853440" cy="438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e-IN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10348434" y="4195055"/>
            <a:ext cx="161977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err="1"/>
              <a:t>Kmem.freelist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6414984" y="2901733"/>
            <a:ext cx="802680" cy="30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/>
          </a:p>
        </p:txBody>
      </p:sp>
      <p:sp>
        <p:nvSpPr>
          <p:cNvPr id="44" name="Rectangle 43"/>
          <p:cNvSpPr/>
          <p:nvPr/>
        </p:nvSpPr>
        <p:spPr>
          <a:xfrm>
            <a:off x="7292025" y="2901734"/>
            <a:ext cx="166831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err="1"/>
              <a:t>Struct</a:t>
            </a:r>
            <a:r>
              <a:rPr lang="en-IN" dirty="0"/>
              <a:t> run r</a:t>
            </a:r>
          </a:p>
        </p:txBody>
      </p:sp>
      <p:cxnSp>
        <p:nvCxnSpPr>
          <p:cNvPr id="46" name="Elbow Connector 45"/>
          <p:cNvCxnSpPr/>
          <p:nvPr/>
        </p:nvCxnSpPr>
        <p:spPr>
          <a:xfrm rot="5400000">
            <a:off x="6883782" y="3319336"/>
            <a:ext cx="462493" cy="2052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40BFBBD-0DC2-4E88-87FD-396562FAE3A0}"/>
              </a:ext>
            </a:extLst>
          </p:cNvPr>
          <p:cNvSpPr txBox="1"/>
          <p:nvPr/>
        </p:nvSpPr>
        <p:spPr>
          <a:xfrm>
            <a:off x="8134056" y="5354074"/>
            <a:ext cx="27743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dirty="0" err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freerange</a:t>
            </a:r>
            <a:r>
              <a:rPr lang="en-US" sz="4000" b="1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and </a:t>
            </a:r>
            <a:r>
              <a:rPr lang="en-US" sz="4000" b="1" i="0" dirty="0" err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kfree</a:t>
            </a:r>
            <a:endParaRPr lang="en-US" sz="4000" b="1" i="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785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25B550C-2526-4A2B-AD6F-D9ED69E3F65F}"/>
              </a:ext>
            </a:extLst>
          </p:cNvPr>
          <p:cNvSpPr txBox="1"/>
          <p:nvPr/>
        </p:nvSpPr>
        <p:spPr>
          <a:xfrm>
            <a:off x="5351943" y="1080119"/>
            <a:ext cx="6519246" cy="563231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1816 // Set up kernel part of a page table.</a:t>
            </a:r>
          </a:p>
          <a:p>
            <a:r>
              <a:rPr lang="en-US" dirty="0"/>
              <a:t>1817 </a:t>
            </a:r>
            <a:r>
              <a:rPr lang="en-US" dirty="0" err="1"/>
              <a:t>pde_t</a:t>
            </a:r>
            <a:r>
              <a:rPr lang="en-US" dirty="0"/>
              <a:t>*</a:t>
            </a:r>
          </a:p>
          <a:p>
            <a:r>
              <a:rPr lang="en-US" dirty="0"/>
              <a:t>1818 </a:t>
            </a:r>
            <a:r>
              <a:rPr lang="en-US" dirty="0" err="1"/>
              <a:t>setupkvm</a:t>
            </a:r>
            <a:r>
              <a:rPr lang="en-US" dirty="0"/>
              <a:t>(void)</a:t>
            </a:r>
          </a:p>
          <a:p>
            <a:r>
              <a:rPr lang="en-US" dirty="0"/>
              <a:t>1819 {</a:t>
            </a:r>
          </a:p>
          <a:p>
            <a:r>
              <a:rPr lang="en-US" dirty="0"/>
              <a:t>1820     </a:t>
            </a:r>
            <a:r>
              <a:rPr lang="en-US" dirty="0" err="1"/>
              <a:t>pde_t</a:t>
            </a:r>
            <a:r>
              <a:rPr lang="en-US" dirty="0"/>
              <a:t> *</a:t>
            </a:r>
            <a:r>
              <a:rPr lang="en-US" dirty="0" err="1"/>
              <a:t>pgdir</a:t>
            </a:r>
            <a:r>
              <a:rPr lang="en-US" dirty="0"/>
              <a:t>;</a:t>
            </a:r>
          </a:p>
          <a:p>
            <a:r>
              <a:rPr lang="en-US" dirty="0"/>
              <a:t>1821     struct </a:t>
            </a:r>
            <a:r>
              <a:rPr lang="en-US" dirty="0" err="1"/>
              <a:t>kmap</a:t>
            </a:r>
            <a:r>
              <a:rPr lang="en-US" dirty="0"/>
              <a:t> *k;</a:t>
            </a:r>
          </a:p>
          <a:p>
            <a:r>
              <a:rPr lang="en-US" dirty="0"/>
              <a:t>1822</a:t>
            </a:r>
          </a:p>
          <a:p>
            <a:r>
              <a:rPr lang="en-US" dirty="0"/>
              <a:t>1823     if((</a:t>
            </a:r>
            <a:r>
              <a:rPr lang="en-US" dirty="0" err="1"/>
              <a:t>pgdir</a:t>
            </a:r>
            <a:r>
              <a:rPr lang="en-US" dirty="0"/>
              <a:t> = (</a:t>
            </a:r>
            <a:r>
              <a:rPr lang="en-US" dirty="0" err="1"/>
              <a:t>pde_t</a:t>
            </a:r>
            <a:r>
              <a:rPr lang="en-US" dirty="0"/>
              <a:t>*)</a:t>
            </a:r>
            <a:r>
              <a:rPr lang="en-US" dirty="0" err="1"/>
              <a:t>kalloc</a:t>
            </a:r>
            <a:r>
              <a:rPr lang="en-US" dirty="0"/>
              <a:t>()) == 0)</a:t>
            </a:r>
          </a:p>
          <a:p>
            <a:r>
              <a:rPr lang="en-US" dirty="0"/>
              <a:t>1824         return 0;</a:t>
            </a:r>
          </a:p>
          <a:p>
            <a:r>
              <a:rPr lang="en-US" dirty="0"/>
              <a:t>1825     </a:t>
            </a:r>
            <a:r>
              <a:rPr lang="en-US" dirty="0" err="1"/>
              <a:t>memset</a:t>
            </a:r>
            <a:r>
              <a:rPr lang="en-US" dirty="0"/>
              <a:t>(</a:t>
            </a:r>
            <a:r>
              <a:rPr lang="en-US" dirty="0" err="1"/>
              <a:t>pgdir</a:t>
            </a:r>
            <a:r>
              <a:rPr lang="en-US" dirty="0"/>
              <a:t>, 0, PGSIZE);</a:t>
            </a:r>
          </a:p>
          <a:p>
            <a:r>
              <a:rPr lang="en-US" dirty="0"/>
              <a:t>1826     if (P2V(PHYSTOP) &gt; (void*)DEVSPACE)</a:t>
            </a:r>
          </a:p>
          <a:p>
            <a:r>
              <a:rPr lang="en-US" dirty="0"/>
              <a:t>1827         panic("PHYSTOP too high");</a:t>
            </a:r>
          </a:p>
          <a:p>
            <a:r>
              <a:rPr lang="en-US" dirty="0"/>
              <a:t>1828     for(k = </a:t>
            </a:r>
            <a:r>
              <a:rPr lang="en-US" dirty="0" err="1"/>
              <a:t>kmap</a:t>
            </a:r>
            <a:r>
              <a:rPr lang="en-US" dirty="0"/>
              <a:t>; k &lt; &amp;</a:t>
            </a:r>
            <a:r>
              <a:rPr lang="en-US" dirty="0" err="1"/>
              <a:t>kmap</a:t>
            </a:r>
            <a:r>
              <a:rPr lang="en-US" dirty="0"/>
              <a:t>[NELEM(</a:t>
            </a:r>
            <a:r>
              <a:rPr lang="en-US" dirty="0" err="1"/>
              <a:t>kmap</a:t>
            </a:r>
            <a:r>
              <a:rPr lang="en-US" dirty="0"/>
              <a:t>)]; k++)</a:t>
            </a:r>
          </a:p>
          <a:p>
            <a:r>
              <a:rPr lang="en-US" dirty="0"/>
              <a:t>1829         if(</a:t>
            </a:r>
            <a:r>
              <a:rPr lang="en-US" dirty="0" err="1"/>
              <a:t>mappages</a:t>
            </a:r>
            <a:r>
              <a:rPr lang="en-US" dirty="0"/>
              <a:t>(</a:t>
            </a:r>
            <a:r>
              <a:rPr lang="en-US" dirty="0" err="1"/>
              <a:t>pgdir</a:t>
            </a:r>
            <a:r>
              <a:rPr lang="en-US" dirty="0"/>
              <a:t>, k−&gt;</a:t>
            </a:r>
            <a:r>
              <a:rPr lang="en-US" dirty="0" err="1"/>
              <a:t>virt</a:t>
            </a:r>
            <a:r>
              <a:rPr lang="en-US" dirty="0"/>
              <a:t>, k−&gt;</a:t>
            </a:r>
            <a:r>
              <a:rPr lang="en-US" dirty="0" err="1"/>
              <a:t>phys_end</a:t>
            </a:r>
            <a:r>
              <a:rPr lang="en-US" dirty="0"/>
              <a:t> − k−&gt;</a:t>
            </a:r>
            <a:r>
              <a:rPr lang="en-US" dirty="0" err="1"/>
              <a:t>phys_start</a:t>
            </a:r>
            <a:r>
              <a:rPr lang="en-US" dirty="0"/>
              <a:t>,</a:t>
            </a:r>
          </a:p>
          <a:p>
            <a:r>
              <a:rPr lang="en-US" dirty="0"/>
              <a:t>1830             (</a:t>
            </a:r>
            <a:r>
              <a:rPr lang="en-US" dirty="0" err="1"/>
              <a:t>uint</a:t>
            </a:r>
            <a:r>
              <a:rPr lang="en-US" dirty="0"/>
              <a:t>)k−&gt;</a:t>
            </a:r>
            <a:r>
              <a:rPr lang="en-US" dirty="0" err="1"/>
              <a:t>phys_start</a:t>
            </a:r>
            <a:r>
              <a:rPr lang="en-US" dirty="0"/>
              <a:t>, k−&gt;perm) &lt; 0) {</a:t>
            </a:r>
          </a:p>
          <a:p>
            <a:r>
              <a:rPr lang="en-US" dirty="0"/>
              <a:t>1831                 </a:t>
            </a:r>
            <a:r>
              <a:rPr lang="en-US" dirty="0" err="1"/>
              <a:t>freevm</a:t>
            </a:r>
            <a:r>
              <a:rPr lang="en-US" dirty="0"/>
              <a:t>(</a:t>
            </a:r>
            <a:r>
              <a:rPr lang="en-US" dirty="0" err="1"/>
              <a:t>pgdir</a:t>
            </a:r>
            <a:r>
              <a:rPr lang="en-US" dirty="0"/>
              <a:t>);</a:t>
            </a:r>
          </a:p>
          <a:p>
            <a:r>
              <a:rPr lang="en-US" dirty="0"/>
              <a:t>1832         return 0;</a:t>
            </a:r>
          </a:p>
          <a:p>
            <a:r>
              <a:rPr lang="en-US" dirty="0"/>
              <a:t>1833     }</a:t>
            </a:r>
          </a:p>
          <a:p>
            <a:r>
              <a:rPr lang="en-US" dirty="0"/>
              <a:t>1834     return </a:t>
            </a:r>
            <a:r>
              <a:rPr lang="en-US" dirty="0" err="1"/>
              <a:t>pgdir</a:t>
            </a:r>
            <a:r>
              <a:rPr lang="en-US" dirty="0"/>
              <a:t>;</a:t>
            </a:r>
          </a:p>
          <a:p>
            <a:r>
              <a:rPr lang="en-US" dirty="0"/>
              <a:t>1835 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7586C98-D329-44F4-B6F6-837605E92B65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9" name="Picture 2" descr="KL Deemed to be University Logo">
              <a:extLst>
                <a:ext uri="{FF2B5EF4-FFF2-40B4-BE49-F238E27FC236}">
                  <a16:creationId xmlns:a16="http://schemas.microsoft.com/office/drawing/2014/main" id="{50D0DA0A-8C47-419C-BD84-EDBD29FCA3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3BA314-51EA-4C0F-A27B-86B77B4DF6F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6D4CCF-3C87-4537-BD36-26E0C49D22BA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4EE341-6609-426E-B68A-1BB0116DE846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1176C8-329C-4029-8CA8-CC29410BE25F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1306054-26D7-49EF-BBBD-C0576B3A4573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1D8BED-B8FD-49A4-A649-A9563CA018C3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5F6DBD-62E3-4CFE-B35B-A654E238C0BD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836AC3F-4ACA-4C17-8F14-0D16B7D20D72}"/>
              </a:ext>
            </a:extLst>
          </p:cNvPr>
          <p:cNvGrpSpPr/>
          <p:nvPr/>
        </p:nvGrpSpPr>
        <p:grpSpPr>
          <a:xfrm>
            <a:off x="983716" y="4043344"/>
            <a:ext cx="1519311" cy="1852419"/>
            <a:chOff x="1113866" y="2827605"/>
            <a:chExt cx="1519311" cy="185241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D0E647D-0845-402C-B40D-F0C506E07600}"/>
                </a:ext>
              </a:extLst>
            </p:cNvPr>
            <p:cNvSpPr/>
            <p:nvPr/>
          </p:nvSpPr>
          <p:spPr>
            <a:xfrm>
              <a:off x="1113866" y="2827605"/>
              <a:ext cx="1519311" cy="144897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CBE67F3-44E7-488C-A613-A6ECCD0A23A9}"/>
                </a:ext>
              </a:extLst>
            </p:cNvPr>
            <p:cNvSpPr txBox="1"/>
            <p:nvPr/>
          </p:nvSpPr>
          <p:spPr>
            <a:xfrm>
              <a:off x="1127934" y="4310692"/>
              <a:ext cx="1505243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kpgdir</a:t>
              </a:r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5B08328-8DF7-493C-B598-F87746CD79B6}"/>
              </a:ext>
            </a:extLst>
          </p:cNvPr>
          <p:cNvSpPr txBox="1"/>
          <p:nvPr/>
        </p:nvSpPr>
        <p:spPr>
          <a:xfrm>
            <a:off x="284321" y="1205102"/>
            <a:ext cx="3294743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1839 void</a:t>
            </a:r>
          </a:p>
          <a:p>
            <a:r>
              <a:rPr lang="en-US" dirty="0"/>
              <a:t>1840 </a:t>
            </a:r>
            <a:r>
              <a:rPr lang="en-US" dirty="0" err="1"/>
              <a:t>kvmalloc</a:t>
            </a:r>
            <a:r>
              <a:rPr lang="en-US" dirty="0"/>
              <a:t>(void)</a:t>
            </a:r>
          </a:p>
          <a:p>
            <a:r>
              <a:rPr lang="en-US" dirty="0"/>
              <a:t>1841 {</a:t>
            </a:r>
          </a:p>
          <a:p>
            <a:r>
              <a:rPr lang="en-US" dirty="0"/>
              <a:t>1842     </a:t>
            </a:r>
            <a:r>
              <a:rPr lang="en-US" dirty="0" err="1"/>
              <a:t>kpgdir</a:t>
            </a:r>
            <a:r>
              <a:rPr lang="en-US" dirty="0"/>
              <a:t> = </a:t>
            </a:r>
            <a:r>
              <a:rPr lang="en-US" dirty="0" err="1"/>
              <a:t>setupkvm</a:t>
            </a:r>
            <a:r>
              <a:rPr lang="en-US" dirty="0"/>
              <a:t>();</a:t>
            </a:r>
          </a:p>
          <a:p>
            <a:r>
              <a:rPr lang="en-US" dirty="0"/>
              <a:t>1843     </a:t>
            </a:r>
            <a:r>
              <a:rPr lang="en-US" dirty="0" err="1"/>
              <a:t>switchkvm</a:t>
            </a:r>
            <a:r>
              <a:rPr lang="en-US" dirty="0"/>
              <a:t>();</a:t>
            </a:r>
          </a:p>
          <a:p>
            <a:r>
              <a:rPr lang="en-US" dirty="0"/>
              <a:t>1844 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BFBBD-0DC2-4E88-87FD-396562FAE3A0}"/>
              </a:ext>
            </a:extLst>
          </p:cNvPr>
          <p:cNvSpPr txBox="1"/>
          <p:nvPr/>
        </p:nvSpPr>
        <p:spPr>
          <a:xfrm>
            <a:off x="88135" y="379935"/>
            <a:ext cx="61408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0" dirty="0" err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Kvmalloc</a:t>
            </a:r>
            <a:r>
              <a:rPr lang="en-US" sz="4400" b="1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and </a:t>
            </a:r>
            <a:r>
              <a:rPr lang="en-US" sz="4400" b="1" i="0" dirty="0" err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setupkvm</a:t>
            </a:r>
            <a:endParaRPr lang="en-US" sz="4400" b="1" i="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785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7586C98-D329-44F4-B6F6-837605E92B65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9" name="Picture 2" descr="KL Deemed to be University Logo">
              <a:extLst>
                <a:ext uri="{FF2B5EF4-FFF2-40B4-BE49-F238E27FC236}">
                  <a16:creationId xmlns:a16="http://schemas.microsoft.com/office/drawing/2014/main" id="{50D0DA0A-8C47-419C-BD84-EDBD29FCA3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3BA314-51EA-4C0F-A27B-86B77B4DF6F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6D4CCF-3C87-4537-BD36-26E0C49D22BA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4EE341-6609-426E-B68A-1BB0116DE846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1176C8-329C-4029-8CA8-CC29410BE25F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1306054-26D7-49EF-BBBD-C0576B3A4573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1D8BED-B8FD-49A4-A649-A9563CA018C3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5F6DBD-62E3-4CFE-B35B-A654E238C0BD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97B7BAA-6BFC-43BF-A29D-9678047547D2}"/>
              </a:ext>
            </a:extLst>
          </p:cNvPr>
          <p:cNvSpPr txBox="1"/>
          <p:nvPr/>
        </p:nvSpPr>
        <p:spPr>
          <a:xfrm>
            <a:off x="259937" y="338149"/>
            <a:ext cx="7681808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1804 static struct </a:t>
            </a:r>
            <a:r>
              <a:rPr lang="en-US" dirty="0" err="1"/>
              <a:t>kmap</a:t>
            </a:r>
            <a:r>
              <a:rPr lang="en-US" dirty="0"/>
              <a:t> {</a:t>
            </a:r>
          </a:p>
          <a:p>
            <a:r>
              <a:rPr lang="en-US" dirty="0"/>
              <a:t>1805 void *</a:t>
            </a:r>
            <a:r>
              <a:rPr lang="en-US" dirty="0" err="1"/>
              <a:t>virt</a:t>
            </a:r>
            <a:r>
              <a:rPr lang="en-US" dirty="0"/>
              <a:t>;</a:t>
            </a:r>
          </a:p>
          <a:p>
            <a:r>
              <a:rPr lang="en-US" dirty="0"/>
              <a:t>1806 </a:t>
            </a:r>
            <a:r>
              <a:rPr lang="en-US" dirty="0" err="1"/>
              <a:t>uint</a:t>
            </a:r>
            <a:r>
              <a:rPr lang="en-US" dirty="0"/>
              <a:t> </a:t>
            </a:r>
            <a:r>
              <a:rPr lang="en-US" dirty="0" err="1"/>
              <a:t>phys_start</a:t>
            </a:r>
            <a:r>
              <a:rPr lang="en-US" dirty="0"/>
              <a:t>;</a:t>
            </a:r>
          </a:p>
          <a:p>
            <a:r>
              <a:rPr lang="en-US" dirty="0"/>
              <a:t>1807 </a:t>
            </a:r>
            <a:r>
              <a:rPr lang="en-US" dirty="0" err="1"/>
              <a:t>uint</a:t>
            </a:r>
            <a:r>
              <a:rPr lang="en-US" dirty="0"/>
              <a:t> </a:t>
            </a:r>
            <a:r>
              <a:rPr lang="en-US" dirty="0" err="1"/>
              <a:t>phys_end</a:t>
            </a:r>
            <a:r>
              <a:rPr lang="en-US" dirty="0"/>
              <a:t>;</a:t>
            </a:r>
          </a:p>
          <a:p>
            <a:r>
              <a:rPr lang="en-US" dirty="0"/>
              <a:t>1808 int perm;</a:t>
            </a:r>
          </a:p>
          <a:p>
            <a:r>
              <a:rPr lang="en-US" dirty="0"/>
              <a:t>1809 } </a:t>
            </a:r>
            <a:r>
              <a:rPr lang="en-US" dirty="0" err="1"/>
              <a:t>kmap</a:t>
            </a:r>
            <a:r>
              <a:rPr lang="en-US" dirty="0"/>
              <a:t>[] = {</a:t>
            </a:r>
          </a:p>
          <a:p>
            <a:r>
              <a:rPr lang="en-US" dirty="0"/>
              <a:t>1810 { (void*)KERNBASE, 0, EXTMEM, PTE_W}, // I/O space</a:t>
            </a:r>
          </a:p>
          <a:p>
            <a:r>
              <a:rPr lang="en-US" dirty="0"/>
              <a:t>1811 { (void*)KERNLINK, V2P(KERNLINK), V2P(data), 0}, // kern </a:t>
            </a:r>
            <a:r>
              <a:rPr lang="en-US" dirty="0" err="1"/>
              <a:t>text+rodata</a:t>
            </a:r>
            <a:endParaRPr lang="en-US" dirty="0"/>
          </a:p>
          <a:p>
            <a:r>
              <a:rPr lang="en-US" dirty="0"/>
              <a:t>1812 { (void*)data, V2P(data), PHYSTOP, PTE_W}, // kern </a:t>
            </a:r>
            <a:r>
              <a:rPr lang="en-US" dirty="0" err="1"/>
              <a:t>data+memory</a:t>
            </a:r>
            <a:endParaRPr lang="en-US" dirty="0"/>
          </a:p>
          <a:p>
            <a:r>
              <a:rPr lang="en-US" dirty="0"/>
              <a:t>1813 { (void*)DEVSPACE, DEVSPACE, 0, PTE_W}, // more devices</a:t>
            </a:r>
          </a:p>
          <a:p>
            <a:r>
              <a:rPr lang="en-US" dirty="0"/>
              <a:t>1814 };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3B48CA-CF48-4CCA-908D-A5D183959DF3}"/>
              </a:ext>
            </a:extLst>
          </p:cNvPr>
          <p:cNvSpPr txBox="1"/>
          <p:nvPr/>
        </p:nvSpPr>
        <p:spPr>
          <a:xfrm>
            <a:off x="174593" y="3815848"/>
            <a:ext cx="7836791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0200 // Memory layout</a:t>
            </a:r>
          </a:p>
          <a:p>
            <a:r>
              <a:rPr lang="en-US" dirty="0"/>
              <a:t>0201</a:t>
            </a:r>
          </a:p>
          <a:p>
            <a:r>
              <a:rPr lang="en-US" dirty="0"/>
              <a:t>0202 #define EXTMEM 0x100000 // Start of extended memory</a:t>
            </a:r>
          </a:p>
          <a:p>
            <a:r>
              <a:rPr lang="en-US" dirty="0"/>
              <a:t>0203 #define PHYSTOP 0xE000000 // Top physical memory</a:t>
            </a:r>
          </a:p>
          <a:p>
            <a:r>
              <a:rPr lang="en-US" dirty="0"/>
              <a:t>0204 #define DEVSPACE 0xFE000000 // Other devices are at high addresses</a:t>
            </a:r>
          </a:p>
          <a:p>
            <a:r>
              <a:rPr lang="en-US" dirty="0"/>
              <a:t>0205</a:t>
            </a:r>
          </a:p>
          <a:p>
            <a:r>
              <a:rPr lang="en-US" dirty="0"/>
              <a:t>0206 // Key addresses for address space layout (see </a:t>
            </a:r>
            <a:r>
              <a:rPr lang="en-US" dirty="0" err="1"/>
              <a:t>kmap</a:t>
            </a:r>
            <a:r>
              <a:rPr lang="en-US" dirty="0"/>
              <a:t> in </a:t>
            </a:r>
            <a:r>
              <a:rPr lang="en-US" dirty="0" err="1"/>
              <a:t>vm.c</a:t>
            </a:r>
            <a:r>
              <a:rPr lang="en-US" dirty="0"/>
              <a:t> for layout)</a:t>
            </a:r>
          </a:p>
          <a:p>
            <a:r>
              <a:rPr lang="en-US" dirty="0"/>
              <a:t>0207 #define KERNBASE 0x80000000 // First kernel virtual address</a:t>
            </a:r>
          </a:p>
          <a:p>
            <a:r>
              <a:rPr lang="en-US" dirty="0"/>
              <a:t>0208 #define KERNLINK (KERNBASE+EXTMEM) // Address where kernel is linked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1CA340-13A3-48BE-801E-B0F21DA53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152" y="1610455"/>
            <a:ext cx="4090977" cy="446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5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8CFD07-CDA0-434E-898A-1AC1F9E326BB}"/>
              </a:ext>
            </a:extLst>
          </p:cNvPr>
          <p:cNvSpPr txBox="1"/>
          <p:nvPr/>
        </p:nvSpPr>
        <p:spPr>
          <a:xfrm>
            <a:off x="145142" y="197346"/>
            <a:ext cx="6647543" cy="6463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1759 static int</a:t>
            </a:r>
          </a:p>
          <a:p>
            <a:r>
              <a:rPr lang="en-US" dirty="0"/>
              <a:t>1760 </a:t>
            </a:r>
            <a:r>
              <a:rPr lang="en-US" dirty="0" err="1"/>
              <a:t>mappages</a:t>
            </a:r>
            <a:r>
              <a:rPr lang="en-US" dirty="0"/>
              <a:t>(</a:t>
            </a:r>
            <a:r>
              <a:rPr lang="en-US" dirty="0" err="1"/>
              <a:t>pde_t</a:t>
            </a:r>
            <a:r>
              <a:rPr lang="en-US" dirty="0"/>
              <a:t> *</a:t>
            </a:r>
            <a:r>
              <a:rPr lang="en-US" dirty="0" err="1"/>
              <a:t>pgdir</a:t>
            </a:r>
            <a:r>
              <a:rPr lang="en-US" dirty="0"/>
              <a:t>, void *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uint</a:t>
            </a:r>
            <a:r>
              <a:rPr lang="en-US" dirty="0"/>
              <a:t> size, </a:t>
            </a:r>
            <a:r>
              <a:rPr lang="en-US" dirty="0" err="1"/>
              <a:t>uint</a:t>
            </a:r>
            <a:r>
              <a:rPr lang="en-US" dirty="0"/>
              <a:t> pa, int perm)</a:t>
            </a:r>
          </a:p>
          <a:p>
            <a:r>
              <a:rPr lang="en-US" dirty="0"/>
              <a:t>1761 {</a:t>
            </a:r>
          </a:p>
          <a:p>
            <a:r>
              <a:rPr lang="en-US" dirty="0"/>
              <a:t>1762     char *a, *last;</a:t>
            </a:r>
          </a:p>
          <a:p>
            <a:r>
              <a:rPr lang="en-US" dirty="0"/>
              <a:t>1763     </a:t>
            </a:r>
            <a:r>
              <a:rPr lang="en-US" dirty="0" err="1"/>
              <a:t>pte_t</a:t>
            </a:r>
            <a:r>
              <a:rPr lang="en-US" dirty="0"/>
              <a:t> *</a:t>
            </a:r>
            <a:r>
              <a:rPr lang="en-US" dirty="0" err="1"/>
              <a:t>pte</a:t>
            </a:r>
            <a:r>
              <a:rPr lang="en-US" dirty="0"/>
              <a:t>;</a:t>
            </a:r>
          </a:p>
          <a:p>
            <a:r>
              <a:rPr lang="en-US" dirty="0"/>
              <a:t>1764</a:t>
            </a:r>
          </a:p>
          <a:p>
            <a:r>
              <a:rPr lang="en-US" dirty="0"/>
              <a:t>1765     a = (char*)PGROUNDDOWN((</a:t>
            </a:r>
            <a:r>
              <a:rPr lang="en-US" dirty="0" err="1"/>
              <a:t>uint</a:t>
            </a:r>
            <a:r>
              <a:rPr lang="en-US" dirty="0"/>
              <a:t>)</a:t>
            </a:r>
            <a:r>
              <a:rPr lang="en-US" dirty="0" err="1"/>
              <a:t>va</a:t>
            </a:r>
            <a:r>
              <a:rPr lang="en-US" dirty="0"/>
              <a:t>);</a:t>
            </a:r>
          </a:p>
          <a:p>
            <a:r>
              <a:rPr lang="en-US" dirty="0"/>
              <a:t>1766     last = (char*)PGROUNDDOWN(((</a:t>
            </a:r>
            <a:r>
              <a:rPr lang="en-US" dirty="0" err="1"/>
              <a:t>uint</a:t>
            </a:r>
            <a:r>
              <a:rPr lang="en-US" dirty="0"/>
              <a:t>)</a:t>
            </a:r>
            <a:r>
              <a:rPr lang="en-US" dirty="0" err="1"/>
              <a:t>va</a:t>
            </a:r>
            <a:r>
              <a:rPr lang="en-US" dirty="0"/>
              <a:t>) + size − 1);</a:t>
            </a:r>
          </a:p>
          <a:p>
            <a:r>
              <a:rPr lang="en-US" dirty="0"/>
              <a:t>1767     for(;;){</a:t>
            </a:r>
          </a:p>
          <a:p>
            <a:r>
              <a:rPr lang="en-US" dirty="0"/>
              <a:t>             //find the address of the PTE for that address.</a:t>
            </a:r>
          </a:p>
          <a:p>
            <a:r>
              <a:rPr lang="en-US" dirty="0"/>
              <a:t>1768         if((</a:t>
            </a:r>
            <a:r>
              <a:rPr lang="en-US" dirty="0" err="1"/>
              <a:t>pte</a:t>
            </a:r>
            <a:r>
              <a:rPr lang="en-US" dirty="0"/>
              <a:t> = </a:t>
            </a:r>
            <a:r>
              <a:rPr lang="en-US" dirty="0" err="1"/>
              <a:t>walkpgdir</a:t>
            </a:r>
            <a:r>
              <a:rPr lang="en-US" dirty="0"/>
              <a:t>(</a:t>
            </a:r>
            <a:r>
              <a:rPr lang="en-US" dirty="0" err="1"/>
              <a:t>pgdir</a:t>
            </a:r>
            <a:r>
              <a:rPr lang="en-US" dirty="0"/>
              <a:t>, a, 1)) == 0)</a:t>
            </a:r>
          </a:p>
          <a:p>
            <a:r>
              <a:rPr lang="en-US" dirty="0"/>
              <a:t>1769             return −1;</a:t>
            </a:r>
          </a:p>
          <a:p>
            <a:r>
              <a:rPr lang="en-US" dirty="0"/>
              <a:t>1770         if(*</a:t>
            </a:r>
            <a:r>
              <a:rPr lang="en-US" dirty="0" err="1"/>
              <a:t>pte</a:t>
            </a:r>
            <a:r>
              <a:rPr lang="en-US" dirty="0"/>
              <a:t> &amp; PTE_P)</a:t>
            </a:r>
          </a:p>
          <a:p>
            <a:r>
              <a:rPr lang="en-US" dirty="0"/>
              <a:t>1771             panic("remap");</a:t>
            </a:r>
          </a:p>
          <a:p>
            <a:r>
              <a:rPr lang="en-US" dirty="0"/>
              <a:t>             //PTE_P to mark the PTE as valid</a:t>
            </a:r>
          </a:p>
          <a:p>
            <a:r>
              <a:rPr lang="en-US" dirty="0"/>
              <a:t>1772         *</a:t>
            </a:r>
            <a:r>
              <a:rPr lang="en-US" dirty="0" err="1"/>
              <a:t>pte</a:t>
            </a:r>
            <a:r>
              <a:rPr lang="en-US" dirty="0"/>
              <a:t> = pa | perm | PTE_P;</a:t>
            </a:r>
          </a:p>
          <a:p>
            <a:r>
              <a:rPr lang="en-US" dirty="0"/>
              <a:t>1773         if(a == last)</a:t>
            </a:r>
          </a:p>
          <a:p>
            <a:r>
              <a:rPr lang="en-US" dirty="0"/>
              <a:t>1774             break;</a:t>
            </a:r>
          </a:p>
          <a:p>
            <a:r>
              <a:rPr lang="en-US" dirty="0"/>
              <a:t>1775         a += PGSIZE;</a:t>
            </a:r>
          </a:p>
          <a:p>
            <a:r>
              <a:rPr lang="en-US" dirty="0"/>
              <a:t>1776         pa += PGSIZE;</a:t>
            </a:r>
          </a:p>
          <a:p>
            <a:r>
              <a:rPr lang="en-US" dirty="0"/>
              <a:t>1777     }</a:t>
            </a:r>
          </a:p>
          <a:p>
            <a:r>
              <a:rPr lang="en-US" dirty="0"/>
              <a:t>1778     return 0;</a:t>
            </a:r>
          </a:p>
          <a:p>
            <a:r>
              <a:rPr lang="en-US" dirty="0"/>
              <a:t>1779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E2B36-5BB2-4F9E-AEC7-7CEBFCF7A866}"/>
              </a:ext>
            </a:extLst>
          </p:cNvPr>
          <p:cNvSpPr txBox="1"/>
          <p:nvPr/>
        </p:nvSpPr>
        <p:spPr>
          <a:xfrm>
            <a:off x="6995886" y="243695"/>
            <a:ext cx="493485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 Create PTEs for virtual addresses starting at </a:t>
            </a:r>
            <a:r>
              <a:rPr lang="en-US" dirty="0" err="1"/>
              <a:t>va</a:t>
            </a:r>
            <a:r>
              <a:rPr lang="en-US" dirty="0"/>
              <a:t> that refer to physical addresses starting at pa. </a:t>
            </a:r>
          </a:p>
          <a:p>
            <a:r>
              <a:rPr lang="en-US" dirty="0" err="1"/>
              <a:t>va</a:t>
            </a:r>
            <a:r>
              <a:rPr lang="en-US" dirty="0"/>
              <a:t> and size might not be page−aligned.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D5F53BD-122F-43EE-AE0B-73FD1ECD3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3" t="27926" r="28634" b="27617"/>
          <a:stretch/>
        </p:blipFill>
        <p:spPr bwMode="auto">
          <a:xfrm>
            <a:off x="7380515" y="1302556"/>
            <a:ext cx="4136573" cy="143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1B6926-99F7-45B9-A9A8-998DCB11E731}"/>
              </a:ext>
            </a:extLst>
          </p:cNvPr>
          <p:cNvSpPr txBox="1"/>
          <p:nvPr/>
        </p:nvSpPr>
        <p:spPr>
          <a:xfrm>
            <a:off x="6981374" y="2875002"/>
            <a:ext cx="493485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mappages</a:t>
            </a:r>
            <a:r>
              <a:rPr lang="en-US" sz="2000" b="1" dirty="0"/>
              <a:t> </a:t>
            </a:r>
            <a:r>
              <a:rPr lang="en-US" sz="2000" dirty="0"/>
              <a:t>installs mappings into a page table for a range of virtual addresses to a corresponding range of physical addresses.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does this separately for each virtual address in the range, at page intervals.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each virtual address to be mapped, </a:t>
            </a:r>
            <a:r>
              <a:rPr lang="en-US" sz="2000" dirty="0" err="1"/>
              <a:t>mappages</a:t>
            </a:r>
            <a:r>
              <a:rPr lang="en-US" sz="2000" dirty="0"/>
              <a:t> calls </a:t>
            </a:r>
            <a:r>
              <a:rPr lang="en-US" sz="2000" dirty="0" err="1"/>
              <a:t>walkpgdir</a:t>
            </a:r>
            <a:r>
              <a:rPr lang="en-US" sz="2000" dirty="0"/>
              <a:t> to ﬁnd the address of the PTE for that address.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then initializes the PTE to hold the relevant physical page number, the desired permissions ( PTE_W and/or PTE_U), and PTE_P to mark the PTE as valid (1772).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C2DB5B-7436-4FBA-B9D2-ACC975DCB629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9" name="Picture 2" descr="KL Deemed to be University Logo">
              <a:extLst>
                <a:ext uri="{FF2B5EF4-FFF2-40B4-BE49-F238E27FC236}">
                  <a16:creationId xmlns:a16="http://schemas.microsoft.com/office/drawing/2014/main" id="{843E0B35-D8C2-4628-BD7B-D1FB4BB57B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DABFA84-B612-4BB4-8BCD-52CD3F3A272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D7FEFCF-48C4-4F7E-9146-C6D35872EFFE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D9C6A6-3605-4D4F-8B92-C412DDE56E7C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2ACFC2-3DC6-4682-9010-DBC210E64522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EFB310-E5AB-4F97-9B5B-35FB4B701484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57E0981-22B1-480C-AFB0-19F726E8AAC2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C3BBC9-CD44-45B1-A419-70F2D052532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691104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750288-537E-4BF5-A506-7EF6947495EB}"/>
              </a:ext>
            </a:extLst>
          </p:cNvPr>
          <p:cNvSpPr txBox="1"/>
          <p:nvPr/>
        </p:nvSpPr>
        <p:spPr>
          <a:xfrm>
            <a:off x="0" y="58846"/>
            <a:ext cx="7387771" cy="6186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1734 static </a:t>
            </a:r>
            <a:r>
              <a:rPr lang="en-IN" dirty="0" err="1"/>
              <a:t>pte_t</a:t>
            </a:r>
            <a:r>
              <a:rPr lang="en-IN" dirty="0"/>
              <a:t> *</a:t>
            </a:r>
          </a:p>
          <a:p>
            <a:r>
              <a:rPr lang="en-IN" dirty="0"/>
              <a:t>1735 </a:t>
            </a:r>
            <a:r>
              <a:rPr lang="en-IN" dirty="0" err="1"/>
              <a:t>walkpgdir</a:t>
            </a:r>
            <a:r>
              <a:rPr lang="en-IN" dirty="0"/>
              <a:t>(</a:t>
            </a:r>
            <a:r>
              <a:rPr lang="en-IN" dirty="0" err="1"/>
              <a:t>pde_t</a:t>
            </a:r>
            <a:r>
              <a:rPr lang="en-IN" dirty="0"/>
              <a:t> *</a:t>
            </a:r>
            <a:r>
              <a:rPr lang="en-IN" dirty="0" err="1"/>
              <a:t>pgdir</a:t>
            </a:r>
            <a:r>
              <a:rPr lang="en-IN" dirty="0"/>
              <a:t>, </a:t>
            </a:r>
            <a:r>
              <a:rPr lang="en-IN" dirty="0" err="1"/>
              <a:t>const</a:t>
            </a:r>
            <a:r>
              <a:rPr lang="en-IN" dirty="0"/>
              <a:t> void *</a:t>
            </a:r>
            <a:r>
              <a:rPr lang="en-IN" dirty="0" err="1"/>
              <a:t>va</a:t>
            </a:r>
            <a:r>
              <a:rPr lang="en-IN" dirty="0"/>
              <a:t>, int </a:t>
            </a:r>
            <a:r>
              <a:rPr lang="en-IN" dirty="0" err="1"/>
              <a:t>alloc</a:t>
            </a:r>
            <a:r>
              <a:rPr lang="en-IN" dirty="0"/>
              <a:t>)</a:t>
            </a:r>
          </a:p>
          <a:p>
            <a:r>
              <a:rPr lang="en-IN" dirty="0"/>
              <a:t>1736 {</a:t>
            </a:r>
          </a:p>
          <a:p>
            <a:r>
              <a:rPr lang="en-IN" dirty="0"/>
              <a:t>1737     </a:t>
            </a:r>
            <a:r>
              <a:rPr lang="en-IN" dirty="0" err="1"/>
              <a:t>pde_t</a:t>
            </a:r>
            <a:r>
              <a:rPr lang="en-IN" dirty="0"/>
              <a:t> *</a:t>
            </a:r>
            <a:r>
              <a:rPr lang="en-IN" dirty="0" err="1"/>
              <a:t>pde</a:t>
            </a:r>
            <a:r>
              <a:rPr lang="en-IN" dirty="0"/>
              <a:t>;</a:t>
            </a:r>
          </a:p>
          <a:p>
            <a:r>
              <a:rPr lang="en-IN" dirty="0"/>
              <a:t>1738     </a:t>
            </a:r>
            <a:r>
              <a:rPr lang="en-IN" dirty="0" err="1"/>
              <a:t>pte_t</a:t>
            </a:r>
            <a:r>
              <a:rPr lang="en-IN" dirty="0"/>
              <a:t> *</a:t>
            </a:r>
            <a:r>
              <a:rPr lang="en-IN" dirty="0" err="1"/>
              <a:t>pgtab</a:t>
            </a:r>
            <a:r>
              <a:rPr lang="en-IN" dirty="0"/>
              <a:t>;</a:t>
            </a:r>
          </a:p>
          <a:p>
            <a:r>
              <a:rPr lang="en-IN" dirty="0"/>
              <a:t>1739     //uses the upper 10 bits of the virtual address to find the page directory entry</a:t>
            </a:r>
          </a:p>
          <a:p>
            <a:r>
              <a:rPr lang="en-IN" dirty="0"/>
              <a:t>1740     </a:t>
            </a:r>
            <a:r>
              <a:rPr lang="en-IN" dirty="0" err="1"/>
              <a:t>pde</a:t>
            </a:r>
            <a:r>
              <a:rPr lang="en-IN" dirty="0"/>
              <a:t> = &amp;</a:t>
            </a:r>
            <a:r>
              <a:rPr lang="en-IN" dirty="0" err="1"/>
              <a:t>pgdir</a:t>
            </a:r>
            <a:r>
              <a:rPr lang="en-IN" dirty="0"/>
              <a:t>[PDX(</a:t>
            </a:r>
            <a:r>
              <a:rPr lang="en-IN" dirty="0" err="1"/>
              <a:t>va</a:t>
            </a:r>
            <a:r>
              <a:rPr lang="en-IN" dirty="0"/>
              <a:t>)];</a:t>
            </a:r>
          </a:p>
          <a:p>
            <a:r>
              <a:rPr lang="en-IN" dirty="0"/>
              <a:t>1741     if(*</a:t>
            </a:r>
            <a:r>
              <a:rPr lang="en-IN" dirty="0" err="1"/>
              <a:t>pde</a:t>
            </a:r>
            <a:r>
              <a:rPr lang="en-IN" dirty="0"/>
              <a:t> &amp; PTE_P){</a:t>
            </a:r>
          </a:p>
          <a:p>
            <a:r>
              <a:rPr lang="en-IN" dirty="0"/>
              <a:t>1742         </a:t>
            </a:r>
            <a:r>
              <a:rPr lang="en-IN" dirty="0" err="1"/>
              <a:t>pgtab</a:t>
            </a:r>
            <a:r>
              <a:rPr lang="en-IN" dirty="0"/>
              <a:t> = (</a:t>
            </a:r>
            <a:r>
              <a:rPr lang="en-IN" dirty="0" err="1"/>
              <a:t>pte_t</a:t>
            </a:r>
            <a:r>
              <a:rPr lang="en-IN" dirty="0"/>
              <a:t>*)P2V(PTE_ADDR(*</a:t>
            </a:r>
            <a:r>
              <a:rPr lang="en-IN" dirty="0" err="1"/>
              <a:t>pde</a:t>
            </a:r>
            <a:r>
              <a:rPr lang="en-IN" dirty="0"/>
              <a:t>));</a:t>
            </a:r>
          </a:p>
          <a:p>
            <a:r>
              <a:rPr lang="en-IN" dirty="0"/>
              <a:t>1743     } else {</a:t>
            </a:r>
          </a:p>
          <a:p>
            <a:r>
              <a:rPr lang="en-IN" dirty="0"/>
              <a:t>1744         if(!</a:t>
            </a:r>
            <a:r>
              <a:rPr lang="en-IN" dirty="0" err="1"/>
              <a:t>alloc</a:t>
            </a:r>
            <a:r>
              <a:rPr lang="en-IN" dirty="0"/>
              <a:t> || (</a:t>
            </a:r>
            <a:r>
              <a:rPr lang="en-IN" dirty="0" err="1"/>
              <a:t>pgtab</a:t>
            </a:r>
            <a:r>
              <a:rPr lang="en-IN" dirty="0"/>
              <a:t> = (</a:t>
            </a:r>
            <a:r>
              <a:rPr lang="en-IN" dirty="0" err="1"/>
              <a:t>pte_t</a:t>
            </a:r>
            <a:r>
              <a:rPr lang="en-IN" dirty="0"/>
              <a:t>*)</a:t>
            </a:r>
            <a:r>
              <a:rPr lang="en-IN" dirty="0" err="1"/>
              <a:t>kalloc</a:t>
            </a:r>
            <a:r>
              <a:rPr lang="en-IN" dirty="0"/>
              <a:t>()) == 0)</a:t>
            </a:r>
          </a:p>
          <a:p>
            <a:r>
              <a:rPr lang="en-IN" dirty="0"/>
              <a:t>1745             return 0;</a:t>
            </a:r>
          </a:p>
          <a:p>
            <a:r>
              <a:rPr lang="en-IN" dirty="0"/>
              <a:t>1746         // Make sure all those PTE_P bits are zero.</a:t>
            </a:r>
          </a:p>
          <a:p>
            <a:r>
              <a:rPr lang="en-IN" dirty="0"/>
              <a:t>1747         </a:t>
            </a:r>
            <a:r>
              <a:rPr lang="en-IN" dirty="0" err="1"/>
              <a:t>memset</a:t>
            </a:r>
            <a:r>
              <a:rPr lang="en-IN" dirty="0"/>
              <a:t>(</a:t>
            </a:r>
            <a:r>
              <a:rPr lang="en-IN" dirty="0" err="1"/>
              <a:t>pgtab</a:t>
            </a:r>
            <a:r>
              <a:rPr lang="en-IN" dirty="0"/>
              <a:t>, 0, PGSIZE);</a:t>
            </a:r>
          </a:p>
          <a:p>
            <a:r>
              <a:rPr lang="en-IN" dirty="0"/>
              <a:t>1748         // The permissions here are overly generous, but they can</a:t>
            </a:r>
          </a:p>
          <a:p>
            <a:r>
              <a:rPr lang="en-IN" dirty="0"/>
              <a:t>1749         // be further restricted by the permissions in the page table</a:t>
            </a:r>
          </a:p>
          <a:p>
            <a:r>
              <a:rPr lang="en-IN" dirty="0"/>
              <a:t>1750         // entries, if necessary.</a:t>
            </a:r>
          </a:p>
          <a:p>
            <a:r>
              <a:rPr lang="en-IN" dirty="0"/>
              <a:t>1751         *</a:t>
            </a:r>
            <a:r>
              <a:rPr lang="en-IN" dirty="0" err="1"/>
              <a:t>pde</a:t>
            </a:r>
            <a:r>
              <a:rPr lang="en-IN" dirty="0"/>
              <a:t> = V2P(</a:t>
            </a:r>
            <a:r>
              <a:rPr lang="en-IN" dirty="0" err="1"/>
              <a:t>pgtab</a:t>
            </a:r>
            <a:r>
              <a:rPr lang="en-IN" dirty="0"/>
              <a:t>) | PTE_P | PTE_W | PTE_U;</a:t>
            </a:r>
          </a:p>
          <a:p>
            <a:r>
              <a:rPr lang="en-IN" dirty="0"/>
              <a:t>1752     }     </a:t>
            </a:r>
          </a:p>
          <a:p>
            <a:r>
              <a:rPr lang="en-IN" dirty="0"/>
              <a:t>1753     return &amp;</a:t>
            </a:r>
            <a:r>
              <a:rPr lang="en-IN" dirty="0" err="1"/>
              <a:t>pgtab</a:t>
            </a:r>
            <a:r>
              <a:rPr lang="en-IN" dirty="0"/>
              <a:t>[PTX(</a:t>
            </a:r>
            <a:r>
              <a:rPr lang="en-IN" dirty="0" err="1"/>
              <a:t>va</a:t>
            </a:r>
            <a:r>
              <a:rPr lang="en-IN" dirty="0"/>
              <a:t>)];</a:t>
            </a:r>
          </a:p>
          <a:p>
            <a:r>
              <a:rPr lang="en-IN" dirty="0"/>
              <a:t>1754 }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D9A7E72-8A73-4066-99D6-23BCB956B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1" t="47685" b="24025"/>
          <a:stretch/>
        </p:blipFill>
        <p:spPr bwMode="auto">
          <a:xfrm>
            <a:off x="7532914" y="1930400"/>
            <a:ext cx="444137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F704FD-0395-47F1-A708-1BC87A94F542}"/>
              </a:ext>
            </a:extLst>
          </p:cNvPr>
          <p:cNvSpPr txBox="1"/>
          <p:nvPr/>
        </p:nvSpPr>
        <p:spPr>
          <a:xfrm>
            <a:off x="6291417" y="131333"/>
            <a:ext cx="4746171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dirty="0"/>
              <a:t>Return the address of the PTE in page table </a:t>
            </a:r>
            <a:r>
              <a:rPr lang="en-IN" sz="2000" dirty="0" err="1"/>
              <a:t>pgdir</a:t>
            </a:r>
            <a:r>
              <a:rPr lang="en-IN" sz="2000" dirty="0"/>
              <a:t> that corresponds to virtual address </a:t>
            </a:r>
            <a:r>
              <a:rPr lang="en-IN" sz="2000" dirty="0" err="1"/>
              <a:t>va.</a:t>
            </a:r>
            <a:r>
              <a:rPr lang="en-IN" sz="2000" dirty="0"/>
              <a:t> If </a:t>
            </a:r>
            <a:r>
              <a:rPr lang="en-IN" sz="2000" dirty="0" err="1"/>
              <a:t>alloc</a:t>
            </a:r>
            <a:r>
              <a:rPr lang="en-IN" sz="2000" dirty="0"/>
              <a:t>!=0, create any required page table pages.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CCE59-E9D6-44F7-A7D1-50F89CEB77FA}"/>
              </a:ext>
            </a:extLst>
          </p:cNvPr>
          <p:cNvSpPr txBox="1"/>
          <p:nvPr/>
        </p:nvSpPr>
        <p:spPr>
          <a:xfrm>
            <a:off x="7387771" y="3028836"/>
            <a:ext cx="4746171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b="1" i="0" dirty="0" err="1">
                <a:solidFill>
                  <a:srgbClr val="333333"/>
                </a:solidFill>
                <a:effectLst/>
              </a:rPr>
              <a:t>walkpgdir</a:t>
            </a:r>
            <a:r>
              <a:rPr lang="en-IN" sz="20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IN" sz="2000" b="0" i="0" dirty="0">
                <a:solidFill>
                  <a:srgbClr val="333333"/>
                </a:solidFill>
                <a:effectLst/>
              </a:rPr>
              <a:t>uses the upper 10 bits of the virtual address to ﬁnd the page directory entry.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</a:rPr>
              <a:t>If the page directory entry isn’t present, then the required page table page hasn’t yet been allocated; if the </a:t>
            </a:r>
            <a:r>
              <a:rPr lang="en-IN" sz="2000" b="0" i="0" dirty="0" err="1">
                <a:solidFill>
                  <a:srgbClr val="333333"/>
                </a:solidFill>
                <a:effectLst/>
              </a:rPr>
              <a:t>alloc</a:t>
            </a:r>
            <a:r>
              <a:rPr lang="en-IN" sz="2000" b="0" i="0" dirty="0">
                <a:solidFill>
                  <a:srgbClr val="333333"/>
                </a:solidFill>
                <a:effectLst/>
              </a:rPr>
              <a:t> argument is set, </a:t>
            </a:r>
            <a:r>
              <a:rPr lang="en-IN" sz="2000" b="0" i="0" dirty="0" err="1">
                <a:solidFill>
                  <a:srgbClr val="333333"/>
                </a:solidFill>
                <a:effectLst/>
              </a:rPr>
              <a:t>walkpgdir</a:t>
            </a:r>
            <a:r>
              <a:rPr lang="en-IN" sz="2000" b="0" i="0" dirty="0">
                <a:solidFill>
                  <a:srgbClr val="333333"/>
                </a:solidFill>
                <a:effectLst/>
              </a:rPr>
              <a:t> allocates it and puts its physical address in the page directory.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</a:rPr>
              <a:t>Finally it uses the next 10 bits of the virtual address to ﬁnd the address of the PTE in the page table page.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78FD36-B081-43E6-8666-BEB4E25DB152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9" name="Picture 2" descr="KL Deemed to be University Logo">
              <a:extLst>
                <a:ext uri="{FF2B5EF4-FFF2-40B4-BE49-F238E27FC236}">
                  <a16:creationId xmlns:a16="http://schemas.microsoft.com/office/drawing/2014/main" id="{DC9650BD-3154-47BA-BF4C-0011514C05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CAC368-0E84-4CBA-9428-F613EA956E85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0EE533-4F60-49A7-8A0B-D84A164CCA62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BD010B-CAF9-4A92-B390-44ACA03CC1D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C6E220-5AFF-4734-8663-56EB57084AC5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42A51E9-62AA-4CF0-B8FC-9D88011D59D7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EBF2D1A-9052-4E15-9DF7-16803628DF53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6F0172B-F4F0-4097-BAEB-7B41CCA9AAC5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93405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309118-9194-4F8F-97C8-FD164DB1AF4D}"/>
              </a:ext>
            </a:extLst>
          </p:cNvPr>
          <p:cNvSpPr/>
          <p:nvPr/>
        </p:nvSpPr>
        <p:spPr>
          <a:xfrm>
            <a:off x="670651" y="2686280"/>
            <a:ext cx="10850697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50" y="2767586"/>
            <a:ext cx="10850697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Create the First Process</a:t>
            </a:r>
            <a:endParaRPr lang="en-IN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</a:endParaRPr>
          </a:p>
        </p:txBody>
      </p:sp>
      <p:pic>
        <p:nvPicPr>
          <p:cNvPr id="8" name="Picture 2" descr="KL Deemed to be University Logo">
            <a:extLst>
              <a:ext uri="{FF2B5EF4-FFF2-40B4-BE49-F238E27FC236}">
                <a16:creationId xmlns:a16="http://schemas.microsoft.com/office/drawing/2014/main" id="{9150CB72-475A-4012-AA1F-6E8FA44F8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07" r="23747"/>
          <a:stretch/>
        </p:blipFill>
        <p:spPr bwMode="auto">
          <a:xfrm>
            <a:off x="10634098" y="6176963"/>
            <a:ext cx="1557903" cy="65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82F2BC-42C8-429C-A1B5-37D47EFACC12}"/>
              </a:ext>
            </a:extLst>
          </p:cNvPr>
          <p:cNvSpPr/>
          <p:nvPr/>
        </p:nvSpPr>
        <p:spPr>
          <a:xfrm>
            <a:off x="0" y="0"/>
            <a:ext cx="12192000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44F1C0-F409-46E9-AC60-F0BFBBA2A864}"/>
              </a:ext>
            </a:extLst>
          </p:cNvPr>
          <p:cNvSpPr/>
          <p:nvPr/>
        </p:nvSpPr>
        <p:spPr>
          <a:xfrm>
            <a:off x="0" y="6739549"/>
            <a:ext cx="10634098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1C5FAD-B59B-440E-88F5-E5C427292DCE}"/>
              </a:ext>
            </a:extLst>
          </p:cNvPr>
          <p:cNvSpPr/>
          <p:nvPr/>
        </p:nvSpPr>
        <p:spPr>
          <a:xfrm>
            <a:off x="1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C019E-BEB9-49A1-B463-36249D33CCA8}"/>
              </a:ext>
            </a:extLst>
          </p:cNvPr>
          <p:cNvSpPr/>
          <p:nvPr/>
        </p:nvSpPr>
        <p:spPr>
          <a:xfrm>
            <a:off x="11788048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077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52ED551-5227-4957-9409-56ABF112BEA5}"/>
              </a:ext>
            </a:extLst>
          </p:cNvPr>
          <p:cNvSpPr txBox="1"/>
          <p:nvPr/>
        </p:nvSpPr>
        <p:spPr>
          <a:xfrm>
            <a:off x="283414" y="1425915"/>
            <a:ext cx="116949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effectLst/>
              </a:rPr>
              <a:t>Page tables are the mechanism through which the operating system controls what memory addresses mean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843C42-B028-4913-AAFC-73CDF8A9F027}"/>
              </a:ext>
            </a:extLst>
          </p:cNvPr>
          <p:cNvSpPr/>
          <p:nvPr/>
        </p:nvSpPr>
        <p:spPr>
          <a:xfrm>
            <a:off x="345195" y="2358888"/>
            <a:ext cx="60321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Table:</a:t>
            </a:r>
          </a:p>
          <a:p>
            <a:r>
              <a:rPr lang="en-US" altLang="en-US" sz="2400" dirty="0"/>
              <a:t>Set up a page table to translate logical to physical addresses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BCEBF9-AD64-43BA-8332-2B00216D8FDD}"/>
              </a:ext>
            </a:extLst>
          </p:cNvPr>
          <p:cNvSpPr/>
          <p:nvPr/>
        </p:nvSpPr>
        <p:spPr>
          <a:xfrm>
            <a:off x="283414" y="369789"/>
            <a:ext cx="3229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effectLst/>
              </a:rPr>
              <a:t>Page Table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DB718AD-C87A-49AE-8F22-2DAEC5BA9634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3" name="Picture 2" descr="KL Deemed to be University Logo">
              <a:extLst>
                <a:ext uri="{FF2B5EF4-FFF2-40B4-BE49-F238E27FC236}">
                  <a16:creationId xmlns:a16="http://schemas.microsoft.com/office/drawing/2014/main" id="{F92CF623-71ED-4CE2-A86D-A43CF3EF9D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A436E3-BD4D-4378-A722-FF7934A26993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33F55C-1C91-42C5-9943-AC2BAC95452C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044C6B-3446-414E-951C-8E853DFB7A06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EF949FF-5AFC-4815-B352-AFD58CB454C1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C22276A-E4E5-48E5-837B-C5549214F46D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2DE444-AD0F-45F2-B051-24A57A6382B0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363897-CFCA-4834-B1F9-BF4EFFE01DB0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3" name="Picture 1030">
            <a:extLst>
              <a:ext uri="{FF2B5EF4-FFF2-40B4-BE49-F238E27FC236}">
                <a16:creationId xmlns:a16="http://schemas.microsoft.com/office/drawing/2014/main" id="{9C920497-D625-4F42-AECC-0E670C72E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093" y="1826025"/>
            <a:ext cx="4938712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CA2CC15-1F0E-4454-A77B-39542AAE9C2B}"/>
              </a:ext>
            </a:extLst>
          </p:cNvPr>
          <p:cNvSpPr txBox="1"/>
          <p:nvPr/>
        </p:nvSpPr>
        <p:spPr>
          <a:xfrm>
            <a:off x="283414" y="3808765"/>
            <a:ext cx="627948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400" dirty="0"/>
              <a:t>Address generated by CPU is divided into:</a:t>
            </a:r>
          </a:p>
          <a:p>
            <a:pPr lvl="1">
              <a:defRPr/>
            </a:pPr>
            <a:r>
              <a:rPr lang="en-US" altLang="en-US" sz="2400" b="1" dirty="0"/>
              <a:t>Page number </a:t>
            </a:r>
            <a:r>
              <a:rPr lang="en-US" altLang="en-US" sz="2400" dirty="0"/>
              <a:t>(</a:t>
            </a:r>
            <a:r>
              <a:rPr lang="en-US" altLang="en-US" sz="2400" b="1" i="1" dirty="0"/>
              <a:t>p</a:t>
            </a:r>
            <a:r>
              <a:rPr lang="en-US" altLang="en-US" sz="2400" dirty="0"/>
              <a:t>) – used as an index into a </a:t>
            </a:r>
            <a:r>
              <a:rPr lang="en-US" altLang="en-US" sz="2400" b="1" dirty="0"/>
              <a:t>page table </a:t>
            </a:r>
            <a:r>
              <a:rPr lang="en-US" altLang="en-US" sz="2400" dirty="0"/>
              <a:t>which contains base address of each page in physical memory</a:t>
            </a:r>
          </a:p>
          <a:p>
            <a:pPr lvl="1">
              <a:defRPr/>
            </a:pPr>
            <a:r>
              <a:rPr lang="en-US" altLang="en-US" sz="2400" b="1" dirty="0"/>
              <a:t>Page offset </a:t>
            </a:r>
            <a:r>
              <a:rPr lang="en-US" altLang="en-US" sz="2400" dirty="0"/>
              <a:t>(</a:t>
            </a:r>
            <a:r>
              <a:rPr lang="en-US" altLang="en-US" sz="2400" b="1" i="1" dirty="0"/>
              <a:t>d</a:t>
            </a:r>
            <a:r>
              <a:rPr lang="en-US" altLang="en-US" sz="2400" dirty="0"/>
              <a:t>) – combined with base address to define the physical memory address that is sent to the memory unit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103388AB-46B2-4897-B95E-46E4A6A78B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03" y="5086294"/>
            <a:ext cx="3387895" cy="124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97EBEB-D613-490D-80CE-47B2CFF42CB0}"/>
              </a:ext>
            </a:extLst>
          </p:cNvPr>
          <p:cNvSpPr txBox="1"/>
          <p:nvPr/>
        </p:nvSpPr>
        <p:spPr>
          <a:xfrm>
            <a:off x="6868820" y="1938568"/>
            <a:ext cx="111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6480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22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6553E89-910D-449E-9A0E-53942AE48CF6}"/>
              </a:ext>
            </a:extLst>
          </p:cNvPr>
          <p:cNvSpPr txBox="1"/>
          <p:nvPr/>
        </p:nvSpPr>
        <p:spPr>
          <a:xfrm>
            <a:off x="283125" y="334099"/>
            <a:ext cx="406444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the first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CEB234-AF2B-4AB4-B6A8-41E58A1A4D8A}"/>
              </a:ext>
            </a:extLst>
          </p:cNvPr>
          <p:cNvSpPr txBox="1"/>
          <p:nvPr/>
        </p:nvSpPr>
        <p:spPr>
          <a:xfrm>
            <a:off x="88135" y="1993562"/>
            <a:ext cx="5039968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0" i="0" dirty="0">
                <a:solidFill>
                  <a:srgbClr val="292929"/>
                </a:solidFill>
                <a:effectLst/>
              </a:rPr>
              <a:t>Prepare the </a:t>
            </a:r>
            <a:r>
              <a:rPr lang="en-US" sz="2400" b="1" i="0" dirty="0">
                <a:solidFill>
                  <a:srgbClr val="292929"/>
                </a:solidFill>
                <a:effectLst/>
              </a:rPr>
              <a:t>Kernel Memory Space 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(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userinit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(),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setupkvm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() )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0" i="0" dirty="0">
                <a:solidFill>
                  <a:srgbClr val="292929"/>
                </a:solidFill>
                <a:effectLst/>
              </a:rPr>
              <a:t>Prepare </a:t>
            </a:r>
            <a:r>
              <a:rPr lang="en-US" sz="2400" b="1" i="0" dirty="0">
                <a:solidFill>
                  <a:srgbClr val="292929"/>
                </a:solidFill>
                <a:effectLst/>
              </a:rPr>
              <a:t>Kernel Stack 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(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allocproc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() )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0" i="0" dirty="0">
                <a:solidFill>
                  <a:srgbClr val="292929"/>
                </a:solidFill>
                <a:effectLst/>
              </a:rPr>
              <a:t>Prepare </a:t>
            </a:r>
            <a:r>
              <a:rPr lang="en-US" sz="2400" b="1" i="0" dirty="0">
                <a:solidFill>
                  <a:srgbClr val="292929"/>
                </a:solidFill>
                <a:effectLst/>
              </a:rPr>
              <a:t>User Memory Space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(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userinit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(),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inituvm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() )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0" i="0" dirty="0">
                <a:solidFill>
                  <a:srgbClr val="292929"/>
                </a:solidFill>
                <a:effectLst/>
              </a:rPr>
              <a:t>Set up </a:t>
            </a:r>
            <a:r>
              <a:rPr lang="en-US" sz="2400" b="1" i="0" dirty="0">
                <a:solidFill>
                  <a:srgbClr val="292929"/>
                </a:solidFill>
                <a:effectLst/>
              </a:rPr>
              <a:t>Trap Frame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 (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allocproc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(),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userinit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() )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0" i="0" dirty="0">
                <a:solidFill>
                  <a:srgbClr val="292929"/>
                </a:solidFill>
                <a:effectLst/>
              </a:rPr>
              <a:t>Set up </a:t>
            </a:r>
            <a:r>
              <a:rPr lang="en-US" sz="2400" b="1" i="0" dirty="0">
                <a:solidFill>
                  <a:srgbClr val="292929"/>
                </a:solidFill>
                <a:effectLst/>
              </a:rPr>
              <a:t>Context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 (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allocproc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() 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4A33BF-645E-4112-BD28-FF9D550603FE}"/>
              </a:ext>
            </a:extLst>
          </p:cNvPr>
          <p:cNvSpPr txBox="1"/>
          <p:nvPr/>
        </p:nvSpPr>
        <p:spPr>
          <a:xfrm>
            <a:off x="5053863" y="1282351"/>
            <a:ext cx="7018200" cy="535531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struct proc {</a:t>
            </a:r>
          </a:p>
          <a:p>
            <a:r>
              <a:rPr lang="en-US" dirty="0" err="1"/>
              <a:t>uint</a:t>
            </a:r>
            <a:r>
              <a:rPr lang="en-US" dirty="0"/>
              <a:t> </a:t>
            </a:r>
            <a:r>
              <a:rPr lang="en-US" dirty="0" err="1"/>
              <a:t>sz</a:t>
            </a:r>
            <a:r>
              <a:rPr lang="en-US" dirty="0"/>
              <a:t>;                 // Size of process memory (bytes)</a:t>
            </a:r>
          </a:p>
          <a:p>
            <a:r>
              <a:rPr lang="en-US" dirty="0"/>
              <a:t>  </a:t>
            </a:r>
            <a:r>
              <a:rPr lang="en-US" dirty="0" err="1"/>
              <a:t>pde_t</a:t>
            </a:r>
            <a:r>
              <a:rPr lang="en-US" dirty="0"/>
              <a:t>* </a:t>
            </a:r>
            <a:r>
              <a:rPr lang="en-US" dirty="0" err="1"/>
              <a:t>pgdir</a:t>
            </a:r>
            <a:r>
              <a:rPr lang="en-US" dirty="0"/>
              <a:t>;            // pointer for Page table Directory</a:t>
            </a:r>
          </a:p>
          <a:p>
            <a:r>
              <a:rPr lang="en-US" dirty="0"/>
              <a:t>  char *</a:t>
            </a:r>
            <a:r>
              <a:rPr lang="en-US" dirty="0" err="1"/>
              <a:t>kstack</a:t>
            </a:r>
            <a:r>
              <a:rPr lang="en-US" dirty="0"/>
              <a:t>;            // pointer that points to the bottom of the kernel stack for this process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procstate</a:t>
            </a:r>
            <a:r>
              <a:rPr lang="en-US" dirty="0"/>
              <a:t> state;    // Process state</a:t>
            </a:r>
          </a:p>
          <a:p>
            <a:r>
              <a:rPr lang="en-US" dirty="0"/>
              <a:t>  int </a:t>
            </a:r>
            <a:r>
              <a:rPr lang="en-US" dirty="0" err="1"/>
              <a:t>pid</a:t>
            </a:r>
            <a:r>
              <a:rPr lang="en-US" dirty="0"/>
              <a:t>;                 // Process ID</a:t>
            </a:r>
          </a:p>
          <a:p>
            <a:r>
              <a:rPr lang="en-US" dirty="0"/>
              <a:t>  struct proc *parent;     // Parent Process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struct </a:t>
            </a:r>
            <a:r>
              <a:rPr lang="en-US" dirty="0" err="1"/>
              <a:t>trapframe</a:t>
            </a:r>
            <a:r>
              <a:rPr lang="en-US" dirty="0"/>
              <a:t> *</a:t>
            </a:r>
            <a:r>
              <a:rPr lang="en-US" dirty="0" err="1"/>
              <a:t>tf</a:t>
            </a:r>
            <a:r>
              <a:rPr lang="en-US" dirty="0"/>
              <a:t>;    // pointer points to </a:t>
            </a:r>
            <a:r>
              <a:rPr lang="en-US" dirty="0" err="1"/>
              <a:t>trapframe</a:t>
            </a:r>
            <a:r>
              <a:rPr lang="en-US" dirty="0"/>
              <a:t> of current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  struct context *context; // </a:t>
            </a:r>
            <a:r>
              <a:rPr lang="en-US" dirty="0" err="1"/>
              <a:t>swtch</a:t>
            </a:r>
            <a:r>
              <a:rPr lang="en-US" dirty="0"/>
              <a:t>() here to run process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void *</a:t>
            </a:r>
            <a:r>
              <a:rPr lang="en-US" dirty="0" err="1"/>
              <a:t>chan</a:t>
            </a:r>
            <a:r>
              <a:rPr lang="en-US" dirty="0"/>
              <a:t>;              // If non-zero, sleeping on </a:t>
            </a:r>
            <a:r>
              <a:rPr lang="en-US" dirty="0" err="1"/>
              <a:t>chan</a:t>
            </a:r>
            <a:r>
              <a:rPr lang="en-US" dirty="0"/>
              <a:t>; for multi-process</a:t>
            </a:r>
          </a:p>
          <a:p>
            <a:r>
              <a:rPr lang="en-US" dirty="0"/>
              <a:t>  void *killed;            // If non-zero, have been killed</a:t>
            </a:r>
          </a:p>
          <a:p>
            <a:r>
              <a:rPr lang="en-US" dirty="0"/>
              <a:t>  struct file *</a:t>
            </a:r>
            <a:r>
              <a:rPr lang="en-US" dirty="0" err="1"/>
              <a:t>ofile</a:t>
            </a:r>
            <a:r>
              <a:rPr lang="en-US" dirty="0"/>
              <a:t>[NOFILE]; //Open files</a:t>
            </a:r>
          </a:p>
          <a:p>
            <a:r>
              <a:rPr lang="en-US" dirty="0"/>
              <a:t>  struct </a:t>
            </a:r>
            <a:r>
              <a:rPr lang="en-US" dirty="0" err="1"/>
              <a:t>inode</a:t>
            </a:r>
            <a:r>
              <a:rPr lang="en-US" dirty="0"/>
              <a:t> *</a:t>
            </a:r>
            <a:r>
              <a:rPr lang="en-US" dirty="0" err="1"/>
              <a:t>cwd</a:t>
            </a:r>
            <a:r>
              <a:rPr lang="en-US" dirty="0"/>
              <a:t>;       // Current directory</a:t>
            </a:r>
          </a:p>
          <a:p>
            <a:r>
              <a:rPr lang="en-US" dirty="0"/>
              <a:t>  char name[16];           // Process name (debugging)</a:t>
            </a:r>
          </a:p>
          <a:p>
            <a:r>
              <a:rPr lang="en-US" dirty="0"/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F6B90C-3A57-4715-A362-28D08B1CB756}"/>
              </a:ext>
            </a:extLst>
          </p:cNvPr>
          <p:cNvSpPr txBox="1"/>
          <p:nvPr/>
        </p:nvSpPr>
        <p:spPr>
          <a:xfrm>
            <a:off x="4940873" y="244944"/>
            <a:ext cx="6320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92929"/>
                </a:solidFill>
                <a:effectLst/>
                <a:latin typeface="medium-content-serif-font"/>
              </a:rPr>
              <a:t>This proc structure involves several concepts like synchronization, memory management, trap/interrupt, file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01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EFE0BA6-4736-46AF-84FF-2BDDBE749A05}"/>
              </a:ext>
            </a:extLst>
          </p:cNvPr>
          <p:cNvSpPr txBox="1"/>
          <p:nvPr/>
        </p:nvSpPr>
        <p:spPr>
          <a:xfrm>
            <a:off x="278242" y="335845"/>
            <a:ext cx="8781352" cy="6186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2518 // Set up first user process.</a:t>
            </a:r>
          </a:p>
          <a:p>
            <a:r>
              <a:rPr lang="en-US" dirty="0"/>
              <a:t>2519 void</a:t>
            </a:r>
          </a:p>
          <a:p>
            <a:r>
              <a:rPr lang="en-US" dirty="0"/>
              <a:t>2520 </a:t>
            </a:r>
            <a:r>
              <a:rPr lang="en-US" dirty="0" err="1"/>
              <a:t>userinit</a:t>
            </a:r>
            <a:r>
              <a:rPr lang="en-US" dirty="0"/>
              <a:t>(void)</a:t>
            </a:r>
          </a:p>
          <a:p>
            <a:r>
              <a:rPr lang="en-US" dirty="0"/>
              <a:t>2521  {</a:t>
            </a:r>
          </a:p>
          <a:p>
            <a:r>
              <a:rPr lang="en-US" dirty="0"/>
              <a:t>2522     struct proc *p;</a:t>
            </a:r>
          </a:p>
          <a:p>
            <a:r>
              <a:rPr lang="en-US" dirty="0"/>
              <a:t>2523     extern char _</a:t>
            </a:r>
            <a:r>
              <a:rPr lang="en-US" dirty="0" err="1"/>
              <a:t>binary_initcode_start</a:t>
            </a:r>
            <a:r>
              <a:rPr lang="en-US" dirty="0"/>
              <a:t>[], _</a:t>
            </a:r>
            <a:r>
              <a:rPr lang="en-US" dirty="0" err="1"/>
              <a:t>binary_initcode_size</a:t>
            </a:r>
            <a:r>
              <a:rPr lang="en-US" dirty="0"/>
              <a:t>[];</a:t>
            </a:r>
          </a:p>
          <a:p>
            <a:r>
              <a:rPr lang="en-US" dirty="0"/>
              <a:t>2524</a:t>
            </a:r>
          </a:p>
          <a:p>
            <a:r>
              <a:rPr lang="en-US" dirty="0"/>
              <a:t>2525     </a:t>
            </a:r>
            <a:r>
              <a:rPr lang="en-US" b="1" dirty="0"/>
              <a:t>p = </a:t>
            </a:r>
            <a:r>
              <a:rPr lang="en-US" b="1" dirty="0" err="1"/>
              <a:t>allocproc</a:t>
            </a:r>
            <a:r>
              <a:rPr lang="en-US" b="1" dirty="0"/>
              <a:t>();</a:t>
            </a:r>
          </a:p>
          <a:p>
            <a:r>
              <a:rPr lang="en-US" dirty="0"/>
              <a:t>2526</a:t>
            </a:r>
          </a:p>
          <a:p>
            <a:r>
              <a:rPr lang="en-US" dirty="0"/>
              <a:t>2527     </a:t>
            </a:r>
            <a:r>
              <a:rPr lang="en-US" dirty="0" err="1"/>
              <a:t>initproc</a:t>
            </a:r>
            <a:r>
              <a:rPr lang="en-US" dirty="0"/>
              <a:t> = p;</a:t>
            </a:r>
          </a:p>
          <a:p>
            <a:r>
              <a:rPr lang="en-US" dirty="0"/>
              <a:t>2528     if((p−&gt;</a:t>
            </a:r>
            <a:r>
              <a:rPr lang="en-US" dirty="0" err="1"/>
              <a:t>pgdir</a:t>
            </a:r>
            <a:r>
              <a:rPr lang="en-US" dirty="0"/>
              <a:t> = </a:t>
            </a:r>
            <a:r>
              <a:rPr lang="en-US" dirty="0" err="1"/>
              <a:t>setupkvm</a:t>
            </a:r>
            <a:r>
              <a:rPr lang="en-US" dirty="0"/>
              <a:t>()) == 0)</a:t>
            </a:r>
          </a:p>
          <a:p>
            <a:r>
              <a:rPr lang="en-US" dirty="0"/>
              <a:t>2529          panic("</a:t>
            </a:r>
            <a:r>
              <a:rPr lang="en-US" dirty="0" err="1"/>
              <a:t>userinit</a:t>
            </a:r>
            <a:r>
              <a:rPr lang="en-US" dirty="0"/>
              <a:t>: out of memory?");</a:t>
            </a:r>
          </a:p>
          <a:p>
            <a:r>
              <a:rPr lang="en-US" dirty="0"/>
              <a:t>2530     </a:t>
            </a:r>
            <a:r>
              <a:rPr lang="en-US" b="1" dirty="0" err="1"/>
              <a:t>inituvm</a:t>
            </a:r>
            <a:r>
              <a:rPr lang="en-US" dirty="0"/>
              <a:t>(p−&gt;</a:t>
            </a:r>
            <a:r>
              <a:rPr lang="en-US" dirty="0" err="1"/>
              <a:t>pgdir</a:t>
            </a:r>
            <a:r>
              <a:rPr lang="en-US" dirty="0"/>
              <a:t>, _</a:t>
            </a:r>
            <a:r>
              <a:rPr lang="en-US" dirty="0" err="1"/>
              <a:t>binary_initcode_start</a:t>
            </a:r>
            <a:r>
              <a:rPr lang="en-US" dirty="0"/>
              <a:t>, (int)_</a:t>
            </a:r>
            <a:r>
              <a:rPr lang="en-US" dirty="0" err="1"/>
              <a:t>binary_initcode_size</a:t>
            </a:r>
            <a:r>
              <a:rPr lang="en-US" dirty="0"/>
              <a:t>);</a:t>
            </a:r>
          </a:p>
          <a:p>
            <a:r>
              <a:rPr lang="en-US" dirty="0"/>
              <a:t>2531     p−&gt;</a:t>
            </a:r>
            <a:r>
              <a:rPr lang="en-US" dirty="0" err="1"/>
              <a:t>sz</a:t>
            </a:r>
            <a:r>
              <a:rPr lang="en-US" dirty="0"/>
              <a:t> = PGSIZE;</a:t>
            </a:r>
          </a:p>
          <a:p>
            <a:r>
              <a:rPr lang="en-US" dirty="0"/>
              <a:t>2532     </a:t>
            </a:r>
            <a:r>
              <a:rPr lang="en-US" dirty="0" err="1"/>
              <a:t>memset</a:t>
            </a:r>
            <a:r>
              <a:rPr lang="en-US" dirty="0"/>
              <a:t>(p−&gt;</a:t>
            </a:r>
            <a:r>
              <a:rPr lang="en-US" dirty="0" err="1"/>
              <a:t>tf</a:t>
            </a:r>
            <a:r>
              <a:rPr lang="en-US" dirty="0"/>
              <a:t>, 0, </a:t>
            </a:r>
            <a:r>
              <a:rPr lang="en-US" dirty="0" err="1"/>
              <a:t>sizeof</a:t>
            </a:r>
            <a:r>
              <a:rPr lang="en-US" dirty="0"/>
              <a:t>(*p−&gt;</a:t>
            </a:r>
            <a:r>
              <a:rPr lang="en-US" dirty="0" err="1"/>
              <a:t>tf</a:t>
            </a:r>
            <a:r>
              <a:rPr lang="en-US" dirty="0"/>
              <a:t>));</a:t>
            </a:r>
          </a:p>
          <a:p>
            <a:r>
              <a:rPr lang="en-US" dirty="0"/>
              <a:t>2533     p−&gt;</a:t>
            </a:r>
            <a:r>
              <a:rPr lang="en-US" dirty="0" err="1"/>
              <a:t>tf</a:t>
            </a:r>
            <a:r>
              <a:rPr lang="en-US" dirty="0"/>
              <a:t>−&gt;cs = (SEG_UCODE &lt;&lt; 3) | DPL_USER;</a:t>
            </a:r>
          </a:p>
          <a:p>
            <a:r>
              <a:rPr lang="en-US" dirty="0"/>
              <a:t>2534     p−&gt;</a:t>
            </a:r>
            <a:r>
              <a:rPr lang="en-US" dirty="0" err="1"/>
              <a:t>tf</a:t>
            </a:r>
            <a:r>
              <a:rPr lang="en-US" dirty="0"/>
              <a:t>−&gt;ds = (SEG_UDATA &lt;&lt; 3) | DPL_USER;</a:t>
            </a:r>
          </a:p>
          <a:p>
            <a:r>
              <a:rPr lang="en-US" dirty="0"/>
              <a:t>2535     p−&gt;</a:t>
            </a:r>
            <a:r>
              <a:rPr lang="en-US" dirty="0" err="1"/>
              <a:t>tf</a:t>
            </a:r>
            <a:r>
              <a:rPr lang="en-US" dirty="0"/>
              <a:t>−&gt;es = p−&gt;</a:t>
            </a:r>
            <a:r>
              <a:rPr lang="en-US" dirty="0" err="1"/>
              <a:t>tf</a:t>
            </a:r>
            <a:r>
              <a:rPr lang="en-US" dirty="0"/>
              <a:t>−&gt;ds;</a:t>
            </a:r>
          </a:p>
          <a:p>
            <a:r>
              <a:rPr lang="en-US" dirty="0"/>
              <a:t>2536     p−&gt;</a:t>
            </a:r>
            <a:r>
              <a:rPr lang="en-US" dirty="0" err="1"/>
              <a:t>tf</a:t>
            </a:r>
            <a:r>
              <a:rPr lang="en-US" dirty="0"/>
              <a:t>−&gt;ss = p−&gt;</a:t>
            </a:r>
            <a:r>
              <a:rPr lang="en-US" dirty="0" err="1"/>
              <a:t>tf</a:t>
            </a:r>
            <a:r>
              <a:rPr lang="en-US" dirty="0"/>
              <a:t>−&gt;ds;</a:t>
            </a:r>
          </a:p>
          <a:p>
            <a:r>
              <a:rPr lang="en-US" dirty="0"/>
              <a:t>2537     p−&gt;</a:t>
            </a:r>
            <a:r>
              <a:rPr lang="en-US" dirty="0" err="1"/>
              <a:t>tf</a:t>
            </a:r>
            <a:r>
              <a:rPr lang="en-US" dirty="0"/>
              <a:t>−&gt;</a:t>
            </a:r>
            <a:r>
              <a:rPr lang="en-US" dirty="0" err="1"/>
              <a:t>eflags</a:t>
            </a:r>
            <a:r>
              <a:rPr lang="en-US" dirty="0"/>
              <a:t> = FL_IF;</a:t>
            </a:r>
          </a:p>
          <a:p>
            <a:r>
              <a:rPr lang="en-US" dirty="0"/>
              <a:t>2538     p−&gt;</a:t>
            </a:r>
            <a:r>
              <a:rPr lang="en-US" dirty="0" err="1"/>
              <a:t>tf</a:t>
            </a:r>
            <a:r>
              <a:rPr lang="en-US" dirty="0"/>
              <a:t>−&gt;</a:t>
            </a:r>
            <a:r>
              <a:rPr lang="en-US" dirty="0" err="1"/>
              <a:t>esp</a:t>
            </a:r>
            <a:r>
              <a:rPr lang="en-US" dirty="0"/>
              <a:t> = PGSIZE;</a:t>
            </a:r>
          </a:p>
          <a:p>
            <a:r>
              <a:rPr lang="en-US" dirty="0"/>
              <a:t>2539     p−&gt;</a:t>
            </a:r>
            <a:r>
              <a:rPr lang="en-US" dirty="0" err="1"/>
              <a:t>tf</a:t>
            </a:r>
            <a:r>
              <a:rPr lang="en-US" dirty="0"/>
              <a:t>−&gt;</a:t>
            </a:r>
            <a:r>
              <a:rPr lang="en-US" dirty="0" err="1"/>
              <a:t>eip</a:t>
            </a:r>
            <a:r>
              <a:rPr lang="en-US" dirty="0"/>
              <a:t> = 0; </a:t>
            </a:r>
            <a:r>
              <a:rPr lang="en-US" dirty="0">
                <a:solidFill>
                  <a:srgbClr val="0070C0"/>
                </a:solidFill>
              </a:rPr>
              <a:t>// beginning of </a:t>
            </a:r>
            <a:r>
              <a:rPr lang="en-US" dirty="0" err="1">
                <a:solidFill>
                  <a:srgbClr val="0070C0"/>
                </a:solidFill>
              </a:rPr>
              <a:t>initcode.S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EB4EE3-C871-4D2B-B514-5BF08655C7FE}"/>
              </a:ext>
            </a:extLst>
          </p:cNvPr>
          <p:cNvSpPr txBox="1"/>
          <p:nvPr/>
        </p:nvSpPr>
        <p:spPr>
          <a:xfrm>
            <a:off x="4121833" y="3102417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Menlo"/>
              </a:rPr>
              <a:t>// setup kernel virtual memory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A91178-EAAE-4367-A413-8B77037FD68C}"/>
              </a:ext>
            </a:extLst>
          </p:cNvPr>
          <p:cNvSpPr txBox="1"/>
          <p:nvPr/>
        </p:nvSpPr>
        <p:spPr>
          <a:xfrm>
            <a:off x="3151163" y="2803205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70C0"/>
                </a:solidFill>
                <a:effectLst/>
                <a:latin typeface="Menlo"/>
              </a:rPr>
              <a:t>// </a:t>
            </a:r>
            <a:r>
              <a:rPr lang="en-IN" b="0" i="0" dirty="0" err="1">
                <a:solidFill>
                  <a:srgbClr val="0070C0"/>
                </a:solidFill>
                <a:effectLst/>
                <a:latin typeface="Menlo"/>
              </a:rPr>
              <a:t>initproc</a:t>
            </a:r>
            <a:r>
              <a:rPr lang="en-IN" b="0" i="0" dirty="0">
                <a:solidFill>
                  <a:srgbClr val="0070C0"/>
                </a:solidFill>
                <a:effectLst/>
                <a:latin typeface="Menlo"/>
              </a:rPr>
              <a:t> is a static global pointer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ACE6A-DFBF-4238-9BE7-89CA9F9DCA07}"/>
              </a:ext>
            </a:extLst>
          </p:cNvPr>
          <p:cNvSpPr txBox="1"/>
          <p:nvPr/>
        </p:nvSpPr>
        <p:spPr>
          <a:xfrm>
            <a:off x="3151163" y="2216478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Menlo"/>
              </a:rPr>
              <a:t>//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Menlo"/>
              </a:rPr>
              <a:t>alloc</a:t>
            </a:r>
            <a:r>
              <a:rPr lang="en-US" b="0" i="0" dirty="0">
                <a:solidFill>
                  <a:srgbClr val="0070C0"/>
                </a:solidFill>
                <a:effectLst/>
                <a:latin typeface="Menlo"/>
              </a:rPr>
              <a:t> resources for proc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606C76-A6C4-4FAC-A902-6DFDF3F0ACB5}"/>
              </a:ext>
            </a:extLst>
          </p:cNvPr>
          <p:cNvSpPr txBox="1"/>
          <p:nvPr/>
        </p:nvSpPr>
        <p:spPr>
          <a:xfrm>
            <a:off x="7602822" y="2815061"/>
            <a:ext cx="458917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92929"/>
                </a:solidFill>
                <a:effectLst/>
                <a:latin typeface="medium-content-serif-font"/>
              </a:rPr>
              <a:t>get free space from </a:t>
            </a:r>
            <a:r>
              <a:rPr lang="en-IN" b="0" i="0" dirty="0" err="1">
                <a:solidFill>
                  <a:srgbClr val="292929"/>
                </a:solidFill>
                <a:effectLst/>
                <a:latin typeface="medium-content-serif-font"/>
              </a:rPr>
              <a:t>freelist</a:t>
            </a:r>
            <a:r>
              <a:rPr lang="en-IN" b="0" i="0" dirty="0">
                <a:solidFill>
                  <a:srgbClr val="292929"/>
                </a:solidFill>
                <a:effectLst/>
                <a:latin typeface="medium-content-serif-font"/>
              </a:rPr>
              <a:t> and map the virtual memory toward </a:t>
            </a:r>
            <a:r>
              <a:rPr lang="en-IN" b="0" i="0" dirty="0" err="1">
                <a:solidFill>
                  <a:srgbClr val="292929"/>
                </a:solidFill>
                <a:effectLst/>
                <a:latin typeface="medium-content-serif-font"/>
              </a:rPr>
              <a:t>phyisical</a:t>
            </a:r>
            <a:r>
              <a:rPr lang="en-IN" b="0" i="0" dirty="0">
                <a:solidFill>
                  <a:srgbClr val="292929"/>
                </a:solidFill>
                <a:effectLst/>
                <a:latin typeface="medium-content-serif-font"/>
              </a:rPr>
              <a:t> memory.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AE612-8902-4FC5-A481-2EAA7990A807}"/>
              </a:ext>
            </a:extLst>
          </p:cNvPr>
          <p:cNvSpPr txBox="1"/>
          <p:nvPr/>
        </p:nvSpPr>
        <p:spPr>
          <a:xfrm>
            <a:off x="7501470" y="3622605"/>
            <a:ext cx="4100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Menlo"/>
              </a:rPr>
              <a:t>//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Menlo"/>
              </a:rPr>
              <a:t>init</a:t>
            </a:r>
            <a:r>
              <a:rPr lang="en-US" b="0" i="0" dirty="0">
                <a:solidFill>
                  <a:srgbClr val="0070C0"/>
                </a:solidFill>
                <a:effectLst/>
                <a:latin typeface="Menlo"/>
              </a:rPr>
              <a:t> user virtual memory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232207-A49B-410B-9CFE-E96E31195B04}"/>
              </a:ext>
            </a:extLst>
          </p:cNvPr>
          <p:cNvSpPr txBox="1"/>
          <p:nvPr/>
        </p:nvSpPr>
        <p:spPr>
          <a:xfrm>
            <a:off x="4881489" y="4206596"/>
            <a:ext cx="6133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Menlo"/>
              </a:rPr>
              <a:t>// set up trap frame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C9BBC7-D3BC-430D-9801-EE2B983FCDEA}"/>
              </a:ext>
            </a:extLst>
          </p:cNvPr>
          <p:cNvSpPr txBox="1"/>
          <p:nvPr/>
        </p:nvSpPr>
        <p:spPr>
          <a:xfrm>
            <a:off x="5468603" y="4478013"/>
            <a:ext cx="6133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70C0"/>
                </a:solidFill>
                <a:effectLst/>
                <a:latin typeface="Menlo"/>
              </a:rPr>
              <a:t>// Descriptor privilege level to 3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30EC3A-962C-429D-96D7-1D658C7E8F9A}"/>
              </a:ext>
            </a:extLst>
          </p:cNvPr>
          <p:cNvSpPr txBox="1"/>
          <p:nvPr/>
        </p:nvSpPr>
        <p:spPr>
          <a:xfrm>
            <a:off x="6802610" y="4907754"/>
            <a:ext cx="513097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2548     acquire(&amp;</a:t>
            </a:r>
            <a:r>
              <a:rPr lang="en-US" dirty="0" err="1"/>
              <a:t>ptable.lock</a:t>
            </a:r>
            <a:r>
              <a:rPr lang="en-US" dirty="0"/>
              <a:t>);</a:t>
            </a:r>
          </a:p>
          <a:p>
            <a:r>
              <a:rPr lang="en-IN" dirty="0"/>
              <a:t>2550     p−&gt;state = RUNNABLE; </a:t>
            </a:r>
          </a:p>
          <a:p>
            <a:r>
              <a:rPr lang="en-IN" dirty="0"/>
              <a:t>2551 </a:t>
            </a:r>
          </a:p>
          <a:p>
            <a:r>
              <a:rPr lang="en-IN" dirty="0"/>
              <a:t>2552     release(&amp;</a:t>
            </a:r>
            <a:r>
              <a:rPr lang="en-IN" dirty="0" err="1"/>
              <a:t>ptable.lock</a:t>
            </a:r>
            <a:r>
              <a:rPr lang="en-IN" dirty="0"/>
              <a:t>); </a:t>
            </a:r>
          </a:p>
          <a:p>
            <a:r>
              <a:rPr lang="en-IN" dirty="0"/>
              <a:t>2553   }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A67819-08C0-4577-A8D2-FEC8A73797AA}"/>
              </a:ext>
            </a:extLst>
          </p:cNvPr>
          <p:cNvSpPr txBox="1"/>
          <p:nvPr/>
        </p:nvSpPr>
        <p:spPr>
          <a:xfrm>
            <a:off x="9116939" y="302329"/>
            <a:ext cx="20430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userinit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3822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87AD710-91F4-4B81-8E33-EF4AEB1E9C44}"/>
              </a:ext>
            </a:extLst>
          </p:cNvPr>
          <p:cNvSpPr txBox="1"/>
          <p:nvPr/>
        </p:nvSpPr>
        <p:spPr>
          <a:xfrm>
            <a:off x="180149" y="219325"/>
            <a:ext cx="5813210" cy="6463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2468 // Look in the process table for an UNUSED proc.</a:t>
            </a:r>
          </a:p>
          <a:p>
            <a:r>
              <a:rPr lang="en-US" dirty="0"/>
              <a:t>2469 // If found, change state to EMBRYO and initialize</a:t>
            </a:r>
          </a:p>
          <a:p>
            <a:r>
              <a:rPr lang="en-US" dirty="0"/>
              <a:t>2470 // state required to run in the kernel.</a:t>
            </a:r>
          </a:p>
          <a:p>
            <a:r>
              <a:rPr lang="en-US" dirty="0"/>
              <a:t>2471 // Otherwise return 0.</a:t>
            </a:r>
          </a:p>
          <a:p>
            <a:r>
              <a:rPr lang="en-US" dirty="0"/>
              <a:t>2472 static struct proc*</a:t>
            </a:r>
          </a:p>
          <a:p>
            <a:r>
              <a:rPr lang="en-US" dirty="0"/>
              <a:t>2473 </a:t>
            </a:r>
            <a:r>
              <a:rPr lang="en-US" dirty="0" err="1"/>
              <a:t>allocproc</a:t>
            </a:r>
            <a:r>
              <a:rPr lang="en-US" dirty="0"/>
              <a:t>(void)</a:t>
            </a:r>
          </a:p>
          <a:p>
            <a:r>
              <a:rPr lang="en-US" dirty="0"/>
              <a:t>2474 {</a:t>
            </a:r>
          </a:p>
          <a:p>
            <a:r>
              <a:rPr lang="en-US" dirty="0"/>
              <a:t>2475 struct proc *p;</a:t>
            </a:r>
          </a:p>
          <a:p>
            <a:r>
              <a:rPr lang="en-US" dirty="0"/>
              <a:t>2476 char *</a:t>
            </a:r>
            <a:r>
              <a:rPr lang="en-US" dirty="0" err="1"/>
              <a:t>sp</a:t>
            </a:r>
            <a:r>
              <a:rPr lang="en-US" dirty="0"/>
              <a:t>;</a:t>
            </a:r>
          </a:p>
          <a:p>
            <a:r>
              <a:rPr lang="en-US" dirty="0"/>
              <a:t>2477</a:t>
            </a:r>
          </a:p>
          <a:p>
            <a:r>
              <a:rPr lang="en-US" dirty="0"/>
              <a:t>2478 acquire(&amp;</a:t>
            </a:r>
            <a:r>
              <a:rPr lang="en-US" dirty="0" err="1"/>
              <a:t>ptable.lock</a:t>
            </a:r>
            <a:r>
              <a:rPr lang="en-US" dirty="0"/>
              <a:t>);</a:t>
            </a:r>
          </a:p>
          <a:p>
            <a:r>
              <a:rPr lang="en-US" dirty="0"/>
              <a:t>2479</a:t>
            </a:r>
          </a:p>
          <a:p>
            <a:r>
              <a:rPr lang="en-US" dirty="0"/>
              <a:t>2480 for(p = </a:t>
            </a:r>
            <a:r>
              <a:rPr lang="en-US" dirty="0" err="1"/>
              <a:t>ptable.proc</a:t>
            </a:r>
            <a:r>
              <a:rPr lang="en-US" dirty="0"/>
              <a:t>; p &lt; &amp;</a:t>
            </a:r>
            <a:r>
              <a:rPr lang="en-US" dirty="0" err="1"/>
              <a:t>ptable.proc</a:t>
            </a:r>
            <a:r>
              <a:rPr lang="en-US" dirty="0"/>
              <a:t>[NPROC]; p++)</a:t>
            </a:r>
          </a:p>
          <a:p>
            <a:r>
              <a:rPr lang="en-US" dirty="0"/>
              <a:t>2481 if(p−&gt;state == UNUSED)</a:t>
            </a:r>
          </a:p>
          <a:p>
            <a:r>
              <a:rPr lang="en-US" dirty="0"/>
              <a:t>2482 </a:t>
            </a:r>
            <a:r>
              <a:rPr lang="en-US" dirty="0" err="1"/>
              <a:t>goto</a:t>
            </a:r>
            <a:r>
              <a:rPr lang="en-US" dirty="0"/>
              <a:t> found;</a:t>
            </a:r>
          </a:p>
          <a:p>
            <a:r>
              <a:rPr lang="en-US" dirty="0"/>
              <a:t>2483</a:t>
            </a:r>
          </a:p>
          <a:p>
            <a:r>
              <a:rPr lang="en-US" dirty="0"/>
              <a:t>2484 release(&amp;</a:t>
            </a:r>
            <a:r>
              <a:rPr lang="en-US" dirty="0" err="1"/>
              <a:t>ptable.lock</a:t>
            </a:r>
            <a:r>
              <a:rPr lang="en-US" dirty="0"/>
              <a:t>);</a:t>
            </a:r>
          </a:p>
          <a:p>
            <a:r>
              <a:rPr lang="en-US" dirty="0"/>
              <a:t>2485 return 0;</a:t>
            </a:r>
          </a:p>
          <a:p>
            <a:r>
              <a:rPr lang="en-US" dirty="0"/>
              <a:t>2486</a:t>
            </a:r>
          </a:p>
          <a:p>
            <a:r>
              <a:rPr lang="en-US" dirty="0"/>
              <a:t>2487 found:</a:t>
            </a:r>
          </a:p>
          <a:p>
            <a:r>
              <a:rPr lang="en-US" dirty="0"/>
              <a:t>2488 p−&gt;state = EMBRYO;</a:t>
            </a:r>
          </a:p>
          <a:p>
            <a:r>
              <a:rPr lang="en-US" dirty="0"/>
              <a:t>2489 p−&gt;</a:t>
            </a:r>
            <a:r>
              <a:rPr lang="en-US" dirty="0" err="1"/>
              <a:t>pid</a:t>
            </a:r>
            <a:r>
              <a:rPr lang="en-US" dirty="0"/>
              <a:t> = </a:t>
            </a:r>
            <a:r>
              <a:rPr lang="en-US" dirty="0" err="1"/>
              <a:t>nextpid</a:t>
            </a:r>
            <a:r>
              <a:rPr lang="en-US" dirty="0"/>
              <a:t>++;</a:t>
            </a:r>
          </a:p>
          <a:p>
            <a:r>
              <a:rPr lang="en-US" dirty="0"/>
              <a:t>2490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79E164-56EC-475B-B9A6-FD17C4E36903}"/>
              </a:ext>
            </a:extLst>
          </p:cNvPr>
          <p:cNvSpPr txBox="1"/>
          <p:nvPr/>
        </p:nvSpPr>
        <p:spPr>
          <a:xfrm>
            <a:off x="6085373" y="1750625"/>
            <a:ext cx="5920399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2491 release(&amp;ptable.lock);</a:t>
            </a:r>
          </a:p>
          <a:p>
            <a:r>
              <a:rPr lang="en-US"/>
              <a:t>2492</a:t>
            </a:r>
          </a:p>
          <a:p>
            <a:r>
              <a:rPr lang="en-US"/>
              <a:t>2493 // Allocate kernel stack.</a:t>
            </a:r>
          </a:p>
          <a:p>
            <a:r>
              <a:rPr lang="en-US"/>
              <a:t>2494 if((p−&gt;kstack = kalloc()) == 0){</a:t>
            </a:r>
          </a:p>
          <a:p>
            <a:r>
              <a:rPr lang="en-US"/>
              <a:t>2495 p−&gt;state = UNUSED;</a:t>
            </a:r>
          </a:p>
          <a:p>
            <a:r>
              <a:rPr lang="en-US"/>
              <a:t>2496 return 0;</a:t>
            </a:r>
          </a:p>
          <a:p>
            <a:r>
              <a:rPr lang="en-US"/>
              <a:t>2497 }</a:t>
            </a:r>
          </a:p>
          <a:p>
            <a:r>
              <a:rPr lang="en-US"/>
              <a:t>2498 sp = p−&gt;kstack + KSTACKSIZE;</a:t>
            </a:r>
          </a:p>
          <a:p>
            <a:r>
              <a:rPr lang="en-US"/>
              <a:t>2499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1FE382-AA38-4EF9-AE16-C4C1059B9705}"/>
              </a:ext>
            </a:extLst>
          </p:cNvPr>
          <p:cNvSpPr txBox="1"/>
          <p:nvPr/>
        </p:nvSpPr>
        <p:spPr>
          <a:xfrm>
            <a:off x="6690290" y="4448551"/>
            <a:ext cx="521538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It tries to allocate a kernel stack for the process’s kernel thread. If the memory allocation fails, </a:t>
            </a:r>
            <a:r>
              <a:rPr lang="en-IN" dirty="0" err="1"/>
              <a:t>allocproc</a:t>
            </a:r>
            <a:r>
              <a:rPr lang="en-IN" dirty="0"/>
              <a:t> changes the state back to UNUSED and returns zero to signal failure.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940B7-4E11-46D2-9505-33EC60A3A0F3}"/>
              </a:ext>
            </a:extLst>
          </p:cNvPr>
          <p:cNvSpPr txBox="1"/>
          <p:nvPr/>
        </p:nvSpPr>
        <p:spPr>
          <a:xfrm>
            <a:off x="9297983" y="178102"/>
            <a:ext cx="18850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Allocproc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7C5E0B-416C-48C3-84DC-012BD288A9C9}"/>
              </a:ext>
            </a:extLst>
          </p:cNvPr>
          <p:cNvSpPr txBox="1"/>
          <p:nvPr/>
        </p:nvSpPr>
        <p:spPr>
          <a:xfrm>
            <a:off x="3165006" y="3935541"/>
            <a:ext cx="280075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err="1"/>
              <a:t>Allocproc</a:t>
            </a:r>
            <a:r>
              <a:rPr lang="en-IN" dirty="0"/>
              <a:t> scans the proc table for a slot with state UNUSED (2480-2482).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3F66F7-2162-4DF3-ACA1-D835B72CB685}"/>
              </a:ext>
            </a:extLst>
          </p:cNvPr>
          <p:cNvSpPr txBox="1"/>
          <p:nvPr/>
        </p:nvSpPr>
        <p:spPr>
          <a:xfrm>
            <a:off x="3052689" y="5161347"/>
            <a:ext cx="2913071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When it finds an unused slot, </a:t>
            </a:r>
            <a:r>
              <a:rPr lang="en-IN" dirty="0" err="1"/>
              <a:t>allocproc</a:t>
            </a:r>
            <a:r>
              <a:rPr lang="en-IN" dirty="0"/>
              <a:t> sets the state to EMBRYO to mark it as used and gives the process a unique </a:t>
            </a:r>
            <a:r>
              <a:rPr lang="en-IN" dirty="0" err="1"/>
              <a:t>pid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75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2540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77800" y="575905"/>
            <a:ext cx="5829300" cy="6186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8400 # Initial process execs /</a:t>
            </a:r>
            <a:r>
              <a:rPr lang="en-US" dirty="0" err="1"/>
              <a:t>init.</a:t>
            </a:r>
            <a:endParaRPr lang="en-US" dirty="0"/>
          </a:p>
          <a:p>
            <a:r>
              <a:rPr lang="en-US" dirty="0"/>
              <a:t>8401 # This code runs in user space.</a:t>
            </a:r>
          </a:p>
          <a:p>
            <a:r>
              <a:rPr lang="te-IN" dirty="0"/>
              <a:t>8402</a:t>
            </a:r>
          </a:p>
          <a:p>
            <a:r>
              <a:rPr lang="en-US" dirty="0"/>
              <a:t>8403 #include "</a:t>
            </a:r>
            <a:r>
              <a:rPr lang="en-US" dirty="0" err="1"/>
              <a:t>syscall.h</a:t>
            </a:r>
            <a:r>
              <a:rPr lang="en-US" dirty="0"/>
              <a:t>"</a:t>
            </a:r>
          </a:p>
          <a:p>
            <a:r>
              <a:rPr lang="en-US" dirty="0"/>
              <a:t>8404 #include "</a:t>
            </a:r>
            <a:r>
              <a:rPr lang="en-US" dirty="0" err="1"/>
              <a:t>traps.h</a:t>
            </a:r>
            <a:r>
              <a:rPr lang="en-US" dirty="0"/>
              <a:t>"</a:t>
            </a:r>
          </a:p>
          <a:p>
            <a:r>
              <a:rPr lang="te-IN" dirty="0"/>
              <a:t>8405</a:t>
            </a:r>
          </a:p>
          <a:p>
            <a:r>
              <a:rPr lang="te-IN" dirty="0"/>
              <a:t>8406</a:t>
            </a:r>
          </a:p>
          <a:p>
            <a:r>
              <a:rPr lang="en-US" dirty="0"/>
              <a:t>8407 </a:t>
            </a:r>
            <a:r>
              <a:rPr lang="en-US" b="1" dirty="0"/>
              <a:t># exec(</a:t>
            </a:r>
            <a:r>
              <a:rPr lang="en-US" b="1" dirty="0" err="1"/>
              <a:t>init</a:t>
            </a:r>
            <a:r>
              <a:rPr lang="en-US" b="1" dirty="0"/>
              <a:t>, </a:t>
            </a:r>
            <a:r>
              <a:rPr lang="en-US" b="1" dirty="0" err="1"/>
              <a:t>argv</a:t>
            </a:r>
            <a:r>
              <a:rPr lang="en-US" b="1" dirty="0"/>
              <a:t>)</a:t>
            </a:r>
          </a:p>
          <a:p>
            <a:r>
              <a:rPr lang="en-US" dirty="0"/>
              <a:t>8408 .</a:t>
            </a:r>
            <a:r>
              <a:rPr lang="en-US" dirty="0" err="1"/>
              <a:t>globl</a:t>
            </a:r>
            <a:r>
              <a:rPr lang="en-US" dirty="0"/>
              <a:t> start</a:t>
            </a:r>
          </a:p>
          <a:p>
            <a:r>
              <a:rPr lang="en-US" dirty="0"/>
              <a:t>8409 start:</a:t>
            </a:r>
          </a:p>
          <a:p>
            <a:r>
              <a:rPr lang="en-US" b="1" dirty="0"/>
              <a:t>8410 </a:t>
            </a:r>
            <a:r>
              <a:rPr lang="en-US" b="1" dirty="0" err="1"/>
              <a:t>pushl</a:t>
            </a:r>
            <a:r>
              <a:rPr lang="en-US" b="1" dirty="0"/>
              <a:t> $</a:t>
            </a:r>
            <a:r>
              <a:rPr lang="en-US" b="1" dirty="0" err="1"/>
              <a:t>argv</a:t>
            </a:r>
            <a:endParaRPr lang="en-US" b="1" dirty="0"/>
          </a:p>
          <a:p>
            <a:r>
              <a:rPr lang="en-US" b="1" dirty="0"/>
              <a:t>8411 </a:t>
            </a:r>
            <a:r>
              <a:rPr lang="en-US" b="1" dirty="0" err="1"/>
              <a:t>pushl</a:t>
            </a:r>
            <a:r>
              <a:rPr lang="en-US" b="1" dirty="0"/>
              <a:t> $</a:t>
            </a:r>
            <a:r>
              <a:rPr lang="en-US" b="1" dirty="0" err="1"/>
              <a:t>init</a:t>
            </a:r>
            <a:endParaRPr lang="en-US" b="1" dirty="0"/>
          </a:p>
          <a:p>
            <a:r>
              <a:rPr lang="en-US" dirty="0"/>
              <a:t>8412 </a:t>
            </a:r>
            <a:r>
              <a:rPr lang="en-US" dirty="0" err="1"/>
              <a:t>pushl</a:t>
            </a:r>
            <a:r>
              <a:rPr lang="en-US" dirty="0"/>
              <a:t> $0 // where caller pc would be</a:t>
            </a:r>
          </a:p>
          <a:p>
            <a:r>
              <a:rPr lang="en-US" dirty="0"/>
              <a:t>8413 </a:t>
            </a:r>
            <a:r>
              <a:rPr lang="en-US" dirty="0" err="1"/>
              <a:t>movl</a:t>
            </a:r>
            <a:r>
              <a:rPr lang="en-US" dirty="0"/>
              <a:t> $</a:t>
            </a:r>
            <a:r>
              <a:rPr lang="en-US" dirty="0" err="1"/>
              <a:t>SYS_exec</a:t>
            </a:r>
            <a:r>
              <a:rPr lang="en-US" dirty="0"/>
              <a:t>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8414 </a:t>
            </a:r>
            <a:r>
              <a:rPr lang="en-US" dirty="0" err="1"/>
              <a:t>int</a:t>
            </a:r>
            <a:r>
              <a:rPr lang="en-US" dirty="0"/>
              <a:t> $T_SYSCALL</a:t>
            </a:r>
          </a:p>
          <a:p>
            <a:r>
              <a:rPr lang="te-IN" dirty="0"/>
              <a:t>8415</a:t>
            </a:r>
          </a:p>
          <a:p>
            <a:r>
              <a:rPr lang="en-US" dirty="0"/>
              <a:t>8416 # for(;;) exit();</a:t>
            </a:r>
          </a:p>
          <a:p>
            <a:r>
              <a:rPr lang="en-US" dirty="0"/>
              <a:t>8417 exit:</a:t>
            </a:r>
          </a:p>
          <a:p>
            <a:r>
              <a:rPr lang="en-US" dirty="0"/>
              <a:t>8418 </a:t>
            </a:r>
            <a:r>
              <a:rPr lang="en-US" dirty="0" err="1"/>
              <a:t>movl</a:t>
            </a:r>
            <a:r>
              <a:rPr lang="en-US" dirty="0"/>
              <a:t> $</a:t>
            </a:r>
            <a:r>
              <a:rPr lang="en-US" dirty="0" err="1"/>
              <a:t>SYS_exit</a:t>
            </a:r>
            <a:r>
              <a:rPr lang="en-US" dirty="0"/>
              <a:t>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8419 </a:t>
            </a:r>
            <a:r>
              <a:rPr lang="en-US" dirty="0" err="1"/>
              <a:t>int</a:t>
            </a:r>
            <a:r>
              <a:rPr lang="en-US" dirty="0"/>
              <a:t> $T_SYSCALL</a:t>
            </a:r>
          </a:p>
          <a:p>
            <a:r>
              <a:rPr lang="en-US" dirty="0"/>
              <a:t>8420 </a:t>
            </a:r>
            <a:r>
              <a:rPr lang="en-US" dirty="0" err="1"/>
              <a:t>jmp</a:t>
            </a:r>
            <a:r>
              <a:rPr lang="en-US" dirty="0"/>
              <a:t> exit</a:t>
            </a:r>
          </a:p>
          <a:p>
            <a:r>
              <a:rPr lang="te-IN" dirty="0"/>
              <a:t>8421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34100" y="3617040"/>
            <a:ext cx="5613399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8422 # char </a:t>
            </a:r>
            <a:r>
              <a:rPr lang="en-US" dirty="0" err="1"/>
              <a:t>init</a:t>
            </a:r>
            <a:r>
              <a:rPr lang="en-US" dirty="0"/>
              <a:t>[] = "/</a:t>
            </a:r>
            <a:r>
              <a:rPr lang="en-US" dirty="0" err="1"/>
              <a:t>init</a:t>
            </a:r>
            <a:r>
              <a:rPr lang="en-US" dirty="0"/>
              <a:t>\0";</a:t>
            </a:r>
          </a:p>
          <a:p>
            <a:endParaRPr lang="en-US" dirty="0"/>
          </a:p>
          <a:p>
            <a:r>
              <a:rPr lang="en-US" dirty="0"/>
              <a:t>8423 </a:t>
            </a:r>
            <a:r>
              <a:rPr lang="en-US" dirty="0" err="1"/>
              <a:t>init</a:t>
            </a:r>
            <a:r>
              <a:rPr lang="en-US" dirty="0"/>
              <a:t>:</a:t>
            </a:r>
          </a:p>
          <a:p>
            <a:r>
              <a:rPr lang="en-US" dirty="0"/>
              <a:t>8424 .string "/</a:t>
            </a:r>
            <a:r>
              <a:rPr lang="en-US" dirty="0" err="1"/>
              <a:t>init</a:t>
            </a:r>
            <a:r>
              <a:rPr lang="en-US" dirty="0"/>
              <a:t>\0"</a:t>
            </a:r>
          </a:p>
          <a:p>
            <a:r>
              <a:rPr lang="te-IN" dirty="0"/>
              <a:t>8425</a:t>
            </a:r>
          </a:p>
          <a:p>
            <a:r>
              <a:rPr lang="sv-SE" dirty="0"/>
              <a:t>8426 # char *argv[] = { init, 0 };</a:t>
            </a:r>
          </a:p>
          <a:p>
            <a:r>
              <a:rPr lang="en-US" dirty="0"/>
              <a:t>8427 .p2align 2</a:t>
            </a:r>
          </a:p>
          <a:p>
            <a:endParaRPr lang="en-US" dirty="0"/>
          </a:p>
          <a:p>
            <a:r>
              <a:rPr lang="en-US" dirty="0"/>
              <a:t>8428 </a:t>
            </a:r>
            <a:r>
              <a:rPr lang="en-US" dirty="0" err="1"/>
              <a:t>argv</a:t>
            </a:r>
            <a:r>
              <a:rPr lang="en-US" dirty="0"/>
              <a:t>:</a:t>
            </a:r>
          </a:p>
          <a:p>
            <a:r>
              <a:rPr lang="en-US" dirty="0"/>
              <a:t>8429 .long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8430 .long 0</a:t>
            </a:r>
            <a:endParaRPr lang="te-IN" dirty="0"/>
          </a:p>
        </p:txBody>
      </p:sp>
      <p:sp>
        <p:nvSpPr>
          <p:cNvPr id="14" name="Rectangle 13"/>
          <p:cNvSpPr/>
          <p:nvPr/>
        </p:nvSpPr>
        <p:spPr>
          <a:xfrm>
            <a:off x="4273619" y="114260"/>
            <a:ext cx="1443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initcode.S</a:t>
            </a:r>
            <a:endParaRPr lang="te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96000" y="1226752"/>
            <a:ext cx="6096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A process that is responsible for setting up the environment that the user sees (starting up terminals, etc.). </a:t>
            </a:r>
          </a:p>
          <a:p>
            <a:r>
              <a:rPr lang="en-US" dirty="0"/>
              <a:t>This process is called "</a:t>
            </a:r>
            <a:r>
              <a:rPr lang="en-US" dirty="0" err="1"/>
              <a:t>init</a:t>
            </a:r>
            <a:r>
              <a:rPr lang="en-US" dirty="0"/>
              <a:t>".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96001" y="2225239"/>
            <a:ext cx="609599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initcode.S</a:t>
            </a:r>
            <a:r>
              <a:rPr lang="en-US" dirty="0"/>
              <a:t> is a wrapper around the exec call that loads /init.sh from disk and runs it.</a:t>
            </a:r>
            <a:endParaRPr lang="te-IN" dirty="0"/>
          </a:p>
        </p:txBody>
      </p:sp>
      <p:sp>
        <p:nvSpPr>
          <p:cNvPr id="19" name="Rectangle 18"/>
          <p:cNvSpPr/>
          <p:nvPr/>
        </p:nvSpPr>
        <p:spPr>
          <a:xfrm>
            <a:off x="6096000" y="2928035"/>
            <a:ext cx="6096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a small amount of code that will run in a user process and exec the </a:t>
            </a:r>
            <a:r>
              <a:rPr lang="en-US" dirty="0" err="1"/>
              <a:t>init</a:t>
            </a:r>
            <a:r>
              <a:rPr lang="en-US" dirty="0"/>
              <a:t> process</a:t>
            </a:r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3861064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6553E89-910D-449E-9A0E-53942AE48CF6}"/>
              </a:ext>
            </a:extLst>
          </p:cNvPr>
          <p:cNvSpPr txBox="1"/>
          <p:nvPr/>
        </p:nvSpPr>
        <p:spPr>
          <a:xfrm>
            <a:off x="164934" y="286011"/>
            <a:ext cx="59310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 the first Process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6BD5A-B705-44E3-927F-F1A3066485B2}"/>
              </a:ext>
            </a:extLst>
          </p:cNvPr>
          <p:cNvSpPr txBox="1"/>
          <p:nvPr/>
        </p:nvSpPr>
        <p:spPr>
          <a:xfrm>
            <a:off x="181690" y="1122485"/>
            <a:ext cx="5834371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1251 static void</a:t>
            </a:r>
          </a:p>
          <a:p>
            <a:r>
              <a:rPr lang="en-US" dirty="0"/>
              <a:t>1252 </a:t>
            </a:r>
            <a:r>
              <a:rPr lang="en-US" dirty="0" err="1"/>
              <a:t>mpmain</a:t>
            </a:r>
            <a:r>
              <a:rPr lang="en-US" dirty="0"/>
              <a:t>(void)</a:t>
            </a:r>
          </a:p>
          <a:p>
            <a:r>
              <a:rPr lang="en-US" dirty="0"/>
              <a:t>1253 {</a:t>
            </a:r>
          </a:p>
          <a:p>
            <a:r>
              <a:rPr lang="en-US" dirty="0"/>
              <a:t>1254 </a:t>
            </a:r>
            <a:r>
              <a:rPr lang="en-US" dirty="0" err="1"/>
              <a:t>cprintf</a:t>
            </a:r>
            <a:r>
              <a:rPr lang="en-US" dirty="0"/>
              <a:t>("</a:t>
            </a:r>
            <a:r>
              <a:rPr lang="en-US" dirty="0" err="1"/>
              <a:t>cpu%d</a:t>
            </a:r>
            <a:r>
              <a:rPr lang="en-US" dirty="0"/>
              <a:t>: starting %d\n", </a:t>
            </a:r>
            <a:r>
              <a:rPr lang="en-US" dirty="0" err="1"/>
              <a:t>cpuid</a:t>
            </a:r>
            <a:r>
              <a:rPr lang="en-US" dirty="0"/>
              <a:t>(), </a:t>
            </a:r>
            <a:r>
              <a:rPr lang="en-US" dirty="0" err="1"/>
              <a:t>cpuid</a:t>
            </a:r>
            <a:r>
              <a:rPr lang="en-US" dirty="0"/>
              <a:t>());</a:t>
            </a:r>
          </a:p>
          <a:p>
            <a:r>
              <a:rPr lang="en-US" dirty="0"/>
              <a:t>1255 </a:t>
            </a:r>
            <a:r>
              <a:rPr lang="en-US" dirty="0" err="1"/>
              <a:t>idtinit</a:t>
            </a:r>
            <a:r>
              <a:rPr lang="en-US" dirty="0"/>
              <a:t>(); // load </a:t>
            </a:r>
            <a:r>
              <a:rPr lang="en-US" dirty="0" err="1"/>
              <a:t>idt</a:t>
            </a:r>
            <a:r>
              <a:rPr lang="en-US" dirty="0"/>
              <a:t> register</a:t>
            </a:r>
          </a:p>
          <a:p>
            <a:r>
              <a:rPr lang="en-US" dirty="0"/>
              <a:t>1256 </a:t>
            </a:r>
            <a:r>
              <a:rPr lang="en-US" dirty="0" err="1"/>
              <a:t>xchg</a:t>
            </a:r>
            <a:r>
              <a:rPr lang="en-US" dirty="0"/>
              <a:t>(&amp;(</a:t>
            </a:r>
            <a:r>
              <a:rPr lang="en-US" dirty="0" err="1"/>
              <a:t>mycpu</a:t>
            </a:r>
            <a:r>
              <a:rPr lang="en-US" dirty="0"/>
              <a:t>()−&gt;started), 1); // tell </a:t>
            </a:r>
            <a:r>
              <a:rPr lang="en-US" dirty="0" err="1"/>
              <a:t>startothers</a:t>
            </a:r>
            <a:r>
              <a:rPr lang="en-US" dirty="0"/>
              <a:t>() we’re up</a:t>
            </a:r>
          </a:p>
          <a:p>
            <a:r>
              <a:rPr lang="en-US" dirty="0"/>
              <a:t>1257 scheduler(); // start running processes</a:t>
            </a:r>
          </a:p>
          <a:p>
            <a:r>
              <a:rPr lang="en-US" dirty="0"/>
              <a:t>1258 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DB0DAC-D061-4CA9-A708-DED654BBE1FD}"/>
              </a:ext>
            </a:extLst>
          </p:cNvPr>
          <p:cNvSpPr txBox="1"/>
          <p:nvPr/>
        </p:nvSpPr>
        <p:spPr>
          <a:xfrm>
            <a:off x="6007864" y="111644"/>
            <a:ext cx="6184135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2768 // Loop over process table looking for process to run.</a:t>
            </a:r>
          </a:p>
          <a:p>
            <a:r>
              <a:rPr lang="en-US" dirty="0"/>
              <a:t>2769 acquire(&amp;</a:t>
            </a:r>
            <a:r>
              <a:rPr lang="en-US" dirty="0" err="1"/>
              <a:t>ptable.lock</a:t>
            </a:r>
            <a:r>
              <a:rPr lang="en-US" dirty="0"/>
              <a:t>);</a:t>
            </a:r>
          </a:p>
          <a:p>
            <a:r>
              <a:rPr lang="en-US" dirty="0"/>
              <a:t>2770 for(p = </a:t>
            </a:r>
            <a:r>
              <a:rPr lang="en-US" dirty="0" err="1"/>
              <a:t>ptable.proc</a:t>
            </a:r>
            <a:r>
              <a:rPr lang="en-US" dirty="0"/>
              <a:t>; p &lt; &amp;</a:t>
            </a:r>
            <a:r>
              <a:rPr lang="en-US" dirty="0" err="1"/>
              <a:t>ptable.proc</a:t>
            </a:r>
            <a:r>
              <a:rPr lang="en-US" dirty="0"/>
              <a:t>[NPROC]; p++){</a:t>
            </a:r>
          </a:p>
          <a:p>
            <a:r>
              <a:rPr lang="en-US" b="1" dirty="0"/>
              <a:t>2771 if(p−&gt;state != RUNNABLE)</a:t>
            </a:r>
          </a:p>
          <a:p>
            <a:r>
              <a:rPr lang="en-US" dirty="0"/>
              <a:t>2772 continue;</a:t>
            </a:r>
          </a:p>
          <a:p>
            <a:r>
              <a:rPr lang="en-US" dirty="0"/>
              <a:t>2773</a:t>
            </a:r>
          </a:p>
          <a:p>
            <a:r>
              <a:rPr lang="en-US" dirty="0"/>
              <a:t>2774 // Switch to chosen process. It is the process’s job</a:t>
            </a:r>
          </a:p>
          <a:p>
            <a:r>
              <a:rPr lang="en-US" dirty="0"/>
              <a:t>2775 // to release </a:t>
            </a:r>
            <a:r>
              <a:rPr lang="en-US" dirty="0" err="1"/>
              <a:t>ptable.lock</a:t>
            </a:r>
            <a:r>
              <a:rPr lang="en-US" dirty="0"/>
              <a:t> and then reacquire it</a:t>
            </a:r>
          </a:p>
          <a:p>
            <a:r>
              <a:rPr lang="en-US" dirty="0"/>
              <a:t>2776 // before jumping back to us.</a:t>
            </a:r>
          </a:p>
          <a:p>
            <a:r>
              <a:rPr lang="en-US" b="1" dirty="0"/>
              <a:t>2777 c−&gt;proc = p;</a:t>
            </a:r>
          </a:p>
          <a:p>
            <a:r>
              <a:rPr lang="en-US" b="1" dirty="0"/>
              <a:t>2778 </a:t>
            </a:r>
            <a:r>
              <a:rPr lang="en-US" b="1" dirty="0" err="1"/>
              <a:t>switchuvm</a:t>
            </a:r>
            <a:r>
              <a:rPr lang="en-US" b="1" dirty="0"/>
              <a:t>(p);</a:t>
            </a:r>
          </a:p>
          <a:p>
            <a:r>
              <a:rPr lang="en-US" b="1" dirty="0"/>
              <a:t>2779 p−&gt;state = RUNNING;</a:t>
            </a:r>
          </a:p>
          <a:p>
            <a:r>
              <a:rPr lang="en-US" dirty="0"/>
              <a:t>2780</a:t>
            </a:r>
          </a:p>
          <a:p>
            <a:r>
              <a:rPr lang="en-US" dirty="0"/>
              <a:t>2781 </a:t>
            </a:r>
            <a:r>
              <a:rPr lang="en-US" b="1" dirty="0" err="1"/>
              <a:t>swtch</a:t>
            </a:r>
            <a:r>
              <a:rPr lang="en-US" b="1" dirty="0"/>
              <a:t>(&amp;(c−&gt;scheduler), p−&gt;context);</a:t>
            </a:r>
          </a:p>
          <a:p>
            <a:r>
              <a:rPr lang="en-US" dirty="0"/>
              <a:t>2782 </a:t>
            </a:r>
            <a:r>
              <a:rPr lang="en-US" b="1" dirty="0" err="1"/>
              <a:t>switchkvm</a:t>
            </a:r>
            <a:r>
              <a:rPr lang="en-US" b="1" dirty="0"/>
              <a:t>();</a:t>
            </a:r>
          </a:p>
          <a:p>
            <a:r>
              <a:rPr lang="en-US" dirty="0"/>
              <a:t>2783</a:t>
            </a:r>
          </a:p>
          <a:p>
            <a:r>
              <a:rPr lang="en-US" dirty="0"/>
              <a:t>2784 // Process is done running for now.</a:t>
            </a:r>
          </a:p>
          <a:p>
            <a:r>
              <a:rPr lang="en-US" dirty="0"/>
              <a:t>2785 // It should have changed its p−&gt;state before coming back.</a:t>
            </a:r>
          </a:p>
          <a:p>
            <a:r>
              <a:rPr lang="en-US" dirty="0"/>
              <a:t>2786 c−&gt;proc = 0;</a:t>
            </a:r>
          </a:p>
          <a:p>
            <a:r>
              <a:rPr lang="en-US" dirty="0"/>
              <a:t>2787 }</a:t>
            </a:r>
          </a:p>
          <a:p>
            <a:r>
              <a:rPr lang="en-US" dirty="0"/>
              <a:t>2788 release(&amp;</a:t>
            </a:r>
            <a:r>
              <a:rPr lang="en-US" dirty="0" err="1"/>
              <a:t>ptable.lock</a:t>
            </a:r>
            <a:r>
              <a:rPr lang="en-US" dirty="0"/>
              <a:t>);</a:t>
            </a:r>
          </a:p>
          <a:p>
            <a:r>
              <a:rPr lang="en-US" dirty="0"/>
              <a:t>2790 }</a:t>
            </a:r>
          </a:p>
          <a:p>
            <a:r>
              <a:rPr lang="en-US" dirty="0"/>
              <a:t>2791 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F3D308-8DB4-444F-807F-C60B31D9206A}"/>
              </a:ext>
            </a:extLst>
          </p:cNvPr>
          <p:cNvSpPr txBox="1"/>
          <p:nvPr/>
        </p:nvSpPr>
        <p:spPr>
          <a:xfrm>
            <a:off x="88135" y="3884034"/>
            <a:ext cx="5927926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2757 void</a:t>
            </a:r>
          </a:p>
          <a:p>
            <a:r>
              <a:rPr lang="en-US" dirty="0"/>
              <a:t>2758 scheduler(void)</a:t>
            </a:r>
          </a:p>
          <a:p>
            <a:r>
              <a:rPr lang="en-US" dirty="0"/>
              <a:t>2759 {</a:t>
            </a:r>
          </a:p>
          <a:p>
            <a:r>
              <a:rPr lang="en-US" dirty="0"/>
              <a:t>2760 struct proc *p;</a:t>
            </a:r>
          </a:p>
          <a:p>
            <a:r>
              <a:rPr lang="en-US" dirty="0"/>
              <a:t>2761 struct </a:t>
            </a:r>
            <a:r>
              <a:rPr lang="en-US" dirty="0" err="1"/>
              <a:t>cpu</a:t>
            </a:r>
            <a:r>
              <a:rPr lang="en-US" dirty="0"/>
              <a:t> *c = </a:t>
            </a:r>
            <a:r>
              <a:rPr lang="en-US" dirty="0" err="1"/>
              <a:t>mycpu</a:t>
            </a:r>
            <a:r>
              <a:rPr lang="en-US" dirty="0"/>
              <a:t>();</a:t>
            </a:r>
          </a:p>
          <a:p>
            <a:r>
              <a:rPr lang="en-US" b="1" dirty="0"/>
              <a:t>2762 c−&gt;proc = 0;</a:t>
            </a:r>
          </a:p>
          <a:p>
            <a:r>
              <a:rPr lang="en-US" dirty="0"/>
              <a:t>2763</a:t>
            </a:r>
          </a:p>
          <a:p>
            <a:r>
              <a:rPr lang="en-US" dirty="0"/>
              <a:t>2764 for(;;){</a:t>
            </a:r>
          </a:p>
          <a:p>
            <a:r>
              <a:rPr lang="en-US" dirty="0"/>
              <a:t>2765 // Enable interrupts on this processor.</a:t>
            </a:r>
          </a:p>
          <a:p>
            <a:r>
              <a:rPr lang="en-US" b="1" dirty="0"/>
              <a:t>2766 </a:t>
            </a:r>
            <a:r>
              <a:rPr lang="en-US" b="1" dirty="0" err="1"/>
              <a:t>sti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5325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3D7B-FCE0-4A7A-BDD6-711900EE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21" y="310624"/>
            <a:ext cx="10515600" cy="9915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Size and Page Table Size (32 Bit Architecture)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756C4-8206-4A27-A80A-C530B2851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12" y="1633196"/>
            <a:ext cx="5339909" cy="4351338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If </a:t>
            </a:r>
            <a:r>
              <a:rPr lang="en-US" altLang="en-US" sz="2400" b="1" dirty="0"/>
              <a:t>Page size is 4 KB </a:t>
            </a:r>
            <a:r>
              <a:rPr lang="en-US" altLang="en-US" sz="2400" dirty="0"/>
              <a:t>then </a:t>
            </a:r>
            <a:r>
              <a:rPr lang="en-US" altLang="en-US" sz="2400" b="1" dirty="0"/>
              <a:t>20 Bits </a:t>
            </a:r>
            <a:r>
              <a:rPr lang="en-US" altLang="en-US" sz="2400" dirty="0"/>
              <a:t>are used for Page Number resulting in         </a:t>
            </a:r>
            <a:r>
              <a:rPr lang="en-US" altLang="en-US" sz="2400" b="1" dirty="0"/>
              <a:t>4 MB size Page Table</a:t>
            </a:r>
            <a:r>
              <a:rPr lang="en-US" altLang="en-US" sz="2400" dirty="0"/>
              <a:t>. – Per Process</a:t>
            </a:r>
          </a:p>
          <a:p>
            <a:pPr lvl="1"/>
            <a:r>
              <a:rPr lang="en-US" altLang="en-US" sz="2000" b="1" dirty="0"/>
              <a:t>2 Power (20) x 32 Bits (4 Bytes) = 4 MB</a:t>
            </a:r>
          </a:p>
          <a:p>
            <a:r>
              <a:rPr lang="en-US" altLang="en-US" sz="2400" dirty="0"/>
              <a:t>Larger Page size will reduce Page table size but waster memory.</a:t>
            </a:r>
          </a:p>
          <a:p>
            <a:r>
              <a:rPr lang="en-US" altLang="en-US" sz="2400" dirty="0"/>
              <a:t>Smaller page size will increase page table size.</a:t>
            </a:r>
          </a:p>
          <a:p>
            <a:r>
              <a:rPr lang="en-US" altLang="en-US" sz="2400" b="1" dirty="0"/>
              <a:t>4KB</a:t>
            </a:r>
            <a:r>
              <a:rPr lang="en-US" altLang="en-US" sz="2400" dirty="0"/>
              <a:t> is standard size for many processor architectures.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9926F0-6760-45A9-BEA0-95816E13459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24804265-3AAF-4D77-B396-D94525EF33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9BEE84-EDB1-488A-89BF-5934004A346A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1C8049-7A35-4F2A-881D-2F7B29BFBE0C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B925BF-D972-4260-AEC5-E124E0E90832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2F5AB3-A3B1-43EE-87FC-514E28774596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CD75CC-6B92-422F-87FA-8AFBAC33F01A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BB260C-1C23-4A52-AEF6-134A9A94832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6E2A388-E1F6-4A09-9AC5-5D175DA017B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4" name="Picture 4" descr="8">
            <a:extLst>
              <a:ext uri="{FF2B5EF4-FFF2-40B4-BE49-F238E27FC236}">
                <a16:creationId xmlns:a16="http://schemas.microsoft.com/office/drawing/2014/main" id="{72E1539F-673F-4D0C-8B64-BBCB41C55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230" y="1308982"/>
            <a:ext cx="6567769" cy="391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E8CC61D-C424-48BE-B4B8-D85DA1A9357A}"/>
              </a:ext>
            </a:extLst>
          </p:cNvPr>
          <p:cNvSpPr txBox="1"/>
          <p:nvPr/>
        </p:nvSpPr>
        <p:spPr>
          <a:xfrm>
            <a:off x="2872166" y="5648880"/>
            <a:ext cx="6105378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en-US" sz="2800" dirty="0"/>
              <a:t>4 MB continuous space in memory is needed for each Page Table.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4921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3D7B-FCE0-4A7A-BDD6-711900EE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21" y="310624"/>
            <a:ext cx="10515600" cy="991519"/>
          </a:xfrm>
        </p:spPr>
        <p:txBody>
          <a:bodyPr>
            <a:norm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Hierarchical Page Tables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9926F0-6760-45A9-BEA0-95816E13459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24804265-3AAF-4D77-B396-D94525EF33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9BEE84-EDB1-488A-89BF-5934004A346A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1C8049-7A35-4F2A-881D-2F7B29BFBE0C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B925BF-D972-4260-AEC5-E124E0E90832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2F5AB3-A3B1-43EE-87FC-514E28774596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CD75CC-6B92-422F-87FA-8AFBAC33F01A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BB260C-1C23-4A52-AEF6-134A9A94832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6E2A388-E1F6-4A09-9AC5-5D175DA017B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8" name="Picture 4" descr="8">
            <a:extLst>
              <a:ext uri="{FF2B5EF4-FFF2-40B4-BE49-F238E27FC236}">
                <a16:creationId xmlns:a16="http://schemas.microsoft.com/office/drawing/2014/main" id="{F9323EDA-D645-4A5F-9488-D7E0D2CFB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095" y="131750"/>
            <a:ext cx="5216904" cy="551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9A68273-C802-407A-A835-5C356AE00CA3}"/>
              </a:ext>
            </a:extLst>
          </p:cNvPr>
          <p:cNvGrpSpPr/>
          <p:nvPr/>
        </p:nvGrpSpPr>
        <p:grpSpPr>
          <a:xfrm>
            <a:off x="6776196" y="5558592"/>
            <a:ext cx="3530650" cy="1167658"/>
            <a:chOff x="6776196" y="5558592"/>
            <a:chExt cx="3530650" cy="1167658"/>
          </a:xfrm>
        </p:grpSpPr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E82249A5-D9D0-4658-BC3C-520F686DB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249"/>
            <a:stretch/>
          </p:blipFill>
          <p:spPr bwMode="auto">
            <a:xfrm>
              <a:off x="6776196" y="5558592"/>
              <a:ext cx="3389470" cy="778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E27515-2CB2-4D03-8CE6-BF7FBD4A7FB6}"/>
                </a:ext>
              </a:extLst>
            </p:cNvPr>
            <p:cNvSpPr txBox="1"/>
            <p:nvPr/>
          </p:nvSpPr>
          <p:spPr>
            <a:xfrm>
              <a:off x="6975095" y="6264585"/>
              <a:ext cx="3331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10	10	12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756C4-8206-4A27-A80A-C530B2851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12" y="1302143"/>
            <a:ext cx="6355514" cy="4351338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Break up the logical address space into multiple page tables</a:t>
            </a:r>
          </a:p>
          <a:p>
            <a:r>
              <a:rPr lang="en-US" altLang="en-US" sz="2400" dirty="0"/>
              <a:t>A simple technique is a two-level page table</a:t>
            </a:r>
          </a:p>
          <a:p>
            <a:r>
              <a:rPr lang="en-US" altLang="en-US" sz="2400" dirty="0"/>
              <a:t>Outer Page Table 4 KB</a:t>
            </a:r>
          </a:p>
          <a:p>
            <a:r>
              <a:rPr lang="en-US" altLang="en-US" sz="2400" dirty="0"/>
              <a:t>Inner Page table 4 KB each</a:t>
            </a:r>
          </a:p>
          <a:p>
            <a:pPr lvl="3"/>
            <a:r>
              <a:rPr lang="en-US" altLang="en-US" sz="2400" dirty="0"/>
              <a:t>2 power (10) x 32 bits (4 Bytes)</a:t>
            </a:r>
            <a:endParaRPr lang="en-US" altLang="en-US" sz="1600" dirty="0"/>
          </a:p>
        </p:txBody>
      </p:sp>
      <p:pic>
        <p:nvPicPr>
          <p:cNvPr id="13" name="Picture 1035">
            <a:extLst>
              <a:ext uri="{FF2B5EF4-FFF2-40B4-BE49-F238E27FC236}">
                <a16:creationId xmlns:a16="http://schemas.microsoft.com/office/drawing/2014/main" id="{A61AD31D-0EE5-468F-97AF-A37076E2A1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939"/>
          <a:stretch/>
        </p:blipFill>
        <p:spPr bwMode="auto">
          <a:xfrm>
            <a:off x="44068" y="3955274"/>
            <a:ext cx="6513658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382EF0-56D7-4071-932B-5BA6B20BCE01}"/>
              </a:ext>
            </a:extLst>
          </p:cNvPr>
          <p:cNvCxnSpPr>
            <a:cxnSpLocks/>
          </p:cNvCxnSpPr>
          <p:nvPr/>
        </p:nvCxnSpPr>
        <p:spPr>
          <a:xfrm>
            <a:off x="689317" y="4501662"/>
            <a:ext cx="0" cy="1195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70A547-FBC7-462E-B65C-4325460651AA}"/>
              </a:ext>
            </a:extLst>
          </p:cNvPr>
          <p:cNvCxnSpPr/>
          <p:nvPr/>
        </p:nvCxnSpPr>
        <p:spPr>
          <a:xfrm>
            <a:off x="689316" y="5697412"/>
            <a:ext cx="296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81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77A36BF-536D-4927-9D1D-D3996A7BA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69"/>
          <a:stretch/>
        </p:blipFill>
        <p:spPr bwMode="auto">
          <a:xfrm>
            <a:off x="5739319" y="1394923"/>
            <a:ext cx="5963280" cy="540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9D98B0-D415-4515-AC9C-B3E8C5290362}"/>
              </a:ext>
            </a:extLst>
          </p:cNvPr>
          <p:cNvSpPr txBox="1"/>
          <p:nvPr/>
        </p:nvSpPr>
        <p:spPr>
          <a:xfrm>
            <a:off x="0" y="1917555"/>
            <a:ext cx="612502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</a:rPr>
              <a:t>page table is stored in physical memory as a two-level tree.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</a:rPr>
              <a:t>root of the tree is a </a:t>
            </a:r>
            <a:r>
              <a:rPr lang="en-IN" sz="2000" b="1" i="0" dirty="0">
                <a:solidFill>
                  <a:srgbClr val="333333"/>
                </a:solidFill>
                <a:effectLst/>
              </a:rPr>
              <a:t>4096-byte page directory</a:t>
            </a:r>
            <a:endParaRPr lang="en-IN" sz="2000" b="0" i="0" dirty="0">
              <a:solidFill>
                <a:srgbClr val="333333"/>
              </a:solidFill>
              <a:effectLst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</a:rPr>
              <a:t>contains 1024 PTE-like references to page table pages.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</a:rPr>
              <a:t>Each page table page is an array of 1024 32-bit PTEs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</a:rPr>
              <a:t>uses the top 10 bits of a virtual address to select a page directory entry.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</a:rPr>
              <a:t>If the page directory entry is present, the paging hardware uses the next 10 bits of the virtual address to select a PTE from the page table page that the page directory entry refers to.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CDFF82-C7C9-4A7C-B2EC-FB60FC01A842}"/>
              </a:ext>
            </a:extLst>
          </p:cNvPr>
          <p:cNvSpPr/>
          <p:nvPr/>
        </p:nvSpPr>
        <p:spPr>
          <a:xfrm>
            <a:off x="176239" y="489297"/>
            <a:ext cx="51046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Page Table in x86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AFD6D3-512F-4938-89EC-B4A4C5383719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6" name="Picture 2" descr="KL Deemed to be University Logo">
              <a:extLst>
                <a:ext uri="{FF2B5EF4-FFF2-40B4-BE49-F238E27FC236}">
                  <a16:creationId xmlns:a16="http://schemas.microsoft.com/office/drawing/2014/main" id="{337B51FA-BCAC-477F-95C7-EBAD1F4495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33E3D8-AB31-4818-98BB-2028C88B40F8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A970C1-6F49-4CF6-9B73-31D0A3769752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DE98EF-C213-4036-8219-9557E30626AD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8C83EA-866E-4FD8-A30A-F00AD5BFE143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EC01BF0-001B-4A15-BD04-9DD0D23C5A74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80904E-7309-4BD1-A327-D00476F92C3C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7E88D30-E32A-4C44-B2AC-73EB0E945F6B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27190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77A36BF-536D-4927-9D1D-D3996A7BA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69"/>
          <a:stretch/>
        </p:blipFill>
        <p:spPr bwMode="auto">
          <a:xfrm>
            <a:off x="4998366" y="340867"/>
            <a:ext cx="7193634" cy="651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A0B02F-C210-4002-81C7-EE0777119309}"/>
              </a:ext>
            </a:extLst>
          </p:cNvPr>
          <p:cNvSpPr txBox="1"/>
          <p:nvPr/>
        </p:nvSpPr>
        <p:spPr>
          <a:xfrm>
            <a:off x="0" y="1346487"/>
            <a:ext cx="6096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</a:rPr>
              <a:t>An x86 page table is logically an array of 2^20 (1,048,576) </a:t>
            </a:r>
            <a:r>
              <a:rPr lang="en-IN" sz="2000" b="1" i="0" dirty="0">
                <a:solidFill>
                  <a:srgbClr val="333333"/>
                </a:solidFill>
                <a:effectLst/>
              </a:rPr>
              <a:t>page table entries (PTEs)</a:t>
            </a:r>
            <a:r>
              <a:rPr lang="en-IN" sz="20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</a:rPr>
              <a:t>Each PTE contains a </a:t>
            </a:r>
            <a:r>
              <a:rPr lang="en-IN" sz="2000" b="1" i="0" dirty="0">
                <a:solidFill>
                  <a:srgbClr val="333333"/>
                </a:solidFill>
                <a:effectLst/>
              </a:rPr>
              <a:t>20-bit physical page number (PPN)</a:t>
            </a:r>
            <a:r>
              <a:rPr lang="en-IN" sz="2000" b="0" i="0" dirty="0">
                <a:solidFill>
                  <a:srgbClr val="333333"/>
                </a:solidFill>
                <a:effectLst/>
              </a:rPr>
              <a:t> and some flags.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</a:rPr>
              <a:t>using its </a:t>
            </a:r>
            <a:r>
              <a:rPr lang="en-IN" sz="2000" b="1" i="0" dirty="0">
                <a:solidFill>
                  <a:srgbClr val="333333"/>
                </a:solidFill>
                <a:effectLst/>
              </a:rPr>
              <a:t>top 20 bits</a:t>
            </a:r>
            <a:r>
              <a:rPr lang="en-IN" sz="2000" b="0" i="0" dirty="0">
                <a:solidFill>
                  <a:srgbClr val="333333"/>
                </a:solidFill>
                <a:effectLst/>
              </a:rPr>
              <a:t> to index into the page table to find a PTE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</a:rPr>
              <a:t>replacing the address’s </a:t>
            </a:r>
            <a:r>
              <a:rPr lang="en-IN" sz="2000" b="1" i="0" dirty="0">
                <a:solidFill>
                  <a:srgbClr val="333333"/>
                </a:solidFill>
                <a:effectLst/>
              </a:rPr>
              <a:t>top 20 bits</a:t>
            </a:r>
            <a:r>
              <a:rPr lang="en-IN" sz="2000" b="0" i="0" dirty="0">
                <a:solidFill>
                  <a:srgbClr val="333333"/>
                </a:solidFill>
                <a:effectLst/>
              </a:rPr>
              <a:t> with the </a:t>
            </a:r>
            <a:r>
              <a:rPr lang="en-IN" sz="2000" b="1" i="0" dirty="0">
                <a:solidFill>
                  <a:srgbClr val="333333"/>
                </a:solidFill>
                <a:effectLst/>
              </a:rPr>
              <a:t>PPN</a:t>
            </a:r>
            <a:r>
              <a:rPr lang="en-IN" sz="2000" b="0" i="0" dirty="0">
                <a:solidFill>
                  <a:srgbClr val="333333"/>
                </a:solidFill>
                <a:effectLst/>
              </a:rPr>
              <a:t> in the PTE.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</a:rPr>
              <a:t>The paging hardware copies the </a:t>
            </a:r>
            <a:r>
              <a:rPr lang="en-IN" sz="2000" b="1" i="0" dirty="0">
                <a:solidFill>
                  <a:srgbClr val="333333"/>
                </a:solidFill>
                <a:effectLst/>
              </a:rPr>
              <a:t>low 12 bits</a:t>
            </a:r>
            <a:r>
              <a:rPr lang="en-IN" sz="2000" b="0" i="0" dirty="0">
                <a:solidFill>
                  <a:srgbClr val="333333"/>
                </a:solidFill>
                <a:effectLst/>
              </a:rPr>
              <a:t> unchanged from the virtual to the </a:t>
            </a:r>
            <a:r>
              <a:rPr lang="en-IN" sz="2000" b="0" i="0" dirty="0" err="1">
                <a:solidFill>
                  <a:srgbClr val="333333"/>
                </a:solidFill>
                <a:effectLst/>
              </a:rPr>
              <a:t>vtranslated</a:t>
            </a:r>
            <a:r>
              <a:rPr lang="en-IN" sz="2000" b="0" i="0" dirty="0">
                <a:solidFill>
                  <a:srgbClr val="333333"/>
                </a:solidFill>
                <a:effectLst/>
              </a:rPr>
              <a:t> physical address.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</a:rPr>
              <a:t>Thus a page table gives the operating system control over virtual-to-physical address translations at the granularity of aligned chunks of </a:t>
            </a:r>
            <a:r>
              <a:rPr lang="en-IN" sz="2000" b="1" i="0" dirty="0">
                <a:solidFill>
                  <a:srgbClr val="333333"/>
                </a:solidFill>
                <a:effectLst/>
              </a:rPr>
              <a:t>4096 (2^12) bytes</a:t>
            </a:r>
            <a:r>
              <a:rPr lang="en-IN" sz="20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</a:rPr>
              <a:t>Such a chunk is called a </a:t>
            </a:r>
            <a:r>
              <a:rPr lang="en-IN" sz="2000" b="1" i="0" dirty="0">
                <a:solidFill>
                  <a:srgbClr val="333333"/>
                </a:solidFill>
                <a:effectLst/>
              </a:rPr>
              <a:t>page</a:t>
            </a:r>
            <a:r>
              <a:rPr lang="en-IN" sz="2000" b="0" i="0" dirty="0">
                <a:solidFill>
                  <a:srgbClr val="333333"/>
                </a:solidFill>
                <a:effectLst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2C033-9F1E-4159-B3F1-E4E5EC321F5C}"/>
              </a:ext>
            </a:extLst>
          </p:cNvPr>
          <p:cNvSpPr/>
          <p:nvPr/>
        </p:nvSpPr>
        <p:spPr>
          <a:xfrm>
            <a:off x="214339" y="260697"/>
            <a:ext cx="51046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Page Table in x86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E43D92-7B6C-45EE-9CEB-EB72B241B46B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6" name="Picture 2" descr="KL Deemed to be University Logo">
              <a:extLst>
                <a:ext uri="{FF2B5EF4-FFF2-40B4-BE49-F238E27FC236}">
                  <a16:creationId xmlns:a16="http://schemas.microsoft.com/office/drawing/2014/main" id="{2B8FED3A-530A-4781-B2D9-E2857667F8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E6E4F2-0624-455B-9FE3-56A257B8F1CF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4B8052-1FCA-4515-83A4-D9F7F6158A41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E5B334-DD60-4ACE-BA39-750E69C782DA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848175-7C23-4D60-B921-F7B574A843C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79CC1D-ACB0-4226-ABA7-AC46EFC3B597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5ABCF7-F487-4C99-AB35-35AF5A39F20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26CB88B-A5AF-426B-BB9E-BC52B2B0EB2E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46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3D7B-FCE0-4A7A-BDD6-711900EE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756C4-8206-4A27-A80A-C530B2851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15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/>
              <a:t>How many Bits are used for selecting PTE of Page Table that is referred by Page Directory</a:t>
            </a:r>
            <a:endParaRPr lang="en-US" dirty="0">
              <a:solidFill>
                <a:srgbClr val="222222"/>
              </a:solidFill>
            </a:endParaRPr>
          </a:p>
          <a:p>
            <a:r>
              <a:rPr lang="en-US" dirty="0">
                <a:solidFill>
                  <a:srgbClr val="222222"/>
                </a:solidFill>
              </a:rPr>
              <a:t>12</a:t>
            </a:r>
          </a:p>
          <a:p>
            <a:r>
              <a:rPr lang="en-US" dirty="0">
                <a:solidFill>
                  <a:srgbClr val="222222"/>
                </a:solidFill>
              </a:rPr>
              <a:t>10</a:t>
            </a:r>
          </a:p>
          <a:p>
            <a:r>
              <a:rPr lang="en-US" dirty="0">
                <a:solidFill>
                  <a:srgbClr val="222222"/>
                </a:solidFill>
              </a:rPr>
              <a:t>15</a:t>
            </a:r>
          </a:p>
          <a:p>
            <a:r>
              <a:rPr lang="en-US" dirty="0">
                <a:solidFill>
                  <a:srgbClr val="222222"/>
                </a:solidFill>
              </a:rPr>
              <a:t>20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ADBB921-41E9-4899-A855-315D01E6A37B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0127E3D-9942-4305-AEA8-10727E8E84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3978CC-EF76-4507-BC68-748C7B4A9D7F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3A053F-9CFF-47A7-A64A-EEAB2B50436C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5F0691-9F70-43BE-B096-8677410476DC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B516C0A-477B-406B-9318-C9C3B0A17731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94C653-F4C1-4141-8413-F5E11B26A1DF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F68BFB-500A-449D-B92F-0DBD95DE2702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06FDB5-E146-457F-8510-CDB4C7FB2F27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97782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4C55209-E1AE-48E9-A81F-4CEF82D5B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711224"/>
            <a:ext cx="805815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F5266D-138C-47E4-B335-04033E2E3B16}"/>
              </a:ext>
            </a:extLst>
          </p:cNvPr>
          <p:cNvSpPr txBox="1"/>
          <p:nvPr/>
        </p:nvSpPr>
        <p:spPr>
          <a:xfrm>
            <a:off x="319315" y="3102596"/>
            <a:ext cx="9129486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 </a:t>
            </a:r>
            <a:r>
              <a:rPr lang="en-IN" sz="2200" b="0" i="0" dirty="0">
                <a:solidFill>
                  <a:srgbClr val="333333"/>
                </a:solidFill>
                <a:effectLst/>
              </a:rPr>
              <a:t>Each PTE contains flag bits that tell the paging hardware how the associated virtual address is allowed to be used.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rgbClr val="333333"/>
                </a:solidFill>
                <a:effectLst/>
              </a:rPr>
              <a:t>PTE_P</a:t>
            </a:r>
            <a:r>
              <a:rPr lang="en-IN" sz="2200" b="0" i="0" dirty="0">
                <a:solidFill>
                  <a:srgbClr val="333333"/>
                </a:solidFill>
                <a:effectLst/>
              </a:rPr>
              <a:t> indicates whether the PTE is present: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333333"/>
                </a:solidFill>
                <a:effectLst/>
              </a:rPr>
              <a:t>if it is not set, a reference to the page causes a fault (i.e. is not allowed).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rgbClr val="333333"/>
                </a:solidFill>
                <a:effectLst/>
              </a:rPr>
              <a:t>PTE_W</a:t>
            </a:r>
            <a:r>
              <a:rPr lang="en-IN" sz="2200" b="0" i="0" dirty="0">
                <a:solidFill>
                  <a:srgbClr val="333333"/>
                </a:solidFill>
                <a:effectLst/>
              </a:rPr>
              <a:t> controls whether instructions are allowed to issue writes to the page;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333333"/>
                </a:solidFill>
                <a:effectLst/>
              </a:rPr>
              <a:t>if not set, only reads and instruction fetches are allowed.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rgbClr val="333333"/>
                </a:solidFill>
                <a:effectLst/>
              </a:rPr>
              <a:t>PTE_U</a:t>
            </a:r>
            <a:r>
              <a:rPr lang="en-IN" sz="2200" b="0" i="0" dirty="0">
                <a:solidFill>
                  <a:srgbClr val="333333"/>
                </a:solidFill>
                <a:effectLst/>
              </a:rPr>
              <a:t> controls whether user programs are allowed to use the page;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333333"/>
                </a:solidFill>
                <a:effectLst/>
              </a:rPr>
              <a:t>if clear, only the kernel is allowed to use the 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333333"/>
                </a:solidFill>
                <a:effectLst/>
              </a:rPr>
              <a:t>Physical memory refers to storage cells in </a:t>
            </a:r>
            <a:r>
              <a:rPr lang="en-IN" sz="2200" b="1" i="0" dirty="0">
                <a:solidFill>
                  <a:srgbClr val="333333"/>
                </a:solidFill>
                <a:effectLst/>
              </a:rPr>
              <a:t>DRAM</a:t>
            </a:r>
            <a:r>
              <a:rPr lang="en-IN" sz="22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333333"/>
                </a:solidFill>
                <a:effectLst/>
              </a:rPr>
              <a:t>A byte of physical memory has an address, called a </a:t>
            </a:r>
            <a:r>
              <a:rPr lang="en-IN" sz="2200" b="1" i="0" dirty="0">
                <a:solidFill>
                  <a:srgbClr val="333333"/>
                </a:solidFill>
                <a:effectLst/>
              </a:rPr>
              <a:t>physical address</a:t>
            </a:r>
            <a:r>
              <a:rPr lang="en-IN" sz="22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endParaRPr lang="en-US" sz="2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F8C26B-C891-445F-9A25-4E2994087F86}"/>
              </a:ext>
            </a:extLst>
          </p:cNvPr>
          <p:cNvSpPr/>
          <p:nvPr/>
        </p:nvSpPr>
        <p:spPr>
          <a:xfrm>
            <a:off x="319315" y="758232"/>
            <a:ext cx="322915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Page Table</a:t>
            </a:r>
          </a:p>
          <a:p>
            <a:r>
              <a:rPr lang="en-US" sz="5400" b="1" dirty="0">
                <a:ln/>
                <a:solidFill>
                  <a:schemeClr val="accent3"/>
                </a:solidFill>
              </a:rPr>
              <a:t>Format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7FF30A-5E16-4288-A794-F6E5C43A2B9C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7" name="Picture 2" descr="KL Deemed to be University Logo">
              <a:extLst>
                <a:ext uri="{FF2B5EF4-FFF2-40B4-BE49-F238E27FC236}">
                  <a16:creationId xmlns:a16="http://schemas.microsoft.com/office/drawing/2014/main" id="{51305FF0-AD48-4613-A77A-BC37E6E8BD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8FFAE4-3358-4053-A041-40BEB02DD930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911157-1D6F-4270-9199-32A29375F52C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C4995E-C1E2-4F3C-9DDA-BC340321B8A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407E5E-8343-4000-AEAF-93AA8DA8ED8A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7E2EDF-6873-46EF-A174-B02DE6399CC5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0DBF48-F829-4765-A54E-F734B91DD735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BD3DCFE-FDBE-4E57-97CF-7CC447C7713F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825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4417</Words>
  <Application>Microsoft Office PowerPoint</Application>
  <PresentationFormat>Widescreen</PresentationFormat>
  <Paragraphs>511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medium-content-serif-font</vt:lpstr>
      <vt:lpstr>Menlo</vt:lpstr>
      <vt:lpstr>Office Theme</vt:lpstr>
      <vt:lpstr> Operating Systems Design​ Session 22: Page Table and Paging</vt:lpstr>
      <vt:lpstr>PowerPoint Presentation</vt:lpstr>
      <vt:lpstr>PowerPoint Presentation</vt:lpstr>
      <vt:lpstr>Page Size and Page Table Size (32 Bit Architecture)</vt:lpstr>
      <vt:lpstr>Hierarchical Page Tables</vt:lpstr>
      <vt:lpstr>PowerPoint Presentation</vt:lpstr>
      <vt:lpstr>PowerPoint Presentation</vt:lpstr>
      <vt:lpstr>Poll</vt:lpstr>
      <vt:lpstr>PowerPoint Presentation</vt:lpstr>
      <vt:lpstr>PowerPoint Presentation</vt:lpstr>
      <vt:lpstr>PowerPoint Presentation</vt:lpstr>
      <vt:lpstr>Poll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Poll</vt:lpstr>
      <vt:lpstr>PowerPoint Presentation</vt:lpstr>
      <vt:lpstr>Kernel address space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the First Process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Sai Kiran Pasupuleti</dc:creator>
  <cp:lastModifiedBy>Dr. Sai Kiran Pasupuleti</cp:lastModifiedBy>
  <cp:revision>132</cp:revision>
  <dcterms:created xsi:type="dcterms:W3CDTF">2020-07-05T04:33:11Z</dcterms:created>
  <dcterms:modified xsi:type="dcterms:W3CDTF">2020-09-20T17:29:27Z</dcterms:modified>
</cp:coreProperties>
</file>