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32" r:id="rId3"/>
    <p:sldId id="337" r:id="rId4"/>
    <p:sldId id="334" r:id="rId5"/>
    <p:sldId id="335" r:id="rId6"/>
    <p:sldId id="338" r:id="rId7"/>
    <p:sldId id="339" r:id="rId8"/>
    <p:sldId id="343" r:id="rId9"/>
    <p:sldId id="342" r:id="rId10"/>
    <p:sldId id="344" r:id="rId11"/>
    <p:sldId id="340" r:id="rId12"/>
    <p:sldId id="350" r:id="rId13"/>
    <p:sldId id="345" r:id="rId14"/>
    <p:sldId id="359" r:id="rId15"/>
    <p:sldId id="347" r:id="rId16"/>
    <p:sldId id="352" r:id="rId17"/>
    <p:sldId id="349" r:id="rId18"/>
    <p:sldId id="360" r:id="rId19"/>
    <p:sldId id="357" r:id="rId20"/>
    <p:sldId id="358" r:id="rId21"/>
    <p:sldId id="353" r:id="rId22"/>
    <p:sldId id="354" r:id="rId23"/>
    <p:sldId id="355" r:id="rId24"/>
    <p:sldId id="356" r:id="rId25"/>
    <p:sldId id="34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3D4"/>
    <a:srgbClr val="C7E9FA"/>
    <a:srgbClr val="B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234" y="-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E7BAA1-764E-494F-ACC0-2F99EC0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86BD02-63D9-40BE-B999-1B8CDD207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927D5B-0D66-4202-8B73-6A7F4FB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2783BA-7863-4556-B49F-2F120E3C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9B843B-D2E8-4A15-BB9F-485E72BD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6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81CED-53E0-4C81-8545-DAADC6A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ECF36BE-1116-4915-9A57-B2C7133A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43A298-FFA9-4671-B995-EA8BAADD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D33558-041C-45B3-BD2D-4ECBFAC4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40E182-233C-468F-A452-E2757763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6A1086B-FC5D-48C1-9F24-A57BC855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458CE97-B556-4DB4-A7C9-B755215B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172BA5-3591-45BE-AE30-AA03B7C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D13A68-A9FB-415A-982A-EF231971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B2985A-9D07-47AE-8705-4D090DB5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DF6991-A24D-4DDF-8451-4EA6D9B0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7A5DD3-C439-450E-A222-E2CC4D07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A8B1BD-F678-473F-970C-1B2E787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E997A1-C023-4698-A53F-3162F78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3F043E-6401-43B9-A1CA-91C44ED2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E4BE62-6D93-469D-872D-F57FD12F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4308EF-0039-43B5-BDFA-79C9D5E4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FA6C41-326D-4BAA-9AEA-21414BCE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5461E-9311-4131-9C94-32D0029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91970A-1D42-4054-8D5F-36D840CD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B70BF-2658-4E9D-B53C-9BDFD5D0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CB8927-3A7E-4B76-B704-11DAEAF4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D53FB6-4218-4545-A221-AF8E8416D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8FC0E7-3A14-475C-8067-8963EDC3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D613EC-61C2-4353-8CD4-D55BB88A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380E40-69E5-4481-9411-4E34E3E7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D206DA-2D1B-47F9-B82F-45213DCA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8C93D9-ACFE-41B2-BB22-7EFE8654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6889C3-7052-4414-8919-5DA01CB10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A68771-5C28-4270-A7C4-878CDEE70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B2D8702-13D4-422C-B71F-2E3017FAF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26B91A-CD8F-41DA-8D53-11E43554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BC18969-2F0B-4761-8668-CE59EDD2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EC431E-6A0B-4FDC-A788-9785D5D6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81919-DE5A-4373-82DC-23F5A8E0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610C199-819B-46E6-BBBE-8B16E57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62AF19-5F33-4E60-9DE9-D1071A8B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93DD7B-96C1-4B70-BB70-D45DC4A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F168AF-2498-478D-8EFA-FF6BFBAA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BC72B70-3DF6-4629-8C97-589D0564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92F3AD-E1BA-4081-85B1-4B5D20BD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A7EE-CB9B-413B-8B6A-E4E53498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E7B70D-B2AF-462E-B15B-D9473975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7E88FE-595E-4424-B3D8-A2915524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1904E3-3C77-4C57-A404-12FBE6E9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68CC37-EEA9-43E2-8A57-202B866C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D49487-E7B1-4D6A-B644-162F6DE9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771AE-49F2-44EE-8741-C98D6C7E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960DC75-344D-4A8A-A6BF-E5CFD8DB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0D4060-7F87-41EC-AE6F-67D8EBE6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46286A-310F-4225-86F2-9D8D19D8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5C2F42-4013-4A5F-9C52-1911E7B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779416-A28F-4A37-884C-480EB4BB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7D6A84-5CAA-46EC-8B73-3BA70688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2C4ABA-AB51-4F9C-9B17-6848D33E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77DAD6-CACA-4FAF-B721-58597B5B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D84D-2E55-4090-8ED3-FF3362D8EB0A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190BD8-B16B-4819-BA83-C1A3BD44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D5C834-C71E-4E10-8451-C04B15C78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6F8D17B-9457-4A2D-98CD-889C5DFA895C}"/>
              </a:ext>
            </a:extLst>
          </p:cNvPr>
          <p:cNvSpPr/>
          <p:nvPr/>
        </p:nvSpPr>
        <p:spPr>
          <a:xfrm>
            <a:off x="0" y="1446028"/>
            <a:ext cx="12192000" cy="4040372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6DE73-3A40-4B12-8697-E0C74FE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1021"/>
            <a:ext cx="12192000" cy="19079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/>
            </a:r>
            <a:b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4800" b="1" i="0" u="none" strike="noStrik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Operating Systems Design</a:t>
            </a:r>
            <a: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​</a:t>
            </a:r>
            <a:b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</a:b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Session </a:t>
            </a:r>
            <a:r>
              <a:rPr lang="en-US" sz="4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23: Traps and Interrupts</a:t>
            </a: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854C4E1-D9BB-4CEF-B300-13701DFDCF8E}"/>
              </a:ext>
            </a:extLst>
          </p:cNvPr>
          <p:cNvSpPr txBox="1"/>
          <p:nvPr/>
        </p:nvSpPr>
        <p:spPr>
          <a:xfrm>
            <a:off x="0" y="18763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19CS2106R​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BAEC50-F360-44B5-9CD6-F2332A6A95AB}"/>
              </a:ext>
            </a:extLst>
          </p:cNvPr>
          <p:cNvSpPr txBox="1"/>
          <p:nvPr/>
        </p:nvSpPr>
        <p:spPr>
          <a:xfrm>
            <a:off x="2525086" y="6048017"/>
            <a:ext cx="696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898989"/>
                </a:solidFill>
                <a:effectLst/>
                <a:latin typeface="Calibri" panose="020F0502020204030204" pitchFamily="34" charset="0"/>
              </a:rPr>
              <a:t>© 2020 KL University </a:t>
            </a:r>
            <a:endParaRPr lang="en-IN" dirty="0"/>
          </a:p>
        </p:txBody>
      </p:sp>
      <p:pic>
        <p:nvPicPr>
          <p:cNvPr id="1026" name="Picture 2" descr="KL Deemed to be University Logo">
            <a:extLst>
              <a:ext uri="{FF2B5EF4-FFF2-40B4-BE49-F238E27FC236}">
                <a16:creationId xmlns:a16="http://schemas.microsoft.com/office/drawing/2014/main" xmlns="" id="{B40BD21A-190E-4213-8A75-AE891938F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5"/>
          <a:stretch/>
        </p:blipFill>
        <p:spPr bwMode="auto">
          <a:xfrm>
            <a:off x="4879800" y="201699"/>
            <a:ext cx="2432399" cy="10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5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2" name="object 6"/>
          <p:cNvGrpSpPr/>
          <p:nvPr/>
        </p:nvGrpSpPr>
        <p:grpSpPr>
          <a:xfrm>
            <a:off x="456754" y="590190"/>
            <a:ext cx="3514725" cy="619125"/>
            <a:chOff x="1366837" y="2967037"/>
            <a:chExt cx="3514725" cy="619125"/>
          </a:xfrm>
        </p:grpSpPr>
        <p:sp>
          <p:nvSpPr>
            <p:cNvPr id="43" name="object 7"/>
            <p:cNvSpPr/>
            <p:nvPr/>
          </p:nvSpPr>
          <p:spPr>
            <a:xfrm>
              <a:off x="1371600" y="2971800"/>
              <a:ext cx="3505200" cy="609600"/>
            </a:xfrm>
            <a:custGeom>
              <a:avLst/>
              <a:gdLst/>
              <a:ahLst/>
              <a:cxnLst/>
              <a:rect l="l" t="t" r="r" b="b"/>
              <a:pathLst>
                <a:path w="3505200" h="609600">
                  <a:moveTo>
                    <a:pt x="3505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3505200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8"/>
            <p:cNvSpPr/>
            <p:nvPr/>
          </p:nvSpPr>
          <p:spPr>
            <a:xfrm>
              <a:off x="1371600" y="2971800"/>
              <a:ext cx="3505200" cy="609600"/>
            </a:xfrm>
            <a:custGeom>
              <a:avLst/>
              <a:gdLst/>
              <a:ahLst/>
              <a:cxnLst/>
              <a:rect l="l" t="t" r="r" b="b"/>
              <a:pathLst>
                <a:path w="3505200" h="609600">
                  <a:moveTo>
                    <a:pt x="17526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3505200" y="0"/>
                  </a:lnTo>
                  <a:lnTo>
                    <a:pt x="3505200" y="609600"/>
                  </a:lnTo>
                  <a:lnTo>
                    <a:pt x="17526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9"/>
          <p:cNvSpPr txBox="1"/>
          <p:nvPr/>
        </p:nvSpPr>
        <p:spPr>
          <a:xfrm>
            <a:off x="456844" y="590280"/>
            <a:ext cx="3514725" cy="61912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75"/>
              </a:spcBef>
            </a:pP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Jump to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interrupt</a:t>
            </a:r>
            <a:r>
              <a:rPr sz="1600" spc="-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handler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50" name="object 14"/>
          <p:cNvSpPr/>
          <p:nvPr/>
        </p:nvSpPr>
        <p:spPr>
          <a:xfrm>
            <a:off x="4423917" y="1190583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-4672" y="6985"/>
                </a:moveTo>
                <a:lnTo>
                  <a:pt x="4672" y="6985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5"/>
          <p:cNvSpPr/>
          <p:nvPr/>
        </p:nvSpPr>
        <p:spPr>
          <a:xfrm>
            <a:off x="461517" y="29015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7B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6"/>
          <p:cNvSpPr/>
          <p:nvPr/>
        </p:nvSpPr>
        <p:spPr>
          <a:xfrm>
            <a:off x="461517" y="29015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8"/>
          <p:cNvSpPr txBox="1"/>
          <p:nvPr/>
        </p:nvSpPr>
        <p:spPr>
          <a:xfrm>
            <a:off x="613599" y="36889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4</a:t>
            </a:r>
          </a:p>
        </p:txBody>
      </p:sp>
      <p:grpSp>
        <p:nvGrpSpPr>
          <p:cNvPr id="54" name="object 9"/>
          <p:cNvGrpSpPr/>
          <p:nvPr/>
        </p:nvGrpSpPr>
        <p:grpSpPr>
          <a:xfrm>
            <a:off x="6096000" y="1211855"/>
            <a:ext cx="5839053" cy="4986380"/>
            <a:chOff x="1133247" y="3343047"/>
            <a:chExt cx="4138295" cy="3067685"/>
          </a:xfrm>
        </p:grpSpPr>
        <p:sp>
          <p:nvSpPr>
            <p:cNvPr id="55" name="object 10"/>
            <p:cNvSpPr/>
            <p:nvPr/>
          </p:nvSpPr>
          <p:spPr>
            <a:xfrm>
              <a:off x="1143000" y="3352799"/>
              <a:ext cx="4119879" cy="304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1"/>
            <p:cNvSpPr/>
            <p:nvPr/>
          </p:nvSpPr>
          <p:spPr>
            <a:xfrm>
              <a:off x="1137920" y="3347719"/>
              <a:ext cx="4128770" cy="3058160"/>
            </a:xfrm>
            <a:custGeom>
              <a:avLst/>
              <a:gdLst/>
              <a:ahLst/>
              <a:cxnLst/>
              <a:rect l="l" t="t" r="r" b="b"/>
              <a:pathLst>
                <a:path w="4128770" h="3058160">
                  <a:moveTo>
                    <a:pt x="0" y="0"/>
                  </a:moveTo>
                  <a:lnTo>
                    <a:pt x="4128770" y="0"/>
                  </a:lnTo>
                  <a:lnTo>
                    <a:pt x="4128770" y="3058160"/>
                  </a:lnTo>
                  <a:lnTo>
                    <a:pt x="0" y="305816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17144" y="1618734"/>
            <a:ext cx="5364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iberation Sans"/>
              </a:rPr>
              <a:t>IDT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iberation Sans"/>
              </a:rPr>
              <a:t>: Interrupt descriptor</a:t>
            </a:r>
            <a:r>
              <a:rPr lang="en-US" sz="3200" b="1" spc="-1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iberation Sans"/>
              </a:rPr>
              <a:t> </a:t>
            </a:r>
            <a:r>
              <a:rPr lang="en-US" sz="32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iberation Sans"/>
              </a:rPr>
              <a:t>table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Liberation San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1517" y="2540878"/>
            <a:ext cx="5355083" cy="1802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cs typeface="Liberation Sans"/>
              </a:rPr>
              <a:t>Also called </a:t>
            </a:r>
            <a:r>
              <a:rPr lang="en-US" sz="2400" spc="-10" dirty="0">
                <a:cs typeface="Liberation Sans"/>
              </a:rPr>
              <a:t>Interrupt</a:t>
            </a:r>
            <a:r>
              <a:rPr lang="en-US" sz="2400" spc="-15" dirty="0">
                <a:cs typeface="Liberation Sans"/>
              </a:rPr>
              <a:t> </a:t>
            </a:r>
            <a:r>
              <a:rPr lang="en-US" sz="2400" spc="-5" dirty="0">
                <a:cs typeface="Liberation Sans"/>
              </a:rPr>
              <a:t>vectors</a:t>
            </a:r>
            <a:endParaRPr lang="en-US" sz="2400" dirty="0">
              <a:cs typeface="Liberation Sans"/>
            </a:endParaRPr>
          </a:p>
          <a:p>
            <a:pPr marL="298450" marR="5080" indent="-285750">
              <a:lnSpc>
                <a:spcPct val="1211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cs typeface="Liberation Sans"/>
              </a:rPr>
              <a:t>Stored in memory </a:t>
            </a:r>
            <a:r>
              <a:rPr lang="en-US" sz="2400" spc="-10" dirty="0">
                <a:cs typeface="Liberation Sans"/>
              </a:rPr>
              <a:t>and </a:t>
            </a:r>
            <a:r>
              <a:rPr lang="en-US" sz="2400" spc="-5" dirty="0">
                <a:cs typeface="Liberation Sans"/>
              </a:rPr>
              <a:t>pointed to by IDTR  </a:t>
            </a:r>
            <a:r>
              <a:rPr lang="en-US" sz="2400" spc="-10" dirty="0">
                <a:cs typeface="Liberation Sans"/>
              </a:rPr>
              <a:t>Conceptually similar </a:t>
            </a:r>
            <a:r>
              <a:rPr lang="en-US" sz="2400" spc="-5" dirty="0">
                <a:cs typeface="Liberation Sans"/>
              </a:rPr>
              <a:t>to GDT and LDT  </a:t>
            </a:r>
            <a:r>
              <a:rPr lang="en-US" sz="2400" spc="-10" dirty="0">
                <a:cs typeface="Liberation Sans"/>
              </a:rPr>
              <a:t>Initialized </a:t>
            </a:r>
            <a:r>
              <a:rPr lang="en-US" sz="2400" spc="-5" dirty="0">
                <a:cs typeface="Liberation Sans"/>
              </a:rPr>
              <a:t>by </a:t>
            </a:r>
            <a:r>
              <a:rPr lang="en-US" sz="2400" dirty="0">
                <a:cs typeface="Liberation Sans"/>
              </a:rPr>
              <a:t>OS </a:t>
            </a:r>
            <a:r>
              <a:rPr lang="en-US" sz="2400" spc="-5" dirty="0">
                <a:cs typeface="Liberation Sans"/>
              </a:rPr>
              <a:t>at</a:t>
            </a:r>
            <a:r>
              <a:rPr lang="en-US" sz="2400" spc="-35" dirty="0">
                <a:cs typeface="Liberation Sans"/>
              </a:rPr>
              <a:t> </a:t>
            </a:r>
            <a:r>
              <a:rPr lang="en-US" sz="2400" spc="-10" dirty="0">
                <a:cs typeface="Liberation Sans"/>
              </a:rPr>
              <a:t>boot</a:t>
            </a:r>
            <a:endParaRPr lang="en-US" sz="2400" dirty="0">
              <a:cs typeface="Liberation Sans"/>
            </a:endParaRPr>
          </a:p>
        </p:txBody>
      </p:sp>
      <p:sp>
        <p:nvSpPr>
          <p:cNvPr id="59" name="object 17"/>
          <p:cNvSpPr txBox="1"/>
          <p:nvPr/>
        </p:nvSpPr>
        <p:spPr>
          <a:xfrm>
            <a:off x="2844800" y="5702300"/>
            <a:ext cx="2971800" cy="6426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1358900" marR="241935" indent="-877569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Done </a:t>
            </a:r>
            <a:r>
              <a:rPr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automatically </a:t>
            </a:r>
            <a:r>
              <a:rPr sz="1800" spc="-5" dirty="0">
                <a:solidFill>
                  <a:srgbClr val="FFFFFF"/>
                </a:solidFill>
                <a:latin typeface="Liberation Sans"/>
                <a:cs typeface="Liberation Sans"/>
              </a:rPr>
              <a:t>by  CPU</a:t>
            </a:r>
            <a:endParaRPr sz="1800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99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object 3"/>
          <p:cNvSpPr/>
          <p:nvPr/>
        </p:nvSpPr>
        <p:spPr>
          <a:xfrm>
            <a:off x="5343743" y="269232"/>
            <a:ext cx="5683560" cy="6052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 txBox="1"/>
          <p:nvPr/>
        </p:nvSpPr>
        <p:spPr>
          <a:xfrm>
            <a:off x="4762500" y="2843529"/>
            <a:ext cx="1676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marR="5080" indent="-19177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66FF"/>
                </a:solidFill>
                <a:latin typeface="Liberation Sans"/>
                <a:cs typeface="Liberation Sans"/>
              </a:rPr>
              <a:t>IDTR : </a:t>
            </a:r>
            <a:r>
              <a:rPr sz="1400" spc="-5" dirty="0">
                <a:solidFill>
                  <a:srgbClr val="3366FF"/>
                </a:solidFill>
                <a:latin typeface="Liberation Sans"/>
                <a:cs typeface="Liberation Sans"/>
              </a:rPr>
              <a:t>pointer </a:t>
            </a:r>
            <a:r>
              <a:rPr sz="1400" spc="5" dirty="0">
                <a:solidFill>
                  <a:srgbClr val="3366FF"/>
                </a:solidFill>
                <a:latin typeface="Liberation Sans"/>
                <a:cs typeface="Liberation Sans"/>
              </a:rPr>
              <a:t>to</a:t>
            </a:r>
            <a:r>
              <a:rPr sz="1400" spc="-50" dirty="0">
                <a:solidFill>
                  <a:srgbClr val="3366FF"/>
                </a:solidFill>
                <a:latin typeface="Liberation Sans"/>
                <a:cs typeface="Liberation Sans"/>
              </a:rPr>
              <a:t> </a:t>
            </a:r>
            <a:r>
              <a:rPr sz="1400" spc="5" dirty="0">
                <a:solidFill>
                  <a:srgbClr val="3366FF"/>
                </a:solidFill>
                <a:latin typeface="Liberation Sans"/>
                <a:cs typeface="Liberation Sans"/>
              </a:rPr>
              <a:t>IDT  </a:t>
            </a:r>
            <a:r>
              <a:rPr sz="1400" spc="-5" dirty="0">
                <a:solidFill>
                  <a:srgbClr val="3366FF"/>
                </a:solidFill>
                <a:latin typeface="Liberation Sans"/>
                <a:cs typeface="Liberation Sans"/>
              </a:rPr>
              <a:t>table in</a:t>
            </a:r>
            <a:r>
              <a:rPr sz="1400" spc="-25" dirty="0">
                <a:solidFill>
                  <a:srgbClr val="3366FF"/>
                </a:solidFill>
                <a:latin typeface="Liberation Sans"/>
                <a:cs typeface="Liberation Sans"/>
              </a:rPr>
              <a:t> </a:t>
            </a:r>
            <a:r>
              <a:rPr sz="1400" dirty="0">
                <a:solidFill>
                  <a:srgbClr val="3366FF"/>
                </a:solidFill>
                <a:latin typeface="Liberation Sans"/>
                <a:cs typeface="Liberation Sans"/>
              </a:rPr>
              <a:t>memory</a:t>
            </a:r>
            <a:endParaRPr sz="1400" dirty="0">
              <a:latin typeface="Liberation Sans"/>
              <a:cs typeface="Liberation Sans"/>
            </a:endParaRPr>
          </a:p>
        </p:txBody>
      </p:sp>
      <p:sp>
        <p:nvSpPr>
          <p:cNvPr id="20" name="object 10"/>
          <p:cNvSpPr/>
          <p:nvPr/>
        </p:nvSpPr>
        <p:spPr>
          <a:xfrm>
            <a:off x="1097800" y="5288261"/>
            <a:ext cx="4998200" cy="14739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1032541"/>
            <a:ext cx="6350765" cy="4651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583055">
              <a:lnSpc>
                <a:spcPct val="111100"/>
              </a:lnSpc>
              <a:spcBef>
                <a:spcPts val="100"/>
              </a:spcBef>
            </a:pPr>
            <a:r>
              <a:rPr lang="en-US" sz="2400" dirty="0" smtClean="0">
                <a:cs typeface="Liberation Sans"/>
              </a:rPr>
              <a:t>Each IDT</a:t>
            </a:r>
            <a:r>
              <a:rPr lang="en-US" sz="2400" spc="-5" dirty="0" smtClean="0">
                <a:cs typeface="Liberation Sans"/>
              </a:rPr>
              <a:t> </a:t>
            </a:r>
            <a:r>
              <a:rPr lang="en-US" sz="2400" dirty="0" smtClean="0">
                <a:cs typeface="Liberation Sans"/>
              </a:rPr>
              <a:t>has</a:t>
            </a:r>
          </a:p>
          <a:p>
            <a:pPr marL="355600" marR="1583055" indent="-342900">
              <a:lnSpc>
                <a:spcPct val="111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15" dirty="0" smtClean="0">
                <a:cs typeface="Liberation Sans"/>
              </a:rPr>
              <a:t>Segment </a:t>
            </a:r>
            <a:r>
              <a:rPr lang="en-US" sz="2400" spc="10" dirty="0">
                <a:cs typeface="Liberation Sans"/>
              </a:rPr>
              <a:t>Selector </a:t>
            </a:r>
            <a:r>
              <a:rPr lang="en-US" sz="2400" spc="5" dirty="0">
                <a:cs typeface="Liberation Sans"/>
              </a:rPr>
              <a:t>:</a:t>
            </a:r>
            <a:r>
              <a:rPr lang="en-US" sz="2400" dirty="0">
                <a:cs typeface="Liberation Sans"/>
              </a:rPr>
              <a:t> </a:t>
            </a:r>
            <a:r>
              <a:rPr lang="en-US" sz="2400" spc="15" dirty="0" smtClean="0">
                <a:cs typeface="Liberation Sans"/>
              </a:rPr>
              <a:t>SEG_KCODE</a:t>
            </a:r>
            <a:endParaRPr lang="en-US" sz="2400" dirty="0" smtClean="0">
              <a:cs typeface="Liberation Sans"/>
            </a:endParaRPr>
          </a:p>
          <a:p>
            <a:pPr marL="812800" marR="1583055" lvl="1" indent="-342900">
              <a:lnSpc>
                <a:spcPct val="111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10" dirty="0" smtClean="0">
                <a:cs typeface="Liberation Sans"/>
              </a:rPr>
              <a:t>This </a:t>
            </a:r>
            <a:r>
              <a:rPr lang="en-US" sz="2400" spc="-10" dirty="0">
                <a:cs typeface="Liberation Sans"/>
              </a:rPr>
              <a:t>is the </a:t>
            </a:r>
            <a:r>
              <a:rPr lang="en-US" sz="2400" spc="-15" dirty="0">
                <a:cs typeface="Liberation Sans"/>
              </a:rPr>
              <a:t>offset </a:t>
            </a:r>
            <a:r>
              <a:rPr lang="en-US" sz="2400" spc="-10" dirty="0">
                <a:cs typeface="Liberation Sans"/>
              </a:rPr>
              <a:t>in the </a:t>
            </a:r>
            <a:r>
              <a:rPr lang="en-US" sz="2400" spc="-15" dirty="0">
                <a:cs typeface="Liberation Sans"/>
              </a:rPr>
              <a:t>GDT </a:t>
            </a:r>
            <a:r>
              <a:rPr lang="en-US" sz="2400" spc="-10" dirty="0">
                <a:cs typeface="Liberation Sans"/>
              </a:rPr>
              <a:t>for </a:t>
            </a:r>
            <a:r>
              <a:rPr lang="en-US" sz="2400" spc="-5" dirty="0">
                <a:cs typeface="Liberation Sans"/>
              </a:rPr>
              <a:t>kernel </a:t>
            </a:r>
            <a:r>
              <a:rPr lang="en-US" sz="2400" spc="-10" dirty="0">
                <a:cs typeface="Liberation Sans"/>
              </a:rPr>
              <a:t>code</a:t>
            </a:r>
            <a:r>
              <a:rPr lang="en-US" sz="2400" spc="-20" dirty="0">
                <a:cs typeface="Liberation Sans"/>
              </a:rPr>
              <a:t> </a:t>
            </a:r>
            <a:r>
              <a:rPr lang="en-US" sz="2400" spc="-5" dirty="0" smtClean="0">
                <a:cs typeface="Liberation Sans"/>
              </a:rPr>
              <a:t>segment</a:t>
            </a:r>
          </a:p>
          <a:p>
            <a:pPr marL="355600" marR="1583055" indent="-342900">
              <a:lnSpc>
                <a:spcPct val="111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5" dirty="0" smtClean="0">
                <a:cs typeface="Liberation Sans"/>
              </a:rPr>
              <a:t>Offset </a:t>
            </a:r>
            <a:r>
              <a:rPr lang="en-US" sz="2400" spc="5" dirty="0">
                <a:cs typeface="Liberation Sans"/>
              </a:rPr>
              <a:t>: </a:t>
            </a:r>
            <a:r>
              <a:rPr lang="en-US" sz="2400" spc="10" dirty="0">
                <a:cs typeface="Liberation Sans"/>
              </a:rPr>
              <a:t>(interrupt) vectors (generated by Script</a:t>
            </a:r>
            <a:r>
              <a:rPr lang="en-US" sz="2400" spc="5" dirty="0">
                <a:cs typeface="Liberation Sans"/>
              </a:rPr>
              <a:t> </a:t>
            </a:r>
            <a:r>
              <a:rPr lang="en-US" sz="2400" spc="10" dirty="0" smtClean="0">
                <a:cs typeface="Liberation Sans"/>
              </a:rPr>
              <a:t>vectors.pl)</a:t>
            </a:r>
            <a:endParaRPr lang="en-US" sz="2400" dirty="0" smtClean="0">
              <a:cs typeface="Liberation Sans"/>
            </a:endParaRPr>
          </a:p>
          <a:p>
            <a:pPr marL="812800" marR="1583055" lvl="1" indent="-342900">
              <a:lnSpc>
                <a:spcPct val="111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10" dirty="0" smtClean="0">
                <a:cs typeface="Liberation Sans"/>
              </a:rPr>
              <a:t>Memory </a:t>
            </a:r>
            <a:r>
              <a:rPr lang="en-US" sz="2400" spc="-10" dirty="0">
                <a:cs typeface="Liberation Sans"/>
              </a:rPr>
              <a:t>addresses for </a:t>
            </a:r>
            <a:r>
              <a:rPr lang="en-US" sz="2400" spc="-5" dirty="0">
                <a:cs typeface="Liberation Sans"/>
              </a:rPr>
              <a:t>interrupt</a:t>
            </a:r>
            <a:r>
              <a:rPr lang="en-US" sz="2400" spc="-50" dirty="0">
                <a:cs typeface="Liberation Sans"/>
              </a:rPr>
              <a:t> </a:t>
            </a:r>
            <a:r>
              <a:rPr lang="en-US" sz="2400" spc="-10" dirty="0" smtClean="0">
                <a:cs typeface="Liberation Sans"/>
              </a:rPr>
              <a:t>handle</a:t>
            </a:r>
          </a:p>
          <a:p>
            <a:pPr marL="812800" marR="1583055" lvl="1" indent="-342900">
              <a:lnSpc>
                <a:spcPct val="111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10" dirty="0" smtClean="0">
                <a:cs typeface="Liberation Sans"/>
              </a:rPr>
              <a:t>256 </a:t>
            </a:r>
            <a:r>
              <a:rPr lang="en-US" sz="2400" spc="-10" dirty="0">
                <a:cs typeface="Liberation Sans"/>
              </a:rPr>
              <a:t>interrupt </a:t>
            </a:r>
            <a:r>
              <a:rPr lang="en-US" sz="2400" spc="-5" dirty="0">
                <a:cs typeface="Liberation Sans"/>
              </a:rPr>
              <a:t>handlers</a:t>
            </a:r>
            <a:r>
              <a:rPr lang="en-US" sz="2400" spc="-10" dirty="0">
                <a:cs typeface="Liberation Sans"/>
              </a:rPr>
              <a:t> possible</a:t>
            </a:r>
            <a:endParaRPr lang="en-US" sz="2400" dirty="0">
              <a:cs typeface="Liberation Sans"/>
            </a:endParaRPr>
          </a:p>
          <a:p>
            <a:pPr marL="732790" lvl="1" indent="-205740">
              <a:lnSpc>
                <a:spcPct val="100000"/>
              </a:lnSpc>
              <a:spcBef>
                <a:spcPts val="180"/>
              </a:spcBef>
              <a:buChar char="•"/>
              <a:tabLst>
                <a:tab pos="732155" algn="l"/>
                <a:tab pos="732790" algn="l"/>
              </a:tabLst>
            </a:pPr>
            <a:endParaRPr lang="en-US" sz="2400" dirty="0">
              <a:cs typeface="Liberation Sans"/>
            </a:endParaRPr>
          </a:p>
        </p:txBody>
      </p:sp>
      <p:sp>
        <p:nvSpPr>
          <p:cNvPr id="29" name="object 22"/>
          <p:cNvSpPr/>
          <p:nvPr/>
        </p:nvSpPr>
        <p:spPr>
          <a:xfrm>
            <a:off x="617538" y="360364"/>
            <a:ext cx="3505200" cy="609600"/>
          </a:xfrm>
          <a:custGeom>
            <a:avLst/>
            <a:gdLst/>
            <a:ahLst/>
            <a:cxnLst/>
            <a:rect l="l" t="t" r="r" b="b"/>
            <a:pathLst>
              <a:path w="3505200" h="609600">
                <a:moveTo>
                  <a:pt x="3505200" y="0"/>
                </a:moveTo>
                <a:lnTo>
                  <a:pt x="0" y="0"/>
                </a:lnTo>
                <a:lnTo>
                  <a:pt x="0" y="609600"/>
                </a:lnTo>
                <a:lnTo>
                  <a:pt x="3505200" y="6096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3"/>
          <p:cNvSpPr/>
          <p:nvPr/>
        </p:nvSpPr>
        <p:spPr>
          <a:xfrm>
            <a:off x="617538" y="360364"/>
            <a:ext cx="3505200" cy="609600"/>
          </a:xfrm>
          <a:custGeom>
            <a:avLst/>
            <a:gdLst/>
            <a:ahLst/>
            <a:cxnLst/>
            <a:rect l="l" t="t" r="r" b="b"/>
            <a:pathLst>
              <a:path w="3505200" h="609600">
                <a:moveTo>
                  <a:pt x="1752600" y="609600"/>
                </a:moveTo>
                <a:lnTo>
                  <a:pt x="0" y="609600"/>
                </a:lnTo>
                <a:lnTo>
                  <a:pt x="0" y="0"/>
                </a:lnTo>
                <a:lnTo>
                  <a:pt x="3505200" y="0"/>
                </a:lnTo>
                <a:lnTo>
                  <a:pt x="3505200" y="609600"/>
                </a:lnTo>
                <a:lnTo>
                  <a:pt x="1752600" y="6096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4"/>
          <p:cNvSpPr txBox="1"/>
          <p:nvPr/>
        </p:nvSpPr>
        <p:spPr>
          <a:xfrm>
            <a:off x="806832" y="530544"/>
            <a:ext cx="33159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Liberation Sans"/>
                <a:cs typeface="Liberation Sans"/>
              </a:rPr>
              <a:t>Interrupt </a:t>
            </a:r>
            <a:r>
              <a:rPr spc="-5" dirty="0" smtClean="0">
                <a:latin typeface="Liberation Sans"/>
                <a:cs typeface="Liberation Sans"/>
              </a:rPr>
              <a:t>handler</a:t>
            </a:r>
            <a:endParaRPr dirty="0">
              <a:latin typeface="Liberation Sans"/>
              <a:cs typeface="Liberation Sans"/>
            </a:endParaRPr>
          </a:p>
        </p:txBody>
      </p:sp>
      <p:sp>
        <p:nvSpPr>
          <p:cNvPr id="32" name="object 31"/>
          <p:cNvSpPr/>
          <p:nvPr/>
        </p:nvSpPr>
        <p:spPr>
          <a:xfrm>
            <a:off x="349632" y="1317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2"/>
          </a:solidFill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sz="2400" dirty="0" smtClean="0"/>
              <a:t>  5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582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XV6 Implementation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xmlns="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32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8135" y="345556"/>
            <a:ext cx="78105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1217 main(void)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1218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1219 kinit1(end, P2V(4*1024*1024)); 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phys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page allocator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1220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kvmalloc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 // kernel page table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1221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mpinit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 // detect other processors</a:t>
            </a:r>
          </a:p>
          <a:p>
            <a:r>
              <a:rPr lang="en-US" dirty="0"/>
              <a:t>1222 </a:t>
            </a:r>
            <a:r>
              <a:rPr lang="en-US" b="1" dirty="0" err="1">
                <a:solidFill>
                  <a:srgbClr val="C00000"/>
                </a:solidFill>
              </a:rPr>
              <a:t>lapicinit</a:t>
            </a:r>
            <a:r>
              <a:rPr lang="en-US" b="1" dirty="0">
                <a:solidFill>
                  <a:srgbClr val="C00000"/>
                </a:solidFill>
              </a:rPr>
              <a:t>(); // interrupt controller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1223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seginit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 // segment descriptors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1224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picinit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 // disable pic</a:t>
            </a:r>
          </a:p>
          <a:p>
            <a:r>
              <a:rPr lang="en-US" dirty="0"/>
              <a:t>1225 </a:t>
            </a:r>
            <a:r>
              <a:rPr lang="en-US" b="1" dirty="0" err="1">
                <a:solidFill>
                  <a:srgbClr val="C00000"/>
                </a:solidFill>
              </a:rPr>
              <a:t>ioapicinit</a:t>
            </a:r>
            <a:r>
              <a:rPr lang="en-US" b="1" dirty="0">
                <a:solidFill>
                  <a:srgbClr val="C00000"/>
                </a:solidFill>
              </a:rPr>
              <a:t>(); // another interrupt controller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1226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consoleinit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 // console hardware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1227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uartinit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 // serial port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1228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 // process table</a:t>
            </a:r>
          </a:p>
          <a:p>
            <a:r>
              <a:rPr lang="en-US" dirty="0"/>
              <a:t>1229 </a:t>
            </a:r>
            <a:r>
              <a:rPr lang="en-US" b="1" dirty="0" err="1">
                <a:solidFill>
                  <a:srgbClr val="C00000"/>
                </a:solidFill>
              </a:rPr>
              <a:t>tvinit</a:t>
            </a:r>
            <a:r>
              <a:rPr lang="en-US" b="1" dirty="0">
                <a:solidFill>
                  <a:srgbClr val="C00000"/>
                </a:solidFill>
              </a:rPr>
              <a:t>(); // trap vectors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1230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 // buffer cache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1231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fileinit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 // file table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1232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ideinit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 // disk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1233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startothers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 // start other processors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1234 kinit2(P2V(4*1024*1024), P2V(PHYSTOP));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1235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userinit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 // first user process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1236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mpmain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 // finish this processor’s setup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1237 }</a:t>
            </a:r>
            <a:endParaRPr lang="te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18100" y="1364255"/>
            <a:ext cx="6819900" cy="27853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marR="508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5" dirty="0">
                <a:cs typeface="Liberation Sans"/>
              </a:rPr>
              <a:t>External interrupts </a:t>
            </a:r>
            <a:r>
              <a:rPr lang="en-US" sz="2000" spc="10" dirty="0">
                <a:cs typeface="Liberation Sans"/>
              </a:rPr>
              <a:t>are </a:t>
            </a:r>
            <a:r>
              <a:rPr lang="en-US" sz="2000" spc="5" dirty="0">
                <a:cs typeface="Liberation Sans"/>
              </a:rPr>
              <a:t>routed </a:t>
            </a:r>
            <a:r>
              <a:rPr lang="en-US" sz="2000" spc="10" dirty="0">
                <a:cs typeface="Liberation Sans"/>
              </a:rPr>
              <a:t>from </a:t>
            </a:r>
            <a:r>
              <a:rPr lang="en-US" sz="2000" spc="5" dirty="0">
                <a:cs typeface="Liberation Sans"/>
              </a:rPr>
              <a:t>peripherals </a:t>
            </a:r>
            <a:r>
              <a:rPr lang="en-US" sz="2000" dirty="0">
                <a:cs typeface="Liberation Sans"/>
              </a:rPr>
              <a:t>to </a:t>
            </a:r>
            <a:r>
              <a:rPr lang="en-US" sz="2000" spc="10" dirty="0">
                <a:cs typeface="Liberation Sans"/>
              </a:rPr>
              <a:t>CPUs </a:t>
            </a:r>
            <a:r>
              <a:rPr lang="en-US" sz="2000" dirty="0">
                <a:cs typeface="Liberation Sans"/>
              </a:rPr>
              <a:t>in </a:t>
            </a:r>
            <a:r>
              <a:rPr lang="en-US" sz="2000" spc="5" dirty="0">
                <a:cs typeface="Liberation Sans"/>
              </a:rPr>
              <a:t>multi </a:t>
            </a:r>
            <a:r>
              <a:rPr lang="en-US" sz="2000" spc="10" dirty="0">
                <a:cs typeface="Liberation Sans"/>
              </a:rPr>
              <a:t>processor </a:t>
            </a:r>
            <a:r>
              <a:rPr lang="en-US" sz="2000" spc="5" dirty="0" smtClean="0">
                <a:cs typeface="Liberation Sans"/>
              </a:rPr>
              <a:t>systems </a:t>
            </a:r>
            <a:r>
              <a:rPr lang="en-US" sz="2000" spc="10" dirty="0" smtClean="0">
                <a:cs typeface="Liberation Sans"/>
              </a:rPr>
              <a:t>through</a:t>
            </a:r>
            <a:r>
              <a:rPr lang="en-US" sz="2000" spc="-100" dirty="0" smtClean="0">
                <a:cs typeface="Liberation Sans"/>
              </a:rPr>
              <a:t> </a:t>
            </a:r>
            <a:r>
              <a:rPr lang="en-US" sz="2000" spc="5" dirty="0" smtClean="0">
                <a:cs typeface="Liberation Sans"/>
              </a:rPr>
              <a:t>APIC (</a:t>
            </a:r>
            <a:r>
              <a:rPr lang="en-US" sz="2000" spc="-10" dirty="0" smtClean="0"/>
              <a:t>A</a:t>
            </a:r>
            <a:r>
              <a:rPr lang="en-US" sz="2000" spc="-5" dirty="0" smtClean="0"/>
              <a:t>d</a:t>
            </a:r>
            <a:r>
              <a:rPr lang="en-US" sz="2000" spc="5" dirty="0" smtClean="0"/>
              <a:t>v</a:t>
            </a:r>
            <a:r>
              <a:rPr lang="en-US" sz="2000" spc="-5" dirty="0" smtClean="0"/>
              <a:t>an</a:t>
            </a:r>
            <a:r>
              <a:rPr lang="en-US" sz="2000" dirty="0" smtClean="0"/>
              <a:t>c</a:t>
            </a:r>
            <a:r>
              <a:rPr lang="en-US" sz="2000" spc="-5" dirty="0" smtClean="0"/>
              <a:t>e</a:t>
            </a:r>
            <a:r>
              <a:rPr lang="en-US" sz="2000" dirty="0" smtClean="0"/>
              <a:t>d </a:t>
            </a:r>
            <a:r>
              <a:rPr lang="en-US" sz="2000" spc="-10" dirty="0" smtClean="0"/>
              <a:t>P</a:t>
            </a:r>
            <a:r>
              <a:rPr lang="en-US" sz="2000" spc="-5" dirty="0" smtClean="0"/>
              <a:t>rogram</a:t>
            </a:r>
            <a:r>
              <a:rPr lang="en-US" sz="2000" spc="-15" dirty="0" smtClean="0"/>
              <a:t>m</a:t>
            </a:r>
            <a:r>
              <a:rPr lang="en-US" sz="2000" spc="-5" dirty="0" smtClean="0"/>
              <a:t>abl</a:t>
            </a:r>
            <a:r>
              <a:rPr lang="en-US" sz="2000" dirty="0" smtClean="0"/>
              <a:t>e </a:t>
            </a:r>
            <a:r>
              <a:rPr lang="en-US" sz="2000" spc="-5" dirty="0" smtClean="0"/>
              <a:t>I</a:t>
            </a:r>
            <a:r>
              <a:rPr lang="en-US" sz="2000" spc="-10" dirty="0" smtClean="0"/>
              <a:t>n</a:t>
            </a:r>
            <a:r>
              <a:rPr lang="en-US" sz="2000" dirty="0" smtClean="0"/>
              <a:t>t</a:t>
            </a:r>
            <a:r>
              <a:rPr lang="en-US" sz="2000" spc="-5" dirty="0" smtClean="0"/>
              <a:t>errup</a:t>
            </a:r>
            <a:r>
              <a:rPr lang="en-US" sz="2000" dirty="0" smtClean="0"/>
              <a:t>t </a:t>
            </a:r>
            <a:r>
              <a:rPr lang="en-US" sz="2000" spc="-5" dirty="0" smtClean="0"/>
              <a:t>Controller)</a:t>
            </a:r>
          </a:p>
          <a:p>
            <a:pPr marL="355600" marR="508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spc="10" dirty="0">
                <a:cs typeface="Liberation Sans"/>
              </a:rPr>
              <a:t>Comprises of </a:t>
            </a:r>
            <a:r>
              <a:rPr lang="en-US" sz="2000" dirty="0">
                <a:cs typeface="Liberation Sans"/>
              </a:rPr>
              <a:t>two</a:t>
            </a:r>
            <a:r>
              <a:rPr lang="en-US" sz="2000" spc="-30" dirty="0">
                <a:cs typeface="Liberation Sans"/>
              </a:rPr>
              <a:t> </a:t>
            </a:r>
            <a:r>
              <a:rPr lang="en-US" sz="2000" spc="10" dirty="0" smtClean="0">
                <a:cs typeface="Liberation Sans"/>
              </a:rPr>
              <a:t>components</a:t>
            </a:r>
          </a:p>
          <a:p>
            <a:pPr marL="812800" marR="508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spc="15" dirty="0">
                <a:cs typeface="Liberation Sans"/>
              </a:rPr>
              <a:t>Local APIC</a:t>
            </a:r>
            <a:r>
              <a:rPr lang="pt-BR" sz="2000" spc="-120" dirty="0">
                <a:cs typeface="Liberation Sans"/>
              </a:rPr>
              <a:t> </a:t>
            </a:r>
            <a:r>
              <a:rPr lang="pt-BR" sz="2000" spc="15" dirty="0">
                <a:cs typeface="Liberation Sans"/>
              </a:rPr>
              <a:t>(LAPIC)  </a:t>
            </a:r>
            <a:endParaRPr lang="pt-BR" sz="2000" spc="15" dirty="0" smtClean="0">
              <a:cs typeface="Liberation Sans"/>
            </a:endParaRPr>
          </a:p>
          <a:p>
            <a:pPr marL="812800" marR="508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spc="5" dirty="0" smtClean="0">
                <a:cs typeface="Liberation Sans"/>
              </a:rPr>
              <a:t>I/O</a:t>
            </a:r>
            <a:r>
              <a:rPr lang="pt-BR" sz="2000" spc="-70" dirty="0" smtClean="0">
                <a:cs typeface="Liberation Sans"/>
              </a:rPr>
              <a:t> </a:t>
            </a:r>
            <a:r>
              <a:rPr lang="pt-BR" sz="2000" spc="10" dirty="0">
                <a:cs typeface="Liberation Sans"/>
              </a:rPr>
              <a:t>APIC</a:t>
            </a:r>
            <a:endParaRPr lang="pt-BR" sz="2000" dirty="0">
              <a:cs typeface="Liberatio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Plan 9 (</a:t>
            </a:r>
            <a:r>
              <a:rPr lang="en-US" sz="2000" dirty="0" err="1"/>
              <a:t>entryother.S</a:t>
            </a:r>
            <a:r>
              <a:rPr lang="en-US" sz="2000" dirty="0"/>
              <a:t>, </a:t>
            </a:r>
            <a:r>
              <a:rPr lang="en-US" sz="2000" dirty="0" err="1"/>
              <a:t>mp.h</a:t>
            </a:r>
            <a:r>
              <a:rPr lang="en-US" sz="2000" dirty="0"/>
              <a:t>, </a:t>
            </a:r>
            <a:r>
              <a:rPr lang="en-US" sz="2000" dirty="0" err="1"/>
              <a:t>mp.c</a:t>
            </a:r>
            <a:r>
              <a:rPr lang="en-US" sz="2000" dirty="0"/>
              <a:t>, </a:t>
            </a:r>
            <a:r>
              <a:rPr lang="en-US" sz="2000" dirty="0" err="1"/>
              <a:t>lapic.c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FreeBSD (</a:t>
            </a:r>
            <a:r>
              <a:rPr lang="en-US" sz="2000" dirty="0" err="1"/>
              <a:t>ioapic.c</a:t>
            </a:r>
            <a:r>
              <a:rPr lang="en-US" sz="2000" dirty="0"/>
              <a:t>)</a:t>
            </a:r>
            <a:endParaRPr lang="en-US" sz="2000" dirty="0">
              <a:latin typeface="Liberation Sans"/>
              <a:cs typeface="Liberation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18099" y="4294820"/>
            <a:ext cx="6819901" cy="178510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/>
              <a:t>traps.h</a:t>
            </a:r>
            <a:r>
              <a:rPr lang="en-US" sz="2000" dirty="0" smtClean="0"/>
              <a:t> – defines all the traps in xv6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Vectors.pl – generates </a:t>
            </a:r>
            <a:r>
              <a:rPr lang="en-US" sz="2000" dirty="0" err="1" smtClean="0"/>
              <a:t>vectors.S</a:t>
            </a:r>
            <a:r>
              <a:rPr lang="en-US" sz="2000" dirty="0" smtClean="0"/>
              <a:t> for allocating to all the interrupts.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/>
              <a:t>trap.c</a:t>
            </a:r>
            <a:r>
              <a:rPr lang="en-US" sz="2000" dirty="0" smtClean="0"/>
              <a:t> </a:t>
            </a:r>
            <a:r>
              <a:rPr lang="en-US" sz="2000" dirty="0" smtClean="0"/>
              <a:t>- </a:t>
            </a:r>
            <a:r>
              <a:rPr lang="en-US" sz="2000" b="1" dirty="0" err="1" smtClean="0"/>
              <a:t>tvinit</a:t>
            </a:r>
            <a:r>
              <a:rPr lang="en-US" sz="2000" b="1" dirty="0" smtClean="0"/>
              <a:t>() </a:t>
            </a:r>
            <a:r>
              <a:rPr lang="en-US" sz="2000" dirty="0" smtClean="0"/>
              <a:t>for initializing traps to a vectors and making the entry in to </a:t>
            </a:r>
            <a:r>
              <a:rPr lang="en-US" sz="2000" dirty="0" smtClean="0"/>
              <a:t>IDT.</a:t>
            </a:r>
            <a:endParaRPr lang="en-US" sz="2000" dirty="0" smtClean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55F7920-28F4-48E6-81BC-48EDF169C327}"/>
              </a:ext>
            </a:extLst>
          </p:cNvPr>
          <p:cNvSpPr/>
          <p:nvPr/>
        </p:nvSpPr>
        <p:spPr>
          <a:xfrm>
            <a:off x="6645253" y="387553"/>
            <a:ext cx="42478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iberation Sans"/>
              </a:rPr>
              <a:t>Preparing for Traps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07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01443" y="1402680"/>
            <a:ext cx="115453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Switchuvm</a:t>
            </a:r>
            <a:r>
              <a:rPr lang="en-US" sz="2400" b="1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function </a:t>
            </a:r>
            <a:r>
              <a:rPr lang="en-US" sz="2400" b="1" dirty="0" err="1" smtClean="0"/>
              <a:t>switchuvm</a:t>
            </a:r>
            <a:r>
              <a:rPr lang="en-US" sz="2400" b="1" dirty="0" smtClean="0"/>
              <a:t> </a:t>
            </a:r>
            <a:r>
              <a:rPr lang="en-US" sz="2400" dirty="0" smtClean="0"/>
              <a:t>stores </a:t>
            </a:r>
            <a:r>
              <a:rPr lang="en-US" sz="2400" dirty="0"/>
              <a:t>the address of the top of the kernel stack of the user </a:t>
            </a:r>
            <a:r>
              <a:rPr lang="en-US" sz="2400" dirty="0" smtClean="0"/>
              <a:t>process into the </a:t>
            </a:r>
            <a:r>
              <a:rPr lang="en-US" sz="2400" dirty="0"/>
              <a:t>task segment </a:t>
            </a:r>
            <a:r>
              <a:rPr lang="en-US" sz="2400" dirty="0" smtClean="0"/>
              <a:t>descriptor.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 trap If </a:t>
            </a:r>
            <a:r>
              <a:rPr lang="en-US" sz="2400" dirty="0"/>
              <a:t>the </a:t>
            </a:r>
            <a:r>
              <a:rPr lang="en-US" sz="2400" dirty="0" smtClean="0"/>
              <a:t>processor was </a:t>
            </a:r>
            <a:r>
              <a:rPr lang="en-US" sz="2400" dirty="0"/>
              <a:t>executing in user mode, it loads %</a:t>
            </a:r>
            <a:r>
              <a:rPr lang="en-US" sz="2400" dirty="0" err="1"/>
              <a:t>esp</a:t>
            </a:r>
            <a:r>
              <a:rPr lang="en-US" sz="2400" dirty="0"/>
              <a:t> and %</a:t>
            </a:r>
            <a:r>
              <a:rPr lang="en-US" sz="2400" dirty="0" err="1"/>
              <a:t>ss</a:t>
            </a:r>
            <a:r>
              <a:rPr lang="en-US" sz="2400" dirty="0"/>
              <a:t> from the task segment </a:t>
            </a:r>
            <a:r>
              <a:rPr lang="en-US" sz="2400" dirty="0" smtClean="0"/>
              <a:t>descriptor, pushes the old </a:t>
            </a:r>
            <a:r>
              <a:rPr lang="en-US" sz="2400" dirty="0"/>
              <a:t>user %</a:t>
            </a:r>
            <a:r>
              <a:rPr lang="en-US" sz="2400" dirty="0" err="1"/>
              <a:t>ss</a:t>
            </a:r>
            <a:r>
              <a:rPr lang="en-US" sz="2400" dirty="0"/>
              <a:t> and %</a:t>
            </a:r>
            <a:r>
              <a:rPr lang="en-US" sz="2400" dirty="0" err="1"/>
              <a:t>esp</a:t>
            </a:r>
            <a:r>
              <a:rPr lang="en-US" sz="2400" dirty="0"/>
              <a:t> onto the new stack.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Alltraps</a:t>
            </a:r>
            <a:r>
              <a:rPr lang="en-US" sz="2400" b="1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Alltraps</a:t>
            </a:r>
            <a:r>
              <a:rPr lang="en-US" sz="2400" dirty="0" smtClean="0"/>
              <a:t> continues </a:t>
            </a:r>
            <a:r>
              <a:rPr lang="en-US" sz="2400" dirty="0"/>
              <a:t>to save processor registers: it pushes %ds, %</a:t>
            </a:r>
            <a:r>
              <a:rPr lang="en-US" sz="2400" dirty="0" err="1"/>
              <a:t>es</a:t>
            </a:r>
            <a:r>
              <a:rPr lang="en-US" sz="2400" dirty="0"/>
              <a:t>, %fs</a:t>
            </a:r>
            <a:r>
              <a:rPr lang="en-US" sz="2400" dirty="0" smtClean="0"/>
              <a:t>, </a:t>
            </a:r>
            <a:r>
              <a:rPr lang="en-US" sz="2400" dirty="0"/>
              <a:t>%</a:t>
            </a:r>
            <a:r>
              <a:rPr lang="en-US" sz="2400" dirty="0" err="1"/>
              <a:t>gs</a:t>
            </a:r>
            <a:r>
              <a:rPr lang="en-US" sz="2400" dirty="0"/>
              <a:t>, and the general-purpose </a:t>
            </a:r>
            <a:r>
              <a:rPr lang="en-US" sz="2400" dirty="0" smtClean="0"/>
              <a:t>registers. The </a:t>
            </a:r>
            <a:r>
              <a:rPr lang="en-US" sz="2400" dirty="0"/>
              <a:t>result of this effort is that </a:t>
            </a:r>
            <a:r>
              <a:rPr lang="en-US" sz="2400" dirty="0" smtClean="0"/>
              <a:t>the kernel </a:t>
            </a:r>
            <a:r>
              <a:rPr lang="en-US" sz="2400" dirty="0"/>
              <a:t>stack now contains a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 smtClean="0"/>
              <a:t>trapframe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Trap: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Once </a:t>
            </a:r>
            <a:r>
              <a:rPr lang="en-US" sz="2400" dirty="0"/>
              <a:t>the segments are set properly, </a:t>
            </a:r>
            <a:r>
              <a:rPr lang="en-US" sz="2400" dirty="0" err="1"/>
              <a:t>alltraps</a:t>
            </a:r>
            <a:r>
              <a:rPr lang="en-US" sz="2400" dirty="0"/>
              <a:t> can call the C trap handler </a:t>
            </a:r>
            <a:r>
              <a:rPr lang="en-US" sz="2400" b="1" dirty="0"/>
              <a:t>trap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Trapret</a:t>
            </a:r>
            <a:r>
              <a:rPr lang="en-US" sz="2400" b="1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After </a:t>
            </a:r>
            <a:r>
              <a:rPr lang="en-US" sz="2400" dirty="0"/>
              <a:t>trap returns, </a:t>
            </a:r>
            <a:r>
              <a:rPr lang="en-US" sz="2400" dirty="0" err="1"/>
              <a:t>alltraps</a:t>
            </a:r>
            <a:r>
              <a:rPr lang="en-US" sz="2400" dirty="0"/>
              <a:t> </a:t>
            </a:r>
            <a:r>
              <a:rPr lang="en-US" sz="2400" dirty="0" smtClean="0"/>
              <a:t>pops the </a:t>
            </a:r>
            <a:r>
              <a:rPr lang="en-US" sz="2400" dirty="0"/>
              <a:t>argument off the stack by adding to the stack pointer </a:t>
            </a:r>
            <a:r>
              <a:rPr lang="en-US" sz="2400" dirty="0" smtClean="0"/>
              <a:t>and </a:t>
            </a:r>
            <a:r>
              <a:rPr lang="en-US" sz="2400" dirty="0"/>
              <a:t>then starts </a:t>
            </a:r>
            <a:r>
              <a:rPr lang="en-US" sz="2400" dirty="0" smtClean="0"/>
              <a:t>execut</a:t>
            </a:r>
            <a:r>
              <a:rPr lang="en-US" sz="2400" dirty="0"/>
              <a:t>ing the code at label </a:t>
            </a:r>
            <a:r>
              <a:rPr lang="en-US" sz="2400" b="1" dirty="0" err="1"/>
              <a:t>trapret</a:t>
            </a:r>
            <a:endParaRPr lang="te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55F7920-28F4-48E6-81BC-48EDF169C327}"/>
              </a:ext>
            </a:extLst>
          </p:cNvPr>
          <p:cNvSpPr/>
          <p:nvPr/>
        </p:nvSpPr>
        <p:spPr>
          <a:xfrm>
            <a:off x="295253" y="564512"/>
            <a:ext cx="33493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iberation Sans"/>
              </a:rPr>
              <a:t>Handling Traps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12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6235" y="274562"/>
            <a:ext cx="6007865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3200 // x86 trap and interrupt constants.</a:t>
            </a:r>
          </a:p>
          <a:p>
            <a:r>
              <a:rPr lang="en-US" dirty="0"/>
              <a:t>3201</a:t>
            </a:r>
          </a:p>
          <a:p>
            <a:r>
              <a:rPr lang="en-US" dirty="0"/>
              <a:t>3202 // Processor−defined:</a:t>
            </a:r>
          </a:p>
          <a:p>
            <a:r>
              <a:rPr lang="en-US" dirty="0"/>
              <a:t>3203 #define T_DIVIDE 0 // divide error</a:t>
            </a:r>
          </a:p>
          <a:p>
            <a:r>
              <a:rPr lang="en-US" dirty="0"/>
              <a:t>3204 #define T_DEBUG 1 // debug exception</a:t>
            </a:r>
          </a:p>
          <a:p>
            <a:r>
              <a:rPr lang="en-US" dirty="0"/>
              <a:t>3205 #define T_NMI 2 // non−</a:t>
            </a:r>
            <a:r>
              <a:rPr lang="en-US" dirty="0" err="1"/>
              <a:t>maskable</a:t>
            </a:r>
            <a:r>
              <a:rPr lang="en-US" dirty="0"/>
              <a:t> interrupt</a:t>
            </a:r>
          </a:p>
          <a:p>
            <a:r>
              <a:rPr lang="en-US" dirty="0"/>
              <a:t>3206 #define T_BRKPT 3 // breakpoint</a:t>
            </a:r>
          </a:p>
          <a:p>
            <a:r>
              <a:rPr lang="en-US" dirty="0"/>
              <a:t>3207 #define T_OFLOW 4 // overflow</a:t>
            </a:r>
          </a:p>
          <a:p>
            <a:r>
              <a:rPr lang="en-US" dirty="0"/>
              <a:t>3208 #define T_BOUND 5 // bounds check</a:t>
            </a:r>
          </a:p>
          <a:p>
            <a:r>
              <a:rPr lang="en-US" dirty="0"/>
              <a:t>3209 #define T_ILLOP 6 // illegal opcode</a:t>
            </a:r>
          </a:p>
          <a:p>
            <a:r>
              <a:rPr lang="en-US" dirty="0"/>
              <a:t>3210 #define T_DEVICE 7 // device not available</a:t>
            </a:r>
          </a:p>
          <a:p>
            <a:r>
              <a:rPr lang="en-US" dirty="0"/>
              <a:t>3211 #define T_DBLFLT 8 // double fault</a:t>
            </a:r>
          </a:p>
          <a:p>
            <a:r>
              <a:rPr lang="en-US" dirty="0"/>
              <a:t>3212 // #define T_COPROC 9 // reserved (not used since 486)</a:t>
            </a:r>
          </a:p>
          <a:p>
            <a:r>
              <a:rPr lang="en-US" dirty="0"/>
              <a:t>3213 #define T_TSS 10 // invalid task switch segment</a:t>
            </a:r>
          </a:p>
          <a:p>
            <a:r>
              <a:rPr lang="en-US" dirty="0"/>
              <a:t>3214 #define T_SEGNP 11 // segment not present</a:t>
            </a:r>
          </a:p>
          <a:p>
            <a:r>
              <a:rPr lang="en-US" dirty="0"/>
              <a:t>3215 #define T_STACK 12 // stack exception</a:t>
            </a:r>
          </a:p>
          <a:p>
            <a:r>
              <a:rPr lang="en-US" dirty="0"/>
              <a:t>3216 #define T_GPFLT 13 // general protection fault</a:t>
            </a:r>
          </a:p>
          <a:p>
            <a:r>
              <a:rPr lang="en-US" dirty="0"/>
              <a:t>3217 #define T_PGFLT 14 // page fault</a:t>
            </a:r>
          </a:p>
          <a:p>
            <a:r>
              <a:rPr lang="en-US" dirty="0"/>
              <a:t>3218 // #define T_RES 15 // reserved</a:t>
            </a:r>
          </a:p>
          <a:p>
            <a:r>
              <a:rPr lang="en-US" dirty="0"/>
              <a:t>3219 #define T_FPERR 16 // floating point error</a:t>
            </a:r>
          </a:p>
          <a:p>
            <a:r>
              <a:rPr lang="en-US" dirty="0"/>
              <a:t>3220 #define T_ALIGN 17 // </a:t>
            </a:r>
            <a:r>
              <a:rPr lang="en-US" dirty="0" err="1"/>
              <a:t>aligment</a:t>
            </a:r>
            <a:r>
              <a:rPr lang="en-US" dirty="0"/>
              <a:t> check</a:t>
            </a:r>
          </a:p>
          <a:p>
            <a:r>
              <a:rPr lang="en-US" dirty="0"/>
              <a:t>3221 #define T_MCHK 18 // machine check</a:t>
            </a:r>
          </a:p>
          <a:p>
            <a:r>
              <a:rPr lang="en-US" dirty="0"/>
              <a:t>3222 #define T_SIMDERR 19 // SIMD floating point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23000" y="2207218"/>
            <a:ext cx="58801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3224 // These are arbitrarily chosen, but with care not to overlap</a:t>
            </a:r>
          </a:p>
          <a:p>
            <a:r>
              <a:rPr lang="en-US" dirty="0"/>
              <a:t>3225 // processor defined exceptions or interrupt vectors.</a:t>
            </a:r>
          </a:p>
          <a:p>
            <a:r>
              <a:rPr lang="en-US" dirty="0"/>
              <a:t>3226 #define T_SYSCALL 64 // system call</a:t>
            </a:r>
          </a:p>
          <a:p>
            <a:r>
              <a:rPr lang="en-US" dirty="0"/>
              <a:t>3227 #define T_DEFAULT 500 // catchall</a:t>
            </a:r>
          </a:p>
          <a:p>
            <a:r>
              <a:rPr lang="en-US" dirty="0"/>
              <a:t>3228</a:t>
            </a:r>
          </a:p>
          <a:p>
            <a:r>
              <a:rPr lang="en-US" dirty="0"/>
              <a:t>3229 #define T_IRQ0 32 // IRQ 0 corresponds to </a:t>
            </a:r>
            <a:r>
              <a:rPr lang="en-US" dirty="0" err="1"/>
              <a:t>int</a:t>
            </a:r>
            <a:r>
              <a:rPr lang="en-US" dirty="0"/>
              <a:t> T_IRQ</a:t>
            </a:r>
          </a:p>
          <a:p>
            <a:r>
              <a:rPr lang="en-US" dirty="0"/>
              <a:t>3230</a:t>
            </a:r>
          </a:p>
          <a:p>
            <a:r>
              <a:rPr lang="en-US" dirty="0"/>
              <a:t>3231 #define IRQ_TIMER 0</a:t>
            </a:r>
          </a:p>
          <a:p>
            <a:r>
              <a:rPr lang="en-US" dirty="0"/>
              <a:t>3232 #define IRQ_KBD 1</a:t>
            </a:r>
          </a:p>
          <a:p>
            <a:r>
              <a:rPr lang="en-US" dirty="0"/>
              <a:t>3233 #define IRQ_COM1 4</a:t>
            </a:r>
          </a:p>
          <a:p>
            <a:r>
              <a:rPr lang="en-US" dirty="0"/>
              <a:t>3234 #define IRQ_IDE 14</a:t>
            </a:r>
          </a:p>
          <a:p>
            <a:r>
              <a:rPr lang="en-US" dirty="0"/>
              <a:t>3235 #define IRQ_ERROR 19</a:t>
            </a:r>
          </a:p>
          <a:p>
            <a:r>
              <a:rPr lang="en-US" dirty="0"/>
              <a:t>3236 #define IRQ_SPURIOUS 31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32814" y="302249"/>
            <a:ext cx="1703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xv6/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traps.h</a:t>
            </a:r>
            <a:endParaRPr lang="te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0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260528" y="372163"/>
            <a:ext cx="200721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 smtClean="0"/>
              <a:t>xv6/vectors.pl</a:t>
            </a:r>
            <a:endParaRPr lang="te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0" y="1088226"/>
            <a:ext cx="6096000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3250 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perl</a:t>
            </a:r>
            <a:r>
              <a:rPr lang="en-US" dirty="0"/>
              <a:t> −w</a:t>
            </a:r>
          </a:p>
          <a:p>
            <a:r>
              <a:rPr lang="en-US" dirty="0"/>
              <a:t>3251</a:t>
            </a:r>
          </a:p>
          <a:p>
            <a:r>
              <a:rPr lang="en-US" dirty="0"/>
              <a:t>3252 # Generate </a:t>
            </a:r>
            <a:r>
              <a:rPr lang="en-US" dirty="0" err="1"/>
              <a:t>vectors.S</a:t>
            </a:r>
            <a:r>
              <a:rPr lang="en-US" dirty="0"/>
              <a:t>, the trap/interrupt entry points.</a:t>
            </a:r>
          </a:p>
          <a:p>
            <a:r>
              <a:rPr lang="en-US" dirty="0"/>
              <a:t>3253 # There has to be one entry point per interrupt number</a:t>
            </a:r>
          </a:p>
          <a:p>
            <a:r>
              <a:rPr lang="en-US" dirty="0"/>
              <a:t>3254 # since otherwise there’s no way for trap() to discover</a:t>
            </a:r>
          </a:p>
          <a:p>
            <a:r>
              <a:rPr lang="en-US" dirty="0"/>
              <a:t>3255 # the interrupt number.</a:t>
            </a:r>
          </a:p>
          <a:p>
            <a:r>
              <a:rPr lang="en-US" dirty="0"/>
              <a:t>3256</a:t>
            </a:r>
          </a:p>
          <a:p>
            <a:r>
              <a:rPr lang="en-US" dirty="0"/>
              <a:t>3257 print "# generated by vectors.pl − do not edit\n";</a:t>
            </a:r>
          </a:p>
          <a:p>
            <a:r>
              <a:rPr lang="en-US" dirty="0"/>
              <a:t>3258 print "# handlers\n";</a:t>
            </a:r>
          </a:p>
          <a:p>
            <a:r>
              <a:rPr lang="en-US" dirty="0"/>
              <a:t>3259 print ".</a:t>
            </a:r>
            <a:r>
              <a:rPr lang="en-US" dirty="0" err="1"/>
              <a:t>globl</a:t>
            </a:r>
            <a:r>
              <a:rPr lang="en-US" dirty="0"/>
              <a:t> </a:t>
            </a:r>
            <a:r>
              <a:rPr lang="en-US" dirty="0" err="1"/>
              <a:t>alltraps</a:t>
            </a:r>
            <a:r>
              <a:rPr lang="en-US" dirty="0"/>
              <a:t>\n";</a:t>
            </a:r>
          </a:p>
          <a:p>
            <a:r>
              <a:rPr lang="en-US" dirty="0"/>
              <a:t>3260 for(my 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&lt; 256; $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3261 print ".</a:t>
            </a:r>
            <a:r>
              <a:rPr lang="en-US" dirty="0" err="1"/>
              <a:t>globl</a:t>
            </a:r>
            <a:r>
              <a:rPr lang="en-US" dirty="0"/>
              <a:t> </a:t>
            </a:r>
            <a:r>
              <a:rPr lang="en-US" dirty="0" err="1"/>
              <a:t>vector$i</a:t>
            </a:r>
            <a:r>
              <a:rPr lang="en-US" dirty="0"/>
              <a:t>\n";</a:t>
            </a:r>
          </a:p>
          <a:p>
            <a:r>
              <a:rPr lang="en-US" dirty="0"/>
              <a:t>3262 print "</a:t>
            </a:r>
            <a:r>
              <a:rPr lang="en-US" dirty="0" err="1"/>
              <a:t>vector$i</a:t>
            </a:r>
            <a:r>
              <a:rPr lang="en-US" dirty="0"/>
              <a:t>:\n";</a:t>
            </a:r>
          </a:p>
          <a:p>
            <a:r>
              <a:rPr lang="en-US" dirty="0"/>
              <a:t>3263 if(!($</a:t>
            </a:r>
            <a:r>
              <a:rPr lang="en-US" dirty="0" err="1"/>
              <a:t>i</a:t>
            </a:r>
            <a:r>
              <a:rPr lang="en-US" dirty="0"/>
              <a:t> == 8 || ($</a:t>
            </a:r>
            <a:r>
              <a:rPr lang="en-US" dirty="0" err="1"/>
              <a:t>i</a:t>
            </a:r>
            <a:r>
              <a:rPr lang="en-US" dirty="0"/>
              <a:t> &gt;= 10 &amp;&amp; $</a:t>
            </a:r>
            <a:r>
              <a:rPr lang="en-US" dirty="0" err="1"/>
              <a:t>i</a:t>
            </a:r>
            <a:r>
              <a:rPr lang="en-US" dirty="0"/>
              <a:t> &lt;= 14) || $</a:t>
            </a:r>
            <a:r>
              <a:rPr lang="en-US" dirty="0" err="1"/>
              <a:t>i</a:t>
            </a:r>
            <a:r>
              <a:rPr lang="en-US" dirty="0"/>
              <a:t> == 17)){</a:t>
            </a:r>
          </a:p>
          <a:p>
            <a:r>
              <a:rPr lang="en-US" dirty="0"/>
              <a:t>3264 print " </a:t>
            </a:r>
            <a:r>
              <a:rPr lang="en-US" dirty="0" err="1"/>
              <a:t>pushl</a:t>
            </a:r>
            <a:r>
              <a:rPr lang="en-US" dirty="0"/>
              <a:t> \$0\n";</a:t>
            </a:r>
          </a:p>
          <a:p>
            <a:r>
              <a:rPr lang="en-US" dirty="0"/>
              <a:t>3265 }</a:t>
            </a:r>
          </a:p>
          <a:p>
            <a:r>
              <a:rPr lang="en-US" dirty="0"/>
              <a:t>3266 print " </a:t>
            </a:r>
            <a:r>
              <a:rPr lang="en-US" dirty="0" err="1"/>
              <a:t>pushl</a:t>
            </a:r>
            <a:r>
              <a:rPr lang="en-US" dirty="0"/>
              <a:t> \$$</a:t>
            </a:r>
            <a:r>
              <a:rPr lang="en-US" dirty="0" err="1"/>
              <a:t>i</a:t>
            </a:r>
            <a:r>
              <a:rPr lang="en-US" dirty="0"/>
              <a:t>\n";</a:t>
            </a:r>
          </a:p>
          <a:p>
            <a:r>
              <a:rPr lang="en-US" dirty="0"/>
              <a:t>3267 print " 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alltraps</a:t>
            </a:r>
            <a:r>
              <a:rPr lang="en-US" dirty="0"/>
              <a:t>\n";</a:t>
            </a:r>
          </a:p>
          <a:p>
            <a:r>
              <a:rPr lang="en-US" dirty="0"/>
              <a:t>3268 }</a:t>
            </a:r>
          </a:p>
          <a:p>
            <a:r>
              <a:rPr lang="en-US" dirty="0" smtClean="0"/>
              <a:t>3269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1" y="4412213"/>
            <a:ext cx="6096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3270 print "\n# vector table\n";</a:t>
            </a:r>
          </a:p>
          <a:p>
            <a:r>
              <a:rPr lang="en-US" dirty="0"/>
              <a:t>3271 print ".data\n";</a:t>
            </a:r>
          </a:p>
          <a:p>
            <a:r>
              <a:rPr lang="en-US" dirty="0"/>
              <a:t>3272 print ".</a:t>
            </a:r>
            <a:r>
              <a:rPr lang="en-US" dirty="0" err="1"/>
              <a:t>globl</a:t>
            </a:r>
            <a:r>
              <a:rPr lang="en-US" dirty="0"/>
              <a:t> vectors\n";</a:t>
            </a:r>
          </a:p>
          <a:p>
            <a:r>
              <a:rPr lang="en-US" dirty="0"/>
              <a:t>3273 print "vectors:\n";</a:t>
            </a:r>
          </a:p>
          <a:p>
            <a:r>
              <a:rPr lang="en-US" dirty="0"/>
              <a:t>3274 for(my 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&lt; 256; $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3275 print " .long </a:t>
            </a:r>
            <a:r>
              <a:rPr lang="en-US" dirty="0" err="1"/>
              <a:t>vector$i</a:t>
            </a:r>
            <a:r>
              <a:rPr lang="en-US" dirty="0"/>
              <a:t>\n";</a:t>
            </a:r>
          </a:p>
          <a:p>
            <a:r>
              <a:rPr lang="en-US" dirty="0"/>
              <a:t>3276 }</a:t>
            </a:r>
          </a:p>
          <a:p>
            <a:r>
              <a:rPr lang="en-US" dirty="0" smtClean="0"/>
              <a:t>3277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6407" y="2992173"/>
            <a:ext cx="78590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3366 void</a:t>
            </a:r>
          </a:p>
          <a:p>
            <a:r>
              <a:rPr lang="en-US" dirty="0"/>
              <a:t>3367 </a:t>
            </a:r>
            <a:r>
              <a:rPr lang="en-US" dirty="0" err="1"/>
              <a:t>tvinit</a:t>
            </a:r>
            <a:r>
              <a:rPr lang="en-US" dirty="0"/>
              <a:t>(void)</a:t>
            </a:r>
          </a:p>
          <a:p>
            <a:r>
              <a:rPr lang="en-US" dirty="0"/>
              <a:t>3368 {</a:t>
            </a:r>
          </a:p>
          <a:p>
            <a:r>
              <a:rPr lang="en-US" dirty="0"/>
              <a:t>3369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3370</a:t>
            </a:r>
          </a:p>
          <a:p>
            <a:r>
              <a:rPr lang="en-US" dirty="0"/>
              <a:t>3371 for(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256;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3372 </a:t>
            </a:r>
            <a:r>
              <a:rPr lang="en-US" dirty="0" smtClean="0"/>
              <a:t>      SETGATE(</a:t>
            </a:r>
            <a:r>
              <a:rPr lang="en-US" dirty="0" err="1" smtClean="0"/>
              <a:t>idt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], 0, SEG_KCODE&lt;&lt;3, vectors[</a:t>
            </a:r>
            <a:r>
              <a:rPr lang="en-US" dirty="0" err="1"/>
              <a:t>i</a:t>
            </a:r>
            <a:r>
              <a:rPr lang="en-US" dirty="0"/>
              <a:t>], 0);</a:t>
            </a:r>
          </a:p>
          <a:p>
            <a:r>
              <a:rPr lang="en-US" dirty="0"/>
              <a:t>3373 SETGATE(</a:t>
            </a:r>
            <a:r>
              <a:rPr lang="en-US" dirty="0" err="1"/>
              <a:t>idt</a:t>
            </a:r>
            <a:r>
              <a:rPr lang="en-US" dirty="0"/>
              <a:t>[T_SYSCALL], 1, SEG_KCODE&lt;&lt;3, vectors[T_SYSCALL], DPL_USER);</a:t>
            </a:r>
          </a:p>
          <a:p>
            <a:r>
              <a:rPr lang="en-US" dirty="0"/>
              <a:t>3374</a:t>
            </a:r>
          </a:p>
          <a:p>
            <a:r>
              <a:rPr lang="en-US" dirty="0"/>
              <a:t>3375 </a:t>
            </a:r>
            <a:r>
              <a:rPr lang="en-US" dirty="0" err="1"/>
              <a:t>initlock</a:t>
            </a:r>
            <a:r>
              <a:rPr lang="en-US" dirty="0"/>
              <a:t>(&amp;</a:t>
            </a:r>
            <a:r>
              <a:rPr lang="en-US" dirty="0" err="1"/>
              <a:t>tickslock</a:t>
            </a:r>
            <a:r>
              <a:rPr lang="en-US" dirty="0"/>
              <a:t>, "time");</a:t>
            </a:r>
          </a:p>
          <a:p>
            <a:r>
              <a:rPr lang="en-US" dirty="0"/>
              <a:t>3376 }</a:t>
            </a:r>
            <a:endParaRPr lang="te-IN" dirty="0"/>
          </a:p>
        </p:txBody>
      </p:sp>
      <p:sp>
        <p:nvSpPr>
          <p:cNvPr id="15" name="Rectangle 14"/>
          <p:cNvSpPr/>
          <p:nvPr/>
        </p:nvSpPr>
        <p:spPr>
          <a:xfrm>
            <a:off x="44068" y="1429286"/>
            <a:ext cx="7207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3360 // Interrupt descriptor table (shared by all CPUs).</a:t>
            </a:r>
          </a:p>
          <a:p>
            <a:r>
              <a:rPr lang="en-US" dirty="0"/>
              <a:t>3361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gatedesc</a:t>
            </a:r>
            <a:r>
              <a:rPr lang="en-US" dirty="0"/>
              <a:t> </a:t>
            </a:r>
            <a:r>
              <a:rPr lang="en-US" dirty="0" err="1"/>
              <a:t>idt</a:t>
            </a:r>
            <a:r>
              <a:rPr lang="en-US" dirty="0"/>
              <a:t>[256];</a:t>
            </a:r>
          </a:p>
          <a:p>
            <a:r>
              <a:rPr lang="en-US" dirty="0"/>
              <a:t>3362 extern </a:t>
            </a:r>
            <a:r>
              <a:rPr lang="en-US" dirty="0" err="1"/>
              <a:t>uint</a:t>
            </a:r>
            <a:r>
              <a:rPr lang="en-US" dirty="0"/>
              <a:t> vectors[]; // in </a:t>
            </a:r>
            <a:r>
              <a:rPr lang="en-US" dirty="0" err="1"/>
              <a:t>vectors.S</a:t>
            </a:r>
            <a:r>
              <a:rPr lang="en-US" dirty="0"/>
              <a:t>: array of 256 entry pointers</a:t>
            </a:r>
          </a:p>
          <a:p>
            <a:r>
              <a:rPr lang="en-US" dirty="0"/>
              <a:t>3363 </a:t>
            </a:r>
            <a:r>
              <a:rPr lang="en-US" dirty="0" err="1"/>
              <a:t>struct</a:t>
            </a:r>
            <a:r>
              <a:rPr lang="en-US" dirty="0"/>
              <a:t> spinlock </a:t>
            </a:r>
            <a:r>
              <a:rPr lang="en-US" dirty="0" err="1"/>
              <a:t>tickslock</a:t>
            </a:r>
            <a:r>
              <a:rPr lang="en-US" dirty="0"/>
              <a:t>;</a:t>
            </a:r>
          </a:p>
          <a:p>
            <a:r>
              <a:rPr lang="en-US" dirty="0"/>
              <a:t>3364 </a:t>
            </a:r>
            <a:r>
              <a:rPr lang="en-US" dirty="0" err="1"/>
              <a:t>uint</a:t>
            </a:r>
            <a:r>
              <a:rPr lang="en-US" dirty="0"/>
              <a:t> ticks;</a:t>
            </a:r>
            <a:endParaRPr lang="te-IN" dirty="0"/>
          </a:p>
        </p:txBody>
      </p:sp>
      <p:sp>
        <p:nvSpPr>
          <p:cNvPr id="17" name="Rectangle 16"/>
          <p:cNvSpPr/>
          <p:nvPr/>
        </p:nvSpPr>
        <p:spPr>
          <a:xfrm>
            <a:off x="5750805" y="3915503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/>
              <a:t>setgate</a:t>
            </a:r>
            <a:r>
              <a:rPr lang="en-US" dirty="0"/>
              <a:t>(interrupt no, 0 (disable – nested interrupts), segment, offset, 0 (not from user mode)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6190" y="5279033"/>
            <a:ext cx="49911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This is for system call –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systemcall</a:t>
            </a:r>
            <a:r>
              <a:rPr lang="en-US" dirty="0"/>
              <a:t>, 1 (enable interrupt), segment, offset, </a:t>
            </a:r>
            <a:r>
              <a:rPr lang="en-US" dirty="0" err="1"/>
              <a:t>DPL_User</a:t>
            </a:r>
            <a:r>
              <a:rPr lang="en-US" dirty="0"/>
              <a:t>( can generate from user))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67744" y="372164"/>
            <a:ext cx="254396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 smtClean="0"/>
              <a:t>xv6/</a:t>
            </a:r>
            <a:r>
              <a:rPr lang="en-US" sz="2400" b="1" dirty="0" err="1" smtClean="0"/>
              <a:t>trap.c</a:t>
            </a:r>
            <a:r>
              <a:rPr lang="en-US" sz="2400" b="1" dirty="0" smtClean="0"/>
              <a:t>   - </a:t>
            </a:r>
            <a:r>
              <a:rPr lang="en-US" sz="2400" b="1" dirty="0" err="1" smtClean="0"/>
              <a:t>tvinit</a:t>
            </a:r>
            <a:endParaRPr lang="te-IN" sz="2400" b="1" dirty="0"/>
          </a:p>
        </p:txBody>
      </p:sp>
    </p:spTree>
    <p:extLst>
      <p:ext uri="{BB962C8B-B14F-4D97-AF65-F5344CB8AC3E}">
        <p14:creationId xmlns:p14="http://schemas.microsoft.com/office/powerpoint/2010/main" val="20738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01443" y="1402680"/>
            <a:ext cx="115453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Switchuvm</a:t>
            </a:r>
            <a:r>
              <a:rPr lang="en-US" sz="2400" b="1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function </a:t>
            </a:r>
            <a:r>
              <a:rPr lang="en-US" sz="2400" b="1" dirty="0" err="1" smtClean="0"/>
              <a:t>switchuvm</a:t>
            </a:r>
            <a:r>
              <a:rPr lang="en-US" sz="2400" b="1" dirty="0" smtClean="0"/>
              <a:t> </a:t>
            </a:r>
            <a:r>
              <a:rPr lang="en-US" sz="2400" dirty="0" smtClean="0"/>
              <a:t>stores </a:t>
            </a:r>
            <a:r>
              <a:rPr lang="en-US" sz="2400" dirty="0"/>
              <a:t>the address of the top of the kernel stack of the user </a:t>
            </a:r>
            <a:r>
              <a:rPr lang="en-US" sz="2400" dirty="0" smtClean="0"/>
              <a:t>process into the </a:t>
            </a:r>
            <a:r>
              <a:rPr lang="en-US" sz="2400" dirty="0"/>
              <a:t>task segment </a:t>
            </a:r>
            <a:r>
              <a:rPr lang="en-US" sz="2400" dirty="0" smtClean="0"/>
              <a:t>descriptor.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 trap If </a:t>
            </a:r>
            <a:r>
              <a:rPr lang="en-US" sz="2400" dirty="0"/>
              <a:t>the </a:t>
            </a:r>
            <a:r>
              <a:rPr lang="en-US" sz="2400" dirty="0" smtClean="0"/>
              <a:t>processor was </a:t>
            </a:r>
            <a:r>
              <a:rPr lang="en-US" sz="2400" dirty="0"/>
              <a:t>executing in user mode, it loads %</a:t>
            </a:r>
            <a:r>
              <a:rPr lang="en-US" sz="2400" dirty="0" err="1"/>
              <a:t>esp</a:t>
            </a:r>
            <a:r>
              <a:rPr lang="en-US" sz="2400" dirty="0"/>
              <a:t> and %</a:t>
            </a:r>
            <a:r>
              <a:rPr lang="en-US" sz="2400" dirty="0" err="1"/>
              <a:t>ss</a:t>
            </a:r>
            <a:r>
              <a:rPr lang="en-US" sz="2400" dirty="0"/>
              <a:t> from the task segment </a:t>
            </a:r>
            <a:r>
              <a:rPr lang="en-US" sz="2400" dirty="0" smtClean="0"/>
              <a:t>descriptor, pushes the old </a:t>
            </a:r>
            <a:r>
              <a:rPr lang="en-US" sz="2400" dirty="0"/>
              <a:t>user %</a:t>
            </a:r>
            <a:r>
              <a:rPr lang="en-US" sz="2400" dirty="0" err="1"/>
              <a:t>ss</a:t>
            </a:r>
            <a:r>
              <a:rPr lang="en-US" sz="2400" dirty="0"/>
              <a:t> and %</a:t>
            </a:r>
            <a:r>
              <a:rPr lang="en-US" sz="2400" dirty="0" err="1"/>
              <a:t>esp</a:t>
            </a:r>
            <a:r>
              <a:rPr lang="en-US" sz="2400" dirty="0"/>
              <a:t> onto the new stack.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Alltraps</a:t>
            </a:r>
            <a:r>
              <a:rPr lang="en-US" sz="2400" b="1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Alltraps</a:t>
            </a:r>
            <a:r>
              <a:rPr lang="en-US" sz="2400" dirty="0" smtClean="0"/>
              <a:t> continues </a:t>
            </a:r>
            <a:r>
              <a:rPr lang="en-US" sz="2400" dirty="0"/>
              <a:t>to save processor registers: it pushes %ds, %</a:t>
            </a:r>
            <a:r>
              <a:rPr lang="en-US" sz="2400" dirty="0" err="1"/>
              <a:t>es</a:t>
            </a:r>
            <a:r>
              <a:rPr lang="en-US" sz="2400" dirty="0"/>
              <a:t>, %fs</a:t>
            </a:r>
            <a:r>
              <a:rPr lang="en-US" sz="2400" dirty="0" smtClean="0"/>
              <a:t>, </a:t>
            </a:r>
            <a:r>
              <a:rPr lang="en-US" sz="2400" dirty="0"/>
              <a:t>%</a:t>
            </a:r>
            <a:r>
              <a:rPr lang="en-US" sz="2400" dirty="0" err="1"/>
              <a:t>gs</a:t>
            </a:r>
            <a:r>
              <a:rPr lang="en-US" sz="2400" dirty="0"/>
              <a:t>, and the general-purpose </a:t>
            </a:r>
            <a:r>
              <a:rPr lang="en-US" sz="2400" dirty="0" smtClean="0"/>
              <a:t>registers. The </a:t>
            </a:r>
            <a:r>
              <a:rPr lang="en-US" sz="2400" dirty="0"/>
              <a:t>result of this effort is that </a:t>
            </a:r>
            <a:r>
              <a:rPr lang="en-US" sz="2400" dirty="0" smtClean="0"/>
              <a:t>the kernel </a:t>
            </a:r>
            <a:r>
              <a:rPr lang="en-US" sz="2400" dirty="0"/>
              <a:t>stack now contains a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 smtClean="0"/>
              <a:t>trapframe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Trap: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Once </a:t>
            </a:r>
            <a:r>
              <a:rPr lang="en-US" sz="2400" dirty="0"/>
              <a:t>the segments are set properly, </a:t>
            </a:r>
            <a:r>
              <a:rPr lang="en-US" sz="2400" dirty="0" err="1"/>
              <a:t>alltraps</a:t>
            </a:r>
            <a:r>
              <a:rPr lang="en-US" sz="2400" dirty="0"/>
              <a:t> can call the C trap handler </a:t>
            </a:r>
            <a:r>
              <a:rPr lang="en-US" sz="2400" b="1" dirty="0"/>
              <a:t>trap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Trapret</a:t>
            </a:r>
            <a:r>
              <a:rPr lang="en-US" sz="2400" b="1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After </a:t>
            </a:r>
            <a:r>
              <a:rPr lang="en-US" sz="2400" dirty="0"/>
              <a:t>trap returns, </a:t>
            </a:r>
            <a:r>
              <a:rPr lang="en-US" sz="2400" dirty="0" err="1"/>
              <a:t>alltraps</a:t>
            </a:r>
            <a:r>
              <a:rPr lang="en-US" sz="2400" dirty="0"/>
              <a:t> </a:t>
            </a:r>
            <a:r>
              <a:rPr lang="en-US" sz="2400" dirty="0" smtClean="0"/>
              <a:t>pops the </a:t>
            </a:r>
            <a:r>
              <a:rPr lang="en-US" sz="2400" dirty="0"/>
              <a:t>argument off the stack by adding to the stack pointer </a:t>
            </a:r>
            <a:r>
              <a:rPr lang="en-US" sz="2400" dirty="0" smtClean="0"/>
              <a:t>and </a:t>
            </a:r>
            <a:r>
              <a:rPr lang="en-US" sz="2400" dirty="0"/>
              <a:t>then starts </a:t>
            </a:r>
            <a:r>
              <a:rPr lang="en-US" sz="2400" dirty="0" smtClean="0"/>
              <a:t>execut</a:t>
            </a:r>
            <a:r>
              <a:rPr lang="en-US" sz="2400" dirty="0"/>
              <a:t>ing the code at label </a:t>
            </a:r>
            <a:r>
              <a:rPr lang="en-US" sz="2400" b="1" dirty="0" err="1"/>
              <a:t>trapret</a:t>
            </a:r>
            <a:endParaRPr lang="te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55F7920-28F4-48E6-81BC-48EDF169C327}"/>
              </a:ext>
            </a:extLst>
          </p:cNvPr>
          <p:cNvSpPr/>
          <p:nvPr/>
        </p:nvSpPr>
        <p:spPr>
          <a:xfrm>
            <a:off x="295253" y="564512"/>
            <a:ext cx="33493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iberation Sans"/>
              </a:rPr>
              <a:t>Handling Traps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84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88134" y="95935"/>
            <a:ext cx="7912865" cy="674030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1858 // Switch TSS and h/w page table to correspond to process p.</a:t>
            </a:r>
          </a:p>
          <a:p>
            <a:r>
              <a:rPr lang="en-US" dirty="0"/>
              <a:t>1859 void</a:t>
            </a:r>
          </a:p>
          <a:p>
            <a:r>
              <a:rPr lang="en-US" dirty="0"/>
              <a:t>1860 </a:t>
            </a:r>
            <a:r>
              <a:rPr lang="en-US" dirty="0" err="1"/>
              <a:t>switchuvm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proc *p)</a:t>
            </a:r>
          </a:p>
          <a:p>
            <a:r>
              <a:rPr lang="en-US" dirty="0"/>
              <a:t>1861 </a:t>
            </a:r>
            <a:r>
              <a:rPr lang="en-US" dirty="0" smtClean="0"/>
              <a:t>  {</a:t>
            </a:r>
            <a:endParaRPr lang="en-US" dirty="0"/>
          </a:p>
          <a:p>
            <a:r>
              <a:rPr lang="en-US" dirty="0"/>
              <a:t>1862 </a:t>
            </a:r>
            <a:r>
              <a:rPr lang="en-US" dirty="0" smtClean="0"/>
              <a:t>    if(p </a:t>
            </a:r>
            <a:r>
              <a:rPr lang="en-US" dirty="0"/>
              <a:t>== 0)</a:t>
            </a:r>
          </a:p>
          <a:p>
            <a:r>
              <a:rPr lang="en-US" dirty="0"/>
              <a:t>1863 </a:t>
            </a:r>
            <a:r>
              <a:rPr lang="en-US" dirty="0" smtClean="0"/>
              <a:t>       panic</a:t>
            </a:r>
            <a:r>
              <a:rPr lang="en-US" dirty="0"/>
              <a:t>("</a:t>
            </a:r>
            <a:r>
              <a:rPr lang="en-US" dirty="0" err="1"/>
              <a:t>switchuvm</a:t>
            </a:r>
            <a:r>
              <a:rPr lang="en-US" dirty="0"/>
              <a:t>: no process");</a:t>
            </a:r>
          </a:p>
          <a:p>
            <a:r>
              <a:rPr lang="en-US" dirty="0"/>
              <a:t>1864 </a:t>
            </a:r>
            <a:r>
              <a:rPr lang="en-US" dirty="0" smtClean="0"/>
              <a:t>    if(p</a:t>
            </a:r>
            <a:r>
              <a:rPr lang="en-US" dirty="0"/>
              <a:t>−&gt;</a:t>
            </a:r>
            <a:r>
              <a:rPr lang="en-US" dirty="0" err="1"/>
              <a:t>kstack</a:t>
            </a:r>
            <a:r>
              <a:rPr lang="en-US" dirty="0"/>
              <a:t> == 0)</a:t>
            </a:r>
          </a:p>
          <a:p>
            <a:r>
              <a:rPr lang="en-US" dirty="0"/>
              <a:t>1865 </a:t>
            </a:r>
            <a:r>
              <a:rPr lang="en-US" dirty="0" smtClean="0"/>
              <a:t>       panic</a:t>
            </a:r>
            <a:r>
              <a:rPr lang="en-US" dirty="0"/>
              <a:t>("</a:t>
            </a:r>
            <a:r>
              <a:rPr lang="en-US" dirty="0" err="1"/>
              <a:t>switchuvm</a:t>
            </a:r>
            <a:r>
              <a:rPr lang="en-US" dirty="0"/>
              <a:t>: no </a:t>
            </a:r>
            <a:r>
              <a:rPr lang="en-US" dirty="0" err="1"/>
              <a:t>kstack</a:t>
            </a:r>
            <a:r>
              <a:rPr lang="en-US" dirty="0"/>
              <a:t>");</a:t>
            </a:r>
          </a:p>
          <a:p>
            <a:r>
              <a:rPr lang="en-US" dirty="0"/>
              <a:t>1866 </a:t>
            </a:r>
            <a:r>
              <a:rPr lang="en-US" dirty="0" smtClean="0"/>
              <a:t>    if(p</a:t>
            </a:r>
            <a:r>
              <a:rPr lang="en-US" dirty="0"/>
              <a:t>−&gt;</a:t>
            </a:r>
            <a:r>
              <a:rPr lang="en-US" dirty="0" err="1"/>
              <a:t>pgdir</a:t>
            </a:r>
            <a:r>
              <a:rPr lang="en-US" dirty="0"/>
              <a:t> == 0)</a:t>
            </a:r>
          </a:p>
          <a:p>
            <a:r>
              <a:rPr lang="en-US" dirty="0"/>
              <a:t>1867 </a:t>
            </a:r>
            <a:r>
              <a:rPr lang="en-US" dirty="0" smtClean="0"/>
              <a:t>       panic</a:t>
            </a:r>
            <a:r>
              <a:rPr lang="en-US" dirty="0"/>
              <a:t>("</a:t>
            </a:r>
            <a:r>
              <a:rPr lang="en-US" dirty="0" err="1"/>
              <a:t>switchuvm</a:t>
            </a:r>
            <a:r>
              <a:rPr lang="en-US" dirty="0"/>
              <a:t>: no </a:t>
            </a:r>
            <a:r>
              <a:rPr lang="en-US" dirty="0" err="1"/>
              <a:t>pgdir</a:t>
            </a:r>
            <a:r>
              <a:rPr lang="en-US" dirty="0"/>
              <a:t>");</a:t>
            </a:r>
          </a:p>
          <a:p>
            <a:r>
              <a:rPr lang="en-US" dirty="0"/>
              <a:t>1868</a:t>
            </a:r>
          </a:p>
          <a:p>
            <a:r>
              <a:rPr lang="en-US" dirty="0"/>
              <a:t>1869 </a:t>
            </a:r>
            <a:r>
              <a:rPr lang="en-US" dirty="0" smtClean="0"/>
              <a:t>    </a:t>
            </a:r>
            <a:r>
              <a:rPr lang="en-US" dirty="0" err="1" smtClean="0"/>
              <a:t>pushcli</a:t>
            </a:r>
            <a:r>
              <a:rPr lang="en-US" dirty="0"/>
              <a:t>();</a:t>
            </a:r>
          </a:p>
          <a:p>
            <a:r>
              <a:rPr lang="en-US" dirty="0"/>
              <a:t>1870 </a:t>
            </a:r>
            <a:r>
              <a:rPr lang="en-US" dirty="0" smtClean="0"/>
              <a:t>    </a:t>
            </a:r>
            <a:r>
              <a:rPr lang="en-US" dirty="0" err="1" smtClean="0"/>
              <a:t>mycpu</a:t>
            </a:r>
            <a:r>
              <a:rPr lang="en-US" dirty="0"/>
              <a:t>()−&gt;</a:t>
            </a:r>
            <a:r>
              <a:rPr lang="en-US" dirty="0" err="1"/>
              <a:t>gdt</a:t>
            </a:r>
            <a:r>
              <a:rPr lang="en-US" dirty="0"/>
              <a:t>[SEG_TSS] = SEG16(STS_T32A, &amp;</a:t>
            </a:r>
            <a:r>
              <a:rPr lang="en-US" dirty="0" err="1"/>
              <a:t>mycpu</a:t>
            </a:r>
            <a:r>
              <a:rPr lang="en-US" dirty="0"/>
              <a:t>()−&gt;</a:t>
            </a:r>
            <a:r>
              <a:rPr lang="en-US" dirty="0" err="1"/>
              <a:t>ts</a:t>
            </a:r>
            <a:r>
              <a:rPr lang="en-US" dirty="0"/>
              <a:t>,</a:t>
            </a:r>
          </a:p>
          <a:p>
            <a:r>
              <a:rPr lang="en-US" dirty="0"/>
              <a:t>1871 </a:t>
            </a:r>
            <a:r>
              <a:rPr lang="en-US" dirty="0" smtClean="0"/>
              <a:t>   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mycpu</a:t>
            </a:r>
            <a:r>
              <a:rPr lang="en-US" dirty="0"/>
              <a:t>()−&gt;</a:t>
            </a:r>
            <a:r>
              <a:rPr lang="en-US" dirty="0" err="1"/>
              <a:t>ts</a:t>
            </a:r>
            <a:r>
              <a:rPr lang="en-US" dirty="0"/>
              <a:t>)−1, 0);</a:t>
            </a:r>
          </a:p>
          <a:p>
            <a:r>
              <a:rPr lang="en-US" dirty="0"/>
              <a:t>1872 </a:t>
            </a:r>
            <a:r>
              <a:rPr lang="en-US" dirty="0" smtClean="0"/>
              <a:t>    </a:t>
            </a:r>
            <a:r>
              <a:rPr lang="en-US" dirty="0" err="1" smtClean="0"/>
              <a:t>mycpu</a:t>
            </a:r>
            <a:r>
              <a:rPr lang="en-US" dirty="0"/>
              <a:t>()−&gt;</a:t>
            </a:r>
            <a:r>
              <a:rPr lang="en-US" dirty="0" err="1"/>
              <a:t>gdt</a:t>
            </a:r>
            <a:r>
              <a:rPr lang="en-US" dirty="0"/>
              <a:t>[SEG_TSS].s = 0;</a:t>
            </a:r>
          </a:p>
          <a:p>
            <a:r>
              <a:rPr lang="en-US" dirty="0"/>
              <a:t>1873 </a:t>
            </a:r>
            <a:r>
              <a:rPr lang="en-US" dirty="0" smtClean="0"/>
              <a:t>    </a:t>
            </a:r>
            <a:r>
              <a:rPr lang="en-US" dirty="0" err="1" smtClean="0"/>
              <a:t>mycpu</a:t>
            </a:r>
            <a:r>
              <a:rPr lang="en-US" dirty="0"/>
              <a:t>()−&gt;ts.ss0 = SEG_KDATA &lt;&lt; 3;</a:t>
            </a:r>
          </a:p>
          <a:p>
            <a:r>
              <a:rPr lang="en-US" dirty="0"/>
              <a:t>1874 </a:t>
            </a:r>
            <a:r>
              <a:rPr lang="en-US" dirty="0" smtClean="0"/>
              <a:t>    </a:t>
            </a:r>
            <a:r>
              <a:rPr lang="en-US" dirty="0" err="1" smtClean="0"/>
              <a:t>mycpu</a:t>
            </a:r>
            <a:r>
              <a:rPr lang="en-US" dirty="0"/>
              <a:t>()−&gt;ts.esp0 = (</a:t>
            </a:r>
            <a:r>
              <a:rPr lang="en-US" dirty="0" err="1"/>
              <a:t>uint</a:t>
            </a:r>
            <a:r>
              <a:rPr lang="en-US" dirty="0"/>
              <a:t>)p−&gt;</a:t>
            </a:r>
            <a:r>
              <a:rPr lang="en-US" dirty="0" err="1"/>
              <a:t>kstack</a:t>
            </a:r>
            <a:r>
              <a:rPr lang="en-US" dirty="0"/>
              <a:t> + KSTACKSIZE;</a:t>
            </a:r>
          </a:p>
          <a:p>
            <a:r>
              <a:rPr lang="en-US" dirty="0"/>
              <a:t>1875 // setting IOPL=0 in </a:t>
            </a:r>
            <a:r>
              <a:rPr lang="en-US" dirty="0" err="1"/>
              <a:t>eflags</a:t>
            </a:r>
            <a:r>
              <a:rPr lang="en-US" dirty="0"/>
              <a:t> *and* </a:t>
            </a:r>
            <a:r>
              <a:rPr lang="en-US" dirty="0" err="1"/>
              <a:t>iomb</a:t>
            </a:r>
            <a:r>
              <a:rPr lang="en-US" dirty="0"/>
              <a:t> beyond the </a:t>
            </a:r>
            <a:r>
              <a:rPr lang="en-US" dirty="0" err="1"/>
              <a:t>tss</a:t>
            </a:r>
            <a:r>
              <a:rPr lang="en-US" dirty="0"/>
              <a:t> segment limit</a:t>
            </a:r>
          </a:p>
          <a:p>
            <a:r>
              <a:rPr lang="en-US" dirty="0"/>
              <a:t>1876 // forbids I/O instructions (e.g., </a:t>
            </a:r>
            <a:r>
              <a:rPr lang="en-US" dirty="0" err="1"/>
              <a:t>inb</a:t>
            </a:r>
            <a:r>
              <a:rPr lang="en-US" dirty="0"/>
              <a:t> and </a:t>
            </a:r>
            <a:r>
              <a:rPr lang="en-US" dirty="0" err="1"/>
              <a:t>outb</a:t>
            </a:r>
            <a:r>
              <a:rPr lang="en-US" dirty="0"/>
              <a:t>) from user space</a:t>
            </a:r>
          </a:p>
          <a:p>
            <a:r>
              <a:rPr lang="en-US" dirty="0"/>
              <a:t>1877 </a:t>
            </a:r>
            <a:r>
              <a:rPr lang="en-US" dirty="0" smtClean="0"/>
              <a:t>     </a:t>
            </a:r>
            <a:r>
              <a:rPr lang="en-US" dirty="0" err="1" smtClean="0"/>
              <a:t>mycpu</a:t>
            </a:r>
            <a:r>
              <a:rPr lang="en-US" dirty="0"/>
              <a:t>()−&gt;</a:t>
            </a:r>
            <a:r>
              <a:rPr lang="en-US" dirty="0" err="1"/>
              <a:t>ts.iomb</a:t>
            </a:r>
            <a:r>
              <a:rPr lang="en-US" dirty="0"/>
              <a:t> = (</a:t>
            </a:r>
            <a:r>
              <a:rPr lang="en-US" dirty="0" err="1"/>
              <a:t>ushort</a:t>
            </a:r>
            <a:r>
              <a:rPr lang="en-US" dirty="0"/>
              <a:t>) 0xFFFF;</a:t>
            </a:r>
          </a:p>
          <a:p>
            <a:r>
              <a:rPr lang="en-US" dirty="0"/>
              <a:t>1878 </a:t>
            </a:r>
            <a:r>
              <a:rPr lang="en-US" dirty="0" smtClean="0"/>
              <a:t>     </a:t>
            </a:r>
            <a:r>
              <a:rPr lang="en-US" dirty="0" err="1" smtClean="0"/>
              <a:t>ltr</a:t>
            </a:r>
            <a:r>
              <a:rPr lang="en-US" dirty="0" smtClean="0"/>
              <a:t>(SEG_TSS </a:t>
            </a:r>
            <a:r>
              <a:rPr lang="en-US" dirty="0"/>
              <a:t>&lt;&lt; 3);</a:t>
            </a:r>
          </a:p>
          <a:p>
            <a:r>
              <a:rPr lang="en-US" dirty="0"/>
              <a:t>1879 </a:t>
            </a:r>
            <a:r>
              <a:rPr lang="en-US" dirty="0" smtClean="0"/>
              <a:t>     lcr3(V2P(p</a:t>
            </a:r>
            <a:r>
              <a:rPr lang="en-US" dirty="0"/>
              <a:t>−&gt;</a:t>
            </a:r>
            <a:r>
              <a:rPr lang="en-US" dirty="0" err="1"/>
              <a:t>pgdir</a:t>
            </a:r>
            <a:r>
              <a:rPr lang="en-US" dirty="0"/>
              <a:t>)); // switch to process’s address space</a:t>
            </a:r>
          </a:p>
          <a:p>
            <a:r>
              <a:rPr lang="en-US" dirty="0"/>
              <a:t>1880 </a:t>
            </a:r>
            <a:r>
              <a:rPr lang="en-US" dirty="0" smtClean="0"/>
              <a:t>     </a:t>
            </a:r>
            <a:r>
              <a:rPr lang="en-US" dirty="0" err="1" smtClean="0"/>
              <a:t>popcli</a:t>
            </a:r>
            <a:r>
              <a:rPr lang="en-US" dirty="0"/>
              <a:t>();</a:t>
            </a:r>
          </a:p>
          <a:p>
            <a:r>
              <a:rPr lang="en-US" dirty="0"/>
              <a:t>1881 </a:t>
            </a:r>
            <a:r>
              <a:rPr lang="en-US" dirty="0" smtClean="0"/>
              <a:t>   }</a:t>
            </a:r>
            <a:endParaRPr lang="te-IN" dirty="0"/>
          </a:p>
        </p:txBody>
      </p:sp>
      <p:sp>
        <p:nvSpPr>
          <p:cNvPr id="15" name="Rectangle 14"/>
          <p:cNvSpPr/>
          <p:nvPr/>
        </p:nvSpPr>
        <p:spPr>
          <a:xfrm>
            <a:off x="8537006" y="245737"/>
            <a:ext cx="2574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Switchuvm</a:t>
            </a:r>
            <a:r>
              <a:rPr lang="en-US" sz="2400" b="1" dirty="0" smtClean="0"/>
              <a:t> in </a:t>
            </a:r>
            <a:r>
              <a:rPr lang="en-US" sz="2400" b="1" dirty="0" err="1" smtClean="0"/>
              <a:t>vm.c</a:t>
            </a:r>
            <a:endParaRPr lang="te-IN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6670106" y="6017697"/>
            <a:ext cx="3733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loads </a:t>
            </a:r>
            <a:r>
              <a:rPr lang="en-US" dirty="0"/>
              <a:t>process's Page Table to %cr3.</a:t>
            </a:r>
            <a:endParaRPr lang="te-IN" dirty="0"/>
          </a:p>
        </p:txBody>
      </p:sp>
      <p:sp>
        <p:nvSpPr>
          <p:cNvPr id="18" name="Rectangle 17"/>
          <p:cNvSpPr/>
          <p:nvPr/>
        </p:nvSpPr>
        <p:spPr>
          <a:xfrm>
            <a:off x="6373854" y="707402"/>
            <a:ext cx="32542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Prepares kernel-stack of process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21996" y="5543034"/>
            <a:ext cx="38390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Makes %</a:t>
            </a:r>
            <a:r>
              <a:rPr lang="en-US" dirty="0" err="1"/>
              <a:t>tr</a:t>
            </a:r>
            <a:r>
              <a:rPr lang="en-US" dirty="0"/>
              <a:t> register indirectly point to it</a:t>
            </a:r>
            <a:endParaRPr lang="te-IN" dirty="0"/>
          </a:p>
        </p:txBody>
      </p:sp>
      <p:sp>
        <p:nvSpPr>
          <p:cNvPr id="21" name="Rectangle 20"/>
          <p:cNvSpPr/>
          <p:nvPr/>
        </p:nvSpPr>
        <p:spPr>
          <a:xfrm>
            <a:off x="6690091" y="3250188"/>
            <a:ext cx="52098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set up %</a:t>
            </a:r>
            <a:r>
              <a:rPr lang="en-US" dirty="0" err="1"/>
              <a:t>tr</a:t>
            </a:r>
            <a:r>
              <a:rPr lang="en-US" dirty="0"/>
              <a:t> register and SEG_TSS section in GDT </a:t>
            </a:r>
            <a:r>
              <a:rPr lang="en-US" dirty="0" smtClean="0"/>
              <a:t>referring to </a:t>
            </a:r>
            <a:r>
              <a:rPr lang="en-US" dirty="0"/>
              <a:t>top of process's kernel stack</a:t>
            </a:r>
            <a:endParaRPr lang="te-IN" dirty="0"/>
          </a:p>
        </p:txBody>
      </p:sp>
      <p:sp>
        <p:nvSpPr>
          <p:cNvPr id="22" name="Rectangle 21"/>
          <p:cNvSpPr/>
          <p:nvPr/>
        </p:nvSpPr>
        <p:spPr>
          <a:xfrm>
            <a:off x="8127998" y="1300755"/>
            <a:ext cx="403860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switchuvm</a:t>
            </a:r>
            <a:r>
              <a:rPr lang="en-US" dirty="0"/>
              <a:t> also sets up a task</a:t>
            </a:r>
          </a:p>
          <a:p>
            <a:r>
              <a:rPr lang="en-US" dirty="0"/>
              <a:t>state segment SEG_TSS that instructs the hardware to execute system calls and </a:t>
            </a:r>
            <a:r>
              <a:rPr lang="en-US" dirty="0" smtClean="0"/>
              <a:t>interrupts on </a:t>
            </a:r>
            <a:r>
              <a:rPr lang="en-US" dirty="0"/>
              <a:t>the process’s kernel stack.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36152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Device Management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:a16="http://schemas.microsoft.com/office/drawing/2014/main" xmlns="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51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66700" y="424051"/>
            <a:ext cx="58293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3300 #include "</a:t>
            </a:r>
            <a:r>
              <a:rPr lang="en-US" dirty="0" err="1"/>
              <a:t>mmu.h</a:t>
            </a:r>
            <a:r>
              <a:rPr lang="en-US" dirty="0"/>
              <a:t>"</a:t>
            </a:r>
          </a:p>
          <a:p>
            <a:r>
              <a:rPr lang="en-US" dirty="0"/>
              <a:t>3301</a:t>
            </a:r>
          </a:p>
          <a:p>
            <a:r>
              <a:rPr lang="en-US" dirty="0"/>
              <a:t>3302 # </a:t>
            </a:r>
            <a:r>
              <a:rPr lang="en-US" dirty="0" err="1"/>
              <a:t>vectors.S</a:t>
            </a:r>
            <a:r>
              <a:rPr lang="en-US" dirty="0"/>
              <a:t> sends all traps here.</a:t>
            </a:r>
          </a:p>
          <a:p>
            <a:r>
              <a:rPr lang="en-US" b="1" dirty="0"/>
              <a:t>3303 .</a:t>
            </a:r>
            <a:r>
              <a:rPr lang="en-US" b="1" dirty="0" err="1"/>
              <a:t>globl</a:t>
            </a:r>
            <a:r>
              <a:rPr lang="en-US" b="1" dirty="0"/>
              <a:t> </a:t>
            </a:r>
            <a:r>
              <a:rPr lang="en-US" b="1" dirty="0" err="1"/>
              <a:t>alltraps</a:t>
            </a:r>
            <a:endParaRPr lang="en-US" b="1" dirty="0"/>
          </a:p>
          <a:p>
            <a:r>
              <a:rPr lang="en-US" dirty="0"/>
              <a:t>3304 </a:t>
            </a:r>
            <a:r>
              <a:rPr lang="en-US" dirty="0" err="1"/>
              <a:t>alltraps</a:t>
            </a:r>
            <a:r>
              <a:rPr lang="en-US" dirty="0"/>
              <a:t>:</a:t>
            </a:r>
          </a:p>
          <a:p>
            <a:r>
              <a:rPr lang="en-US" dirty="0"/>
              <a:t>3305 # Build trap frame.</a:t>
            </a:r>
          </a:p>
          <a:p>
            <a:r>
              <a:rPr lang="en-US" dirty="0"/>
              <a:t>3306 </a:t>
            </a:r>
            <a:r>
              <a:rPr lang="en-US" dirty="0" err="1"/>
              <a:t>pushl</a:t>
            </a:r>
            <a:r>
              <a:rPr lang="en-US" dirty="0"/>
              <a:t> %ds</a:t>
            </a:r>
          </a:p>
          <a:p>
            <a:r>
              <a:rPr lang="en-US" dirty="0"/>
              <a:t>3307 </a:t>
            </a:r>
            <a:r>
              <a:rPr lang="en-US" dirty="0" err="1"/>
              <a:t>pushl</a:t>
            </a:r>
            <a:r>
              <a:rPr lang="en-US" dirty="0"/>
              <a:t> %</a:t>
            </a:r>
            <a:r>
              <a:rPr lang="en-US" dirty="0" err="1"/>
              <a:t>es</a:t>
            </a:r>
            <a:endParaRPr lang="en-US" dirty="0"/>
          </a:p>
          <a:p>
            <a:r>
              <a:rPr lang="en-US" dirty="0"/>
              <a:t>3308 </a:t>
            </a:r>
            <a:r>
              <a:rPr lang="en-US" dirty="0" err="1"/>
              <a:t>pushl</a:t>
            </a:r>
            <a:r>
              <a:rPr lang="en-US" dirty="0"/>
              <a:t> %fs</a:t>
            </a:r>
          </a:p>
          <a:p>
            <a:r>
              <a:rPr lang="en-US" dirty="0"/>
              <a:t>3309 </a:t>
            </a:r>
            <a:r>
              <a:rPr lang="en-US" dirty="0" err="1"/>
              <a:t>pushl</a:t>
            </a:r>
            <a:r>
              <a:rPr lang="en-US" dirty="0"/>
              <a:t> %</a:t>
            </a:r>
            <a:r>
              <a:rPr lang="en-US" dirty="0" err="1"/>
              <a:t>gs</a:t>
            </a:r>
            <a:endParaRPr lang="en-US" dirty="0"/>
          </a:p>
          <a:p>
            <a:r>
              <a:rPr lang="en-US" dirty="0"/>
              <a:t>3310 </a:t>
            </a:r>
            <a:r>
              <a:rPr lang="en-US" dirty="0" err="1"/>
              <a:t>pushal</a:t>
            </a:r>
            <a:endParaRPr lang="en-US" dirty="0"/>
          </a:p>
          <a:p>
            <a:r>
              <a:rPr lang="en-US" dirty="0"/>
              <a:t>3311</a:t>
            </a:r>
          </a:p>
          <a:p>
            <a:r>
              <a:rPr lang="en-US" dirty="0"/>
              <a:t>3312 # Set up data segments.</a:t>
            </a:r>
          </a:p>
          <a:p>
            <a:r>
              <a:rPr lang="en-US" dirty="0"/>
              <a:t>3313 </a:t>
            </a:r>
            <a:r>
              <a:rPr lang="en-US" dirty="0" err="1"/>
              <a:t>movw</a:t>
            </a:r>
            <a:r>
              <a:rPr lang="en-US" dirty="0"/>
              <a:t> $(SEG_KDATA&lt;&lt;3), %ax</a:t>
            </a:r>
          </a:p>
          <a:p>
            <a:r>
              <a:rPr lang="en-US" dirty="0"/>
              <a:t>3314 </a:t>
            </a:r>
            <a:r>
              <a:rPr lang="en-US" dirty="0" err="1"/>
              <a:t>movw</a:t>
            </a:r>
            <a:r>
              <a:rPr lang="en-US" dirty="0"/>
              <a:t> %ax, %ds</a:t>
            </a:r>
          </a:p>
          <a:p>
            <a:r>
              <a:rPr lang="en-US" dirty="0"/>
              <a:t>3315 </a:t>
            </a:r>
            <a:r>
              <a:rPr lang="en-US" dirty="0" err="1"/>
              <a:t>movw</a:t>
            </a:r>
            <a:r>
              <a:rPr lang="en-US" dirty="0"/>
              <a:t> %ax, %</a:t>
            </a:r>
            <a:r>
              <a:rPr lang="en-US" dirty="0" err="1"/>
              <a:t>es</a:t>
            </a:r>
            <a:endParaRPr lang="en-US" dirty="0"/>
          </a:p>
          <a:p>
            <a:r>
              <a:rPr lang="en-US" dirty="0"/>
              <a:t>3316</a:t>
            </a:r>
          </a:p>
          <a:p>
            <a:r>
              <a:rPr lang="en-US" dirty="0"/>
              <a:t>3317 # Call trap(</a:t>
            </a:r>
            <a:r>
              <a:rPr lang="en-US" dirty="0" err="1"/>
              <a:t>tf</a:t>
            </a:r>
            <a:r>
              <a:rPr lang="en-US" dirty="0"/>
              <a:t>), where </a:t>
            </a:r>
            <a:r>
              <a:rPr lang="en-US" dirty="0" err="1"/>
              <a:t>tf</a:t>
            </a:r>
            <a:r>
              <a:rPr lang="en-US" dirty="0"/>
              <a:t>=%</a:t>
            </a:r>
            <a:r>
              <a:rPr lang="en-US" dirty="0" err="1"/>
              <a:t>esp</a:t>
            </a:r>
            <a:endParaRPr lang="en-US" dirty="0"/>
          </a:p>
          <a:p>
            <a:r>
              <a:rPr lang="en-US" dirty="0"/>
              <a:t>3318 </a:t>
            </a:r>
            <a:r>
              <a:rPr lang="en-US" dirty="0" err="1"/>
              <a:t>pushl</a:t>
            </a:r>
            <a:r>
              <a:rPr lang="en-US" dirty="0"/>
              <a:t> %</a:t>
            </a:r>
            <a:r>
              <a:rPr lang="en-US" dirty="0" err="1"/>
              <a:t>esp</a:t>
            </a:r>
            <a:endParaRPr lang="en-US" dirty="0"/>
          </a:p>
          <a:p>
            <a:r>
              <a:rPr lang="en-US" b="1" dirty="0"/>
              <a:t>3319 call trap</a:t>
            </a:r>
          </a:p>
          <a:p>
            <a:r>
              <a:rPr lang="en-US" dirty="0"/>
              <a:t>3320 </a:t>
            </a:r>
            <a:r>
              <a:rPr lang="en-US" dirty="0" err="1"/>
              <a:t>addl</a:t>
            </a:r>
            <a:r>
              <a:rPr lang="en-US" dirty="0"/>
              <a:t> $4, %</a:t>
            </a:r>
            <a:r>
              <a:rPr lang="en-US" dirty="0" err="1" smtClean="0"/>
              <a:t>esp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14976" y="244725"/>
            <a:ext cx="204062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xv6/</a:t>
            </a:r>
            <a:r>
              <a:rPr lang="en-US" sz="2400" b="1" dirty="0" err="1"/>
              <a:t>trapasm.S</a:t>
            </a:r>
            <a:endParaRPr lang="te-IN" sz="2400" b="1" dirty="0"/>
          </a:p>
        </p:txBody>
      </p:sp>
      <p:graphicFrame>
        <p:nvGraphicFramePr>
          <p:cNvPr id="45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31477"/>
              </p:ext>
            </p:extLst>
          </p:nvPr>
        </p:nvGraphicFramePr>
        <p:xfrm>
          <a:off x="9334959" y="1401343"/>
          <a:ext cx="2438400" cy="449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066800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SS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 smtClean="0">
                          <a:latin typeface="Times New Roman"/>
                          <a:cs typeface="Times New Roman"/>
                        </a:rPr>
                        <a:t>Trapframe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ESP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EFLAGS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CS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EIP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Error</a:t>
                      </a:r>
                      <a:r>
                        <a:rPr sz="1600" spc="-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Code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8B3BA"/>
                    </a:solidFill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Liberation Sans"/>
                          <a:cs typeface="Liberation Sans"/>
                        </a:rPr>
                        <a:t>Trap</a:t>
                      </a:r>
                      <a:r>
                        <a:rPr sz="1600" spc="-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Number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ds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es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…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eax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ecx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…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esi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edi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esp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(empty)</a:t>
                      </a:r>
                      <a:endParaRPr sz="160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74774" y="1914604"/>
            <a:ext cx="43278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Catches and prepares all interrupts for trap.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74774" y="2551836"/>
            <a:ext cx="34347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Pushes register data on </a:t>
            </a:r>
            <a:r>
              <a:rPr lang="en-US" dirty="0" smtClean="0"/>
              <a:t>stack</a:t>
            </a:r>
          </a:p>
          <a:p>
            <a:r>
              <a:rPr lang="en-US" dirty="0"/>
              <a:t>store registers and build </a:t>
            </a:r>
            <a:r>
              <a:rPr lang="en-US" dirty="0" err="1"/>
              <a:t>trapframe</a:t>
            </a:r>
            <a:endParaRPr lang="te-IN" dirty="0"/>
          </a:p>
        </p:txBody>
      </p:sp>
      <p:sp>
        <p:nvSpPr>
          <p:cNvPr id="16" name="Rectangle 15"/>
          <p:cNvSpPr/>
          <p:nvPr/>
        </p:nvSpPr>
        <p:spPr>
          <a:xfrm>
            <a:off x="3674363" y="4323834"/>
            <a:ext cx="34208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set up data and per-CPU segments</a:t>
            </a:r>
            <a:endParaRPr lang="te-IN" dirty="0"/>
          </a:p>
        </p:txBody>
      </p:sp>
      <p:sp>
        <p:nvSpPr>
          <p:cNvPr id="18" name="Rectangle 17"/>
          <p:cNvSpPr/>
          <p:nvPr/>
        </p:nvSpPr>
        <p:spPr>
          <a:xfrm>
            <a:off x="3029398" y="5453102"/>
            <a:ext cx="32884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call trap, using stack as argument</a:t>
            </a:r>
            <a:endParaRPr lang="te-IN" dirty="0"/>
          </a:p>
        </p:txBody>
      </p:sp>
      <p:sp>
        <p:nvSpPr>
          <p:cNvPr id="20" name="Rectangle 19"/>
          <p:cNvSpPr/>
          <p:nvPr/>
        </p:nvSpPr>
        <p:spPr>
          <a:xfrm>
            <a:off x="2336799" y="5975866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skip over top of frame (%</a:t>
            </a:r>
            <a:r>
              <a:rPr lang="en-US" dirty="0" err="1"/>
              <a:t>esp</a:t>
            </a:r>
            <a:r>
              <a:rPr lang="en-US" dirty="0"/>
              <a:t> address) without popping it into anything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27837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9014976" y="244725"/>
            <a:ext cx="9508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 err="1" smtClean="0"/>
              <a:t>Trap.c</a:t>
            </a:r>
            <a:endParaRPr lang="te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92100" y="15176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3400 void</a:t>
            </a:r>
          </a:p>
          <a:p>
            <a:r>
              <a:rPr lang="en-US" dirty="0"/>
              <a:t>3401 trap(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trapframe</a:t>
            </a:r>
            <a:r>
              <a:rPr lang="en-US" dirty="0"/>
              <a:t> *</a:t>
            </a:r>
            <a:r>
              <a:rPr lang="en-US" dirty="0" err="1"/>
              <a:t>tf</a:t>
            </a:r>
            <a:r>
              <a:rPr lang="en-US" dirty="0"/>
              <a:t>)</a:t>
            </a:r>
          </a:p>
          <a:p>
            <a:r>
              <a:rPr lang="en-US" dirty="0"/>
              <a:t>3402 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3403 </a:t>
            </a:r>
            <a:r>
              <a:rPr lang="en-US" dirty="0" smtClean="0"/>
              <a:t>    if(</a:t>
            </a:r>
            <a:r>
              <a:rPr lang="en-US" dirty="0" err="1" smtClean="0"/>
              <a:t>tf</a:t>
            </a:r>
            <a:r>
              <a:rPr lang="en-US" dirty="0"/>
              <a:t>−&gt;</a:t>
            </a:r>
            <a:r>
              <a:rPr lang="en-US" dirty="0" err="1"/>
              <a:t>trapno</a:t>
            </a:r>
            <a:r>
              <a:rPr lang="en-US" dirty="0"/>
              <a:t> == T_SYSCALL){</a:t>
            </a:r>
          </a:p>
          <a:p>
            <a:r>
              <a:rPr lang="en-US" dirty="0" smtClean="0"/>
              <a:t>3404          if(</a:t>
            </a:r>
            <a:r>
              <a:rPr lang="en-US" dirty="0" err="1" smtClean="0"/>
              <a:t>myproc</a:t>
            </a:r>
            <a:r>
              <a:rPr lang="en-US" dirty="0"/>
              <a:t>()−&gt;killed)</a:t>
            </a:r>
          </a:p>
          <a:p>
            <a:r>
              <a:rPr lang="en-US" dirty="0"/>
              <a:t>3405 </a:t>
            </a:r>
            <a:r>
              <a:rPr lang="en-US" dirty="0" smtClean="0"/>
              <a:t>             exit</a:t>
            </a:r>
            <a:r>
              <a:rPr lang="en-US" dirty="0"/>
              <a:t>();</a:t>
            </a:r>
          </a:p>
          <a:p>
            <a:r>
              <a:rPr lang="en-US" dirty="0"/>
              <a:t>3406 </a:t>
            </a:r>
            <a:r>
              <a:rPr lang="en-US" dirty="0" smtClean="0"/>
              <a:t>         </a:t>
            </a:r>
            <a:r>
              <a:rPr lang="en-US" dirty="0" err="1" smtClean="0"/>
              <a:t>myproc</a:t>
            </a:r>
            <a:r>
              <a:rPr lang="en-US" dirty="0"/>
              <a:t>()−&gt;</a:t>
            </a:r>
            <a:r>
              <a:rPr lang="en-US" dirty="0" err="1"/>
              <a:t>tf</a:t>
            </a:r>
            <a:r>
              <a:rPr lang="en-US" dirty="0"/>
              <a:t> = </a:t>
            </a:r>
            <a:r>
              <a:rPr lang="en-US" dirty="0" err="1"/>
              <a:t>tf</a:t>
            </a:r>
            <a:r>
              <a:rPr lang="en-US" dirty="0"/>
              <a:t>;</a:t>
            </a:r>
          </a:p>
          <a:p>
            <a:r>
              <a:rPr lang="en-US" dirty="0"/>
              <a:t>3407 </a:t>
            </a:r>
            <a:r>
              <a:rPr lang="en-US" dirty="0" smtClean="0"/>
              <a:t>         </a:t>
            </a:r>
            <a:r>
              <a:rPr lang="en-US" dirty="0" err="1" smtClean="0"/>
              <a:t>syscall</a:t>
            </a:r>
            <a:r>
              <a:rPr lang="en-US" dirty="0"/>
              <a:t>();</a:t>
            </a:r>
          </a:p>
          <a:p>
            <a:r>
              <a:rPr lang="en-US" dirty="0"/>
              <a:t>3408 </a:t>
            </a:r>
            <a:r>
              <a:rPr lang="en-US" dirty="0" smtClean="0"/>
              <a:t>         if(</a:t>
            </a:r>
            <a:r>
              <a:rPr lang="en-US" dirty="0" err="1" smtClean="0"/>
              <a:t>myproc</a:t>
            </a:r>
            <a:r>
              <a:rPr lang="en-US" dirty="0"/>
              <a:t>()−&gt;killed)</a:t>
            </a:r>
          </a:p>
          <a:p>
            <a:r>
              <a:rPr lang="en-US" dirty="0"/>
              <a:t>3409 </a:t>
            </a:r>
            <a:r>
              <a:rPr lang="en-US" dirty="0" smtClean="0"/>
              <a:t>            exit</a:t>
            </a:r>
            <a:r>
              <a:rPr lang="en-US" dirty="0"/>
              <a:t>();</a:t>
            </a:r>
          </a:p>
          <a:p>
            <a:r>
              <a:rPr lang="en-US" dirty="0"/>
              <a:t>3410 </a:t>
            </a:r>
            <a:r>
              <a:rPr lang="en-US" dirty="0" smtClean="0"/>
              <a:t>         return</a:t>
            </a:r>
            <a:r>
              <a:rPr lang="en-US" dirty="0"/>
              <a:t>;</a:t>
            </a:r>
          </a:p>
          <a:p>
            <a:r>
              <a:rPr lang="en-US" dirty="0"/>
              <a:t>3411 </a:t>
            </a:r>
            <a:r>
              <a:rPr lang="en-US" dirty="0" smtClean="0"/>
              <a:t>       }</a:t>
            </a:r>
            <a:endParaRPr lang="te-IN" dirty="0"/>
          </a:p>
        </p:txBody>
      </p:sp>
      <p:sp>
        <p:nvSpPr>
          <p:cNvPr id="14" name="Rectangle 13"/>
          <p:cNvSpPr/>
          <p:nvPr/>
        </p:nvSpPr>
        <p:spPr>
          <a:xfrm>
            <a:off x="4057420" y="2282053"/>
            <a:ext cx="702968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It will call the </a:t>
            </a:r>
            <a:r>
              <a:rPr lang="en-US" dirty="0" err="1" smtClean="0"/>
              <a:t>syscall</a:t>
            </a:r>
            <a:r>
              <a:rPr lang="en-US" dirty="0" smtClean="0"/>
              <a:t>() – if the interrupt is for System Call.</a:t>
            </a:r>
          </a:p>
          <a:p>
            <a:endParaRPr lang="en-US" dirty="0"/>
          </a:p>
          <a:p>
            <a:r>
              <a:rPr lang="en-US" dirty="0" smtClean="0"/>
              <a:t>The kernel will execute </a:t>
            </a:r>
            <a:r>
              <a:rPr lang="en-US" dirty="0" err="1" smtClean="0"/>
              <a:t>syscall</a:t>
            </a:r>
            <a:r>
              <a:rPr lang="en-US" dirty="0" smtClean="0"/>
              <a:t>() and return back to this function</a:t>
            </a:r>
            <a:endParaRPr lang="te-IN" dirty="0"/>
          </a:p>
        </p:txBody>
      </p:sp>
      <p:sp>
        <p:nvSpPr>
          <p:cNvPr id="15" name="Rectangle 14"/>
          <p:cNvSpPr/>
          <p:nvPr/>
        </p:nvSpPr>
        <p:spPr>
          <a:xfrm>
            <a:off x="3479800" y="3429000"/>
            <a:ext cx="74180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save </a:t>
            </a:r>
            <a:r>
              <a:rPr lang="en-US" dirty="0" err="1"/>
              <a:t>tf</a:t>
            </a:r>
            <a:r>
              <a:rPr lang="en-US" dirty="0"/>
              <a:t> to proc-&gt;</a:t>
            </a:r>
            <a:r>
              <a:rPr lang="en-US" dirty="0" err="1"/>
              <a:t>tf</a:t>
            </a:r>
            <a:r>
              <a:rPr lang="en-US" dirty="0"/>
              <a:t>, so that we don't need to start passing it around during </a:t>
            </a:r>
            <a:r>
              <a:rPr lang="en-US" dirty="0" err="1"/>
              <a:t>syscall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14572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9014976" y="244725"/>
            <a:ext cx="9508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 err="1" smtClean="0"/>
              <a:t>Trap.c</a:t>
            </a:r>
            <a:endParaRPr lang="te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77800" y="47555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3413 switch(</a:t>
            </a:r>
            <a:r>
              <a:rPr lang="en-US" dirty="0" err="1"/>
              <a:t>tf</a:t>
            </a:r>
            <a:r>
              <a:rPr lang="en-US" dirty="0"/>
              <a:t>−&gt;</a:t>
            </a:r>
            <a:r>
              <a:rPr lang="en-US" dirty="0" err="1"/>
              <a:t>trapno</a:t>
            </a:r>
            <a:r>
              <a:rPr lang="en-US" dirty="0"/>
              <a:t>){</a:t>
            </a:r>
          </a:p>
          <a:p>
            <a:r>
              <a:rPr lang="en-US" dirty="0"/>
              <a:t>3414 </a:t>
            </a:r>
            <a:r>
              <a:rPr lang="en-US" dirty="0" smtClean="0"/>
              <a:t>   case </a:t>
            </a:r>
            <a:r>
              <a:rPr lang="en-US" dirty="0"/>
              <a:t>T_IRQ0 + IRQ_TIMER:</a:t>
            </a:r>
          </a:p>
          <a:p>
            <a:r>
              <a:rPr lang="en-US" dirty="0"/>
              <a:t>3415 </a:t>
            </a:r>
            <a:r>
              <a:rPr lang="en-US" dirty="0" smtClean="0"/>
              <a:t>       if(</a:t>
            </a:r>
            <a:r>
              <a:rPr lang="en-US" dirty="0" err="1" smtClean="0"/>
              <a:t>cpuid</a:t>
            </a:r>
            <a:r>
              <a:rPr lang="en-US" dirty="0"/>
              <a:t>() == 0){</a:t>
            </a:r>
          </a:p>
          <a:p>
            <a:r>
              <a:rPr lang="en-US" dirty="0"/>
              <a:t>3416 </a:t>
            </a:r>
            <a:r>
              <a:rPr lang="en-US" dirty="0" smtClean="0"/>
              <a:t>            acquire</a:t>
            </a:r>
            <a:r>
              <a:rPr lang="en-US" dirty="0"/>
              <a:t>(&amp;</a:t>
            </a:r>
            <a:r>
              <a:rPr lang="en-US" dirty="0" err="1"/>
              <a:t>tickslock</a:t>
            </a:r>
            <a:r>
              <a:rPr lang="en-US" dirty="0"/>
              <a:t>);</a:t>
            </a:r>
          </a:p>
          <a:p>
            <a:r>
              <a:rPr lang="en-US" dirty="0"/>
              <a:t>3417 </a:t>
            </a:r>
            <a:r>
              <a:rPr lang="en-US" dirty="0" smtClean="0"/>
              <a:t>            ticks</a:t>
            </a:r>
            <a:r>
              <a:rPr lang="en-US" dirty="0"/>
              <a:t>++;</a:t>
            </a:r>
          </a:p>
          <a:p>
            <a:r>
              <a:rPr lang="en-US" dirty="0"/>
              <a:t>3418 </a:t>
            </a:r>
            <a:r>
              <a:rPr lang="en-US" dirty="0" smtClean="0"/>
              <a:t>            wakeup</a:t>
            </a:r>
            <a:r>
              <a:rPr lang="en-US" dirty="0"/>
              <a:t>(&amp;ticks);</a:t>
            </a:r>
          </a:p>
          <a:p>
            <a:r>
              <a:rPr lang="en-US" dirty="0"/>
              <a:t>3419 </a:t>
            </a:r>
            <a:r>
              <a:rPr lang="en-US" dirty="0" smtClean="0"/>
              <a:t>            release</a:t>
            </a:r>
            <a:r>
              <a:rPr lang="en-US" dirty="0"/>
              <a:t>(&amp;</a:t>
            </a:r>
            <a:r>
              <a:rPr lang="en-US" dirty="0" err="1"/>
              <a:t>tickslock</a:t>
            </a:r>
            <a:r>
              <a:rPr lang="en-US" dirty="0"/>
              <a:t>);</a:t>
            </a:r>
          </a:p>
          <a:p>
            <a:r>
              <a:rPr lang="en-US" dirty="0"/>
              <a:t>3420 </a:t>
            </a:r>
            <a:r>
              <a:rPr lang="en-US" dirty="0" smtClean="0"/>
              <a:t>          }</a:t>
            </a:r>
            <a:endParaRPr lang="en-US" dirty="0"/>
          </a:p>
          <a:p>
            <a:r>
              <a:rPr lang="en-US" dirty="0"/>
              <a:t>3421 </a:t>
            </a:r>
            <a:r>
              <a:rPr lang="en-US" dirty="0" smtClean="0"/>
              <a:t>        </a:t>
            </a:r>
            <a:r>
              <a:rPr lang="en-US" dirty="0" err="1" smtClean="0"/>
              <a:t>lapiceoi</a:t>
            </a:r>
            <a:r>
              <a:rPr lang="en-US" dirty="0"/>
              <a:t>();</a:t>
            </a:r>
          </a:p>
          <a:p>
            <a:r>
              <a:rPr lang="en-US" dirty="0"/>
              <a:t>3422 </a:t>
            </a:r>
            <a:r>
              <a:rPr lang="en-US" dirty="0" smtClean="0"/>
              <a:t>        break</a:t>
            </a:r>
            <a:r>
              <a:rPr lang="en-US" dirty="0"/>
              <a:t>;</a:t>
            </a:r>
          </a:p>
          <a:p>
            <a:r>
              <a:rPr lang="en-US" dirty="0"/>
              <a:t>3423 </a:t>
            </a:r>
            <a:r>
              <a:rPr lang="en-US" dirty="0" smtClean="0"/>
              <a:t>    case </a:t>
            </a:r>
            <a:r>
              <a:rPr lang="en-US" dirty="0"/>
              <a:t>T_IRQ0 + IRQ_IDE:</a:t>
            </a:r>
          </a:p>
          <a:p>
            <a:r>
              <a:rPr lang="en-US" dirty="0"/>
              <a:t>3424 </a:t>
            </a:r>
            <a:r>
              <a:rPr lang="en-US" dirty="0" smtClean="0"/>
              <a:t>         </a:t>
            </a:r>
            <a:r>
              <a:rPr lang="en-US" dirty="0" err="1" smtClean="0"/>
              <a:t>ideintr</a:t>
            </a:r>
            <a:r>
              <a:rPr lang="en-US" dirty="0"/>
              <a:t>();</a:t>
            </a:r>
          </a:p>
          <a:p>
            <a:r>
              <a:rPr lang="en-US" dirty="0"/>
              <a:t>3425 </a:t>
            </a:r>
            <a:r>
              <a:rPr lang="en-US" dirty="0" smtClean="0"/>
              <a:t>         </a:t>
            </a:r>
            <a:r>
              <a:rPr lang="en-US" dirty="0" err="1" smtClean="0"/>
              <a:t>lapiceoi</a:t>
            </a:r>
            <a:r>
              <a:rPr lang="en-US" dirty="0"/>
              <a:t>();</a:t>
            </a:r>
          </a:p>
          <a:p>
            <a:r>
              <a:rPr lang="en-US" dirty="0"/>
              <a:t>3426 </a:t>
            </a:r>
            <a:r>
              <a:rPr lang="en-US" dirty="0" smtClean="0"/>
              <a:t>         break</a:t>
            </a:r>
            <a:r>
              <a:rPr lang="en-US" dirty="0"/>
              <a:t>;</a:t>
            </a:r>
          </a:p>
          <a:p>
            <a:r>
              <a:rPr lang="en-US" dirty="0"/>
              <a:t>3427 </a:t>
            </a:r>
            <a:r>
              <a:rPr lang="en-US" dirty="0" smtClean="0"/>
              <a:t>    case </a:t>
            </a:r>
            <a:r>
              <a:rPr lang="en-US" dirty="0"/>
              <a:t>T_IRQ0 + IRQ_IDE+1:</a:t>
            </a:r>
          </a:p>
          <a:p>
            <a:r>
              <a:rPr lang="en-US" dirty="0"/>
              <a:t>3428 </a:t>
            </a:r>
            <a:r>
              <a:rPr lang="en-US" dirty="0" smtClean="0"/>
              <a:t>         // </a:t>
            </a:r>
            <a:r>
              <a:rPr lang="en-US" dirty="0" err="1"/>
              <a:t>Bochs</a:t>
            </a:r>
            <a:r>
              <a:rPr lang="en-US" dirty="0"/>
              <a:t> generates spurious IDE1 interrupts.</a:t>
            </a:r>
          </a:p>
          <a:p>
            <a:r>
              <a:rPr lang="en-US" dirty="0"/>
              <a:t>3429 </a:t>
            </a:r>
            <a:r>
              <a:rPr lang="en-US" dirty="0" smtClean="0"/>
              <a:t>         break</a:t>
            </a:r>
            <a:r>
              <a:rPr lang="en-US" dirty="0"/>
              <a:t>;</a:t>
            </a:r>
          </a:p>
          <a:p>
            <a:r>
              <a:rPr lang="en-US" dirty="0"/>
              <a:t>3430 </a:t>
            </a:r>
            <a:r>
              <a:rPr lang="en-US" dirty="0" smtClean="0"/>
              <a:t>     case </a:t>
            </a:r>
            <a:r>
              <a:rPr lang="en-US" dirty="0"/>
              <a:t>T_IRQ0 + IRQ_KBD:</a:t>
            </a:r>
          </a:p>
          <a:p>
            <a:r>
              <a:rPr lang="en-US" dirty="0"/>
              <a:t>3431 </a:t>
            </a:r>
            <a:r>
              <a:rPr lang="en-US" dirty="0" smtClean="0"/>
              <a:t>          </a:t>
            </a:r>
            <a:r>
              <a:rPr lang="en-US" dirty="0" err="1" smtClean="0"/>
              <a:t>kbdintr</a:t>
            </a:r>
            <a:r>
              <a:rPr lang="en-US" dirty="0"/>
              <a:t>();</a:t>
            </a:r>
          </a:p>
          <a:p>
            <a:r>
              <a:rPr lang="en-US" dirty="0"/>
              <a:t>3432 </a:t>
            </a:r>
            <a:r>
              <a:rPr lang="en-US" dirty="0" smtClean="0"/>
              <a:t>          </a:t>
            </a:r>
            <a:r>
              <a:rPr lang="en-US" dirty="0" err="1" smtClean="0"/>
              <a:t>lapiceoi</a:t>
            </a:r>
            <a:r>
              <a:rPr lang="en-US" dirty="0"/>
              <a:t>();</a:t>
            </a:r>
          </a:p>
          <a:p>
            <a:r>
              <a:rPr lang="en-US" dirty="0"/>
              <a:t>3433 </a:t>
            </a:r>
            <a:r>
              <a:rPr lang="en-US" dirty="0" smtClean="0"/>
              <a:t>          break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37199" y="298647"/>
            <a:ext cx="299720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Hardware Traps</a:t>
            </a:r>
            <a:endParaRPr lang="te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382702" y="1030108"/>
            <a:ext cx="397187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Timer trap – which will be generated for time sharing systems</a:t>
            </a:r>
            <a:endParaRPr lang="te-IN" dirty="0"/>
          </a:p>
        </p:txBody>
      </p:sp>
      <p:sp>
        <p:nvSpPr>
          <p:cNvPr id="16" name="Rectangle 15"/>
          <p:cNvSpPr/>
          <p:nvPr/>
        </p:nvSpPr>
        <p:spPr>
          <a:xfrm>
            <a:off x="4054525" y="3849508"/>
            <a:ext cx="56300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IDE Trap – calls </a:t>
            </a:r>
            <a:r>
              <a:rPr lang="en-US" dirty="0" err="1" smtClean="0"/>
              <a:t>ideintr</a:t>
            </a:r>
            <a:r>
              <a:rPr lang="en-US" dirty="0" smtClean="0"/>
              <a:t>() – Will see in next session</a:t>
            </a:r>
            <a:endParaRPr lang="te-IN" dirty="0"/>
          </a:p>
        </p:txBody>
      </p:sp>
      <p:sp>
        <p:nvSpPr>
          <p:cNvPr id="17" name="Rectangle 16"/>
          <p:cNvSpPr/>
          <p:nvPr/>
        </p:nvSpPr>
        <p:spPr>
          <a:xfrm>
            <a:off x="3280967" y="5716408"/>
            <a:ext cx="20784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Keyboard trap </a:t>
            </a:r>
            <a:endParaRPr lang="te-IN" dirty="0"/>
          </a:p>
        </p:txBody>
      </p:sp>
      <p:sp>
        <p:nvSpPr>
          <p:cNvPr id="18" name="Rectangle 17"/>
          <p:cNvSpPr/>
          <p:nvPr/>
        </p:nvSpPr>
        <p:spPr>
          <a:xfrm>
            <a:off x="6228059" y="1676439"/>
            <a:ext cx="521620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when it's called for a time interrupt, does just two things: increment the ticks variable, and call wakeup. At the end of trap, xv6 calls yield. </a:t>
            </a:r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/>
              <a:t>cause the interrupt to return in a different process!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31176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9965814" y="265315"/>
            <a:ext cx="9508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 err="1" smtClean="0"/>
              <a:t>Trap.c</a:t>
            </a:r>
            <a:endParaRPr lang="te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54000" y="99689"/>
            <a:ext cx="7315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3434 </a:t>
            </a:r>
            <a:r>
              <a:rPr lang="en-US" dirty="0" smtClean="0"/>
              <a:t>   case </a:t>
            </a:r>
            <a:r>
              <a:rPr lang="en-US" dirty="0"/>
              <a:t>T_IRQ0 + IRQ_COM1:</a:t>
            </a:r>
          </a:p>
          <a:p>
            <a:r>
              <a:rPr lang="en-US" dirty="0"/>
              <a:t>3435 </a:t>
            </a:r>
            <a:r>
              <a:rPr lang="en-US" dirty="0" smtClean="0"/>
              <a:t>        </a:t>
            </a:r>
            <a:r>
              <a:rPr lang="en-US" dirty="0" err="1" smtClean="0"/>
              <a:t>uartintr</a:t>
            </a:r>
            <a:r>
              <a:rPr lang="en-US" dirty="0"/>
              <a:t>();</a:t>
            </a:r>
          </a:p>
          <a:p>
            <a:r>
              <a:rPr lang="en-US" dirty="0"/>
              <a:t>3436 </a:t>
            </a:r>
            <a:r>
              <a:rPr lang="en-US" dirty="0" smtClean="0"/>
              <a:t>        </a:t>
            </a:r>
            <a:r>
              <a:rPr lang="en-US" dirty="0" err="1" smtClean="0"/>
              <a:t>lapiceoi</a:t>
            </a:r>
            <a:r>
              <a:rPr lang="en-US" dirty="0"/>
              <a:t>();</a:t>
            </a:r>
          </a:p>
          <a:p>
            <a:r>
              <a:rPr lang="en-US" dirty="0"/>
              <a:t>3437 </a:t>
            </a:r>
            <a:r>
              <a:rPr lang="en-US" dirty="0" smtClean="0"/>
              <a:t>        break</a:t>
            </a:r>
            <a:r>
              <a:rPr lang="en-US" dirty="0"/>
              <a:t>;</a:t>
            </a:r>
          </a:p>
          <a:p>
            <a:r>
              <a:rPr lang="en-US" dirty="0"/>
              <a:t>3438 </a:t>
            </a:r>
            <a:r>
              <a:rPr lang="en-US" dirty="0" smtClean="0"/>
              <a:t>    case </a:t>
            </a:r>
            <a:r>
              <a:rPr lang="en-US" dirty="0"/>
              <a:t>T_IRQ0 + 7:</a:t>
            </a:r>
          </a:p>
          <a:p>
            <a:r>
              <a:rPr lang="en-US" dirty="0"/>
              <a:t>3439 </a:t>
            </a:r>
            <a:r>
              <a:rPr lang="en-US" dirty="0" smtClean="0"/>
              <a:t>        case </a:t>
            </a:r>
            <a:r>
              <a:rPr lang="en-US" dirty="0"/>
              <a:t>T_IRQ0 + IRQ_SPURIOUS:</a:t>
            </a:r>
          </a:p>
          <a:p>
            <a:r>
              <a:rPr lang="en-US" dirty="0"/>
              <a:t>3440 </a:t>
            </a:r>
            <a:r>
              <a:rPr lang="en-US" dirty="0" smtClean="0"/>
              <a:t>        </a:t>
            </a:r>
            <a:r>
              <a:rPr lang="en-US" dirty="0" err="1" smtClean="0"/>
              <a:t>cprintf</a:t>
            </a:r>
            <a:r>
              <a:rPr lang="en-US" dirty="0"/>
              <a:t>("</a:t>
            </a:r>
            <a:r>
              <a:rPr lang="en-US" dirty="0" err="1"/>
              <a:t>cpu%d</a:t>
            </a:r>
            <a:r>
              <a:rPr lang="en-US" dirty="0"/>
              <a:t>: spurious interrupt at %x:%x\n",</a:t>
            </a:r>
          </a:p>
          <a:p>
            <a:r>
              <a:rPr lang="en-US" dirty="0"/>
              <a:t>3441 </a:t>
            </a:r>
            <a:r>
              <a:rPr lang="en-US" dirty="0" smtClean="0"/>
              <a:t>        </a:t>
            </a:r>
            <a:r>
              <a:rPr lang="en-US" dirty="0" err="1" smtClean="0"/>
              <a:t>cpuid</a:t>
            </a:r>
            <a:r>
              <a:rPr lang="en-US" dirty="0"/>
              <a:t>(), </a:t>
            </a:r>
            <a:r>
              <a:rPr lang="en-US" dirty="0" err="1"/>
              <a:t>tf</a:t>
            </a:r>
            <a:r>
              <a:rPr lang="en-US" dirty="0"/>
              <a:t>−&gt;</a:t>
            </a:r>
            <a:r>
              <a:rPr lang="en-US" dirty="0" err="1"/>
              <a:t>cs</a:t>
            </a:r>
            <a:r>
              <a:rPr lang="en-US" dirty="0"/>
              <a:t>, </a:t>
            </a:r>
            <a:r>
              <a:rPr lang="en-US" dirty="0" err="1"/>
              <a:t>tf</a:t>
            </a:r>
            <a:r>
              <a:rPr lang="en-US" dirty="0"/>
              <a:t>−&gt;</a:t>
            </a:r>
            <a:r>
              <a:rPr lang="en-US" dirty="0" err="1"/>
              <a:t>eip</a:t>
            </a:r>
            <a:r>
              <a:rPr lang="en-US" dirty="0"/>
              <a:t>);</a:t>
            </a:r>
          </a:p>
          <a:p>
            <a:r>
              <a:rPr lang="en-US" dirty="0"/>
              <a:t>3442 </a:t>
            </a:r>
            <a:r>
              <a:rPr lang="en-US" dirty="0" smtClean="0"/>
              <a:t>        </a:t>
            </a:r>
            <a:r>
              <a:rPr lang="en-US" dirty="0" err="1" smtClean="0"/>
              <a:t>lapiceoi</a:t>
            </a:r>
            <a:r>
              <a:rPr lang="en-US" dirty="0"/>
              <a:t>();</a:t>
            </a:r>
          </a:p>
          <a:p>
            <a:r>
              <a:rPr lang="en-US" dirty="0"/>
              <a:t>3443 </a:t>
            </a:r>
            <a:r>
              <a:rPr lang="en-US" dirty="0" smtClean="0"/>
              <a:t>        break</a:t>
            </a:r>
            <a:r>
              <a:rPr lang="en-US" dirty="0" smtClean="0"/>
              <a:t>;</a:t>
            </a:r>
          </a:p>
          <a:p>
            <a:r>
              <a:rPr lang="en-US" dirty="0"/>
              <a:t>3450 </a:t>
            </a:r>
            <a:r>
              <a:rPr lang="en-US" dirty="0" smtClean="0"/>
              <a:t>   default</a:t>
            </a:r>
            <a:r>
              <a:rPr lang="en-US" dirty="0"/>
              <a:t>:</a:t>
            </a:r>
          </a:p>
          <a:p>
            <a:r>
              <a:rPr lang="en-US" dirty="0"/>
              <a:t>3451 </a:t>
            </a:r>
            <a:r>
              <a:rPr lang="en-US" dirty="0" smtClean="0"/>
              <a:t>        if(</a:t>
            </a:r>
            <a:r>
              <a:rPr lang="en-US" dirty="0" err="1" smtClean="0"/>
              <a:t>myproc</a:t>
            </a:r>
            <a:r>
              <a:rPr lang="en-US" dirty="0"/>
              <a:t>() == 0 || (</a:t>
            </a:r>
            <a:r>
              <a:rPr lang="en-US" dirty="0" err="1"/>
              <a:t>tf</a:t>
            </a:r>
            <a:r>
              <a:rPr lang="en-US" dirty="0"/>
              <a:t>−&gt;cs&amp;3) == 0){</a:t>
            </a:r>
          </a:p>
          <a:p>
            <a:r>
              <a:rPr lang="en-US" dirty="0"/>
              <a:t>3452 </a:t>
            </a:r>
            <a:r>
              <a:rPr lang="en-US" dirty="0" smtClean="0"/>
              <a:t>             // </a:t>
            </a:r>
            <a:r>
              <a:rPr lang="en-US" dirty="0"/>
              <a:t>In kernel, it must be our mistake.</a:t>
            </a:r>
          </a:p>
          <a:p>
            <a:r>
              <a:rPr lang="en-US" dirty="0"/>
              <a:t>3453 </a:t>
            </a:r>
            <a:r>
              <a:rPr lang="en-US" dirty="0" smtClean="0"/>
              <a:t>            </a:t>
            </a:r>
            <a:r>
              <a:rPr lang="en-US" dirty="0" err="1" smtClean="0"/>
              <a:t>cprintf</a:t>
            </a:r>
            <a:r>
              <a:rPr lang="en-US" dirty="0"/>
              <a:t>("unexpected trap %d from </a:t>
            </a:r>
            <a:r>
              <a:rPr lang="en-US" dirty="0" err="1"/>
              <a:t>cpu</a:t>
            </a:r>
            <a:r>
              <a:rPr lang="en-US" dirty="0"/>
              <a:t> %d </a:t>
            </a:r>
            <a:r>
              <a:rPr lang="en-US" dirty="0" err="1"/>
              <a:t>eip</a:t>
            </a:r>
            <a:r>
              <a:rPr lang="en-US" dirty="0"/>
              <a:t> %x (cr2=0x%x)\n",</a:t>
            </a:r>
          </a:p>
          <a:p>
            <a:r>
              <a:rPr lang="en-US" dirty="0"/>
              <a:t>3454 </a:t>
            </a:r>
            <a:r>
              <a:rPr lang="en-US" dirty="0" smtClean="0"/>
              <a:t>            </a:t>
            </a:r>
            <a:r>
              <a:rPr lang="en-US" dirty="0" err="1" smtClean="0"/>
              <a:t>tf</a:t>
            </a:r>
            <a:r>
              <a:rPr lang="en-US" dirty="0"/>
              <a:t>−&gt;</a:t>
            </a:r>
            <a:r>
              <a:rPr lang="en-US" dirty="0" err="1"/>
              <a:t>trapno</a:t>
            </a:r>
            <a:r>
              <a:rPr lang="en-US" dirty="0"/>
              <a:t>, </a:t>
            </a:r>
            <a:r>
              <a:rPr lang="en-US" dirty="0" err="1"/>
              <a:t>cpuid</a:t>
            </a:r>
            <a:r>
              <a:rPr lang="en-US" dirty="0"/>
              <a:t>(), </a:t>
            </a:r>
            <a:r>
              <a:rPr lang="en-US" dirty="0" err="1"/>
              <a:t>tf</a:t>
            </a:r>
            <a:r>
              <a:rPr lang="en-US" dirty="0"/>
              <a:t>−&gt;</a:t>
            </a:r>
            <a:r>
              <a:rPr lang="en-US" dirty="0" err="1"/>
              <a:t>eip</a:t>
            </a:r>
            <a:r>
              <a:rPr lang="en-US" dirty="0"/>
              <a:t>, rcr2());</a:t>
            </a:r>
          </a:p>
          <a:p>
            <a:r>
              <a:rPr lang="en-US" dirty="0" smtClean="0"/>
              <a:t>3455             panic</a:t>
            </a:r>
            <a:r>
              <a:rPr lang="en-US" dirty="0"/>
              <a:t>("trap");</a:t>
            </a:r>
          </a:p>
          <a:p>
            <a:r>
              <a:rPr lang="te-IN" dirty="0"/>
              <a:t>3456 </a:t>
            </a:r>
            <a:r>
              <a:rPr lang="en-US" dirty="0" smtClean="0"/>
              <a:t>         </a:t>
            </a:r>
            <a:r>
              <a:rPr lang="te-IN" dirty="0" smtClean="0"/>
              <a:t>}</a:t>
            </a:r>
            <a:endParaRPr lang="te-IN" dirty="0"/>
          </a:p>
          <a:p>
            <a:r>
              <a:rPr lang="en-US" dirty="0"/>
              <a:t>3457 </a:t>
            </a:r>
            <a:r>
              <a:rPr lang="en-US" dirty="0" smtClean="0"/>
              <a:t>    // </a:t>
            </a:r>
            <a:r>
              <a:rPr lang="en-US" dirty="0"/>
              <a:t>In user space, assume process misbehaved.</a:t>
            </a:r>
          </a:p>
          <a:p>
            <a:r>
              <a:rPr lang="en-US" dirty="0"/>
              <a:t>3458 </a:t>
            </a:r>
            <a:r>
              <a:rPr lang="en-US" dirty="0" smtClean="0"/>
              <a:t>     </a:t>
            </a:r>
            <a:r>
              <a:rPr lang="en-US" dirty="0" err="1" smtClean="0"/>
              <a:t>cprintf</a:t>
            </a:r>
            <a:r>
              <a:rPr lang="en-US" dirty="0"/>
              <a:t>("</a:t>
            </a:r>
            <a:r>
              <a:rPr lang="en-US" dirty="0" err="1"/>
              <a:t>pid</a:t>
            </a:r>
            <a:r>
              <a:rPr lang="en-US" dirty="0"/>
              <a:t> %d %s: trap %d err %d on </a:t>
            </a:r>
            <a:r>
              <a:rPr lang="en-US" dirty="0" err="1"/>
              <a:t>cpu</a:t>
            </a:r>
            <a:r>
              <a:rPr lang="en-US" dirty="0"/>
              <a:t> %d "</a:t>
            </a:r>
          </a:p>
          <a:p>
            <a:r>
              <a:rPr lang="en-US" dirty="0"/>
              <a:t>3459 </a:t>
            </a:r>
            <a:r>
              <a:rPr lang="en-US" dirty="0" smtClean="0"/>
              <a:t>     "</a:t>
            </a:r>
            <a:r>
              <a:rPr lang="en-US" dirty="0" err="1"/>
              <a:t>eip</a:t>
            </a:r>
            <a:r>
              <a:rPr lang="en-US" dirty="0"/>
              <a:t> 0x%x </a:t>
            </a:r>
            <a:r>
              <a:rPr lang="en-US" dirty="0" err="1"/>
              <a:t>addr</a:t>
            </a:r>
            <a:r>
              <a:rPr lang="en-US" dirty="0"/>
              <a:t> 0x%x−−kill proc\n",</a:t>
            </a:r>
          </a:p>
          <a:p>
            <a:r>
              <a:rPr lang="en-US" dirty="0"/>
              <a:t>3460 </a:t>
            </a:r>
            <a:r>
              <a:rPr lang="en-US" dirty="0" smtClean="0"/>
              <a:t>     </a:t>
            </a:r>
            <a:r>
              <a:rPr lang="en-US" dirty="0" err="1" smtClean="0"/>
              <a:t>myproc</a:t>
            </a:r>
            <a:r>
              <a:rPr lang="en-US" dirty="0"/>
              <a:t>()−&gt;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myproc</a:t>
            </a:r>
            <a:r>
              <a:rPr lang="en-US" dirty="0"/>
              <a:t>()−&gt;name, </a:t>
            </a:r>
            <a:r>
              <a:rPr lang="en-US" dirty="0" err="1"/>
              <a:t>tf</a:t>
            </a:r>
            <a:r>
              <a:rPr lang="en-US" dirty="0"/>
              <a:t>−&gt;</a:t>
            </a:r>
            <a:r>
              <a:rPr lang="en-US" dirty="0" err="1"/>
              <a:t>trapno</a:t>
            </a:r>
            <a:r>
              <a:rPr lang="en-US" dirty="0"/>
              <a:t>,</a:t>
            </a:r>
          </a:p>
          <a:p>
            <a:r>
              <a:rPr lang="en-US" dirty="0"/>
              <a:t>3461 </a:t>
            </a:r>
            <a:r>
              <a:rPr lang="en-US" dirty="0" smtClean="0"/>
              <a:t>     </a:t>
            </a:r>
            <a:r>
              <a:rPr lang="en-US" dirty="0" err="1" smtClean="0"/>
              <a:t>tf</a:t>
            </a:r>
            <a:r>
              <a:rPr lang="en-US" dirty="0"/>
              <a:t>−&gt;err, </a:t>
            </a:r>
            <a:r>
              <a:rPr lang="en-US" dirty="0" err="1"/>
              <a:t>cpuid</a:t>
            </a:r>
            <a:r>
              <a:rPr lang="en-US" dirty="0"/>
              <a:t>(), </a:t>
            </a:r>
            <a:r>
              <a:rPr lang="en-US" dirty="0" err="1"/>
              <a:t>tf</a:t>
            </a:r>
            <a:r>
              <a:rPr lang="en-US" dirty="0"/>
              <a:t>−&gt;</a:t>
            </a:r>
            <a:r>
              <a:rPr lang="en-US" dirty="0" err="1"/>
              <a:t>eip</a:t>
            </a:r>
            <a:r>
              <a:rPr lang="en-US" dirty="0"/>
              <a:t>, rcr2());</a:t>
            </a:r>
          </a:p>
          <a:p>
            <a:r>
              <a:rPr lang="en-US" dirty="0"/>
              <a:t>3462 </a:t>
            </a:r>
            <a:r>
              <a:rPr lang="en-US" dirty="0" smtClean="0"/>
              <a:t>      </a:t>
            </a:r>
            <a:r>
              <a:rPr lang="en-US" dirty="0" err="1" smtClean="0"/>
              <a:t>myproc</a:t>
            </a:r>
            <a:r>
              <a:rPr lang="en-US" dirty="0"/>
              <a:t>()−&gt;killed = 1;</a:t>
            </a:r>
          </a:p>
          <a:p>
            <a:r>
              <a:rPr lang="te-IN" dirty="0"/>
              <a:t>3463 </a:t>
            </a:r>
            <a:r>
              <a:rPr lang="en-US" dirty="0" smtClean="0"/>
              <a:t>   </a:t>
            </a:r>
            <a:r>
              <a:rPr lang="te-IN" dirty="0" smtClean="0"/>
              <a:t>}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60825" y="475557"/>
            <a:ext cx="56300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COM Port trap</a:t>
            </a:r>
            <a:endParaRPr lang="te-IN" dirty="0"/>
          </a:p>
        </p:txBody>
      </p:sp>
      <p:sp>
        <p:nvSpPr>
          <p:cNvPr id="2" name="Rectangle 1"/>
          <p:cNvSpPr/>
          <p:nvPr/>
        </p:nvSpPr>
        <p:spPr>
          <a:xfrm>
            <a:off x="6115714" y="1619935"/>
            <a:ext cx="518971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spurious interrupt</a:t>
            </a:r>
            <a:r>
              <a:rPr lang="en-US" dirty="0"/>
              <a:t> is an invalid, short-duration signal on an interrupt input</a:t>
            </a:r>
            <a:endParaRPr lang="te-IN" dirty="0"/>
          </a:p>
        </p:txBody>
      </p:sp>
      <p:sp>
        <p:nvSpPr>
          <p:cNvPr id="15" name="Rectangle 14"/>
          <p:cNvSpPr/>
          <p:nvPr/>
        </p:nvSpPr>
        <p:spPr>
          <a:xfrm>
            <a:off x="8016364" y="3258235"/>
            <a:ext cx="24248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If Problem with kernel</a:t>
            </a:r>
            <a:endParaRPr lang="te-IN" dirty="0"/>
          </a:p>
        </p:txBody>
      </p:sp>
      <p:sp>
        <p:nvSpPr>
          <p:cNvPr id="16" name="Rectangle 15"/>
          <p:cNvSpPr/>
          <p:nvPr/>
        </p:nvSpPr>
        <p:spPr>
          <a:xfrm>
            <a:off x="6096000" y="5175935"/>
            <a:ext cx="33655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User process misbehave – Kill the process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11751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9014976" y="244725"/>
            <a:ext cx="9508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 err="1" smtClean="0"/>
              <a:t>Trap.c</a:t>
            </a:r>
            <a:endParaRPr lang="te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41300" y="1237255"/>
            <a:ext cx="8293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3465 // Force process exit if it has been killed and is in user space.</a:t>
            </a:r>
          </a:p>
          <a:p>
            <a:r>
              <a:rPr lang="en-US" dirty="0"/>
              <a:t>3466 // (If it is still executing in the kernel, let it keep running</a:t>
            </a:r>
          </a:p>
          <a:p>
            <a:r>
              <a:rPr lang="en-US" dirty="0"/>
              <a:t>3467 // until it gets to the regular system call return.)</a:t>
            </a:r>
          </a:p>
          <a:p>
            <a:r>
              <a:rPr lang="en-US" dirty="0"/>
              <a:t>3468 if(</a:t>
            </a:r>
            <a:r>
              <a:rPr lang="en-US" dirty="0" err="1"/>
              <a:t>myproc</a:t>
            </a:r>
            <a:r>
              <a:rPr lang="en-US" dirty="0"/>
              <a:t>() &amp;&amp; </a:t>
            </a:r>
            <a:r>
              <a:rPr lang="en-US" dirty="0" err="1"/>
              <a:t>myproc</a:t>
            </a:r>
            <a:r>
              <a:rPr lang="en-US" dirty="0"/>
              <a:t>()−&gt;killed &amp;&amp; (</a:t>
            </a:r>
            <a:r>
              <a:rPr lang="en-US" dirty="0" err="1"/>
              <a:t>tf</a:t>
            </a:r>
            <a:r>
              <a:rPr lang="en-US" dirty="0"/>
              <a:t>−&gt;cs&amp;3) == DPL_USER)</a:t>
            </a:r>
          </a:p>
          <a:p>
            <a:r>
              <a:rPr lang="en-US" dirty="0"/>
              <a:t>3469 </a:t>
            </a:r>
            <a:r>
              <a:rPr lang="en-US" dirty="0" smtClean="0"/>
              <a:t>    exit</a:t>
            </a:r>
            <a:r>
              <a:rPr lang="en-US" dirty="0"/>
              <a:t>();</a:t>
            </a:r>
          </a:p>
          <a:p>
            <a:r>
              <a:rPr lang="en-US" dirty="0"/>
              <a:t>3470</a:t>
            </a:r>
          </a:p>
          <a:p>
            <a:r>
              <a:rPr lang="en-US" dirty="0"/>
              <a:t>3471 // Force process to give up CPU on clock tick.</a:t>
            </a:r>
          </a:p>
          <a:p>
            <a:r>
              <a:rPr lang="en-US" dirty="0"/>
              <a:t>3472 // If interrupts were on while locks held, would need to check </a:t>
            </a:r>
            <a:r>
              <a:rPr lang="en-US" dirty="0" err="1"/>
              <a:t>nlock</a:t>
            </a:r>
            <a:r>
              <a:rPr lang="en-US" dirty="0"/>
              <a:t>.</a:t>
            </a:r>
          </a:p>
          <a:p>
            <a:r>
              <a:rPr lang="en-US" dirty="0"/>
              <a:t>3473 if(</a:t>
            </a:r>
            <a:r>
              <a:rPr lang="en-US" dirty="0" err="1"/>
              <a:t>myproc</a:t>
            </a:r>
            <a:r>
              <a:rPr lang="en-US" dirty="0"/>
              <a:t>() &amp;&amp; </a:t>
            </a:r>
            <a:r>
              <a:rPr lang="en-US" dirty="0" err="1"/>
              <a:t>myproc</a:t>
            </a:r>
            <a:r>
              <a:rPr lang="en-US" dirty="0"/>
              <a:t>()−&gt;state == RUNNING &amp;&amp;</a:t>
            </a:r>
          </a:p>
          <a:p>
            <a:r>
              <a:rPr lang="en-US" dirty="0"/>
              <a:t>3474 </a:t>
            </a:r>
            <a:r>
              <a:rPr lang="en-US" dirty="0" smtClean="0"/>
              <a:t>    </a:t>
            </a:r>
            <a:r>
              <a:rPr lang="en-US" dirty="0" err="1" smtClean="0"/>
              <a:t>tf</a:t>
            </a:r>
            <a:r>
              <a:rPr lang="en-US" dirty="0"/>
              <a:t>−&gt;</a:t>
            </a:r>
            <a:r>
              <a:rPr lang="en-US" dirty="0" err="1"/>
              <a:t>trapno</a:t>
            </a:r>
            <a:r>
              <a:rPr lang="en-US" dirty="0"/>
              <a:t> == T_IRQ0+IRQ_TIMER)</a:t>
            </a:r>
          </a:p>
          <a:p>
            <a:r>
              <a:rPr lang="en-US" dirty="0"/>
              <a:t>3475 </a:t>
            </a:r>
            <a:r>
              <a:rPr lang="en-US" dirty="0" smtClean="0"/>
              <a:t>    yield</a:t>
            </a:r>
            <a:r>
              <a:rPr lang="en-US" dirty="0"/>
              <a:t>();</a:t>
            </a:r>
          </a:p>
          <a:p>
            <a:r>
              <a:rPr lang="en-US" dirty="0"/>
              <a:t>3476</a:t>
            </a:r>
          </a:p>
          <a:p>
            <a:r>
              <a:rPr lang="en-US" dirty="0"/>
              <a:t>3477 // Check if the process has been killed since we yielded</a:t>
            </a:r>
          </a:p>
          <a:p>
            <a:r>
              <a:rPr lang="en-US" dirty="0"/>
              <a:t>3478 if(</a:t>
            </a:r>
            <a:r>
              <a:rPr lang="en-US" dirty="0" err="1"/>
              <a:t>myproc</a:t>
            </a:r>
            <a:r>
              <a:rPr lang="en-US" dirty="0"/>
              <a:t>() &amp;&amp; </a:t>
            </a:r>
            <a:r>
              <a:rPr lang="en-US" dirty="0" err="1"/>
              <a:t>myproc</a:t>
            </a:r>
            <a:r>
              <a:rPr lang="en-US" dirty="0"/>
              <a:t>()−&gt;killed &amp;&amp; (</a:t>
            </a:r>
            <a:r>
              <a:rPr lang="en-US" dirty="0" err="1"/>
              <a:t>tf</a:t>
            </a:r>
            <a:r>
              <a:rPr lang="en-US" dirty="0"/>
              <a:t>−&gt;cs&amp;3) == DPL_USER)</a:t>
            </a:r>
          </a:p>
          <a:p>
            <a:r>
              <a:rPr lang="en-US" dirty="0"/>
              <a:t>3479 </a:t>
            </a:r>
            <a:r>
              <a:rPr lang="en-US" dirty="0" smtClean="0"/>
              <a:t>    exit</a:t>
            </a:r>
            <a:r>
              <a:rPr lang="en-US" dirty="0"/>
              <a:t>();</a:t>
            </a:r>
          </a:p>
          <a:p>
            <a:r>
              <a:rPr lang="en-US" dirty="0"/>
              <a:t>3480 }</a:t>
            </a:r>
            <a:endParaRPr lang="te-IN" dirty="0"/>
          </a:p>
        </p:txBody>
      </p:sp>
      <p:sp>
        <p:nvSpPr>
          <p:cNvPr id="16" name="Rectangle 15"/>
          <p:cNvSpPr/>
          <p:nvPr/>
        </p:nvSpPr>
        <p:spPr>
          <a:xfrm>
            <a:off x="2663058" y="4053410"/>
            <a:ext cx="40718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Gives up the CPU from a running process.</a:t>
            </a:r>
            <a:endParaRPr lang="te-IN" dirty="0"/>
          </a:p>
        </p:txBody>
      </p:sp>
      <p:sp>
        <p:nvSpPr>
          <p:cNvPr id="17" name="Rectangle 16"/>
          <p:cNvSpPr/>
          <p:nvPr/>
        </p:nvSpPr>
        <p:spPr>
          <a:xfrm>
            <a:off x="6943767" y="1581835"/>
            <a:ext cx="515472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if process is user-process, and killed, and is not in the middle of a system-call, exit (and don't return to </a:t>
            </a:r>
            <a:r>
              <a:rPr lang="en-US" dirty="0" err="1"/>
              <a:t>alltraps</a:t>
            </a:r>
            <a:r>
              <a:rPr lang="en-US" dirty="0"/>
              <a:t>)</a:t>
            </a:r>
            <a:endParaRPr lang="te-IN" dirty="0"/>
          </a:p>
        </p:txBody>
      </p:sp>
      <p:sp>
        <p:nvSpPr>
          <p:cNvPr id="18" name="Rectangle 17"/>
          <p:cNvSpPr/>
          <p:nvPr/>
        </p:nvSpPr>
        <p:spPr>
          <a:xfrm>
            <a:off x="6880267" y="3545747"/>
            <a:ext cx="524823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if process is running, and we had a timer-interrupt, and the process ran for long enough already, yield CPU back to scheduler</a:t>
            </a:r>
            <a:endParaRPr lang="te-IN" dirty="0"/>
          </a:p>
        </p:txBody>
      </p:sp>
      <p:sp>
        <p:nvSpPr>
          <p:cNvPr id="19" name="Rectangle 18"/>
          <p:cNvSpPr/>
          <p:nvPr/>
        </p:nvSpPr>
        <p:spPr>
          <a:xfrm>
            <a:off x="4347991" y="5252135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after previous yield, if process was killed (and not in middle of system-call), exit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15002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9014976" y="244725"/>
            <a:ext cx="204062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xv6/</a:t>
            </a:r>
            <a:r>
              <a:rPr lang="en-US" sz="2400" b="1" dirty="0" err="1"/>
              <a:t>trapasm.S</a:t>
            </a:r>
            <a:endParaRPr lang="te-IN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99912" y="1529140"/>
            <a:ext cx="4584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3321</a:t>
            </a:r>
          </a:p>
          <a:p>
            <a:r>
              <a:rPr lang="en-US" dirty="0"/>
              <a:t>3322 # Return falls through to </a:t>
            </a:r>
            <a:r>
              <a:rPr lang="en-US" dirty="0" err="1"/>
              <a:t>trapret</a:t>
            </a:r>
            <a:r>
              <a:rPr lang="en-US" dirty="0"/>
              <a:t>...</a:t>
            </a:r>
          </a:p>
          <a:p>
            <a:r>
              <a:rPr lang="en-US" b="1" dirty="0"/>
              <a:t>3323 .</a:t>
            </a:r>
            <a:r>
              <a:rPr lang="en-US" b="1" dirty="0" err="1"/>
              <a:t>globl</a:t>
            </a:r>
            <a:r>
              <a:rPr lang="en-US" b="1" dirty="0"/>
              <a:t> </a:t>
            </a:r>
            <a:r>
              <a:rPr lang="en-US" b="1" dirty="0" err="1"/>
              <a:t>trapret</a:t>
            </a:r>
            <a:endParaRPr lang="en-US" b="1" dirty="0"/>
          </a:p>
          <a:p>
            <a:r>
              <a:rPr lang="en-US" dirty="0"/>
              <a:t>3324 </a:t>
            </a:r>
            <a:r>
              <a:rPr lang="en-US" dirty="0" err="1"/>
              <a:t>trapret</a:t>
            </a:r>
            <a:r>
              <a:rPr lang="en-US" dirty="0"/>
              <a:t>:</a:t>
            </a:r>
          </a:p>
          <a:p>
            <a:r>
              <a:rPr lang="en-US" dirty="0"/>
              <a:t>3325 </a:t>
            </a:r>
            <a:r>
              <a:rPr lang="en-US" dirty="0" smtClean="0"/>
              <a:t>  </a:t>
            </a:r>
            <a:r>
              <a:rPr lang="en-US" dirty="0" err="1" smtClean="0"/>
              <a:t>popal</a:t>
            </a:r>
            <a:endParaRPr lang="en-US" dirty="0"/>
          </a:p>
          <a:p>
            <a:r>
              <a:rPr lang="en-US" dirty="0"/>
              <a:t>3326 </a:t>
            </a:r>
            <a:r>
              <a:rPr lang="en-US" dirty="0" smtClean="0"/>
              <a:t>  </a:t>
            </a:r>
            <a:r>
              <a:rPr lang="en-US" dirty="0" err="1" smtClean="0"/>
              <a:t>popl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dirty="0" err="1"/>
              <a:t>gs</a:t>
            </a:r>
            <a:endParaRPr lang="en-US" dirty="0"/>
          </a:p>
          <a:p>
            <a:r>
              <a:rPr lang="en-US" dirty="0"/>
              <a:t>3327 </a:t>
            </a:r>
            <a:r>
              <a:rPr lang="en-US" dirty="0" smtClean="0"/>
              <a:t>  </a:t>
            </a:r>
            <a:r>
              <a:rPr lang="en-US" dirty="0" err="1" smtClean="0"/>
              <a:t>popl</a:t>
            </a:r>
            <a:r>
              <a:rPr lang="en-US" dirty="0" smtClean="0"/>
              <a:t> </a:t>
            </a:r>
            <a:r>
              <a:rPr lang="en-US" dirty="0"/>
              <a:t>%fs</a:t>
            </a:r>
          </a:p>
          <a:p>
            <a:r>
              <a:rPr lang="en-US" dirty="0"/>
              <a:t>3328 </a:t>
            </a:r>
            <a:r>
              <a:rPr lang="en-US" dirty="0" smtClean="0"/>
              <a:t>  </a:t>
            </a:r>
            <a:r>
              <a:rPr lang="en-US" dirty="0" err="1" smtClean="0"/>
              <a:t>popl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dirty="0" err="1"/>
              <a:t>es</a:t>
            </a:r>
            <a:endParaRPr lang="en-US" dirty="0"/>
          </a:p>
          <a:p>
            <a:r>
              <a:rPr lang="en-US" dirty="0"/>
              <a:t>3329 </a:t>
            </a:r>
            <a:r>
              <a:rPr lang="en-US" dirty="0" smtClean="0"/>
              <a:t>  </a:t>
            </a:r>
            <a:r>
              <a:rPr lang="en-US" dirty="0" err="1" smtClean="0"/>
              <a:t>popl</a:t>
            </a:r>
            <a:r>
              <a:rPr lang="en-US" dirty="0" smtClean="0"/>
              <a:t> </a:t>
            </a:r>
            <a:r>
              <a:rPr lang="en-US" dirty="0"/>
              <a:t>%ds</a:t>
            </a:r>
          </a:p>
          <a:p>
            <a:r>
              <a:rPr lang="en-US" dirty="0"/>
              <a:t>3330 </a:t>
            </a:r>
            <a:r>
              <a:rPr lang="en-US" dirty="0" smtClean="0"/>
              <a:t>  </a:t>
            </a:r>
            <a:r>
              <a:rPr lang="en-US" dirty="0" err="1" smtClean="0"/>
              <a:t>addl</a:t>
            </a:r>
            <a:r>
              <a:rPr lang="en-US" dirty="0" smtClean="0"/>
              <a:t> </a:t>
            </a:r>
            <a:r>
              <a:rPr lang="en-US" dirty="0"/>
              <a:t>$0x8, %</a:t>
            </a:r>
            <a:r>
              <a:rPr lang="en-US" dirty="0" err="1"/>
              <a:t>esp</a:t>
            </a:r>
            <a:r>
              <a:rPr lang="en-US" dirty="0"/>
              <a:t> # </a:t>
            </a:r>
            <a:r>
              <a:rPr lang="en-US" dirty="0" err="1"/>
              <a:t>trapno</a:t>
            </a:r>
            <a:r>
              <a:rPr lang="en-US" dirty="0"/>
              <a:t> and </a:t>
            </a:r>
            <a:r>
              <a:rPr lang="en-US" dirty="0" err="1"/>
              <a:t>errcode</a:t>
            </a:r>
            <a:endParaRPr lang="en-US" dirty="0"/>
          </a:p>
          <a:p>
            <a:r>
              <a:rPr lang="en-US" dirty="0"/>
              <a:t>3331 </a:t>
            </a:r>
            <a:r>
              <a:rPr lang="en-US" dirty="0" smtClean="0"/>
              <a:t>  </a:t>
            </a:r>
            <a:r>
              <a:rPr lang="en-US" dirty="0" err="1" smtClean="0"/>
              <a:t>iret</a:t>
            </a:r>
            <a:endParaRPr lang="te-IN" dirty="0"/>
          </a:p>
        </p:txBody>
      </p:sp>
      <p:graphicFrame>
        <p:nvGraphicFramePr>
          <p:cNvPr id="45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37781"/>
              </p:ext>
            </p:extLst>
          </p:nvPr>
        </p:nvGraphicFramePr>
        <p:xfrm>
          <a:off x="7795776" y="1236243"/>
          <a:ext cx="2438400" cy="449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066800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SS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 smtClean="0">
                          <a:latin typeface="Times New Roman"/>
                          <a:cs typeface="Times New Roman"/>
                        </a:rPr>
                        <a:t>Trapframe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ESP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EFLAGS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CS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EIP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Error</a:t>
                      </a:r>
                      <a:r>
                        <a:rPr sz="1600" spc="-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Code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8B3BA"/>
                    </a:solidFill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Liberation Sans"/>
                          <a:cs typeface="Liberation Sans"/>
                        </a:rPr>
                        <a:t>Trap</a:t>
                      </a:r>
                      <a:r>
                        <a:rPr sz="1600" spc="-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Number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ds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es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…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eax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ecx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…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esi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edi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esp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(empty)</a:t>
                      </a:r>
                      <a:endParaRPr sz="160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411154" y="3244334"/>
            <a:ext cx="25469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pop registers and call </a:t>
            </a:r>
            <a:r>
              <a:rPr lang="en-US" dirty="0" err="1"/>
              <a:t>iret</a:t>
            </a:r>
            <a:endParaRPr lang="te-IN" dirty="0"/>
          </a:p>
        </p:txBody>
      </p:sp>
      <p:sp>
        <p:nvSpPr>
          <p:cNvPr id="16" name="Rectangle 15"/>
          <p:cNvSpPr/>
          <p:nvPr/>
        </p:nvSpPr>
        <p:spPr>
          <a:xfrm>
            <a:off x="800100" y="4873536"/>
            <a:ext cx="57023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An operating system can use the </a:t>
            </a:r>
            <a:r>
              <a:rPr lang="en-US" b="1" dirty="0" err="1"/>
              <a:t>iret</a:t>
            </a:r>
            <a:r>
              <a:rPr lang="en-US" dirty="0"/>
              <a:t> instruction to return from an </a:t>
            </a:r>
            <a:r>
              <a:rPr lang="en-US" dirty="0" err="1"/>
              <a:t>int</a:t>
            </a:r>
            <a:r>
              <a:rPr lang="en-US" dirty="0"/>
              <a:t> instruction. It pops the saved values during the </a:t>
            </a:r>
            <a:r>
              <a:rPr lang="en-US" dirty="0" err="1"/>
              <a:t>int</a:t>
            </a:r>
            <a:r>
              <a:rPr lang="en-US" dirty="0"/>
              <a:t> instruction from the stack, and resumes</a:t>
            </a:r>
          </a:p>
          <a:p>
            <a:r>
              <a:rPr lang="en-US" dirty="0"/>
              <a:t>execution at the saved %</a:t>
            </a:r>
            <a:r>
              <a:rPr lang="en-US" dirty="0" err="1"/>
              <a:t>eip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0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55F7920-28F4-48E6-81BC-48EDF169C327}"/>
              </a:ext>
            </a:extLst>
          </p:cNvPr>
          <p:cNvSpPr/>
          <p:nvPr/>
        </p:nvSpPr>
        <p:spPr>
          <a:xfrm>
            <a:off x="295253" y="564512"/>
            <a:ext cx="31399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Interrupts/Trap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A625FDF-D975-4E29-AD19-18D67906CA99}"/>
              </a:ext>
            </a:extLst>
          </p:cNvPr>
          <p:cNvSpPr txBox="1"/>
          <p:nvPr/>
        </p:nvSpPr>
        <p:spPr>
          <a:xfrm>
            <a:off x="251187" y="1695067"/>
            <a:ext cx="646711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An interrupt is a way of talking to the operating system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a process requires some service from the operating system, it sends an interrupt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      (</a:t>
            </a:r>
            <a:r>
              <a:rPr lang="en-US" sz="2400" dirty="0"/>
              <a:t>A system </a:t>
            </a:r>
            <a:r>
              <a:rPr lang="en-US" sz="2400" dirty="0" smtClean="0"/>
              <a:t>call)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dirty="0"/>
              <a:t>interrupt can be sent by hardware. </a:t>
            </a:r>
            <a:endParaRPr lang="en-US" sz="2400" dirty="0" smtClean="0"/>
          </a:p>
          <a:p>
            <a:r>
              <a:rPr lang="en-US" sz="2400" dirty="0" smtClean="0"/>
              <a:t>      (</a:t>
            </a:r>
            <a:r>
              <a:rPr lang="en-US" sz="2400" dirty="0"/>
              <a:t>An </a:t>
            </a:r>
            <a:r>
              <a:rPr lang="en-US" sz="2400" dirty="0" smtClean="0"/>
              <a:t>interrupt)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Whenever </a:t>
            </a:r>
            <a:r>
              <a:rPr lang="en-US" sz="2400" dirty="0"/>
              <a:t>a user program produces an </a:t>
            </a:r>
            <a:r>
              <a:rPr lang="en-US" sz="2400" dirty="0" smtClean="0"/>
              <a:t>error, The </a:t>
            </a:r>
            <a:r>
              <a:rPr lang="en-US" sz="2400" dirty="0"/>
              <a:t>CPU itself can also call an </a:t>
            </a:r>
            <a:r>
              <a:rPr lang="en-US" sz="2400" dirty="0" smtClean="0"/>
              <a:t>interrupt.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(</a:t>
            </a:r>
            <a:r>
              <a:rPr lang="en-US" sz="2400" dirty="0"/>
              <a:t>An </a:t>
            </a:r>
            <a:r>
              <a:rPr lang="en-US" sz="2400" dirty="0" smtClean="0"/>
              <a:t>exception)</a:t>
            </a:r>
          </a:p>
          <a:p>
            <a:endParaRPr lang="en-US" altLang="ko-KR" sz="2400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F20EC6-4501-4AE4-80B9-F7A4B9567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45" y="1756575"/>
            <a:ext cx="5229956" cy="36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7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55F7920-28F4-48E6-81BC-48EDF169C327}"/>
              </a:ext>
            </a:extLst>
          </p:cNvPr>
          <p:cNvSpPr/>
          <p:nvPr/>
        </p:nvSpPr>
        <p:spPr>
          <a:xfrm>
            <a:off x="295253" y="564512"/>
            <a:ext cx="5952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Plan for handling Interrupts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2600" y="1543123"/>
            <a:ext cx="47393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interrupts stops the normal processor loop </a:t>
            </a:r>
            <a:r>
              <a:rPr lang="en-US" sz="2400" dirty="0" smtClean="0"/>
              <a:t>and starts </a:t>
            </a:r>
            <a:r>
              <a:rPr lang="en-US" sz="2400" dirty="0"/>
              <a:t>executing a new sequence called an </a:t>
            </a:r>
            <a:r>
              <a:rPr lang="en-US" sz="2400" b="1" dirty="0"/>
              <a:t>interrupt handler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Before </a:t>
            </a:r>
            <a:r>
              <a:rPr lang="en-US" sz="2400" dirty="0"/>
              <a:t>starting the </a:t>
            </a:r>
            <a:r>
              <a:rPr lang="en-US" sz="2400" dirty="0" smtClean="0"/>
              <a:t>interrupt handler</a:t>
            </a:r>
            <a:r>
              <a:rPr lang="en-US" sz="2400" dirty="0"/>
              <a:t>, the processor saves its registers, so that the operating system can </a:t>
            </a:r>
            <a:r>
              <a:rPr lang="en-US" sz="2400" dirty="0" smtClean="0"/>
              <a:t>restore them </a:t>
            </a:r>
            <a:r>
              <a:rPr lang="en-US" sz="2400" dirty="0"/>
              <a:t>when it returns from the interrupt.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challenge in the transition to and </a:t>
            </a:r>
            <a:r>
              <a:rPr lang="en-US" sz="2400" dirty="0" smtClean="0"/>
              <a:t>from the </a:t>
            </a:r>
            <a:r>
              <a:rPr lang="en-US" sz="2400" dirty="0"/>
              <a:t>interrupt handler is that the processor should switch from user mode to </a:t>
            </a:r>
            <a:r>
              <a:rPr lang="en-US" sz="2400" dirty="0" smtClean="0"/>
              <a:t>kernel mode</a:t>
            </a:r>
            <a:r>
              <a:rPr lang="en-US" sz="2400" dirty="0"/>
              <a:t>, and back</a:t>
            </a:r>
            <a:r>
              <a:rPr lang="en-US" sz="2400" dirty="0" smtClean="0"/>
              <a:t>.</a:t>
            </a:r>
            <a:endParaRPr lang="te-IN" sz="2400" dirty="0"/>
          </a:p>
        </p:txBody>
      </p:sp>
      <p:sp>
        <p:nvSpPr>
          <p:cNvPr id="122" name="object 3"/>
          <p:cNvSpPr/>
          <p:nvPr/>
        </p:nvSpPr>
        <p:spPr>
          <a:xfrm>
            <a:off x="6247395" y="1222044"/>
            <a:ext cx="2971800" cy="685800"/>
          </a:xfrm>
          <a:custGeom>
            <a:avLst/>
            <a:gdLst/>
            <a:ahLst/>
            <a:cxnLst/>
            <a:rect l="l" t="t" r="r" b="b"/>
            <a:pathLst>
              <a:path w="2971800" h="685800">
                <a:moveTo>
                  <a:pt x="2971800" y="0"/>
                </a:moveTo>
                <a:lnTo>
                  <a:pt x="0" y="0"/>
                </a:lnTo>
                <a:lnTo>
                  <a:pt x="0" y="685800"/>
                </a:lnTo>
                <a:lnTo>
                  <a:pt x="2971800" y="6858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4"/>
          <p:cNvSpPr txBox="1"/>
          <p:nvPr/>
        </p:nvSpPr>
        <p:spPr>
          <a:xfrm>
            <a:off x="6247395" y="1222044"/>
            <a:ext cx="2971800" cy="685800"/>
          </a:xfrm>
          <a:prstGeom prst="rect">
            <a:avLst/>
          </a:prstGeom>
          <a:ln w="38097">
            <a:solidFill>
              <a:srgbClr val="000000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620"/>
              </a:spcBef>
            </a:pPr>
            <a:r>
              <a:rPr sz="1800" spc="-10" dirty="0">
                <a:latin typeface="Liberation Sans"/>
                <a:cs typeface="Liberation Sans"/>
              </a:rPr>
              <a:t>while(fetch next instruction)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6837945" y="2974644"/>
            <a:ext cx="1781810" cy="1447800"/>
            <a:chOff x="3676650" y="3550920"/>
            <a:chExt cx="1781810" cy="1447800"/>
          </a:xfrm>
        </p:grpSpPr>
        <p:sp>
          <p:nvSpPr>
            <p:cNvPr id="125" name="object 6"/>
            <p:cNvSpPr/>
            <p:nvPr/>
          </p:nvSpPr>
          <p:spPr>
            <a:xfrm>
              <a:off x="4572000" y="3550920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20">
                  <a:moveTo>
                    <a:pt x="0" y="0"/>
                  </a:moveTo>
                  <a:lnTo>
                    <a:pt x="0" y="27431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7"/>
            <p:cNvSpPr/>
            <p:nvPr/>
          </p:nvSpPr>
          <p:spPr>
            <a:xfrm>
              <a:off x="4514850" y="381762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29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8"/>
            <p:cNvSpPr/>
            <p:nvPr/>
          </p:nvSpPr>
          <p:spPr>
            <a:xfrm>
              <a:off x="3676650" y="3931920"/>
              <a:ext cx="1781810" cy="1066800"/>
            </a:xfrm>
            <a:custGeom>
              <a:avLst/>
              <a:gdLst/>
              <a:ahLst/>
              <a:cxnLst/>
              <a:rect l="l" t="t" r="r" b="b"/>
              <a:pathLst>
                <a:path w="1781810" h="1066800">
                  <a:moveTo>
                    <a:pt x="890270" y="0"/>
                  </a:moveTo>
                  <a:lnTo>
                    <a:pt x="0" y="533399"/>
                  </a:lnTo>
                  <a:lnTo>
                    <a:pt x="890270" y="1066799"/>
                  </a:lnTo>
                  <a:lnTo>
                    <a:pt x="1781810" y="533399"/>
                  </a:lnTo>
                  <a:lnTo>
                    <a:pt x="89027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9"/>
            <p:cNvSpPr/>
            <p:nvPr/>
          </p:nvSpPr>
          <p:spPr>
            <a:xfrm>
              <a:off x="3676650" y="3931920"/>
              <a:ext cx="1781810" cy="1066800"/>
            </a:xfrm>
            <a:custGeom>
              <a:avLst/>
              <a:gdLst/>
              <a:ahLst/>
              <a:cxnLst/>
              <a:rect l="l" t="t" r="r" b="b"/>
              <a:pathLst>
                <a:path w="1781810" h="1066800">
                  <a:moveTo>
                    <a:pt x="890270" y="0"/>
                  </a:moveTo>
                  <a:lnTo>
                    <a:pt x="1781810" y="533399"/>
                  </a:lnTo>
                  <a:lnTo>
                    <a:pt x="890270" y="1066799"/>
                  </a:lnTo>
                  <a:lnTo>
                    <a:pt x="0" y="533399"/>
                  </a:lnTo>
                  <a:lnTo>
                    <a:pt x="890270" y="0"/>
                  </a:lnTo>
                  <a:close/>
                </a:path>
                <a:path w="1781810" h="1066800">
                  <a:moveTo>
                    <a:pt x="0" y="0"/>
                  </a:moveTo>
                  <a:lnTo>
                    <a:pt x="0" y="0"/>
                  </a:lnTo>
                </a:path>
                <a:path w="1781810" h="1066800">
                  <a:moveTo>
                    <a:pt x="1781810" y="1066799"/>
                  </a:moveTo>
                  <a:lnTo>
                    <a:pt x="1781810" y="106679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0"/>
          <p:cNvSpPr txBox="1"/>
          <p:nvPr/>
        </p:nvSpPr>
        <p:spPr>
          <a:xfrm>
            <a:off x="7340865" y="3739183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If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event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30" name="object 11"/>
          <p:cNvSpPr/>
          <p:nvPr/>
        </p:nvSpPr>
        <p:spPr>
          <a:xfrm>
            <a:off x="9104895" y="3584244"/>
            <a:ext cx="2209800" cy="685800"/>
          </a:xfrm>
          <a:custGeom>
            <a:avLst/>
            <a:gdLst/>
            <a:ahLst/>
            <a:cxnLst/>
            <a:rect l="l" t="t" r="r" b="b"/>
            <a:pathLst>
              <a:path w="2209800" h="685800">
                <a:moveTo>
                  <a:pt x="2209800" y="0"/>
                </a:moveTo>
                <a:lnTo>
                  <a:pt x="0" y="0"/>
                </a:lnTo>
                <a:lnTo>
                  <a:pt x="0" y="685799"/>
                </a:lnTo>
                <a:lnTo>
                  <a:pt x="2209800" y="68579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"/>
          <p:cNvSpPr txBox="1"/>
          <p:nvPr/>
        </p:nvSpPr>
        <p:spPr>
          <a:xfrm>
            <a:off x="9104895" y="3584244"/>
            <a:ext cx="2209800" cy="685800"/>
          </a:xfrm>
          <a:prstGeom prst="rect">
            <a:avLst/>
          </a:prstGeom>
          <a:ln w="38097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605790" marR="376555" indent="-223520">
              <a:lnSpc>
                <a:spcPct val="100000"/>
              </a:lnSpc>
              <a:spcBef>
                <a:spcPts val="540"/>
              </a:spcBef>
            </a:pPr>
            <a:r>
              <a:rPr sz="1800" spc="-10" dirty="0">
                <a:latin typeface="Liberation Sans"/>
                <a:cs typeface="Liberation Sans"/>
              </a:rPr>
              <a:t>Execute</a:t>
            </a:r>
            <a:r>
              <a:rPr sz="1800" spc="-5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event  </a:t>
            </a:r>
            <a:r>
              <a:rPr sz="1800" spc="-5" dirty="0">
                <a:latin typeface="Liberation Sans"/>
                <a:cs typeface="Liberation Sans"/>
              </a:rPr>
              <a:t>in</a:t>
            </a:r>
            <a:r>
              <a:rPr sz="1800" spc="-2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handler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5371095" y="1545894"/>
            <a:ext cx="4876800" cy="4173220"/>
            <a:chOff x="2209800" y="2122170"/>
            <a:chExt cx="4876800" cy="4173220"/>
          </a:xfrm>
        </p:grpSpPr>
        <p:sp>
          <p:nvSpPr>
            <p:cNvPr id="133" name="object 14"/>
            <p:cNvSpPr/>
            <p:nvPr/>
          </p:nvSpPr>
          <p:spPr>
            <a:xfrm>
              <a:off x="2209800" y="2179320"/>
              <a:ext cx="807720" cy="0"/>
            </a:xfrm>
            <a:custGeom>
              <a:avLst/>
              <a:gdLst/>
              <a:ahLst/>
              <a:cxnLst/>
              <a:rect l="l" t="t" r="r" b="b"/>
              <a:pathLst>
                <a:path w="807719">
                  <a:moveTo>
                    <a:pt x="0" y="0"/>
                  </a:moveTo>
                  <a:lnTo>
                    <a:pt x="807719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5"/>
            <p:cNvSpPr/>
            <p:nvPr/>
          </p:nvSpPr>
          <p:spPr>
            <a:xfrm>
              <a:off x="3009900" y="212217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6"/>
            <p:cNvSpPr/>
            <p:nvPr/>
          </p:nvSpPr>
          <p:spPr>
            <a:xfrm>
              <a:off x="4572000" y="4998720"/>
              <a:ext cx="0" cy="731520"/>
            </a:xfrm>
            <a:custGeom>
              <a:avLst/>
              <a:gdLst/>
              <a:ahLst/>
              <a:cxnLst/>
              <a:rect l="l" t="t" r="r" b="b"/>
              <a:pathLst>
                <a:path h="731520">
                  <a:moveTo>
                    <a:pt x="0" y="0"/>
                  </a:moveTo>
                  <a:lnTo>
                    <a:pt x="0" y="73151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7"/>
            <p:cNvSpPr/>
            <p:nvPr/>
          </p:nvSpPr>
          <p:spPr>
            <a:xfrm>
              <a:off x="4334510" y="5836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599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199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599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8"/>
            <p:cNvSpPr/>
            <p:nvPr/>
          </p:nvSpPr>
          <p:spPr>
            <a:xfrm>
              <a:off x="4334510" y="5836920"/>
              <a:ext cx="457200" cy="458470"/>
            </a:xfrm>
            <a:custGeom>
              <a:avLst/>
              <a:gdLst/>
              <a:ahLst/>
              <a:cxnLst/>
              <a:rect l="l" t="t" r="r" b="b"/>
              <a:pathLst>
                <a:path w="457200" h="45847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599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199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599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8470">
                  <a:moveTo>
                    <a:pt x="0" y="0"/>
                  </a:moveTo>
                  <a:lnTo>
                    <a:pt x="0" y="0"/>
                  </a:lnTo>
                </a:path>
                <a:path w="457200" h="458470">
                  <a:moveTo>
                    <a:pt x="457200" y="458469"/>
                  </a:moveTo>
                  <a:lnTo>
                    <a:pt x="457200" y="45846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9"/>
            <p:cNvSpPr/>
            <p:nvPr/>
          </p:nvSpPr>
          <p:spPr>
            <a:xfrm>
              <a:off x="4514850" y="572262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29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20"/>
            <p:cNvSpPr/>
            <p:nvPr/>
          </p:nvSpPr>
          <p:spPr>
            <a:xfrm>
              <a:off x="5420360" y="4465320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60">
                  <a:moveTo>
                    <a:pt x="0" y="0"/>
                  </a:moveTo>
                  <a:lnTo>
                    <a:pt x="41656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21"/>
            <p:cNvSpPr/>
            <p:nvPr/>
          </p:nvSpPr>
          <p:spPr>
            <a:xfrm>
              <a:off x="5829300" y="440817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299"/>
                  </a:lnTo>
                  <a:lnTo>
                    <a:pt x="11430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22"/>
            <p:cNvSpPr/>
            <p:nvPr/>
          </p:nvSpPr>
          <p:spPr>
            <a:xfrm>
              <a:off x="7086600" y="484632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0" y="121919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23"/>
            <p:cNvSpPr/>
            <p:nvPr/>
          </p:nvSpPr>
          <p:spPr>
            <a:xfrm>
              <a:off x="4907279" y="6065520"/>
              <a:ext cx="2179320" cy="0"/>
            </a:xfrm>
            <a:custGeom>
              <a:avLst/>
              <a:gdLst/>
              <a:ahLst/>
              <a:cxnLst/>
              <a:rect l="l" t="t" r="r" b="b"/>
              <a:pathLst>
                <a:path w="2179320">
                  <a:moveTo>
                    <a:pt x="2179320" y="0"/>
                  </a:moveTo>
                  <a:lnTo>
                    <a:pt x="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24"/>
            <p:cNvSpPr/>
            <p:nvPr/>
          </p:nvSpPr>
          <p:spPr>
            <a:xfrm>
              <a:off x="4800600" y="600837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49"/>
                  </a:lnTo>
                  <a:lnTo>
                    <a:pt x="114300" y="11429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25"/>
            <p:cNvSpPr/>
            <p:nvPr/>
          </p:nvSpPr>
          <p:spPr>
            <a:xfrm>
              <a:off x="2209800" y="2179320"/>
              <a:ext cx="2133600" cy="3886200"/>
            </a:xfrm>
            <a:custGeom>
              <a:avLst/>
              <a:gdLst/>
              <a:ahLst/>
              <a:cxnLst/>
              <a:rect l="l" t="t" r="r" b="b"/>
              <a:pathLst>
                <a:path w="2133600" h="3886200">
                  <a:moveTo>
                    <a:pt x="2133600" y="3886200"/>
                  </a:moveTo>
                  <a:lnTo>
                    <a:pt x="0" y="3886200"/>
                  </a:lnTo>
                </a:path>
                <a:path w="2133600" h="3886200">
                  <a:moveTo>
                    <a:pt x="0" y="3886200"/>
                  </a:moveTo>
                  <a:lnTo>
                    <a:pt x="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26"/>
          <p:cNvSpPr txBox="1"/>
          <p:nvPr/>
        </p:nvSpPr>
        <p:spPr>
          <a:xfrm>
            <a:off x="7762504" y="4588814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no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46" name="object 27"/>
          <p:cNvSpPr txBox="1"/>
          <p:nvPr/>
        </p:nvSpPr>
        <p:spPr>
          <a:xfrm>
            <a:off x="8572765" y="3866183"/>
            <a:ext cx="377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Liberation Sans"/>
                <a:cs typeface="Liberation Sans"/>
              </a:rPr>
              <a:t>y</a:t>
            </a:r>
            <a:r>
              <a:rPr sz="1800" spc="-15" dirty="0">
                <a:latin typeface="Liberation Sans"/>
                <a:cs typeface="Liberation Sans"/>
              </a:rPr>
              <a:t>e</a:t>
            </a:r>
            <a:r>
              <a:rPr sz="1800" dirty="0">
                <a:latin typeface="Liberation Sans"/>
                <a:cs typeface="Liberation Sans"/>
              </a:rPr>
              <a:t>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47" name="object 28"/>
          <p:cNvSpPr txBox="1"/>
          <p:nvPr/>
        </p:nvSpPr>
        <p:spPr>
          <a:xfrm>
            <a:off x="6647445" y="2288844"/>
            <a:ext cx="2209800" cy="685800"/>
          </a:xfrm>
          <a:prstGeom prst="rect">
            <a:avLst/>
          </a:prstGeom>
          <a:solidFill>
            <a:srgbClr val="BADFE2"/>
          </a:solidFill>
          <a:ln w="38097">
            <a:solidFill>
              <a:srgbClr val="000000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620"/>
              </a:spcBef>
            </a:pPr>
            <a:r>
              <a:rPr sz="1800" spc="-10" dirty="0">
                <a:latin typeface="Liberation Sans"/>
                <a:cs typeface="Liberation Sans"/>
              </a:rPr>
              <a:t>Execute</a:t>
            </a:r>
            <a:r>
              <a:rPr sz="1800" spc="-1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Instruction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7676145" y="1824023"/>
            <a:ext cx="4476750" cy="2010410"/>
            <a:chOff x="4514850" y="2400299"/>
            <a:chExt cx="4476750" cy="2010410"/>
          </a:xfrm>
        </p:grpSpPr>
        <p:sp>
          <p:nvSpPr>
            <p:cNvPr id="149" name="object 30"/>
            <p:cNvSpPr/>
            <p:nvPr/>
          </p:nvSpPr>
          <p:spPr>
            <a:xfrm>
              <a:off x="4572000" y="2484119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0"/>
                  </a:moveTo>
                  <a:lnTo>
                    <a:pt x="0" y="27431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31"/>
            <p:cNvSpPr/>
            <p:nvPr/>
          </p:nvSpPr>
          <p:spPr>
            <a:xfrm>
              <a:off x="4514850" y="275081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32"/>
            <p:cNvSpPr/>
            <p:nvPr/>
          </p:nvSpPr>
          <p:spPr>
            <a:xfrm>
              <a:off x="5591810" y="2400299"/>
              <a:ext cx="1342390" cy="2010410"/>
            </a:xfrm>
            <a:custGeom>
              <a:avLst/>
              <a:gdLst/>
              <a:ahLst/>
              <a:cxnLst/>
              <a:rect l="l" t="t" r="r" b="b"/>
              <a:pathLst>
                <a:path w="1342390" h="2010410">
                  <a:moveTo>
                    <a:pt x="0" y="2010410"/>
                  </a:moveTo>
                  <a:lnTo>
                    <a:pt x="21589" y="1978660"/>
                  </a:lnTo>
                </a:path>
                <a:path w="1342390" h="2010410">
                  <a:moveTo>
                    <a:pt x="36829" y="1955800"/>
                  </a:moveTo>
                  <a:lnTo>
                    <a:pt x="58419" y="1924050"/>
                  </a:lnTo>
                </a:path>
                <a:path w="1342390" h="2010410">
                  <a:moveTo>
                    <a:pt x="73660" y="1899920"/>
                  </a:moveTo>
                  <a:lnTo>
                    <a:pt x="95250" y="1869439"/>
                  </a:lnTo>
                </a:path>
                <a:path w="1342390" h="2010410">
                  <a:moveTo>
                    <a:pt x="110489" y="1845310"/>
                  </a:moveTo>
                  <a:lnTo>
                    <a:pt x="132079" y="1813560"/>
                  </a:lnTo>
                </a:path>
                <a:path w="1342390" h="2010410">
                  <a:moveTo>
                    <a:pt x="147319" y="1790700"/>
                  </a:moveTo>
                  <a:lnTo>
                    <a:pt x="168910" y="1758950"/>
                  </a:lnTo>
                </a:path>
                <a:path w="1342390" h="2010410">
                  <a:moveTo>
                    <a:pt x="184150" y="1734820"/>
                  </a:moveTo>
                  <a:lnTo>
                    <a:pt x="205739" y="1703070"/>
                  </a:lnTo>
                </a:path>
                <a:path w="1342390" h="2010410">
                  <a:moveTo>
                    <a:pt x="220979" y="1680210"/>
                  </a:moveTo>
                  <a:lnTo>
                    <a:pt x="242569" y="1648460"/>
                  </a:lnTo>
                </a:path>
                <a:path w="1342390" h="2010410">
                  <a:moveTo>
                    <a:pt x="257810" y="1624330"/>
                  </a:moveTo>
                  <a:lnTo>
                    <a:pt x="278129" y="1592580"/>
                  </a:lnTo>
                </a:path>
                <a:path w="1342390" h="2010410">
                  <a:moveTo>
                    <a:pt x="294639" y="1569720"/>
                  </a:moveTo>
                  <a:lnTo>
                    <a:pt x="314960" y="1537970"/>
                  </a:lnTo>
                </a:path>
                <a:path w="1342390" h="2010410">
                  <a:moveTo>
                    <a:pt x="331469" y="1513839"/>
                  </a:moveTo>
                  <a:lnTo>
                    <a:pt x="351789" y="1483360"/>
                  </a:lnTo>
                </a:path>
                <a:path w="1342390" h="2010410">
                  <a:moveTo>
                    <a:pt x="368300" y="1459230"/>
                  </a:moveTo>
                  <a:lnTo>
                    <a:pt x="388619" y="1427480"/>
                  </a:lnTo>
                </a:path>
                <a:path w="1342390" h="2010410">
                  <a:moveTo>
                    <a:pt x="405129" y="1404620"/>
                  </a:moveTo>
                  <a:lnTo>
                    <a:pt x="425450" y="1372870"/>
                  </a:lnTo>
                </a:path>
                <a:path w="1342390" h="2010410">
                  <a:moveTo>
                    <a:pt x="441960" y="1348739"/>
                  </a:moveTo>
                  <a:lnTo>
                    <a:pt x="462279" y="1318260"/>
                  </a:lnTo>
                </a:path>
                <a:path w="1342390" h="2010410">
                  <a:moveTo>
                    <a:pt x="478789" y="1294130"/>
                  </a:moveTo>
                  <a:lnTo>
                    <a:pt x="499110" y="1262380"/>
                  </a:lnTo>
                </a:path>
                <a:path w="1342390" h="2010410">
                  <a:moveTo>
                    <a:pt x="515619" y="1239520"/>
                  </a:moveTo>
                  <a:lnTo>
                    <a:pt x="535939" y="1207770"/>
                  </a:lnTo>
                </a:path>
                <a:path w="1342390" h="2010410">
                  <a:moveTo>
                    <a:pt x="552450" y="1183639"/>
                  </a:moveTo>
                  <a:lnTo>
                    <a:pt x="572769" y="1153160"/>
                  </a:lnTo>
                </a:path>
                <a:path w="1342390" h="2010410">
                  <a:moveTo>
                    <a:pt x="589279" y="1129029"/>
                  </a:moveTo>
                  <a:lnTo>
                    <a:pt x="609600" y="1097279"/>
                  </a:lnTo>
                </a:path>
                <a:path w="1342390" h="2010410">
                  <a:moveTo>
                    <a:pt x="624839" y="1073150"/>
                  </a:moveTo>
                  <a:lnTo>
                    <a:pt x="646429" y="1042670"/>
                  </a:lnTo>
                </a:path>
                <a:path w="1342390" h="2010410">
                  <a:moveTo>
                    <a:pt x="661669" y="1018539"/>
                  </a:moveTo>
                  <a:lnTo>
                    <a:pt x="683260" y="986789"/>
                  </a:lnTo>
                </a:path>
                <a:path w="1342390" h="2010410">
                  <a:moveTo>
                    <a:pt x="698500" y="963929"/>
                  </a:moveTo>
                  <a:lnTo>
                    <a:pt x="720089" y="932179"/>
                  </a:lnTo>
                </a:path>
                <a:path w="1342390" h="2010410">
                  <a:moveTo>
                    <a:pt x="735329" y="908050"/>
                  </a:moveTo>
                  <a:lnTo>
                    <a:pt x="756919" y="876300"/>
                  </a:lnTo>
                </a:path>
                <a:path w="1342390" h="2010410">
                  <a:moveTo>
                    <a:pt x="772160" y="853439"/>
                  </a:moveTo>
                  <a:lnTo>
                    <a:pt x="793750" y="821689"/>
                  </a:lnTo>
                </a:path>
                <a:path w="1342390" h="2010410">
                  <a:moveTo>
                    <a:pt x="808989" y="798829"/>
                  </a:moveTo>
                  <a:lnTo>
                    <a:pt x="830579" y="767079"/>
                  </a:lnTo>
                </a:path>
                <a:path w="1342390" h="2010410">
                  <a:moveTo>
                    <a:pt x="845819" y="742950"/>
                  </a:moveTo>
                  <a:lnTo>
                    <a:pt x="867410" y="711200"/>
                  </a:lnTo>
                </a:path>
                <a:path w="1342390" h="2010410">
                  <a:moveTo>
                    <a:pt x="882650" y="688339"/>
                  </a:moveTo>
                  <a:lnTo>
                    <a:pt x="904239" y="656589"/>
                  </a:lnTo>
                </a:path>
                <a:path w="1342390" h="2010410">
                  <a:moveTo>
                    <a:pt x="919480" y="632460"/>
                  </a:moveTo>
                  <a:lnTo>
                    <a:pt x="939799" y="601979"/>
                  </a:lnTo>
                </a:path>
                <a:path w="1342390" h="2010410">
                  <a:moveTo>
                    <a:pt x="956310" y="577850"/>
                  </a:moveTo>
                  <a:lnTo>
                    <a:pt x="976630" y="546100"/>
                  </a:lnTo>
                </a:path>
                <a:path w="1342390" h="2010410">
                  <a:moveTo>
                    <a:pt x="993139" y="521970"/>
                  </a:moveTo>
                  <a:lnTo>
                    <a:pt x="1014730" y="491489"/>
                  </a:lnTo>
                </a:path>
                <a:path w="1342390" h="2010410">
                  <a:moveTo>
                    <a:pt x="1029969" y="467360"/>
                  </a:moveTo>
                  <a:lnTo>
                    <a:pt x="1050289" y="435610"/>
                  </a:lnTo>
                </a:path>
                <a:path w="1342390" h="2010410">
                  <a:moveTo>
                    <a:pt x="1066799" y="412750"/>
                  </a:moveTo>
                  <a:lnTo>
                    <a:pt x="1087119" y="381000"/>
                  </a:lnTo>
                </a:path>
                <a:path w="1342390" h="2010410">
                  <a:moveTo>
                    <a:pt x="1103630" y="356870"/>
                  </a:moveTo>
                  <a:lnTo>
                    <a:pt x="1123949" y="326389"/>
                  </a:lnTo>
                </a:path>
                <a:path w="1342390" h="2010410">
                  <a:moveTo>
                    <a:pt x="1140460" y="302260"/>
                  </a:moveTo>
                  <a:lnTo>
                    <a:pt x="1160780" y="270510"/>
                  </a:lnTo>
                </a:path>
                <a:path w="1342390" h="2010410">
                  <a:moveTo>
                    <a:pt x="1177289" y="247650"/>
                  </a:moveTo>
                  <a:lnTo>
                    <a:pt x="1197610" y="215900"/>
                  </a:lnTo>
                </a:path>
                <a:path w="1342390" h="2010410">
                  <a:moveTo>
                    <a:pt x="1214119" y="191770"/>
                  </a:moveTo>
                  <a:lnTo>
                    <a:pt x="1234439" y="161289"/>
                  </a:lnTo>
                </a:path>
                <a:path w="1342390" h="2010410">
                  <a:moveTo>
                    <a:pt x="1250949" y="137160"/>
                  </a:moveTo>
                  <a:lnTo>
                    <a:pt x="1271269" y="105410"/>
                  </a:lnTo>
                </a:path>
                <a:path w="1342390" h="2010410">
                  <a:moveTo>
                    <a:pt x="1286510" y="81279"/>
                  </a:moveTo>
                  <a:lnTo>
                    <a:pt x="1308099" y="50800"/>
                  </a:lnTo>
                </a:path>
                <a:path w="1342390" h="2010410">
                  <a:moveTo>
                    <a:pt x="1323339" y="26670"/>
                  </a:moveTo>
                  <a:lnTo>
                    <a:pt x="1342389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33"/>
            <p:cNvSpPr/>
            <p:nvPr/>
          </p:nvSpPr>
          <p:spPr>
            <a:xfrm>
              <a:off x="7772400" y="3733799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0"/>
                  </a:moveTo>
                  <a:lnTo>
                    <a:pt x="545617" y="1525"/>
                  </a:lnTo>
                  <a:lnTo>
                    <a:pt x="483862" y="6012"/>
                  </a:lnTo>
                  <a:lnTo>
                    <a:pt x="424596" y="13327"/>
                  </a:lnTo>
                  <a:lnTo>
                    <a:pt x="368081" y="23336"/>
                  </a:lnTo>
                  <a:lnTo>
                    <a:pt x="314580" y="35904"/>
                  </a:lnTo>
                  <a:lnTo>
                    <a:pt x="264355" y="50899"/>
                  </a:lnTo>
                  <a:lnTo>
                    <a:pt x="217669" y="68185"/>
                  </a:lnTo>
                  <a:lnTo>
                    <a:pt x="174783" y="87630"/>
                  </a:lnTo>
                  <a:lnTo>
                    <a:pt x="135961" y="109098"/>
                  </a:lnTo>
                  <a:lnTo>
                    <a:pt x="101463" y="132457"/>
                  </a:lnTo>
                  <a:lnTo>
                    <a:pt x="71553" y="157571"/>
                  </a:lnTo>
                  <a:lnTo>
                    <a:pt x="26546" y="212534"/>
                  </a:lnTo>
                  <a:lnTo>
                    <a:pt x="3037" y="272913"/>
                  </a:lnTo>
                  <a:lnTo>
                    <a:pt x="0" y="304800"/>
                  </a:lnTo>
                  <a:lnTo>
                    <a:pt x="3037" y="336686"/>
                  </a:lnTo>
                  <a:lnTo>
                    <a:pt x="26546" y="397065"/>
                  </a:lnTo>
                  <a:lnTo>
                    <a:pt x="71553" y="452028"/>
                  </a:lnTo>
                  <a:lnTo>
                    <a:pt x="101463" y="477142"/>
                  </a:lnTo>
                  <a:lnTo>
                    <a:pt x="135961" y="500501"/>
                  </a:lnTo>
                  <a:lnTo>
                    <a:pt x="174783" y="521970"/>
                  </a:lnTo>
                  <a:lnTo>
                    <a:pt x="217669" y="541414"/>
                  </a:lnTo>
                  <a:lnTo>
                    <a:pt x="264355" y="558700"/>
                  </a:lnTo>
                  <a:lnTo>
                    <a:pt x="314580" y="573695"/>
                  </a:lnTo>
                  <a:lnTo>
                    <a:pt x="368081" y="586263"/>
                  </a:lnTo>
                  <a:lnTo>
                    <a:pt x="424596" y="596272"/>
                  </a:lnTo>
                  <a:lnTo>
                    <a:pt x="483862" y="603587"/>
                  </a:lnTo>
                  <a:lnTo>
                    <a:pt x="545617" y="608074"/>
                  </a:lnTo>
                  <a:lnTo>
                    <a:pt x="609600" y="609600"/>
                  </a:lnTo>
                  <a:lnTo>
                    <a:pt x="673372" y="608074"/>
                  </a:lnTo>
                  <a:lnTo>
                    <a:pt x="734972" y="603587"/>
                  </a:lnTo>
                  <a:lnTo>
                    <a:pt x="794131" y="596272"/>
                  </a:lnTo>
                  <a:lnTo>
                    <a:pt x="850582" y="586263"/>
                  </a:lnTo>
                  <a:lnTo>
                    <a:pt x="904056" y="573695"/>
                  </a:lnTo>
                  <a:lnTo>
                    <a:pt x="954285" y="558700"/>
                  </a:lnTo>
                  <a:lnTo>
                    <a:pt x="1001003" y="541414"/>
                  </a:lnTo>
                  <a:lnTo>
                    <a:pt x="1043939" y="521970"/>
                  </a:lnTo>
                  <a:lnTo>
                    <a:pt x="1082828" y="500501"/>
                  </a:lnTo>
                  <a:lnTo>
                    <a:pt x="1117401" y="477142"/>
                  </a:lnTo>
                  <a:lnTo>
                    <a:pt x="1147390" y="452028"/>
                  </a:lnTo>
                  <a:lnTo>
                    <a:pt x="1192544" y="397065"/>
                  </a:lnTo>
                  <a:lnTo>
                    <a:pt x="1216149" y="336686"/>
                  </a:lnTo>
                  <a:lnTo>
                    <a:pt x="1219200" y="304800"/>
                  </a:lnTo>
                  <a:lnTo>
                    <a:pt x="1216149" y="272913"/>
                  </a:lnTo>
                  <a:lnTo>
                    <a:pt x="1192544" y="212534"/>
                  </a:lnTo>
                  <a:lnTo>
                    <a:pt x="1147390" y="157571"/>
                  </a:lnTo>
                  <a:lnTo>
                    <a:pt x="1117401" y="132457"/>
                  </a:lnTo>
                  <a:lnTo>
                    <a:pt x="1082828" y="109098"/>
                  </a:lnTo>
                  <a:lnTo>
                    <a:pt x="1043940" y="87630"/>
                  </a:lnTo>
                  <a:lnTo>
                    <a:pt x="1001003" y="68185"/>
                  </a:lnTo>
                  <a:lnTo>
                    <a:pt x="954285" y="50899"/>
                  </a:lnTo>
                  <a:lnTo>
                    <a:pt x="904056" y="35904"/>
                  </a:lnTo>
                  <a:lnTo>
                    <a:pt x="850582" y="23336"/>
                  </a:lnTo>
                  <a:lnTo>
                    <a:pt x="794131" y="13327"/>
                  </a:lnTo>
                  <a:lnTo>
                    <a:pt x="734972" y="6012"/>
                  </a:lnTo>
                  <a:lnTo>
                    <a:pt x="673372" y="1525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7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34"/>
            <p:cNvSpPr/>
            <p:nvPr/>
          </p:nvSpPr>
          <p:spPr>
            <a:xfrm>
              <a:off x="7772400" y="3733799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0"/>
                  </a:moveTo>
                  <a:lnTo>
                    <a:pt x="673372" y="1525"/>
                  </a:lnTo>
                  <a:lnTo>
                    <a:pt x="734972" y="6012"/>
                  </a:lnTo>
                  <a:lnTo>
                    <a:pt x="794131" y="13327"/>
                  </a:lnTo>
                  <a:lnTo>
                    <a:pt x="850582" y="23336"/>
                  </a:lnTo>
                  <a:lnTo>
                    <a:pt x="904056" y="35904"/>
                  </a:lnTo>
                  <a:lnTo>
                    <a:pt x="954285" y="50899"/>
                  </a:lnTo>
                  <a:lnTo>
                    <a:pt x="1001003" y="68185"/>
                  </a:lnTo>
                  <a:lnTo>
                    <a:pt x="1043940" y="87629"/>
                  </a:lnTo>
                  <a:lnTo>
                    <a:pt x="1082828" y="109098"/>
                  </a:lnTo>
                  <a:lnTo>
                    <a:pt x="1117401" y="132457"/>
                  </a:lnTo>
                  <a:lnTo>
                    <a:pt x="1147390" y="157571"/>
                  </a:lnTo>
                  <a:lnTo>
                    <a:pt x="1192544" y="212534"/>
                  </a:lnTo>
                  <a:lnTo>
                    <a:pt x="1216149" y="272913"/>
                  </a:lnTo>
                  <a:lnTo>
                    <a:pt x="1219200" y="304800"/>
                  </a:lnTo>
                  <a:lnTo>
                    <a:pt x="1216149" y="336686"/>
                  </a:lnTo>
                  <a:lnTo>
                    <a:pt x="1192544" y="397065"/>
                  </a:lnTo>
                  <a:lnTo>
                    <a:pt x="1147390" y="452028"/>
                  </a:lnTo>
                  <a:lnTo>
                    <a:pt x="1117401" y="477142"/>
                  </a:lnTo>
                  <a:lnTo>
                    <a:pt x="1082828" y="500501"/>
                  </a:lnTo>
                  <a:lnTo>
                    <a:pt x="1043940" y="521969"/>
                  </a:lnTo>
                  <a:lnTo>
                    <a:pt x="1001003" y="541414"/>
                  </a:lnTo>
                  <a:lnTo>
                    <a:pt x="954285" y="558700"/>
                  </a:lnTo>
                  <a:lnTo>
                    <a:pt x="904056" y="573695"/>
                  </a:lnTo>
                  <a:lnTo>
                    <a:pt x="850582" y="586263"/>
                  </a:lnTo>
                  <a:lnTo>
                    <a:pt x="794131" y="596272"/>
                  </a:lnTo>
                  <a:lnTo>
                    <a:pt x="734972" y="603587"/>
                  </a:lnTo>
                  <a:lnTo>
                    <a:pt x="673372" y="608074"/>
                  </a:lnTo>
                  <a:lnTo>
                    <a:pt x="609600" y="609600"/>
                  </a:lnTo>
                  <a:lnTo>
                    <a:pt x="545617" y="608074"/>
                  </a:lnTo>
                  <a:lnTo>
                    <a:pt x="483862" y="603587"/>
                  </a:lnTo>
                  <a:lnTo>
                    <a:pt x="424596" y="596272"/>
                  </a:lnTo>
                  <a:lnTo>
                    <a:pt x="368081" y="586263"/>
                  </a:lnTo>
                  <a:lnTo>
                    <a:pt x="314580" y="573695"/>
                  </a:lnTo>
                  <a:lnTo>
                    <a:pt x="264355" y="558700"/>
                  </a:lnTo>
                  <a:lnTo>
                    <a:pt x="217669" y="541414"/>
                  </a:lnTo>
                  <a:lnTo>
                    <a:pt x="174783" y="521970"/>
                  </a:lnTo>
                  <a:lnTo>
                    <a:pt x="135961" y="500501"/>
                  </a:lnTo>
                  <a:lnTo>
                    <a:pt x="101463" y="477142"/>
                  </a:lnTo>
                  <a:lnTo>
                    <a:pt x="71553" y="452028"/>
                  </a:lnTo>
                  <a:lnTo>
                    <a:pt x="26546" y="397065"/>
                  </a:lnTo>
                  <a:lnTo>
                    <a:pt x="3037" y="336686"/>
                  </a:lnTo>
                  <a:lnTo>
                    <a:pt x="0" y="304800"/>
                  </a:lnTo>
                  <a:lnTo>
                    <a:pt x="3037" y="272913"/>
                  </a:lnTo>
                  <a:lnTo>
                    <a:pt x="26546" y="212534"/>
                  </a:lnTo>
                  <a:lnTo>
                    <a:pt x="71553" y="157571"/>
                  </a:lnTo>
                  <a:lnTo>
                    <a:pt x="101463" y="132457"/>
                  </a:lnTo>
                  <a:lnTo>
                    <a:pt x="135961" y="109098"/>
                  </a:lnTo>
                  <a:lnTo>
                    <a:pt x="174783" y="87630"/>
                  </a:lnTo>
                  <a:lnTo>
                    <a:pt x="217669" y="68185"/>
                  </a:lnTo>
                  <a:lnTo>
                    <a:pt x="264355" y="50899"/>
                  </a:lnTo>
                  <a:lnTo>
                    <a:pt x="314580" y="35904"/>
                  </a:lnTo>
                  <a:lnTo>
                    <a:pt x="368081" y="23336"/>
                  </a:lnTo>
                  <a:lnTo>
                    <a:pt x="424596" y="13327"/>
                  </a:lnTo>
                  <a:lnTo>
                    <a:pt x="483862" y="6012"/>
                  </a:lnTo>
                  <a:lnTo>
                    <a:pt x="545617" y="1525"/>
                  </a:lnTo>
                  <a:lnTo>
                    <a:pt x="609600" y="0"/>
                  </a:lnTo>
                  <a:close/>
                </a:path>
                <a:path w="1219200" h="609600">
                  <a:moveTo>
                    <a:pt x="0" y="0"/>
                  </a:moveTo>
                  <a:lnTo>
                    <a:pt x="0" y="0"/>
                  </a:lnTo>
                </a:path>
                <a:path w="1219200" h="609600">
                  <a:moveTo>
                    <a:pt x="1219200" y="609600"/>
                  </a:moveTo>
                  <a:lnTo>
                    <a:pt x="1219200" y="609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35"/>
          <p:cNvSpPr txBox="1"/>
          <p:nvPr/>
        </p:nvSpPr>
        <p:spPr>
          <a:xfrm>
            <a:off x="10171695" y="1709724"/>
            <a:ext cx="1600200" cy="685800"/>
          </a:xfrm>
          <a:prstGeom prst="rect">
            <a:avLst/>
          </a:prstGeom>
          <a:solidFill>
            <a:srgbClr val="C6C5D7"/>
          </a:solidFill>
        </p:spPr>
        <p:txBody>
          <a:bodyPr vert="horz" wrap="square" lIns="0" tIns="46990" rIns="0" bIns="0" rtlCol="0">
            <a:spAutoFit/>
          </a:bodyPr>
          <a:lstStyle/>
          <a:p>
            <a:pPr marL="242570" marR="171450" indent="-64769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Liberation Sans"/>
                <a:cs typeface="Liberation Sans"/>
              </a:rPr>
              <a:t>Current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task  </a:t>
            </a:r>
            <a:r>
              <a:rPr sz="1800" spc="-10" dirty="0">
                <a:latin typeface="Liberation Sans"/>
                <a:cs typeface="Liberation Sans"/>
              </a:rPr>
              <a:t>suspended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56" name="object 36"/>
          <p:cNvSpPr txBox="1"/>
          <p:nvPr/>
        </p:nvSpPr>
        <p:spPr>
          <a:xfrm>
            <a:off x="11130545" y="3312464"/>
            <a:ext cx="82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Where?</a:t>
            </a:r>
            <a:endParaRPr sz="180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88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55F7920-28F4-48E6-81BC-48EDF169C327}"/>
              </a:ext>
            </a:extLst>
          </p:cNvPr>
          <p:cNvSpPr/>
          <p:nvPr/>
        </p:nvSpPr>
        <p:spPr>
          <a:xfrm>
            <a:off x="295253" y="564512"/>
            <a:ext cx="7482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Design requirements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2600" y="1597429"/>
            <a:ext cx="10617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system must save the processor’s registers for future transparent resume.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system must be set up for execution in the kernel. </a:t>
            </a:r>
            <a:endParaRPr lang="en-US" sz="24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system must chose a </a:t>
            </a:r>
            <a:r>
              <a:rPr lang="en-US" sz="2400" dirty="0" smtClean="0"/>
              <a:t>place for </a:t>
            </a:r>
            <a:r>
              <a:rPr lang="en-US" sz="2400" dirty="0"/>
              <a:t>the kernel to start executing. </a:t>
            </a:r>
            <a:endParaRPr lang="en-US" sz="24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kernel must be able to retrieve </a:t>
            </a:r>
            <a:r>
              <a:rPr lang="en-US" sz="2400" dirty="0" smtClean="0"/>
              <a:t>information about the </a:t>
            </a:r>
            <a:r>
              <a:rPr lang="en-US" sz="2400" dirty="0"/>
              <a:t>event, e.g., system call arguments. </a:t>
            </a:r>
            <a:endParaRPr lang="en-US" sz="24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must all be done securely; the system </a:t>
            </a:r>
            <a:r>
              <a:rPr lang="en-US" sz="2400" dirty="0" smtClean="0"/>
              <a:t>must maintain </a:t>
            </a:r>
            <a:r>
              <a:rPr lang="en-US" sz="2400" dirty="0"/>
              <a:t>isolation of user processes and the kernel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656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55F7920-28F4-48E6-81BC-48EDF169C327}"/>
              </a:ext>
            </a:extLst>
          </p:cNvPr>
          <p:cNvSpPr/>
          <p:nvPr/>
        </p:nvSpPr>
        <p:spPr>
          <a:xfrm>
            <a:off x="295253" y="564512"/>
            <a:ext cx="57232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iberation Sans"/>
              </a:rPr>
              <a:t>Interrupt </a:t>
            </a:r>
            <a:r>
              <a:rPr lang="en-US" sz="4000" b="1" spc="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iberation Sans"/>
              </a:rPr>
              <a:t>Descriptor Table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5252" y="1470429"/>
            <a:ext cx="10728347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15" dirty="0">
                <a:cs typeface="Liberation Sans"/>
              </a:rPr>
              <a:t>Each </a:t>
            </a:r>
            <a:r>
              <a:rPr lang="en-US" sz="2400" spc="10" dirty="0">
                <a:cs typeface="Liberation Sans"/>
              </a:rPr>
              <a:t>interrupt/exception </a:t>
            </a:r>
            <a:r>
              <a:rPr lang="en-US" sz="2400" spc="15" dirty="0">
                <a:cs typeface="Liberation Sans"/>
              </a:rPr>
              <a:t>provided a</a:t>
            </a:r>
            <a:r>
              <a:rPr lang="en-US" sz="2400" dirty="0">
                <a:cs typeface="Liberation Sans"/>
              </a:rPr>
              <a:t> </a:t>
            </a:r>
            <a:r>
              <a:rPr lang="en-US" sz="2400" spc="15" dirty="0">
                <a:cs typeface="Liberation Sans"/>
              </a:rPr>
              <a:t>number</a:t>
            </a:r>
            <a:endParaRPr lang="en-US" sz="2400" dirty="0">
              <a:cs typeface="Liberation Sans"/>
            </a:endParaRPr>
          </a:p>
          <a:p>
            <a:pPr marL="355600" marR="5080" indent="-342900">
              <a:lnSpc>
                <a:spcPct val="1018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2400" spc="20" dirty="0">
                <a:cs typeface="Liberation Sans"/>
              </a:rPr>
              <a:t>Number </a:t>
            </a:r>
            <a:r>
              <a:rPr lang="en-US" sz="2400" spc="15" dirty="0">
                <a:cs typeface="Liberation Sans"/>
              </a:rPr>
              <a:t>used </a:t>
            </a:r>
            <a:r>
              <a:rPr lang="en-US" sz="2400" spc="10" dirty="0">
                <a:cs typeface="Liberation Sans"/>
              </a:rPr>
              <a:t>to index </a:t>
            </a:r>
            <a:r>
              <a:rPr lang="en-US" sz="2400" spc="5" dirty="0">
                <a:cs typeface="Liberation Sans"/>
              </a:rPr>
              <a:t>into </a:t>
            </a:r>
            <a:r>
              <a:rPr lang="en-US" sz="2400" spc="15" dirty="0">
                <a:cs typeface="Liberation Sans"/>
              </a:rPr>
              <a:t>an </a:t>
            </a:r>
            <a:r>
              <a:rPr lang="en-US" sz="2400" b="1" spc="10" dirty="0">
                <a:cs typeface="Liberation Sans"/>
              </a:rPr>
              <a:t>Interrupt descriptor table  </a:t>
            </a:r>
            <a:r>
              <a:rPr lang="en-US" sz="2400" spc="15" dirty="0">
                <a:cs typeface="Liberation Sans"/>
              </a:rPr>
              <a:t>(IDT)</a:t>
            </a:r>
            <a:endParaRPr lang="en-US" sz="2400" dirty="0">
              <a:cs typeface="Liberation Sans"/>
            </a:endParaRPr>
          </a:p>
          <a:p>
            <a:pPr marL="355600" marR="214629" indent="-342900">
              <a:lnSpc>
                <a:spcPct val="101400"/>
              </a:lnSpc>
              <a:spcBef>
                <a:spcPts val="590"/>
              </a:spcBef>
              <a:buFont typeface="Arial" panose="020B0604020202020204" pitchFamily="34" charset="0"/>
              <a:buChar char="•"/>
            </a:pPr>
            <a:r>
              <a:rPr lang="en-US" sz="2400" spc="15" dirty="0">
                <a:cs typeface="Liberation Sans"/>
              </a:rPr>
              <a:t>IDT </a:t>
            </a:r>
            <a:r>
              <a:rPr lang="en-US" sz="2400" spc="10" dirty="0">
                <a:cs typeface="Liberation Sans"/>
              </a:rPr>
              <a:t>provides the entry point into </a:t>
            </a:r>
            <a:r>
              <a:rPr lang="en-US" sz="2400" spc="15" dirty="0">
                <a:cs typeface="Liberation Sans"/>
              </a:rPr>
              <a:t>a </a:t>
            </a:r>
            <a:r>
              <a:rPr lang="en-US" sz="2400" spc="10" dirty="0">
                <a:cs typeface="Liberation Sans"/>
              </a:rPr>
              <a:t>interrupt/exception  </a:t>
            </a:r>
            <a:r>
              <a:rPr lang="en-US" sz="2400" spc="15" dirty="0">
                <a:cs typeface="Liberation Sans"/>
              </a:rPr>
              <a:t>handler</a:t>
            </a:r>
            <a:endParaRPr lang="en-US" sz="2400" dirty="0">
              <a:cs typeface="Liberation Sans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400" spc="15" dirty="0">
                <a:cs typeface="Liberation Sans"/>
              </a:rPr>
              <a:t>0 </a:t>
            </a:r>
            <a:r>
              <a:rPr lang="en-US" sz="2400" spc="10" dirty="0">
                <a:cs typeface="Liberation Sans"/>
              </a:rPr>
              <a:t>to </a:t>
            </a:r>
            <a:r>
              <a:rPr lang="en-US" sz="2400" spc="20" dirty="0">
                <a:cs typeface="Liberation Sans"/>
              </a:rPr>
              <a:t>255 </a:t>
            </a:r>
            <a:r>
              <a:rPr lang="en-US" sz="2400" spc="10" dirty="0">
                <a:cs typeface="Liberation Sans"/>
              </a:rPr>
              <a:t>vectors</a:t>
            </a:r>
            <a:r>
              <a:rPr lang="en-US" sz="2400" spc="-15" dirty="0">
                <a:cs typeface="Liberation Sans"/>
              </a:rPr>
              <a:t> </a:t>
            </a:r>
            <a:r>
              <a:rPr lang="en-US" sz="2400" spc="10" dirty="0">
                <a:cs typeface="Liberation Sans"/>
              </a:rPr>
              <a:t>possible</a:t>
            </a:r>
            <a:endParaRPr lang="en-US" sz="2400" dirty="0">
              <a:cs typeface="Liberation Sans"/>
            </a:endParaRPr>
          </a:p>
          <a:p>
            <a:pPr marL="866140" lvl="1" indent="-283845">
              <a:spcBef>
                <a:spcPts val="550"/>
              </a:spcBef>
              <a:buChar char="–"/>
              <a:tabLst>
                <a:tab pos="408305" algn="l"/>
                <a:tab pos="408940" algn="l"/>
              </a:tabLst>
            </a:pPr>
            <a:r>
              <a:rPr lang="en-US" sz="2400" spc="15" dirty="0">
                <a:cs typeface="Liberation Sans"/>
              </a:rPr>
              <a:t>0 to 31 used</a:t>
            </a:r>
            <a:r>
              <a:rPr lang="en-US" sz="2400" spc="-30" dirty="0">
                <a:cs typeface="Liberation Sans"/>
              </a:rPr>
              <a:t> </a:t>
            </a:r>
            <a:r>
              <a:rPr lang="en-US" sz="2400" spc="10" dirty="0">
                <a:cs typeface="Liberation Sans"/>
              </a:rPr>
              <a:t>internally</a:t>
            </a:r>
            <a:endParaRPr lang="en-US" sz="2400" dirty="0">
              <a:cs typeface="Liberation Sans"/>
            </a:endParaRPr>
          </a:p>
          <a:p>
            <a:pPr marL="866140" lvl="1" indent="-283845">
              <a:spcBef>
                <a:spcPts val="540"/>
              </a:spcBef>
              <a:buChar char="–"/>
              <a:tabLst>
                <a:tab pos="408305" algn="l"/>
                <a:tab pos="408940" algn="l"/>
              </a:tabLst>
            </a:pPr>
            <a:r>
              <a:rPr lang="en-US" sz="2400" spc="15" dirty="0">
                <a:cs typeface="Liberation Sans"/>
              </a:rPr>
              <a:t>Remaining can be </a:t>
            </a:r>
            <a:r>
              <a:rPr lang="en-US" sz="2400" spc="10" dirty="0">
                <a:cs typeface="Liberation Sans"/>
              </a:rPr>
              <a:t>defined by the</a:t>
            </a:r>
            <a:r>
              <a:rPr lang="en-US" sz="2400" spc="-30" dirty="0">
                <a:cs typeface="Liberation Sans"/>
              </a:rPr>
              <a:t> </a:t>
            </a:r>
            <a:r>
              <a:rPr lang="en-US" sz="2400" spc="20" dirty="0" smtClean="0">
                <a:cs typeface="Liberation Sans"/>
              </a:rPr>
              <a:t>OS</a:t>
            </a: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cs typeface="Liberation Sans"/>
              </a:rPr>
              <a:t>0 to </a:t>
            </a:r>
            <a:r>
              <a:rPr lang="en-US" sz="2400" spc="-5" dirty="0">
                <a:cs typeface="Liberation Sans"/>
              </a:rPr>
              <a:t>31 </a:t>
            </a:r>
            <a:r>
              <a:rPr lang="en-US" sz="2400" dirty="0">
                <a:cs typeface="Liberation Sans"/>
              </a:rPr>
              <a:t>reserved </a:t>
            </a:r>
            <a:r>
              <a:rPr lang="en-US" sz="2400" spc="-5" dirty="0">
                <a:cs typeface="Liberation Sans"/>
              </a:rPr>
              <a:t>by</a:t>
            </a:r>
            <a:r>
              <a:rPr lang="en-US" sz="2400" spc="-40" dirty="0">
                <a:cs typeface="Liberation Sans"/>
              </a:rPr>
              <a:t> </a:t>
            </a:r>
            <a:r>
              <a:rPr lang="en-US" sz="2400" spc="-5" dirty="0">
                <a:cs typeface="Liberation Sans"/>
              </a:rPr>
              <a:t>Intel</a:t>
            </a:r>
            <a:endParaRPr lang="en-US" sz="2400" dirty="0">
              <a:cs typeface="Liberation San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Liberation Sans"/>
              </a:rPr>
              <a:t>32 </a:t>
            </a:r>
            <a:r>
              <a:rPr lang="en-US" sz="2400" dirty="0">
                <a:cs typeface="Liberation Sans"/>
              </a:rPr>
              <a:t>to </a:t>
            </a:r>
            <a:r>
              <a:rPr lang="en-US" sz="2400" spc="-5" dirty="0">
                <a:cs typeface="Liberation Sans"/>
              </a:rPr>
              <a:t>63 used for hardware</a:t>
            </a:r>
            <a:r>
              <a:rPr lang="en-US" sz="2400" spc="-10" dirty="0">
                <a:cs typeface="Liberation Sans"/>
              </a:rPr>
              <a:t> </a:t>
            </a:r>
            <a:r>
              <a:rPr lang="en-US" sz="2400" spc="-5" dirty="0">
                <a:cs typeface="Liberation Sans"/>
              </a:rPr>
              <a:t>interrupts</a:t>
            </a:r>
            <a:endParaRPr lang="en-US" sz="2400" dirty="0">
              <a:cs typeface="Liberation Sans"/>
            </a:endParaRPr>
          </a:p>
          <a:p>
            <a:pPr marL="1270000" indent="-3429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400" spc="-10" dirty="0">
                <a:cs typeface="Liberation Sans"/>
              </a:rPr>
              <a:t>T_IRQ0 </a:t>
            </a:r>
            <a:r>
              <a:rPr lang="en-US" sz="2400" dirty="0">
                <a:cs typeface="Liberation Sans"/>
              </a:rPr>
              <a:t>= </a:t>
            </a:r>
            <a:r>
              <a:rPr lang="en-US" sz="2400" spc="-5" dirty="0">
                <a:cs typeface="Liberation Sans"/>
              </a:rPr>
              <a:t>32 (added </a:t>
            </a:r>
            <a:r>
              <a:rPr lang="en-US" sz="2400" dirty="0">
                <a:cs typeface="Liberation Sans"/>
              </a:rPr>
              <a:t>to </a:t>
            </a:r>
            <a:r>
              <a:rPr lang="en-US" sz="2400" spc="-5" dirty="0">
                <a:cs typeface="Liberation Sans"/>
              </a:rPr>
              <a:t>all hardware IRQs</a:t>
            </a:r>
            <a:r>
              <a:rPr lang="en-US" sz="2400" spc="-40" dirty="0">
                <a:cs typeface="Liberation Sans"/>
              </a:rPr>
              <a:t> </a:t>
            </a:r>
            <a:r>
              <a:rPr lang="en-US" sz="2400" dirty="0" err="1" smtClean="0">
                <a:cs typeface="Liberation Sans"/>
              </a:rPr>
              <a:t>to</a:t>
            </a:r>
            <a:r>
              <a:rPr lang="en-US" sz="2400" spc="-5" dirty="0" err="1" smtClean="0">
                <a:cs typeface="Liberation Sans"/>
              </a:rPr>
              <a:t>scale</a:t>
            </a:r>
            <a:r>
              <a:rPr lang="en-US" sz="2400" spc="-10" dirty="0" smtClean="0">
                <a:cs typeface="Liberation Sans"/>
              </a:rPr>
              <a:t> </a:t>
            </a:r>
            <a:r>
              <a:rPr lang="en-US" sz="2400" dirty="0">
                <a:cs typeface="Liberation Sans"/>
              </a:rPr>
              <a:t>them)</a:t>
            </a: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Liberation Sans"/>
              </a:rPr>
              <a:t>64 used for system </a:t>
            </a:r>
            <a:r>
              <a:rPr lang="en-US" sz="2400" dirty="0">
                <a:cs typeface="Liberation Sans"/>
              </a:rPr>
              <a:t>call</a:t>
            </a:r>
            <a:r>
              <a:rPr lang="en-US" sz="2400" spc="15" dirty="0">
                <a:cs typeface="Liberation Sans"/>
              </a:rPr>
              <a:t> </a:t>
            </a:r>
            <a:r>
              <a:rPr lang="en-US" sz="2400" spc="-5" dirty="0" smtClean="0">
                <a:cs typeface="Liberation Sans"/>
              </a:rPr>
              <a:t>interrupts</a:t>
            </a:r>
            <a:endParaRPr lang="en-US" sz="2400" dirty="0"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50407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2540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object 4"/>
          <p:cNvSpPr/>
          <p:nvPr/>
        </p:nvSpPr>
        <p:spPr>
          <a:xfrm>
            <a:off x="1638300" y="260886"/>
            <a:ext cx="8661400" cy="6409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23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object 17"/>
          <p:cNvSpPr/>
          <p:nvPr/>
        </p:nvSpPr>
        <p:spPr>
          <a:xfrm>
            <a:off x="1001584" y="261233"/>
            <a:ext cx="304800" cy="2590800"/>
          </a:xfrm>
          <a:custGeom>
            <a:avLst/>
            <a:gdLst/>
            <a:ahLst/>
            <a:cxnLst/>
            <a:rect l="l" t="t" r="r" b="b"/>
            <a:pathLst>
              <a:path w="304800" h="2590800">
                <a:moveTo>
                  <a:pt x="304800" y="0"/>
                </a:moveTo>
                <a:lnTo>
                  <a:pt x="267052" y="8401"/>
                </a:lnTo>
                <a:lnTo>
                  <a:pt x="231422" y="31655"/>
                </a:lnTo>
                <a:lnTo>
                  <a:pt x="200024" y="66833"/>
                </a:lnTo>
                <a:lnTo>
                  <a:pt x="174977" y="111007"/>
                </a:lnTo>
                <a:lnTo>
                  <a:pt x="158397" y="161248"/>
                </a:lnTo>
                <a:lnTo>
                  <a:pt x="152400" y="214630"/>
                </a:lnTo>
                <a:lnTo>
                  <a:pt x="152400" y="1079500"/>
                </a:lnTo>
                <a:lnTo>
                  <a:pt x="146402" y="1132975"/>
                </a:lnTo>
                <a:lnTo>
                  <a:pt x="129822" y="1183451"/>
                </a:lnTo>
                <a:lnTo>
                  <a:pt x="104774" y="1227931"/>
                </a:lnTo>
                <a:lnTo>
                  <a:pt x="73377" y="1263414"/>
                </a:lnTo>
                <a:lnTo>
                  <a:pt x="37747" y="1286903"/>
                </a:lnTo>
                <a:lnTo>
                  <a:pt x="0" y="1295400"/>
                </a:lnTo>
                <a:lnTo>
                  <a:pt x="37747" y="1303896"/>
                </a:lnTo>
                <a:lnTo>
                  <a:pt x="73377" y="1327385"/>
                </a:lnTo>
                <a:lnTo>
                  <a:pt x="104775" y="1362868"/>
                </a:lnTo>
                <a:lnTo>
                  <a:pt x="129822" y="1407348"/>
                </a:lnTo>
                <a:lnTo>
                  <a:pt x="146402" y="1457824"/>
                </a:lnTo>
                <a:lnTo>
                  <a:pt x="152400" y="1511300"/>
                </a:lnTo>
                <a:lnTo>
                  <a:pt x="152400" y="2374900"/>
                </a:lnTo>
                <a:lnTo>
                  <a:pt x="158397" y="2428375"/>
                </a:lnTo>
                <a:lnTo>
                  <a:pt x="174977" y="2478851"/>
                </a:lnTo>
                <a:lnTo>
                  <a:pt x="200025" y="2523331"/>
                </a:lnTo>
                <a:lnTo>
                  <a:pt x="231422" y="2558814"/>
                </a:lnTo>
                <a:lnTo>
                  <a:pt x="267052" y="2582303"/>
                </a:lnTo>
                <a:lnTo>
                  <a:pt x="304800" y="2590800"/>
                </a:lnTo>
              </a:path>
              <a:path w="304800" h="2590800">
                <a:moveTo>
                  <a:pt x="0" y="0"/>
                </a:moveTo>
                <a:lnTo>
                  <a:pt x="0" y="0"/>
                </a:lnTo>
              </a:path>
              <a:path w="304800" h="2590800">
                <a:moveTo>
                  <a:pt x="304800" y="2590800"/>
                </a:moveTo>
                <a:lnTo>
                  <a:pt x="304800" y="2590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/>
          <p:cNvSpPr txBox="1"/>
          <p:nvPr/>
        </p:nvSpPr>
        <p:spPr>
          <a:xfrm>
            <a:off x="240853" y="1300092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By</a:t>
            </a:r>
            <a:r>
              <a:rPr sz="1800" spc="-9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CPU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15" name="object 20"/>
          <p:cNvGrpSpPr/>
          <p:nvPr/>
        </p:nvGrpSpPr>
        <p:grpSpPr>
          <a:xfrm>
            <a:off x="1377821" y="485070"/>
            <a:ext cx="4276725" cy="771525"/>
            <a:chOff x="1747837" y="4262437"/>
            <a:chExt cx="4276725" cy="771525"/>
          </a:xfrm>
        </p:grpSpPr>
        <p:sp>
          <p:nvSpPr>
            <p:cNvPr id="16" name="object 21"/>
            <p:cNvSpPr/>
            <p:nvPr/>
          </p:nvSpPr>
          <p:spPr>
            <a:xfrm>
              <a:off x="1752600" y="4267200"/>
              <a:ext cx="4267200" cy="762000"/>
            </a:xfrm>
            <a:custGeom>
              <a:avLst/>
              <a:gdLst/>
              <a:ahLst/>
              <a:cxnLst/>
              <a:rect l="l" t="t" r="r" b="b"/>
              <a:pathLst>
                <a:path w="4267200" h="762000">
                  <a:moveTo>
                    <a:pt x="426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4267200" y="762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/>
            <p:cNvSpPr/>
            <p:nvPr/>
          </p:nvSpPr>
          <p:spPr>
            <a:xfrm>
              <a:off x="1752600" y="4267200"/>
              <a:ext cx="4267200" cy="762000"/>
            </a:xfrm>
            <a:custGeom>
              <a:avLst/>
              <a:gdLst/>
              <a:ahLst/>
              <a:cxnLst/>
              <a:rect l="l" t="t" r="r" b="b"/>
              <a:pathLst>
                <a:path w="4267200" h="762000">
                  <a:moveTo>
                    <a:pt x="2133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4267200" y="0"/>
                  </a:lnTo>
                  <a:lnTo>
                    <a:pt x="4267200" y="762000"/>
                  </a:lnTo>
                  <a:lnTo>
                    <a:pt x="2133600" y="7620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3"/>
          <p:cNvSpPr txBox="1"/>
          <p:nvPr/>
        </p:nvSpPr>
        <p:spPr>
          <a:xfrm>
            <a:off x="1377911" y="485160"/>
            <a:ext cx="4276725" cy="7715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400" dirty="0">
                <a:solidFill>
                  <a:srgbClr val="FFFFFF"/>
                </a:solidFill>
                <a:latin typeface="Liberation Sans"/>
                <a:cs typeface="Liberation Sans"/>
              </a:rPr>
              <a:t>After </a:t>
            </a:r>
            <a:r>
              <a:rPr sz="1400" spc="-5" dirty="0">
                <a:solidFill>
                  <a:srgbClr val="FFFFFF"/>
                </a:solidFill>
                <a:latin typeface="Liberation Sans"/>
                <a:cs typeface="Liberation Sans"/>
              </a:rPr>
              <a:t>current </a:t>
            </a:r>
            <a:r>
              <a:rPr sz="1400" dirty="0">
                <a:solidFill>
                  <a:srgbClr val="FFFFFF"/>
                </a:solidFill>
                <a:latin typeface="Liberation Sans"/>
                <a:cs typeface="Liberation Sans"/>
              </a:rPr>
              <a:t>instruction</a:t>
            </a:r>
            <a:r>
              <a:rPr sz="1400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Liberation Sans"/>
                <a:cs typeface="Liberation Sans"/>
              </a:rPr>
              <a:t>completes</a:t>
            </a:r>
            <a:endParaRPr sz="1400">
              <a:latin typeface="Liberation Sans"/>
              <a:cs typeface="Liberation Sans"/>
            </a:endParaRPr>
          </a:p>
          <a:p>
            <a:pPr marL="125095" marR="125095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Liberation Sans"/>
                <a:cs typeface="Liberation Sans"/>
              </a:rPr>
              <a:t>CPU </a:t>
            </a:r>
            <a:r>
              <a:rPr sz="1400" spc="-5" dirty="0">
                <a:solidFill>
                  <a:srgbClr val="FFFFFF"/>
                </a:solidFill>
                <a:latin typeface="Liberation Sans"/>
                <a:cs typeface="Liberation Sans"/>
              </a:rPr>
              <a:t>senses interrupt line and obtains </a:t>
            </a:r>
            <a:r>
              <a:rPr sz="1400" spc="5" dirty="0">
                <a:solidFill>
                  <a:srgbClr val="FFFFFF"/>
                </a:solidFill>
                <a:latin typeface="Liberation Sans"/>
                <a:cs typeface="Liberation Sans"/>
              </a:rPr>
              <a:t>IRQ </a:t>
            </a:r>
            <a:r>
              <a:rPr sz="1400" spc="-5" dirty="0">
                <a:solidFill>
                  <a:srgbClr val="FFFFFF"/>
                </a:solidFill>
                <a:latin typeface="Liberation Sans"/>
                <a:cs typeface="Liberation Sans"/>
              </a:rPr>
              <a:t>number  from</a:t>
            </a:r>
            <a:r>
              <a:rPr sz="1400" spc="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400" dirty="0">
                <a:solidFill>
                  <a:srgbClr val="FFFFFF"/>
                </a:solidFill>
                <a:latin typeface="Liberation Sans"/>
                <a:cs typeface="Liberation Sans"/>
              </a:rPr>
              <a:t>LAPIC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19" name="object 24"/>
          <p:cNvGrpSpPr/>
          <p:nvPr/>
        </p:nvGrpSpPr>
        <p:grpSpPr>
          <a:xfrm>
            <a:off x="1149221" y="180270"/>
            <a:ext cx="466725" cy="466725"/>
            <a:chOff x="1519237" y="3957637"/>
            <a:chExt cx="466725" cy="466725"/>
          </a:xfrm>
        </p:grpSpPr>
        <p:sp>
          <p:nvSpPr>
            <p:cNvPr id="20" name="object 25"/>
            <p:cNvSpPr/>
            <p:nvPr/>
          </p:nvSpPr>
          <p:spPr>
            <a:xfrm>
              <a:off x="15240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7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/>
            <p:cNvSpPr/>
            <p:nvPr/>
          </p:nvSpPr>
          <p:spPr>
            <a:xfrm>
              <a:off x="15240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7"/>
          <p:cNvSpPr txBox="1"/>
          <p:nvPr/>
        </p:nvSpPr>
        <p:spPr>
          <a:xfrm>
            <a:off x="1306384" y="26377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4" name="object 29"/>
          <p:cNvSpPr/>
          <p:nvPr/>
        </p:nvSpPr>
        <p:spPr>
          <a:xfrm>
            <a:off x="3516184" y="108833"/>
            <a:ext cx="0" cy="309880"/>
          </a:xfrm>
          <a:custGeom>
            <a:avLst/>
            <a:gdLst/>
            <a:ahLst/>
            <a:cxnLst/>
            <a:rect l="l" t="t" r="r" b="b"/>
            <a:pathLst>
              <a:path h="309879">
                <a:moveTo>
                  <a:pt x="0" y="0"/>
                </a:moveTo>
                <a:lnTo>
                  <a:pt x="0" y="3098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0"/>
          <p:cNvSpPr/>
          <p:nvPr/>
        </p:nvSpPr>
        <p:spPr>
          <a:xfrm>
            <a:off x="3478084" y="41363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1"/>
          <p:cNvSpPr/>
          <p:nvPr/>
        </p:nvSpPr>
        <p:spPr>
          <a:xfrm>
            <a:off x="3516184" y="1251833"/>
            <a:ext cx="0" cy="309880"/>
          </a:xfrm>
          <a:custGeom>
            <a:avLst/>
            <a:gdLst/>
            <a:ahLst/>
            <a:cxnLst/>
            <a:rect l="l" t="t" r="r" b="b"/>
            <a:pathLst>
              <a:path h="309879">
                <a:moveTo>
                  <a:pt x="0" y="0"/>
                </a:moveTo>
                <a:lnTo>
                  <a:pt x="0" y="30988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2"/>
          <p:cNvSpPr/>
          <p:nvPr/>
        </p:nvSpPr>
        <p:spPr>
          <a:xfrm>
            <a:off x="1763584" y="1556632"/>
            <a:ext cx="3505200" cy="762000"/>
          </a:xfrm>
          <a:custGeom>
            <a:avLst/>
            <a:gdLst/>
            <a:ahLst/>
            <a:cxnLst/>
            <a:rect l="l" t="t" r="r" b="b"/>
            <a:pathLst>
              <a:path w="3505200" h="762000">
                <a:moveTo>
                  <a:pt x="1790700" y="0"/>
                </a:moveTo>
                <a:lnTo>
                  <a:pt x="1714500" y="0"/>
                </a:lnTo>
                <a:lnTo>
                  <a:pt x="1752600" y="76200"/>
                </a:lnTo>
                <a:lnTo>
                  <a:pt x="1790700" y="0"/>
                </a:lnTo>
                <a:close/>
              </a:path>
              <a:path w="3505200" h="762000">
                <a:moveTo>
                  <a:pt x="3505200" y="152400"/>
                </a:moveTo>
                <a:lnTo>
                  <a:pt x="0" y="152400"/>
                </a:lnTo>
                <a:lnTo>
                  <a:pt x="0" y="762000"/>
                </a:lnTo>
                <a:lnTo>
                  <a:pt x="3505200" y="762000"/>
                </a:lnTo>
                <a:lnTo>
                  <a:pt x="35052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3"/>
          <p:cNvSpPr/>
          <p:nvPr/>
        </p:nvSpPr>
        <p:spPr>
          <a:xfrm>
            <a:off x="1763583" y="1709033"/>
            <a:ext cx="3505200" cy="609600"/>
          </a:xfrm>
          <a:custGeom>
            <a:avLst/>
            <a:gdLst/>
            <a:ahLst/>
            <a:cxnLst/>
            <a:rect l="l" t="t" r="r" b="b"/>
            <a:pathLst>
              <a:path w="3505200" h="609600">
                <a:moveTo>
                  <a:pt x="1752600" y="609600"/>
                </a:moveTo>
                <a:lnTo>
                  <a:pt x="0" y="609600"/>
                </a:lnTo>
                <a:lnTo>
                  <a:pt x="0" y="0"/>
                </a:lnTo>
                <a:lnTo>
                  <a:pt x="3505200" y="0"/>
                </a:lnTo>
                <a:lnTo>
                  <a:pt x="3505200" y="609600"/>
                </a:lnTo>
                <a:lnTo>
                  <a:pt x="1752600" y="6096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4"/>
          <p:cNvSpPr/>
          <p:nvPr/>
        </p:nvSpPr>
        <p:spPr>
          <a:xfrm>
            <a:off x="3516184" y="2318633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5"/>
          <p:cNvSpPr/>
          <p:nvPr/>
        </p:nvSpPr>
        <p:spPr>
          <a:xfrm>
            <a:off x="3478084" y="2624703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0"/>
                </a:lnTo>
                <a:lnTo>
                  <a:pt x="381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6"/>
          <p:cNvSpPr/>
          <p:nvPr/>
        </p:nvSpPr>
        <p:spPr>
          <a:xfrm>
            <a:off x="1763583" y="148043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7B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7"/>
          <p:cNvSpPr/>
          <p:nvPr/>
        </p:nvSpPr>
        <p:spPr>
          <a:xfrm>
            <a:off x="1763583" y="148043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8"/>
          <p:cNvSpPr txBox="1"/>
          <p:nvPr/>
        </p:nvSpPr>
        <p:spPr>
          <a:xfrm>
            <a:off x="1758911" y="1704360"/>
            <a:ext cx="3514725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1115"/>
              </a:lnSpc>
            </a:pPr>
            <a:r>
              <a:rPr sz="1800" dirty="0">
                <a:latin typeface="Liberation Sans"/>
                <a:cs typeface="Liberation Sans"/>
              </a:rPr>
              <a:t>2</a:t>
            </a:r>
          </a:p>
          <a:p>
            <a:pPr marL="206375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Switch 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kernel stack 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if</a:t>
            </a:r>
            <a:r>
              <a:rPr sz="1600" spc="-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necessary</a:t>
            </a:r>
            <a:endParaRPr sz="1600" dirty="0">
              <a:latin typeface="Liberation Sans"/>
              <a:cs typeface="Liberation Sans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3509517" y="3431706"/>
            <a:ext cx="76200" cy="381000"/>
            <a:chOff x="3086100" y="2514600"/>
            <a:chExt cx="76200" cy="381000"/>
          </a:xfrm>
        </p:grpSpPr>
        <p:sp>
          <p:nvSpPr>
            <p:cNvPr id="35" name="object 4"/>
            <p:cNvSpPr/>
            <p:nvPr/>
          </p:nvSpPr>
          <p:spPr>
            <a:xfrm>
              <a:off x="3124200" y="25146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8100"/>
                  </a:lnTo>
                </a:path>
                <a:path h="302260">
                  <a:moveTo>
                    <a:pt x="0" y="66039"/>
                  </a:moveTo>
                  <a:lnTo>
                    <a:pt x="0" y="104139"/>
                  </a:lnTo>
                </a:path>
                <a:path h="302260">
                  <a:moveTo>
                    <a:pt x="0" y="132079"/>
                  </a:moveTo>
                  <a:lnTo>
                    <a:pt x="0" y="170179"/>
                  </a:lnTo>
                </a:path>
                <a:path h="302260">
                  <a:moveTo>
                    <a:pt x="0" y="198120"/>
                  </a:moveTo>
                  <a:lnTo>
                    <a:pt x="0" y="236220"/>
                  </a:lnTo>
                </a:path>
                <a:path h="302260">
                  <a:moveTo>
                    <a:pt x="0" y="265429"/>
                  </a:moveTo>
                  <a:lnTo>
                    <a:pt x="0" y="302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"/>
            <p:cNvSpPr/>
            <p:nvPr/>
          </p:nvSpPr>
          <p:spPr>
            <a:xfrm>
              <a:off x="3086100" y="2819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6"/>
          <p:cNvGrpSpPr/>
          <p:nvPr/>
        </p:nvGrpSpPr>
        <p:grpSpPr>
          <a:xfrm>
            <a:off x="1790254" y="3884143"/>
            <a:ext cx="3514725" cy="619125"/>
            <a:chOff x="1366837" y="2967037"/>
            <a:chExt cx="3514725" cy="619125"/>
          </a:xfrm>
        </p:grpSpPr>
        <p:sp>
          <p:nvSpPr>
            <p:cNvPr id="38" name="object 7"/>
            <p:cNvSpPr/>
            <p:nvPr/>
          </p:nvSpPr>
          <p:spPr>
            <a:xfrm>
              <a:off x="1371600" y="2971800"/>
              <a:ext cx="3505200" cy="609600"/>
            </a:xfrm>
            <a:custGeom>
              <a:avLst/>
              <a:gdLst/>
              <a:ahLst/>
              <a:cxnLst/>
              <a:rect l="l" t="t" r="r" b="b"/>
              <a:pathLst>
                <a:path w="3505200" h="609600">
                  <a:moveTo>
                    <a:pt x="3505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3505200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8"/>
            <p:cNvSpPr/>
            <p:nvPr/>
          </p:nvSpPr>
          <p:spPr>
            <a:xfrm>
              <a:off x="1371600" y="2971800"/>
              <a:ext cx="3505200" cy="609600"/>
            </a:xfrm>
            <a:custGeom>
              <a:avLst/>
              <a:gdLst/>
              <a:ahLst/>
              <a:cxnLst/>
              <a:rect l="l" t="t" r="r" b="b"/>
              <a:pathLst>
                <a:path w="3505200" h="609600">
                  <a:moveTo>
                    <a:pt x="17526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3505200" y="0"/>
                  </a:lnTo>
                  <a:lnTo>
                    <a:pt x="3505200" y="609600"/>
                  </a:lnTo>
                  <a:lnTo>
                    <a:pt x="17526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9"/>
          <p:cNvSpPr txBox="1"/>
          <p:nvPr/>
        </p:nvSpPr>
        <p:spPr>
          <a:xfrm>
            <a:off x="1790344" y="3884233"/>
            <a:ext cx="3514725" cy="61912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75"/>
              </a:spcBef>
            </a:pP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Jump to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interrupt</a:t>
            </a:r>
            <a:r>
              <a:rPr sz="1600" spc="-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handler</a:t>
            </a:r>
            <a:endParaRPr sz="1600">
              <a:latin typeface="Liberation Sans"/>
              <a:cs typeface="Liberation Sans"/>
            </a:endParaRPr>
          </a:p>
        </p:txBody>
      </p:sp>
      <p:grpSp>
        <p:nvGrpSpPr>
          <p:cNvPr id="41" name="object 10"/>
          <p:cNvGrpSpPr/>
          <p:nvPr/>
        </p:nvGrpSpPr>
        <p:grpSpPr>
          <a:xfrm>
            <a:off x="1790254" y="3579343"/>
            <a:ext cx="3974465" cy="926465"/>
            <a:chOff x="1366837" y="2662237"/>
            <a:chExt cx="3974465" cy="926465"/>
          </a:xfrm>
        </p:grpSpPr>
        <p:sp>
          <p:nvSpPr>
            <p:cNvPr id="42" name="object 11"/>
            <p:cNvSpPr/>
            <p:nvPr/>
          </p:nvSpPr>
          <p:spPr>
            <a:xfrm>
              <a:off x="4876800" y="3276600"/>
              <a:ext cx="369570" cy="0"/>
            </a:xfrm>
            <a:custGeom>
              <a:avLst/>
              <a:gdLst/>
              <a:ahLst/>
              <a:cxnLst/>
              <a:rect l="l" t="t" r="r" b="b"/>
              <a:pathLst>
                <a:path w="369570">
                  <a:moveTo>
                    <a:pt x="0" y="0"/>
                  </a:moveTo>
                  <a:lnTo>
                    <a:pt x="38100" y="0"/>
                  </a:lnTo>
                </a:path>
                <a:path w="369570">
                  <a:moveTo>
                    <a:pt x="66039" y="0"/>
                  </a:moveTo>
                  <a:lnTo>
                    <a:pt x="104139" y="0"/>
                  </a:lnTo>
                </a:path>
                <a:path w="369570">
                  <a:moveTo>
                    <a:pt x="132079" y="0"/>
                  </a:moveTo>
                  <a:lnTo>
                    <a:pt x="170179" y="0"/>
                  </a:lnTo>
                </a:path>
                <a:path w="369570">
                  <a:moveTo>
                    <a:pt x="199389" y="0"/>
                  </a:moveTo>
                  <a:lnTo>
                    <a:pt x="236220" y="0"/>
                  </a:lnTo>
                </a:path>
                <a:path w="369570">
                  <a:moveTo>
                    <a:pt x="265429" y="0"/>
                  </a:moveTo>
                  <a:lnTo>
                    <a:pt x="302260" y="0"/>
                  </a:lnTo>
                </a:path>
                <a:path w="369570">
                  <a:moveTo>
                    <a:pt x="331470" y="0"/>
                  </a:moveTo>
                  <a:lnTo>
                    <a:pt x="36957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2"/>
            <p:cNvSpPr/>
            <p:nvPr/>
          </p:nvSpPr>
          <p:spPr>
            <a:xfrm>
              <a:off x="5259070" y="32385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3"/>
            <p:cNvSpPr/>
            <p:nvPr/>
          </p:nvSpPr>
          <p:spPr>
            <a:xfrm>
              <a:off x="5334000" y="2971800"/>
              <a:ext cx="0" cy="567690"/>
            </a:xfrm>
            <a:custGeom>
              <a:avLst/>
              <a:gdLst/>
              <a:ahLst/>
              <a:cxnLst/>
              <a:rect l="l" t="t" r="r" b="b"/>
              <a:pathLst>
                <a:path h="567689">
                  <a:moveTo>
                    <a:pt x="0" y="0"/>
                  </a:moveTo>
                  <a:lnTo>
                    <a:pt x="0" y="38100"/>
                  </a:lnTo>
                </a:path>
                <a:path h="567689">
                  <a:moveTo>
                    <a:pt x="0" y="66039"/>
                  </a:moveTo>
                  <a:lnTo>
                    <a:pt x="0" y="104139"/>
                  </a:lnTo>
                </a:path>
                <a:path h="567689">
                  <a:moveTo>
                    <a:pt x="0" y="132079"/>
                  </a:moveTo>
                  <a:lnTo>
                    <a:pt x="0" y="170179"/>
                  </a:lnTo>
                </a:path>
                <a:path h="567689">
                  <a:moveTo>
                    <a:pt x="0" y="198120"/>
                  </a:moveTo>
                  <a:lnTo>
                    <a:pt x="0" y="236220"/>
                  </a:lnTo>
                </a:path>
                <a:path h="567689">
                  <a:moveTo>
                    <a:pt x="0" y="265429"/>
                  </a:moveTo>
                  <a:lnTo>
                    <a:pt x="0" y="302260"/>
                  </a:lnTo>
                </a:path>
                <a:path h="567689">
                  <a:moveTo>
                    <a:pt x="0" y="331470"/>
                  </a:moveTo>
                  <a:lnTo>
                    <a:pt x="0" y="369570"/>
                  </a:lnTo>
                </a:path>
                <a:path h="567689">
                  <a:moveTo>
                    <a:pt x="0" y="397510"/>
                  </a:moveTo>
                  <a:lnTo>
                    <a:pt x="0" y="435610"/>
                  </a:lnTo>
                </a:path>
                <a:path h="567689">
                  <a:moveTo>
                    <a:pt x="0" y="463550"/>
                  </a:moveTo>
                  <a:lnTo>
                    <a:pt x="0" y="501650"/>
                  </a:lnTo>
                </a:path>
                <a:path h="567689">
                  <a:moveTo>
                    <a:pt x="0" y="529589"/>
                  </a:moveTo>
                  <a:lnTo>
                    <a:pt x="0" y="5676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4"/>
            <p:cNvSpPr/>
            <p:nvPr/>
          </p:nvSpPr>
          <p:spPr>
            <a:xfrm>
              <a:off x="5334000" y="3567430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-4672" y="6985"/>
                  </a:moveTo>
                  <a:lnTo>
                    <a:pt x="4672" y="6985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5"/>
            <p:cNvSpPr/>
            <p:nvPr/>
          </p:nvSpPr>
          <p:spPr>
            <a:xfrm>
              <a:off x="1371600" y="2667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7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6"/>
            <p:cNvSpPr/>
            <p:nvPr/>
          </p:nvSpPr>
          <p:spPr>
            <a:xfrm>
              <a:off x="1371600" y="2667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17"/>
          <p:cNvSpPr txBox="1"/>
          <p:nvPr/>
        </p:nvSpPr>
        <p:spPr>
          <a:xfrm>
            <a:off x="5834887" y="3813976"/>
            <a:ext cx="2894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ans"/>
                <a:cs typeface="Liberation Sans"/>
              </a:rPr>
              <a:t>How does </a:t>
            </a:r>
            <a:r>
              <a:rPr sz="1600" spc="-10" dirty="0">
                <a:latin typeface="Liberation Sans"/>
                <a:cs typeface="Liberation Sans"/>
              </a:rPr>
              <a:t>hardware </a:t>
            </a:r>
            <a:r>
              <a:rPr sz="1600" spc="-5" dirty="0">
                <a:latin typeface="Liberation Sans"/>
                <a:cs typeface="Liberation Sans"/>
              </a:rPr>
              <a:t>find the OS  interrupt handler?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50" name="object 18"/>
          <p:cNvSpPr txBox="1"/>
          <p:nvPr/>
        </p:nvSpPr>
        <p:spPr>
          <a:xfrm>
            <a:off x="1947417" y="366284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4</a:t>
            </a:r>
          </a:p>
        </p:txBody>
      </p:sp>
      <p:sp>
        <p:nvSpPr>
          <p:cNvPr id="52" name="object 20"/>
          <p:cNvSpPr/>
          <p:nvPr/>
        </p:nvSpPr>
        <p:spPr>
          <a:xfrm>
            <a:off x="3547617" y="4498506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1"/>
          <p:cNvSpPr/>
          <p:nvPr/>
        </p:nvSpPr>
        <p:spPr>
          <a:xfrm>
            <a:off x="3509517" y="4804576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76200" y="0"/>
                </a:moveTo>
                <a:lnTo>
                  <a:pt x="0" y="0"/>
                </a:lnTo>
                <a:lnTo>
                  <a:pt x="38100" y="7492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2"/>
          <p:cNvSpPr/>
          <p:nvPr/>
        </p:nvSpPr>
        <p:spPr>
          <a:xfrm>
            <a:off x="1795017" y="4879506"/>
            <a:ext cx="3505200" cy="609600"/>
          </a:xfrm>
          <a:custGeom>
            <a:avLst/>
            <a:gdLst/>
            <a:ahLst/>
            <a:cxnLst/>
            <a:rect l="l" t="t" r="r" b="b"/>
            <a:pathLst>
              <a:path w="3505200" h="609600">
                <a:moveTo>
                  <a:pt x="3505200" y="0"/>
                </a:moveTo>
                <a:lnTo>
                  <a:pt x="0" y="0"/>
                </a:lnTo>
                <a:lnTo>
                  <a:pt x="0" y="609600"/>
                </a:lnTo>
                <a:lnTo>
                  <a:pt x="3505200" y="6096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3"/>
          <p:cNvSpPr/>
          <p:nvPr/>
        </p:nvSpPr>
        <p:spPr>
          <a:xfrm>
            <a:off x="1795017" y="4879506"/>
            <a:ext cx="3505200" cy="609600"/>
          </a:xfrm>
          <a:custGeom>
            <a:avLst/>
            <a:gdLst/>
            <a:ahLst/>
            <a:cxnLst/>
            <a:rect l="l" t="t" r="r" b="b"/>
            <a:pathLst>
              <a:path w="3505200" h="609600">
                <a:moveTo>
                  <a:pt x="1752600" y="609600"/>
                </a:moveTo>
                <a:lnTo>
                  <a:pt x="0" y="609600"/>
                </a:lnTo>
                <a:lnTo>
                  <a:pt x="0" y="0"/>
                </a:lnTo>
                <a:lnTo>
                  <a:pt x="3505200" y="0"/>
                </a:lnTo>
                <a:lnTo>
                  <a:pt x="3505200" y="609600"/>
                </a:lnTo>
                <a:lnTo>
                  <a:pt x="1752600" y="6096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4"/>
          <p:cNvSpPr txBox="1"/>
          <p:nvPr/>
        </p:nvSpPr>
        <p:spPr>
          <a:xfrm>
            <a:off x="2362706" y="5049685"/>
            <a:ext cx="2368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ans"/>
                <a:cs typeface="Liberation Sans"/>
              </a:rPr>
              <a:t>Interrupt handler (top</a:t>
            </a:r>
            <a:r>
              <a:rPr sz="1600" spc="-85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half)</a:t>
            </a:r>
            <a:endParaRPr sz="1600" dirty="0">
              <a:latin typeface="Liberation Sans"/>
              <a:cs typeface="Liberation Sans"/>
            </a:endParaRPr>
          </a:p>
        </p:txBody>
      </p:sp>
      <p:grpSp>
        <p:nvGrpSpPr>
          <p:cNvPr id="57" name="object 25"/>
          <p:cNvGrpSpPr/>
          <p:nvPr/>
        </p:nvGrpSpPr>
        <p:grpSpPr>
          <a:xfrm>
            <a:off x="1790254" y="4646143"/>
            <a:ext cx="3973829" cy="849630"/>
            <a:chOff x="1366837" y="3729037"/>
            <a:chExt cx="3973829" cy="849630"/>
          </a:xfrm>
        </p:grpSpPr>
        <p:sp>
          <p:nvSpPr>
            <p:cNvPr id="58" name="object 26"/>
            <p:cNvSpPr/>
            <p:nvPr/>
          </p:nvSpPr>
          <p:spPr>
            <a:xfrm>
              <a:off x="4876800" y="4267200"/>
              <a:ext cx="369570" cy="0"/>
            </a:xfrm>
            <a:custGeom>
              <a:avLst/>
              <a:gdLst/>
              <a:ahLst/>
              <a:cxnLst/>
              <a:rect l="l" t="t" r="r" b="b"/>
              <a:pathLst>
                <a:path w="369570">
                  <a:moveTo>
                    <a:pt x="0" y="0"/>
                  </a:moveTo>
                  <a:lnTo>
                    <a:pt x="38100" y="0"/>
                  </a:lnTo>
                </a:path>
                <a:path w="369570">
                  <a:moveTo>
                    <a:pt x="66039" y="0"/>
                  </a:moveTo>
                  <a:lnTo>
                    <a:pt x="104139" y="0"/>
                  </a:lnTo>
                </a:path>
                <a:path w="369570">
                  <a:moveTo>
                    <a:pt x="132079" y="0"/>
                  </a:moveTo>
                  <a:lnTo>
                    <a:pt x="170179" y="0"/>
                  </a:lnTo>
                </a:path>
                <a:path w="369570">
                  <a:moveTo>
                    <a:pt x="199389" y="0"/>
                  </a:moveTo>
                  <a:lnTo>
                    <a:pt x="236220" y="0"/>
                  </a:lnTo>
                </a:path>
                <a:path w="369570">
                  <a:moveTo>
                    <a:pt x="265429" y="0"/>
                  </a:moveTo>
                  <a:lnTo>
                    <a:pt x="302260" y="0"/>
                  </a:lnTo>
                </a:path>
                <a:path w="369570">
                  <a:moveTo>
                    <a:pt x="331470" y="0"/>
                  </a:moveTo>
                  <a:lnTo>
                    <a:pt x="36957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7"/>
            <p:cNvSpPr/>
            <p:nvPr/>
          </p:nvSpPr>
          <p:spPr>
            <a:xfrm>
              <a:off x="5259070" y="42291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8"/>
            <p:cNvSpPr/>
            <p:nvPr/>
          </p:nvSpPr>
          <p:spPr>
            <a:xfrm>
              <a:off x="5334000" y="3962400"/>
              <a:ext cx="0" cy="567690"/>
            </a:xfrm>
            <a:custGeom>
              <a:avLst/>
              <a:gdLst/>
              <a:ahLst/>
              <a:cxnLst/>
              <a:rect l="l" t="t" r="r" b="b"/>
              <a:pathLst>
                <a:path h="567689">
                  <a:moveTo>
                    <a:pt x="0" y="0"/>
                  </a:moveTo>
                  <a:lnTo>
                    <a:pt x="0" y="38100"/>
                  </a:lnTo>
                </a:path>
                <a:path h="567689">
                  <a:moveTo>
                    <a:pt x="0" y="66039"/>
                  </a:moveTo>
                  <a:lnTo>
                    <a:pt x="0" y="104139"/>
                  </a:lnTo>
                </a:path>
                <a:path h="567689">
                  <a:moveTo>
                    <a:pt x="0" y="132080"/>
                  </a:moveTo>
                  <a:lnTo>
                    <a:pt x="0" y="170180"/>
                  </a:lnTo>
                </a:path>
                <a:path h="567689">
                  <a:moveTo>
                    <a:pt x="0" y="199389"/>
                  </a:moveTo>
                  <a:lnTo>
                    <a:pt x="0" y="236219"/>
                  </a:lnTo>
                </a:path>
                <a:path h="567689">
                  <a:moveTo>
                    <a:pt x="0" y="265430"/>
                  </a:moveTo>
                  <a:lnTo>
                    <a:pt x="0" y="302260"/>
                  </a:lnTo>
                </a:path>
                <a:path h="567689">
                  <a:moveTo>
                    <a:pt x="0" y="331469"/>
                  </a:moveTo>
                  <a:lnTo>
                    <a:pt x="0" y="369569"/>
                  </a:lnTo>
                </a:path>
                <a:path h="567689">
                  <a:moveTo>
                    <a:pt x="0" y="397510"/>
                  </a:moveTo>
                  <a:lnTo>
                    <a:pt x="0" y="435610"/>
                  </a:lnTo>
                </a:path>
                <a:path h="567689">
                  <a:moveTo>
                    <a:pt x="0" y="463550"/>
                  </a:moveTo>
                  <a:lnTo>
                    <a:pt x="0" y="501650"/>
                  </a:lnTo>
                </a:path>
                <a:path h="567689">
                  <a:moveTo>
                    <a:pt x="0" y="529589"/>
                  </a:moveTo>
                  <a:lnTo>
                    <a:pt x="0" y="5676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9"/>
            <p:cNvSpPr/>
            <p:nvPr/>
          </p:nvSpPr>
          <p:spPr>
            <a:xfrm>
              <a:off x="5334000" y="45593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4672" y="6350"/>
                  </a:moveTo>
                  <a:lnTo>
                    <a:pt x="4672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30"/>
            <p:cNvSpPr/>
            <p:nvPr/>
          </p:nvSpPr>
          <p:spPr>
            <a:xfrm>
              <a:off x="1371600" y="3733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7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31"/>
            <p:cNvSpPr/>
            <p:nvPr/>
          </p:nvSpPr>
          <p:spPr>
            <a:xfrm>
              <a:off x="1371600" y="3733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32"/>
          <p:cNvSpPr txBox="1"/>
          <p:nvPr/>
        </p:nvSpPr>
        <p:spPr>
          <a:xfrm>
            <a:off x="5834887" y="4607726"/>
            <a:ext cx="306006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Liberation Sans"/>
                <a:cs typeface="Liberation Sans"/>
              </a:rPr>
              <a:t>Just </a:t>
            </a:r>
            <a:r>
              <a:rPr sz="1600" spc="-5" dirty="0">
                <a:latin typeface="Liberation Sans"/>
                <a:cs typeface="Liberation Sans"/>
              </a:rPr>
              <a:t>do the important </a:t>
            </a:r>
            <a:r>
              <a:rPr sz="1600" spc="-10" dirty="0">
                <a:latin typeface="Liberation Sans"/>
                <a:cs typeface="Liberation Sans"/>
              </a:rPr>
              <a:t>stuff</a:t>
            </a:r>
            <a:r>
              <a:rPr sz="1600" spc="-50" dirty="0">
                <a:latin typeface="Liberation Sans"/>
                <a:cs typeface="Liberation Sans"/>
              </a:rPr>
              <a:t> </a:t>
            </a:r>
            <a:r>
              <a:rPr sz="1600" dirty="0">
                <a:latin typeface="Liberation Sans"/>
                <a:cs typeface="Liberation Sans"/>
              </a:rPr>
              <a:t>like</a:t>
            </a:r>
            <a:endParaRPr sz="1600">
              <a:latin typeface="Liberation Sans"/>
              <a:cs typeface="Liberation Sans"/>
            </a:endParaRPr>
          </a:p>
          <a:p>
            <a:pPr marL="125095">
              <a:lnSpc>
                <a:spcPct val="100000"/>
              </a:lnSpc>
            </a:pPr>
            <a:r>
              <a:rPr sz="1600" dirty="0">
                <a:latin typeface="Liberation Sans"/>
                <a:cs typeface="Liberation Sans"/>
              </a:rPr>
              <a:t>… </a:t>
            </a:r>
            <a:r>
              <a:rPr sz="1600" spc="-5" dirty="0">
                <a:latin typeface="Liberation Sans"/>
                <a:cs typeface="Liberation Sans"/>
              </a:rPr>
              <a:t>respond </a:t>
            </a:r>
            <a:r>
              <a:rPr sz="1600" dirty="0">
                <a:latin typeface="Liberation Sans"/>
                <a:cs typeface="Liberation Sans"/>
              </a:rPr>
              <a:t>to</a:t>
            </a:r>
            <a:r>
              <a:rPr sz="1600" spc="-30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interrupt</a:t>
            </a:r>
            <a:endParaRPr sz="1600">
              <a:latin typeface="Liberation Sans"/>
              <a:cs typeface="Liberation Sans"/>
            </a:endParaRPr>
          </a:p>
          <a:p>
            <a:pPr marL="125095">
              <a:lnSpc>
                <a:spcPts val="1914"/>
              </a:lnSpc>
            </a:pPr>
            <a:r>
              <a:rPr sz="1600" dirty="0">
                <a:latin typeface="Liberation Sans"/>
                <a:cs typeface="Liberation Sans"/>
              </a:rPr>
              <a:t>… </a:t>
            </a:r>
            <a:r>
              <a:rPr sz="1600" spc="-5" dirty="0">
                <a:latin typeface="Liberation Sans"/>
                <a:cs typeface="Liberation Sans"/>
              </a:rPr>
              <a:t>more storing of program</a:t>
            </a:r>
            <a:r>
              <a:rPr sz="1600" spc="-55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state</a:t>
            </a:r>
            <a:endParaRPr sz="1600">
              <a:latin typeface="Liberation Sans"/>
              <a:cs typeface="Liberation Sans"/>
            </a:endParaRPr>
          </a:p>
          <a:p>
            <a:pPr marL="125095">
              <a:lnSpc>
                <a:spcPts val="1914"/>
              </a:lnSpc>
            </a:pPr>
            <a:r>
              <a:rPr sz="1600" dirty="0">
                <a:latin typeface="Liberation Sans"/>
                <a:cs typeface="Liberation Sans"/>
              </a:rPr>
              <a:t>… </a:t>
            </a:r>
            <a:r>
              <a:rPr sz="1600" spc="-5" dirty="0">
                <a:latin typeface="Liberation Sans"/>
                <a:cs typeface="Liberation Sans"/>
              </a:rPr>
              <a:t>schedule the bottom</a:t>
            </a:r>
            <a:r>
              <a:rPr sz="1600" spc="-25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half</a:t>
            </a:r>
            <a:endParaRPr sz="1600">
              <a:latin typeface="Liberation Sans"/>
              <a:cs typeface="Liberation Sans"/>
            </a:endParaRPr>
          </a:p>
          <a:p>
            <a:pPr marL="125095">
              <a:lnSpc>
                <a:spcPct val="100000"/>
              </a:lnSpc>
            </a:pPr>
            <a:r>
              <a:rPr sz="1600" dirty="0">
                <a:latin typeface="Liberation Sans"/>
                <a:cs typeface="Liberation Sans"/>
              </a:rPr>
              <a:t>…</a:t>
            </a:r>
            <a:r>
              <a:rPr sz="1600" spc="-10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IRET</a:t>
            </a:r>
            <a:endParaRPr sz="1600">
              <a:latin typeface="Liberation Sans"/>
              <a:cs typeface="Liberation Sans"/>
            </a:endParaRPr>
          </a:p>
          <a:p>
            <a:pPr marL="12700" marR="15875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latin typeface="Liberation Sans"/>
                <a:cs typeface="Liberation Sans"/>
              </a:rPr>
              <a:t>Restore </a:t>
            </a:r>
            <a:r>
              <a:rPr sz="1600" spc="-5" dirty="0">
                <a:latin typeface="Liberation Sans"/>
                <a:cs typeface="Liberation Sans"/>
              </a:rPr>
              <a:t>flags and registers </a:t>
            </a:r>
            <a:r>
              <a:rPr sz="1600" dirty="0">
                <a:latin typeface="Liberation Sans"/>
                <a:cs typeface="Liberation Sans"/>
              </a:rPr>
              <a:t>saved  </a:t>
            </a:r>
            <a:r>
              <a:rPr sz="1600" spc="-20" dirty="0">
                <a:latin typeface="Liberation Sans"/>
                <a:cs typeface="Liberation Sans"/>
              </a:rPr>
              <a:t>earlier. </a:t>
            </a:r>
            <a:r>
              <a:rPr sz="1600" spc="-5" dirty="0">
                <a:latin typeface="Liberation Sans"/>
                <a:cs typeface="Liberation Sans"/>
              </a:rPr>
              <a:t>Restore running</a:t>
            </a:r>
            <a:r>
              <a:rPr sz="1600" spc="-10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task.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65" name="object 33"/>
          <p:cNvSpPr/>
          <p:nvPr/>
        </p:nvSpPr>
        <p:spPr>
          <a:xfrm>
            <a:off x="1566417" y="4650906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152400" y="0"/>
                </a:moveTo>
                <a:lnTo>
                  <a:pt x="124420" y="7004"/>
                </a:lnTo>
                <a:lnTo>
                  <a:pt x="100012" y="25558"/>
                </a:lnTo>
                <a:lnTo>
                  <a:pt x="82748" y="51970"/>
                </a:lnTo>
                <a:lnTo>
                  <a:pt x="76200" y="82550"/>
                </a:lnTo>
                <a:lnTo>
                  <a:pt x="76200" y="412750"/>
                </a:lnTo>
                <a:lnTo>
                  <a:pt x="69651" y="442793"/>
                </a:lnTo>
                <a:lnTo>
                  <a:pt x="52387" y="469264"/>
                </a:lnTo>
                <a:lnTo>
                  <a:pt x="27979" y="488116"/>
                </a:lnTo>
                <a:lnTo>
                  <a:pt x="0" y="495300"/>
                </a:lnTo>
                <a:lnTo>
                  <a:pt x="27979" y="502304"/>
                </a:lnTo>
                <a:lnTo>
                  <a:pt x="52387" y="520858"/>
                </a:lnTo>
                <a:lnTo>
                  <a:pt x="69651" y="547270"/>
                </a:lnTo>
                <a:lnTo>
                  <a:pt x="76200" y="577850"/>
                </a:lnTo>
                <a:lnTo>
                  <a:pt x="76200" y="908050"/>
                </a:lnTo>
                <a:lnTo>
                  <a:pt x="82748" y="938093"/>
                </a:lnTo>
                <a:lnTo>
                  <a:pt x="100012" y="964564"/>
                </a:lnTo>
                <a:lnTo>
                  <a:pt x="124420" y="983416"/>
                </a:lnTo>
                <a:lnTo>
                  <a:pt x="152400" y="990600"/>
                </a:lnTo>
              </a:path>
              <a:path w="152400" h="990600">
                <a:moveTo>
                  <a:pt x="0" y="0"/>
                </a:moveTo>
                <a:lnTo>
                  <a:pt x="0" y="0"/>
                </a:lnTo>
              </a:path>
              <a:path w="152400" h="990600">
                <a:moveTo>
                  <a:pt x="152400" y="990600"/>
                </a:moveTo>
                <a:lnTo>
                  <a:pt x="152400" y="990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4"/>
          <p:cNvSpPr txBox="1"/>
          <p:nvPr/>
        </p:nvSpPr>
        <p:spPr>
          <a:xfrm>
            <a:off x="652017" y="4988726"/>
            <a:ext cx="88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s</a:t>
            </a:r>
            <a:r>
              <a:rPr sz="1800" spc="-15" dirty="0">
                <a:latin typeface="Liberation Sans"/>
                <a:cs typeface="Liberation Sans"/>
              </a:rPr>
              <a:t>o</a:t>
            </a:r>
            <a:r>
              <a:rPr sz="1800" spc="5" dirty="0">
                <a:latin typeface="Liberation Sans"/>
                <a:cs typeface="Liberation Sans"/>
              </a:rPr>
              <a:t>f</a:t>
            </a:r>
            <a:r>
              <a:rPr sz="1800" spc="-5" dirty="0">
                <a:latin typeface="Liberation Sans"/>
                <a:cs typeface="Liberation Sans"/>
              </a:rPr>
              <a:t>t</a:t>
            </a:r>
            <a:r>
              <a:rPr sz="1800" spc="-45" dirty="0">
                <a:latin typeface="Liberation Sans"/>
                <a:cs typeface="Liberation Sans"/>
              </a:rPr>
              <a:t>w</a:t>
            </a:r>
            <a:r>
              <a:rPr sz="1800" spc="-15" dirty="0">
                <a:latin typeface="Liberation Sans"/>
                <a:cs typeface="Liberation Sans"/>
              </a:rPr>
              <a:t>a</a:t>
            </a:r>
            <a:r>
              <a:rPr sz="1800" dirty="0">
                <a:latin typeface="Liberation Sans"/>
                <a:cs typeface="Liberation Sans"/>
              </a:rPr>
              <a:t>re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7" name="object 35"/>
          <p:cNvSpPr txBox="1"/>
          <p:nvPr/>
        </p:nvSpPr>
        <p:spPr>
          <a:xfrm>
            <a:off x="1947417" y="472964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5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68" name="object 36"/>
          <p:cNvGrpSpPr/>
          <p:nvPr/>
        </p:nvGrpSpPr>
        <p:grpSpPr>
          <a:xfrm>
            <a:off x="1790254" y="5941543"/>
            <a:ext cx="3514725" cy="619125"/>
            <a:chOff x="1366837" y="5024437"/>
            <a:chExt cx="3514725" cy="619125"/>
          </a:xfrm>
        </p:grpSpPr>
        <p:sp>
          <p:nvSpPr>
            <p:cNvPr id="69" name="object 37"/>
            <p:cNvSpPr/>
            <p:nvPr/>
          </p:nvSpPr>
          <p:spPr>
            <a:xfrm>
              <a:off x="1371600" y="5029200"/>
              <a:ext cx="3505200" cy="609600"/>
            </a:xfrm>
            <a:custGeom>
              <a:avLst/>
              <a:gdLst/>
              <a:ahLst/>
              <a:cxnLst/>
              <a:rect l="l" t="t" r="r" b="b"/>
              <a:pathLst>
                <a:path w="3505200" h="609600">
                  <a:moveTo>
                    <a:pt x="3505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3505200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38"/>
            <p:cNvSpPr/>
            <p:nvPr/>
          </p:nvSpPr>
          <p:spPr>
            <a:xfrm>
              <a:off x="1371600" y="5029200"/>
              <a:ext cx="3505200" cy="609600"/>
            </a:xfrm>
            <a:custGeom>
              <a:avLst/>
              <a:gdLst/>
              <a:ahLst/>
              <a:cxnLst/>
              <a:rect l="l" t="t" r="r" b="b"/>
              <a:pathLst>
                <a:path w="3505200" h="609600">
                  <a:moveTo>
                    <a:pt x="17526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3505200" y="0"/>
                  </a:lnTo>
                  <a:lnTo>
                    <a:pt x="3505200" y="609600"/>
                  </a:lnTo>
                  <a:lnTo>
                    <a:pt x="17526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39"/>
          <p:cNvSpPr txBox="1"/>
          <p:nvPr/>
        </p:nvSpPr>
        <p:spPr>
          <a:xfrm>
            <a:off x="2583687" y="6116485"/>
            <a:ext cx="18834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Return from</a:t>
            </a:r>
            <a:r>
              <a:rPr sz="1600" spc="-4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iberation Sans"/>
                <a:cs typeface="Liberation Sans"/>
              </a:rPr>
              <a:t>interrupt</a:t>
            </a:r>
            <a:endParaRPr sz="1600">
              <a:latin typeface="Liberation Sans"/>
              <a:cs typeface="Liberation Sans"/>
            </a:endParaRPr>
          </a:p>
        </p:txBody>
      </p:sp>
      <p:grpSp>
        <p:nvGrpSpPr>
          <p:cNvPr id="72" name="object 40"/>
          <p:cNvGrpSpPr/>
          <p:nvPr/>
        </p:nvGrpSpPr>
        <p:grpSpPr>
          <a:xfrm>
            <a:off x="1790254" y="5484343"/>
            <a:ext cx="3974465" cy="1078865"/>
            <a:chOff x="1366837" y="4567237"/>
            <a:chExt cx="3974465" cy="1078865"/>
          </a:xfrm>
        </p:grpSpPr>
        <p:sp>
          <p:nvSpPr>
            <p:cNvPr id="73" name="object 41"/>
            <p:cNvSpPr/>
            <p:nvPr/>
          </p:nvSpPr>
          <p:spPr>
            <a:xfrm>
              <a:off x="3124200" y="4572000"/>
              <a:ext cx="0" cy="309880"/>
            </a:xfrm>
            <a:custGeom>
              <a:avLst/>
              <a:gdLst/>
              <a:ahLst/>
              <a:cxnLst/>
              <a:rect l="l" t="t" r="r" b="b"/>
              <a:pathLst>
                <a:path h="309879">
                  <a:moveTo>
                    <a:pt x="0" y="0"/>
                  </a:moveTo>
                  <a:lnTo>
                    <a:pt x="0" y="30988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42"/>
            <p:cNvSpPr/>
            <p:nvPr/>
          </p:nvSpPr>
          <p:spPr>
            <a:xfrm>
              <a:off x="3086100" y="4876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43"/>
            <p:cNvSpPr/>
            <p:nvPr/>
          </p:nvSpPr>
          <p:spPr>
            <a:xfrm>
              <a:off x="4876800" y="5334000"/>
              <a:ext cx="369570" cy="0"/>
            </a:xfrm>
            <a:custGeom>
              <a:avLst/>
              <a:gdLst/>
              <a:ahLst/>
              <a:cxnLst/>
              <a:rect l="l" t="t" r="r" b="b"/>
              <a:pathLst>
                <a:path w="369570">
                  <a:moveTo>
                    <a:pt x="0" y="0"/>
                  </a:moveTo>
                  <a:lnTo>
                    <a:pt x="38100" y="0"/>
                  </a:lnTo>
                </a:path>
                <a:path w="369570">
                  <a:moveTo>
                    <a:pt x="66039" y="0"/>
                  </a:moveTo>
                  <a:lnTo>
                    <a:pt x="104139" y="0"/>
                  </a:lnTo>
                </a:path>
                <a:path w="369570">
                  <a:moveTo>
                    <a:pt x="132079" y="0"/>
                  </a:moveTo>
                  <a:lnTo>
                    <a:pt x="170179" y="0"/>
                  </a:lnTo>
                </a:path>
                <a:path w="369570">
                  <a:moveTo>
                    <a:pt x="199389" y="0"/>
                  </a:moveTo>
                  <a:lnTo>
                    <a:pt x="236220" y="0"/>
                  </a:lnTo>
                </a:path>
                <a:path w="369570">
                  <a:moveTo>
                    <a:pt x="265429" y="0"/>
                  </a:moveTo>
                  <a:lnTo>
                    <a:pt x="302260" y="0"/>
                  </a:lnTo>
                </a:path>
                <a:path w="369570">
                  <a:moveTo>
                    <a:pt x="331470" y="0"/>
                  </a:moveTo>
                  <a:lnTo>
                    <a:pt x="36957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44"/>
            <p:cNvSpPr/>
            <p:nvPr/>
          </p:nvSpPr>
          <p:spPr>
            <a:xfrm>
              <a:off x="5259070" y="52959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45"/>
            <p:cNvSpPr/>
            <p:nvPr/>
          </p:nvSpPr>
          <p:spPr>
            <a:xfrm>
              <a:off x="5334000" y="5029200"/>
              <a:ext cx="0" cy="567690"/>
            </a:xfrm>
            <a:custGeom>
              <a:avLst/>
              <a:gdLst/>
              <a:ahLst/>
              <a:cxnLst/>
              <a:rect l="l" t="t" r="r" b="b"/>
              <a:pathLst>
                <a:path h="567689">
                  <a:moveTo>
                    <a:pt x="0" y="0"/>
                  </a:moveTo>
                  <a:lnTo>
                    <a:pt x="0" y="38100"/>
                  </a:lnTo>
                </a:path>
                <a:path h="567689">
                  <a:moveTo>
                    <a:pt x="0" y="66039"/>
                  </a:moveTo>
                  <a:lnTo>
                    <a:pt x="0" y="104139"/>
                  </a:lnTo>
                </a:path>
                <a:path h="567689">
                  <a:moveTo>
                    <a:pt x="0" y="132080"/>
                  </a:moveTo>
                  <a:lnTo>
                    <a:pt x="0" y="170180"/>
                  </a:lnTo>
                </a:path>
                <a:path h="567689">
                  <a:moveTo>
                    <a:pt x="0" y="198119"/>
                  </a:moveTo>
                  <a:lnTo>
                    <a:pt x="0" y="236219"/>
                  </a:lnTo>
                </a:path>
                <a:path h="567689">
                  <a:moveTo>
                    <a:pt x="0" y="265430"/>
                  </a:moveTo>
                  <a:lnTo>
                    <a:pt x="0" y="302259"/>
                  </a:lnTo>
                </a:path>
                <a:path h="567689">
                  <a:moveTo>
                    <a:pt x="0" y="331469"/>
                  </a:moveTo>
                  <a:lnTo>
                    <a:pt x="0" y="369569"/>
                  </a:lnTo>
                </a:path>
                <a:path h="567689">
                  <a:moveTo>
                    <a:pt x="0" y="397509"/>
                  </a:moveTo>
                  <a:lnTo>
                    <a:pt x="0" y="435609"/>
                  </a:lnTo>
                </a:path>
                <a:path h="567689">
                  <a:moveTo>
                    <a:pt x="0" y="463550"/>
                  </a:moveTo>
                  <a:lnTo>
                    <a:pt x="0" y="501650"/>
                  </a:lnTo>
                </a:path>
                <a:path h="567689">
                  <a:moveTo>
                    <a:pt x="0" y="529590"/>
                  </a:moveTo>
                  <a:lnTo>
                    <a:pt x="0" y="5676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46"/>
            <p:cNvSpPr/>
            <p:nvPr/>
          </p:nvSpPr>
          <p:spPr>
            <a:xfrm>
              <a:off x="5334000" y="5624830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70">
                  <a:moveTo>
                    <a:pt x="-4672" y="6985"/>
                  </a:moveTo>
                  <a:lnTo>
                    <a:pt x="4672" y="6985"/>
                  </a:lnTo>
                </a:path>
              </a:pathLst>
            </a:custGeom>
            <a:ln w="13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47"/>
            <p:cNvSpPr/>
            <p:nvPr/>
          </p:nvSpPr>
          <p:spPr>
            <a:xfrm>
              <a:off x="1371600" y="4800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7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48"/>
            <p:cNvSpPr/>
            <p:nvPr/>
          </p:nvSpPr>
          <p:spPr>
            <a:xfrm>
              <a:off x="1371600" y="4800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49"/>
          <p:cNvSpPr txBox="1"/>
          <p:nvPr/>
        </p:nvSpPr>
        <p:spPr>
          <a:xfrm>
            <a:off x="1960117" y="5796446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6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99" name="object 67"/>
          <p:cNvGrpSpPr/>
          <p:nvPr/>
        </p:nvGrpSpPr>
        <p:grpSpPr>
          <a:xfrm>
            <a:off x="1790254" y="2717013"/>
            <a:ext cx="3514725" cy="619125"/>
            <a:chOff x="1366837" y="1799907"/>
            <a:chExt cx="3514725" cy="619125"/>
          </a:xfrm>
        </p:grpSpPr>
        <p:sp>
          <p:nvSpPr>
            <p:cNvPr id="100" name="object 68"/>
            <p:cNvSpPr/>
            <p:nvPr/>
          </p:nvSpPr>
          <p:spPr>
            <a:xfrm>
              <a:off x="1371600" y="1804670"/>
              <a:ext cx="3505200" cy="609600"/>
            </a:xfrm>
            <a:custGeom>
              <a:avLst/>
              <a:gdLst/>
              <a:ahLst/>
              <a:cxnLst/>
              <a:rect l="l" t="t" r="r" b="b"/>
              <a:pathLst>
                <a:path w="3505200" h="609600">
                  <a:moveTo>
                    <a:pt x="3505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3505200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69"/>
            <p:cNvSpPr/>
            <p:nvPr/>
          </p:nvSpPr>
          <p:spPr>
            <a:xfrm>
              <a:off x="1371600" y="1804670"/>
              <a:ext cx="3505200" cy="609600"/>
            </a:xfrm>
            <a:custGeom>
              <a:avLst/>
              <a:gdLst/>
              <a:ahLst/>
              <a:cxnLst/>
              <a:rect l="l" t="t" r="r" b="b"/>
              <a:pathLst>
                <a:path w="3505200" h="609600">
                  <a:moveTo>
                    <a:pt x="17526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3505200" y="0"/>
                  </a:lnTo>
                  <a:lnTo>
                    <a:pt x="3505200" y="609600"/>
                  </a:lnTo>
                  <a:lnTo>
                    <a:pt x="17526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70"/>
          <p:cNvSpPr txBox="1"/>
          <p:nvPr/>
        </p:nvSpPr>
        <p:spPr>
          <a:xfrm>
            <a:off x="2332227" y="2891956"/>
            <a:ext cx="2430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Basic </a:t>
            </a:r>
            <a:r>
              <a:rPr sz="1600" spc="-10" dirty="0">
                <a:solidFill>
                  <a:srgbClr val="FFFFFF"/>
                </a:solidFill>
                <a:latin typeface="Liberation Sans"/>
                <a:cs typeface="Liberation Sans"/>
              </a:rPr>
              <a:t>program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state</a:t>
            </a:r>
            <a:r>
              <a:rPr sz="1600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saved</a:t>
            </a:r>
            <a:endParaRPr sz="1600">
              <a:latin typeface="Liberation Sans"/>
              <a:cs typeface="Liberation Sans"/>
            </a:endParaRPr>
          </a:p>
        </p:txBody>
      </p:sp>
      <p:grpSp>
        <p:nvGrpSpPr>
          <p:cNvPr id="103" name="object 71"/>
          <p:cNvGrpSpPr/>
          <p:nvPr/>
        </p:nvGrpSpPr>
        <p:grpSpPr>
          <a:xfrm>
            <a:off x="1771294" y="2412303"/>
            <a:ext cx="3990975" cy="887730"/>
            <a:chOff x="1347877" y="1495197"/>
            <a:chExt cx="3990975" cy="887730"/>
          </a:xfrm>
        </p:grpSpPr>
        <p:sp>
          <p:nvSpPr>
            <p:cNvPr id="104" name="object 72"/>
            <p:cNvSpPr/>
            <p:nvPr/>
          </p:nvSpPr>
          <p:spPr>
            <a:xfrm>
              <a:off x="4876799" y="2077720"/>
              <a:ext cx="369570" cy="0"/>
            </a:xfrm>
            <a:custGeom>
              <a:avLst/>
              <a:gdLst/>
              <a:ahLst/>
              <a:cxnLst/>
              <a:rect l="l" t="t" r="r" b="b"/>
              <a:pathLst>
                <a:path w="369570">
                  <a:moveTo>
                    <a:pt x="0" y="0"/>
                  </a:moveTo>
                  <a:lnTo>
                    <a:pt x="38100" y="0"/>
                  </a:lnTo>
                </a:path>
                <a:path w="369570">
                  <a:moveTo>
                    <a:pt x="66039" y="0"/>
                  </a:moveTo>
                  <a:lnTo>
                    <a:pt x="104139" y="0"/>
                  </a:lnTo>
                </a:path>
                <a:path w="369570">
                  <a:moveTo>
                    <a:pt x="132079" y="0"/>
                  </a:moveTo>
                  <a:lnTo>
                    <a:pt x="170179" y="0"/>
                  </a:lnTo>
                </a:path>
                <a:path w="369570">
                  <a:moveTo>
                    <a:pt x="199389" y="0"/>
                  </a:moveTo>
                  <a:lnTo>
                    <a:pt x="236220" y="0"/>
                  </a:lnTo>
                </a:path>
                <a:path w="369570">
                  <a:moveTo>
                    <a:pt x="265429" y="0"/>
                  </a:moveTo>
                  <a:lnTo>
                    <a:pt x="302260" y="0"/>
                  </a:lnTo>
                </a:path>
                <a:path w="369570">
                  <a:moveTo>
                    <a:pt x="331470" y="0"/>
                  </a:moveTo>
                  <a:lnTo>
                    <a:pt x="36957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73"/>
            <p:cNvSpPr/>
            <p:nvPr/>
          </p:nvSpPr>
          <p:spPr>
            <a:xfrm>
              <a:off x="5259069" y="203962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74"/>
            <p:cNvSpPr/>
            <p:nvPr/>
          </p:nvSpPr>
          <p:spPr>
            <a:xfrm>
              <a:off x="5333999" y="1772920"/>
              <a:ext cx="0" cy="567690"/>
            </a:xfrm>
            <a:custGeom>
              <a:avLst/>
              <a:gdLst/>
              <a:ahLst/>
              <a:cxnLst/>
              <a:rect l="l" t="t" r="r" b="b"/>
              <a:pathLst>
                <a:path h="567689">
                  <a:moveTo>
                    <a:pt x="0" y="0"/>
                  </a:moveTo>
                  <a:lnTo>
                    <a:pt x="0" y="38100"/>
                  </a:lnTo>
                </a:path>
                <a:path h="567689">
                  <a:moveTo>
                    <a:pt x="0" y="67309"/>
                  </a:moveTo>
                  <a:lnTo>
                    <a:pt x="0" y="104139"/>
                  </a:lnTo>
                </a:path>
                <a:path h="567689">
                  <a:moveTo>
                    <a:pt x="0" y="133350"/>
                  </a:moveTo>
                  <a:lnTo>
                    <a:pt x="0" y="170179"/>
                  </a:lnTo>
                </a:path>
                <a:path h="567689">
                  <a:moveTo>
                    <a:pt x="0" y="199389"/>
                  </a:moveTo>
                  <a:lnTo>
                    <a:pt x="0" y="237489"/>
                  </a:lnTo>
                </a:path>
                <a:path h="567689">
                  <a:moveTo>
                    <a:pt x="0" y="265429"/>
                  </a:moveTo>
                  <a:lnTo>
                    <a:pt x="0" y="303529"/>
                  </a:lnTo>
                </a:path>
                <a:path h="567689">
                  <a:moveTo>
                    <a:pt x="0" y="331469"/>
                  </a:moveTo>
                  <a:lnTo>
                    <a:pt x="0" y="369569"/>
                  </a:lnTo>
                </a:path>
                <a:path h="567689">
                  <a:moveTo>
                    <a:pt x="0" y="397509"/>
                  </a:moveTo>
                  <a:lnTo>
                    <a:pt x="0" y="435609"/>
                  </a:lnTo>
                </a:path>
                <a:path h="567689">
                  <a:moveTo>
                    <a:pt x="0" y="463550"/>
                  </a:moveTo>
                  <a:lnTo>
                    <a:pt x="0" y="501650"/>
                  </a:lnTo>
                </a:path>
                <a:path h="567689">
                  <a:moveTo>
                    <a:pt x="0" y="530859"/>
                  </a:moveTo>
                  <a:lnTo>
                    <a:pt x="0" y="5676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75"/>
            <p:cNvSpPr/>
            <p:nvPr/>
          </p:nvSpPr>
          <p:spPr>
            <a:xfrm>
              <a:off x="5333999" y="23698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4672" y="6350"/>
                  </a:moveTo>
                  <a:lnTo>
                    <a:pt x="4672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76"/>
            <p:cNvSpPr/>
            <p:nvPr/>
          </p:nvSpPr>
          <p:spPr>
            <a:xfrm>
              <a:off x="1352550" y="149987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7B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77"/>
            <p:cNvSpPr/>
            <p:nvPr/>
          </p:nvSpPr>
          <p:spPr>
            <a:xfrm>
              <a:off x="1352550" y="149987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78"/>
          <p:cNvSpPr txBox="1"/>
          <p:nvPr/>
        </p:nvSpPr>
        <p:spPr>
          <a:xfrm>
            <a:off x="1928367" y="24957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3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2" name="object 79"/>
          <p:cNvSpPr txBox="1"/>
          <p:nvPr/>
        </p:nvSpPr>
        <p:spPr>
          <a:xfrm>
            <a:off x="5834887" y="2503335"/>
            <a:ext cx="3100070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ans"/>
                <a:cs typeface="Liberation Sans"/>
              </a:rPr>
              <a:t>X86 </a:t>
            </a:r>
            <a:r>
              <a:rPr sz="1600" dirty="0">
                <a:latin typeface="Liberation Sans"/>
                <a:cs typeface="Liberation Sans"/>
              </a:rPr>
              <a:t>saves </a:t>
            </a:r>
            <a:r>
              <a:rPr sz="1600" spc="-5" dirty="0">
                <a:latin typeface="Liberation Sans"/>
                <a:cs typeface="Liberation Sans"/>
              </a:rPr>
              <a:t>the </a:t>
            </a:r>
            <a:r>
              <a:rPr sz="1600" dirty="0">
                <a:latin typeface="Liberation Sans"/>
                <a:cs typeface="Liberation Sans"/>
              </a:rPr>
              <a:t>SS, </a:t>
            </a:r>
            <a:r>
              <a:rPr sz="1600" spc="-55" dirty="0">
                <a:latin typeface="Liberation Sans"/>
                <a:cs typeface="Liberation Sans"/>
              </a:rPr>
              <a:t>ESP, </a:t>
            </a:r>
            <a:r>
              <a:rPr sz="1600" spc="-5" dirty="0">
                <a:latin typeface="Liberation Sans"/>
                <a:cs typeface="Liberation Sans"/>
              </a:rPr>
              <a:t>EFLAGS,  CS, </a:t>
            </a:r>
            <a:r>
              <a:rPr sz="1600" spc="-60" dirty="0">
                <a:latin typeface="Liberation Sans"/>
                <a:cs typeface="Liberation Sans"/>
              </a:rPr>
              <a:t>EIP, </a:t>
            </a:r>
            <a:r>
              <a:rPr sz="1600" spc="-10" dirty="0">
                <a:latin typeface="Liberation Sans"/>
                <a:cs typeface="Liberation Sans"/>
              </a:rPr>
              <a:t>error </a:t>
            </a:r>
            <a:r>
              <a:rPr sz="1600" spc="-5" dirty="0">
                <a:latin typeface="Liberation Sans"/>
                <a:cs typeface="Liberation Sans"/>
              </a:rPr>
              <a:t>code on stack  (restored by </a:t>
            </a:r>
            <a:r>
              <a:rPr sz="1600" spc="-5" dirty="0">
                <a:solidFill>
                  <a:srgbClr val="333399"/>
                </a:solidFill>
                <a:latin typeface="Liberation Sans"/>
                <a:cs typeface="Liberation Sans"/>
              </a:rPr>
              <a:t>iret</a:t>
            </a:r>
            <a:r>
              <a:rPr sz="1600" spc="-45" dirty="0">
                <a:solidFill>
                  <a:srgbClr val="333399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instruction).</a:t>
            </a:r>
            <a:endParaRPr sz="1600" dirty="0">
              <a:latin typeface="Liberation Sans"/>
              <a:cs typeface="Liberation Sans"/>
            </a:endParaRPr>
          </a:p>
          <a:p>
            <a:pPr marL="12700">
              <a:lnSpc>
                <a:spcPts val="1910"/>
              </a:lnSpc>
            </a:pPr>
            <a:r>
              <a:rPr sz="1600" spc="-5" dirty="0">
                <a:latin typeface="Liberation Sans"/>
                <a:cs typeface="Liberation Sans"/>
              </a:rPr>
              <a:t>Suspends current</a:t>
            </a:r>
            <a:r>
              <a:rPr sz="1600" spc="-10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task.</a:t>
            </a:r>
            <a:endParaRPr sz="1600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3419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xmlns="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object 2"/>
          <p:cNvSpPr txBox="1"/>
          <p:nvPr/>
        </p:nvSpPr>
        <p:spPr>
          <a:xfrm>
            <a:off x="8243386" y="1028338"/>
            <a:ext cx="556895" cy="121475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203200" marR="5080" indent="-190500">
              <a:lnSpc>
                <a:spcPts val="2160"/>
              </a:lnSpc>
              <a:spcBef>
                <a:spcPts val="10"/>
              </a:spcBef>
            </a:pPr>
            <a:r>
              <a:rPr sz="1800" spc="-10" dirty="0">
                <a:latin typeface="Liberation Sans"/>
                <a:cs typeface="Liberation Sans"/>
              </a:rPr>
              <a:t>only if</a:t>
            </a:r>
            <a:r>
              <a:rPr sz="1800" spc="-9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stack  </a:t>
            </a:r>
            <a:r>
              <a:rPr sz="1800" spc="-10" dirty="0">
                <a:latin typeface="Liberation Sans"/>
                <a:cs typeface="Liberation Sans"/>
              </a:rPr>
              <a:t>changed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14" name="object 3"/>
          <p:cNvGrpSpPr/>
          <p:nvPr/>
        </p:nvGrpSpPr>
        <p:grpSpPr>
          <a:xfrm>
            <a:off x="6339840" y="5100319"/>
            <a:ext cx="304800" cy="76200"/>
            <a:chOff x="3352800" y="5219700"/>
            <a:chExt cx="304800" cy="76200"/>
          </a:xfrm>
        </p:grpSpPr>
        <p:sp>
          <p:nvSpPr>
            <p:cNvPr id="15" name="object 4"/>
            <p:cNvSpPr/>
            <p:nvPr/>
          </p:nvSpPr>
          <p:spPr>
            <a:xfrm>
              <a:off x="3352800" y="5257800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79">
                  <a:moveTo>
                    <a:pt x="233679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/>
            <p:cNvSpPr/>
            <p:nvPr/>
          </p:nvSpPr>
          <p:spPr>
            <a:xfrm>
              <a:off x="3581400" y="52197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6"/>
          <p:cNvSpPr txBox="1"/>
          <p:nvPr/>
        </p:nvSpPr>
        <p:spPr>
          <a:xfrm>
            <a:off x="5883910" y="494410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ESP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7"/>
          <p:cNvSpPr/>
          <p:nvPr/>
        </p:nvSpPr>
        <p:spPr>
          <a:xfrm>
            <a:off x="8092440" y="1474469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0"/>
                </a:moveTo>
                <a:lnTo>
                  <a:pt x="27979" y="3274"/>
                </a:lnTo>
                <a:lnTo>
                  <a:pt x="52387" y="11906"/>
                </a:lnTo>
                <a:lnTo>
                  <a:pt x="69651" y="24110"/>
                </a:lnTo>
                <a:lnTo>
                  <a:pt x="76200" y="38100"/>
                </a:lnTo>
                <a:lnTo>
                  <a:pt x="76200" y="190500"/>
                </a:lnTo>
                <a:lnTo>
                  <a:pt x="82748" y="204489"/>
                </a:lnTo>
                <a:lnTo>
                  <a:pt x="100012" y="216693"/>
                </a:lnTo>
                <a:lnTo>
                  <a:pt x="124420" y="225325"/>
                </a:lnTo>
                <a:lnTo>
                  <a:pt x="152400" y="228600"/>
                </a:lnTo>
                <a:lnTo>
                  <a:pt x="124420" y="231874"/>
                </a:lnTo>
                <a:lnTo>
                  <a:pt x="100012" y="240506"/>
                </a:lnTo>
                <a:lnTo>
                  <a:pt x="82748" y="252710"/>
                </a:lnTo>
                <a:lnTo>
                  <a:pt x="76200" y="266700"/>
                </a:lnTo>
                <a:lnTo>
                  <a:pt x="76200" y="419100"/>
                </a:lnTo>
                <a:lnTo>
                  <a:pt x="69651" y="433089"/>
                </a:lnTo>
                <a:lnTo>
                  <a:pt x="52387" y="445293"/>
                </a:lnTo>
                <a:lnTo>
                  <a:pt x="27979" y="453925"/>
                </a:lnTo>
                <a:lnTo>
                  <a:pt x="0" y="457200"/>
                </a:lnTo>
              </a:path>
              <a:path w="152400" h="457200">
                <a:moveTo>
                  <a:pt x="0" y="0"/>
                </a:moveTo>
                <a:lnTo>
                  <a:pt x="0" y="0"/>
                </a:lnTo>
              </a:path>
              <a:path w="152400" h="457200">
                <a:moveTo>
                  <a:pt x="152400" y="457200"/>
                </a:moveTo>
                <a:lnTo>
                  <a:pt x="1524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8"/>
          <p:cNvGrpSpPr/>
          <p:nvPr/>
        </p:nvGrpSpPr>
        <p:grpSpPr>
          <a:xfrm>
            <a:off x="6411367" y="1317396"/>
            <a:ext cx="233679" cy="157480"/>
            <a:chOff x="3424327" y="1436777"/>
            <a:chExt cx="233679" cy="157480"/>
          </a:xfrm>
        </p:grpSpPr>
        <p:sp>
          <p:nvSpPr>
            <p:cNvPr id="20" name="object 9"/>
            <p:cNvSpPr/>
            <p:nvPr/>
          </p:nvSpPr>
          <p:spPr>
            <a:xfrm>
              <a:off x="3429000" y="144145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30">
                  <a:moveTo>
                    <a:pt x="0" y="0"/>
                  </a:moveTo>
                  <a:lnTo>
                    <a:pt x="170179" y="11302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0"/>
            <p:cNvSpPr/>
            <p:nvPr/>
          </p:nvSpPr>
          <p:spPr>
            <a:xfrm>
              <a:off x="3573780" y="1520190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59">
                  <a:moveTo>
                    <a:pt x="41910" y="0"/>
                  </a:moveTo>
                  <a:lnTo>
                    <a:pt x="0" y="63500"/>
                  </a:lnTo>
                  <a:lnTo>
                    <a:pt x="83820" y="7366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2"/>
          <p:cNvSpPr/>
          <p:nvPr/>
        </p:nvSpPr>
        <p:spPr>
          <a:xfrm>
            <a:off x="8930640" y="1474469"/>
            <a:ext cx="381000" cy="1143000"/>
          </a:xfrm>
          <a:custGeom>
            <a:avLst/>
            <a:gdLst/>
            <a:ahLst/>
            <a:cxnLst/>
            <a:rect l="l" t="t" r="r" b="b"/>
            <a:pathLst>
              <a:path w="381000" h="1143000">
                <a:moveTo>
                  <a:pt x="0" y="0"/>
                </a:moveTo>
                <a:lnTo>
                  <a:pt x="56387" y="5262"/>
                </a:lnTo>
                <a:lnTo>
                  <a:pt x="108203" y="19547"/>
                </a:lnTo>
                <a:lnTo>
                  <a:pt x="150875" y="40599"/>
                </a:lnTo>
                <a:lnTo>
                  <a:pt x="179831" y="66161"/>
                </a:lnTo>
                <a:lnTo>
                  <a:pt x="190500" y="93979"/>
                </a:lnTo>
                <a:lnTo>
                  <a:pt x="190500" y="476250"/>
                </a:lnTo>
                <a:lnTo>
                  <a:pt x="201167" y="504200"/>
                </a:lnTo>
                <a:lnTo>
                  <a:pt x="230123" y="530077"/>
                </a:lnTo>
                <a:lnTo>
                  <a:pt x="272795" y="551505"/>
                </a:lnTo>
                <a:lnTo>
                  <a:pt x="324611" y="566105"/>
                </a:lnTo>
                <a:lnTo>
                  <a:pt x="381000" y="571500"/>
                </a:lnTo>
                <a:lnTo>
                  <a:pt x="324612" y="576773"/>
                </a:lnTo>
                <a:lnTo>
                  <a:pt x="272796" y="591129"/>
                </a:lnTo>
                <a:lnTo>
                  <a:pt x="230124" y="612373"/>
                </a:lnTo>
                <a:lnTo>
                  <a:pt x="201168" y="638312"/>
                </a:lnTo>
                <a:lnTo>
                  <a:pt x="190500" y="666750"/>
                </a:lnTo>
                <a:lnTo>
                  <a:pt x="190500" y="1047750"/>
                </a:lnTo>
                <a:lnTo>
                  <a:pt x="179832" y="1075700"/>
                </a:lnTo>
                <a:lnTo>
                  <a:pt x="150876" y="1101577"/>
                </a:lnTo>
                <a:lnTo>
                  <a:pt x="108204" y="1123005"/>
                </a:lnTo>
                <a:lnTo>
                  <a:pt x="56388" y="1137605"/>
                </a:lnTo>
                <a:lnTo>
                  <a:pt x="0" y="1143000"/>
                </a:lnTo>
              </a:path>
              <a:path w="381000" h="1143000">
                <a:moveTo>
                  <a:pt x="381000" y="1143000"/>
                </a:moveTo>
                <a:lnTo>
                  <a:pt x="381000" y="1143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3"/>
          <p:cNvSpPr txBox="1"/>
          <p:nvPr/>
        </p:nvSpPr>
        <p:spPr>
          <a:xfrm>
            <a:off x="9279706" y="1329328"/>
            <a:ext cx="282575" cy="12973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00"/>
              </a:lnSpc>
            </a:pPr>
            <a:r>
              <a:rPr sz="1800" spc="-10" dirty="0">
                <a:latin typeface="Liberation Sans"/>
                <a:cs typeface="Liberation Sans"/>
              </a:rPr>
              <a:t>By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15" dirty="0">
                <a:latin typeface="Liberation Sans"/>
                <a:cs typeface="Liberation Sans"/>
              </a:rPr>
              <a:t>hardware</a:t>
            </a:r>
            <a:endParaRPr sz="1800" dirty="0">
              <a:latin typeface="Liberation Sans"/>
              <a:cs typeface="Liberation Sans"/>
            </a:endParaRPr>
          </a:p>
        </p:txBody>
      </p:sp>
      <p:grpSp>
        <p:nvGrpSpPr>
          <p:cNvPr id="25" name="object 14"/>
          <p:cNvGrpSpPr/>
          <p:nvPr/>
        </p:nvGrpSpPr>
        <p:grpSpPr>
          <a:xfrm>
            <a:off x="7859167" y="2695346"/>
            <a:ext cx="1681480" cy="327660"/>
            <a:chOff x="4872127" y="2814727"/>
            <a:chExt cx="1681480" cy="327660"/>
          </a:xfrm>
        </p:grpSpPr>
        <p:sp>
          <p:nvSpPr>
            <p:cNvPr id="26" name="object 15"/>
            <p:cNvSpPr/>
            <p:nvPr/>
          </p:nvSpPr>
          <p:spPr>
            <a:xfrm>
              <a:off x="4876800" y="2819399"/>
              <a:ext cx="1606550" cy="285750"/>
            </a:xfrm>
            <a:custGeom>
              <a:avLst/>
              <a:gdLst/>
              <a:ahLst/>
              <a:cxnLst/>
              <a:rect l="l" t="t" r="r" b="b"/>
              <a:pathLst>
                <a:path w="1606550" h="285750">
                  <a:moveTo>
                    <a:pt x="0" y="0"/>
                  </a:moveTo>
                  <a:lnTo>
                    <a:pt x="1606550" y="2857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6"/>
            <p:cNvSpPr/>
            <p:nvPr/>
          </p:nvSpPr>
          <p:spPr>
            <a:xfrm>
              <a:off x="6471920" y="3067049"/>
              <a:ext cx="81280" cy="74930"/>
            </a:xfrm>
            <a:custGeom>
              <a:avLst/>
              <a:gdLst/>
              <a:ahLst/>
              <a:cxnLst/>
              <a:rect l="l" t="t" r="r" b="b"/>
              <a:pathLst>
                <a:path w="81279" h="74930">
                  <a:moveTo>
                    <a:pt x="13969" y="0"/>
                  </a:moveTo>
                  <a:lnTo>
                    <a:pt x="0" y="74929"/>
                  </a:lnTo>
                  <a:lnTo>
                    <a:pt x="81279" y="50800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17"/>
          <p:cNvSpPr txBox="1"/>
          <p:nvPr/>
        </p:nvSpPr>
        <p:spPr>
          <a:xfrm>
            <a:off x="9541509" y="2650489"/>
            <a:ext cx="12369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Pushed </a:t>
            </a:r>
            <a:r>
              <a:rPr sz="1800" spc="-5" dirty="0">
                <a:latin typeface="Liberation Sans"/>
                <a:cs typeface="Liberation Sans"/>
              </a:rPr>
              <a:t>by  </a:t>
            </a:r>
            <a:r>
              <a:rPr sz="1800" spc="-15" dirty="0">
                <a:latin typeface="Liberation Sans"/>
                <a:cs typeface="Liberation Sans"/>
              </a:rPr>
              <a:t>hardware</a:t>
            </a:r>
            <a:r>
              <a:rPr sz="1800" spc="-7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or  </a:t>
            </a:r>
            <a:r>
              <a:rPr sz="1800" spc="-10" dirty="0">
                <a:latin typeface="Liberation Sans"/>
                <a:cs typeface="Liberation Sans"/>
              </a:rPr>
              <a:t>software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9" name="object 18"/>
          <p:cNvSpPr txBox="1"/>
          <p:nvPr/>
        </p:nvSpPr>
        <p:spPr>
          <a:xfrm>
            <a:off x="5273040" y="5775959"/>
            <a:ext cx="1011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p-&gt;kstack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30" name="object 19"/>
          <p:cNvGrpSpPr/>
          <p:nvPr/>
        </p:nvGrpSpPr>
        <p:grpSpPr>
          <a:xfrm>
            <a:off x="6339840" y="5918198"/>
            <a:ext cx="304800" cy="76200"/>
            <a:chOff x="3352800" y="6037579"/>
            <a:chExt cx="304800" cy="76200"/>
          </a:xfrm>
        </p:grpSpPr>
        <p:sp>
          <p:nvSpPr>
            <p:cNvPr id="31" name="object 20"/>
            <p:cNvSpPr/>
            <p:nvPr/>
          </p:nvSpPr>
          <p:spPr>
            <a:xfrm>
              <a:off x="3352800" y="6075679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79">
                  <a:moveTo>
                    <a:pt x="233679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1"/>
            <p:cNvSpPr/>
            <p:nvPr/>
          </p:nvSpPr>
          <p:spPr>
            <a:xfrm>
              <a:off x="3581400" y="603757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2"/>
          <p:cNvSpPr/>
          <p:nvPr/>
        </p:nvSpPr>
        <p:spPr>
          <a:xfrm>
            <a:off x="8016240" y="2846069"/>
            <a:ext cx="381000" cy="2286000"/>
          </a:xfrm>
          <a:custGeom>
            <a:avLst/>
            <a:gdLst/>
            <a:ahLst/>
            <a:cxnLst/>
            <a:rect l="l" t="t" r="r" b="b"/>
            <a:pathLst>
              <a:path w="381000" h="2286000">
                <a:moveTo>
                  <a:pt x="0" y="0"/>
                </a:moveTo>
                <a:lnTo>
                  <a:pt x="47184" y="7496"/>
                </a:lnTo>
                <a:lnTo>
                  <a:pt x="91722" y="28222"/>
                </a:lnTo>
                <a:lnTo>
                  <a:pt x="130968" y="59531"/>
                </a:lnTo>
                <a:lnTo>
                  <a:pt x="162277" y="98777"/>
                </a:lnTo>
                <a:lnTo>
                  <a:pt x="183003" y="143315"/>
                </a:lnTo>
                <a:lnTo>
                  <a:pt x="190500" y="190500"/>
                </a:lnTo>
                <a:lnTo>
                  <a:pt x="190500" y="952500"/>
                </a:lnTo>
                <a:lnTo>
                  <a:pt x="197996" y="999684"/>
                </a:lnTo>
                <a:lnTo>
                  <a:pt x="218722" y="1044222"/>
                </a:lnTo>
                <a:lnTo>
                  <a:pt x="250031" y="1083468"/>
                </a:lnTo>
                <a:lnTo>
                  <a:pt x="289277" y="1114777"/>
                </a:lnTo>
                <a:lnTo>
                  <a:pt x="333815" y="1135503"/>
                </a:lnTo>
                <a:lnTo>
                  <a:pt x="381000" y="1143000"/>
                </a:lnTo>
                <a:lnTo>
                  <a:pt x="333815" y="1150496"/>
                </a:lnTo>
                <a:lnTo>
                  <a:pt x="289277" y="1171222"/>
                </a:lnTo>
                <a:lnTo>
                  <a:pt x="250031" y="1202531"/>
                </a:lnTo>
                <a:lnTo>
                  <a:pt x="218722" y="1241777"/>
                </a:lnTo>
                <a:lnTo>
                  <a:pt x="197996" y="1286315"/>
                </a:lnTo>
                <a:lnTo>
                  <a:pt x="190500" y="1333500"/>
                </a:lnTo>
                <a:lnTo>
                  <a:pt x="190500" y="2095500"/>
                </a:lnTo>
                <a:lnTo>
                  <a:pt x="183003" y="2142684"/>
                </a:lnTo>
                <a:lnTo>
                  <a:pt x="162277" y="2187222"/>
                </a:lnTo>
                <a:lnTo>
                  <a:pt x="130968" y="2226468"/>
                </a:lnTo>
                <a:lnTo>
                  <a:pt x="91722" y="2257777"/>
                </a:lnTo>
                <a:lnTo>
                  <a:pt x="47184" y="2278503"/>
                </a:lnTo>
                <a:lnTo>
                  <a:pt x="0" y="2286000"/>
                </a:lnTo>
              </a:path>
              <a:path w="381000" h="2286000">
                <a:moveTo>
                  <a:pt x="381000" y="2286000"/>
                </a:moveTo>
                <a:lnTo>
                  <a:pt x="381000" y="2286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3"/>
          <p:cNvSpPr txBox="1"/>
          <p:nvPr/>
        </p:nvSpPr>
        <p:spPr>
          <a:xfrm>
            <a:off x="8365306" y="3354979"/>
            <a:ext cx="282575" cy="12109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100"/>
              </a:lnSpc>
            </a:pPr>
            <a:r>
              <a:rPr sz="1800" spc="-10" dirty="0">
                <a:latin typeface="Liberation Sans"/>
                <a:cs typeface="Liberation Sans"/>
              </a:rPr>
              <a:t>By</a:t>
            </a:r>
            <a:r>
              <a:rPr sz="1800" spc="-9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software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5" name="object 24"/>
          <p:cNvSpPr txBox="1"/>
          <p:nvPr/>
        </p:nvSpPr>
        <p:spPr>
          <a:xfrm>
            <a:off x="8855710" y="5293359"/>
            <a:ext cx="1198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66FF"/>
                </a:solidFill>
                <a:latin typeface="Liberation Sans"/>
                <a:cs typeface="Liberation Sans"/>
              </a:rPr>
              <a:t>trapframe</a:t>
            </a:r>
            <a:endParaRPr sz="2000">
              <a:latin typeface="Liberation Sans"/>
              <a:cs typeface="Liberation Sans"/>
            </a:endParaRPr>
          </a:p>
        </p:txBody>
      </p:sp>
      <p:graphicFrame>
        <p:nvGraphicFramePr>
          <p:cNvPr id="36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09629"/>
              </p:ext>
            </p:extLst>
          </p:nvPr>
        </p:nvGraphicFramePr>
        <p:xfrm>
          <a:off x="6639967" y="1469796"/>
          <a:ext cx="2438400" cy="449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066800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SS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ESP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EFLAGS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CS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EIP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Error</a:t>
                      </a:r>
                      <a:r>
                        <a:rPr sz="1600" spc="-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Code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8B3BA"/>
                    </a:solidFill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Liberation Sans"/>
                          <a:cs typeface="Liberation Sans"/>
                        </a:rPr>
                        <a:t>Trap</a:t>
                      </a:r>
                      <a:r>
                        <a:rPr sz="1600" spc="-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Liberation Sans"/>
                          <a:cs typeface="Liberation Sans"/>
                        </a:rPr>
                        <a:t>Number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ds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es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…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eax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ecx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…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dirty="0">
                          <a:latin typeface="Liberation Sans"/>
                          <a:cs typeface="Liberation Sans"/>
                        </a:rPr>
                        <a:t>esi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edi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" dirty="0">
                          <a:latin typeface="Liberation Sans"/>
                          <a:cs typeface="Liberation Sans"/>
                        </a:rPr>
                        <a:t>esp</a:t>
                      </a:r>
                      <a:endParaRPr sz="16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Liberation Sans"/>
                          <a:cs typeface="Liberation Sans"/>
                        </a:rPr>
                        <a:t>(empty)</a:t>
                      </a:r>
                      <a:endParaRPr sz="160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37" name="object 26"/>
          <p:cNvGrpSpPr/>
          <p:nvPr/>
        </p:nvGrpSpPr>
        <p:grpSpPr>
          <a:xfrm>
            <a:off x="8011567" y="4441189"/>
            <a:ext cx="1529080" cy="549910"/>
            <a:chOff x="5024527" y="4560570"/>
            <a:chExt cx="1529080" cy="549910"/>
          </a:xfrm>
        </p:grpSpPr>
        <p:sp>
          <p:nvSpPr>
            <p:cNvPr id="38" name="object 27"/>
            <p:cNvSpPr/>
            <p:nvPr/>
          </p:nvSpPr>
          <p:spPr>
            <a:xfrm>
              <a:off x="5029200" y="4594860"/>
              <a:ext cx="1456690" cy="510540"/>
            </a:xfrm>
            <a:custGeom>
              <a:avLst/>
              <a:gdLst/>
              <a:ahLst/>
              <a:cxnLst/>
              <a:rect l="l" t="t" r="r" b="b"/>
              <a:pathLst>
                <a:path w="1456689" h="510539">
                  <a:moveTo>
                    <a:pt x="0" y="510539"/>
                  </a:moveTo>
                  <a:lnTo>
                    <a:pt x="1456689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8"/>
            <p:cNvSpPr/>
            <p:nvPr/>
          </p:nvSpPr>
          <p:spPr>
            <a:xfrm>
              <a:off x="6469380" y="4560570"/>
              <a:ext cx="83820" cy="72390"/>
            </a:xfrm>
            <a:custGeom>
              <a:avLst/>
              <a:gdLst/>
              <a:ahLst/>
              <a:cxnLst/>
              <a:rect l="l" t="t" r="r" b="b"/>
              <a:pathLst>
                <a:path w="83820" h="72389">
                  <a:moveTo>
                    <a:pt x="0" y="0"/>
                  </a:moveTo>
                  <a:lnTo>
                    <a:pt x="24130" y="72389"/>
                  </a:lnTo>
                  <a:lnTo>
                    <a:pt x="83820" y="11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29"/>
          <p:cNvSpPr txBox="1"/>
          <p:nvPr/>
        </p:nvSpPr>
        <p:spPr>
          <a:xfrm>
            <a:off x="9541509" y="4255769"/>
            <a:ext cx="2585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19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argument</a:t>
            </a:r>
            <a:r>
              <a:rPr sz="1800" spc="-6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for  trap</a:t>
            </a:r>
            <a:endParaRPr sz="18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Liberation Sans"/>
                <a:cs typeface="Liberation Sans"/>
              </a:rPr>
              <a:t>(pointer </a:t>
            </a:r>
            <a:r>
              <a:rPr sz="1800" spc="-5" dirty="0">
                <a:latin typeface="Liberation Sans"/>
                <a:cs typeface="Liberation Sans"/>
              </a:rPr>
              <a:t>to this</a:t>
            </a:r>
            <a:r>
              <a:rPr sz="1800" spc="-4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trapframe)</a:t>
            </a:r>
            <a:endParaRPr sz="1800" dirty="0">
              <a:latin typeface="Liberation Sans"/>
              <a:cs typeface="Liberation Sans"/>
            </a:endParaRPr>
          </a:p>
        </p:txBody>
      </p:sp>
      <p:sp>
        <p:nvSpPr>
          <p:cNvPr id="69" name="object 33"/>
          <p:cNvSpPr txBox="1"/>
          <p:nvPr/>
        </p:nvSpPr>
        <p:spPr>
          <a:xfrm>
            <a:off x="5765800" y="6178232"/>
            <a:ext cx="3733800" cy="3683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6990" rIns="0" bIns="0" rtlCol="0">
            <a:spAutoFit/>
          </a:bodyPr>
          <a:lstStyle/>
          <a:p>
            <a:pPr marL="142875" algn="ctr">
              <a:lnSpc>
                <a:spcPct val="100000"/>
              </a:lnSpc>
              <a:spcBef>
                <a:spcPts val="370"/>
              </a:spcBef>
            </a:pPr>
            <a:r>
              <a:rPr sz="1800" spc="-10" dirty="0" smtClean="0">
                <a:solidFill>
                  <a:srgbClr val="FFFFFF"/>
                </a:solidFill>
                <a:latin typeface="Liberation Sans"/>
                <a:cs typeface="Liberation Sans"/>
              </a:rPr>
              <a:t>Done </a:t>
            </a:r>
            <a:r>
              <a:rPr sz="1800" spc="-5" dirty="0" smtClean="0">
                <a:solidFill>
                  <a:srgbClr val="FFFFFF"/>
                </a:solidFill>
                <a:latin typeface="Liberation Sans"/>
                <a:cs typeface="Liberation Sans"/>
              </a:rPr>
              <a:t>automatically by</a:t>
            </a:r>
            <a:r>
              <a:rPr sz="1800" spc="-65" dirty="0" smtClean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800" spc="-10" dirty="0" smtClean="0">
                <a:solidFill>
                  <a:srgbClr val="FFFFFF"/>
                </a:solidFill>
                <a:latin typeface="Liberation Sans"/>
                <a:cs typeface="Liberation Sans"/>
              </a:rPr>
              <a:t>CPU</a:t>
            </a:r>
            <a:endParaRPr sz="1800" dirty="0">
              <a:latin typeface="Liberation Sans"/>
              <a:cs typeface="Liberation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135" y="1444674"/>
            <a:ext cx="6096000" cy="45295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" indent="-63500">
              <a:lnSpc>
                <a:spcPct val="100000"/>
              </a:lnSpc>
              <a:spcBef>
                <a:spcPts val="360"/>
              </a:spcBef>
            </a:pPr>
            <a:r>
              <a:rPr lang="en-US" sz="2400" b="1" spc="-5" dirty="0" smtClean="0">
                <a:solidFill>
                  <a:srgbClr val="002060"/>
                </a:solidFill>
                <a:cs typeface="Liberation Sans"/>
              </a:rPr>
              <a:t>Switch </a:t>
            </a:r>
            <a:r>
              <a:rPr lang="en-US" sz="2400" b="1" dirty="0">
                <a:solidFill>
                  <a:srgbClr val="002060"/>
                </a:solidFill>
                <a:cs typeface="Liberation Sans"/>
              </a:rPr>
              <a:t>to </a:t>
            </a:r>
            <a:r>
              <a:rPr lang="en-US" sz="2400" b="1" spc="-5" dirty="0">
                <a:solidFill>
                  <a:srgbClr val="002060"/>
                </a:solidFill>
                <a:cs typeface="Liberation Sans"/>
              </a:rPr>
              <a:t>kernel stack </a:t>
            </a:r>
            <a:r>
              <a:rPr lang="en-US" sz="2400" b="1" dirty="0">
                <a:solidFill>
                  <a:srgbClr val="002060"/>
                </a:solidFill>
                <a:cs typeface="Liberation Sans"/>
              </a:rPr>
              <a:t>if</a:t>
            </a:r>
            <a:r>
              <a:rPr lang="en-US" sz="2400" b="1" spc="-25" dirty="0">
                <a:solidFill>
                  <a:srgbClr val="002060"/>
                </a:solidFill>
                <a:cs typeface="Liberation Sans"/>
              </a:rPr>
              <a:t> </a:t>
            </a:r>
            <a:r>
              <a:rPr lang="en-US" sz="2400" b="1" spc="-5" dirty="0">
                <a:solidFill>
                  <a:srgbClr val="002060"/>
                </a:solidFill>
                <a:cs typeface="Liberation Sans"/>
              </a:rPr>
              <a:t>necessary</a:t>
            </a:r>
            <a:endParaRPr lang="en-US" sz="2400" b="1" dirty="0">
              <a:solidFill>
                <a:srgbClr val="002060"/>
              </a:solidFill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lang="en-US" sz="2400" spc="-5" dirty="0" smtClean="0">
                <a:cs typeface="Liberation Sans"/>
              </a:rPr>
              <a:t>When </a:t>
            </a:r>
            <a:r>
              <a:rPr lang="en-US" sz="2400" spc="-10" dirty="0">
                <a:cs typeface="Liberation Sans"/>
              </a:rPr>
              <a:t>event </a:t>
            </a:r>
            <a:r>
              <a:rPr lang="en-US" sz="2400" spc="-5" dirty="0">
                <a:cs typeface="Liberation Sans"/>
              </a:rPr>
              <a:t>occurs </a:t>
            </a:r>
            <a:r>
              <a:rPr lang="en-US" sz="2400" spc="5" dirty="0">
                <a:cs typeface="Liberation Sans"/>
              </a:rPr>
              <a:t>OS</a:t>
            </a:r>
            <a:r>
              <a:rPr lang="en-US" sz="2400" spc="-65" dirty="0">
                <a:cs typeface="Liberation Sans"/>
              </a:rPr>
              <a:t> </a:t>
            </a:r>
            <a:r>
              <a:rPr lang="en-US" sz="2400" spc="-5" dirty="0">
                <a:cs typeface="Liberation Sans"/>
              </a:rPr>
              <a:t>executes</a:t>
            </a:r>
            <a:endParaRPr lang="en-US" sz="2400" dirty="0">
              <a:cs typeface="Liberation Sans"/>
            </a:endParaRPr>
          </a:p>
          <a:p>
            <a:pPr marL="393700" marR="189865">
              <a:lnSpc>
                <a:spcPct val="121700"/>
              </a:lnSpc>
            </a:pPr>
            <a:r>
              <a:rPr lang="en-US" sz="2400" spc="-5" dirty="0">
                <a:cs typeface="Liberation Sans"/>
              </a:rPr>
              <a:t>If </a:t>
            </a:r>
            <a:r>
              <a:rPr lang="en-US" sz="2400" dirty="0">
                <a:cs typeface="Liberation Sans"/>
              </a:rPr>
              <a:t>executing user process, </a:t>
            </a:r>
            <a:r>
              <a:rPr lang="en-US" sz="2400" spc="-5" dirty="0">
                <a:cs typeface="Liberation Sans"/>
              </a:rPr>
              <a:t>privilege </a:t>
            </a:r>
            <a:r>
              <a:rPr lang="en-US" sz="2400" dirty="0">
                <a:cs typeface="Liberation Sans"/>
              </a:rPr>
              <a:t>changes </a:t>
            </a:r>
            <a:r>
              <a:rPr lang="en-US" sz="2400" spc="-5" dirty="0">
                <a:cs typeface="Liberation Sans"/>
              </a:rPr>
              <a:t>from low </a:t>
            </a:r>
            <a:r>
              <a:rPr lang="en-US" sz="2400" dirty="0">
                <a:cs typeface="Liberation Sans"/>
              </a:rPr>
              <a:t>to high  </a:t>
            </a:r>
            <a:r>
              <a:rPr lang="en-US" sz="2400" spc="-5" dirty="0">
                <a:cs typeface="Liberation Sans"/>
              </a:rPr>
              <a:t>If </a:t>
            </a:r>
            <a:r>
              <a:rPr lang="en-US" sz="2400" dirty="0">
                <a:cs typeface="Liberation Sans"/>
              </a:rPr>
              <a:t>already </a:t>
            </a:r>
            <a:r>
              <a:rPr lang="en-US" sz="2400" spc="-5" dirty="0">
                <a:cs typeface="Liberation Sans"/>
              </a:rPr>
              <a:t>in </a:t>
            </a:r>
            <a:r>
              <a:rPr lang="en-US" sz="2400" dirty="0">
                <a:cs typeface="Liberation Sans"/>
              </a:rPr>
              <a:t>OS no </a:t>
            </a:r>
            <a:r>
              <a:rPr lang="en-US" sz="2400" spc="-5" dirty="0">
                <a:cs typeface="Liberation Sans"/>
              </a:rPr>
              <a:t>privilege</a:t>
            </a:r>
            <a:r>
              <a:rPr lang="en-US" sz="2400" spc="-40" dirty="0">
                <a:cs typeface="Liberation Sans"/>
              </a:rPr>
              <a:t> </a:t>
            </a:r>
            <a:r>
              <a:rPr lang="en-US" sz="2400" dirty="0">
                <a:cs typeface="Liberation Sans"/>
              </a:rPr>
              <a:t>change</a:t>
            </a:r>
          </a:p>
          <a:p>
            <a:pPr marL="12700" marR="5080">
              <a:lnSpc>
                <a:spcPct val="100499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endParaRPr lang="en-US" sz="2400" b="1" spc="-5" dirty="0" smtClean="0">
              <a:solidFill>
                <a:srgbClr val="002060"/>
              </a:solidFill>
            </a:endParaRPr>
          </a:p>
          <a:p>
            <a:pPr marL="12700" marR="5080">
              <a:lnSpc>
                <a:spcPct val="100499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lang="en-US" sz="2400" b="1" spc="-5" dirty="0" smtClean="0">
                <a:solidFill>
                  <a:srgbClr val="002060"/>
                </a:solidFill>
              </a:rPr>
              <a:t>Saving </a:t>
            </a:r>
            <a:r>
              <a:rPr lang="en-US" sz="2400" b="1" spc="-5" dirty="0">
                <a:solidFill>
                  <a:srgbClr val="002060"/>
                </a:solidFill>
              </a:rPr>
              <a:t>Program</a:t>
            </a:r>
            <a:r>
              <a:rPr lang="en-US" sz="2400" b="1" spc="-60" dirty="0">
                <a:solidFill>
                  <a:srgbClr val="002060"/>
                </a:solidFill>
              </a:rPr>
              <a:t> </a:t>
            </a:r>
            <a:r>
              <a:rPr lang="en-US" sz="2400" b="1" spc="-5" dirty="0">
                <a:solidFill>
                  <a:srgbClr val="002060"/>
                </a:solidFill>
              </a:rPr>
              <a:t>State</a:t>
            </a:r>
            <a:endParaRPr lang="en-US" sz="2400" b="1" dirty="0" smtClean="0">
              <a:solidFill>
                <a:srgbClr val="002060"/>
              </a:solidFill>
              <a:cs typeface="Liberation Sans"/>
            </a:endParaRPr>
          </a:p>
          <a:p>
            <a:pPr marL="12700" marR="5080">
              <a:lnSpc>
                <a:spcPct val="100499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lang="en-US" sz="2400" dirty="0" smtClean="0">
                <a:cs typeface="Liberation Sans"/>
              </a:rPr>
              <a:t>Current </a:t>
            </a:r>
            <a:r>
              <a:rPr lang="en-US" sz="2400" dirty="0">
                <a:cs typeface="Liberation Sans"/>
              </a:rPr>
              <a:t>program being executed must</a:t>
            </a:r>
            <a:r>
              <a:rPr lang="en-US" sz="2400" spc="-110" dirty="0">
                <a:cs typeface="Liberation Sans"/>
              </a:rPr>
              <a:t> </a:t>
            </a:r>
            <a:r>
              <a:rPr lang="en-US" sz="2400" spc="-5" dirty="0">
                <a:cs typeface="Liberation Sans"/>
              </a:rPr>
              <a:t>be  able to </a:t>
            </a:r>
            <a:r>
              <a:rPr lang="en-US" sz="2400" dirty="0">
                <a:cs typeface="Liberation Sans"/>
              </a:rPr>
              <a:t>resume </a:t>
            </a:r>
            <a:r>
              <a:rPr lang="en-US" sz="2400" spc="-5" dirty="0">
                <a:cs typeface="Liberation Sans"/>
              </a:rPr>
              <a:t>after interrupt </a:t>
            </a:r>
            <a:r>
              <a:rPr lang="en-US" sz="2400" dirty="0">
                <a:cs typeface="Liberation Sans"/>
              </a:rPr>
              <a:t>service </a:t>
            </a:r>
            <a:r>
              <a:rPr lang="en-US" sz="2400" spc="-10" dirty="0" smtClean="0">
                <a:cs typeface="Liberation Sans"/>
              </a:rPr>
              <a:t>is </a:t>
            </a:r>
            <a:r>
              <a:rPr lang="en-US" sz="2400" spc="-5" dirty="0" smtClean="0">
                <a:cs typeface="Liberation Sans"/>
              </a:rPr>
              <a:t>completed</a:t>
            </a:r>
          </a:p>
          <a:p>
            <a:pPr marL="12700" marR="5080">
              <a:lnSpc>
                <a:spcPct val="100499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endParaRPr lang="en-US" sz="2400" dirty="0">
              <a:cs typeface="Liberation Sans"/>
            </a:endParaRPr>
          </a:p>
        </p:txBody>
      </p:sp>
      <p:sp>
        <p:nvSpPr>
          <p:cNvPr id="71" name="object 32"/>
          <p:cNvSpPr/>
          <p:nvPr/>
        </p:nvSpPr>
        <p:spPr>
          <a:xfrm>
            <a:off x="239583" y="335096"/>
            <a:ext cx="3505200" cy="762000"/>
          </a:xfrm>
          <a:custGeom>
            <a:avLst/>
            <a:gdLst/>
            <a:ahLst/>
            <a:cxnLst/>
            <a:rect l="l" t="t" r="r" b="b"/>
            <a:pathLst>
              <a:path w="3505200" h="762000">
                <a:moveTo>
                  <a:pt x="1790700" y="0"/>
                </a:moveTo>
                <a:lnTo>
                  <a:pt x="1714500" y="0"/>
                </a:lnTo>
                <a:lnTo>
                  <a:pt x="1752600" y="76200"/>
                </a:lnTo>
                <a:lnTo>
                  <a:pt x="1790700" y="0"/>
                </a:lnTo>
                <a:close/>
              </a:path>
              <a:path w="3505200" h="762000">
                <a:moveTo>
                  <a:pt x="3505200" y="152400"/>
                </a:moveTo>
                <a:lnTo>
                  <a:pt x="0" y="152400"/>
                </a:lnTo>
                <a:lnTo>
                  <a:pt x="0" y="762000"/>
                </a:lnTo>
                <a:lnTo>
                  <a:pt x="3505200" y="762000"/>
                </a:lnTo>
                <a:lnTo>
                  <a:pt x="35052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7"/>
          <p:cNvSpPr/>
          <p:nvPr/>
        </p:nvSpPr>
        <p:spPr>
          <a:xfrm>
            <a:off x="239582" y="25889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2"/>
          </a:solidFill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8"/>
          <p:cNvSpPr txBox="1"/>
          <p:nvPr/>
        </p:nvSpPr>
        <p:spPr>
          <a:xfrm>
            <a:off x="234910" y="482824"/>
            <a:ext cx="3514725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1115"/>
              </a:lnSpc>
            </a:pPr>
            <a:r>
              <a:rPr sz="1800" dirty="0">
                <a:latin typeface="Liberation Sans"/>
                <a:cs typeface="Liberation Sans"/>
              </a:rPr>
              <a:t>2</a:t>
            </a:r>
          </a:p>
          <a:p>
            <a:pPr marL="206375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Switch 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kernel stack </a:t>
            </a:r>
            <a:r>
              <a:rPr sz="1600" dirty="0">
                <a:solidFill>
                  <a:srgbClr val="FFFFFF"/>
                </a:solidFill>
                <a:latin typeface="Liberation Sans"/>
                <a:cs typeface="Liberation Sans"/>
              </a:rPr>
              <a:t>if</a:t>
            </a:r>
            <a:r>
              <a:rPr sz="1600" spc="-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necessary</a:t>
            </a:r>
            <a:endParaRPr sz="1600" dirty="0">
              <a:latin typeface="Liberation Sans"/>
              <a:cs typeface="Liberation Sans"/>
            </a:endParaRPr>
          </a:p>
        </p:txBody>
      </p:sp>
      <p:grpSp>
        <p:nvGrpSpPr>
          <p:cNvPr id="75" name="object 67"/>
          <p:cNvGrpSpPr/>
          <p:nvPr/>
        </p:nvGrpSpPr>
        <p:grpSpPr>
          <a:xfrm>
            <a:off x="4480151" y="452617"/>
            <a:ext cx="3514725" cy="619125"/>
            <a:chOff x="1366837" y="1799907"/>
            <a:chExt cx="3514725" cy="619125"/>
          </a:xfrm>
        </p:grpSpPr>
        <p:sp>
          <p:nvSpPr>
            <p:cNvPr id="76" name="object 68"/>
            <p:cNvSpPr/>
            <p:nvPr/>
          </p:nvSpPr>
          <p:spPr>
            <a:xfrm>
              <a:off x="1371600" y="1804670"/>
              <a:ext cx="3505200" cy="609600"/>
            </a:xfrm>
            <a:custGeom>
              <a:avLst/>
              <a:gdLst/>
              <a:ahLst/>
              <a:cxnLst/>
              <a:rect l="l" t="t" r="r" b="b"/>
              <a:pathLst>
                <a:path w="3505200" h="609600">
                  <a:moveTo>
                    <a:pt x="3505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3505200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69"/>
            <p:cNvSpPr/>
            <p:nvPr/>
          </p:nvSpPr>
          <p:spPr>
            <a:xfrm>
              <a:off x="1371600" y="1804670"/>
              <a:ext cx="3505200" cy="609600"/>
            </a:xfrm>
            <a:custGeom>
              <a:avLst/>
              <a:gdLst/>
              <a:ahLst/>
              <a:cxnLst/>
              <a:rect l="l" t="t" r="r" b="b"/>
              <a:pathLst>
                <a:path w="3505200" h="609600">
                  <a:moveTo>
                    <a:pt x="17526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3505200" y="0"/>
                  </a:lnTo>
                  <a:lnTo>
                    <a:pt x="3505200" y="609600"/>
                  </a:lnTo>
                  <a:lnTo>
                    <a:pt x="17526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0"/>
          <p:cNvSpPr txBox="1"/>
          <p:nvPr/>
        </p:nvSpPr>
        <p:spPr>
          <a:xfrm>
            <a:off x="5022124" y="627560"/>
            <a:ext cx="2430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Basic </a:t>
            </a:r>
            <a:r>
              <a:rPr sz="1600" spc="-10" dirty="0">
                <a:solidFill>
                  <a:srgbClr val="FFFFFF"/>
                </a:solidFill>
                <a:latin typeface="Liberation Sans"/>
                <a:cs typeface="Liberation Sans"/>
              </a:rPr>
              <a:t>program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state</a:t>
            </a:r>
            <a:r>
              <a:rPr sz="1600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iberation Sans"/>
                <a:cs typeface="Liberation Sans"/>
              </a:rPr>
              <a:t>saved</a:t>
            </a:r>
            <a:endParaRPr sz="1600">
              <a:latin typeface="Liberation Sans"/>
              <a:cs typeface="Liberation Sans"/>
            </a:endParaRPr>
          </a:p>
        </p:txBody>
      </p:sp>
      <p:sp>
        <p:nvSpPr>
          <p:cNvPr id="83" name="object 75"/>
          <p:cNvSpPr/>
          <p:nvPr/>
        </p:nvSpPr>
        <p:spPr>
          <a:xfrm>
            <a:off x="8447313" y="10225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-4672" y="6350"/>
                </a:moveTo>
                <a:lnTo>
                  <a:pt x="4672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6"/>
          <p:cNvSpPr/>
          <p:nvPr/>
        </p:nvSpPr>
        <p:spPr>
          <a:xfrm>
            <a:off x="4465864" y="15258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7B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77"/>
          <p:cNvSpPr/>
          <p:nvPr/>
        </p:nvSpPr>
        <p:spPr>
          <a:xfrm>
            <a:off x="4465864" y="15258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78"/>
          <p:cNvSpPr txBox="1"/>
          <p:nvPr/>
        </p:nvSpPr>
        <p:spPr>
          <a:xfrm>
            <a:off x="4618264" y="23131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3</a:t>
            </a:r>
            <a:endParaRPr sz="180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4233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3051</Words>
  <Application>Microsoft Office PowerPoint</Application>
  <PresentationFormat>Custom</PresentationFormat>
  <Paragraphs>463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Operating Systems Design​ Session 23: Traps and Interrupts</vt:lpstr>
      <vt:lpstr>Device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XV6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Sai Kiran Pasupuleti</dc:creator>
  <cp:lastModifiedBy>KLU</cp:lastModifiedBy>
  <cp:revision>218</cp:revision>
  <dcterms:created xsi:type="dcterms:W3CDTF">2020-07-05T04:33:11Z</dcterms:created>
  <dcterms:modified xsi:type="dcterms:W3CDTF">2020-09-19T07:51:51Z</dcterms:modified>
</cp:coreProperties>
</file>