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32" r:id="rId3"/>
    <p:sldId id="277" r:id="rId4"/>
    <p:sldId id="330" r:id="rId5"/>
    <p:sldId id="329" r:id="rId6"/>
    <p:sldId id="331" r:id="rId7"/>
    <p:sldId id="333" r:id="rId8"/>
    <p:sldId id="334" r:id="rId9"/>
    <p:sldId id="335" r:id="rId10"/>
    <p:sldId id="336" r:id="rId11"/>
    <p:sldId id="338" r:id="rId12"/>
    <p:sldId id="337" r:id="rId13"/>
    <p:sldId id="339" r:id="rId14"/>
    <p:sldId id="340" r:id="rId15"/>
    <p:sldId id="341" r:id="rId16"/>
    <p:sldId id="3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3D4"/>
    <a:srgbClr val="C7E9FA"/>
    <a:srgbClr val="B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34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1021"/>
            <a:ext cx="12192000" cy="19079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/>
            </a: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</a:t>
            </a:r>
            <a:r>
              <a:rPr lang="en-US" sz="4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24: Device Drivers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76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=""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5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2" y="501012"/>
            <a:ext cx="107918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e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Disk Driver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6016" r="19687" b="39453"/>
          <a:stretch/>
        </p:blipFill>
        <p:spPr bwMode="auto">
          <a:xfrm>
            <a:off x="6591300" y="1483141"/>
            <a:ext cx="5384798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88135" y="1483141"/>
            <a:ext cx="65031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Wait for drive to be </a:t>
            </a:r>
            <a:r>
              <a:rPr lang="en-US" b="1" dirty="0" smtClean="0"/>
              <a:t>ready:</a:t>
            </a:r>
            <a:r>
              <a:rPr lang="en-US" dirty="0" smtClean="0"/>
              <a:t> </a:t>
            </a:r>
            <a:r>
              <a:rPr lang="en-US" dirty="0"/>
              <a:t>Read Status Register (0x1F7) until </a:t>
            </a:r>
            <a:r>
              <a:rPr lang="en-US" dirty="0" smtClean="0"/>
              <a:t>drive is </a:t>
            </a:r>
            <a:r>
              <a:rPr lang="en-US" dirty="0"/>
              <a:t>not busy and READY.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Write </a:t>
            </a:r>
            <a:r>
              <a:rPr lang="en-US" b="1" dirty="0"/>
              <a:t>parameters to command </a:t>
            </a:r>
            <a:r>
              <a:rPr lang="en-US" b="1" dirty="0" smtClean="0"/>
              <a:t>registers:</a:t>
            </a:r>
            <a:r>
              <a:rPr lang="en-US" dirty="0" smtClean="0"/>
              <a:t> </a:t>
            </a:r>
            <a:r>
              <a:rPr lang="en-US" dirty="0"/>
              <a:t>Write the sector </a:t>
            </a:r>
            <a:r>
              <a:rPr lang="en-US" dirty="0" smtClean="0"/>
              <a:t>count, logical </a:t>
            </a:r>
            <a:r>
              <a:rPr lang="en-US" dirty="0"/>
              <a:t>block address (LBA) of the sectors to be accessed, and </a:t>
            </a:r>
            <a:r>
              <a:rPr lang="en-US" dirty="0" smtClean="0"/>
              <a:t>drive number </a:t>
            </a:r>
            <a:r>
              <a:rPr lang="en-US" dirty="0"/>
              <a:t>(master=0x00 or slave=0x10, as IDE permits just two </a:t>
            </a:r>
            <a:r>
              <a:rPr lang="en-US" dirty="0" smtClean="0"/>
              <a:t>drives) to </a:t>
            </a:r>
            <a:r>
              <a:rPr lang="en-US" dirty="0"/>
              <a:t>command registers (0x1F2-0x1F6).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Start </a:t>
            </a:r>
            <a:r>
              <a:rPr lang="en-US" b="1" dirty="0"/>
              <a:t>the </a:t>
            </a:r>
            <a:r>
              <a:rPr lang="en-US" b="1" dirty="0" smtClean="0"/>
              <a:t>I/O:</a:t>
            </a:r>
            <a:r>
              <a:rPr lang="en-US" dirty="0" smtClean="0"/>
              <a:t> </a:t>
            </a:r>
            <a:r>
              <a:rPr lang="en-US" dirty="0"/>
              <a:t>by issuing read/write to command register. </a:t>
            </a:r>
            <a:r>
              <a:rPr lang="en-US" dirty="0" smtClean="0"/>
              <a:t>Write READ—WRITE </a:t>
            </a:r>
            <a:r>
              <a:rPr lang="en-US" dirty="0"/>
              <a:t>command to command register (0x1F7).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transfer (for writes): </a:t>
            </a:r>
            <a:r>
              <a:rPr lang="en-US" dirty="0"/>
              <a:t>Wait until drive status is READY </a:t>
            </a:r>
            <a:r>
              <a:rPr lang="en-US" dirty="0" smtClean="0"/>
              <a:t>and DRQ </a:t>
            </a:r>
            <a:r>
              <a:rPr lang="en-US" dirty="0"/>
              <a:t>(drive request for data); write data to data 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Handle interrupts:</a:t>
            </a:r>
            <a:r>
              <a:rPr lang="en-US" dirty="0" smtClean="0"/>
              <a:t> </a:t>
            </a:r>
            <a:r>
              <a:rPr lang="en-US" dirty="0"/>
              <a:t>In the simplest case, handle an interrupt </a:t>
            </a:r>
            <a:r>
              <a:rPr lang="en-US" dirty="0" smtClean="0"/>
              <a:t>for each </a:t>
            </a:r>
            <a:r>
              <a:rPr lang="en-US" dirty="0"/>
              <a:t>sector transferred; more complex approaches allow </a:t>
            </a:r>
            <a:r>
              <a:rPr lang="en-US" dirty="0" smtClean="0"/>
              <a:t>batching and </a:t>
            </a:r>
            <a:r>
              <a:rPr lang="en-US" dirty="0"/>
              <a:t>thus one final interrupt when the entire transfer is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Error handling:</a:t>
            </a:r>
            <a:r>
              <a:rPr lang="en-US" dirty="0" smtClean="0"/>
              <a:t> </a:t>
            </a:r>
            <a:r>
              <a:rPr lang="en-US" dirty="0"/>
              <a:t>After each operation, read the status register. If </a:t>
            </a:r>
            <a:r>
              <a:rPr lang="en-US" dirty="0" smtClean="0"/>
              <a:t>the ERROR </a:t>
            </a:r>
            <a:r>
              <a:rPr lang="en-US" dirty="0"/>
              <a:t>bit is on, read the error register for details.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12149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19101" y="1468457"/>
            <a:ext cx="45085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1232 </a:t>
            </a:r>
            <a:r>
              <a:rPr lang="en-US" sz="2000" dirty="0" err="1"/>
              <a:t>ideinit</a:t>
            </a:r>
            <a:r>
              <a:rPr lang="en-US" sz="2000" dirty="0"/>
              <a:t>(); // disk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72300" y="274888"/>
            <a:ext cx="41148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4250 void</a:t>
            </a:r>
          </a:p>
          <a:p>
            <a:r>
              <a:rPr lang="en-US" dirty="0"/>
              <a:t>4251 </a:t>
            </a:r>
            <a:r>
              <a:rPr lang="en-US" dirty="0" err="1"/>
              <a:t>ideinit</a:t>
            </a:r>
            <a:r>
              <a:rPr lang="en-US" dirty="0"/>
              <a:t>(void)</a:t>
            </a:r>
          </a:p>
          <a:p>
            <a:r>
              <a:rPr lang="en-US" dirty="0"/>
              <a:t>4252 {</a:t>
            </a:r>
          </a:p>
          <a:p>
            <a:r>
              <a:rPr lang="en-US" dirty="0"/>
              <a:t>4253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4254</a:t>
            </a:r>
          </a:p>
          <a:p>
            <a:r>
              <a:rPr lang="en-US" dirty="0"/>
              <a:t>4255 </a:t>
            </a:r>
            <a:r>
              <a:rPr lang="en-US" dirty="0" err="1"/>
              <a:t>initlock</a:t>
            </a:r>
            <a:r>
              <a:rPr lang="en-US" dirty="0"/>
              <a:t>(&amp;</a:t>
            </a:r>
            <a:r>
              <a:rPr lang="en-US" dirty="0" err="1"/>
              <a:t>idelock</a:t>
            </a:r>
            <a:r>
              <a:rPr lang="en-US" dirty="0"/>
              <a:t>, "ide");</a:t>
            </a:r>
          </a:p>
          <a:p>
            <a:r>
              <a:rPr lang="en-US" dirty="0"/>
              <a:t>4256 </a:t>
            </a:r>
            <a:r>
              <a:rPr lang="en-US" dirty="0" err="1"/>
              <a:t>ioapicenable</a:t>
            </a:r>
            <a:r>
              <a:rPr lang="en-US" dirty="0"/>
              <a:t>(IRQ_IDE, </a:t>
            </a:r>
            <a:r>
              <a:rPr lang="en-US" dirty="0" err="1"/>
              <a:t>ncpu</a:t>
            </a:r>
            <a:r>
              <a:rPr lang="en-US" dirty="0"/>
              <a:t> − 1);</a:t>
            </a:r>
          </a:p>
          <a:p>
            <a:r>
              <a:rPr lang="en-US" dirty="0"/>
              <a:t>4257 </a:t>
            </a:r>
            <a:r>
              <a:rPr lang="en-US" dirty="0" err="1"/>
              <a:t>idewait</a:t>
            </a:r>
            <a:r>
              <a:rPr lang="en-US" dirty="0"/>
              <a:t>(0);</a:t>
            </a:r>
          </a:p>
          <a:p>
            <a:r>
              <a:rPr lang="en-US" dirty="0"/>
              <a:t>4258</a:t>
            </a:r>
          </a:p>
          <a:p>
            <a:r>
              <a:rPr lang="en-US" dirty="0"/>
              <a:t>4259 // Check if disk 1 is present</a:t>
            </a:r>
          </a:p>
          <a:p>
            <a:r>
              <a:rPr lang="en-US" dirty="0"/>
              <a:t>4260 </a:t>
            </a:r>
            <a:r>
              <a:rPr lang="en-US" dirty="0" err="1"/>
              <a:t>outb</a:t>
            </a:r>
            <a:r>
              <a:rPr lang="en-US" dirty="0"/>
              <a:t>(0x1f6, 0xe0 | (1&lt;&lt;4));</a:t>
            </a:r>
          </a:p>
          <a:p>
            <a:r>
              <a:rPr lang="en-US" dirty="0"/>
              <a:t>4261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&lt;1000;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4262 if(</a:t>
            </a:r>
            <a:r>
              <a:rPr lang="en-US" dirty="0" err="1"/>
              <a:t>inb</a:t>
            </a:r>
            <a:r>
              <a:rPr lang="en-US" dirty="0"/>
              <a:t>(0x1f7) != 0){</a:t>
            </a:r>
          </a:p>
          <a:p>
            <a:r>
              <a:rPr lang="en-US" dirty="0"/>
              <a:t>4263 havedisk1 = 1;</a:t>
            </a:r>
          </a:p>
          <a:p>
            <a:r>
              <a:rPr lang="en-US" dirty="0"/>
              <a:t>4264 break;</a:t>
            </a:r>
          </a:p>
          <a:p>
            <a:r>
              <a:rPr lang="en-US" dirty="0"/>
              <a:t>4265 }</a:t>
            </a:r>
          </a:p>
          <a:p>
            <a:r>
              <a:rPr lang="en-US" dirty="0"/>
              <a:t>4266 }</a:t>
            </a:r>
          </a:p>
          <a:p>
            <a:r>
              <a:rPr lang="en-US" dirty="0"/>
              <a:t>4267</a:t>
            </a:r>
          </a:p>
          <a:p>
            <a:r>
              <a:rPr lang="en-US" dirty="0"/>
              <a:t>4268 // Switch back to disk 0.</a:t>
            </a:r>
          </a:p>
          <a:p>
            <a:r>
              <a:rPr lang="en-US" dirty="0"/>
              <a:t>4269 </a:t>
            </a:r>
            <a:r>
              <a:rPr lang="en-US" dirty="0" err="1"/>
              <a:t>outb</a:t>
            </a:r>
            <a:r>
              <a:rPr lang="en-US" dirty="0"/>
              <a:t>(0x1f6, 0xe0 | (0&lt;&lt;4));</a:t>
            </a:r>
          </a:p>
          <a:p>
            <a:r>
              <a:rPr lang="en-US" dirty="0"/>
              <a:t>4270 }</a:t>
            </a:r>
            <a:endParaRPr lang="te-IN" dirty="0"/>
          </a:p>
        </p:txBody>
      </p:sp>
      <p:sp>
        <p:nvSpPr>
          <p:cNvPr id="17" name="Rectangle 16"/>
          <p:cNvSpPr/>
          <p:nvPr/>
        </p:nvSpPr>
        <p:spPr>
          <a:xfrm>
            <a:off x="88517" y="1868567"/>
            <a:ext cx="67821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Ideinit</a:t>
            </a:r>
            <a:r>
              <a:rPr lang="en-US" sz="2400" dirty="0"/>
              <a:t> calls </a:t>
            </a:r>
            <a:r>
              <a:rPr lang="en-US" sz="2400" dirty="0" err="1"/>
              <a:t>ioapicenable</a:t>
            </a:r>
            <a:r>
              <a:rPr lang="en-US" sz="2400" dirty="0"/>
              <a:t> to enable the </a:t>
            </a:r>
            <a:r>
              <a:rPr lang="en-US" sz="2400" b="1" dirty="0"/>
              <a:t>IDE_IRQ </a:t>
            </a:r>
            <a:r>
              <a:rPr lang="en-US" sz="2400" b="1" dirty="0" smtClean="0"/>
              <a:t>interrupt.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call </a:t>
            </a:r>
            <a:r>
              <a:rPr lang="en-US" sz="2400" dirty="0"/>
              <a:t>to </a:t>
            </a:r>
            <a:r>
              <a:rPr lang="en-US" sz="2400" dirty="0" err="1"/>
              <a:t>ioapicenable</a:t>
            </a:r>
            <a:r>
              <a:rPr lang="en-US" sz="2400" dirty="0"/>
              <a:t> enables the interrupt only on the last CPU (ncpu-1): on a </a:t>
            </a:r>
            <a:r>
              <a:rPr lang="en-US" sz="2400" dirty="0" err="1" smtClean="0"/>
              <a:t>twoprocessor</a:t>
            </a:r>
            <a:r>
              <a:rPr lang="en-US" sz="2400" dirty="0" smtClean="0"/>
              <a:t> system</a:t>
            </a:r>
            <a:r>
              <a:rPr lang="en-US" sz="2400" dirty="0"/>
              <a:t>, CPU 1 handles disk interrupts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Idewait</a:t>
            </a:r>
            <a:r>
              <a:rPr lang="en-US" sz="2400" dirty="0"/>
              <a:t> (4238) polls the status </a:t>
            </a:r>
            <a:r>
              <a:rPr lang="en-US" sz="2400" dirty="0" smtClean="0"/>
              <a:t>bits until </a:t>
            </a:r>
            <a:r>
              <a:rPr lang="en-US" sz="2400" dirty="0"/>
              <a:t>the busy bit (IDE_BSY) is clear and the ready bit (IDE_DRDY) is set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Check for Disk 1: </a:t>
            </a:r>
            <a:r>
              <a:rPr lang="en-US" sz="2400" dirty="0" smtClean="0"/>
              <a:t>It </a:t>
            </a:r>
            <a:r>
              <a:rPr lang="en-US" sz="2400" dirty="0"/>
              <a:t>writes to I/O port 0x1f6 </a:t>
            </a:r>
            <a:r>
              <a:rPr lang="en-US" sz="2400" dirty="0" smtClean="0"/>
              <a:t>to select </a:t>
            </a:r>
            <a:r>
              <a:rPr lang="en-US" sz="2400" dirty="0"/>
              <a:t>disk 1 and then waits a while for the status bit to show that the disk is </a:t>
            </a:r>
            <a:r>
              <a:rPr lang="en-US" sz="2400" dirty="0" smtClean="0"/>
              <a:t>ready (4259-4266</a:t>
            </a:r>
            <a:r>
              <a:rPr lang="en-US" sz="2400" dirty="0"/>
              <a:t>). If not, </a:t>
            </a:r>
            <a:r>
              <a:rPr lang="en-US" sz="2400" dirty="0" err="1"/>
              <a:t>ideinit</a:t>
            </a:r>
            <a:r>
              <a:rPr lang="en-US" sz="2400" dirty="0"/>
              <a:t> assumes the disk is absent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Switch to disk 0</a:t>
            </a:r>
            <a:endParaRPr lang="te-IN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15900" y="180147"/>
            <a:ext cx="6477382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main function Checks for IDE Disk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6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95252" y="1582341"/>
            <a:ext cx="60960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3850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{</a:t>
            </a:r>
          </a:p>
          <a:p>
            <a:r>
              <a:rPr lang="en-US" dirty="0"/>
              <a:t>3851 </a:t>
            </a:r>
            <a:r>
              <a:rPr lang="en-US" dirty="0" err="1"/>
              <a:t>int</a:t>
            </a:r>
            <a:r>
              <a:rPr lang="en-US" dirty="0"/>
              <a:t> flags;</a:t>
            </a:r>
          </a:p>
          <a:p>
            <a:r>
              <a:rPr lang="en-US" dirty="0"/>
              <a:t>3852 </a:t>
            </a:r>
            <a:r>
              <a:rPr lang="en-US" dirty="0" err="1"/>
              <a:t>uint</a:t>
            </a:r>
            <a:r>
              <a:rPr lang="en-US" dirty="0"/>
              <a:t> dev;</a:t>
            </a:r>
          </a:p>
          <a:p>
            <a:r>
              <a:rPr lang="en-US" dirty="0"/>
              <a:t>3853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blockno</a:t>
            </a:r>
            <a:r>
              <a:rPr lang="en-US" dirty="0"/>
              <a:t>;</a:t>
            </a:r>
          </a:p>
          <a:p>
            <a:r>
              <a:rPr lang="en-US" dirty="0"/>
              <a:t>3854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sleeplock</a:t>
            </a:r>
            <a:r>
              <a:rPr lang="en-US" dirty="0"/>
              <a:t> lock;</a:t>
            </a:r>
          </a:p>
          <a:p>
            <a:r>
              <a:rPr lang="en-US" dirty="0"/>
              <a:t>3855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refcnt</a:t>
            </a:r>
            <a:r>
              <a:rPr lang="en-US" dirty="0"/>
              <a:t>;</a:t>
            </a:r>
          </a:p>
          <a:p>
            <a:r>
              <a:rPr lang="en-US" dirty="0"/>
              <a:t>3856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; // LRU cache list</a:t>
            </a:r>
          </a:p>
          <a:p>
            <a:r>
              <a:rPr lang="en-US" dirty="0"/>
              <a:t>3857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*next;</a:t>
            </a:r>
          </a:p>
          <a:p>
            <a:r>
              <a:rPr lang="en-US" dirty="0"/>
              <a:t>3858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*</a:t>
            </a:r>
            <a:r>
              <a:rPr lang="en-US" dirty="0" err="1"/>
              <a:t>qnext</a:t>
            </a:r>
            <a:r>
              <a:rPr lang="en-US" dirty="0"/>
              <a:t>; // disk queue</a:t>
            </a:r>
          </a:p>
          <a:p>
            <a:r>
              <a:rPr lang="en-US" dirty="0"/>
              <a:t>3859 </a:t>
            </a:r>
            <a:r>
              <a:rPr lang="en-US" dirty="0" err="1"/>
              <a:t>uchar</a:t>
            </a:r>
            <a:r>
              <a:rPr lang="en-US" dirty="0"/>
              <a:t> data[BSIZE];</a:t>
            </a:r>
          </a:p>
          <a:p>
            <a:r>
              <a:rPr lang="en-US" dirty="0"/>
              <a:t>3860 };</a:t>
            </a:r>
          </a:p>
          <a:p>
            <a:r>
              <a:rPr lang="en-US" dirty="0"/>
              <a:t>3861 #define B_VALID 0x2 // buffer has been read from disk</a:t>
            </a:r>
          </a:p>
          <a:p>
            <a:r>
              <a:rPr lang="en-US" dirty="0"/>
              <a:t>3862 #define B_DIRTY 0x4 // buffer needs to be written to disk</a:t>
            </a:r>
            <a:endParaRPr lang="te-IN" dirty="0"/>
          </a:p>
        </p:txBody>
      </p:sp>
      <p:sp>
        <p:nvSpPr>
          <p:cNvPr id="13" name="Rectangle 12"/>
          <p:cNvSpPr/>
          <p:nvPr/>
        </p:nvSpPr>
        <p:spPr>
          <a:xfrm>
            <a:off x="295252" y="5734735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4054 #define ROOTINO 1 // root </a:t>
            </a:r>
            <a:r>
              <a:rPr lang="en-US" dirty="0" err="1"/>
              <a:t>i</a:t>
            </a:r>
            <a:r>
              <a:rPr lang="en-US" dirty="0"/>
              <a:t>−number</a:t>
            </a:r>
          </a:p>
          <a:p>
            <a:r>
              <a:rPr lang="en-US" dirty="0"/>
              <a:t>4055 #define BSIZE 512 // block size</a:t>
            </a:r>
            <a:endParaRPr lang="te-IN" dirty="0"/>
          </a:p>
        </p:txBody>
      </p:sp>
      <p:sp>
        <p:nvSpPr>
          <p:cNvPr id="14" name="Rectangle 13"/>
          <p:cNvSpPr/>
          <p:nvPr/>
        </p:nvSpPr>
        <p:spPr>
          <a:xfrm>
            <a:off x="6467452" y="1359969"/>
            <a:ext cx="56483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BSIZE (4055) is </a:t>
            </a:r>
            <a:r>
              <a:rPr lang="en-US" sz="2400" dirty="0" smtClean="0"/>
              <a:t>identical to </a:t>
            </a:r>
            <a:r>
              <a:rPr lang="en-US" sz="2400" dirty="0"/>
              <a:t>the IDE’s sector size and thus each buffer represents the contents of one sector on </a:t>
            </a:r>
            <a:r>
              <a:rPr lang="en-US" sz="2400" dirty="0" smtClean="0"/>
              <a:t>a particular </a:t>
            </a:r>
            <a:r>
              <a:rPr lang="en-US" sz="2400" dirty="0"/>
              <a:t>disk device.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dev </a:t>
            </a:r>
            <a:r>
              <a:rPr lang="en-US" sz="2400" dirty="0"/>
              <a:t>and </a:t>
            </a:r>
            <a:r>
              <a:rPr lang="en-US" sz="2400" b="1" dirty="0"/>
              <a:t>sector </a:t>
            </a:r>
            <a:r>
              <a:rPr lang="en-US" sz="2400" dirty="0"/>
              <a:t>fields give the device and sector </a:t>
            </a:r>
            <a:r>
              <a:rPr lang="en-US" sz="2400" dirty="0" smtClean="0"/>
              <a:t>number and </a:t>
            </a:r>
            <a:r>
              <a:rPr lang="en-US" sz="2400" dirty="0"/>
              <a:t>the </a:t>
            </a:r>
            <a:r>
              <a:rPr lang="en-US" sz="2400" b="1" dirty="0"/>
              <a:t>data </a:t>
            </a:r>
            <a:r>
              <a:rPr lang="en-US" sz="2400" dirty="0"/>
              <a:t>field is an in-memory copy of the disk sector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flags </a:t>
            </a:r>
            <a:r>
              <a:rPr lang="en-US" sz="2400" dirty="0"/>
              <a:t>track the relationship between memory and disk: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B_VALID </a:t>
            </a:r>
            <a:r>
              <a:rPr lang="en-US" sz="2400" dirty="0" smtClean="0"/>
              <a:t>flag means </a:t>
            </a:r>
            <a:r>
              <a:rPr lang="en-US" sz="2400" dirty="0"/>
              <a:t>that data has been read in, and the </a:t>
            </a:r>
            <a:r>
              <a:rPr lang="en-US" sz="2400" b="1" dirty="0"/>
              <a:t>B_DIRTY </a:t>
            </a:r>
            <a:r>
              <a:rPr lang="en-US" sz="2400" dirty="0"/>
              <a:t>flag means that data needs to </a:t>
            </a:r>
            <a:r>
              <a:rPr lang="en-US" sz="2400" dirty="0" smtClean="0"/>
              <a:t>be written </a:t>
            </a:r>
            <a:r>
              <a:rPr lang="en-US" sz="2400" dirty="0"/>
              <a:t>out.</a:t>
            </a:r>
            <a:endParaRPr lang="te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217057" y="649398"/>
            <a:ext cx="7164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Xv6 represent file system blocks using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buf</a:t>
            </a:r>
            <a:endParaRPr lang="te-IN" sz="2800" dirty="0"/>
          </a:p>
        </p:txBody>
      </p:sp>
    </p:spTree>
    <p:extLst>
      <p:ext uri="{BB962C8B-B14F-4D97-AF65-F5344CB8AC3E}">
        <p14:creationId xmlns:p14="http://schemas.microsoft.com/office/powerpoint/2010/main" val="22231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900" y="462756"/>
            <a:ext cx="87503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iderw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900" y="140578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4350 // Sync </a:t>
            </a:r>
            <a:r>
              <a:rPr lang="en-US" dirty="0" err="1"/>
              <a:t>buf</a:t>
            </a:r>
            <a:r>
              <a:rPr lang="en-US" dirty="0"/>
              <a:t> with disk.</a:t>
            </a:r>
          </a:p>
          <a:p>
            <a:r>
              <a:rPr lang="en-US" dirty="0"/>
              <a:t>4351 // If B_DIRTY is set, write </a:t>
            </a:r>
            <a:r>
              <a:rPr lang="en-US" dirty="0" err="1"/>
              <a:t>buf</a:t>
            </a:r>
            <a:r>
              <a:rPr lang="en-US" dirty="0"/>
              <a:t> to disk, clear B_DIRTY, set B_VALID.</a:t>
            </a:r>
          </a:p>
          <a:p>
            <a:r>
              <a:rPr lang="en-US" dirty="0"/>
              <a:t>4352 // Else if B_VALID is not set, read </a:t>
            </a:r>
            <a:r>
              <a:rPr lang="en-US" dirty="0" err="1"/>
              <a:t>buf</a:t>
            </a:r>
            <a:r>
              <a:rPr lang="en-US" dirty="0"/>
              <a:t> from disk, set B_VALID.</a:t>
            </a:r>
          </a:p>
          <a:p>
            <a:r>
              <a:rPr lang="en-US" dirty="0"/>
              <a:t>4353 void</a:t>
            </a:r>
          </a:p>
          <a:p>
            <a:r>
              <a:rPr lang="en-US" dirty="0"/>
              <a:t>4354 </a:t>
            </a:r>
            <a:r>
              <a:rPr lang="en-US" dirty="0" err="1"/>
              <a:t>iderw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*b)</a:t>
            </a:r>
          </a:p>
          <a:p>
            <a:r>
              <a:rPr lang="en-US" dirty="0"/>
              <a:t>4355 {</a:t>
            </a:r>
          </a:p>
          <a:p>
            <a:r>
              <a:rPr lang="en-US" dirty="0"/>
              <a:t>4356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**pp;</a:t>
            </a:r>
          </a:p>
          <a:p>
            <a:r>
              <a:rPr lang="en-US" dirty="0"/>
              <a:t>4357</a:t>
            </a:r>
          </a:p>
          <a:p>
            <a:r>
              <a:rPr lang="en-US" dirty="0"/>
              <a:t>4358 if(!</a:t>
            </a:r>
            <a:r>
              <a:rPr lang="en-US" dirty="0" err="1"/>
              <a:t>holdingsleep</a:t>
            </a:r>
            <a:r>
              <a:rPr lang="en-US" dirty="0"/>
              <a:t>(&amp;b−&gt;lock))</a:t>
            </a:r>
          </a:p>
          <a:p>
            <a:r>
              <a:rPr lang="en-US" dirty="0"/>
              <a:t>4359 panic("</a:t>
            </a:r>
            <a:r>
              <a:rPr lang="en-US" dirty="0" err="1"/>
              <a:t>iderw</a:t>
            </a:r>
            <a:r>
              <a:rPr lang="en-US" dirty="0"/>
              <a:t>: </a:t>
            </a:r>
            <a:r>
              <a:rPr lang="en-US" dirty="0" err="1"/>
              <a:t>buf</a:t>
            </a:r>
            <a:r>
              <a:rPr lang="en-US" dirty="0"/>
              <a:t> not locked");</a:t>
            </a:r>
          </a:p>
          <a:p>
            <a:r>
              <a:rPr lang="en-US" dirty="0"/>
              <a:t>4360 if((b−&gt;flags &amp; (B_VALID|B_DIRTY)) == B_VALID)</a:t>
            </a:r>
          </a:p>
          <a:p>
            <a:r>
              <a:rPr lang="en-US" dirty="0"/>
              <a:t>4361 panic("</a:t>
            </a:r>
            <a:r>
              <a:rPr lang="en-US" dirty="0" err="1"/>
              <a:t>iderw</a:t>
            </a:r>
            <a:r>
              <a:rPr lang="en-US" dirty="0"/>
              <a:t>: nothing to do");</a:t>
            </a:r>
          </a:p>
          <a:p>
            <a:r>
              <a:rPr lang="en-US" dirty="0"/>
              <a:t>4362 if(b−&gt;dev != 0 &amp;&amp; !havedisk1)</a:t>
            </a:r>
          </a:p>
          <a:p>
            <a:r>
              <a:rPr lang="en-US" dirty="0"/>
              <a:t>4363 panic("</a:t>
            </a:r>
            <a:r>
              <a:rPr lang="en-US" dirty="0" err="1"/>
              <a:t>iderw</a:t>
            </a:r>
            <a:r>
              <a:rPr lang="en-US" dirty="0"/>
              <a:t>: ide disk 1 not present");</a:t>
            </a:r>
          </a:p>
          <a:p>
            <a:r>
              <a:rPr lang="en-US" dirty="0"/>
              <a:t>4364</a:t>
            </a:r>
          </a:p>
          <a:p>
            <a:r>
              <a:rPr lang="en-US" dirty="0"/>
              <a:t>4365 acquire(&amp;</a:t>
            </a:r>
            <a:r>
              <a:rPr lang="en-US" dirty="0" err="1"/>
              <a:t>idelock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72924" y="4902200"/>
            <a:ext cx="6032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// If it tries to write to device 1 and if device is not present</a:t>
            </a:r>
            <a:endParaRPr lang="te-IN" dirty="0"/>
          </a:p>
        </p:txBody>
      </p:sp>
      <p:sp>
        <p:nvSpPr>
          <p:cNvPr id="19" name="TextBox 18"/>
          <p:cNvSpPr txBox="1"/>
          <p:nvPr/>
        </p:nvSpPr>
        <p:spPr>
          <a:xfrm>
            <a:off x="5367697" y="4165600"/>
            <a:ext cx="6032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// If both B_DIRTY and B_VALID are set then invalid</a:t>
            </a:r>
            <a:endParaRPr lang="te-IN" dirty="0"/>
          </a:p>
        </p:txBody>
      </p:sp>
      <p:sp>
        <p:nvSpPr>
          <p:cNvPr id="20" name="TextBox 19"/>
          <p:cNvSpPr txBox="1"/>
          <p:nvPr/>
        </p:nvSpPr>
        <p:spPr>
          <a:xfrm>
            <a:off x="5184790" y="3483271"/>
            <a:ext cx="6032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// If buffer is not locked by the process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42431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900" y="462756"/>
            <a:ext cx="87503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iderw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900" y="1240680"/>
            <a:ext cx="6210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4367 </a:t>
            </a:r>
            <a:r>
              <a:rPr lang="en-US" dirty="0"/>
              <a:t>// Append b to </a:t>
            </a:r>
            <a:r>
              <a:rPr lang="en-US" dirty="0" err="1"/>
              <a:t>idequeue</a:t>
            </a:r>
            <a:r>
              <a:rPr lang="en-US" dirty="0"/>
              <a:t>.</a:t>
            </a:r>
          </a:p>
          <a:p>
            <a:r>
              <a:rPr lang="en-US" dirty="0"/>
              <a:t>4368 b−&gt;</a:t>
            </a:r>
            <a:r>
              <a:rPr lang="en-US" dirty="0" err="1"/>
              <a:t>qnext</a:t>
            </a:r>
            <a:r>
              <a:rPr lang="en-US" dirty="0"/>
              <a:t> = 0;</a:t>
            </a:r>
          </a:p>
          <a:p>
            <a:r>
              <a:rPr lang="en-US" dirty="0"/>
              <a:t>4369 for(pp=&amp;</a:t>
            </a:r>
            <a:r>
              <a:rPr lang="en-US" dirty="0" err="1"/>
              <a:t>idequeue</a:t>
            </a:r>
            <a:r>
              <a:rPr lang="en-US" dirty="0"/>
              <a:t>; *pp; pp=&amp;(*pp)−&gt;</a:t>
            </a:r>
            <a:r>
              <a:rPr lang="en-US" dirty="0" err="1"/>
              <a:t>qnext</a:t>
            </a:r>
            <a:r>
              <a:rPr lang="en-US" dirty="0"/>
              <a:t>)</a:t>
            </a:r>
          </a:p>
          <a:p>
            <a:r>
              <a:rPr lang="en-US" dirty="0"/>
              <a:t>4370 ;</a:t>
            </a:r>
          </a:p>
          <a:p>
            <a:r>
              <a:rPr lang="en-US" dirty="0"/>
              <a:t>4371 *pp = b;</a:t>
            </a:r>
          </a:p>
          <a:p>
            <a:r>
              <a:rPr lang="en-US" dirty="0"/>
              <a:t>4372</a:t>
            </a:r>
          </a:p>
          <a:p>
            <a:r>
              <a:rPr lang="en-US" dirty="0"/>
              <a:t>4373 // Start disk if necessary.</a:t>
            </a:r>
          </a:p>
          <a:p>
            <a:r>
              <a:rPr lang="en-US" dirty="0"/>
              <a:t>4374 if(</a:t>
            </a:r>
            <a:r>
              <a:rPr lang="en-US" dirty="0" err="1"/>
              <a:t>idequeue</a:t>
            </a:r>
            <a:r>
              <a:rPr lang="en-US" dirty="0"/>
              <a:t> == b)</a:t>
            </a:r>
          </a:p>
          <a:p>
            <a:r>
              <a:rPr lang="en-US" dirty="0"/>
              <a:t>4375 </a:t>
            </a:r>
            <a:r>
              <a:rPr lang="en-US" dirty="0" err="1"/>
              <a:t>idestart</a:t>
            </a:r>
            <a:r>
              <a:rPr lang="en-US" dirty="0"/>
              <a:t>(b);</a:t>
            </a:r>
          </a:p>
          <a:p>
            <a:r>
              <a:rPr lang="en-US" dirty="0"/>
              <a:t>4376</a:t>
            </a:r>
          </a:p>
          <a:p>
            <a:r>
              <a:rPr lang="en-US" dirty="0"/>
              <a:t>4377 // Wait for request to finish.</a:t>
            </a:r>
          </a:p>
          <a:p>
            <a:r>
              <a:rPr lang="en-US" dirty="0"/>
              <a:t>4378 while((b−&gt;flags &amp; (B_VALID|B_DIRTY)) != B_VALID){</a:t>
            </a:r>
          </a:p>
          <a:p>
            <a:r>
              <a:rPr lang="en-US" dirty="0"/>
              <a:t>4379 sleep(b, &amp;</a:t>
            </a:r>
            <a:r>
              <a:rPr lang="en-US" dirty="0" err="1"/>
              <a:t>idelock</a:t>
            </a:r>
            <a:r>
              <a:rPr lang="en-US" dirty="0"/>
              <a:t>);</a:t>
            </a:r>
          </a:p>
          <a:p>
            <a:r>
              <a:rPr lang="en-US" dirty="0"/>
              <a:t>4380 }</a:t>
            </a:r>
          </a:p>
          <a:p>
            <a:r>
              <a:rPr lang="en-US" dirty="0"/>
              <a:t>4381</a:t>
            </a:r>
          </a:p>
          <a:p>
            <a:r>
              <a:rPr lang="en-US" dirty="0"/>
              <a:t>4382</a:t>
            </a:r>
          </a:p>
          <a:p>
            <a:r>
              <a:rPr lang="en-US" dirty="0"/>
              <a:t>4383 release(&amp;</a:t>
            </a:r>
            <a:r>
              <a:rPr lang="en-US" dirty="0" err="1"/>
              <a:t>idelock</a:t>
            </a:r>
            <a:r>
              <a:rPr lang="en-US" dirty="0"/>
              <a:t>);</a:t>
            </a:r>
          </a:p>
          <a:p>
            <a:r>
              <a:rPr lang="en-US" dirty="0"/>
              <a:t>4384 }</a:t>
            </a:r>
            <a:endParaRPr lang="te-IN" dirty="0"/>
          </a:p>
        </p:txBody>
      </p:sp>
      <p:sp>
        <p:nvSpPr>
          <p:cNvPr id="2" name="Rectangle 1"/>
          <p:cNvSpPr/>
          <p:nvPr/>
        </p:nvSpPr>
        <p:spPr>
          <a:xfrm>
            <a:off x="5221996" y="1808202"/>
            <a:ext cx="43181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// adds </a:t>
            </a:r>
            <a:r>
              <a:rPr lang="en-US" dirty="0"/>
              <a:t>the buffer b to the end of the queue</a:t>
            </a:r>
            <a:endParaRPr lang="te-IN" dirty="0"/>
          </a:p>
        </p:txBody>
      </p:sp>
      <p:sp>
        <p:nvSpPr>
          <p:cNvPr id="13" name="Rectangle 12"/>
          <p:cNvSpPr/>
          <p:nvPr/>
        </p:nvSpPr>
        <p:spPr>
          <a:xfrm>
            <a:off x="5121290" y="2513606"/>
            <a:ext cx="6096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If the buffer </a:t>
            </a:r>
            <a:r>
              <a:rPr lang="en-US" dirty="0" smtClean="0"/>
              <a:t>is at </a:t>
            </a:r>
            <a:r>
              <a:rPr lang="en-US" dirty="0"/>
              <a:t>the front of the queue, </a:t>
            </a:r>
            <a:r>
              <a:rPr lang="en-US" dirty="0" err="1"/>
              <a:t>iderw</a:t>
            </a:r>
            <a:r>
              <a:rPr lang="en-US" dirty="0"/>
              <a:t> must send it to the disk hardware by </a:t>
            </a:r>
            <a:r>
              <a:rPr lang="en-US" dirty="0" smtClean="0"/>
              <a:t>calling </a:t>
            </a:r>
            <a:r>
              <a:rPr lang="en-US" dirty="0" err="1" smtClean="0"/>
              <a:t>idestart</a:t>
            </a:r>
            <a:r>
              <a:rPr lang="en-US" dirty="0" smtClean="0"/>
              <a:t>; </a:t>
            </a:r>
            <a:r>
              <a:rPr lang="en-US" dirty="0"/>
              <a:t>otherwise the buffer will be started once the buffers ahead of </a:t>
            </a:r>
            <a:r>
              <a:rPr lang="en-US" dirty="0" smtClean="0"/>
              <a:t>it are </a:t>
            </a:r>
            <a:r>
              <a:rPr lang="en-US" dirty="0"/>
              <a:t>taken care of.</a:t>
            </a:r>
            <a:endParaRPr lang="te-IN" dirty="0"/>
          </a:p>
        </p:txBody>
      </p:sp>
      <p:sp>
        <p:nvSpPr>
          <p:cNvPr id="14" name="Rectangle 13"/>
          <p:cNvSpPr/>
          <p:nvPr/>
        </p:nvSpPr>
        <p:spPr>
          <a:xfrm>
            <a:off x="5918200" y="3462336"/>
            <a:ext cx="6096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idestart</a:t>
            </a:r>
            <a:r>
              <a:rPr lang="en-US" dirty="0"/>
              <a:t> </a:t>
            </a:r>
            <a:r>
              <a:rPr lang="en-US" b="1" dirty="0" smtClean="0"/>
              <a:t>starts </a:t>
            </a:r>
            <a:r>
              <a:rPr lang="en-US" b="1" dirty="0"/>
              <a:t>a new disk </a:t>
            </a:r>
            <a:r>
              <a:rPr lang="en-US" b="1" dirty="0" smtClean="0"/>
              <a:t>request </a:t>
            </a:r>
            <a:r>
              <a:rPr lang="en-US" dirty="0" smtClean="0"/>
              <a:t>—</a:t>
            </a:r>
            <a:r>
              <a:rPr lang="en-US" dirty="0"/>
              <a:t>the required information to start the operation (block number, read/write instructions) are all provided to the driver. The process calling </a:t>
            </a:r>
            <a:r>
              <a:rPr lang="en-US" dirty="0" err="1"/>
              <a:t>idestart</a:t>
            </a:r>
            <a:r>
              <a:rPr lang="en-US" dirty="0"/>
              <a:t> will eventually sleep waiting for the operation to finish.</a:t>
            </a:r>
            <a:endParaRPr lang="te-IN" dirty="0"/>
          </a:p>
        </p:txBody>
      </p:sp>
      <p:sp>
        <p:nvSpPr>
          <p:cNvPr id="15" name="Rectangle 14"/>
          <p:cNvSpPr/>
          <p:nvPr/>
        </p:nvSpPr>
        <p:spPr>
          <a:xfrm>
            <a:off x="4270793" y="4800501"/>
            <a:ext cx="66167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iderw</a:t>
            </a:r>
            <a:r>
              <a:rPr lang="en-US" dirty="0"/>
              <a:t> yields the CPU for other processes by sleeping, waiting for </a:t>
            </a:r>
            <a:r>
              <a:rPr lang="en-US" dirty="0" smtClean="0"/>
              <a:t>the </a:t>
            </a:r>
            <a:r>
              <a:rPr lang="en-US" b="1" dirty="0" smtClean="0"/>
              <a:t>interrupt </a:t>
            </a:r>
            <a:r>
              <a:rPr lang="en-US" dirty="0"/>
              <a:t>handler to record in the buffer’s flags that the operation is </a:t>
            </a:r>
            <a:r>
              <a:rPr lang="en-US" dirty="0" smtClean="0"/>
              <a:t>done.</a:t>
            </a:r>
            <a:endParaRPr lang="te-IN" dirty="0"/>
          </a:p>
        </p:txBody>
      </p:sp>
      <p:sp>
        <p:nvSpPr>
          <p:cNvPr id="16" name="Rectangle 15"/>
          <p:cNvSpPr/>
          <p:nvPr/>
        </p:nvSpPr>
        <p:spPr>
          <a:xfrm>
            <a:off x="2870200" y="5995827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the disk will finish its operation and trigger an interrupt. trap </a:t>
            </a:r>
            <a:r>
              <a:rPr lang="en-US" dirty="0" smtClean="0"/>
              <a:t>will call</a:t>
            </a:r>
            <a:r>
              <a:rPr lang="en-US" b="1" dirty="0" smtClean="0"/>
              <a:t> </a:t>
            </a:r>
            <a:r>
              <a:rPr lang="en-US" b="1" dirty="0" err="1"/>
              <a:t>ideintr</a:t>
            </a:r>
            <a:r>
              <a:rPr lang="en-US" b="1" dirty="0"/>
              <a:t> </a:t>
            </a:r>
            <a:r>
              <a:rPr lang="en-US" dirty="0"/>
              <a:t>to handle it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0845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900" y="462756"/>
            <a:ext cx="87503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idestart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7344" y="98693"/>
            <a:ext cx="8412756" cy="61863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4272 // Start the request for b. Caller must hold </a:t>
            </a:r>
            <a:r>
              <a:rPr lang="en-US" dirty="0" err="1"/>
              <a:t>idelock</a:t>
            </a:r>
            <a:r>
              <a:rPr lang="en-US" dirty="0"/>
              <a:t>.</a:t>
            </a:r>
          </a:p>
          <a:p>
            <a:r>
              <a:rPr lang="en-US" dirty="0"/>
              <a:t>4273 static void</a:t>
            </a:r>
          </a:p>
          <a:p>
            <a:r>
              <a:rPr lang="en-US" dirty="0"/>
              <a:t>4274 </a:t>
            </a:r>
            <a:r>
              <a:rPr lang="en-US" dirty="0" err="1"/>
              <a:t>idestart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*b)</a:t>
            </a:r>
          </a:p>
          <a:p>
            <a:r>
              <a:rPr lang="en-US" dirty="0"/>
              <a:t>4275 {</a:t>
            </a:r>
          </a:p>
          <a:p>
            <a:r>
              <a:rPr lang="en-US" dirty="0"/>
              <a:t>4276 if(b == 0)</a:t>
            </a:r>
          </a:p>
          <a:p>
            <a:r>
              <a:rPr lang="en-US" dirty="0"/>
              <a:t>4277 panic("</a:t>
            </a:r>
            <a:r>
              <a:rPr lang="en-US" dirty="0" err="1"/>
              <a:t>idestart</a:t>
            </a:r>
            <a:r>
              <a:rPr lang="en-US" dirty="0"/>
              <a:t>");</a:t>
            </a:r>
          </a:p>
          <a:p>
            <a:r>
              <a:rPr lang="en-US" dirty="0"/>
              <a:t>4278 if(b−&gt;</a:t>
            </a:r>
            <a:r>
              <a:rPr lang="en-US" dirty="0" err="1"/>
              <a:t>blockno</a:t>
            </a:r>
            <a:r>
              <a:rPr lang="en-US" dirty="0"/>
              <a:t> &gt;= FSSIZE)</a:t>
            </a:r>
          </a:p>
          <a:p>
            <a:r>
              <a:rPr lang="en-US" dirty="0"/>
              <a:t>4279 panic("incorrect </a:t>
            </a:r>
            <a:r>
              <a:rPr lang="en-US" dirty="0" err="1"/>
              <a:t>blockno</a:t>
            </a:r>
            <a:r>
              <a:rPr lang="en-US" dirty="0"/>
              <a:t>");</a:t>
            </a:r>
          </a:p>
          <a:p>
            <a:r>
              <a:rPr lang="en-US" dirty="0"/>
              <a:t>4280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sector_per_block</a:t>
            </a:r>
            <a:r>
              <a:rPr lang="en-US" dirty="0"/>
              <a:t> = BSIZE/SECTOR_SIZE;</a:t>
            </a:r>
          </a:p>
          <a:p>
            <a:r>
              <a:rPr lang="en-US" dirty="0"/>
              <a:t>4281 </a:t>
            </a:r>
            <a:r>
              <a:rPr lang="en-US" dirty="0" err="1"/>
              <a:t>int</a:t>
            </a:r>
            <a:r>
              <a:rPr lang="en-US" dirty="0"/>
              <a:t> sector = b−&gt;</a:t>
            </a:r>
            <a:r>
              <a:rPr lang="en-US" dirty="0" err="1"/>
              <a:t>blockno</a:t>
            </a:r>
            <a:r>
              <a:rPr lang="en-US" dirty="0"/>
              <a:t> * </a:t>
            </a:r>
            <a:r>
              <a:rPr lang="en-US" dirty="0" err="1"/>
              <a:t>sector_per_block</a:t>
            </a:r>
            <a:r>
              <a:rPr lang="en-US" dirty="0"/>
              <a:t>;</a:t>
            </a:r>
          </a:p>
          <a:p>
            <a:r>
              <a:rPr lang="en-US" dirty="0"/>
              <a:t>4282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read_cmd</a:t>
            </a:r>
            <a:r>
              <a:rPr lang="en-US" dirty="0"/>
              <a:t> = (</a:t>
            </a:r>
            <a:r>
              <a:rPr lang="en-US" dirty="0" err="1"/>
              <a:t>sector_per_block</a:t>
            </a:r>
            <a:r>
              <a:rPr lang="en-US" dirty="0"/>
              <a:t> == 1) ? IDE_CMD_READ : IDE_CMD_RDMUL;</a:t>
            </a:r>
          </a:p>
          <a:p>
            <a:r>
              <a:rPr lang="en-US" dirty="0"/>
              <a:t>4283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write_cmd</a:t>
            </a:r>
            <a:r>
              <a:rPr lang="en-US" dirty="0"/>
              <a:t> = (</a:t>
            </a:r>
            <a:r>
              <a:rPr lang="en-US" dirty="0" err="1"/>
              <a:t>sector_per_block</a:t>
            </a:r>
            <a:r>
              <a:rPr lang="en-US" dirty="0"/>
              <a:t> == 1) ? IDE_CMD_WRITE : IDE_CMD_WRMUL;</a:t>
            </a:r>
          </a:p>
          <a:p>
            <a:r>
              <a:rPr lang="en-US" dirty="0"/>
              <a:t>4284</a:t>
            </a:r>
          </a:p>
          <a:p>
            <a:r>
              <a:rPr lang="en-US" dirty="0"/>
              <a:t>4285 if (</a:t>
            </a:r>
            <a:r>
              <a:rPr lang="en-US" dirty="0" err="1"/>
              <a:t>sector_per_block</a:t>
            </a:r>
            <a:r>
              <a:rPr lang="en-US" dirty="0"/>
              <a:t> &gt; 7) panic("</a:t>
            </a:r>
            <a:r>
              <a:rPr lang="en-US" dirty="0" err="1"/>
              <a:t>idestart</a:t>
            </a:r>
            <a:r>
              <a:rPr lang="en-US" dirty="0"/>
              <a:t>");</a:t>
            </a:r>
          </a:p>
          <a:p>
            <a:r>
              <a:rPr lang="en-US" dirty="0"/>
              <a:t>4286</a:t>
            </a:r>
          </a:p>
          <a:p>
            <a:r>
              <a:rPr lang="en-US" dirty="0"/>
              <a:t>4287 </a:t>
            </a:r>
            <a:r>
              <a:rPr lang="en-US" dirty="0" err="1"/>
              <a:t>idewait</a:t>
            </a:r>
            <a:r>
              <a:rPr lang="en-US" dirty="0"/>
              <a:t>(0);</a:t>
            </a:r>
          </a:p>
          <a:p>
            <a:r>
              <a:rPr lang="en-US" dirty="0"/>
              <a:t>4288 </a:t>
            </a:r>
            <a:r>
              <a:rPr lang="en-US" dirty="0" err="1"/>
              <a:t>outb</a:t>
            </a:r>
            <a:r>
              <a:rPr lang="en-US" dirty="0"/>
              <a:t>(0x3f6, 0); // generate interrupt</a:t>
            </a:r>
          </a:p>
          <a:p>
            <a:r>
              <a:rPr lang="en-US" dirty="0"/>
              <a:t>4289 </a:t>
            </a:r>
            <a:r>
              <a:rPr lang="en-US" dirty="0" err="1"/>
              <a:t>outb</a:t>
            </a:r>
            <a:r>
              <a:rPr lang="en-US" dirty="0"/>
              <a:t>(0x1f2, </a:t>
            </a:r>
            <a:r>
              <a:rPr lang="en-US" dirty="0" err="1"/>
              <a:t>sector_per_block</a:t>
            </a:r>
            <a:r>
              <a:rPr lang="en-US" dirty="0"/>
              <a:t>); // number of sectors</a:t>
            </a:r>
          </a:p>
          <a:p>
            <a:r>
              <a:rPr lang="en-US" dirty="0"/>
              <a:t>4290 </a:t>
            </a:r>
            <a:r>
              <a:rPr lang="en-US" dirty="0" err="1"/>
              <a:t>outb</a:t>
            </a:r>
            <a:r>
              <a:rPr lang="en-US" dirty="0"/>
              <a:t>(0x1f3, sector &amp; 0xff);</a:t>
            </a:r>
          </a:p>
          <a:p>
            <a:r>
              <a:rPr lang="en-US" dirty="0"/>
              <a:t>4291 </a:t>
            </a:r>
            <a:r>
              <a:rPr lang="en-US" dirty="0" err="1"/>
              <a:t>outb</a:t>
            </a:r>
            <a:r>
              <a:rPr lang="en-US" dirty="0"/>
              <a:t>(0x1f4, (sector &gt;&gt; 8) &amp; 0xff);</a:t>
            </a:r>
          </a:p>
          <a:p>
            <a:r>
              <a:rPr lang="en-US" dirty="0"/>
              <a:t>4292 </a:t>
            </a:r>
            <a:r>
              <a:rPr lang="en-US" dirty="0" err="1"/>
              <a:t>outb</a:t>
            </a:r>
            <a:r>
              <a:rPr lang="en-US" dirty="0"/>
              <a:t>(0x1f5, (sector &gt;&gt; 16) &amp; 0xff);</a:t>
            </a:r>
          </a:p>
          <a:p>
            <a:r>
              <a:rPr lang="en-US" dirty="0"/>
              <a:t>4293 </a:t>
            </a:r>
            <a:r>
              <a:rPr lang="en-US" dirty="0" err="1"/>
              <a:t>outb</a:t>
            </a:r>
            <a:r>
              <a:rPr lang="en-US" dirty="0"/>
              <a:t>(0x1f6, 0xe0 | ((b−&gt;dev&amp;1)&lt;&lt;4) | ((sector&gt;&gt;24)&amp;0x0f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12" y="4943525"/>
            <a:ext cx="375323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4294 if(b−&gt;flags &amp; B_DIRTY){</a:t>
            </a:r>
          </a:p>
          <a:p>
            <a:r>
              <a:rPr lang="en-US" dirty="0"/>
              <a:t>4295 </a:t>
            </a:r>
            <a:r>
              <a:rPr lang="en-US" dirty="0" err="1"/>
              <a:t>outb</a:t>
            </a:r>
            <a:r>
              <a:rPr lang="en-US" dirty="0"/>
              <a:t>(0x1f7, </a:t>
            </a:r>
            <a:r>
              <a:rPr lang="en-US" dirty="0" err="1"/>
              <a:t>write_cmd</a:t>
            </a:r>
            <a:r>
              <a:rPr lang="en-US" dirty="0"/>
              <a:t>);</a:t>
            </a:r>
          </a:p>
          <a:p>
            <a:r>
              <a:rPr lang="en-US" dirty="0"/>
              <a:t>4296 </a:t>
            </a:r>
            <a:r>
              <a:rPr lang="en-US" dirty="0" err="1"/>
              <a:t>outsl</a:t>
            </a:r>
            <a:r>
              <a:rPr lang="en-US" dirty="0"/>
              <a:t>(0x1f0, b−&gt;data, BSIZE/4);</a:t>
            </a:r>
          </a:p>
          <a:p>
            <a:r>
              <a:rPr lang="en-US" dirty="0"/>
              <a:t>4297 } else {</a:t>
            </a:r>
          </a:p>
          <a:p>
            <a:r>
              <a:rPr lang="en-US" dirty="0"/>
              <a:t>4298 </a:t>
            </a:r>
            <a:r>
              <a:rPr lang="en-US" dirty="0" err="1"/>
              <a:t>outb</a:t>
            </a:r>
            <a:r>
              <a:rPr lang="en-US" dirty="0"/>
              <a:t>(0x1f7, </a:t>
            </a:r>
            <a:r>
              <a:rPr lang="en-US" dirty="0" err="1"/>
              <a:t>read_cmd</a:t>
            </a:r>
            <a:r>
              <a:rPr lang="en-US" dirty="0"/>
              <a:t>);</a:t>
            </a:r>
          </a:p>
          <a:p>
            <a:r>
              <a:rPr lang="en-US" dirty="0"/>
              <a:t>4299 }</a:t>
            </a:r>
            <a:endParaRPr lang="te-IN" dirty="0"/>
          </a:p>
        </p:txBody>
      </p:sp>
      <p:sp>
        <p:nvSpPr>
          <p:cNvPr id="17" name="Rectangle 16"/>
          <p:cNvSpPr/>
          <p:nvPr/>
        </p:nvSpPr>
        <p:spPr>
          <a:xfrm>
            <a:off x="141231" y="1453634"/>
            <a:ext cx="36380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0x1F2 – Sectors</a:t>
            </a:r>
          </a:p>
          <a:p>
            <a:r>
              <a:rPr lang="en-US" b="1" dirty="0"/>
              <a:t>0x1F3 through </a:t>
            </a:r>
            <a:r>
              <a:rPr lang="en-US" b="1" dirty="0" smtClean="0"/>
              <a:t>0x1F6 – </a:t>
            </a:r>
          </a:p>
          <a:p>
            <a:r>
              <a:rPr lang="en-US" b="1" dirty="0"/>
              <a:t>	</a:t>
            </a:r>
            <a:r>
              <a:rPr lang="en-US" b="1" dirty="0" smtClean="0"/>
              <a:t>offset only 8 bits</a:t>
            </a:r>
          </a:p>
          <a:p>
            <a:r>
              <a:rPr lang="en-US" b="1" dirty="0" smtClean="0"/>
              <a:t>0x1F7 - status register – 1 for </a:t>
            </a:r>
            <a:r>
              <a:rPr lang="en-US" b="1" dirty="0" smtClean="0"/>
              <a:t>write</a:t>
            </a:r>
          </a:p>
          <a:p>
            <a:endParaRPr lang="en-US" b="1" dirty="0"/>
          </a:p>
          <a:p>
            <a:r>
              <a:rPr lang="en-US" dirty="0" err="1"/>
              <a:t>idestart</a:t>
            </a:r>
            <a:r>
              <a:rPr lang="en-US" dirty="0"/>
              <a:t> moves the data to a buffer in the disk controller using the </a:t>
            </a:r>
            <a:r>
              <a:rPr lang="en-US" b="1" dirty="0" err="1"/>
              <a:t>outsl</a:t>
            </a:r>
            <a:r>
              <a:rPr lang="en-US" b="1" dirty="0"/>
              <a:t> instruction</a:t>
            </a:r>
            <a:endParaRPr lang="en-US" b="1" dirty="0" smtClean="0"/>
          </a:p>
          <a:p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619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5900" y="462756"/>
            <a:ext cx="87503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handler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384237"/>
            <a:ext cx="4813300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4302 // Interrupt handler.</a:t>
            </a:r>
          </a:p>
          <a:p>
            <a:r>
              <a:rPr lang="en-US" dirty="0"/>
              <a:t>4303 void</a:t>
            </a:r>
          </a:p>
          <a:p>
            <a:r>
              <a:rPr lang="en-US" dirty="0"/>
              <a:t>4304 </a:t>
            </a:r>
            <a:r>
              <a:rPr lang="en-US" dirty="0" err="1"/>
              <a:t>ideintr</a:t>
            </a:r>
            <a:r>
              <a:rPr lang="en-US" dirty="0"/>
              <a:t>(void)</a:t>
            </a:r>
          </a:p>
          <a:p>
            <a:r>
              <a:rPr lang="en-US" dirty="0"/>
              <a:t>4305 {</a:t>
            </a:r>
          </a:p>
          <a:p>
            <a:r>
              <a:rPr lang="en-US" dirty="0"/>
              <a:t>4306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*b;</a:t>
            </a:r>
          </a:p>
          <a:p>
            <a:r>
              <a:rPr lang="en-US" dirty="0"/>
              <a:t>4307</a:t>
            </a:r>
          </a:p>
          <a:p>
            <a:r>
              <a:rPr lang="en-US" dirty="0"/>
              <a:t>4308 // First queued buffer is the active request.</a:t>
            </a:r>
          </a:p>
          <a:p>
            <a:r>
              <a:rPr lang="en-US" dirty="0"/>
              <a:t>4309 acquire(&amp;</a:t>
            </a:r>
            <a:r>
              <a:rPr lang="en-US" dirty="0" err="1"/>
              <a:t>idelock</a:t>
            </a:r>
            <a:r>
              <a:rPr lang="en-US" dirty="0"/>
              <a:t>);</a:t>
            </a:r>
          </a:p>
          <a:p>
            <a:r>
              <a:rPr lang="en-US" dirty="0"/>
              <a:t>4310</a:t>
            </a:r>
          </a:p>
          <a:p>
            <a:r>
              <a:rPr lang="en-US" dirty="0"/>
              <a:t>4311 if((b = </a:t>
            </a:r>
            <a:r>
              <a:rPr lang="en-US" dirty="0" err="1"/>
              <a:t>idequeue</a:t>
            </a:r>
            <a:r>
              <a:rPr lang="en-US" dirty="0"/>
              <a:t>) == 0){</a:t>
            </a:r>
          </a:p>
          <a:p>
            <a:r>
              <a:rPr lang="en-US" dirty="0"/>
              <a:t>4312 release(&amp;</a:t>
            </a:r>
            <a:r>
              <a:rPr lang="en-US" dirty="0" err="1"/>
              <a:t>idelock</a:t>
            </a:r>
            <a:r>
              <a:rPr lang="en-US" dirty="0"/>
              <a:t>);</a:t>
            </a:r>
          </a:p>
          <a:p>
            <a:r>
              <a:rPr lang="en-US" dirty="0"/>
              <a:t>4313 return;</a:t>
            </a:r>
          </a:p>
          <a:p>
            <a:r>
              <a:rPr lang="en-US" dirty="0"/>
              <a:t>4314 }</a:t>
            </a:r>
          </a:p>
          <a:p>
            <a:r>
              <a:rPr lang="en-US" dirty="0"/>
              <a:t>4315 </a:t>
            </a:r>
            <a:r>
              <a:rPr lang="en-US" dirty="0" err="1"/>
              <a:t>idequeue</a:t>
            </a:r>
            <a:r>
              <a:rPr lang="en-US" dirty="0"/>
              <a:t> = b−&gt;</a:t>
            </a:r>
            <a:r>
              <a:rPr lang="en-US" dirty="0" err="1"/>
              <a:t>qnext</a:t>
            </a:r>
            <a:r>
              <a:rPr lang="en-US" dirty="0"/>
              <a:t>;</a:t>
            </a:r>
          </a:p>
          <a:p>
            <a:r>
              <a:rPr lang="en-US" dirty="0"/>
              <a:t>4316</a:t>
            </a:r>
          </a:p>
          <a:p>
            <a:r>
              <a:rPr lang="en-US" dirty="0"/>
              <a:t>4317 // Read data if needed.</a:t>
            </a:r>
          </a:p>
          <a:p>
            <a:r>
              <a:rPr lang="en-US" dirty="0"/>
              <a:t>4318 if(!(b−&gt;flags &amp; B_DIRTY) &amp;&amp; </a:t>
            </a:r>
            <a:r>
              <a:rPr lang="en-US" dirty="0" err="1"/>
              <a:t>idewait</a:t>
            </a:r>
            <a:r>
              <a:rPr lang="en-US" dirty="0"/>
              <a:t>(1) &gt;= 0)</a:t>
            </a:r>
          </a:p>
          <a:p>
            <a:r>
              <a:rPr lang="en-US" dirty="0"/>
              <a:t>4319 </a:t>
            </a:r>
            <a:r>
              <a:rPr lang="en-US" dirty="0" err="1"/>
              <a:t>insl</a:t>
            </a:r>
            <a:r>
              <a:rPr lang="en-US" dirty="0"/>
              <a:t>(0x1f0, b−&gt;data, BSIZE/4);</a:t>
            </a:r>
          </a:p>
          <a:p>
            <a:r>
              <a:rPr lang="en-US" dirty="0" smtClean="0"/>
              <a:t>4320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6800" y="1340590"/>
            <a:ext cx="41783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4321 // Wake process waiting for this </a:t>
            </a:r>
            <a:r>
              <a:rPr lang="en-US" dirty="0" err="1"/>
              <a:t>buf</a:t>
            </a:r>
            <a:r>
              <a:rPr lang="en-US" dirty="0"/>
              <a:t>.</a:t>
            </a:r>
          </a:p>
          <a:p>
            <a:r>
              <a:rPr lang="en-US" dirty="0"/>
              <a:t>4322 b−&gt;flags |= B_VALID;</a:t>
            </a:r>
          </a:p>
          <a:p>
            <a:r>
              <a:rPr lang="en-US" dirty="0"/>
              <a:t>4323 b−&gt;flags &amp;= ~B_DIRTY;</a:t>
            </a:r>
          </a:p>
          <a:p>
            <a:r>
              <a:rPr lang="en-US" dirty="0"/>
              <a:t>4324 wakeup(b);</a:t>
            </a:r>
          </a:p>
          <a:p>
            <a:r>
              <a:rPr lang="en-US" dirty="0"/>
              <a:t>4325</a:t>
            </a:r>
          </a:p>
          <a:p>
            <a:r>
              <a:rPr lang="en-US" dirty="0"/>
              <a:t>4326 // Start disk on next </a:t>
            </a:r>
            <a:r>
              <a:rPr lang="en-US" dirty="0" err="1"/>
              <a:t>buf</a:t>
            </a:r>
            <a:r>
              <a:rPr lang="en-US" dirty="0"/>
              <a:t> in queue.</a:t>
            </a:r>
          </a:p>
          <a:p>
            <a:r>
              <a:rPr lang="en-US" dirty="0"/>
              <a:t>4327 if(</a:t>
            </a:r>
            <a:r>
              <a:rPr lang="en-US" dirty="0" err="1"/>
              <a:t>idequeue</a:t>
            </a:r>
            <a:r>
              <a:rPr lang="en-US" dirty="0"/>
              <a:t> != 0)</a:t>
            </a:r>
          </a:p>
          <a:p>
            <a:r>
              <a:rPr lang="en-US" dirty="0"/>
              <a:t>4328 </a:t>
            </a:r>
            <a:r>
              <a:rPr lang="en-US" dirty="0" err="1"/>
              <a:t>idestart</a:t>
            </a:r>
            <a:r>
              <a:rPr lang="en-US" dirty="0"/>
              <a:t>(</a:t>
            </a:r>
            <a:r>
              <a:rPr lang="en-US" dirty="0" err="1"/>
              <a:t>idequeue</a:t>
            </a:r>
            <a:r>
              <a:rPr lang="en-US" dirty="0"/>
              <a:t>);</a:t>
            </a:r>
          </a:p>
          <a:p>
            <a:r>
              <a:rPr lang="en-US" dirty="0"/>
              <a:t>4329</a:t>
            </a:r>
          </a:p>
          <a:p>
            <a:r>
              <a:rPr lang="en-US" dirty="0"/>
              <a:t>4330 release(&amp;</a:t>
            </a:r>
            <a:r>
              <a:rPr lang="en-US" dirty="0" err="1"/>
              <a:t>idelock</a:t>
            </a:r>
            <a:r>
              <a:rPr lang="en-US" dirty="0"/>
              <a:t>);</a:t>
            </a:r>
          </a:p>
          <a:p>
            <a:r>
              <a:rPr lang="en-US" dirty="0"/>
              <a:t>4331 }</a:t>
            </a:r>
            <a:endParaRPr lang="te-IN" dirty="0"/>
          </a:p>
        </p:txBody>
      </p:sp>
      <p:sp>
        <p:nvSpPr>
          <p:cNvPr id="15" name="Rectangle 14"/>
          <p:cNvSpPr/>
          <p:nvPr/>
        </p:nvSpPr>
        <p:spPr>
          <a:xfrm>
            <a:off x="4838700" y="4512655"/>
            <a:ext cx="317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consults the first buffer in the queue </a:t>
            </a:r>
            <a:r>
              <a:rPr lang="en-US" dirty="0" smtClean="0"/>
              <a:t>to find </a:t>
            </a:r>
            <a:r>
              <a:rPr lang="en-US" dirty="0"/>
              <a:t>out which operation was happening.</a:t>
            </a:r>
            <a:endParaRPr lang="te-IN" dirty="0"/>
          </a:p>
        </p:txBody>
      </p:sp>
      <p:sp>
        <p:nvSpPr>
          <p:cNvPr id="17" name="Rectangle 16"/>
          <p:cNvSpPr/>
          <p:nvPr/>
        </p:nvSpPr>
        <p:spPr>
          <a:xfrm>
            <a:off x="4876800" y="56207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the buffer was being read and the </a:t>
            </a:r>
            <a:r>
              <a:rPr lang="en-US" dirty="0" smtClean="0"/>
              <a:t>disk controller </a:t>
            </a:r>
            <a:r>
              <a:rPr lang="en-US" dirty="0"/>
              <a:t>has data waiting, </a:t>
            </a:r>
            <a:r>
              <a:rPr lang="en-US" dirty="0" err="1"/>
              <a:t>ideintr</a:t>
            </a:r>
            <a:r>
              <a:rPr lang="en-US" dirty="0"/>
              <a:t> reads the data from a buffer in the disk </a:t>
            </a:r>
            <a:r>
              <a:rPr lang="en-US" dirty="0" smtClean="0"/>
              <a:t>controller into </a:t>
            </a:r>
            <a:r>
              <a:rPr lang="en-US" dirty="0"/>
              <a:t>memory with </a:t>
            </a:r>
            <a:r>
              <a:rPr lang="en-US" b="1" dirty="0" err="1"/>
              <a:t>insl</a:t>
            </a:r>
            <a:endParaRPr lang="te-IN" b="1" dirty="0"/>
          </a:p>
        </p:txBody>
      </p:sp>
      <p:sp>
        <p:nvSpPr>
          <p:cNvPr id="19" name="Rectangle 18"/>
          <p:cNvSpPr/>
          <p:nvPr/>
        </p:nvSpPr>
        <p:spPr>
          <a:xfrm>
            <a:off x="9055100" y="1376893"/>
            <a:ext cx="3136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the buffer is ready: </a:t>
            </a:r>
            <a:r>
              <a:rPr lang="en-US" dirty="0" err="1"/>
              <a:t>ideintr</a:t>
            </a:r>
            <a:r>
              <a:rPr lang="en-US" dirty="0"/>
              <a:t> sets </a:t>
            </a:r>
            <a:r>
              <a:rPr lang="en-US" dirty="0" smtClean="0"/>
              <a:t>B_VALID, clears </a:t>
            </a:r>
            <a:r>
              <a:rPr lang="en-US" dirty="0"/>
              <a:t>B_DIRTY, and wakes up any process sleeping on the buffer</a:t>
            </a:r>
            <a:endParaRPr lang="te-IN" dirty="0"/>
          </a:p>
        </p:txBody>
      </p:sp>
      <p:sp>
        <p:nvSpPr>
          <p:cNvPr id="20" name="Rectangle 19"/>
          <p:cNvSpPr/>
          <p:nvPr/>
        </p:nvSpPr>
        <p:spPr>
          <a:xfrm>
            <a:off x="9099932" y="3112131"/>
            <a:ext cx="2977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ideintr</a:t>
            </a:r>
            <a:r>
              <a:rPr lang="en-US" dirty="0"/>
              <a:t> must pass the next waiting buffer to the disk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3488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Device Management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=""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5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295253" y="1685874"/>
            <a:ext cx="111177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Dedicated range </a:t>
            </a:r>
            <a:r>
              <a:rPr lang="en-US" sz="2400" dirty="0"/>
              <a:t>of device addresses in the physical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Requires </a:t>
            </a:r>
            <a:r>
              <a:rPr lang="en-US" sz="2400" dirty="0"/>
              <a:t>special hardware instructions associated with individual </a:t>
            </a:r>
            <a:r>
              <a:rPr lang="en-US" sz="2400" dirty="0" smtClean="0"/>
              <a:t>devices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b="1" i="1" dirty="0" smtClean="0"/>
              <a:t>Memory-mapped </a:t>
            </a:r>
            <a:r>
              <a:rPr lang="en-US" sz="2400" b="1" i="1" dirty="0"/>
              <a:t>I/O:</a:t>
            </a:r>
            <a:r>
              <a:rPr lang="en-US" sz="2400" dirty="0"/>
              <a:t>  makes no distinction between device addresses and memory </a:t>
            </a:r>
            <a:r>
              <a:rPr lang="en-US" sz="2400" dirty="0" smtClean="0"/>
              <a:t>addresses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Devices </a:t>
            </a:r>
            <a:r>
              <a:rPr lang="en-US" sz="2400" dirty="0"/>
              <a:t>can be accessed the same way as normal memory, with the same set of hardware instructions</a:t>
            </a:r>
            <a:endParaRPr lang="en-US" altLang="ko-KR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3601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Addressing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C176CB4C-DF9D-4599-AA4A-51772E3049C8}"/>
              </a:ext>
            </a:extLst>
          </p:cNvPr>
          <p:cNvGrpSpPr/>
          <p:nvPr/>
        </p:nvGrpSpPr>
        <p:grpSpPr>
          <a:xfrm>
            <a:off x="279509" y="4314452"/>
            <a:ext cx="6097920" cy="2346167"/>
            <a:chOff x="6096000" y="4014450"/>
            <a:chExt cx="6097920" cy="2346167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1054521F-CAC1-4ECC-ABBF-92F4804892BF}"/>
                </a:ext>
              </a:extLst>
            </p:cNvPr>
            <p:cNvSpPr/>
            <p:nvPr/>
          </p:nvSpPr>
          <p:spPr>
            <a:xfrm>
              <a:off x="6096000" y="5472332"/>
              <a:ext cx="3652911" cy="704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Memory (640KB) –</a:t>
              </a:r>
            </a:p>
            <a:p>
              <a:pPr algn="ctr"/>
              <a:r>
                <a:rPr lang="en-US" dirty="0"/>
                <a:t>DOS Memory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A161A407-57EE-4B27-A99E-8DA55A1B7E9D}"/>
                </a:ext>
              </a:extLst>
            </p:cNvPr>
            <p:cNvSpPr/>
            <p:nvPr/>
          </p:nvSpPr>
          <p:spPr>
            <a:xfrm>
              <a:off x="6096000" y="5050302"/>
              <a:ext cx="3652911" cy="4090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VGA Display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B246CC83-87B3-4357-A622-B1A11EAA0BB9}"/>
                </a:ext>
              </a:extLst>
            </p:cNvPr>
            <p:cNvSpPr/>
            <p:nvPr/>
          </p:nvSpPr>
          <p:spPr>
            <a:xfrm>
              <a:off x="6096000" y="4638917"/>
              <a:ext cx="3652911" cy="4090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 Bit Devices Expansion ROM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38FB7474-8B22-4E41-BD4E-ED8BAC566B33}"/>
                </a:ext>
              </a:extLst>
            </p:cNvPr>
            <p:cNvSpPr/>
            <p:nvPr/>
          </p:nvSpPr>
          <p:spPr>
            <a:xfrm>
              <a:off x="6096000" y="4214636"/>
              <a:ext cx="3652911" cy="4090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BIOS ROM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93E28A9-57E0-48D1-B5F5-2F4FC1A54B7A}"/>
                </a:ext>
              </a:extLst>
            </p:cNvPr>
            <p:cNvSpPr txBox="1"/>
            <p:nvPr/>
          </p:nvSpPr>
          <p:spPr>
            <a:xfrm>
              <a:off x="9816593" y="5991285"/>
              <a:ext cx="1992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0x00000000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05F3DBA-E232-40D4-89D9-CF88649C364D}"/>
                </a:ext>
              </a:extLst>
            </p:cNvPr>
            <p:cNvSpPr txBox="1"/>
            <p:nvPr/>
          </p:nvSpPr>
          <p:spPr>
            <a:xfrm>
              <a:off x="9853882" y="5311327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0x000A0000 (640 KB)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E8A438D-AF3E-486C-85B5-803FF9626596}"/>
                </a:ext>
              </a:extLst>
            </p:cNvPr>
            <p:cNvSpPr txBox="1"/>
            <p:nvPr/>
          </p:nvSpPr>
          <p:spPr>
            <a:xfrm>
              <a:off x="9853882" y="4863292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0x000C0000 (768 KB)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124EB91B-EA31-414A-87AB-DF0FCE2D89D2}"/>
                </a:ext>
              </a:extLst>
            </p:cNvPr>
            <p:cNvSpPr txBox="1"/>
            <p:nvPr/>
          </p:nvSpPr>
          <p:spPr>
            <a:xfrm>
              <a:off x="9855802" y="4439011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0x000F0000 (960 KB)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335C5978-4F66-487D-BAB0-B9A27072D6CB}"/>
                </a:ext>
              </a:extLst>
            </p:cNvPr>
            <p:cNvSpPr txBox="1"/>
            <p:nvPr/>
          </p:nvSpPr>
          <p:spPr>
            <a:xfrm>
              <a:off x="9853882" y="4014450"/>
              <a:ext cx="233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0x00100000 (1 MB)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4042F808-9756-4A87-8F2D-1DD0F77DE8F7}"/>
              </a:ext>
            </a:extLst>
          </p:cNvPr>
          <p:cNvGrpSpPr/>
          <p:nvPr/>
        </p:nvGrpSpPr>
        <p:grpSpPr>
          <a:xfrm>
            <a:off x="6588184" y="3699200"/>
            <a:ext cx="5258621" cy="2928187"/>
            <a:chOff x="6094733" y="910841"/>
            <a:chExt cx="6734157" cy="3297519"/>
          </a:xfrm>
        </p:grpSpPr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50D47F9D-5BD2-46A7-B510-09FD1271C38A}"/>
                </a:ext>
              </a:extLst>
            </p:cNvPr>
            <p:cNvSpPr/>
            <p:nvPr/>
          </p:nvSpPr>
          <p:spPr>
            <a:xfrm>
              <a:off x="6096000" y="2096458"/>
              <a:ext cx="3652911" cy="211190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Extended Memory …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Actual Physical memory Size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9AF32FC6-05DF-476D-A2A0-F6BA111AF776}"/>
                </a:ext>
              </a:extLst>
            </p:cNvPr>
            <p:cNvSpPr/>
            <p:nvPr/>
          </p:nvSpPr>
          <p:spPr>
            <a:xfrm>
              <a:off x="6094733" y="1026942"/>
              <a:ext cx="3652911" cy="1068344"/>
            </a:xfrm>
            <a:prstGeom prst="rect">
              <a:avLst/>
            </a:prstGeom>
            <a:solidFill>
              <a:srgbClr val="7030A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Unused Address Space –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Memory Mapped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C455AE25-7653-4F04-8FFF-F9F2F03386FB}"/>
                </a:ext>
              </a:extLst>
            </p:cNvPr>
            <p:cNvSpPr txBox="1"/>
            <p:nvPr/>
          </p:nvSpPr>
          <p:spPr>
            <a:xfrm>
              <a:off x="9853882" y="1969504"/>
              <a:ext cx="297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Depends on Physical Memory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251FDBB6-6E84-4A51-8231-0FCA81802BF8}"/>
                </a:ext>
              </a:extLst>
            </p:cNvPr>
            <p:cNvSpPr txBox="1"/>
            <p:nvPr/>
          </p:nvSpPr>
          <p:spPr>
            <a:xfrm>
              <a:off x="9804989" y="910841"/>
              <a:ext cx="2975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Depends on addressing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295253" y="1685874"/>
            <a:ext cx="11117796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te-IN" sz="2800" b="1" dirty="0"/>
              <a:t>Polling:</a:t>
            </a:r>
            <a:r>
              <a:rPr lang="en-US" altLang="te-IN" sz="2800" dirty="0"/>
              <a:t>  a CPU repeatedly checks the status of a device for exchanging data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te-IN" sz="2800" b="1" dirty="0"/>
              <a:t>Interrupt-driven </a:t>
            </a:r>
            <a:r>
              <a:rPr lang="en-US" altLang="te-IN" sz="2800" b="1" dirty="0" smtClean="0"/>
              <a:t>I/O:</a:t>
            </a:r>
            <a:r>
              <a:rPr lang="en-US" altLang="te-IN" sz="2800" dirty="0" smtClean="0"/>
              <a:t>  </a:t>
            </a:r>
            <a:r>
              <a:rPr lang="en-US" altLang="te-IN" sz="2800" dirty="0"/>
              <a:t>A device controller notifies the corresponding device driver when the device is available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te-IN" sz="2800" b="1" dirty="0" smtClean="0"/>
              <a:t>Direct </a:t>
            </a:r>
            <a:r>
              <a:rPr lang="en-US" altLang="te-IN" sz="2800" b="1" dirty="0"/>
              <a:t>memory access (DMA):</a:t>
            </a:r>
            <a:r>
              <a:rPr lang="en-US" altLang="te-IN" sz="2800" dirty="0"/>
              <a:t>  uses an additional controller to perform data </a:t>
            </a:r>
            <a:r>
              <a:rPr lang="en-US" altLang="te-IN" sz="2800" dirty="0" smtClean="0"/>
              <a:t>movements. CPU </a:t>
            </a:r>
            <a:r>
              <a:rPr lang="en-US" altLang="te-IN" sz="2800" dirty="0"/>
              <a:t>is not involved in copying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3680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 Device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0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Device Driver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=""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31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537028" y="1775758"/>
            <a:ext cx="1076839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device driver</a:t>
            </a:r>
            <a:r>
              <a:rPr lang="en-US" sz="2400" dirty="0"/>
              <a:t> is a computer program that operates or controls a particular type of device that is attached to a </a:t>
            </a:r>
            <a:r>
              <a:rPr lang="en-US" sz="2400" dirty="0" smtClean="0"/>
              <a:t>computer.</a:t>
            </a:r>
            <a:endParaRPr lang="en-US" sz="2400" baseline="30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It tells the </a:t>
            </a:r>
            <a:r>
              <a:rPr lang="en-US" sz="2400" dirty="0"/>
              <a:t>device hardware to perform operations, configures the device to generate </a:t>
            </a:r>
            <a:r>
              <a:rPr lang="en-US" sz="2400" dirty="0" smtClean="0"/>
              <a:t>interrupts when </a:t>
            </a:r>
            <a:r>
              <a:rPr lang="en-US" sz="2400" dirty="0"/>
              <a:t>done, and handles the resulting interrupts</a:t>
            </a:r>
            <a:r>
              <a:rPr lang="en-US" sz="2400" dirty="0" smtClean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Device </a:t>
            </a:r>
            <a:r>
              <a:rPr lang="en-US" sz="2400" dirty="0"/>
              <a:t>drivers are needed for any device you might plug into your system, over time they have come to represent a huge percentage of kernel code.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Studies of the Linux kernel reveal that over 70% of OS code is found in device drivers.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Windows-based systems, it is likely quite high as well</a:t>
            </a:r>
            <a:r>
              <a:rPr lang="en-US" sz="2400" dirty="0" smtClean="0"/>
              <a:t>.</a:t>
            </a:r>
            <a:endParaRPr lang="te-IN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33153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e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Driver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88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33153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e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Driver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5" t="25744" r="25714" b="47024"/>
          <a:stretch/>
        </p:blipFill>
        <p:spPr bwMode="auto">
          <a:xfrm>
            <a:off x="6415315" y="2409836"/>
            <a:ext cx="5776686" cy="265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../_images/driver_lay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" y="1464809"/>
            <a:ext cx="619125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XV6 – </a:t>
            </a:r>
            <a:b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</a:b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(Integrated</a:t>
            </a:r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 Drive </a:t>
            </a: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Electronics) IDE Driver</a:t>
            </a:r>
            <a:endParaRPr lang="en-I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=""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4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88135" y="1536700"/>
            <a:ext cx="34297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 IDE disk presents a simple interface to the system, consisting </a:t>
            </a:r>
            <a:r>
              <a:rPr lang="en-US" sz="2400" dirty="0" smtClean="0"/>
              <a:t>of four </a:t>
            </a:r>
            <a:r>
              <a:rPr lang="en-US" sz="2400" dirty="0"/>
              <a:t>types of </a:t>
            </a:r>
            <a:r>
              <a:rPr lang="en-US" sz="2400" dirty="0" smtClean="0"/>
              <a:t>registers</a:t>
            </a:r>
            <a:endParaRPr lang="te-IN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3653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e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Disk Driver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6016" r="19687" b="39453"/>
          <a:stretch/>
        </p:blipFill>
        <p:spPr bwMode="auto">
          <a:xfrm>
            <a:off x="3835399" y="1435100"/>
            <a:ext cx="8280400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61198" r="55208" b="20443"/>
          <a:stretch/>
        </p:blipFill>
        <p:spPr bwMode="auto">
          <a:xfrm>
            <a:off x="88135" y="4715765"/>
            <a:ext cx="3594100" cy="179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434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1633</Words>
  <Application>Microsoft Office PowerPoint</Application>
  <PresentationFormat>Custom</PresentationFormat>
  <Paragraphs>209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Operating Systems Design​ Session 24: Device Drivers</vt:lpstr>
      <vt:lpstr>Device Management</vt:lpstr>
      <vt:lpstr>PowerPoint Presentation</vt:lpstr>
      <vt:lpstr>PowerPoint Presentation</vt:lpstr>
      <vt:lpstr>Device Driver</vt:lpstr>
      <vt:lpstr>PowerPoint Presentation</vt:lpstr>
      <vt:lpstr>PowerPoint Presentation</vt:lpstr>
      <vt:lpstr>XV6 –  (Integrated Drive Electronics) IDE 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Sai Kiran Pasupuleti</dc:creator>
  <cp:lastModifiedBy>KLU</cp:lastModifiedBy>
  <cp:revision>123</cp:revision>
  <dcterms:created xsi:type="dcterms:W3CDTF">2020-07-05T04:33:11Z</dcterms:created>
  <dcterms:modified xsi:type="dcterms:W3CDTF">2020-09-15T10:43:49Z</dcterms:modified>
</cp:coreProperties>
</file>