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7" r:id="rId3"/>
    <p:sldId id="348" r:id="rId4"/>
    <p:sldId id="333" r:id="rId5"/>
    <p:sldId id="334" r:id="rId6"/>
    <p:sldId id="332" r:id="rId7"/>
    <p:sldId id="335" r:id="rId8"/>
    <p:sldId id="336" r:id="rId9"/>
    <p:sldId id="339" r:id="rId10"/>
    <p:sldId id="340" r:id="rId11"/>
    <p:sldId id="341" r:id="rId12"/>
    <p:sldId id="343" r:id="rId13"/>
    <p:sldId id="344" r:id="rId14"/>
    <p:sldId id="346" r:id="rId15"/>
    <p:sldId id="345" r:id="rId16"/>
    <p:sldId id="347" r:id="rId17"/>
    <p:sldId id="337" r:id="rId18"/>
    <p:sldId id="338" r:id="rId19"/>
    <p:sldId id="342" r:id="rId20"/>
    <p:sldId id="350" r:id="rId21"/>
    <p:sldId id="351" r:id="rId22"/>
    <p:sldId id="35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3D4"/>
    <a:srgbClr val="C7E9FA"/>
    <a:srgbClr val="B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234" y="-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E7BAA1-764E-494F-ACC0-2F99EC08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86BD02-63D9-40BE-B999-1B8CDD207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927D5B-0D66-4202-8B73-6A7F4FBE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2783BA-7863-4556-B49F-2F120E3C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9B843B-D2E8-4A15-BB9F-485E72B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6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81CED-53E0-4C81-8545-DAADC6A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ECF36BE-1116-4915-9A57-B2C7133A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43A298-FFA9-4671-B995-EA8BAAD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D33558-041C-45B3-BD2D-4ECBFAC4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0E182-233C-468F-A452-E2757763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6A1086B-FC5D-48C1-9F24-A57BC855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458CE97-B556-4DB4-A7C9-B755215B1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172BA5-3591-45BE-AE30-AA03B7CF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D13A68-A9FB-415A-982A-EF231971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B2985A-9D07-47AE-8705-4D090DB5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DF6991-A24D-4DDF-8451-4EA6D9B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7A5DD3-C439-450E-A222-E2CC4D07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A8B1BD-F678-473F-970C-1B2E7874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E997A1-C023-4698-A53F-3162F78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3F043E-6401-43B9-A1CA-91C44ED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4BE62-6D93-469D-872D-F57FD12F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4308EF-0039-43B5-BDFA-79C9D5E4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FA6C41-326D-4BAA-9AEA-21414BC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A5461E-9311-4131-9C94-32D0029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1970A-1D42-4054-8D5F-36D840CD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B70BF-2658-4E9D-B53C-9BDFD5D0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CB8927-3A7E-4B76-B704-11DAEAF4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D53FB6-4218-4545-A221-AF8E8416D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8FC0E7-3A14-475C-8067-8963EDC3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D613EC-61C2-4353-8CD4-D55BB88A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380E40-69E5-4481-9411-4E34E3E7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206DA-2D1B-47F9-B82F-45213DCA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8C93D9-ACFE-41B2-BB22-7EFE8654E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6889C3-7052-4414-8919-5DA01CB1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5A68771-5C28-4270-A7C4-878CDEE70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B2D8702-13D4-422C-B71F-2E3017FAF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26B91A-CD8F-41DA-8D53-11E43554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BC18969-2F0B-4761-8668-CE59EDD2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EC431E-6A0B-4FDC-A788-9785D5D6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C81919-DE5A-4373-82DC-23F5A8E0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610C199-819B-46E6-BBBE-8B16E57F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62AF19-5F33-4E60-9DE9-D1071A8B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93DD7B-96C1-4B70-BB70-D45DC4A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F168AF-2498-478D-8EFA-FF6BFBAA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BC72B70-3DF6-4629-8C97-589D0564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692F3AD-E1BA-4081-85B1-4B5D20BD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ADA7EE-CB9B-413B-8B6A-E4E5349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E7B70D-B2AF-462E-B15B-D947397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7E88FE-595E-4424-B3D8-A2915524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1904E3-3C77-4C57-A404-12FBE6E9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68CC37-EEA9-43E2-8A57-202B8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D49487-E7B1-4D6A-B644-162F6DE9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771AE-49F2-44EE-8741-C98D6C7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960DC75-344D-4A8A-A6BF-E5CFD8DB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0D4060-7F87-41EC-AE6F-67D8EBE6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6286A-310F-4225-86F2-9D8D19D8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5C2F42-4013-4A5F-9C52-1911E7B0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779416-A28F-4A37-884C-480EB4B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7D6A84-5CAA-46EC-8B73-3BA70688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2C4ABA-AB51-4F9C-9B17-6848D33E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77DAD6-CACA-4FAF-B721-58597B5B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AD84D-2E55-4090-8ED3-FF3362D8EB0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190BD8-B16B-4819-BA83-C1A3BD44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D5C834-C71E-4E10-8451-C04B15C78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F56-3308-4FA1-8E32-5018D790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6F8D17B-9457-4A2D-98CD-889C5DFA895C}"/>
              </a:ext>
            </a:extLst>
          </p:cNvPr>
          <p:cNvSpPr/>
          <p:nvPr/>
        </p:nvSpPr>
        <p:spPr>
          <a:xfrm>
            <a:off x="0" y="1446028"/>
            <a:ext cx="12192000" cy="4040372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6DE73-3A40-4B12-8697-E0C74FE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33" y="3521421"/>
            <a:ext cx="12192000" cy="19079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/>
            </a:r>
            <a:br>
              <a:rPr lang="en-US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0" u="none" strike="noStrik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Operating Systems Design</a:t>
            </a:r>
            <a: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​</a:t>
            </a:r>
            <a:br>
              <a:rPr lang="en-US" sz="7200" b="1" i="0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</a:b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Session </a:t>
            </a:r>
            <a:r>
              <a:rPr lang="en-U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25: </a:t>
            </a:r>
            <a:br>
              <a:rPr lang="en-U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</a:br>
            <a:r>
              <a:rPr lang="en-US" sz="4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Manipulation </a:t>
            </a:r>
            <a:r>
              <a:rPr lang="en-US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of the Process Address Space</a:t>
            </a:r>
            <a:endParaRPr lang="en-US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854C4E1-D9BB-4CEF-B300-13701DFDCF8E}"/>
              </a:ext>
            </a:extLst>
          </p:cNvPr>
          <p:cNvSpPr txBox="1"/>
          <p:nvPr/>
        </p:nvSpPr>
        <p:spPr>
          <a:xfrm>
            <a:off x="0" y="1800196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19CS2106R​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AEC50-F360-44B5-9CD6-F2332A6A95AB}"/>
              </a:ext>
            </a:extLst>
          </p:cNvPr>
          <p:cNvSpPr txBox="1"/>
          <p:nvPr/>
        </p:nvSpPr>
        <p:spPr>
          <a:xfrm>
            <a:off x="2525086" y="6048017"/>
            <a:ext cx="69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© 2020 KL University </a:t>
            </a:r>
            <a:endParaRPr lang="en-IN" dirty="0"/>
          </a:p>
        </p:txBody>
      </p:sp>
      <p:pic>
        <p:nvPicPr>
          <p:cNvPr id="1026" name="Picture 2" descr="KL Deemed to be University Logo">
            <a:extLst>
              <a:ext uri="{FF2B5EF4-FFF2-40B4-BE49-F238E27FC236}">
                <a16:creationId xmlns="" xmlns:a16="http://schemas.microsoft.com/office/drawing/2014/main" id="{B40BD21A-190E-4213-8A75-AE891938F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5"/>
          <a:stretch/>
        </p:blipFill>
        <p:spPr bwMode="auto">
          <a:xfrm>
            <a:off x="4879800" y="201699"/>
            <a:ext cx="2432399" cy="102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7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88135" y="1892659"/>
            <a:ext cx="56626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stack region can be changed (it can be expanded or shrunk) automatically when nesting of calls is done.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data region of a process can be expanded with the </a:t>
            </a:r>
            <a:r>
              <a:rPr lang="en-US" sz="2400" b="1" dirty="0" err="1"/>
              <a:t>sbrk</a:t>
            </a:r>
            <a:r>
              <a:rPr lang="en-US" sz="2400" dirty="0"/>
              <a:t> system call.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also internally calls </a:t>
            </a:r>
            <a:r>
              <a:rPr lang="en-US" sz="2400" b="1" dirty="0" err="1"/>
              <a:t>growreg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Both </a:t>
            </a:r>
            <a:r>
              <a:rPr lang="en-US" sz="2400" dirty="0"/>
              <a:t>of these regions are private to a process.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Shared </a:t>
            </a:r>
            <a:r>
              <a:rPr lang="en-US" sz="2400" dirty="0"/>
              <a:t>regions cannot be extended, so there are no side-effects of </a:t>
            </a:r>
            <a:r>
              <a:rPr lang="en-US" sz="2400" b="1" dirty="0" err="1"/>
              <a:t>growreg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52546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Size of a Region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750805" y="101572"/>
            <a:ext cx="5693459" cy="67403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/* Algorithm: </a:t>
            </a:r>
            <a:r>
              <a:rPr lang="en-US" b="1" dirty="0" err="1"/>
              <a:t>growreg</a:t>
            </a:r>
            <a:endParaRPr lang="en-US" b="1" dirty="0"/>
          </a:p>
          <a:p>
            <a:r>
              <a:rPr lang="en-US" dirty="0"/>
              <a:t>* Input: pointer to per process region table entry</a:t>
            </a:r>
          </a:p>
          <a:p>
            <a:r>
              <a:rPr lang="en-US" dirty="0"/>
              <a:t>* change in size of region (positive or negative)</a:t>
            </a:r>
          </a:p>
          <a:p>
            <a:r>
              <a:rPr lang="en-US" dirty="0"/>
              <a:t>* Output: none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(region size increasing)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check new region size is </a:t>
            </a:r>
            <a:r>
              <a:rPr lang="en-US" dirty="0" smtClean="0"/>
              <a:t>legal </a:t>
            </a:r>
            <a:r>
              <a:rPr lang="en-US" dirty="0"/>
              <a:t>;</a:t>
            </a:r>
          </a:p>
          <a:p>
            <a:r>
              <a:rPr lang="en-US" dirty="0"/>
              <a:t>        allocate auxiliary tables (page tables);</a:t>
            </a:r>
          </a:p>
          <a:p>
            <a:r>
              <a:rPr lang="en-US" dirty="0"/>
              <a:t>        if (system unable to support demand paging)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assign a physical memory;</a:t>
            </a:r>
          </a:p>
          <a:p>
            <a:r>
              <a:rPr lang="en-US" dirty="0"/>
              <a:t>            initialize auxiliary tables, as necessary;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else // region size decreasing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deallocate physical memory, as appropriate;</a:t>
            </a:r>
          </a:p>
          <a:p>
            <a:r>
              <a:rPr lang="en-US" dirty="0"/>
              <a:t>        free auxiliary tables, as appropriate;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do (other) initialization of auxiliary tables, as necessary;</a:t>
            </a:r>
          </a:p>
          <a:p>
            <a:r>
              <a:rPr lang="en-US" dirty="0" smtClean="0"/>
              <a:t>    </a:t>
            </a:r>
            <a:r>
              <a:rPr lang="en-US" dirty="0"/>
              <a:t>set size field in process table;</a:t>
            </a:r>
          </a:p>
          <a:p>
            <a:r>
              <a:rPr lang="en-US" dirty="0"/>
              <a:t>}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601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167846" y="1427517"/>
            <a:ext cx="55094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Load File to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Demand </a:t>
            </a:r>
            <a:r>
              <a:rPr lang="en-US" sz="2400" b="1" dirty="0"/>
              <a:t>paging </a:t>
            </a:r>
            <a:r>
              <a:rPr lang="en-US" sz="2400" b="1" dirty="0" smtClean="0"/>
              <a:t>: </a:t>
            </a:r>
            <a:r>
              <a:rPr lang="en-US" sz="2400" dirty="0" smtClean="0"/>
              <a:t>the </a:t>
            </a:r>
            <a:r>
              <a:rPr lang="en-US" sz="2400" dirty="0"/>
              <a:t>kernel can "map" a file into process address space when the exec system call is made.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then read individual physical pages later if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/>
              <a:t>D</a:t>
            </a:r>
            <a:r>
              <a:rPr lang="en-US" sz="2400" dirty="0" smtClean="0"/>
              <a:t>emand paging:  Copy </a:t>
            </a:r>
            <a:r>
              <a:rPr lang="en-US" sz="2400" dirty="0"/>
              <a:t>the executable file into </a:t>
            </a:r>
            <a:r>
              <a:rPr lang="en-US" sz="2400" dirty="0" smtClean="0"/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5254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 a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8300" y="318532"/>
            <a:ext cx="6743701" cy="61863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/* Algorithm: </a:t>
            </a:r>
            <a:r>
              <a:rPr lang="en-US" b="1" dirty="0" err="1"/>
              <a:t>loadreg</a:t>
            </a:r>
            <a:endParaRPr lang="en-US" b="1" dirty="0"/>
          </a:p>
          <a:p>
            <a:r>
              <a:rPr lang="en-US" dirty="0"/>
              <a:t>* Input: pointer to per process region table entry</a:t>
            </a:r>
          </a:p>
          <a:p>
            <a:r>
              <a:rPr lang="en-US" dirty="0"/>
              <a:t>* virtual address to load region</a:t>
            </a:r>
          </a:p>
          <a:p>
            <a:r>
              <a:rPr lang="en-US" dirty="0"/>
              <a:t>* </a:t>
            </a:r>
            <a:r>
              <a:rPr lang="en-US" dirty="0" err="1"/>
              <a:t>inode</a:t>
            </a:r>
            <a:r>
              <a:rPr lang="en-US" dirty="0"/>
              <a:t> pointer of file for loading region</a:t>
            </a:r>
          </a:p>
          <a:p>
            <a:r>
              <a:rPr lang="en-US" dirty="0"/>
              <a:t>* byte offset in file for start of region</a:t>
            </a:r>
          </a:p>
          <a:p>
            <a:r>
              <a:rPr lang="en-US" dirty="0"/>
              <a:t>* byte count for amount of data to load</a:t>
            </a:r>
          </a:p>
          <a:p>
            <a:r>
              <a:rPr lang="en-US" dirty="0"/>
              <a:t>* Output: none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expand region size to the max size of region (algorithm: </a:t>
            </a:r>
            <a:r>
              <a:rPr lang="en-US" b="1" dirty="0" err="1"/>
              <a:t>growreg</a:t>
            </a:r>
            <a:r>
              <a:rPr lang="en-US" dirty="0"/>
              <a:t>);</a:t>
            </a:r>
          </a:p>
          <a:p>
            <a:r>
              <a:rPr lang="en-US" dirty="0"/>
              <a:t>    mark region state: </a:t>
            </a:r>
            <a:r>
              <a:rPr lang="en-US" b="1" dirty="0"/>
              <a:t>being loaded into memory;</a:t>
            </a:r>
          </a:p>
          <a:p>
            <a:r>
              <a:rPr lang="en-US" dirty="0"/>
              <a:t>    unlock region;</a:t>
            </a:r>
          </a:p>
          <a:p>
            <a:r>
              <a:rPr lang="en-US" dirty="0"/>
              <a:t>    </a:t>
            </a:r>
            <a:r>
              <a:rPr lang="en-US" dirty="0" smtClean="0"/>
              <a:t>     set </a:t>
            </a:r>
            <a:r>
              <a:rPr lang="en-US" dirty="0"/>
              <a:t>up u-area parameters for reading file:</a:t>
            </a:r>
          </a:p>
          <a:p>
            <a:r>
              <a:rPr lang="en-US" dirty="0" smtClean="0"/>
              <a:t>	track </a:t>
            </a:r>
            <a:r>
              <a:rPr lang="en-US" dirty="0"/>
              <a:t>virtual address where data is read to,</a:t>
            </a:r>
          </a:p>
          <a:p>
            <a:r>
              <a:rPr lang="en-US" dirty="0" smtClean="0"/>
              <a:t>	start </a:t>
            </a:r>
            <a:r>
              <a:rPr lang="en-US" dirty="0"/>
              <a:t>offset value for reading file,</a:t>
            </a:r>
          </a:p>
          <a:p>
            <a:r>
              <a:rPr lang="en-US" dirty="0" smtClean="0"/>
              <a:t>	count </a:t>
            </a:r>
            <a:r>
              <a:rPr lang="en-US" dirty="0"/>
              <a:t>of bytes to read from file;</a:t>
            </a:r>
          </a:p>
          <a:p>
            <a:r>
              <a:rPr lang="en-US" dirty="0" smtClean="0"/>
              <a:t>	read </a:t>
            </a:r>
            <a:r>
              <a:rPr lang="en-US" dirty="0"/>
              <a:t>file into region (internal variant of read algorithm);</a:t>
            </a:r>
          </a:p>
          <a:p>
            <a:r>
              <a:rPr lang="en-US" dirty="0"/>
              <a:t>    lock region;</a:t>
            </a:r>
          </a:p>
          <a:p>
            <a:r>
              <a:rPr lang="en-US" dirty="0"/>
              <a:t>    mark region state: completely loaded into memory;</a:t>
            </a:r>
          </a:p>
          <a:p>
            <a:endParaRPr lang="en-US" dirty="0"/>
          </a:p>
          <a:p>
            <a:r>
              <a:rPr lang="en-US" dirty="0"/>
              <a:t>    awaken all processes waiting for region to be loaded;</a:t>
            </a:r>
          </a:p>
          <a:p>
            <a:r>
              <a:rPr lang="en-US" dirty="0"/>
              <a:t>}</a:t>
            </a:r>
            <a:endParaRPr lang="te-IN" dirty="0"/>
          </a:p>
        </p:txBody>
      </p:sp>
      <p:sp>
        <p:nvSpPr>
          <p:cNvPr id="13" name="TextBox 12"/>
          <p:cNvSpPr txBox="1"/>
          <p:nvPr/>
        </p:nvSpPr>
        <p:spPr>
          <a:xfrm>
            <a:off x="167846" y="4572000"/>
            <a:ext cx="42644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other process is allowed to read region</a:t>
            </a:r>
            <a:endParaRPr lang="te-IN" dirty="0"/>
          </a:p>
        </p:txBody>
      </p:sp>
      <p:sp>
        <p:nvSpPr>
          <p:cNvPr id="17" name="TextBox 16"/>
          <p:cNvSpPr txBox="1"/>
          <p:nvPr/>
        </p:nvSpPr>
        <p:spPr>
          <a:xfrm>
            <a:off x="964435" y="5177133"/>
            <a:ext cx="33535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Read File to Region</a:t>
            </a:r>
            <a:endParaRPr lang="te-IN" dirty="0"/>
          </a:p>
        </p:txBody>
      </p:sp>
      <p:sp>
        <p:nvSpPr>
          <p:cNvPr id="18" name="TextBox 17"/>
          <p:cNvSpPr txBox="1"/>
          <p:nvPr/>
        </p:nvSpPr>
        <p:spPr>
          <a:xfrm>
            <a:off x="674293" y="5887558"/>
            <a:ext cx="44965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Allow the process for reading region</a:t>
            </a:r>
            <a:endParaRPr lang="te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72000" y="3320343"/>
            <a:ext cx="1105306" cy="1251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32300" y="4330700"/>
            <a:ext cx="1663700" cy="1031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264150" y="5765800"/>
            <a:ext cx="413156" cy="306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1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3" grpId="0" animBg="1"/>
      <p:bldP spid="13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167846" y="1427517"/>
            <a:ext cx="48613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400" dirty="0"/>
              <a:t>When a region is no </a:t>
            </a:r>
            <a:r>
              <a:rPr lang="en-IN" sz="2400" dirty="0" smtClean="0"/>
              <a:t>longer attached </a:t>
            </a:r>
            <a:r>
              <a:rPr lang="en-IN" sz="2400" dirty="0"/>
              <a:t>to any processes,  </a:t>
            </a:r>
            <a:r>
              <a:rPr lang="en-IN" sz="2400" dirty="0" smtClean="0"/>
              <a:t>the kernel </a:t>
            </a:r>
            <a:r>
              <a:rPr lang="en-IN" sz="2400" dirty="0"/>
              <a:t>can free the region </a:t>
            </a:r>
            <a:r>
              <a:rPr lang="en-IN" sz="2400" dirty="0" smtClean="0"/>
              <a:t>and return </a:t>
            </a:r>
            <a:r>
              <a:rPr lang="en-IN" sz="2400" dirty="0"/>
              <a:t>it to the list of free regions.</a:t>
            </a:r>
            <a:endParaRPr lang="en-IN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5254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Freeing a Region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49900" y="194917"/>
            <a:ext cx="5468741" cy="64633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/* Algorithm: </a:t>
            </a:r>
            <a:r>
              <a:rPr lang="en-US" dirty="0" err="1"/>
              <a:t>freereg</a:t>
            </a:r>
            <a:endParaRPr lang="en-US" dirty="0"/>
          </a:p>
          <a:p>
            <a:r>
              <a:rPr lang="en-US" dirty="0"/>
              <a:t>* Input: pointer to a (locked) region</a:t>
            </a:r>
          </a:p>
          <a:p>
            <a:r>
              <a:rPr lang="en-US" dirty="0"/>
              <a:t>* Output: nothing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(region reference count not a zero)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// some process still using region</a:t>
            </a:r>
          </a:p>
          <a:p>
            <a:endParaRPr lang="en-US" dirty="0"/>
          </a:p>
          <a:p>
            <a:r>
              <a:rPr lang="en-US" dirty="0"/>
              <a:t>        release region lock;</a:t>
            </a:r>
          </a:p>
          <a:p>
            <a:endParaRPr lang="en-US" dirty="0"/>
          </a:p>
          <a:p>
            <a:r>
              <a:rPr lang="en-US" dirty="0"/>
              <a:t>        if (region has an associated </a:t>
            </a:r>
            <a:r>
              <a:rPr lang="en-US" dirty="0" err="1"/>
              <a:t>inode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smtClean="0"/>
              <a:t>	release </a:t>
            </a:r>
            <a:r>
              <a:rPr lang="en-US" dirty="0" err="1"/>
              <a:t>inode</a:t>
            </a:r>
            <a:r>
              <a:rPr lang="en-US" dirty="0"/>
              <a:t> lock;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if (region has associated </a:t>
            </a:r>
            <a:r>
              <a:rPr lang="en-US" dirty="0" err="1"/>
              <a:t>inode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	release </a:t>
            </a:r>
            <a:r>
              <a:rPr lang="en-US" dirty="0" err="1"/>
              <a:t>inode</a:t>
            </a:r>
            <a:r>
              <a:rPr lang="en-US" dirty="0"/>
              <a:t> (algorithm: </a:t>
            </a:r>
            <a:r>
              <a:rPr lang="en-US" dirty="0" err="1"/>
              <a:t>iput</a:t>
            </a:r>
            <a:r>
              <a:rPr lang="en-US" dirty="0"/>
              <a:t>);</a:t>
            </a:r>
          </a:p>
          <a:p>
            <a:r>
              <a:rPr lang="en-US" dirty="0"/>
              <a:t>    free physical memory still associated with region;</a:t>
            </a:r>
          </a:p>
          <a:p>
            <a:r>
              <a:rPr lang="en-US" dirty="0"/>
              <a:t>    free auxiliary tables associated with region;</a:t>
            </a:r>
          </a:p>
          <a:p>
            <a:r>
              <a:rPr lang="en-US" dirty="0"/>
              <a:t>    clear region fields;</a:t>
            </a:r>
          </a:p>
          <a:p>
            <a:r>
              <a:rPr lang="en-US" dirty="0"/>
              <a:t>    place region on region free list;</a:t>
            </a:r>
          </a:p>
          <a:p>
            <a:r>
              <a:rPr lang="en-US" dirty="0"/>
              <a:t>    unlock region;</a:t>
            </a:r>
          </a:p>
          <a:p>
            <a:r>
              <a:rPr lang="en-US" dirty="0"/>
              <a:t>}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9787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219325"/>
            <a:ext cx="52546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/>
              <a:t>Detaching a Region from a Process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1665875"/>
            <a:ext cx="5359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kernel detaches regions by the exec, exit, and </a:t>
            </a:r>
            <a:r>
              <a:rPr lang="en-US" sz="2400" dirty="0" err="1"/>
              <a:t>shmdt</a:t>
            </a:r>
            <a:r>
              <a:rPr lang="en-US" sz="2400" dirty="0"/>
              <a:t> system calls.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address translation mechanisms thus invalidated apply specifically to the process, not to the region (as in the algorithm </a:t>
            </a:r>
            <a:r>
              <a:rPr lang="en-US" sz="2400" b="1" dirty="0" err="1"/>
              <a:t>freereg</a:t>
            </a:r>
            <a:r>
              <a:rPr lang="en-US" sz="2400" dirty="0"/>
              <a:t>). 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kernel decrements the region reference count.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region referenced count drops to </a:t>
            </a:r>
            <a:r>
              <a:rPr lang="en-US" sz="2400" dirty="0" smtClean="0"/>
              <a:t>0,  the </a:t>
            </a:r>
            <a:r>
              <a:rPr lang="en-US" sz="2400" dirty="0"/>
              <a:t>kernel frees the region with algorithm </a:t>
            </a:r>
            <a:r>
              <a:rPr lang="en-US" sz="2400" b="1" dirty="0" err="1"/>
              <a:t>freereg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Otherwise</a:t>
            </a:r>
            <a:r>
              <a:rPr lang="en-US" sz="2400" dirty="0"/>
              <a:t>, it only releases the region and </a:t>
            </a:r>
            <a:r>
              <a:rPr lang="en-US" sz="2400" dirty="0" err="1"/>
              <a:t>inode</a:t>
            </a:r>
            <a:r>
              <a:rPr lang="en-US" sz="2400" dirty="0"/>
              <a:t> locks.</a:t>
            </a:r>
            <a:endParaRPr lang="te-IN" sz="2400" dirty="0"/>
          </a:p>
        </p:txBody>
      </p:sp>
      <p:sp>
        <p:nvSpPr>
          <p:cNvPr id="13" name="Rectangle 12"/>
          <p:cNvSpPr/>
          <p:nvPr/>
        </p:nvSpPr>
        <p:spPr>
          <a:xfrm>
            <a:off x="5549900" y="1248943"/>
            <a:ext cx="64389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/* Algorithm: </a:t>
            </a:r>
            <a:r>
              <a:rPr lang="en-US" dirty="0" err="1"/>
              <a:t>detachreg</a:t>
            </a:r>
            <a:endParaRPr lang="en-US" dirty="0"/>
          </a:p>
          <a:p>
            <a:r>
              <a:rPr lang="en-US" dirty="0"/>
              <a:t>* Input: pointer to per process region table entry</a:t>
            </a:r>
          </a:p>
          <a:p>
            <a:r>
              <a:rPr lang="en-US" dirty="0"/>
              <a:t>* Output: nothing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get auxiliary memory management tables for process, release as </a:t>
            </a:r>
            <a:r>
              <a:rPr lang="en-US" dirty="0" smtClean="0"/>
              <a:t>	appropriate</a:t>
            </a:r>
            <a:r>
              <a:rPr lang="en-US" dirty="0"/>
              <a:t>;</a:t>
            </a:r>
          </a:p>
          <a:p>
            <a:r>
              <a:rPr lang="en-US" dirty="0"/>
              <a:t>    decrement process size;</a:t>
            </a:r>
          </a:p>
          <a:p>
            <a:r>
              <a:rPr lang="en-US" dirty="0"/>
              <a:t>    decrement region reference count;</a:t>
            </a:r>
          </a:p>
          <a:p>
            <a:r>
              <a:rPr lang="en-US" dirty="0"/>
              <a:t>    if (region reference count is 0 and region not stick bit)</a:t>
            </a:r>
          </a:p>
          <a:p>
            <a:r>
              <a:rPr lang="en-US" dirty="0"/>
              <a:t>    </a:t>
            </a:r>
            <a:r>
              <a:rPr lang="en-US" dirty="0" smtClean="0"/>
              <a:t>	free </a:t>
            </a:r>
            <a:r>
              <a:rPr lang="en-US" dirty="0"/>
              <a:t>region (algorithm: </a:t>
            </a:r>
            <a:r>
              <a:rPr lang="en-US" dirty="0" err="1"/>
              <a:t>freereg</a:t>
            </a:r>
            <a:r>
              <a:rPr lang="en-US" dirty="0"/>
              <a:t>;)</a:t>
            </a:r>
          </a:p>
          <a:p>
            <a:r>
              <a:rPr lang="en-US" dirty="0"/>
              <a:t>    else // either reference count non-0 or region sticky bit on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free </a:t>
            </a:r>
            <a:r>
              <a:rPr lang="en-US" dirty="0" err="1"/>
              <a:t>inode</a:t>
            </a:r>
            <a:r>
              <a:rPr lang="en-US" dirty="0"/>
              <a:t> lock, if applicable (</a:t>
            </a:r>
            <a:r>
              <a:rPr lang="en-US" dirty="0" err="1"/>
              <a:t>inode</a:t>
            </a:r>
            <a:r>
              <a:rPr lang="en-US" dirty="0"/>
              <a:t> associated with region);</a:t>
            </a:r>
          </a:p>
          <a:p>
            <a:r>
              <a:rPr lang="en-US" dirty="0"/>
              <a:t>        free region lock;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23426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42876" y="452268"/>
            <a:ext cx="5254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/>
              <a:t>Duplicating a Region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1813836"/>
            <a:ext cx="5524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fork system call, the kernel requires to duplicate the regions of a process.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region is shared, the kernel just increments the reference count of the region.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it is not shared, the kernel has to physically copy it, so it allocates a new region table entry, page table, and physical memory for the region. </a:t>
            </a:r>
            <a:endParaRPr lang="te-IN" sz="2400" dirty="0"/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3" y="875088"/>
            <a:ext cx="5599767" cy="50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2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42876" y="452268"/>
            <a:ext cx="5254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/>
              <a:t>Duplicating a Region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0700" y="1929646"/>
            <a:ext cx="9753599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/* Algorithm: </a:t>
            </a:r>
            <a:r>
              <a:rPr lang="en-US" dirty="0" err="1"/>
              <a:t>duplicate_reg</a:t>
            </a:r>
            <a:endParaRPr lang="en-US" dirty="0"/>
          </a:p>
          <a:p>
            <a:r>
              <a:rPr lang="en-US" dirty="0"/>
              <a:t>* Input: pointer to region table entry</a:t>
            </a:r>
          </a:p>
          <a:p>
            <a:r>
              <a:rPr lang="en-US" dirty="0"/>
              <a:t>* Output: pointer to a region that similar to input region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(region type is shared)</a:t>
            </a:r>
          </a:p>
          <a:p>
            <a:r>
              <a:rPr lang="en-US" dirty="0"/>
              <a:t>    // caller will increment region reference count with </a:t>
            </a:r>
            <a:r>
              <a:rPr lang="en-US" dirty="0" err="1"/>
              <a:t>attachreg</a:t>
            </a:r>
            <a:r>
              <a:rPr lang="en-US" dirty="0"/>
              <a:t> call</a:t>
            </a:r>
          </a:p>
          <a:p>
            <a:r>
              <a:rPr lang="en-US" dirty="0"/>
              <a:t>    return (input region pointer);</a:t>
            </a:r>
          </a:p>
          <a:p>
            <a:r>
              <a:rPr lang="en-US" dirty="0"/>
              <a:t>    allocate new region (through the </a:t>
            </a:r>
            <a:r>
              <a:rPr lang="en-US" dirty="0" err="1"/>
              <a:t>allocreg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set up auxiliary memory management structures, as currently exist </a:t>
            </a:r>
            <a:r>
              <a:rPr lang="en-US" dirty="0" smtClean="0"/>
              <a:t>in input region</a:t>
            </a:r>
            <a:r>
              <a:rPr lang="en-US" dirty="0"/>
              <a:t>;</a:t>
            </a:r>
          </a:p>
          <a:p>
            <a:r>
              <a:rPr lang="en-US" dirty="0"/>
              <a:t>    allocate physical memory region contents;</a:t>
            </a:r>
          </a:p>
          <a:p>
            <a:r>
              <a:rPr lang="en-US" dirty="0"/>
              <a:t>    "copy" region contents from input region to newly allocated region;</a:t>
            </a:r>
          </a:p>
          <a:p>
            <a:r>
              <a:rPr lang="en-US" dirty="0"/>
              <a:t>    return (pointer to allocated region);</a:t>
            </a:r>
          </a:p>
          <a:p>
            <a:r>
              <a:rPr lang="en-US" dirty="0"/>
              <a:t>}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30829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XV6 Implementation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=""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0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7504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 a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Algorithm in xv6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651" y="1814805"/>
            <a:ext cx="7032647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1924 // Allocate page tables and physical memory to grow process from </a:t>
            </a:r>
            <a:r>
              <a:rPr lang="en-US" dirty="0" err="1"/>
              <a:t>oldsz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newsz</a:t>
            </a:r>
            <a:r>
              <a:rPr lang="en-US" dirty="0"/>
              <a:t>, which need not be page aligned. Returns new size or 0 on error.</a:t>
            </a:r>
          </a:p>
          <a:p>
            <a:r>
              <a:rPr lang="en-US" dirty="0"/>
              <a:t>1926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1927 </a:t>
            </a:r>
            <a:r>
              <a:rPr lang="en-US" dirty="0" err="1"/>
              <a:t>allocuvm</a:t>
            </a:r>
            <a:r>
              <a:rPr lang="en-US" dirty="0"/>
              <a:t>(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oldsz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newsz</a:t>
            </a:r>
            <a:r>
              <a:rPr lang="en-US" dirty="0"/>
              <a:t>)</a:t>
            </a:r>
          </a:p>
          <a:p>
            <a:r>
              <a:rPr lang="en-US" dirty="0"/>
              <a:t>1928 {</a:t>
            </a:r>
          </a:p>
          <a:p>
            <a:r>
              <a:rPr lang="en-US" dirty="0"/>
              <a:t>1929 char *mem;</a:t>
            </a:r>
          </a:p>
          <a:p>
            <a:r>
              <a:rPr lang="en-US" dirty="0"/>
              <a:t>1930 </a:t>
            </a:r>
            <a:r>
              <a:rPr lang="en-US" dirty="0" err="1"/>
              <a:t>uint</a:t>
            </a:r>
            <a:r>
              <a:rPr lang="en-US" dirty="0"/>
              <a:t> a;</a:t>
            </a:r>
          </a:p>
          <a:p>
            <a:r>
              <a:rPr lang="en-US" dirty="0"/>
              <a:t>1931</a:t>
            </a:r>
          </a:p>
          <a:p>
            <a:r>
              <a:rPr lang="en-US" dirty="0"/>
              <a:t>1932 if(</a:t>
            </a:r>
            <a:r>
              <a:rPr lang="en-US" dirty="0" err="1"/>
              <a:t>newsz</a:t>
            </a:r>
            <a:r>
              <a:rPr lang="en-US" dirty="0"/>
              <a:t> &gt;= KERNBASE)</a:t>
            </a:r>
          </a:p>
          <a:p>
            <a:r>
              <a:rPr lang="en-US" dirty="0"/>
              <a:t>1933 return 0;</a:t>
            </a:r>
          </a:p>
          <a:p>
            <a:r>
              <a:rPr lang="en-US" dirty="0"/>
              <a:t>1934 if(</a:t>
            </a:r>
            <a:r>
              <a:rPr lang="en-US" dirty="0" err="1"/>
              <a:t>newsz</a:t>
            </a:r>
            <a:r>
              <a:rPr lang="en-US" dirty="0"/>
              <a:t> &lt; </a:t>
            </a:r>
            <a:r>
              <a:rPr lang="en-US" dirty="0" err="1"/>
              <a:t>oldsz</a:t>
            </a:r>
            <a:r>
              <a:rPr lang="en-US" dirty="0"/>
              <a:t>)</a:t>
            </a:r>
          </a:p>
          <a:p>
            <a:r>
              <a:rPr lang="en-US" dirty="0"/>
              <a:t>1935 return </a:t>
            </a:r>
            <a:r>
              <a:rPr lang="en-US" dirty="0" err="1"/>
              <a:t>oldsz</a:t>
            </a:r>
            <a:r>
              <a:rPr lang="en-US" dirty="0" smtClean="0"/>
              <a:t>;</a:t>
            </a:r>
          </a:p>
          <a:p>
            <a:r>
              <a:rPr lang="en-US" dirty="0" smtClean="0"/>
              <a:t>1936</a:t>
            </a:r>
          </a:p>
          <a:p>
            <a:r>
              <a:rPr lang="en-US" dirty="0" smtClean="0"/>
              <a:t>1937 </a:t>
            </a:r>
            <a:r>
              <a:rPr lang="en-US" dirty="0"/>
              <a:t>a = PGROUNDUP(</a:t>
            </a:r>
            <a:r>
              <a:rPr lang="en-US" dirty="0" err="1"/>
              <a:t>oldsz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27897" y="1814805"/>
            <a:ext cx="4864101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1938 </a:t>
            </a:r>
            <a:r>
              <a:rPr lang="en-US" dirty="0"/>
              <a:t>for(; a &lt; </a:t>
            </a:r>
            <a:r>
              <a:rPr lang="en-US" dirty="0" err="1"/>
              <a:t>newsz</a:t>
            </a:r>
            <a:r>
              <a:rPr lang="en-US" dirty="0"/>
              <a:t>; a += PGSIZE){</a:t>
            </a:r>
          </a:p>
          <a:p>
            <a:r>
              <a:rPr lang="en-US" dirty="0"/>
              <a:t>1939 mem = </a:t>
            </a:r>
            <a:r>
              <a:rPr lang="en-US" dirty="0" err="1"/>
              <a:t>kalloc</a:t>
            </a:r>
            <a:r>
              <a:rPr lang="en-US" dirty="0"/>
              <a:t>();</a:t>
            </a:r>
          </a:p>
          <a:p>
            <a:r>
              <a:rPr lang="en-US" dirty="0"/>
              <a:t>1940 if(mem == 0){</a:t>
            </a:r>
          </a:p>
          <a:p>
            <a:r>
              <a:rPr lang="en-US" dirty="0"/>
              <a:t>1941 </a:t>
            </a:r>
            <a:r>
              <a:rPr lang="en-US" dirty="0" smtClean="0"/>
              <a:t>    </a:t>
            </a:r>
            <a:r>
              <a:rPr lang="en-US" dirty="0" err="1" smtClean="0"/>
              <a:t>cprintf</a:t>
            </a:r>
            <a:r>
              <a:rPr lang="en-US" dirty="0"/>
              <a:t>("</a:t>
            </a:r>
            <a:r>
              <a:rPr lang="en-US" dirty="0" err="1"/>
              <a:t>allocuvm</a:t>
            </a:r>
            <a:r>
              <a:rPr lang="en-US" dirty="0"/>
              <a:t> out of memory\n");</a:t>
            </a:r>
          </a:p>
          <a:p>
            <a:r>
              <a:rPr lang="en-US" dirty="0"/>
              <a:t>1942 </a:t>
            </a:r>
            <a:r>
              <a:rPr lang="en-US" dirty="0" smtClean="0"/>
              <a:t>    </a:t>
            </a:r>
            <a:r>
              <a:rPr lang="en-US" dirty="0" err="1" smtClean="0"/>
              <a:t>deallocuvm</a:t>
            </a:r>
            <a:r>
              <a:rPr lang="en-US" dirty="0" smtClean="0"/>
              <a:t>(</a:t>
            </a:r>
            <a:r>
              <a:rPr lang="en-US" dirty="0" err="1" smtClean="0"/>
              <a:t>pgdir</a:t>
            </a:r>
            <a:r>
              <a:rPr lang="en-US" dirty="0"/>
              <a:t>, </a:t>
            </a:r>
            <a:r>
              <a:rPr lang="en-US" dirty="0" err="1"/>
              <a:t>newsz</a:t>
            </a:r>
            <a:r>
              <a:rPr lang="en-US" dirty="0"/>
              <a:t>, </a:t>
            </a:r>
            <a:r>
              <a:rPr lang="en-US" dirty="0" err="1"/>
              <a:t>oldsz</a:t>
            </a:r>
            <a:r>
              <a:rPr lang="en-US" dirty="0"/>
              <a:t>);</a:t>
            </a:r>
          </a:p>
          <a:p>
            <a:r>
              <a:rPr lang="en-US" dirty="0"/>
              <a:t>1943 </a:t>
            </a:r>
            <a:r>
              <a:rPr lang="en-US" dirty="0" smtClean="0"/>
              <a:t>    return </a:t>
            </a:r>
            <a:r>
              <a:rPr lang="en-US" dirty="0"/>
              <a:t>0;</a:t>
            </a:r>
          </a:p>
          <a:p>
            <a:r>
              <a:rPr lang="en-US" dirty="0"/>
              <a:t>1944 </a:t>
            </a:r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006626D-B5A8-5240-B75B-CC9A74DB57AC}"/>
              </a:ext>
            </a:extLst>
          </p:cNvPr>
          <p:cNvSpPr/>
          <p:nvPr/>
        </p:nvSpPr>
        <p:spPr>
          <a:xfrm>
            <a:off x="3225803" y="4083782"/>
            <a:ext cx="400049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KERNBASE is the starting address of the kernel's address space (0x80000000 or 2GB in </a:t>
            </a:r>
            <a:r>
              <a:rPr lang="en-IN" sz="1600" dirty="0" smtClean="0">
                <a:solidFill>
                  <a:schemeClr val="tx1"/>
                </a:solidFill>
              </a:rPr>
              <a:t>xv6) </a:t>
            </a:r>
            <a:r>
              <a:rPr lang="en-IN" sz="1600" dirty="0" smtClean="0">
                <a:solidFill>
                  <a:schemeClr val="tx1"/>
                </a:solidFill>
                <a:effectLst/>
              </a:rPr>
              <a:t>New </a:t>
            </a:r>
            <a:r>
              <a:rPr lang="en-IN" sz="1600" dirty="0">
                <a:solidFill>
                  <a:schemeClr val="tx1"/>
                </a:solidFill>
                <a:effectLst/>
              </a:rPr>
              <a:t>size can’t be over 2GB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006626D-B5A8-5240-B75B-CC9A74DB57AC}"/>
              </a:ext>
            </a:extLst>
          </p:cNvPr>
          <p:cNvSpPr/>
          <p:nvPr/>
        </p:nvSpPr>
        <p:spPr>
          <a:xfrm>
            <a:off x="7846311" y="4076962"/>
            <a:ext cx="30248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If it cannot allocate memory</a:t>
            </a:r>
            <a:endParaRPr lang="en-IN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44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7504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 a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Algorithm in xv6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251" y="1736448"/>
            <a:ext cx="868364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1945 </a:t>
            </a:r>
            <a:r>
              <a:rPr lang="en-US" dirty="0" err="1"/>
              <a:t>memset</a:t>
            </a:r>
            <a:r>
              <a:rPr lang="en-US" dirty="0"/>
              <a:t>(mem, 0, PGSIZE);</a:t>
            </a:r>
          </a:p>
          <a:p>
            <a:r>
              <a:rPr lang="en-US" dirty="0"/>
              <a:t>1946 if(</a:t>
            </a:r>
            <a:r>
              <a:rPr lang="en-US" dirty="0" err="1"/>
              <a:t>mappages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, (char*)a, PGSIZE, V2P(mem), PTE_W|PTE_U) &lt; 0){</a:t>
            </a:r>
          </a:p>
          <a:p>
            <a:r>
              <a:rPr lang="en-US" dirty="0"/>
              <a:t>1947 </a:t>
            </a:r>
            <a:r>
              <a:rPr lang="en-US" dirty="0" smtClean="0"/>
              <a:t>    </a:t>
            </a:r>
            <a:r>
              <a:rPr lang="en-US" dirty="0" err="1" smtClean="0"/>
              <a:t>cprintf</a:t>
            </a:r>
            <a:r>
              <a:rPr lang="en-US" dirty="0"/>
              <a:t>("</a:t>
            </a:r>
            <a:r>
              <a:rPr lang="en-US" dirty="0" err="1"/>
              <a:t>allocuvm</a:t>
            </a:r>
            <a:r>
              <a:rPr lang="en-US" dirty="0"/>
              <a:t> out of memory (2)\n");</a:t>
            </a:r>
          </a:p>
          <a:p>
            <a:r>
              <a:rPr lang="en-US" dirty="0"/>
              <a:t>1948 </a:t>
            </a:r>
            <a:r>
              <a:rPr lang="en-US" dirty="0" smtClean="0"/>
              <a:t>    </a:t>
            </a:r>
            <a:r>
              <a:rPr lang="en-US" dirty="0" err="1" smtClean="0"/>
              <a:t>deallocuvm</a:t>
            </a:r>
            <a:r>
              <a:rPr lang="en-US" dirty="0" smtClean="0"/>
              <a:t>(</a:t>
            </a:r>
            <a:r>
              <a:rPr lang="en-US" dirty="0" err="1" smtClean="0"/>
              <a:t>pgdir</a:t>
            </a:r>
            <a:r>
              <a:rPr lang="en-US" dirty="0"/>
              <a:t>, </a:t>
            </a:r>
            <a:r>
              <a:rPr lang="en-US" dirty="0" err="1"/>
              <a:t>newsz</a:t>
            </a:r>
            <a:r>
              <a:rPr lang="en-US" dirty="0"/>
              <a:t>, </a:t>
            </a:r>
            <a:r>
              <a:rPr lang="en-US" dirty="0" err="1"/>
              <a:t>oldsz</a:t>
            </a:r>
            <a:r>
              <a:rPr lang="en-US" dirty="0"/>
              <a:t>);</a:t>
            </a:r>
          </a:p>
          <a:p>
            <a:r>
              <a:rPr lang="en-US" dirty="0"/>
              <a:t>1949 </a:t>
            </a:r>
            <a:r>
              <a:rPr lang="en-US" dirty="0" smtClean="0"/>
              <a:t>    </a:t>
            </a:r>
            <a:r>
              <a:rPr lang="en-US" dirty="0" err="1" smtClean="0"/>
              <a:t>kfree</a:t>
            </a:r>
            <a:r>
              <a:rPr lang="en-US" dirty="0" smtClean="0"/>
              <a:t>(mem);</a:t>
            </a:r>
          </a:p>
          <a:p>
            <a:r>
              <a:rPr lang="en-US" dirty="0"/>
              <a:t>1950 </a:t>
            </a:r>
            <a:r>
              <a:rPr lang="en-US" dirty="0" smtClean="0"/>
              <a:t>    return </a:t>
            </a:r>
            <a:r>
              <a:rPr lang="en-US" dirty="0"/>
              <a:t>0;</a:t>
            </a:r>
          </a:p>
          <a:p>
            <a:r>
              <a:rPr lang="te-IN" dirty="0"/>
              <a:t>1951 </a:t>
            </a:r>
            <a:r>
              <a:rPr lang="en-US" dirty="0" smtClean="0"/>
              <a:t>  </a:t>
            </a:r>
            <a:r>
              <a:rPr lang="te-IN" dirty="0" smtClean="0"/>
              <a:t>}</a:t>
            </a:r>
            <a:endParaRPr lang="te-IN" dirty="0"/>
          </a:p>
          <a:p>
            <a:r>
              <a:rPr lang="te-IN" dirty="0"/>
              <a:t>1952 }</a:t>
            </a:r>
          </a:p>
          <a:p>
            <a:r>
              <a:rPr lang="en-US" dirty="0"/>
              <a:t>1953 return </a:t>
            </a:r>
            <a:r>
              <a:rPr lang="en-US" dirty="0" err="1"/>
              <a:t>newsz</a:t>
            </a:r>
            <a:r>
              <a:rPr lang="en-US" dirty="0"/>
              <a:t>;</a:t>
            </a:r>
          </a:p>
          <a:p>
            <a:r>
              <a:rPr lang="te-IN" dirty="0"/>
              <a:t>1954 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F26CA36-6B5A-8743-BE9E-42FDBF31537E}"/>
              </a:ext>
            </a:extLst>
          </p:cNvPr>
          <p:cNvSpPr/>
          <p:nvPr/>
        </p:nvSpPr>
        <p:spPr>
          <a:xfrm>
            <a:off x="6096000" y="2752110"/>
            <a:ext cx="288289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/>
              <a:t>Flags the page as writeable</a:t>
            </a:r>
          </a:p>
          <a:p>
            <a:r>
              <a:rPr lang="en-IN" sz="1600" dirty="0"/>
              <a:t>and to be used by programs</a:t>
            </a:r>
          </a:p>
          <a:p>
            <a:r>
              <a:rPr lang="en-IN" sz="1600" dirty="0"/>
              <a:t>(otherwise only the kernel</a:t>
            </a:r>
          </a:p>
          <a:p>
            <a:r>
              <a:rPr lang="en-IN" sz="1600" dirty="0"/>
              <a:t>can access it)</a:t>
            </a:r>
            <a:endParaRPr lang="en-IN" sz="1600" dirty="0">
              <a:effectLst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A8289AC-0423-8A4D-A780-083796F71FC4}"/>
              </a:ext>
            </a:extLst>
          </p:cNvPr>
          <p:cNvCxnSpPr/>
          <p:nvPr/>
        </p:nvCxnSpPr>
        <p:spPr>
          <a:xfrm flipH="1" flipV="1">
            <a:off x="6350000" y="2357574"/>
            <a:ext cx="146050" cy="39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75B4413-A1A5-2E41-A030-6036AA9C370A}"/>
              </a:ext>
            </a:extLst>
          </p:cNvPr>
          <p:cNvSpPr/>
          <p:nvPr/>
        </p:nvSpPr>
        <p:spPr>
          <a:xfrm>
            <a:off x="2748592" y="3059886"/>
            <a:ext cx="205938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 </a:t>
            </a:r>
            <a:r>
              <a:rPr lang="en-IN" sz="1600" dirty="0" err="1">
                <a:solidFill>
                  <a:schemeClr val="tx1"/>
                </a:solidFill>
              </a:rPr>
              <a:t>kfree</a:t>
            </a:r>
            <a:r>
              <a:rPr lang="en-IN" sz="1600" dirty="0">
                <a:solidFill>
                  <a:schemeClr val="tx1"/>
                </a:solidFill>
              </a:rPr>
              <a:t> to free physical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memory at run-time </a:t>
            </a:r>
            <a:endParaRPr lang="en-IN" sz="16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A8289AC-0423-8A4D-A780-083796F71FC4}"/>
              </a:ext>
            </a:extLst>
          </p:cNvPr>
          <p:cNvCxnSpPr/>
          <p:nvPr/>
        </p:nvCxnSpPr>
        <p:spPr>
          <a:xfrm flipH="1" flipV="1">
            <a:off x="2311400" y="3059886"/>
            <a:ext cx="437192" cy="39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10" y="267692"/>
            <a:ext cx="740829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1900 // Load a program segment into </a:t>
            </a:r>
            <a:r>
              <a:rPr lang="en-US" dirty="0" err="1"/>
              <a:t>pgdir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 must be page−aligned</a:t>
            </a:r>
          </a:p>
          <a:p>
            <a:r>
              <a:rPr lang="en-US" dirty="0"/>
              <a:t>1901 // and the pages from </a:t>
            </a:r>
            <a:r>
              <a:rPr lang="en-US" dirty="0" err="1"/>
              <a:t>addr</a:t>
            </a:r>
            <a:r>
              <a:rPr lang="en-US" dirty="0"/>
              <a:t> to </a:t>
            </a:r>
            <a:r>
              <a:rPr lang="en-US" dirty="0" err="1"/>
              <a:t>addr+sz</a:t>
            </a:r>
            <a:r>
              <a:rPr lang="en-US" dirty="0"/>
              <a:t> must already be mapped.</a:t>
            </a:r>
          </a:p>
          <a:p>
            <a:r>
              <a:rPr lang="en-US" dirty="0"/>
              <a:t>1902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1903 </a:t>
            </a:r>
            <a:r>
              <a:rPr lang="en-US" b="1" dirty="0" err="1"/>
              <a:t>loaduvm</a:t>
            </a:r>
            <a:r>
              <a:rPr lang="en-US" dirty="0"/>
              <a:t>(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, char *</a:t>
            </a:r>
            <a:r>
              <a:rPr lang="en-US" dirty="0" err="1"/>
              <a:t>addr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inode</a:t>
            </a:r>
            <a:r>
              <a:rPr lang="en-US" dirty="0"/>
              <a:t> *</a:t>
            </a:r>
            <a:r>
              <a:rPr lang="en-US" dirty="0" err="1"/>
              <a:t>ip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 offset,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en-US" dirty="0"/>
              <a:t>1904 {</a:t>
            </a:r>
          </a:p>
          <a:p>
            <a:r>
              <a:rPr lang="en-US" dirty="0"/>
              <a:t>1905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pa, n;</a:t>
            </a:r>
          </a:p>
          <a:p>
            <a:r>
              <a:rPr lang="en-US" dirty="0"/>
              <a:t>1906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pte</a:t>
            </a:r>
            <a:r>
              <a:rPr lang="en-US" dirty="0"/>
              <a:t>;</a:t>
            </a:r>
          </a:p>
          <a:p>
            <a:r>
              <a:rPr lang="en-US" dirty="0"/>
              <a:t>1907</a:t>
            </a:r>
          </a:p>
          <a:p>
            <a:r>
              <a:rPr lang="en-US" dirty="0"/>
              <a:t>1908 if((</a:t>
            </a:r>
            <a:r>
              <a:rPr lang="en-US" dirty="0" err="1"/>
              <a:t>uint</a:t>
            </a:r>
            <a:r>
              <a:rPr lang="en-US" dirty="0"/>
              <a:t>) </a:t>
            </a:r>
            <a:r>
              <a:rPr lang="en-US" dirty="0" err="1"/>
              <a:t>addr</a:t>
            </a:r>
            <a:r>
              <a:rPr lang="en-US" dirty="0"/>
              <a:t> % PGSIZE != 0)</a:t>
            </a:r>
          </a:p>
          <a:p>
            <a:r>
              <a:rPr lang="en-US" dirty="0"/>
              <a:t>1909 panic("</a:t>
            </a:r>
            <a:r>
              <a:rPr lang="en-US" dirty="0" err="1"/>
              <a:t>loaduvm</a:t>
            </a:r>
            <a:r>
              <a:rPr lang="en-US" dirty="0"/>
              <a:t>: </a:t>
            </a:r>
            <a:r>
              <a:rPr lang="en-US" dirty="0" err="1"/>
              <a:t>addr</a:t>
            </a:r>
            <a:r>
              <a:rPr lang="en-US" dirty="0"/>
              <a:t> must be page aligned");</a:t>
            </a:r>
          </a:p>
          <a:p>
            <a:r>
              <a:rPr lang="en-US" dirty="0"/>
              <a:t>1910 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sz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PGSIZE){</a:t>
            </a:r>
          </a:p>
          <a:p>
            <a:r>
              <a:rPr lang="en-US" dirty="0"/>
              <a:t>1911 if((</a:t>
            </a:r>
            <a:r>
              <a:rPr lang="en-US" dirty="0" err="1"/>
              <a:t>pte</a:t>
            </a:r>
            <a:r>
              <a:rPr lang="en-US" dirty="0"/>
              <a:t> = </a:t>
            </a:r>
            <a:r>
              <a:rPr lang="en-US" dirty="0" err="1"/>
              <a:t>walkpgdir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, </a:t>
            </a:r>
            <a:r>
              <a:rPr lang="en-US" dirty="0" err="1"/>
              <a:t>addr+i</a:t>
            </a:r>
            <a:r>
              <a:rPr lang="en-US" dirty="0"/>
              <a:t>, 0)) == 0)</a:t>
            </a:r>
          </a:p>
          <a:p>
            <a:r>
              <a:rPr lang="en-US" dirty="0"/>
              <a:t>1912 panic("</a:t>
            </a:r>
            <a:r>
              <a:rPr lang="en-US" dirty="0" err="1"/>
              <a:t>loaduvm</a:t>
            </a:r>
            <a:r>
              <a:rPr lang="en-US" dirty="0"/>
              <a:t>: address should exist");</a:t>
            </a:r>
          </a:p>
          <a:p>
            <a:r>
              <a:rPr lang="en-US" dirty="0"/>
              <a:t>1913 pa = PTE_ADDR(*</a:t>
            </a:r>
            <a:r>
              <a:rPr lang="en-US" dirty="0" err="1"/>
              <a:t>pte</a:t>
            </a:r>
            <a:r>
              <a:rPr lang="en-US" dirty="0"/>
              <a:t>);</a:t>
            </a:r>
          </a:p>
          <a:p>
            <a:r>
              <a:rPr lang="en-US" dirty="0"/>
              <a:t>1914 if(</a:t>
            </a:r>
            <a:r>
              <a:rPr lang="en-US" dirty="0" err="1"/>
              <a:t>sz</a:t>
            </a:r>
            <a:r>
              <a:rPr lang="en-US" dirty="0"/>
              <a:t> − </a:t>
            </a:r>
            <a:r>
              <a:rPr lang="en-US" dirty="0" err="1"/>
              <a:t>i</a:t>
            </a:r>
            <a:r>
              <a:rPr lang="en-US" dirty="0"/>
              <a:t> &lt; PGSIZE)</a:t>
            </a:r>
          </a:p>
          <a:p>
            <a:r>
              <a:rPr lang="en-US" dirty="0"/>
              <a:t>1915 n = </a:t>
            </a:r>
            <a:r>
              <a:rPr lang="en-US" dirty="0" err="1"/>
              <a:t>sz</a:t>
            </a:r>
            <a:r>
              <a:rPr lang="en-US" dirty="0"/>
              <a:t> −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1916 else</a:t>
            </a:r>
          </a:p>
          <a:p>
            <a:r>
              <a:rPr lang="en-US" dirty="0"/>
              <a:t>1917 n = PGSIZE;</a:t>
            </a:r>
          </a:p>
          <a:p>
            <a:r>
              <a:rPr lang="en-US" dirty="0"/>
              <a:t>1918 if(</a:t>
            </a:r>
            <a:r>
              <a:rPr lang="en-US" dirty="0" err="1"/>
              <a:t>readi</a:t>
            </a:r>
            <a:r>
              <a:rPr lang="en-US" dirty="0"/>
              <a:t>(</a:t>
            </a:r>
            <a:r>
              <a:rPr lang="en-US" dirty="0" err="1"/>
              <a:t>ip</a:t>
            </a:r>
            <a:r>
              <a:rPr lang="en-US" dirty="0"/>
              <a:t>, P2V(pa), </a:t>
            </a:r>
            <a:r>
              <a:rPr lang="en-US" dirty="0" err="1"/>
              <a:t>offset+i</a:t>
            </a:r>
            <a:r>
              <a:rPr lang="en-US" dirty="0"/>
              <a:t>, n) != n)</a:t>
            </a:r>
          </a:p>
          <a:p>
            <a:r>
              <a:rPr lang="en-US" dirty="0"/>
              <a:t>1919 return −1;</a:t>
            </a:r>
          </a:p>
          <a:p>
            <a:r>
              <a:rPr lang="en-US" dirty="0"/>
              <a:t>1920 }</a:t>
            </a:r>
          </a:p>
          <a:p>
            <a:r>
              <a:rPr lang="en-US" dirty="0"/>
              <a:t>1921 return 0;</a:t>
            </a:r>
          </a:p>
          <a:p>
            <a:r>
              <a:rPr lang="en-US" dirty="0"/>
              <a:t>1922 }</a:t>
            </a:r>
            <a:endParaRPr lang="te-IN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69F7E00-CC6D-9F49-9805-ED3A5078E1A2}"/>
              </a:ext>
            </a:extLst>
          </p:cNvPr>
          <p:cNvSpPr txBox="1"/>
          <p:nvPr/>
        </p:nvSpPr>
        <p:spPr>
          <a:xfrm>
            <a:off x="5639566" y="3176180"/>
            <a:ext cx="520942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page table entry being loaded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already </a:t>
            </a:r>
            <a:r>
              <a:rPr lang="en-US" dirty="0">
                <a:solidFill>
                  <a:schemeClr val="tx1"/>
                </a:solidFill>
              </a:rPr>
              <a:t>allocated earlier look up address to load into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3423B1F-1258-414A-B207-0E7DC27606D6}"/>
              </a:ext>
            </a:extLst>
          </p:cNvPr>
          <p:cNvSpPr txBox="1"/>
          <p:nvPr/>
        </p:nvSpPr>
        <p:spPr>
          <a:xfrm>
            <a:off x="4572766" y="3903633"/>
            <a:ext cx="73652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Get physical address from page table entry convert back to kernel virtual address for read from disk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8E606EB-5B87-1F41-92ED-528DF464025B}"/>
              </a:ext>
            </a:extLst>
          </p:cNvPr>
          <p:cNvSpPr txBox="1"/>
          <p:nvPr/>
        </p:nvSpPr>
        <p:spPr>
          <a:xfrm>
            <a:off x="4636266" y="4976634"/>
            <a:ext cx="534727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Copy from file represented by struct </a:t>
            </a:r>
            <a:r>
              <a:rPr lang="en-US" dirty="0" err="1">
                <a:solidFill>
                  <a:schemeClr val="tx1"/>
                </a:solidFill>
              </a:rPr>
              <a:t>inode</a:t>
            </a:r>
            <a:r>
              <a:rPr lang="en-US" dirty="0">
                <a:solidFill>
                  <a:schemeClr val="tx1"/>
                </a:solidFill>
              </a:rPr>
              <a:t> into memory P2V(pa) – mapping of physical address in kernel memory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6683353" y="1666314"/>
            <a:ext cx="5254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Loading a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1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273220" y="1482674"/>
            <a:ext cx="105217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kernel </a:t>
            </a:r>
            <a:r>
              <a:rPr lang="en-US" sz="2400" dirty="0"/>
              <a:t>divides the virtual address space of a process into </a:t>
            </a:r>
            <a:r>
              <a:rPr lang="en-US" sz="2400" dirty="0" smtClean="0"/>
              <a:t>logical </a:t>
            </a:r>
            <a:r>
              <a:rPr lang="en-US" sz="2400" i="1" dirty="0" smtClean="0"/>
              <a:t>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region is a contiguous area of the virtual address space of a process </a:t>
            </a:r>
            <a:r>
              <a:rPr lang="en-US" sz="2400" dirty="0" smtClean="0"/>
              <a:t>that can </a:t>
            </a:r>
            <a:r>
              <a:rPr lang="en-US" sz="2400" dirty="0"/>
              <a:t>be treated as a distinct object to be shared or protected.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Thus </a:t>
            </a:r>
            <a:r>
              <a:rPr lang="en-US" sz="2400" dirty="0"/>
              <a:t>text, data, </a:t>
            </a:r>
            <a:r>
              <a:rPr lang="en-US" sz="2400" dirty="0" smtClean="0"/>
              <a:t>and stack </a:t>
            </a:r>
            <a:r>
              <a:rPr lang="en-US" sz="2400" dirty="0"/>
              <a:t>usually form separate regions of a process.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Several </a:t>
            </a:r>
            <a:r>
              <a:rPr lang="en-US" sz="2400" dirty="0"/>
              <a:t>processes can share </a:t>
            </a:r>
            <a:r>
              <a:rPr lang="en-US" sz="2400" dirty="0" smtClean="0"/>
              <a:t>a region.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Several </a:t>
            </a:r>
            <a:r>
              <a:rPr lang="en-US" sz="2400" dirty="0"/>
              <a:t>processes may execute the same program, and it </a:t>
            </a:r>
            <a:r>
              <a:rPr lang="en-US" sz="2400" dirty="0" smtClean="0"/>
              <a:t>is natural </a:t>
            </a:r>
            <a:r>
              <a:rPr lang="en-US" sz="2400" dirty="0"/>
              <a:t>that they share one copy of the text region.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Several processes may </a:t>
            </a:r>
            <a:r>
              <a:rPr lang="en-US" sz="2400" dirty="0"/>
              <a:t>cooperate to share a common shared-memory region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kernel contains a region table and allocates an entry from the table </a:t>
            </a:r>
            <a:r>
              <a:rPr lang="en-US" sz="2400" dirty="0" smtClean="0"/>
              <a:t>for each </a:t>
            </a:r>
            <a:r>
              <a:rPr lang="en-US" sz="2400" dirty="0"/>
              <a:t>active region in the </a:t>
            </a:r>
            <a:r>
              <a:rPr lang="en-US" sz="2400" dirty="0" smtClean="0"/>
              <a:t>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process contains a private </a:t>
            </a:r>
            <a:r>
              <a:rPr lang="en-US" sz="2400" i="1" dirty="0"/>
              <a:t>per process region table, </a:t>
            </a:r>
            <a:r>
              <a:rPr lang="en-US" sz="2400" dirty="0"/>
              <a:t>called a </a:t>
            </a:r>
            <a:r>
              <a:rPr lang="en-US" sz="2400" i="1" dirty="0" err="1" smtClean="0"/>
              <a:t>pregion</a:t>
            </a:r>
            <a:r>
              <a:rPr lang="en-US" sz="2400" i="1" dirty="0"/>
              <a:t> </a:t>
            </a:r>
            <a:r>
              <a:rPr lang="en-US" sz="2400" dirty="0" smtClean="0"/>
              <a:t>for </a:t>
            </a:r>
            <a:r>
              <a:rPr lang="en-US" sz="2400" dirty="0"/>
              <a:t>short</a:t>
            </a:r>
            <a:endParaRPr lang="en-US" altLang="ko-KR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7032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8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326833" y="331375"/>
            <a:ext cx="5254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Deallocate a region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C5DFDD5-00F8-2E4A-8E8E-B2D93FCC45C0}"/>
              </a:ext>
            </a:extLst>
          </p:cNvPr>
          <p:cNvSpPr/>
          <p:nvPr/>
        </p:nvSpPr>
        <p:spPr>
          <a:xfrm>
            <a:off x="326833" y="1326613"/>
            <a:ext cx="1013919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1956 // Deallocate user pages to bring the process size from </a:t>
            </a:r>
            <a:r>
              <a:rPr lang="en-IN" dirty="0" err="1"/>
              <a:t>oldsz</a:t>
            </a:r>
            <a:r>
              <a:rPr lang="en-IN" dirty="0"/>
              <a:t> to </a:t>
            </a:r>
            <a:r>
              <a:rPr lang="en-IN" dirty="0" err="1"/>
              <a:t>newsz</a:t>
            </a:r>
            <a:r>
              <a:rPr lang="en-IN" dirty="0"/>
              <a:t>. </a:t>
            </a:r>
            <a:r>
              <a:rPr lang="en-IN" dirty="0" err="1"/>
              <a:t>oldsz</a:t>
            </a:r>
            <a:r>
              <a:rPr lang="en-IN" dirty="0"/>
              <a:t> 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dirty="0"/>
              <a:t>// and </a:t>
            </a:r>
            <a:r>
              <a:rPr lang="en-IN" dirty="0" err="1"/>
              <a:t>newsz</a:t>
            </a:r>
            <a:r>
              <a:rPr lang="en-IN" dirty="0"/>
              <a:t> need not be page−aligned, nor does </a:t>
            </a:r>
            <a:r>
              <a:rPr lang="en-IN" dirty="0" err="1"/>
              <a:t>newsz</a:t>
            </a:r>
            <a:r>
              <a:rPr lang="en-IN" dirty="0"/>
              <a:t> need to be less than </a:t>
            </a:r>
            <a:r>
              <a:rPr lang="en-IN" dirty="0" err="1"/>
              <a:t>oldsz</a:t>
            </a:r>
            <a:r>
              <a:rPr lang="en-IN" dirty="0"/>
              <a:t>. 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// </a:t>
            </a:r>
            <a:r>
              <a:rPr lang="en-IN" dirty="0" err="1"/>
              <a:t>oldsz</a:t>
            </a:r>
            <a:r>
              <a:rPr lang="en-IN" dirty="0"/>
              <a:t> can be larger than the actual  process size. Returns the new process size.</a:t>
            </a:r>
          </a:p>
          <a:p>
            <a:pPr>
              <a:lnSpc>
                <a:spcPct val="150000"/>
              </a:lnSpc>
            </a:pPr>
            <a:r>
              <a:rPr lang="en-IN" dirty="0"/>
              <a:t>int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deallocuvm</a:t>
            </a:r>
            <a:r>
              <a:rPr lang="en-IN" dirty="0"/>
              <a:t>(</a:t>
            </a:r>
            <a:r>
              <a:rPr lang="en-IN" dirty="0" err="1"/>
              <a:t>pde_t</a:t>
            </a:r>
            <a:r>
              <a:rPr lang="en-IN" dirty="0"/>
              <a:t> *</a:t>
            </a:r>
            <a:r>
              <a:rPr lang="en-IN" dirty="0" err="1"/>
              <a:t>pgdir</a:t>
            </a:r>
            <a:r>
              <a:rPr lang="en-IN" dirty="0"/>
              <a:t>, </a:t>
            </a:r>
            <a:r>
              <a:rPr lang="en-IN" dirty="0" err="1"/>
              <a:t>uint</a:t>
            </a:r>
            <a:r>
              <a:rPr lang="en-IN" dirty="0"/>
              <a:t> </a:t>
            </a:r>
            <a:r>
              <a:rPr lang="en-IN" dirty="0" err="1"/>
              <a:t>oldsz</a:t>
            </a:r>
            <a:r>
              <a:rPr lang="en-IN" dirty="0"/>
              <a:t>, </a:t>
            </a:r>
            <a:r>
              <a:rPr lang="en-IN" dirty="0" err="1"/>
              <a:t>uint</a:t>
            </a:r>
            <a:r>
              <a:rPr lang="en-IN" dirty="0"/>
              <a:t> </a:t>
            </a:r>
            <a:r>
              <a:rPr lang="en-IN" dirty="0" err="1"/>
              <a:t>newsz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r>
              <a:rPr lang="en-IN" dirty="0"/>
              <a:t> {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pte_t</a:t>
            </a:r>
            <a:r>
              <a:rPr lang="en-IN" dirty="0"/>
              <a:t> *</a:t>
            </a:r>
            <a:r>
              <a:rPr lang="en-IN" dirty="0" err="1"/>
              <a:t>pte</a:t>
            </a:r>
            <a:r>
              <a:rPr lang="en-IN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uint</a:t>
            </a:r>
            <a:r>
              <a:rPr lang="en-IN" dirty="0"/>
              <a:t> a, pa;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if(</a:t>
            </a:r>
            <a:r>
              <a:rPr lang="en-IN" dirty="0" err="1"/>
              <a:t>newsz</a:t>
            </a:r>
            <a:r>
              <a:rPr lang="en-IN" dirty="0"/>
              <a:t> &gt;= </a:t>
            </a:r>
            <a:r>
              <a:rPr lang="en-IN" dirty="0" err="1"/>
              <a:t>oldsz</a:t>
            </a:r>
            <a:r>
              <a:rPr lang="en-I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	return </a:t>
            </a:r>
            <a:r>
              <a:rPr lang="en-IN" dirty="0" err="1"/>
              <a:t>oldsz</a:t>
            </a:r>
            <a:r>
              <a:rPr lang="en-IN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a = PGROUNDUP(</a:t>
            </a:r>
            <a:r>
              <a:rPr lang="en-IN" dirty="0" err="1"/>
              <a:t>newsz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E52D9424-A656-7343-A6D6-7428F1E57A55}"/>
              </a:ext>
            </a:extLst>
          </p:cNvPr>
          <p:cNvSpPr/>
          <p:nvPr/>
        </p:nvSpPr>
        <p:spPr>
          <a:xfrm>
            <a:off x="6934200" y="4829420"/>
            <a:ext cx="1848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PGROUNDUP is a macros to round the address sent to a multiple of the PGSIZE.</a:t>
            </a:r>
            <a:endParaRPr lang="en-IN" dirty="0"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79E3723-DF77-FA49-B4DF-D5F75ED674B9}"/>
              </a:ext>
            </a:extLst>
          </p:cNvPr>
          <p:cNvSpPr/>
          <p:nvPr/>
        </p:nvSpPr>
        <p:spPr>
          <a:xfrm>
            <a:off x="6956048" y="3149600"/>
            <a:ext cx="213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Deallocates user pages to bring the process size from </a:t>
            </a:r>
            <a:r>
              <a:rPr lang="en-IN" dirty="0" err="1"/>
              <a:t>oldsz</a:t>
            </a:r>
            <a:r>
              <a:rPr lang="en-IN" dirty="0"/>
              <a:t> to </a:t>
            </a:r>
            <a:r>
              <a:rPr lang="en-IN" dirty="0" err="1"/>
              <a:t>newsz</a:t>
            </a:r>
            <a:r>
              <a:rPr lang="en-IN" dirty="0"/>
              <a:t>.</a:t>
            </a:r>
            <a:endParaRPr lang="en-IN" dirty="0">
              <a:effectLst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D5E80DF8-650C-F049-84F4-F186591A6D4E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416300"/>
            <a:ext cx="1961795" cy="11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BAF2E08-5C68-364E-800E-C43A6C7EBB3D}"/>
              </a:ext>
            </a:extLst>
          </p:cNvPr>
          <p:cNvCxnSpPr>
            <a:cxnSpLocks/>
          </p:cNvCxnSpPr>
          <p:nvPr/>
        </p:nvCxnSpPr>
        <p:spPr>
          <a:xfrm flipH="1">
            <a:off x="3317066" y="5422812"/>
            <a:ext cx="3521529" cy="29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326833" y="331375"/>
            <a:ext cx="5254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Deallocate a region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C5DFDD5-00F8-2E4A-8E8E-B2D93FCC45C0}"/>
              </a:ext>
            </a:extLst>
          </p:cNvPr>
          <p:cNvSpPr/>
          <p:nvPr/>
        </p:nvSpPr>
        <p:spPr>
          <a:xfrm>
            <a:off x="380999" y="1358240"/>
            <a:ext cx="83370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dirty="0"/>
              <a:t>for(; a &lt; </a:t>
            </a:r>
            <a:r>
              <a:rPr lang="en-IN" dirty="0" err="1"/>
              <a:t>oldsz</a:t>
            </a:r>
            <a:r>
              <a:rPr lang="en-IN" dirty="0"/>
              <a:t>; a += PGSIZE)</a:t>
            </a:r>
          </a:p>
          <a:p>
            <a:pPr lvl="1"/>
            <a:r>
              <a:rPr lang="en-IN" dirty="0"/>
              <a:t>{</a:t>
            </a:r>
          </a:p>
          <a:p>
            <a:pPr lvl="2"/>
            <a:r>
              <a:rPr lang="en-IN" dirty="0" err="1"/>
              <a:t>pte</a:t>
            </a:r>
            <a:r>
              <a:rPr lang="en-IN" dirty="0"/>
              <a:t> = </a:t>
            </a:r>
            <a:r>
              <a:rPr lang="en-IN" dirty="0" err="1"/>
              <a:t>walkpgdir</a:t>
            </a:r>
            <a:r>
              <a:rPr lang="en-IN" dirty="0"/>
              <a:t>(</a:t>
            </a:r>
            <a:r>
              <a:rPr lang="en-IN" dirty="0" err="1"/>
              <a:t>pgdir</a:t>
            </a:r>
            <a:r>
              <a:rPr lang="en-IN" dirty="0"/>
              <a:t>, (char*)a, 0);</a:t>
            </a:r>
          </a:p>
          <a:p>
            <a:pPr lvl="2"/>
            <a:r>
              <a:rPr lang="en-IN" dirty="0"/>
              <a:t>if(!</a:t>
            </a:r>
            <a:r>
              <a:rPr lang="en-IN" dirty="0" err="1"/>
              <a:t>pte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       a = PGADDR(PDX(a) + 1, 0, 0) − PGSIZE;</a:t>
            </a:r>
          </a:p>
          <a:p>
            <a:pPr lvl="2"/>
            <a:r>
              <a:rPr lang="en-IN" dirty="0"/>
              <a:t>else if((*</a:t>
            </a:r>
            <a:r>
              <a:rPr lang="en-IN" dirty="0" err="1"/>
              <a:t>pte</a:t>
            </a:r>
            <a:r>
              <a:rPr lang="en-IN" dirty="0"/>
              <a:t> &amp; PTE_P) != 0)</a:t>
            </a:r>
          </a:p>
          <a:p>
            <a:pPr lvl="2"/>
            <a:r>
              <a:rPr lang="en-IN" dirty="0"/>
              <a:t>{</a:t>
            </a:r>
          </a:p>
          <a:p>
            <a:pPr lvl="3"/>
            <a:r>
              <a:rPr lang="en-IN" dirty="0"/>
              <a:t>pa = PTE_ADDR(*</a:t>
            </a:r>
            <a:r>
              <a:rPr lang="en-IN" dirty="0" err="1"/>
              <a:t>pte</a:t>
            </a:r>
            <a:r>
              <a:rPr lang="en-IN" dirty="0"/>
              <a:t>);</a:t>
            </a:r>
          </a:p>
          <a:p>
            <a:pPr lvl="3"/>
            <a:r>
              <a:rPr lang="en-IN" dirty="0"/>
              <a:t>if(pa == 0)</a:t>
            </a:r>
          </a:p>
          <a:p>
            <a:pPr lvl="3"/>
            <a:r>
              <a:rPr lang="en-IN" dirty="0"/>
              <a:t>	panic("</a:t>
            </a:r>
            <a:r>
              <a:rPr lang="en-IN" dirty="0" err="1"/>
              <a:t>kfree</a:t>
            </a:r>
            <a:r>
              <a:rPr lang="en-IN" dirty="0"/>
              <a:t>");</a:t>
            </a:r>
          </a:p>
          <a:p>
            <a:pPr lvl="3"/>
            <a:r>
              <a:rPr lang="en-IN" dirty="0"/>
              <a:t>char *v = P2V(pa);</a:t>
            </a:r>
          </a:p>
          <a:p>
            <a:pPr lvl="3"/>
            <a:r>
              <a:rPr lang="en-IN" dirty="0" err="1"/>
              <a:t>kfree</a:t>
            </a:r>
            <a:r>
              <a:rPr lang="en-IN" dirty="0"/>
              <a:t>(v);</a:t>
            </a:r>
          </a:p>
          <a:p>
            <a:pPr lvl="3"/>
            <a:r>
              <a:rPr lang="en-IN" dirty="0"/>
              <a:t>*</a:t>
            </a:r>
            <a:r>
              <a:rPr lang="en-IN" dirty="0" err="1"/>
              <a:t>pte</a:t>
            </a:r>
            <a:r>
              <a:rPr lang="en-IN" dirty="0"/>
              <a:t> = 0;</a:t>
            </a:r>
          </a:p>
          <a:p>
            <a:pPr lvl="1"/>
            <a:r>
              <a:rPr lang="en-IN" dirty="0"/>
              <a:t>	}</a:t>
            </a:r>
          </a:p>
          <a:p>
            <a:pPr lvl="1"/>
            <a:r>
              <a:rPr lang="en-IN" dirty="0"/>
              <a:t>}</a:t>
            </a:r>
          </a:p>
          <a:p>
            <a:pPr lvl="1"/>
            <a:r>
              <a:rPr lang="en-IN" dirty="0"/>
              <a:t>return </a:t>
            </a:r>
            <a:r>
              <a:rPr lang="en-IN" dirty="0" err="1"/>
              <a:t>newsz</a:t>
            </a:r>
            <a:r>
              <a:rPr lang="en-IN" dirty="0"/>
              <a:t>;</a:t>
            </a:r>
          </a:p>
          <a:p>
            <a:r>
              <a:rPr lang="en-IN" dirty="0" smtClean="0"/>
              <a:t> </a:t>
            </a:r>
            <a:r>
              <a:rPr lang="en-IN" dirty="0"/>
              <a:t>}</a:t>
            </a:r>
            <a:endParaRPr lang="en-IN" dirty="0"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2757640-E39B-1F43-A313-0134D797A14B}"/>
              </a:ext>
            </a:extLst>
          </p:cNvPr>
          <p:cNvSpPr/>
          <p:nvPr/>
        </p:nvSpPr>
        <p:spPr>
          <a:xfrm>
            <a:off x="6096000" y="604059"/>
            <a:ext cx="47924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Walk page table and get </a:t>
            </a:r>
            <a:r>
              <a:rPr lang="en-IN" dirty="0" err="1"/>
              <a:t>pte</a:t>
            </a:r>
            <a:endParaRPr lang="en-IN" dirty="0"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D196182-BA87-2247-B963-06A1A3BD7E58}"/>
              </a:ext>
            </a:extLst>
          </p:cNvPr>
          <p:cNvSpPr/>
          <p:nvPr/>
        </p:nvSpPr>
        <p:spPr>
          <a:xfrm>
            <a:off x="8249994" y="2297956"/>
            <a:ext cx="18465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Deallocate a page</a:t>
            </a:r>
            <a:endParaRPr lang="en-IN" dirty="0"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25EB73D-44EA-F64F-818A-0F164AF57BA6}"/>
              </a:ext>
            </a:extLst>
          </p:cNvPr>
          <p:cNvSpPr txBox="1"/>
          <p:nvPr/>
        </p:nvSpPr>
        <p:spPr>
          <a:xfrm>
            <a:off x="6911393" y="2837917"/>
            <a:ext cx="44888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Get physical address from page table entry convert back to kernel virtual address for read from disk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F9FB6D6E-E8C3-8C49-9433-6C4685442BB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251675" y="788725"/>
            <a:ext cx="1844325" cy="103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62F276F5-6289-F546-A704-14FEFD8A4292}"/>
              </a:ext>
            </a:extLst>
          </p:cNvPr>
          <p:cNvCxnSpPr>
            <a:stCxn id="24" idx="1"/>
          </p:cNvCxnSpPr>
          <p:nvPr/>
        </p:nvCxnSpPr>
        <p:spPr>
          <a:xfrm flipH="1">
            <a:off x="5572792" y="2482622"/>
            <a:ext cx="2677202" cy="11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D236532B-0A84-E04D-9E75-27EBC99AA934}"/>
              </a:ext>
            </a:extLst>
          </p:cNvPr>
          <p:cNvCxnSpPr/>
          <p:nvPr/>
        </p:nvCxnSpPr>
        <p:spPr>
          <a:xfrm flipH="1">
            <a:off x="4091993" y="34544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420DAB2D-B943-F049-8E68-5E8B369A4605}"/>
              </a:ext>
            </a:extLst>
          </p:cNvPr>
          <p:cNvSpPr/>
          <p:nvPr/>
        </p:nvSpPr>
        <p:spPr>
          <a:xfrm>
            <a:off x="6677703" y="5112228"/>
            <a:ext cx="42840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mark internal page table entry as "pointing at no page"</a:t>
            </a:r>
            <a:endParaRPr lang="en-IN" dirty="0"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88DE1AE-EAA0-CF41-B90D-7A079A40789B}"/>
              </a:ext>
            </a:extLst>
          </p:cNvPr>
          <p:cNvSpPr/>
          <p:nvPr/>
        </p:nvSpPr>
        <p:spPr>
          <a:xfrm>
            <a:off x="6477000" y="4576820"/>
            <a:ext cx="10709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free page</a:t>
            </a:r>
            <a:endParaRPr lang="en-IN" dirty="0"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6A2F2285-0580-F94B-9C39-A58F54D3199B}"/>
              </a:ext>
            </a:extLst>
          </p:cNvPr>
          <p:cNvSpPr/>
          <p:nvPr/>
        </p:nvSpPr>
        <p:spPr>
          <a:xfrm>
            <a:off x="6677703" y="3971419"/>
            <a:ext cx="26676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get virtual address of page</a:t>
            </a:r>
            <a:endParaRPr lang="en-IN" dirty="0">
              <a:effectLst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986CFCD8-B719-A547-8889-ADCA013D8862}"/>
              </a:ext>
            </a:extLst>
          </p:cNvPr>
          <p:cNvCxnSpPr>
            <a:cxnSpLocks/>
          </p:cNvCxnSpPr>
          <p:nvPr/>
        </p:nvCxnSpPr>
        <p:spPr>
          <a:xfrm flipH="1" flipV="1">
            <a:off x="2514599" y="4576151"/>
            <a:ext cx="3962401" cy="13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4795CA98-F08A-5B42-A5B8-C3F2D37EA922}"/>
              </a:ext>
            </a:extLst>
          </p:cNvPr>
          <p:cNvCxnSpPr>
            <a:cxnSpLocks/>
          </p:cNvCxnSpPr>
          <p:nvPr/>
        </p:nvCxnSpPr>
        <p:spPr>
          <a:xfrm flipH="1" flipV="1">
            <a:off x="2514599" y="4970314"/>
            <a:ext cx="3882573" cy="34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C4866212-2DF7-9642-9E60-F5A6B018C801}"/>
              </a:ext>
            </a:extLst>
          </p:cNvPr>
          <p:cNvCxnSpPr>
            <a:cxnSpLocks/>
          </p:cNvCxnSpPr>
          <p:nvPr/>
        </p:nvCxnSpPr>
        <p:spPr>
          <a:xfrm flipH="1">
            <a:off x="3543300" y="4202251"/>
            <a:ext cx="3200400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7BA5263F-01A9-5F4F-8068-FE03DF5523CD}"/>
              </a:ext>
            </a:extLst>
          </p:cNvPr>
          <p:cNvSpPr/>
          <p:nvPr/>
        </p:nvSpPr>
        <p:spPr>
          <a:xfrm>
            <a:off x="7090612" y="1260983"/>
            <a:ext cx="478435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If PGSIZE is not subtracted when going to the next PDE, then a would be off by PGSIZE elements the next iteration.</a:t>
            </a:r>
            <a:endParaRPr lang="en-IN" dirty="0">
              <a:effectLst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E63B4B8D-4B8A-B943-8727-5544B5FDCD3F}"/>
              </a:ext>
            </a:extLst>
          </p:cNvPr>
          <p:cNvCxnSpPr>
            <a:cxnSpLocks/>
          </p:cNvCxnSpPr>
          <p:nvPr/>
        </p:nvCxnSpPr>
        <p:spPr>
          <a:xfrm flipH="1">
            <a:off x="5072401" y="1802791"/>
            <a:ext cx="1976648" cy="50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02433" y="1949253"/>
            <a:ext cx="3747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2032 // Given a parent process’s page table, create a copy</a:t>
            </a:r>
            <a:endParaRPr lang="en-US" dirty="0" smtClean="0"/>
          </a:p>
          <a:p>
            <a:r>
              <a:rPr lang="en-US" dirty="0" smtClean="0"/>
              <a:t>2033 </a:t>
            </a:r>
            <a:r>
              <a:rPr lang="en-US" dirty="0"/>
              <a:t>// of it for a child.</a:t>
            </a:r>
          </a:p>
          <a:p>
            <a:r>
              <a:rPr lang="en-US" dirty="0"/>
              <a:t>2034 </a:t>
            </a:r>
            <a:r>
              <a:rPr lang="en-US" dirty="0" err="1"/>
              <a:t>pde_t</a:t>
            </a:r>
            <a:r>
              <a:rPr lang="en-US" dirty="0"/>
              <a:t>*</a:t>
            </a:r>
          </a:p>
          <a:p>
            <a:r>
              <a:rPr lang="en-US" dirty="0"/>
              <a:t>2035 </a:t>
            </a:r>
            <a:r>
              <a:rPr lang="en-US" dirty="0" err="1"/>
              <a:t>copyuvm</a:t>
            </a:r>
            <a:r>
              <a:rPr lang="en-US" dirty="0"/>
              <a:t>(</a:t>
            </a:r>
            <a:r>
              <a:rPr lang="en-US" dirty="0" err="1"/>
              <a:t>pde_t</a:t>
            </a:r>
            <a:r>
              <a:rPr lang="en-US" dirty="0"/>
              <a:t> *</a:t>
            </a:r>
            <a:r>
              <a:rPr lang="en-US" dirty="0" err="1"/>
              <a:t>pgdir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 </a:t>
            </a:r>
            <a:r>
              <a:rPr lang="en-US" dirty="0" err="1"/>
              <a:t>sz</a:t>
            </a:r>
            <a:r>
              <a:rPr lang="en-US" dirty="0"/>
              <a:t>)</a:t>
            </a:r>
          </a:p>
          <a:p>
            <a:r>
              <a:rPr lang="te-IN" dirty="0"/>
              <a:t>2036 </a:t>
            </a:r>
            <a:r>
              <a:rPr lang="en-US" dirty="0" smtClean="0"/>
              <a:t>  </a:t>
            </a:r>
            <a:r>
              <a:rPr lang="te-IN" dirty="0" smtClean="0"/>
              <a:t>{</a:t>
            </a:r>
            <a:endParaRPr lang="te-IN" dirty="0"/>
          </a:p>
          <a:p>
            <a:r>
              <a:rPr lang="en-US" dirty="0"/>
              <a:t>2037 </a:t>
            </a:r>
            <a:r>
              <a:rPr lang="en-US" dirty="0" smtClean="0"/>
              <a:t>       </a:t>
            </a:r>
            <a:r>
              <a:rPr lang="en-US" dirty="0" err="1" smtClean="0"/>
              <a:t>pde_t</a:t>
            </a:r>
            <a:r>
              <a:rPr lang="en-US" dirty="0" smtClean="0"/>
              <a:t> </a:t>
            </a:r>
            <a:r>
              <a:rPr lang="en-US" dirty="0"/>
              <a:t>*d;</a:t>
            </a:r>
          </a:p>
          <a:p>
            <a:r>
              <a:rPr lang="en-US" dirty="0"/>
              <a:t>2038 </a:t>
            </a:r>
            <a:r>
              <a:rPr lang="en-US" dirty="0" smtClean="0"/>
              <a:t>       </a:t>
            </a:r>
            <a:r>
              <a:rPr lang="en-US" dirty="0" err="1" smtClean="0"/>
              <a:t>pte_t</a:t>
            </a:r>
            <a:r>
              <a:rPr lang="en-US" dirty="0" smtClean="0"/>
              <a:t> </a:t>
            </a:r>
            <a:r>
              <a:rPr lang="en-US" dirty="0"/>
              <a:t>*</a:t>
            </a:r>
            <a:r>
              <a:rPr lang="en-US" dirty="0" err="1"/>
              <a:t>pte</a:t>
            </a:r>
            <a:r>
              <a:rPr lang="en-US" dirty="0"/>
              <a:t>;</a:t>
            </a:r>
          </a:p>
          <a:p>
            <a:r>
              <a:rPr lang="en-US" dirty="0"/>
              <a:t>2039 </a:t>
            </a:r>
            <a:r>
              <a:rPr lang="en-US" dirty="0" smtClean="0"/>
              <a:t>      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/>
              <a:t>pa, </a:t>
            </a:r>
            <a:r>
              <a:rPr lang="en-US" dirty="0" err="1"/>
              <a:t>i</a:t>
            </a:r>
            <a:r>
              <a:rPr lang="en-US" dirty="0"/>
              <a:t>, flags;</a:t>
            </a:r>
          </a:p>
          <a:p>
            <a:r>
              <a:rPr lang="en-US" dirty="0"/>
              <a:t>2040 </a:t>
            </a:r>
            <a:r>
              <a:rPr lang="en-US" dirty="0" smtClean="0"/>
              <a:t>       char </a:t>
            </a:r>
            <a:r>
              <a:rPr lang="en-US" dirty="0"/>
              <a:t>*mem;</a:t>
            </a:r>
          </a:p>
          <a:p>
            <a:r>
              <a:rPr lang="te-IN" dirty="0"/>
              <a:t>2041</a:t>
            </a:r>
          </a:p>
          <a:p>
            <a:r>
              <a:rPr lang="en-US" dirty="0"/>
              <a:t>2042 </a:t>
            </a:r>
            <a:r>
              <a:rPr lang="en-US" dirty="0" smtClean="0"/>
              <a:t>	if</a:t>
            </a:r>
            <a:r>
              <a:rPr lang="en-US" dirty="0"/>
              <a:t>((d = </a:t>
            </a:r>
            <a:r>
              <a:rPr lang="en-US" dirty="0" err="1"/>
              <a:t>setupkvm</a:t>
            </a:r>
            <a:r>
              <a:rPr lang="en-US" dirty="0"/>
              <a:t>()) == 0)</a:t>
            </a:r>
          </a:p>
          <a:p>
            <a:r>
              <a:rPr lang="en-US" dirty="0"/>
              <a:t>2043 </a:t>
            </a:r>
            <a:r>
              <a:rPr lang="en-US" dirty="0" smtClean="0"/>
              <a:t>	   return </a:t>
            </a:r>
            <a:r>
              <a:rPr lang="en-US" dirty="0"/>
              <a:t>0;</a:t>
            </a:r>
            <a:endParaRPr lang="te-IN" dirty="0"/>
          </a:p>
        </p:txBody>
      </p:sp>
      <p:sp>
        <p:nvSpPr>
          <p:cNvPr id="3" name="Rectangle 2"/>
          <p:cNvSpPr/>
          <p:nvPr/>
        </p:nvSpPr>
        <p:spPr>
          <a:xfrm>
            <a:off x="5033398" y="302886"/>
            <a:ext cx="71586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/>
              <a:t>2044 </a:t>
            </a:r>
            <a:r>
              <a:rPr lang="nn-NO" dirty="0" smtClean="0"/>
              <a:t>	for(i </a:t>
            </a:r>
            <a:r>
              <a:rPr lang="nn-NO" dirty="0"/>
              <a:t>= 0; i &lt; sz; i += PGSIZE){</a:t>
            </a:r>
          </a:p>
          <a:p>
            <a:r>
              <a:rPr lang="en-US" dirty="0"/>
              <a:t>2045 </a:t>
            </a:r>
            <a:r>
              <a:rPr lang="en-US" dirty="0" smtClean="0"/>
              <a:t>	      if</a:t>
            </a:r>
            <a:r>
              <a:rPr lang="en-US" dirty="0"/>
              <a:t>((</a:t>
            </a:r>
            <a:r>
              <a:rPr lang="en-US" dirty="0" err="1"/>
              <a:t>pte</a:t>
            </a:r>
            <a:r>
              <a:rPr lang="en-US" dirty="0"/>
              <a:t> = </a:t>
            </a:r>
            <a:r>
              <a:rPr lang="en-US" dirty="0" err="1"/>
              <a:t>walkpgdir</a:t>
            </a:r>
            <a:r>
              <a:rPr lang="en-US" dirty="0"/>
              <a:t>(</a:t>
            </a:r>
            <a:r>
              <a:rPr lang="en-US" dirty="0" err="1"/>
              <a:t>pgdir</a:t>
            </a:r>
            <a:r>
              <a:rPr lang="en-US" dirty="0"/>
              <a:t>, (void *) </a:t>
            </a:r>
            <a:r>
              <a:rPr lang="en-US" dirty="0" err="1"/>
              <a:t>i</a:t>
            </a:r>
            <a:r>
              <a:rPr lang="en-US" dirty="0"/>
              <a:t>, 0)) == 0)</a:t>
            </a:r>
          </a:p>
          <a:p>
            <a:r>
              <a:rPr lang="en-US" dirty="0"/>
              <a:t>2046 </a:t>
            </a:r>
            <a:r>
              <a:rPr lang="en-US" dirty="0" smtClean="0"/>
              <a:t>	           panic</a:t>
            </a:r>
            <a:r>
              <a:rPr lang="en-US" dirty="0"/>
              <a:t>("</a:t>
            </a:r>
            <a:r>
              <a:rPr lang="en-US" dirty="0" err="1"/>
              <a:t>copyuvm</a:t>
            </a:r>
            <a:r>
              <a:rPr lang="en-US" dirty="0"/>
              <a:t>: </a:t>
            </a:r>
            <a:r>
              <a:rPr lang="en-US" dirty="0" err="1"/>
              <a:t>pte</a:t>
            </a:r>
            <a:r>
              <a:rPr lang="en-US" dirty="0"/>
              <a:t> should exist");</a:t>
            </a:r>
          </a:p>
          <a:p>
            <a:r>
              <a:rPr lang="en-US" dirty="0" smtClean="0"/>
              <a:t>2047 	      if</a:t>
            </a:r>
            <a:r>
              <a:rPr lang="en-US" dirty="0"/>
              <a:t>(!(*</a:t>
            </a:r>
            <a:r>
              <a:rPr lang="en-US" dirty="0" err="1"/>
              <a:t>pte</a:t>
            </a:r>
            <a:r>
              <a:rPr lang="en-US" dirty="0"/>
              <a:t> &amp; PTE_P))</a:t>
            </a:r>
          </a:p>
          <a:p>
            <a:r>
              <a:rPr lang="en-US" dirty="0"/>
              <a:t>2048 </a:t>
            </a:r>
            <a:r>
              <a:rPr lang="en-US" dirty="0" smtClean="0"/>
              <a:t>	            panic</a:t>
            </a:r>
            <a:r>
              <a:rPr lang="en-US" dirty="0"/>
              <a:t>("</a:t>
            </a:r>
            <a:r>
              <a:rPr lang="en-US" dirty="0" err="1"/>
              <a:t>copyuvm</a:t>
            </a:r>
            <a:r>
              <a:rPr lang="en-US" dirty="0"/>
              <a:t>: page not present");</a:t>
            </a:r>
          </a:p>
          <a:p>
            <a:r>
              <a:rPr lang="en-US" dirty="0"/>
              <a:t>2049 </a:t>
            </a:r>
            <a:r>
              <a:rPr lang="en-US" dirty="0" smtClean="0"/>
              <a:t>	       pa </a:t>
            </a:r>
            <a:r>
              <a:rPr lang="en-US" dirty="0"/>
              <a:t>= PTE_ADDR(*</a:t>
            </a:r>
            <a:r>
              <a:rPr lang="en-US" dirty="0" err="1"/>
              <a:t>pte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2050 	       flags </a:t>
            </a:r>
            <a:r>
              <a:rPr lang="en-US" dirty="0"/>
              <a:t>= PTE_FLAGS(*</a:t>
            </a:r>
            <a:r>
              <a:rPr lang="en-US" dirty="0" err="1"/>
              <a:t>pte</a:t>
            </a:r>
            <a:r>
              <a:rPr lang="en-US" dirty="0"/>
              <a:t>);</a:t>
            </a:r>
          </a:p>
          <a:p>
            <a:r>
              <a:rPr lang="en-US" dirty="0"/>
              <a:t>2051 </a:t>
            </a:r>
            <a:r>
              <a:rPr lang="en-US" dirty="0" smtClean="0"/>
              <a:t>	       if</a:t>
            </a:r>
            <a:r>
              <a:rPr lang="en-US" dirty="0"/>
              <a:t>((mem = </a:t>
            </a:r>
            <a:r>
              <a:rPr lang="en-US" dirty="0" err="1"/>
              <a:t>kalloc</a:t>
            </a:r>
            <a:r>
              <a:rPr lang="en-US" dirty="0"/>
              <a:t>()) == 0)</a:t>
            </a:r>
          </a:p>
          <a:p>
            <a:r>
              <a:rPr lang="en-US" dirty="0"/>
              <a:t>2052 </a:t>
            </a:r>
            <a:r>
              <a:rPr lang="en-US" dirty="0" smtClean="0"/>
              <a:t>	           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bad;</a:t>
            </a:r>
          </a:p>
          <a:p>
            <a:r>
              <a:rPr lang="en-US" dirty="0"/>
              <a:t>2053 </a:t>
            </a:r>
            <a:r>
              <a:rPr lang="en-US" dirty="0" smtClean="0"/>
              <a:t>	       </a:t>
            </a:r>
            <a:r>
              <a:rPr lang="en-US" dirty="0" err="1" smtClean="0"/>
              <a:t>memmove</a:t>
            </a:r>
            <a:r>
              <a:rPr lang="en-US" dirty="0" smtClean="0"/>
              <a:t>(mem</a:t>
            </a:r>
            <a:r>
              <a:rPr lang="en-US" dirty="0"/>
              <a:t>, (char*)P2V(pa), PGSIZE);</a:t>
            </a:r>
          </a:p>
          <a:p>
            <a:r>
              <a:rPr lang="en-US" dirty="0"/>
              <a:t>2054 </a:t>
            </a:r>
            <a:r>
              <a:rPr lang="en-US" dirty="0" smtClean="0"/>
              <a:t>	       if(</a:t>
            </a:r>
            <a:r>
              <a:rPr lang="en-US" dirty="0" err="1" smtClean="0"/>
              <a:t>mappages</a:t>
            </a:r>
            <a:r>
              <a:rPr lang="en-US" dirty="0" smtClean="0"/>
              <a:t>(d</a:t>
            </a:r>
            <a:r>
              <a:rPr lang="en-US" dirty="0"/>
              <a:t>, (void*)</a:t>
            </a:r>
            <a:r>
              <a:rPr lang="en-US" dirty="0" err="1"/>
              <a:t>i</a:t>
            </a:r>
            <a:r>
              <a:rPr lang="en-US" dirty="0"/>
              <a:t>, PGSIZE, V2P(mem), flags) &lt; 0) {</a:t>
            </a:r>
          </a:p>
          <a:p>
            <a:r>
              <a:rPr lang="en-US" dirty="0"/>
              <a:t>2055 </a:t>
            </a:r>
            <a:r>
              <a:rPr lang="en-US" dirty="0" smtClean="0"/>
              <a:t>	            </a:t>
            </a:r>
            <a:r>
              <a:rPr lang="en-US" dirty="0" err="1" smtClean="0"/>
              <a:t>kfree</a:t>
            </a:r>
            <a:r>
              <a:rPr lang="en-US" dirty="0" smtClean="0"/>
              <a:t>(mem</a:t>
            </a:r>
            <a:r>
              <a:rPr lang="en-US" dirty="0"/>
              <a:t>);</a:t>
            </a:r>
          </a:p>
          <a:p>
            <a:r>
              <a:rPr lang="en-US" dirty="0"/>
              <a:t>2056 </a:t>
            </a:r>
            <a:r>
              <a:rPr lang="en-US" dirty="0" smtClean="0"/>
              <a:t>	           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/>
              <a:t>bad;</a:t>
            </a:r>
          </a:p>
          <a:p>
            <a:r>
              <a:rPr lang="en-US" dirty="0"/>
              <a:t>2057 </a:t>
            </a:r>
            <a:r>
              <a:rPr lang="en-US" dirty="0" smtClean="0"/>
              <a:t>	          }</a:t>
            </a:r>
            <a:endParaRPr lang="en-US" dirty="0"/>
          </a:p>
          <a:p>
            <a:r>
              <a:rPr lang="en-US" dirty="0"/>
              <a:t>2058 </a:t>
            </a:r>
            <a:r>
              <a:rPr lang="en-US" dirty="0" smtClean="0"/>
              <a:t>	   }</a:t>
            </a:r>
          </a:p>
          <a:p>
            <a:r>
              <a:rPr lang="en-US" dirty="0"/>
              <a:t>2059 return d;</a:t>
            </a:r>
          </a:p>
          <a:p>
            <a:r>
              <a:rPr lang="te-IN" dirty="0"/>
              <a:t>2060</a:t>
            </a:r>
          </a:p>
          <a:p>
            <a:r>
              <a:rPr lang="en-US" dirty="0"/>
              <a:t>2061 bad:</a:t>
            </a:r>
          </a:p>
          <a:p>
            <a:r>
              <a:rPr lang="en-US" dirty="0"/>
              <a:t>2062 </a:t>
            </a:r>
            <a:r>
              <a:rPr lang="en-US" dirty="0" smtClean="0"/>
              <a:t>     </a:t>
            </a:r>
            <a:r>
              <a:rPr lang="en-US" dirty="0" err="1" smtClean="0"/>
              <a:t>freevm</a:t>
            </a:r>
            <a:r>
              <a:rPr lang="en-US" dirty="0" smtClean="0"/>
              <a:t>(d</a:t>
            </a:r>
            <a:r>
              <a:rPr lang="en-US" dirty="0"/>
              <a:t>);</a:t>
            </a:r>
          </a:p>
          <a:p>
            <a:r>
              <a:rPr lang="en-US" dirty="0"/>
              <a:t>2063 </a:t>
            </a:r>
            <a:r>
              <a:rPr lang="en-US" dirty="0" smtClean="0"/>
              <a:t>      return </a:t>
            </a:r>
            <a:r>
              <a:rPr lang="en-US" dirty="0"/>
              <a:t>0;</a:t>
            </a:r>
          </a:p>
          <a:p>
            <a:r>
              <a:rPr lang="te-IN" dirty="0"/>
              <a:t>2064 }</a:t>
            </a:r>
            <a:endParaRPr lang="te-IN" dirty="0"/>
          </a:p>
        </p:txBody>
      </p:sp>
      <p:sp>
        <p:nvSpPr>
          <p:cNvPr id="13" name="Rectangle 12"/>
          <p:cNvSpPr/>
          <p:nvPr/>
        </p:nvSpPr>
        <p:spPr>
          <a:xfrm>
            <a:off x="758244" y="5880185"/>
            <a:ext cx="26475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GB" dirty="0">
                <a:ea typeface="Calibri" panose="020F0502020204030204" pitchFamily="34" charset="0"/>
                <a:cs typeface="AppleSystemUIFont"/>
              </a:rPr>
              <a:t>set up kernel virtual pages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66024" y="754233"/>
            <a:ext cx="172597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GB" dirty="0" smtClean="0">
                <a:solidFill>
                  <a:schemeClr val="tx1"/>
                </a:solidFill>
                <a:ea typeface="Calibri" panose="020F0502020204030204" pitchFamily="34" charset="0"/>
                <a:cs typeface="AppleSystemUIFont"/>
              </a:rPr>
              <a:t>Check for the pages</a:t>
            </a:r>
            <a:endParaRPr lang="en-IN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D2C0A127-31A8-6B40-AB1D-A149C49CF5C2}"/>
              </a:ext>
            </a:extLst>
          </p:cNvPr>
          <p:cNvSpPr/>
          <p:nvPr/>
        </p:nvSpPr>
        <p:spPr>
          <a:xfrm>
            <a:off x="9886043" y="1747355"/>
            <a:ext cx="23059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ea typeface="Calibri" panose="020F0502020204030204" pitchFamily="34" charset="0"/>
                <a:cs typeface="AppleSystemUIFont"/>
              </a:rPr>
              <a:t>get physical address of parent process's page</a:t>
            </a:r>
            <a:endParaRPr lang="en-IN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26402" y="3794543"/>
            <a:ext cx="200926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GB" dirty="0">
                <a:solidFill>
                  <a:schemeClr val="tx1"/>
                </a:solidFill>
                <a:ea typeface="Calibri" panose="020F0502020204030204" pitchFamily="34" charset="0"/>
                <a:cs typeface="AppleSystemUIFont"/>
              </a:rPr>
              <a:t>copy memory from old physical page to new physical page</a:t>
            </a:r>
            <a:endParaRPr lang="en-IN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0443991" y="2933700"/>
            <a:ext cx="556931" cy="851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612699" y="1892300"/>
            <a:ext cx="1273344" cy="178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476500" y="5359400"/>
            <a:ext cx="76200" cy="52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02432" y="121186"/>
            <a:ext cx="48951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duplicating a page table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59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7170" name="Picture 2" descr="http://osr507doc.sco.com/en/OSAdminG/graphics/pregio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35" y="434414"/>
            <a:ext cx="8221314" cy="60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295253" y="1444574"/>
            <a:ext cx="111177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region table entry contains the following information: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i</a:t>
            </a:r>
            <a:r>
              <a:rPr lang="en-US" sz="2400" dirty="0"/>
              <a:t>-node of the file from which the region was initially loaded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type of the region (text, shared memory, private data, or stack)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size of the region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location of the region in physical memory.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state of the region: locked, in demand, being loaded into memory, valid, loaded into memory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reference count, giving the number of processes that reference the region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7032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Table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5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326468" y="1335819"/>
            <a:ext cx="111177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 operations that manipulate regions are: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Lock </a:t>
            </a:r>
            <a:r>
              <a:rPr lang="en-US" sz="2400" dirty="0"/>
              <a:t>a region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Unlock </a:t>
            </a:r>
            <a:r>
              <a:rPr lang="en-US" sz="2400" dirty="0"/>
              <a:t>a region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Allocate </a:t>
            </a:r>
            <a:r>
              <a:rPr lang="en-US" sz="2400" dirty="0"/>
              <a:t>a region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Attach </a:t>
            </a:r>
            <a:r>
              <a:rPr lang="en-US" sz="2400" dirty="0"/>
              <a:t>a region to the memory space of a process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Change </a:t>
            </a:r>
            <a:r>
              <a:rPr lang="en-US" sz="2400" dirty="0"/>
              <a:t>the size of a region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Load </a:t>
            </a:r>
            <a:r>
              <a:rPr lang="en-US" sz="2400" dirty="0"/>
              <a:t>a region from a file into the memory space of a process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Free </a:t>
            </a:r>
            <a:r>
              <a:rPr lang="en-US" sz="2400" dirty="0"/>
              <a:t>a region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Detach </a:t>
            </a:r>
            <a:r>
              <a:rPr lang="en-US" sz="2400" dirty="0"/>
              <a:t>a region from the memory space of a </a:t>
            </a:r>
            <a:r>
              <a:rPr lang="en-US" sz="2400" dirty="0" smtClean="0"/>
              <a:t>process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uplicate </a:t>
            </a:r>
            <a:r>
              <a:rPr lang="en-US" sz="2400" dirty="0"/>
              <a:t>the contents of a region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7032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Regions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23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309118-9194-4F8F-97C8-FD164DB1AF4D}"/>
              </a:ext>
            </a:extLst>
          </p:cNvPr>
          <p:cNvSpPr/>
          <p:nvPr/>
        </p:nvSpPr>
        <p:spPr>
          <a:xfrm>
            <a:off x="670651" y="2686280"/>
            <a:ext cx="10850697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50" y="2767586"/>
            <a:ext cx="10850697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</a:rPr>
              <a:t>Operations – Algorithm Design</a:t>
            </a:r>
            <a:endParaRPr lang="en-IN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n-lt"/>
            </a:endParaRPr>
          </a:p>
        </p:txBody>
      </p:sp>
      <p:pic>
        <p:nvPicPr>
          <p:cNvPr id="8" name="Picture 2" descr="KL Deemed to be University Logo">
            <a:extLst>
              <a:ext uri="{FF2B5EF4-FFF2-40B4-BE49-F238E27FC236}">
                <a16:creationId xmlns="" xmlns:a16="http://schemas.microsoft.com/office/drawing/2014/main" id="{9150CB72-475A-4012-AA1F-6E8FA44F8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7" r="23747"/>
          <a:stretch/>
        </p:blipFill>
        <p:spPr bwMode="auto">
          <a:xfrm>
            <a:off x="10634098" y="6176963"/>
            <a:ext cx="1557903" cy="6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682F2BC-42C8-429C-A1B5-37D47EFACC12}"/>
              </a:ext>
            </a:extLst>
          </p:cNvPr>
          <p:cNvSpPr/>
          <p:nvPr/>
        </p:nvSpPr>
        <p:spPr>
          <a:xfrm>
            <a:off x="0" y="0"/>
            <a:ext cx="12192000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644F1C0-F409-46E9-AC60-F0BFBBA2A864}"/>
              </a:ext>
            </a:extLst>
          </p:cNvPr>
          <p:cNvSpPr/>
          <p:nvPr/>
        </p:nvSpPr>
        <p:spPr>
          <a:xfrm>
            <a:off x="0" y="6739549"/>
            <a:ext cx="10634098" cy="12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51C5FAD-B59B-440E-88F5-E5C427292DCE}"/>
              </a:ext>
            </a:extLst>
          </p:cNvPr>
          <p:cNvSpPr/>
          <p:nvPr/>
        </p:nvSpPr>
        <p:spPr>
          <a:xfrm>
            <a:off x="1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8EC019E-BEB9-49A1-B463-36249D33CCA8}"/>
              </a:ext>
            </a:extLst>
          </p:cNvPr>
          <p:cNvSpPr/>
          <p:nvPr/>
        </p:nvSpPr>
        <p:spPr>
          <a:xfrm>
            <a:off x="11788048" y="2686280"/>
            <a:ext cx="403952" cy="1597445"/>
          </a:xfrm>
          <a:prstGeom prst="rect">
            <a:avLst/>
          </a:prstGeom>
          <a:solidFill>
            <a:srgbClr val="BA1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295252" y="1216515"/>
            <a:ext cx="1092203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kernel allocates a region when fork, exec, and </a:t>
            </a:r>
            <a:r>
              <a:rPr lang="en-US" sz="2400" dirty="0" err="1"/>
              <a:t>shmget</a:t>
            </a:r>
            <a:r>
              <a:rPr lang="en-US" sz="2400" dirty="0"/>
              <a:t> (shared memory get) system calls occurs.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Just </a:t>
            </a:r>
            <a:r>
              <a:rPr lang="en-US" sz="2400" dirty="0"/>
              <a:t>like </a:t>
            </a:r>
            <a:r>
              <a:rPr lang="en-US" sz="2400" dirty="0" err="1"/>
              <a:t>i</a:t>
            </a:r>
            <a:r>
              <a:rPr lang="en-US" sz="2400" dirty="0"/>
              <a:t>-nodes, the kernel has a free list of regions.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region is to be allocated, the kernel picks up the first region from the free list and puts it on the active list.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/>
              <a:t>i</a:t>
            </a:r>
            <a:r>
              <a:rPr lang="en-US" sz="2400" dirty="0"/>
              <a:t>-node is used by the kernel to enable other processes to share the region. </a:t>
            </a:r>
            <a:endParaRPr lang="en-US" sz="2400" dirty="0" smtClean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7032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 a region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47396" r="16979" b="15495"/>
          <a:stretch/>
        </p:blipFill>
        <p:spPr bwMode="auto">
          <a:xfrm>
            <a:off x="7076684" y="4114321"/>
            <a:ext cx="5115316" cy="215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2948" y="4041891"/>
            <a:ext cx="66620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kernel increments the </a:t>
            </a:r>
            <a:r>
              <a:rPr lang="en-US" sz="2400" dirty="0" err="1"/>
              <a:t>i</a:t>
            </a:r>
            <a:r>
              <a:rPr lang="en-US" sz="2400" dirty="0"/>
              <a:t>-node reference count to prevent other processes from removing its contents when unlinking it.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have to make sure if the </a:t>
            </a:r>
            <a:r>
              <a:rPr lang="en-US" sz="2400" dirty="0" err="1"/>
              <a:t>i</a:t>
            </a:r>
            <a:r>
              <a:rPr lang="en-US" sz="2400" dirty="0"/>
              <a:t>-node pointer is not null because there are a few exceptions where a region is not associated with an </a:t>
            </a:r>
            <a:r>
              <a:rPr lang="en-US" sz="2400" dirty="0" err="1"/>
              <a:t>i</a:t>
            </a:r>
            <a:r>
              <a:rPr lang="en-US" sz="2400" dirty="0"/>
              <a:t>-node.</a:t>
            </a:r>
          </a:p>
        </p:txBody>
      </p:sp>
    </p:spTree>
    <p:extLst>
      <p:ext uri="{BB962C8B-B14F-4D97-AF65-F5344CB8AC3E}">
        <p14:creationId xmlns:p14="http://schemas.microsoft.com/office/powerpoint/2010/main" val="57528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70326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 a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 Algorithm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6661" y="1203656"/>
            <a:ext cx="9084239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/* Algorithm: </a:t>
            </a:r>
            <a:r>
              <a:rPr lang="en-US" sz="2400" dirty="0" err="1"/>
              <a:t>allocreg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* Input: </a:t>
            </a:r>
            <a:r>
              <a:rPr lang="en-US" sz="2400" dirty="0" err="1"/>
              <a:t>inode</a:t>
            </a:r>
            <a:r>
              <a:rPr lang="en-US" sz="2400" dirty="0"/>
              <a:t> </a:t>
            </a:r>
            <a:r>
              <a:rPr lang="en-US" sz="2400" dirty="0" smtClean="0"/>
              <a:t>pointer       * </a:t>
            </a:r>
            <a:r>
              <a:rPr lang="en-US" sz="2400" dirty="0"/>
              <a:t>region type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* Output: locked region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{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    remove region from linked list as a free regions;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assign type of region;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assign </a:t>
            </a:r>
            <a:r>
              <a:rPr lang="en-US" sz="2400" dirty="0" err="1"/>
              <a:t>inode</a:t>
            </a:r>
            <a:r>
              <a:rPr lang="en-US" sz="2400" dirty="0"/>
              <a:t> pointer region;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</a:t>
            </a:r>
            <a:r>
              <a:rPr lang="en-US" sz="2400" dirty="0" smtClean="0"/>
              <a:t>if </a:t>
            </a:r>
            <a:r>
              <a:rPr lang="en-US" sz="2400" dirty="0"/>
              <a:t>(</a:t>
            </a:r>
            <a:r>
              <a:rPr lang="en-US" sz="2400" dirty="0" err="1"/>
              <a:t>inode</a:t>
            </a:r>
            <a:r>
              <a:rPr lang="en-US" sz="2400" dirty="0"/>
              <a:t> pointer not null)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</a:t>
            </a:r>
            <a:r>
              <a:rPr lang="en-US" sz="2400" dirty="0" smtClean="0"/>
              <a:t>    increment </a:t>
            </a:r>
            <a:r>
              <a:rPr lang="en-US" sz="2400" dirty="0" err="1"/>
              <a:t>inode</a:t>
            </a:r>
            <a:r>
              <a:rPr lang="en-US" sz="2400" dirty="0"/>
              <a:t> reference count;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put the region on linked list of active regions;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    return (locked region);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}</a:t>
            </a:r>
            <a:endParaRPr lang="te-IN" sz="2400" dirty="0"/>
          </a:p>
        </p:txBody>
      </p:sp>
    </p:spTree>
    <p:extLst>
      <p:ext uri="{BB962C8B-B14F-4D97-AF65-F5344CB8AC3E}">
        <p14:creationId xmlns:p14="http://schemas.microsoft.com/office/powerpoint/2010/main" val="383276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9418D7-E568-4431-BF4C-556A5367E483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5" name="Picture 2" descr="KL Deemed to be University Logo">
              <a:extLst>
                <a:ext uri="{FF2B5EF4-FFF2-40B4-BE49-F238E27FC236}">
                  <a16:creationId xmlns="" xmlns:a16="http://schemas.microsoft.com/office/drawing/2014/main" id="{4DDA7CE7-3170-4824-BD95-37E7D9F5BE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B5E0F97-243E-4A4D-8292-24FE713943C1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BF54D9F4-741C-40DE-A79C-1B97D8C29EC9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D673B87-B58C-4975-9D16-5CF0275E6E9F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D9018A98-F3D2-4B4A-B0BF-6DEB85D2BADC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3AFBBBD6-63AA-4035-9DED-A23FC0505D2C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3EDB7798-20D6-4D25-BCF3-DCE9FB9C838A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2C1C503-F192-4C54-8757-BB43DC98A6D6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A625FDF-D975-4E29-AD19-18D67906CA99}"/>
              </a:ext>
            </a:extLst>
          </p:cNvPr>
          <p:cNvSpPr txBox="1"/>
          <p:nvPr/>
        </p:nvSpPr>
        <p:spPr>
          <a:xfrm>
            <a:off x="295252" y="1278699"/>
            <a:ext cx="492674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kernel attaches the region to a process address space by using </a:t>
            </a:r>
            <a:r>
              <a:rPr lang="en-US" sz="2400" b="1" dirty="0" err="1"/>
              <a:t>attachreg</a:t>
            </a:r>
            <a:r>
              <a:rPr lang="en-US" sz="2400" dirty="0"/>
              <a:t> system call. It is used in fork, exec, and </a:t>
            </a:r>
            <a:r>
              <a:rPr lang="en-US" sz="2400" dirty="0" err="1"/>
              <a:t>shmat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region being attached may be newly allocated or already allocated region which is to be shared</a:t>
            </a:r>
            <a:r>
              <a:rPr lang="en-US" sz="2400" dirty="0" smtClean="0"/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55F7920-28F4-48E6-81BC-48EDF169C327}"/>
              </a:ext>
            </a:extLst>
          </p:cNvPr>
          <p:cNvSpPr/>
          <p:nvPr/>
        </p:nvSpPr>
        <p:spPr>
          <a:xfrm>
            <a:off x="295253" y="434414"/>
            <a:ext cx="91027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Attaching a Region to a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46255" y="1099751"/>
            <a:ext cx="56460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Algorithm: </a:t>
            </a:r>
            <a:r>
              <a:rPr lang="en-US" dirty="0" err="1"/>
              <a:t>attachreg</a:t>
            </a:r>
            <a:endParaRPr lang="en-US" dirty="0"/>
          </a:p>
          <a:p>
            <a:r>
              <a:rPr lang="en-US" dirty="0"/>
              <a:t>* Input: pointer to (locked) region being attached</a:t>
            </a:r>
          </a:p>
          <a:p>
            <a:r>
              <a:rPr lang="en-US" dirty="0"/>
              <a:t>* process to which the region is being attached</a:t>
            </a:r>
          </a:p>
          <a:p>
            <a:r>
              <a:rPr lang="en-US" dirty="0"/>
              <a:t>* virtual address in process where region will be attached</a:t>
            </a:r>
          </a:p>
          <a:p>
            <a:r>
              <a:rPr lang="en-US" dirty="0"/>
              <a:t>* region type</a:t>
            </a:r>
          </a:p>
          <a:p>
            <a:r>
              <a:rPr lang="en-US" dirty="0"/>
              <a:t>* Output: pre process region table entry</a:t>
            </a:r>
          </a:p>
          <a:p>
            <a:r>
              <a:rPr lang="en-US" dirty="0"/>
              <a:t>*/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allocate per process region table entry for process;</a:t>
            </a:r>
          </a:p>
          <a:p>
            <a:r>
              <a:rPr lang="en-US" dirty="0"/>
              <a:t>    initialize per process region table entry;</a:t>
            </a:r>
          </a:p>
          <a:p>
            <a:r>
              <a:rPr lang="en-US" dirty="0"/>
              <a:t>    set pointer to region being attached;</a:t>
            </a:r>
          </a:p>
          <a:p>
            <a:r>
              <a:rPr lang="en-US" dirty="0"/>
              <a:t>    set type field;</a:t>
            </a:r>
          </a:p>
          <a:p>
            <a:r>
              <a:rPr lang="en-US" dirty="0"/>
              <a:t>    set virtual address field;</a:t>
            </a:r>
          </a:p>
          <a:p>
            <a:r>
              <a:rPr lang="en-US" dirty="0"/>
              <a:t>    check legality of virtual address, region size;</a:t>
            </a:r>
          </a:p>
          <a:p>
            <a:endParaRPr lang="en-US" dirty="0"/>
          </a:p>
          <a:p>
            <a:r>
              <a:rPr lang="en-US" dirty="0"/>
              <a:t>    increment region reference count;</a:t>
            </a:r>
          </a:p>
          <a:p>
            <a:r>
              <a:rPr lang="en-US" dirty="0"/>
              <a:t>    increment process size according to attached region;</a:t>
            </a:r>
          </a:p>
          <a:p>
            <a:r>
              <a:rPr lang="en-US" dirty="0"/>
              <a:t>    initialize new hardware register triple for process;</a:t>
            </a:r>
          </a:p>
          <a:p>
            <a:r>
              <a:rPr lang="en-US" dirty="0"/>
              <a:t>    return (per process region table entry);</a:t>
            </a:r>
          </a:p>
          <a:p>
            <a:r>
              <a:rPr lang="en-US" dirty="0"/>
              <a:t>}</a:t>
            </a:r>
            <a:endParaRPr lang="te-IN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5B4413-A1A5-2E41-A030-6036AA9C370A}"/>
              </a:ext>
            </a:extLst>
          </p:cNvPr>
          <p:cNvSpPr/>
          <p:nvPr/>
        </p:nvSpPr>
        <p:spPr>
          <a:xfrm>
            <a:off x="10132620" y="3598406"/>
            <a:ext cx="205938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Process region table modifications</a:t>
            </a:r>
            <a:endParaRPr lang="en-IN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75B4413-A1A5-2E41-A030-6036AA9C370A}"/>
              </a:ext>
            </a:extLst>
          </p:cNvPr>
          <p:cNvSpPr/>
          <p:nvPr/>
        </p:nvSpPr>
        <p:spPr>
          <a:xfrm>
            <a:off x="3254625" y="5469077"/>
            <a:ext cx="196737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region table Modifications</a:t>
            </a:r>
            <a:endParaRPr lang="en-IN" sz="2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326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2112</Words>
  <Application>Microsoft Office PowerPoint</Application>
  <PresentationFormat>Custom</PresentationFormat>
  <Paragraphs>350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Operating Systems Design​ Session 25:  Manipulation of the Process Address Space</vt:lpstr>
      <vt:lpstr>PowerPoint Presentation</vt:lpstr>
      <vt:lpstr>PowerPoint Presentation</vt:lpstr>
      <vt:lpstr>PowerPoint Presentation</vt:lpstr>
      <vt:lpstr>PowerPoint Presentation</vt:lpstr>
      <vt:lpstr>Operations – Algorithm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XV6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Sai Kiran Pasupuleti</dc:creator>
  <cp:lastModifiedBy>KLU</cp:lastModifiedBy>
  <cp:revision>173</cp:revision>
  <dcterms:created xsi:type="dcterms:W3CDTF">2020-07-05T04:33:11Z</dcterms:created>
  <dcterms:modified xsi:type="dcterms:W3CDTF">2020-09-17T11:11:06Z</dcterms:modified>
</cp:coreProperties>
</file>