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7" r:id="rId3"/>
    <p:sldId id="355" r:id="rId4"/>
    <p:sldId id="356" r:id="rId5"/>
    <p:sldId id="357" r:id="rId6"/>
    <p:sldId id="366" r:id="rId7"/>
    <p:sldId id="358" r:id="rId8"/>
    <p:sldId id="360" r:id="rId9"/>
    <p:sldId id="361" r:id="rId10"/>
    <p:sldId id="364" r:id="rId11"/>
    <p:sldId id="365" r:id="rId12"/>
    <p:sldId id="362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3D4"/>
    <a:srgbClr val="C7E9FA"/>
    <a:srgbClr val="B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3" y="3521421"/>
            <a:ext cx="12192000" cy="19079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26: </a:t>
            </a:r>
            <a:b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User Process Address Space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001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5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908A1BD-F931-4D42-BD36-D549228B553D}"/>
              </a:ext>
            </a:extLst>
          </p:cNvPr>
          <p:cNvSpPr txBox="1"/>
          <p:nvPr/>
        </p:nvSpPr>
        <p:spPr>
          <a:xfrm>
            <a:off x="6966153" y="4004135"/>
            <a:ext cx="461059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2130       if(n &gt;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/>
              <a:t>2131           n =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r>
              <a:rPr lang="en-US" dirty="0"/>
              <a:t>2132       </a:t>
            </a:r>
            <a:r>
              <a:rPr lang="en-US" dirty="0" err="1"/>
              <a:t>memmove</a:t>
            </a:r>
            <a:r>
              <a:rPr lang="en-US" dirty="0"/>
              <a:t>(pa0 + (</a:t>
            </a:r>
            <a:r>
              <a:rPr lang="en-US" dirty="0" err="1"/>
              <a:t>va</a:t>
            </a:r>
            <a:r>
              <a:rPr lang="en-US" dirty="0"/>
              <a:t> − va0), </a:t>
            </a:r>
            <a:r>
              <a:rPr lang="en-US" dirty="0" err="1"/>
              <a:t>buf</a:t>
            </a:r>
            <a:r>
              <a:rPr lang="en-US" dirty="0"/>
              <a:t>, n);</a:t>
            </a:r>
          </a:p>
          <a:p>
            <a:r>
              <a:rPr lang="en-US" dirty="0"/>
              <a:t>2133       </a:t>
            </a:r>
            <a:r>
              <a:rPr lang="en-US" dirty="0" err="1"/>
              <a:t>len</a:t>
            </a:r>
            <a:r>
              <a:rPr lang="en-US" dirty="0"/>
              <a:t> −= n;</a:t>
            </a:r>
          </a:p>
          <a:p>
            <a:r>
              <a:rPr lang="en-US" dirty="0"/>
              <a:t>2134       </a:t>
            </a:r>
            <a:r>
              <a:rPr lang="en-US" dirty="0" err="1"/>
              <a:t>buf</a:t>
            </a:r>
            <a:r>
              <a:rPr lang="en-US" dirty="0"/>
              <a:t> += n;</a:t>
            </a:r>
          </a:p>
          <a:p>
            <a:r>
              <a:rPr lang="en-US" dirty="0"/>
              <a:t>2135       </a:t>
            </a:r>
            <a:r>
              <a:rPr lang="en-US" dirty="0" err="1"/>
              <a:t>va</a:t>
            </a:r>
            <a:r>
              <a:rPr lang="en-US" dirty="0"/>
              <a:t> = va0 + PGSIZE;</a:t>
            </a:r>
          </a:p>
          <a:p>
            <a:r>
              <a:rPr lang="en-US" dirty="0"/>
              <a:t>2136    }</a:t>
            </a:r>
          </a:p>
          <a:p>
            <a:r>
              <a:rPr lang="en-US" dirty="0"/>
              <a:t>2137 return 0;</a:t>
            </a:r>
          </a:p>
          <a:p>
            <a:r>
              <a:rPr lang="en-US" dirty="0"/>
              <a:t>2138 }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copyout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64EA227-1FD4-4201-8773-3610940F9B00}"/>
              </a:ext>
            </a:extLst>
          </p:cNvPr>
          <p:cNvSpPr txBox="1"/>
          <p:nvPr/>
        </p:nvSpPr>
        <p:spPr>
          <a:xfrm>
            <a:off x="136664" y="1431238"/>
            <a:ext cx="663938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2114 // Copy </a:t>
            </a:r>
            <a:r>
              <a:rPr lang="en-US" dirty="0" err="1"/>
              <a:t>len</a:t>
            </a:r>
            <a:r>
              <a:rPr lang="en-US" dirty="0"/>
              <a:t> bytes from p to user address </a:t>
            </a:r>
            <a:r>
              <a:rPr lang="en-US" dirty="0" err="1"/>
              <a:t>va</a:t>
            </a:r>
            <a:r>
              <a:rPr lang="en-US" dirty="0"/>
              <a:t> in page table </a:t>
            </a:r>
            <a:r>
              <a:rPr lang="en-US" dirty="0" err="1"/>
              <a:t>pgdir</a:t>
            </a:r>
            <a:r>
              <a:rPr lang="en-US" dirty="0"/>
              <a:t>.</a:t>
            </a:r>
          </a:p>
          <a:p>
            <a:r>
              <a:rPr lang="en-US" dirty="0"/>
              <a:t>2115 // Most useful when </a:t>
            </a:r>
            <a:r>
              <a:rPr lang="en-US" dirty="0" err="1"/>
              <a:t>pgdir</a:t>
            </a:r>
            <a:r>
              <a:rPr lang="en-US" dirty="0"/>
              <a:t> is not the current page table.</a:t>
            </a:r>
          </a:p>
          <a:p>
            <a:r>
              <a:rPr lang="en-US" dirty="0"/>
              <a:t>2116 // uva2ka ensures this only works for PTE_U pages.</a:t>
            </a:r>
          </a:p>
          <a:p>
            <a:r>
              <a:rPr lang="en-US" dirty="0"/>
              <a:t>2117 int</a:t>
            </a:r>
          </a:p>
          <a:p>
            <a:r>
              <a:rPr lang="en-US" dirty="0"/>
              <a:t>2118 </a:t>
            </a:r>
            <a:r>
              <a:rPr lang="en-US" dirty="0" err="1"/>
              <a:t>copyout</a:t>
            </a:r>
            <a:r>
              <a:rPr lang="en-US" dirty="0"/>
              <a:t>(</a:t>
            </a:r>
            <a:r>
              <a:rPr lang="en-US" dirty="0" err="1"/>
              <a:t>pde_t</a:t>
            </a:r>
            <a:r>
              <a:rPr lang="en-US" dirty="0"/>
              <a:t> *</a:t>
            </a:r>
            <a:r>
              <a:rPr lang="en-US" dirty="0" err="1"/>
              <a:t>pgdir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, void *p,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r>
              <a:rPr lang="en-US" dirty="0"/>
              <a:t>2119   {</a:t>
            </a:r>
          </a:p>
          <a:p>
            <a:r>
              <a:rPr lang="en-US" dirty="0"/>
              <a:t>2120       char *</a:t>
            </a:r>
            <a:r>
              <a:rPr lang="en-US" dirty="0" err="1"/>
              <a:t>buf</a:t>
            </a:r>
            <a:r>
              <a:rPr lang="en-US" dirty="0"/>
              <a:t>, *pa0;</a:t>
            </a:r>
          </a:p>
          <a:p>
            <a:r>
              <a:rPr lang="en-US" dirty="0"/>
              <a:t>2121       </a:t>
            </a:r>
            <a:r>
              <a:rPr lang="en-US" dirty="0" err="1"/>
              <a:t>uint</a:t>
            </a:r>
            <a:r>
              <a:rPr lang="en-US" dirty="0"/>
              <a:t> n, va0;</a:t>
            </a:r>
          </a:p>
          <a:p>
            <a:r>
              <a:rPr lang="en-US" dirty="0"/>
              <a:t>2122</a:t>
            </a:r>
          </a:p>
          <a:p>
            <a:r>
              <a:rPr lang="en-US" dirty="0"/>
              <a:t>2123       </a:t>
            </a:r>
            <a:r>
              <a:rPr lang="en-US" dirty="0" err="1"/>
              <a:t>buf</a:t>
            </a:r>
            <a:r>
              <a:rPr lang="en-US" dirty="0"/>
              <a:t> = (char*)p;</a:t>
            </a:r>
          </a:p>
          <a:p>
            <a:r>
              <a:rPr lang="en-US" dirty="0"/>
              <a:t>2124       while(</a:t>
            </a:r>
            <a:r>
              <a:rPr lang="en-US" dirty="0" err="1"/>
              <a:t>len</a:t>
            </a:r>
            <a:r>
              <a:rPr lang="en-US" dirty="0"/>
              <a:t> &gt; 0){</a:t>
            </a:r>
          </a:p>
          <a:p>
            <a:r>
              <a:rPr lang="en-US" dirty="0"/>
              <a:t>2125             va0 = (</a:t>
            </a:r>
            <a:r>
              <a:rPr lang="en-US" dirty="0" err="1"/>
              <a:t>uint</a:t>
            </a:r>
            <a:r>
              <a:rPr lang="en-US" dirty="0"/>
              <a:t>)PGROUNDDOWN(</a:t>
            </a:r>
            <a:r>
              <a:rPr lang="en-US" dirty="0" err="1"/>
              <a:t>va</a:t>
            </a:r>
            <a:r>
              <a:rPr lang="en-US" dirty="0"/>
              <a:t>);</a:t>
            </a:r>
          </a:p>
          <a:p>
            <a:r>
              <a:rPr lang="en-US" dirty="0"/>
              <a:t>2126             pa0 = </a:t>
            </a:r>
            <a:r>
              <a:rPr lang="en-US" b="1" dirty="0"/>
              <a:t>uva2ka(</a:t>
            </a:r>
            <a:r>
              <a:rPr lang="en-US" b="1" dirty="0" err="1"/>
              <a:t>pgdir</a:t>
            </a:r>
            <a:r>
              <a:rPr lang="en-US" b="1" dirty="0"/>
              <a:t>, (char*)va0);</a:t>
            </a:r>
          </a:p>
          <a:p>
            <a:r>
              <a:rPr lang="en-US" dirty="0"/>
              <a:t>2127             if(pa0 == 0)</a:t>
            </a:r>
          </a:p>
          <a:p>
            <a:r>
              <a:rPr lang="en-US" dirty="0"/>
              <a:t>2128                  return −1;</a:t>
            </a:r>
          </a:p>
          <a:p>
            <a:r>
              <a:rPr lang="en-US" dirty="0"/>
              <a:t>2129             n = PGSIZE − (</a:t>
            </a:r>
            <a:r>
              <a:rPr lang="en-US" dirty="0" err="1"/>
              <a:t>va</a:t>
            </a:r>
            <a:r>
              <a:rPr lang="en-US" dirty="0"/>
              <a:t> − va0);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598691-18B6-4285-86C9-FA29046ACBB5}"/>
              </a:ext>
            </a:extLst>
          </p:cNvPr>
          <p:cNvSpPr txBox="1"/>
          <p:nvPr/>
        </p:nvSpPr>
        <p:spPr>
          <a:xfrm>
            <a:off x="7022123" y="1709785"/>
            <a:ext cx="47255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key of the function is to ﬁnd the corresponding address in the kernel space (i.e. the current memory space) for </a:t>
            </a:r>
            <a:r>
              <a:rPr lang="en-IN" dirty="0" err="1"/>
              <a:t>va</a:t>
            </a:r>
            <a:r>
              <a:rPr lang="en-IN" dirty="0"/>
              <a:t> using uva2ka(). The rest of the function is just a routine page-by-page copying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7FC13-3EAD-4961-825D-577BE1B6B4AC}"/>
              </a:ext>
            </a:extLst>
          </p:cNvPr>
          <p:cNvSpPr txBox="1"/>
          <p:nvPr/>
        </p:nvSpPr>
        <p:spPr>
          <a:xfrm>
            <a:off x="3043310" y="619235"/>
            <a:ext cx="8116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ff2"/>
              </a:rPr>
              <a:t>it converts a user-space address to a kernel-space address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31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833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uva2ka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E002349-E388-4225-9EED-800106AC2C71}"/>
              </a:ext>
            </a:extLst>
          </p:cNvPr>
          <p:cNvSpPr txBox="1"/>
          <p:nvPr/>
        </p:nvSpPr>
        <p:spPr>
          <a:xfrm>
            <a:off x="3043311" y="647242"/>
            <a:ext cx="7957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Map user virtual address to kernel address.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E4A22-41BC-4680-AD91-C1E8CF72F695}"/>
              </a:ext>
            </a:extLst>
          </p:cNvPr>
          <p:cNvSpPr txBox="1"/>
          <p:nvPr/>
        </p:nvSpPr>
        <p:spPr>
          <a:xfrm>
            <a:off x="916745" y="1796275"/>
            <a:ext cx="6105378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2100 // Map user virtual address to kernel address.</a:t>
            </a:r>
          </a:p>
          <a:p>
            <a:r>
              <a:rPr lang="en-US" dirty="0"/>
              <a:t>2101 char*</a:t>
            </a:r>
          </a:p>
          <a:p>
            <a:r>
              <a:rPr lang="en-US" dirty="0"/>
              <a:t>2102 uva2ka(</a:t>
            </a:r>
            <a:r>
              <a:rPr lang="en-US" dirty="0" err="1"/>
              <a:t>pde_t</a:t>
            </a:r>
            <a:r>
              <a:rPr lang="en-US" dirty="0"/>
              <a:t> *</a:t>
            </a:r>
            <a:r>
              <a:rPr lang="en-US" dirty="0" err="1"/>
              <a:t>pgdir</a:t>
            </a:r>
            <a:r>
              <a:rPr lang="en-US" dirty="0"/>
              <a:t>, char *</a:t>
            </a:r>
            <a:r>
              <a:rPr lang="en-US" dirty="0" err="1"/>
              <a:t>uva</a:t>
            </a:r>
            <a:r>
              <a:rPr lang="en-US" dirty="0"/>
              <a:t>)</a:t>
            </a:r>
          </a:p>
          <a:p>
            <a:r>
              <a:rPr lang="en-US" dirty="0"/>
              <a:t>2103   {</a:t>
            </a:r>
          </a:p>
          <a:p>
            <a:r>
              <a:rPr lang="en-US" dirty="0"/>
              <a:t>2104  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pte</a:t>
            </a:r>
            <a:r>
              <a:rPr lang="en-US" dirty="0"/>
              <a:t>;</a:t>
            </a:r>
          </a:p>
          <a:p>
            <a:r>
              <a:rPr lang="en-US" dirty="0"/>
              <a:t>2105</a:t>
            </a:r>
          </a:p>
          <a:p>
            <a:r>
              <a:rPr lang="en-US" dirty="0"/>
              <a:t>2106      </a:t>
            </a:r>
            <a:r>
              <a:rPr lang="en-US" dirty="0" err="1"/>
              <a:t>pte</a:t>
            </a:r>
            <a:r>
              <a:rPr lang="en-US" dirty="0"/>
              <a:t> = </a:t>
            </a:r>
            <a:r>
              <a:rPr lang="en-US" dirty="0" err="1"/>
              <a:t>walkpgdir</a:t>
            </a:r>
            <a:r>
              <a:rPr lang="en-US" dirty="0"/>
              <a:t>(</a:t>
            </a:r>
            <a:r>
              <a:rPr lang="en-US" dirty="0" err="1"/>
              <a:t>pgdir</a:t>
            </a:r>
            <a:r>
              <a:rPr lang="en-US" dirty="0"/>
              <a:t>, </a:t>
            </a:r>
            <a:r>
              <a:rPr lang="en-US" dirty="0" err="1"/>
              <a:t>uva</a:t>
            </a:r>
            <a:r>
              <a:rPr lang="en-US" dirty="0"/>
              <a:t>, 0);</a:t>
            </a:r>
          </a:p>
          <a:p>
            <a:r>
              <a:rPr lang="en-US" dirty="0"/>
              <a:t>2107      if((*</a:t>
            </a:r>
            <a:r>
              <a:rPr lang="en-US" dirty="0" err="1"/>
              <a:t>pte</a:t>
            </a:r>
            <a:r>
              <a:rPr lang="en-US" dirty="0"/>
              <a:t> &amp; PTE_P) == 0)</a:t>
            </a:r>
          </a:p>
          <a:p>
            <a:r>
              <a:rPr lang="en-US" dirty="0"/>
              <a:t>2108         return 0;</a:t>
            </a:r>
          </a:p>
          <a:p>
            <a:r>
              <a:rPr lang="en-US" dirty="0"/>
              <a:t>2109      if((*</a:t>
            </a:r>
            <a:r>
              <a:rPr lang="en-US" dirty="0" err="1"/>
              <a:t>pte</a:t>
            </a:r>
            <a:r>
              <a:rPr lang="en-US" dirty="0"/>
              <a:t> &amp; PTE_U) == 0)</a:t>
            </a:r>
          </a:p>
          <a:p>
            <a:r>
              <a:rPr lang="en-US" dirty="0"/>
              <a:t>2110          return 0;</a:t>
            </a:r>
          </a:p>
          <a:p>
            <a:r>
              <a:rPr lang="en-US" dirty="0"/>
              <a:t>2111      return (char*)P2V(PTE_ADDR(*</a:t>
            </a:r>
            <a:r>
              <a:rPr lang="en-US" dirty="0" err="1"/>
              <a:t>pte</a:t>
            </a:r>
            <a:r>
              <a:rPr lang="en-US" dirty="0"/>
              <a:t>));</a:t>
            </a:r>
          </a:p>
          <a:p>
            <a:r>
              <a:rPr lang="en-US" dirty="0"/>
              <a:t>2112 }</a:t>
            </a:r>
          </a:p>
        </p:txBody>
      </p:sp>
    </p:spTree>
    <p:extLst>
      <p:ext uri="{BB962C8B-B14F-4D97-AF65-F5344CB8AC3E}">
        <p14:creationId xmlns:p14="http://schemas.microsoft.com/office/powerpoint/2010/main" val="15273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CE73526-2B67-40A1-82F6-29AA9830165A}"/>
              </a:ext>
            </a:extLst>
          </p:cNvPr>
          <p:cNvSpPr txBox="1"/>
          <p:nvPr/>
        </p:nvSpPr>
        <p:spPr>
          <a:xfrm>
            <a:off x="286628" y="395971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Discard </a:t>
            </a: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AFDAC-6DC3-405C-AAC5-417A8F3B0EF3}"/>
              </a:ext>
            </a:extLst>
          </p:cNvPr>
          <p:cNvSpPr txBox="1"/>
          <p:nvPr/>
        </p:nvSpPr>
        <p:spPr>
          <a:xfrm>
            <a:off x="286628" y="1545578"/>
            <a:ext cx="49324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Exec must wait to free the old image until it is sure that the system call will succeed: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If the old image is gone, the system call cannot return –1 to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only error cases in exec happen during the creation of the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Once the image is complete, exec can install the new image (6701) and free the old one (6702).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Finally, exec returns 0.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63FD4B-5F37-4C93-BA04-EE8E12F38897}"/>
              </a:ext>
            </a:extLst>
          </p:cNvPr>
          <p:cNvSpPr txBox="1"/>
          <p:nvPr/>
        </p:nvSpPr>
        <p:spPr>
          <a:xfrm>
            <a:off x="5514535" y="1866401"/>
            <a:ext cx="610537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6695 // Commit to the user image.</a:t>
            </a:r>
          </a:p>
          <a:p>
            <a:r>
              <a:rPr lang="en-US" dirty="0"/>
              <a:t>6696 </a:t>
            </a:r>
            <a:r>
              <a:rPr lang="en-US" dirty="0" err="1"/>
              <a:t>oldpgdir</a:t>
            </a:r>
            <a:r>
              <a:rPr lang="en-US" dirty="0"/>
              <a:t> = </a:t>
            </a:r>
            <a:r>
              <a:rPr lang="en-US" dirty="0" err="1"/>
              <a:t>curproc</a:t>
            </a:r>
            <a:r>
              <a:rPr lang="en-US" dirty="0"/>
              <a:t>−&gt;</a:t>
            </a:r>
            <a:r>
              <a:rPr lang="en-US" dirty="0" err="1"/>
              <a:t>pgdir</a:t>
            </a:r>
            <a:r>
              <a:rPr lang="en-US" dirty="0"/>
              <a:t>;</a:t>
            </a:r>
          </a:p>
          <a:p>
            <a:r>
              <a:rPr lang="en-US" dirty="0"/>
              <a:t>6697 </a:t>
            </a:r>
            <a:r>
              <a:rPr lang="en-US" dirty="0" err="1"/>
              <a:t>curproc</a:t>
            </a:r>
            <a:r>
              <a:rPr lang="en-US" dirty="0"/>
              <a:t>−&gt;</a:t>
            </a:r>
            <a:r>
              <a:rPr lang="en-US" dirty="0" err="1"/>
              <a:t>pgdir</a:t>
            </a:r>
            <a:r>
              <a:rPr lang="en-US" dirty="0"/>
              <a:t> = </a:t>
            </a:r>
            <a:r>
              <a:rPr lang="en-US" dirty="0" err="1"/>
              <a:t>pgdir</a:t>
            </a:r>
            <a:r>
              <a:rPr lang="en-US" dirty="0"/>
              <a:t>;</a:t>
            </a:r>
          </a:p>
          <a:p>
            <a:r>
              <a:rPr lang="en-US" dirty="0"/>
              <a:t>6698 </a:t>
            </a:r>
            <a:r>
              <a:rPr lang="en-US" dirty="0" err="1"/>
              <a:t>curproc</a:t>
            </a:r>
            <a:r>
              <a:rPr lang="en-US" dirty="0"/>
              <a:t>−&gt;</a:t>
            </a: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;</a:t>
            </a:r>
          </a:p>
          <a:p>
            <a:r>
              <a:rPr lang="en-US" dirty="0"/>
              <a:t>6699 </a:t>
            </a:r>
            <a:r>
              <a:rPr lang="en-US" dirty="0" err="1"/>
              <a:t>curproc</a:t>
            </a:r>
            <a:r>
              <a:rPr lang="en-US" dirty="0"/>
              <a:t>−&gt;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eip</a:t>
            </a:r>
            <a:r>
              <a:rPr lang="en-US" dirty="0"/>
              <a:t> = </a:t>
            </a:r>
            <a:r>
              <a:rPr lang="en-US" dirty="0" err="1"/>
              <a:t>elf.entry</a:t>
            </a:r>
            <a:r>
              <a:rPr lang="en-US" dirty="0"/>
              <a:t>; // main</a:t>
            </a:r>
          </a:p>
          <a:p>
            <a:r>
              <a:rPr lang="en-US" dirty="0"/>
              <a:t>6700 </a:t>
            </a:r>
            <a:r>
              <a:rPr lang="en-US" dirty="0" err="1"/>
              <a:t>curproc</a:t>
            </a:r>
            <a:r>
              <a:rPr lang="en-US" dirty="0"/>
              <a:t>−&gt;</a:t>
            </a:r>
            <a:r>
              <a:rPr lang="en-US" dirty="0" err="1"/>
              <a:t>tf</a:t>
            </a:r>
            <a:r>
              <a:rPr lang="en-US" dirty="0"/>
              <a:t>−&gt;</a:t>
            </a:r>
            <a:r>
              <a:rPr lang="en-US" dirty="0" err="1"/>
              <a:t>esp</a:t>
            </a:r>
            <a:r>
              <a:rPr lang="en-US" dirty="0"/>
              <a:t> = </a:t>
            </a:r>
            <a:r>
              <a:rPr lang="en-US" dirty="0" err="1"/>
              <a:t>sp</a:t>
            </a:r>
            <a:r>
              <a:rPr lang="en-US" dirty="0"/>
              <a:t>;</a:t>
            </a:r>
          </a:p>
          <a:p>
            <a:r>
              <a:rPr lang="en-US" dirty="0"/>
              <a:t>6701 </a:t>
            </a:r>
            <a:r>
              <a:rPr lang="en-US" dirty="0" err="1"/>
              <a:t>switchuvm</a:t>
            </a:r>
            <a:r>
              <a:rPr lang="en-US" dirty="0"/>
              <a:t>(</a:t>
            </a:r>
            <a:r>
              <a:rPr lang="en-US" dirty="0" err="1"/>
              <a:t>curproc</a:t>
            </a:r>
            <a:r>
              <a:rPr lang="en-US" dirty="0"/>
              <a:t>);</a:t>
            </a:r>
          </a:p>
          <a:p>
            <a:r>
              <a:rPr lang="en-US" dirty="0"/>
              <a:t>6702 </a:t>
            </a:r>
            <a:r>
              <a:rPr lang="en-US" dirty="0" err="1"/>
              <a:t>freevm</a:t>
            </a:r>
            <a:r>
              <a:rPr lang="en-US" dirty="0"/>
              <a:t>(</a:t>
            </a:r>
            <a:r>
              <a:rPr lang="en-US" dirty="0" err="1"/>
              <a:t>oldpgdir</a:t>
            </a:r>
            <a:r>
              <a:rPr lang="en-US" dirty="0"/>
              <a:t>);</a:t>
            </a:r>
          </a:p>
          <a:p>
            <a:r>
              <a:rPr lang="en-US" dirty="0"/>
              <a:t>6703 return 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1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72D315F-9BA2-4DA2-9B11-A3F24BEE9214}"/>
              </a:ext>
            </a:extLst>
          </p:cNvPr>
          <p:cNvSpPr txBox="1"/>
          <p:nvPr/>
        </p:nvSpPr>
        <p:spPr>
          <a:xfrm>
            <a:off x="5438969" y="1009229"/>
            <a:ext cx="6112412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2555 // Grow current process’s memory by n bytes.</a:t>
            </a:r>
          </a:p>
          <a:p>
            <a:r>
              <a:rPr lang="en-US" dirty="0"/>
              <a:t>2556 // Return 0 on success, −1 on failure.</a:t>
            </a:r>
          </a:p>
          <a:p>
            <a:r>
              <a:rPr lang="en-US" dirty="0"/>
              <a:t>2557 int</a:t>
            </a:r>
          </a:p>
          <a:p>
            <a:r>
              <a:rPr lang="en-US" dirty="0"/>
              <a:t>2558 </a:t>
            </a:r>
            <a:r>
              <a:rPr lang="en-US" dirty="0" err="1"/>
              <a:t>growproc</a:t>
            </a:r>
            <a:r>
              <a:rPr lang="en-US" dirty="0"/>
              <a:t>(int n)</a:t>
            </a:r>
          </a:p>
          <a:p>
            <a:r>
              <a:rPr lang="en-US" dirty="0"/>
              <a:t>2559 {</a:t>
            </a:r>
          </a:p>
          <a:p>
            <a:r>
              <a:rPr lang="en-US" dirty="0"/>
              <a:t>2560    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;</a:t>
            </a:r>
          </a:p>
          <a:p>
            <a:r>
              <a:rPr lang="en-US" dirty="0"/>
              <a:t>2561     struct proc *</a:t>
            </a:r>
            <a:r>
              <a:rPr lang="en-US" dirty="0" err="1"/>
              <a:t>curproc</a:t>
            </a:r>
            <a:r>
              <a:rPr lang="en-US" dirty="0"/>
              <a:t> = </a:t>
            </a:r>
            <a:r>
              <a:rPr lang="en-US" dirty="0" err="1"/>
              <a:t>myproc</a:t>
            </a:r>
            <a:r>
              <a:rPr lang="en-US" dirty="0"/>
              <a:t>();</a:t>
            </a:r>
          </a:p>
          <a:p>
            <a:r>
              <a:rPr lang="en-US" dirty="0"/>
              <a:t>2562</a:t>
            </a:r>
          </a:p>
          <a:p>
            <a:r>
              <a:rPr lang="en-US" dirty="0"/>
              <a:t>2563     </a:t>
            </a: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curproc</a:t>
            </a:r>
            <a:r>
              <a:rPr lang="en-US" dirty="0"/>
              <a:t>−&gt;</a:t>
            </a:r>
            <a:r>
              <a:rPr lang="en-US" dirty="0" err="1"/>
              <a:t>sz</a:t>
            </a:r>
            <a:r>
              <a:rPr lang="en-US" dirty="0"/>
              <a:t>;</a:t>
            </a:r>
          </a:p>
          <a:p>
            <a:r>
              <a:rPr lang="en-US" dirty="0"/>
              <a:t>2564     if(n &gt; 0){</a:t>
            </a:r>
          </a:p>
          <a:p>
            <a:r>
              <a:rPr lang="en-US" dirty="0"/>
              <a:t>2565          if((</a:t>
            </a: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allocuvm</a:t>
            </a:r>
            <a:r>
              <a:rPr lang="en-US" dirty="0"/>
              <a:t>(</a:t>
            </a:r>
            <a:r>
              <a:rPr lang="en-US" dirty="0" err="1"/>
              <a:t>curproc</a:t>
            </a:r>
            <a:r>
              <a:rPr lang="en-US" dirty="0"/>
              <a:t>−&gt;</a:t>
            </a:r>
            <a:r>
              <a:rPr lang="en-US" dirty="0" err="1"/>
              <a:t>pgdir</a:t>
            </a:r>
            <a:r>
              <a:rPr lang="en-US" dirty="0"/>
              <a:t>, </a:t>
            </a:r>
            <a:r>
              <a:rPr lang="en-US" dirty="0" err="1"/>
              <a:t>sz</a:t>
            </a:r>
            <a:r>
              <a:rPr lang="en-US" dirty="0"/>
              <a:t>, </a:t>
            </a:r>
            <a:r>
              <a:rPr lang="en-US" dirty="0" err="1"/>
              <a:t>sz</a:t>
            </a:r>
            <a:r>
              <a:rPr lang="en-US" dirty="0"/>
              <a:t> + n)) == 0)</a:t>
            </a:r>
          </a:p>
          <a:p>
            <a:r>
              <a:rPr lang="en-US" dirty="0"/>
              <a:t>2566               return −1;</a:t>
            </a:r>
          </a:p>
          <a:p>
            <a:r>
              <a:rPr lang="en-US" dirty="0"/>
              <a:t>2567        } else if(n &lt; 0){</a:t>
            </a:r>
          </a:p>
          <a:p>
            <a:r>
              <a:rPr lang="en-US" dirty="0"/>
              <a:t>2568            if((</a:t>
            </a: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deallocuvm</a:t>
            </a:r>
            <a:r>
              <a:rPr lang="en-US" dirty="0"/>
              <a:t>(</a:t>
            </a:r>
            <a:r>
              <a:rPr lang="en-US" dirty="0" err="1"/>
              <a:t>curproc</a:t>
            </a:r>
            <a:r>
              <a:rPr lang="en-US" dirty="0"/>
              <a:t>−&gt;</a:t>
            </a:r>
            <a:r>
              <a:rPr lang="en-US" dirty="0" err="1"/>
              <a:t>pgdir</a:t>
            </a:r>
            <a:r>
              <a:rPr lang="en-US" dirty="0"/>
              <a:t>, </a:t>
            </a:r>
            <a:r>
              <a:rPr lang="en-US" dirty="0" err="1"/>
              <a:t>sz</a:t>
            </a:r>
            <a:r>
              <a:rPr lang="en-US" dirty="0"/>
              <a:t>, </a:t>
            </a:r>
            <a:r>
              <a:rPr lang="en-US" dirty="0" err="1"/>
              <a:t>sz</a:t>
            </a:r>
            <a:r>
              <a:rPr lang="en-US" dirty="0"/>
              <a:t> + n)) == 0)</a:t>
            </a:r>
          </a:p>
          <a:p>
            <a:r>
              <a:rPr lang="en-US" dirty="0"/>
              <a:t>2569                return −1;</a:t>
            </a:r>
          </a:p>
          <a:p>
            <a:r>
              <a:rPr lang="en-US" dirty="0"/>
              <a:t>2570        }</a:t>
            </a:r>
          </a:p>
          <a:p>
            <a:r>
              <a:rPr lang="en-US" dirty="0"/>
              <a:t>2571      </a:t>
            </a:r>
            <a:r>
              <a:rPr lang="en-US" dirty="0" err="1"/>
              <a:t>curproc</a:t>
            </a:r>
            <a:r>
              <a:rPr lang="en-US" dirty="0"/>
              <a:t>−&gt;</a:t>
            </a:r>
            <a:r>
              <a:rPr lang="en-US" dirty="0" err="1"/>
              <a:t>sz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;</a:t>
            </a:r>
          </a:p>
          <a:p>
            <a:r>
              <a:rPr lang="en-US" dirty="0"/>
              <a:t>2572      </a:t>
            </a:r>
            <a:r>
              <a:rPr lang="en-US" dirty="0" err="1"/>
              <a:t>switchuvm</a:t>
            </a:r>
            <a:r>
              <a:rPr lang="en-US" dirty="0"/>
              <a:t>(</a:t>
            </a:r>
            <a:r>
              <a:rPr lang="en-US" dirty="0" err="1"/>
              <a:t>curproc</a:t>
            </a:r>
            <a:r>
              <a:rPr lang="en-US" dirty="0"/>
              <a:t>);</a:t>
            </a:r>
          </a:p>
          <a:p>
            <a:r>
              <a:rPr lang="en-US" dirty="0"/>
              <a:t>2573       return 0;</a:t>
            </a:r>
          </a:p>
          <a:p>
            <a:r>
              <a:rPr lang="en-US" dirty="0"/>
              <a:t>2574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22692" y="324196"/>
            <a:ext cx="10603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sbrk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to shrink or grow its memory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" y="1813836"/>
            <a:ext cx="476132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The system call is implemented by the function </a:t>
            </a:r>
            <a:r>
              <a:rPr lang="en-IN" sz="2400" b="1" dirty="0" err="1"/>
              <a:t>growproc</a:t>
            </a:r>
            <a:endParaRPr lang="en-IN" sz="24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If </a:t>
            </a:r>
            <a:r>
              <a:rPr lang="en-IN" sz="2400" b="1" dirty="0"/>
              <a:t>n is </a:t>
            </a:r>
            <a:r>
              <a:rPr lang="en-IN" sz="2400" b="1" dirty="0" err="1"/>
              <a:t>postive</a:t>
            </a:r>
            <a:r>
              <a:rPr lang="en-IN" sz="2400" dirty="0"/>
              <a:t>, </a:t>
            </a:r>
            <a:r>
              <a:rPr lang="en-IN" sz="2400" dirty="0" err="1"/>
              <a:t>growproc</a:t>
            </a:r>
            <a:r>
              <a:rPr lang="en-IN" sz="2400" dirty="0"/>
              <a:t> allocates one or more physical pages and maps them at the top of the process’s address space.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If </a:t>
            </a:r>
            <a:r>
              <a:rPr lang="en-IN" sz="2400" b="1" dirty="0"/>
              <a:t>n is negative</a:t>
            </a:r>
            <a:r>
              <a:rPr lang="en-IN" sz="2400" dirty="0"/>
              <a:t>, </a:t>
            </a:r>
            <a:r>
              <a:rPr lang="en-IN" sz="2400" dirty="0" err="1"/>
              <a:t>growproc</a:t>
            </a:r>
            <a:r>
              <a:rPr lang="en-IN" sz="2400" dirty="0"/>
              <a:t> </a:t>
            </a:r>
            <a:r>
              <a:rPr lang="en-IN" sz="2400" dirty="0" err="1"/>
              <a:t>unmaps</a:t>
            </a:r>
            <a:r>
              <a:rPr lang="en-IN" sz="2400" dirty="0"/>
              <a:t> one or more pages from the process’s address space and frees the corresponding physical pages.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e-IN" sz="2400" b="1" dirty="0"/>
          </a:p>
        </p:txBody>
      </p:sp>
    </p:spTree>
    <p:extLst>
      <p:ext uri="{BB962C8B-B14F-4D97-AF65-F5344CB8AC3E}">
        <p14:creationId xmlns:p14="http://schemas.microsoft.com/office/powerpoint/2010/main" val="42274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7032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part of an address space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2ED48-F638-442B-8F52-2F0124170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6" t="22224" r="28923" b="28195"/>
          <a:stretch/>
        </p:blipFill>
        <p:spPr>
          <a:xfrm>
            <a:off x="4150929" y="1210843"/>
            <a:ext cx="8041070" cy="509879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295253" y="1801686"/>
            <a:ext cx="52553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Starts at 0 limit is KERNBASE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Stack is single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Arguments and main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xv6 places a guard page right below the stack.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13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22692" y="324196"/>
            <a:ext cx="10603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6853" y="1252585"/>
            <a:ext cx="1083857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Exec is the system call that creates the user part of an address space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It initializes the user part of an address space from a file stored in the file system.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400" dirty="0"/>
              <a:t>exec (6610) opens the named binary path using </a:t>
            </a:r>
            <a:r>
              <a:rPr lang="en-IN" sz="2400" dirty="0" err="1"/>
              <a:t>namei</a:t>
            </a:r>
            <a:r>
              <a:rPr lang="en-IN" sz="2400" dirty="0"/>
              <a:t> (6623).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400" dirty="0"/>
              <a:t>Check ELF File and create page directory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400" dirty="0"/>
              <a:t>Loads ELF File into memory just like Kernel Image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400" dirty="0"/>
              <a:t>Create a Guard page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400" dirty="0"/>
              <a:t>Create a user stack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400" dirty="0"/>
              <a:t>Discard Calling process</a:t>
            </a:r>
          </a:p>
        </p:txBody>
      </p:sp>
    </p:spTree>
    <p:extLst>
      <p:ext uri="{BB962C8B-B14F-4D97-AF65-F5344CB8AC3E}">
        <p14:creationId xmlns:p14="http://schemas.microsoft.com/office/powerpoint/2010/main" val="338099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347735" y="487568"/>
            <a:ext cx="107240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4400" b="1" dirty="0"/>
              <a:t>1. </a:t>
            </a:r>
            <a:r>
              <a:rPr lang="en-IN" sz="4400" dirty="0"/>
              <a:t>exec (6610) opens the named binary path using </a:t>
            </a:r>
            <a:r>
              <a:rPr lang="en-IN" sz="4400" dirty="0" err="1"/>
              <a:t>namei</a:t>
            </a:r>
            <a:r>
              <a:rPr lang="en-IN" sz="4400" dirty="0"/>
              <a:t> (6623).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449C8-F87B-4574-8B36-71F27B6F8A58}"/>
              </a:ext>
            </a:extLst>
          </p:cNvPr>
          <p:cNvSpPr txBox="1"/>
          <p:nvPr/>
        </p:nvSpPr>
        <p:spPr>
          <a:xfrm>
            <a:off x="1097280" y="2338560"/>
            <a:ext cx="6105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6621 </a:t>
            </a:r>
            <a:r>
              <a:rPr lang="en-US" sz="2000" dirty="0" err="1"/>
              <a:t>begin_op</a:t>
            </a:r>
            <a:r>
              <a:rPr lang="en-US" sz="2000" dirty="0"/>
              <a:t>();</a:t>
            </a:r>
          </a:p>
          <a:p>
            <a:r>
              <a:rPr lang="en-US" sz="2000" dirty="0"/>
              <a:t>6622</a:t>
            </a:r>
          </a:p>
          <a:p>
            <a:r>
              <a:rPr lang="en-US" sz="2000" dirty="0"/>
              <a:t>6623 if((</a:t>
            </a:r>
            <a:r>
              <a:rPr lang="en-US" sz="2000" dirty="0" err="1"/>
              <a:t>ip</a:t>
            </a:r>
            <a:r>
              <a:rPr lang="en-US" sz="2000" dirty="0"/>
              <a:t> = </a:t>
            </a:r>
            <a:r>
              <a:rPr lang="en-US" sz="2000" dirty="0" err="1"/>
              <a:t>namei</a:t>
            </a:r>
            <a:r>
              <a:rPr lang="en-US" sz="2000" dirty="0"/>
              <a:t>(path)) == 0){</a:t>
            </a:r>
          </a:p>
          <a:p>
            <a:r>
              <a:rPr lang="en-US" sz="2000" dirty="0"/>
              <a:t>6624     </a:t>
            </a:r>
            <a:r>
              <a:rPr lang="en-US" sz="2000" dirty="0" err="1"/>
              <a:t>end_op</a:t>
            </a:r>
            <a:r>
              <a:rPr lang="en-US" sz="2000" dirty="0"/>
              <a:t>();</a:t>
            </a:r>
          </a:p>
          <a:p>
            <a:r>
              <a:rPr lang="en-US" sz="2000" dirty="0"/>
              <a:t>6625     </a:t>
            </a:r>
            <a:r>
              <a:rPr lang="en-US" sz="2000" dirty="0" err="1"/>
              <a:t>cprintf</a:t>
            </a:r>
            <a:r>
              <a:rPr lang="en-US" sz="2000" dirty="0"/>
              <a:t>("exec: fail\n");</a:t>
            </a:r>
          </a:p>
          <a:p>
            <a:r>
              <a:rPr lang="en-US" sz="2000" dirty="0"/>
              <a:t>6626      return −1;</a:t>
            </a:r>
          </a:p>
          <a:p>
            <a:r>
              <a:rPr lang="en-US" sz="2000" dirty="0"/>
              <a:t>6627   }  </a:t>
            </a:r>
          </a:p>
          <a:p>
            <a:r>
              <a:rPr lang="en-US" sz="2000" dirty="0"/>
              <a:t>6628   </a:t>
            </a:r>
            <a:r>
              <a:rPr lang="en-US" sz="2000" dirty="0" err="1"/>
              <a:t>ilock</a:t>
            </a:r>
            <a:r>
              <a:rPr lang="en-US" sz="2000" dirty="0"/>
              <a:t>(</a:t>
            </a:r>
            <a:r>
              <a:rPr lang="en-US" sz="2000" dirty="0" err="1"/>
              <a:t>ip</a:t>
            </a:r>
            <a:r>
              <a:rPr lang="en-US" sz="2000" dirty="0"/>
              <a:t>);</a:t>
            </a:r>
          </a:p>
          <a:p>
            <a:r>
              <a:rPr lang="en-US" sz="2000" dirty="0"/>
              <a:t>6629   </a:t>
            </a:r>
            <a:r>
              <a:rPr lang="en-US" sz="2000" dirty="0" err="1"/>
              <a:t>pgdir</a:t>
            </a:r>
            <a:r>
              <a:rPr lang="en-US" sz="20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376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347735" y="487568"/>
            <a:ext cx="107240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4400" b="1" dirty="0"/>
              <a:t>2. </a:t>
            </a:r>
            <a:r>
              <a:rPr lang="en-IN" sz="4400" dirty="0"/>
              <a:t>Check ELF header and create </a:t>
            </a:r>
            <a:r>
              <a:rPr lang="en-IN" sz="4400" dirty="0" err="1"/>
              <a:t>pgdir</a:t>
            </a:r>
            <a:endParaRPr lang="en-IN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73BBD-92A0-45D9-BE56-FFE185EE00FF}"/>
              </a:ext>
            </a:extLst>
          </p:cNvPr>
          <p:cNvSpPr txBox="1"/>
          <p:nvPr/>
        </p:nvSpPr>
        <p:spPr>
          <a:xfrm>
            <a:off x="791803" y="2274838"/>
            <a:ext cx="610537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6631 // Check ELF header</a:t>
            </a:r>
          </a:p>
          <a:p>
            <a:r>
              <a:rPr lang="en-IN" dirty="0"/>
              <a:t>6632 if(</a:t>
            </a:r>
            <a:r>
              <a:rPr lang="en-IN" dirty="0" err="1"/>
              <a:t>readi</a:t>
            </a:r>
            <a:r>
              <a:rPr lang="en-IN" dirty="0"/>
              <a:t>(</a:t>
            </a:r>
            <a:r>
              <a:rPr lang="en-IN" dirty="0" err="1"/>
              <a:t>ip</a:t>
            </a:r>
            <a:r>
              <a:rPr lang="en-IN" dirty="0"/>
              <a:t>, (char*)&amp;elf, 0, </a:t>
            </a:r>
            <a:r>
              <a:rPr lang="en-IN" dirty="0" err="1"/>
              <a:t>sizeof</a:t>
            </a:r>
            <a:r>
              <a:rPr lang="en-IN" dirty="0"/>
              <a:t>(elf)) != </a:t>
            </a:r>
            <a:r>
              <a:rPr lang="en-IN" dirty="0" err="1"/>
              <a:t>sizeof</a:t>
            </a:r>
            <a:r>
              <a:rPr lang="en-IN" dirty="0"/>
              <a:t>(elf))</a:t>
            </a:r>
          </a:p>
          <a:p>
            <a:r>
              <a:rPr lang="en-IN" dirty="0"/>
              <a:t>6633    </a:t>
            </a:r>
            <a:r>
              <a:rPr lang="en-IN" dirty="0" err="1"/>
              <a:t>goto</a:t>
            </a:r>
            <a:r>
              <a:rPr lang="en-IN" dirty="0"/>
              <a:t> bad;</a:t>
            </a:r>
          </a:p>
          <a:p>
            <a:r>
              <a:rPr lang="en-IN" dirty="0"/>
              <a:t>6634 if(</a:t>
            </a:r>
            <a:r>
              <a:rPr lang="en-IN" dirty="0" err="1"/>
              <a:t>elf.magic</a:t>
            </a:r>
            <a:r>
              <a:rPr lang="en-IN" dirty="0"/>
              <a:t> != ELF_MAGIC)</a:t>
            </a:r>
          </a:p>
          <a:p>
            <a:pPr marL="342900" indent="-342900">
              <a:buAutoNum type="arabicPlain" startAt="6635"/>
            </a:pPr>
            <a:r>
              <a:rPr lang="en-IN" dirty="0"/>
              <a:t>    </a:t>
            </a:r>
            <a:r>
              <a:rPr lang="en-IN" dirty="0" err="1"/>
              <a:t>goto</a:t>
            </a:r>
            <a:r>
              <a:rPr lang="en-IN" dirty="0"/>
              <a:t> bad;</a:t>
            </a:r>
          </a:p>
          <a:p>
            <a:r>
              <a:rPr lang="en-IN" dirty="0"/>
              <a:t>6636 </a:t>
            </a:r>
          </a:p>
          <a:p>
            <a:r>
              <a:rPr lang="en-IN" dirty="0"/>
              <a:t>6637 if((</a:t>
            </a:r>
            <a:r>
              <a:rPr lang="en-IN" dirty="0" err="1"/>
              <a:t>pgdir</a:t>
            </a:r>
            <a:r>
              <a:rPr lang="en-IN" dirty="0"/>
              <a:t> = </a:t>
            </a:r>
            <a:r>
              <a:rPr lang="en-IN" dirty="0" err="1"/>
              <a:t>setupkvm</a:t>
            </a:r>
            <a:r>
              <a:rPr lang="en-IN" dirty="0"/>
              <a:t>()) == 0) </a:t>
            </a:r>
          </a:p>
          <a:p>
            <a:r>
              <a:rPr lang="en-IN" dirty="0"/>
              <a:t>6638      </a:t>
            </a:r>
            <a:r>
              <a:rPr lang="en-IN" dirty="0" err="1"/>
              <a:t>goto</a:t>
            </a:r>
            <a:r>
              <a:rPr lang="en-IN" dirty="0"/>
              <a:t> bad; 6639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05FD3C-A186-46CD-ABAA-B42ED1DF52F4}"/>
              </a:ext>
            </a:extLst>
          </p:cNvPr>
          <p:cNvSpPr txBox="1"/>
          <p:nvPr/>
        </p:nvSpPr>
        <p:spPr>
          <a:xfrm>
            <a:off x="7728530" y="2338559"/>
            <a:ext cx="367166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6705 bad:</a:t>
            </a:r>
          </a:p>
          <a:p>
            <a:r>
              <a:rPr lang="en-IN" dirty="0"/>
              <a:t>6706   if(</a:t>
            </a:r>
            <a:r>
              <a:rPr lang="en-IN" dirty="0" err="1"/>
              <a:t>pgdir</a:t>
            </a:r>
            <a:r>
              <a:rPr lang="en-IN" dirty="0"/>
              <a:t>)</a:t>
            </a:r>
          </a:p>
          <a:p>
            <a:r>
              <a:rPr lang="en-IN" dirty="0"/>
              <a:t>6707      </a:t>
            </a:r>
            <a:r>
              <a:rPr lang="en-IN" dirty="0" err="1"/>
              <a:t>freevm</a:t>
            </a:r>
            <a:r>
              <a:rPr lang="en-IN" dirty="0"/>
              <a:t>(</a:t>
            </a:r>
            <a:r>
              <a:rPr lang="en-IN" dirty="0" err="1"/>
              <a:t>pgdir</a:t>
            </a:r>
            <a:r>
              <a:rPr lang="en-IN" dirty="0"/>
              <a:t>);</a:t>
            </a:r>
          </a:p>
          <a:p>
            <a:r>
              <a:rPr lang="en-IN" dirty="0"/>
              <a:t>6708   if(</a:t>
            </a:r>
            <a:r>
              <a:rPr lang="en-IN" dirty="0" err="1"/>
              <a:t>ip</a:t>
            </a:r>
            <a:r>
              <a:rPr lang="en-IN" dirty="0"/>
              <a:t>){</a:t>
            </a:r>
          </a:p>
          <a:p>
            <a:r>
              <a:rPr lang="en-IN" dirty="0"/>
              <a:t>6709       </a:t>
            </a:r>
            <a:r>
              <a:rPr lang="en-IN" dirty="0" err="1"/>
              <a:t>iunlockput</a:t>
            </a:r>
            <a:r>
              <a:rPr lang="en-IN" dirty="0"/>
              <a:t>(</a:t>
            </a:r>
            <a:r>
              <a:rPr lang="en-IN" dirty="0" err="1"/>
              <a:t>ip</a:t>
            </a:r>
            <a:r>
              <a:rPr lang="en-IN" dirty="0"/>
              <a:t>);</a:t>
            </a:r>
          </a:p>
          <a:p>
            <a:r>
              <a:rPr lang="en-IN" dirty="0"/>
              <a:t>6710       </a:t>
            </a:r>
            <a:r>
              <a:rPr lang="en-IN" dirty="0" err="1"/>
              <a:t>end_op</a:t>
            </a:r>
            <a:r>
              <a:rPr lang="en-IN" dirty="0"/>
              <a:t>();</a:t>
            </a:r>
          </a:p>
          <a:p>
            <a:r>
              <a:rPr lang="en-IN" dirty="0"/>
              <a:t>6711     }</a:t>
            </a:r>
          </a:p>
          <a:p>
            <a:r>
              <a:rPr lang="en-IN" dirty="0"/>
              <a:t>6712 return −1;</a:t>
            </a:r>
          </a:p>
          <a:p>
            <a:r>
              <a:rPr lang="en-IN" dirty="0"/>
              <a:t>6713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347735" y="487568"/>
            <a:ext cx="107240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4400" dirty="0"/>
              <a:t>Check ELF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8FECB-B897-4424-BE60-88AC53F1A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607"/>
          <a:stretch/>
        </p:blipFill>
        <p:spPr>
          <a:xfrm>
            <a:off x="3998419" y="22033"/>
            <a:ext cx="6875373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3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0675" y="219325"/>
            <a:ext cx="40486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3200" b="1" dirty="0"/>
              <a:t>3. </a:t>
            </a:r>
            <a:r>
              <a:rPr lang="en-IN" sz="3200" dirty="0"/>
              <a:t>Load Program(ELF) to Memory (Like Loading Kernel Image by </a:t>
            </a:r>
            <a:r>
              <a:rPr lang="en-IN" sz="3200" dirty="0" err="1"/>
              <a:t>bootmain.c</a:t>
            </a:r>
            <a:endParaRPr lang="en-I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8FA4C-ED3F-484C-B45D-0DD659380F00}"/>
              </a:ext>
            </a:extLst>
          </p:cNvPr>
          <p:cNvSpPr txBox="1"/>
          <p:nvPr/>
        </p:nvSpPr>
        <p:spPr>
          <a:xfrm>
            <a:off x="4684542" y="1308982"/>
            <a:ext cx="71622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6640 // Load program into memory.</a:t>
            </a:r>
          </a:p>
          <a:p>
            <a:r>
              <a:rPr lang="en-US" dirty="0"/>
              <a:t>6641 </a:t>
            </a:r>
            <a:r>
              <a:rPr lang="en-US" dirty="0" err="1"/>
              <a:t>sz</a:t>
            </a:r>
            <a:r>
              <a:rPr lang="en-US" dirty="0"/>
              <a:t> = 0;</a:t>
            </a:r>
          </a:p>
          <a:p>
            <a:r>
              <a:rPr lang="en-US" dirty="0"/>
              <a:t>6642 </a:t>
            </a:r>
            <a:r>
              <a:rPr lang="en-US" b="1" dirty="0"/>
              <a:t>for(</a:t>
            </a:r>
            <a:r>
              <a:rPr lang="en-US" b="1" dirty="0" err="1"/>
              <a:t>i</a:t>
            </a:r>
            <a:r>
              <a:rPr lang="en-US" b="1" dirty="0"/>
              <a:t>=0, off=</a:t>
            </a:r>
            <a:r>
              <a:rPr lang="en-US" b="1" dirty="0" err="1"/>
              <a:t>elf.phoff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&lt;</a:t>
            </a:r>
            <a:r>
              <a:rPr lang="en-US" b="1" dirty="0" err="1"/>
              <a:t>elf.phnum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++, off+=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ph</a:t>
            </a:r>
            <a:r>
              <a:rPr lang="en-US" b="1" dirty="0"/>
              <a:t>)){</a:t>
            </a:r>
          </a:p>
          <a:p>
            <a:r>
              <a:rPr lang="en-US" dirty="0"/>
              <a:t>6643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readi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(char*)&amp;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off,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)) !=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6644 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goto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bad;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6645      if(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ph.type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!= ELF_PROG_LOAD)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6646           continue;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6647      if(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ph.memsz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ph.filesz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6648  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goto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bad;</a:t>
            </a:r>
          </a:p>
          <a:p>
            <a:pPr marL="342900" indent="-342900">
              <a:buAutoNum type="arabicPlain" startAt="6649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if(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ph.vaddr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ph.memsz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&lt;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ph.vaddr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6650  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goto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bad;</a:t>
            </a:r>
          </a:p>
          <a:p>
            <a:r>
              <a:rPr lang="en-US" b="1" dirty="0"/>
              <a:t>6651      if((</a:t>
            </a:r>
            <a:r>
              <a:rPr lang="en-US" b="1" dirty="0" err="1"/>
              <a:t>sz</a:t>
            </a:r>
            <a:r>
              <a:rPr lang="en-US" b="1" dirty="0"/>
              <a:t> = </a:t>
            </a:r>
            <a:r>
              <a:rPr lang="en-US" b="1" dirty="0" err="1"/>
              <a:t>allocuvm</a:t>
            </a:r>
            <a:r>
              <a:rPr lang="en-US" b="1" dirty="0"/>
              <a:t>(</a:t>
            </a:r>
            <a:r>
              <a:rPr lang="en-US" b="1" dirty="0" err="1"/>
              <a:t>pgdir</a:t>
            </a:r>
            <a:r>
              <a:rPr lang="en-US" b="1" dirty="0"/>
              <a:t>, </a:t>
            </a:r>
            <a:r>
              <a:rPr lang="en-US" b="1" dirty="0" err="1"/>
              <a:t>sz</a:t>
            </a:r>
            <a:r>
              <a:rPr lang="en-US" b="1" dirty="0"/>
              <a:t>, </a:t>
            </a:r>
            <a:r>
              <a:rPr lang="en-US" b="1" dirty="0" err="1"/>
              <a:t>ph.vaddr</a:t>
            </a:r>
            <a:r>
              <a:rPr lang="en-US" b="1" dirty="0"/>
              <a:t> + </a:t>
            </a:r>
            <a:r>
              <a:rPr lang="en-US" b="1" dirty="0" err="1"/>
              <a:t>ph.memsz</a:t>
            </a:r>
            <a:r>
              <a:rPr lang="en-US" b="1" dirty="0"/>
              <a:t>)) == 0)</a:t>
            </a:r>
          </a:p>
          <a:p>
            <a:r>
              <a:rPr lang="en-US" dirty="0"/>
              <a:t>6652            </a:t>
            </a:r>
            <a:r>
              <a:rPr lang="en-US" dirty="0" err="1"/>
              <a:t>goto</a:t>
            </a:r>
            <a:r>
              <a:rPr lang="en-US" dirty="0"/>
              <a:t> bad;</a:t>
            </a:r>
          </a:p>
          <a:p>
            <a:r>
              <a:rPr lang="en-US" dirty="0"/>
              <a:t>6653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ph.vaddr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 PGSIZE != 0)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6654   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goto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bad;</a:t>
            </a:r>
          </a:p>
          <a:p>
            <a:r>
              <a:rPr lang="en-US" b="1" dirty="0"/>
              <a:t>6655      if(</a:t>
            </a:r>
            <a:r>
              <a:rPr lang="en-US" b="1" dirty="0" err="1"/>
              <a:t>loaduvm</a:t>
            </a:r>
            <a:r>
              <a:rPr lang="en-US" b="1" dirty="0"/>
              <a:t>(</a:t>
            </a:r>
            <a:r>
              <a:rPr lang="en-US" b="1" dirty="0" err="1"/>
              <a:t>pgdir</a:t>
            </a:r>
            <a:r>
              <a:rPr lang="en-US" b="1" dirty="0"/>
              <a:t>, (char*)</a:t>
            </a:r>
            <a:r>
              <a:rPr lang="en-US" b="1" dirty="0" err="1"/>
              <a:t>ph.vaddr</a:t>
            </a:r>
            <a:r>
              <a:rPr lang="en-US" b="1" dirty="0"/>
              <a:t>, </a:t>
            </a:r>
            <a:r>
              <a:rPr lang="en-US" b="1" dirty="0" err="1"/>
              <a:t>ip</a:t>
            </a:r>
            <a:r>
              <a:rPr lang="en-US" b="1" dirty="0"/>
              <a:t>, </a:t>
            </a:r>
            <a:r>
              <a:rPr lang="en-US" b="1" dirty="0" err="1"/>
              <a:t>ph.off</a:t>
            </a:r>
            <a:r>
              <a:rPr lang="en-US" b="1" dirty="0"/>
              <a:t>, </a:t>
            </a:r>
            <a:r>
              <a:rPr lang="en-US" b="1" dirty="0" err="1"/>
              <a:t>ph.filesz</a:t>
            </a:r>
            <a:r>
              <a:rPr lang="en-US" b="1" dirty="0"/>
              <a:t>) &lt; 0)</a:t>
            </a:r>
          </a:p>
          <a:p>
            <a:r>
              <a:rPr lang="en-US" dirty="0"/>
              <a:t>6656            </a:t>
            </a:r>
            <a:r>
              <a:rPr lang="en-US" dirty="0" err="1"/>
              <a:t>goto</a:t>
            </a:r>
            <a:r>
              <a:rPr lang="en-US" dirty="0"/>
              <a:t> bad;</a:t>
            </a:r>
          </a:p>
          <a:p>
            <a:r>
              <a:rPr lang="en-US" dirty="0"/>
              <a:t>6657   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40306-1CF8-4D36-86D7-0FC1D40BBE82}"/>
              </a:ext>
            </a:extLst>
          </p:cNvPr>
          <p:cNvSpPr txBox="1"/>
          <p:nvPr/>
        </p:nvSpPr>
        <p:spPr>
          <a:xfrm>
            <a:off x="260733" y="4366232"/>
            <a:ext cx="425121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allocates memory for each ELF segment with </a:t>
            </a:r>
            <a:r>
              <a:rPr lang="en-IN" dirty="0" err="1"/>
              <a:t>allocuvm</a:t>
            </a:r>
            <a:r>
              <a:rPr lang="en-IN" dirty="0"/>
              <a:t> (6651)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9FA6F-06FA-4BD8-B2FA-07290BB9B4EC}"/>
              </a:ext>
            </a:extLst>
          </p:cNvPr>
          <p:cNvSpPr txBox="1"/>
          <p:nvPr/>
        </p:nvSpPr>
        <p:spPr>
          <a:xfrm>
            <a:off x="302937" y="5418242"/>
            <a:ext cx="42212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loads each segment into</a:t>
            </a:r>
          </a:p>
          <a:p>
            <a:r>
              <a:rPr lang="en-IN" dirty="0"/>
              <a:t>memory with </a:t>
            </a:r>
            <a:r>
              <a:rPr lang="en-IN" dirty="0" err="1"/>
              <a:t>loaduvm</a:t>
            </a:r>
            <a:r>
              <a:rPr lang="en-IN" dirty="0"/>
              <a:t> (6655)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0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ABA2135-3E8E-4656-9394-4034452403F9}"/>
              </a:ext>
            </a:extLst>
          </p:cNvPr>
          <p:cNvSpPr txBox="1"/>
          <p:nvPr/>
        </p:nvSpPr>
        <p:spPr>
          <a:xfrm>
            <a:off x="4945670" y="715084"/>
            <a:ext cx="581397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6664 </a:t>
            </a:r>
            <a:r>
              <a:rPr lang="en-US" dirty="0" err="1"/>
              <a:t>sz</a:t>
            </a:r>
            <a:r>
              <a:rPr lang="en-US" dirty="0"/>
              <a:t> = PGROUNDUP(</a:t>
            </a:r>
            <a:r>
              <a:rPr lang="en-US" dirty="0" err="1"/>
              <a:t>sz</a:t>
            </a:r>
            <a:r>
              <a:rPr lang="en-US" dirty="0"/>
              <a:t>);</a:t>
            </a:r>
          </a:p>
          <a:p>
            <a:r>
              <a:rPr lang="en-US" dirty="0"/>
              <a:t>6665 </a:t>
            </a:r>
            <a:r>
              <a:rPr lang="en-US" b="1" dirty="0"/>
              <a:t>if((</a:t>
            </a:r>
            <a:r>
              <a:rPr lang="en-US" b="1" dirty="0" err="1"/>
              <a:t>sz</a:t>
            </a:r>
            <a:r>
              <a:rPr lang="en-US" b="1" dirty="0"/>
              <a:t> = </a:t>
            </a:r>
            <a:r>
              <a:rPr lang="en-US" b="1" dirty="0" err="1"/>
              <a:t>allocuvm</a:t>
            </a:r>
            <a:r>
              <a:rPr lang="en-US" b="1" dirty="0"/>
              <a:t>(</a:t>
            </a:r>
            <a:r>
              <a:rPr lang="en-US" b="1" dirty="0" err="1"/>
              <a:t>pgdir</a:t>
            </a:r>
            <a:r>
              <a:rPr lang="en-US" b="1" dirty="0"/>
              <a:t>, </a:t>
            </a:r>
            <a:r>
              <a:rPr lang="en-US" b="1" dirty="0" err="1"/>
              <a:t>sz</a:t>
            </a:r>
            <a:r>
              <a:rPr lang="en-US" b="1" dirty="0"/>
              <a:t>, </a:t>
            </a:r>
            <a:r>
              <a:rPr lang="en-US" b="1" dirty="0" err="1"/>
              <a:t>sz</a:t>
            </a:r>
            <a:r>
              <a:rPr lang="en-US" b="1" dirty="0"/>
              <a:t> + 2*PGSIZE)) == 0)</a:t>
            </a:r>
          </a:p>
          <a:p>
            <a:r>
              <a:rPr lang="en-US" dirty="0"/>
              <a:t>6666       </a:t>
            </a:r>
            <a:r>
              <a:rPr lang="en-US" dirty="0" err="1"/>
              <a:t>goto</a:t>
            </a:r>
            <a:r>
              <a:rPr lang="en-US" dirty="0"/>
              <a:t> bad;</a:t>
            </a:r>
          </a:p>
          <a:p>
            <a:r>
              <a:rPr lang="en-US" b="1" dirty="0"/>
              <a:t>6667 </a:t>
            </a:r>
            <a:r>
              <a:rPr lang="en-US" b="1" dirty="0" err="1"/>
              <a:t>clearpteu</a:t>
            </a:r>
            <a:r>
              <a:rPr lang="en-US" b="1" dirty="0"/>
              <a:t>(</a:t>
            </a:r>
            <a:r>
              <a:rPr lang="en-US" b="1" dirty="0" err="1"/>
              <a:t>pgdir</a:t>
            </a:r>
            <a:r>
              <a:rPr lang="en-US" b="1" dirty="0"/>
              <a:t>, (char*)(</a:t>
            </a:r>
            <a:r>
              <a:rPr lang="en-US" b="1" dirty="0" err="1"/>
              <a:t>sz</a:t>
            </a:r>
            <a:r>
              <a:rPr lang="en-US" b="1" dirty="0"/>
              <a:t> − 2*PGSIZE));</a:t>
            </a:r>
          </a:p>
          <a:p>
            <a:r>
              <a:rPr lang="en-US" dirty="0"/>
              <a:t>6668 </a:t>
            </a:r>
            <a:r>
              <a:rPr lang="en-US" dirty="0" err="1"/>
              <a:t>sp</a:t>
            </a:r>
            <a:r>
              <a:rPr lang="en-US" dirty="0"/>
              <a:t> = </a:t>
            </a:r>
            <a:r>
              <a:rPr lang="en-US" dirty="0" err="1"/>
              <a:t>sz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C5C7A-0003-4847-A0C2-877E3A8CD070}"/>
              </a:ext>
            </a:extLst>
          </p:cNvPr>
          <p:cNvSpPr txBox="1"/>
          <p:nvPr/>
        </p:nvSpPr>
        <p:spPr>
          <a:xfrm>
            <a:off x="378685" y="1515405"/>
            <a:ext cx="3750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Allocate two pages at the next page boundary.</a:t>
            </a:r>
          </a:p>
          <a:p>
            <a:endParaRPr lang="en-US" sz="2400" dirty="0"/>
          </a:p>
          <a:p>
            <a:r>
              <a:rPr lang="en-US" sz="2400" dirty="0"/>
              <a:t>Make the first inaccessible using </a:t>
            </a:r>
            <a:r>
              <a:rPr lang="en-US" sz="2400" dirty="0" err="1"/>
              <a:t>clearpteu</a:t>
            </a:r>
            <a:r>
              <a:rPr lang="en-US" sz="24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170DC2-0812-410C-9DF3-5CAF108E49B9}"/>
              </a:ext>
            </a:extLst>
          </p:cNvPr>
          <p:cNvSpPr txBox="1"/>
          <p:nvPr/>
        </p:nvSpPr>
        <p:spPr>
          <a:xfrm>
            <a:off x="5282591" y="2680621"/>
            <a:ext cx="610537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2019 // Clear PTE_U on a page. Used to create an inaccessible</a:t>
            </a:r>
          </a:p>
          <a:p>
            <a:r>
              <a:rPr lang="en-US" dirty="0"/>
              <a:t>2020 // page beneath the user stack.</a:t>
            </a:r>
          </a:p>
          <a:p>
            <a:r>
              <a:rPr lang="en-US" dirty="0"/>
              <a:t>2021 void</a:t>
            </a:r>
          </a:p>
          <a:p>
            <a:r>
              <a:rPr lang="en-US" dirty="0"/>
              <a:t>2022 </a:t>
            </a:r>
            <a:r>
              <a:rPr lang="en-US" dirty="0" err="1"/>
              <a:t>clearpteu</a:t>
            </a:r>
            <a:r>
              <a:rPr lang="en-US" dirty="0"/>
              <a:t>(</a:t>
            </a:r>
            <a:r>
              <a:rPr lang="en-US" dirty="0" err="1"/>
              <a:t>pde_t</a:t>
            </a:r>
            <a:r>
              <a:rPr lang="en-US" dirty="0"/>
              <a:t> *</a:t>
            </a:r>
            <a:r>
              <a:rPr lang="en-US" dirty="0" err="1"/>
              <a:t>pgdir</a:t>
            </a:r>
            <a:r>
              <a:rPr lang="en-US" dirty="0"/>
              <a:t>, char *</a:t>
            </a:r>
            <a:r>
              <a:rPr lang="en-US" dirty="0" err="1"/>
              <a:t>uva</a:t>
            </a:r>
            <a:r>
              <a:rPr lang="en-US" dirty="0"/>
              <a:t>)</a:t>
            </a:r>
          </a:p>
          <a:p>
            <a:r>
              <a:rPr lang="en-US" dirty="0"/>
              <a:t>2023 {</a:t>
            </a:r>
          </a:p>
          <a:p>
            <a:r>
              <a:rPr lang="en-US" dirty="0"/>
              <a:t>2024  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pte</a:t>
            </a:r>
            <a:r>
              <a:rPr lang="en-US" dirty="0"/>
              <a:t>;</a:t>
            </a:r>
          </a:p>
          <a:p>
            <a:r>
              <a:rPr lang="en-US" dirty="0"/>
              <a:t>2025</a:t>
            </a:r>
          </a:p>
          <a:p>
            <a:r>
              <a:rPr lang="en-US" dirty="0"/>
              <a:t>2026      </a:t>
            </a:r>
            <a:r>
              <a:rPr lang="en-US" b="1" dirty="0" err="1"/>
              <a:t>pte</a:t>
            </a:r>
            <a:r>
              <a:rPr lang="en-US" b="1" dirty="0"/>
              <a:t> = </a:t>
            </a:r>
            <a:r>
              <a:rPr lang="en-US" b="1" dirty="0" err="1"/>
              <a:t>walkpgdir</a:t>
            </a:r>
            <a:r>
              <a:rPr lang="en-US" b="1" dirty="0"/>
              <a:t>(</a:t>
            </a:r>
            <a:r>
              <a:rPr lang="en-US" b="1" dirty="0" err="1"/>
              <a:t>pgdir</a:t>
            </a:r>
            <a:r>
              <a:rPr lang="en-US" b="1" dirty="0"/>
              <a:t>, </a:t>
            </a:r>
            <a:r>
              <a:rPr lang="en-US" b="1" dirty="0" err="1"/>
              <a:t>uva</a:t>
            </a:r>
            <a:r>
              <a:rPr lang="en-US" b="1" dirty="0"/>
              <a:t>, 0);</a:t>
            </a:r>
          </a:p>
          <a:p>
            <a:r>
              <a:rPr lang="en-US" dirty="0"/>
              <a:t>2027      if(</a:t>
            </a:r>
            <a:r>
              <a:rPr lang="en-US" dirty="0" err="1"/>
              <a:t>pte</a:t>
            </a:r>
            <a:r>
              <a:rPr lang="en-US" dirty="0"/>
              <a:t> == 0)</a:t>
            </a:r>
          </a:p>
          <a:p>
            <a:r>
              <a:rPr lang="en-US" dirty="0"/>
              <a:t>2028           panic("</a:t>
            </a:r>
            <a:r>
              <a:rPr lang="en-US" dirty="0" err="1"/>
              <a:t>clearpteu</a:t>
            </a:r>
            <a:r>
              <a:rPr lang="en-US" dirty="0"/>
              <a:t>");</a:t>
            </a:r>
          </a:p>
          <a:p>
            <a:r>
              <a:rPr lang="en-US" dirty="0"/>
              <a:t>2029        *</a:t>
            </a:r>
            <a:r>
              <a:rPr lang="en-US" dirty="0" err="1"/>
              <a:t>pte</a:t>
            </a:r>
            <a:r>
              <a:rPr lang="en-US" dirty="0"/>
              <a:t> &amp;= ~PTE_U;</a:t>
            </a:r>
          </a:p>
          <a:p>
            <a:r>
              <a:rPr lang="en-US" dirty="0"/>
              <a:t>2030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F59B00-3E0D-4230-85CC-3DFAA8B8CCF0}"/>
              </a:ext>
            </a:extLst>
          </p:cNvPr>
          <p:cNvSpPr txBox="1"/>
          <p:nvPr/>
        </p:nvSpPr>
        <p:spPr>
          <a:xfrm>
            <a:off x="284321" y="465974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Create a Guard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B72B8E-EFCE-476E-8C93-D2663D800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16" t="22224" r="28923" b="28195"/>
          <a:stretch/>
        </p:blipFill>
        <p:spPr>
          <a:xfrm>
            <a:off x="0" y="3454397"/>
            <a:ext cx="5176550" cy="32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5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37048" y="1339917"/>
            <a:ext cx="40486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Now exec allocates and initializes the </a:t>
            </a:r>
            <a:r>
              <a:rPr lang="en-IN" sz="2400" b="1" dirty="0"/>
              <a:t>user stack</a:t>
            </a:r>
            <a:r>
              <a:rPr lang="en-IN" sz="24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 It allocates just one stack page.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400" dirty="0"/>
              <a:t>Exec copies the argument strings to the top of the stack one at a time, recording the pointers to them in </a:t>
            </a:r>
            <a:r>
              <a:rPr lang="en-IN" sz="2400" dirty="0" err="1"/>
              <a:t>ustack</a:t>
            </a:r>
            <a:r>
              <a:rPr lang="en-IN" sz="24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BA2135-3E8E-4656-9394-4034452403F9}"/>
              </a:ext>
            </a:extLst>
          </p:cNvPr>
          <p:cNvSpPr txBox="1"/>
          <p:nvPr/>
        </p:nvSpPr>
        <p:spPr>
          <a:xfrm>
            <a:off x="4255924" y="471418"/>
            <a:ext cx="72170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6670 // Push argument strings, prepare rest of stack in </a:t>
            </a:r>
            <a:r>
              <a:rPr lang="en-US" dirty="0" err="1"/>
              <a:t>ustack</a:t>
            </a:r>
            <a:r>
              <a:rPr lang="en-US" dirty="0"/>
              <a:t>.</a:t>
            </a:r>
          </a:p>
          <a:p>
            <a:r>
              <a:rPr lang="en-US" dirty="0"/>
              <a:t>6671 for(</a:t>
            </a:r>
            <a:r>
              <a:rPr lang="en-US" dirty="0" err="1"/>
              <a:t>argc</a:t>
            </a:r>
            <a:r>
              <a:rPr lang="en-US" dirty="0"/>
              <a:t> = 0; 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 err="1"/>
              <a:t>argc</a:t>
            </a:r>
            <a:r>
              <a:rPr lang="en-US" dirty="0"/>
              <a:t>]; </a:t>
            </a:r>
            <a:r>
              <a:rPr lang="en-US" dirty="0" err="1"/>
              <a:t>argc</a:t>
            </a:r>
            <a:r>
              <a:rPr lang="en-US" dirty="0"/>
              <a:t>++) {</a:t>
            </a:r>
          </a:p>
          <a:p>
            <a:r>
              <a:rPr lang="en-US" dirty="0"/>
              <a:t>6672     if(</a:t>
            </a:r>
            <a:r>
              <a:rPr lang="en-US" dirty="0" err="1"/>
              <a:t>argc</a:t>
            </a:r>
            <a:r>
              <a:rPr lang="en-US" dirty="0"/>
              <a:t> &gt;= MAXARG)</a:t>
            </a:r>
          </a:p>
          <a:p>
            <a:r>
              <a:rPr lang="en-US" dirty="0"/>
              <a:t>6673         </a:t>
            </a:r>
            <a:r>
              <a:rPr lang="en-US" dirty="0" err="1"/>
              <a:t>goto</a:t>
            </a:r>
            <a:r>
              <a:rPr lang="en-US" dirty="0"/>
              <a:t> bad;</a:t>
            </a:r>
          </a:p>
          <a:p>
            <a:r>
              <a:rPr lang="en-US" dirty="0"/>
              <a:t>6674     </a:t>
            </a:r>
            <a:r>
              <a:rPr lang="en-US" dirty="0" err="1"/>
              <a:t>sp</a:t>
            </a:r>
            <a:r>
              <a:rPr lang="en-US" dirty="0"/>
              <a:t> = (</a:t>
            </a:r>
            <a:r>
              <a:rPr lang="en-US" dirty="0" err="1"/>
              <a:t>sp</a:t>
            </a:r>
            <a:r>
              <a:rPr lang="en-US" dirty="0"/>
              <a:t> − (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</a:t>
            </a:r>
            <a:r>
              <a:rPr lang="en-US" dirty="0" err="1"/>
              <a:t>argc</a:t>
            </a:r>
            <a:r>
              <a:rPr lang="en-US" dirty="0"/>
              <a:t>]) + 1)) &amp; ~3;</a:t>
            </a:r>
          </a:p>
          <a:p>
            <a:r>
              <a:rPr lang="en-US" dirty="0"/>
              <a:t>6675     if(</a:t>
            </a:r>
            <a:r>
              <a:rPr lang="en-US" b="1" dirty="0" err="1"/>
              <a:t>copyout</a:t>
            </a:r>
            <a:r>
              <a:rPr lang="en-US" b="1" dirty="0"/>
              <a:t>(</a:t>
            </a:r>
            <a:r>
              <a:rPr lang="en-US" b="1" dirty="0" err="1"/>
              <a:t>pgdir</a:t>
            </a:r>
            <a:r>
              <a:rPr lang="en-US" b="1" dirty="0"/>
              <a:t>, </a:t>
            </a:r>
            <a:r>
              <a:rPr lang="en-US" b="1" dirty="0" err="1"/>
              <a:t>sp</a:t>
            </a:r>
            <a:r>
              <a:rPr lang="en-US" b="1" dirty="0"/>
              <a:t>, </a:t>
            </a:r>
            <a:r>
              <a:rPr lang="en-US" b="1" dirty="0" err="1"/>
              <a:t>argv</a:t>
            </a:r>
            <a:r>
              <a:rPr lang="en-US" b="1" dirty="0"/>
              <a:t>[</a:t>
            </a:r>
            <a:r>
              <a:rPr lang="en-US" b="1" dirty="0" err="1"/>
              <a:t>argc</a:t>
            </a:r>
            <a:r>
              <a:rPr lang="en-US" b="1" dirty="0"/>
              <a:t>], </a:t>
            </a:r>
            <a:r>
              <a:rPr lang="en-US" b="1" dirty="0" err="1"/>
              <a:t>strlen</a:t>
            </a:r>
            <a:r>
              <a:rPr lang="en-US" b="1" dirty="0"/>
              <a:t>(</a:t>
            </a:r>
            <a:r>
              <a:rPr lang="en-US" b="1" dirty="0" err="1"/>
              <a:t>argv</a:t>
            </a:r>
            <a:r>
              <a:rPr lang="en-US" b="1" dirty="0"/>
              <a:t>[</a:t>
            </a:r>
            <a:r>
              <a:rPr lang="en-US" b="1" dirty="0" err="1"/>
              <a:t>argc</a:t>
            </a:r>
            <a:r>
              <a:rPr lang="en-US" b="1" dirty="0"/>
              <a:t>]) + 1</a:t>
            </a:r>
            <a:r>
              <a:rPr lang="en-US" dirty="0"/>
              <a:t>) &lt; 0)</a:t>
            </a:r>
          </a:p>
          <a:p>
            <a:r>
              <a:rPr lang="en-US" dirty="0"/>
              <a:t>6676           </a:t>
            </a:r>
            <a:r>
              <a:rPr lang="en-US" dirty="0" err="1"/>
              <a:t>goto</a:t>
            </a:r>
            <a:r>
              <a:rPr lang="en-US" dirty="0"/>
              <a:t> bad;</a:t>
            </a:r>
          </a:p>
          <a:p>
            <a:r>
              <a:rPr lang="en-US" dirty="0"/>
              <a:t>6677      </a:t>
            </a:r>
            <a:r>
              <a:rPr lang="en-US" dirty="0" err="1"/>
              <a:t>ustack</a:t>
            </a:r>
            <a:r>
              <a:rPr lang="en-US" dirty="0"/>
              <a:t>[3+argc] = </a:t>
            </a:r>
            <a:r>
              <a:rPr lang="en-US" dirty="0" err="1"/>
              <a:t>sp</a:t>
            </a:r>
            <a:r>
              <a:rPr lang="en-US" dirty="0"/>
              <a:t>;</a:t>
            </a:r>
          </a:p>
          <a:p>
            <a:r>
              <a:rPr lang="en-US" dirty="0"/>
              <a:t>6678   }</a:t>
            </a:r>
          </a:p>
          <a:p>
            <a:r>
              <a:rPr lang="en-US" dirty="0"/>
              <a:t>6679 </a:t>
            </a:r>
            <a:r>
              <a:rPr lang="en-US" dirty="0" err="1"/>
              <a:t>ustack</a:t>
            </a:r>
            <a:r>
              <a:rPr lang="en-US" dirty="0"/>
              <a:t>[3+argc] = 0;</a:t>
            </a:r>
          </a:p>
          <a:p>
            <a:r>
              <a:rPr lang="en-US" dirty="0"/>
              <a:t>6680</a:t>
            </a:r>
          </a:p>
          <a:p>
            <a:r>
              <a:rPr lang="en-US" dirty="0"/>
              <a:t>6681 </a:t>
            </a:r>
            <a:r>
              <a:rPr lang="en-US" dirty="0" err="1"/>
              <a:t>ustack</a:t>
            </a:r>
            <a:r>
              <a:rPr lang="en-US" dirty="0"/>
              <a:t>[0] = 0xffffffff; // fake return PC</a:t>
            </a:r>
          </a:p>
          <a:p>
            <a:r>
              <a:rPr lang="en-US" dirty="0"/>
              <a:t>6682 </a:t>
            </a:r>
            <a:r>
              <a:rPr lang="en-US" dirty="0" err="1"/>
              <a:t>ustack</a:t>
            </a:r>
            <a:r>
              <a:rPr lang="en-US" dirty="0"/>
              <a:t>[1] = </a:t>
            </a:r>
            <a:r>
              <a:rPr lang="en-US" dirty="0" err="1"/>
              <a:t>argc</a:t>
            </a:r>
            <a:r>
              <a:rPr lang="en-US" dirty="0"/>
              <a:t>;</a:t>
            </a:r>
          </a:p>
          <a:p>
            <a:r>
              <a:rPr lang="en-US" dirty="0"/>
              <a:t>6683 </a:t>
            </a:r>
            <a:r>
              <a:rPr lang="en-US" dirty="0" err="1"/>
              <a:t>ustack</a:t>
            </a:r>
            <a:r>
              <a:rPr lang="en-US" dirty="0"/>
              <a:t>[2] = </a:t>
            </a:r>
            <a:r>
              <a:rPr lang="en-US" dirty="0" err="1"/>
              <a:t>sp</a:t>
            </a:r>
            <a:r>
              <a:rPr lang="en-US" dirty="0"/>
              <a:t> − (argc+1)*4; // </a:t>
            </a:r>
            <a:r>
              <a:rPr lang="en-US" dirty="0" err="1"/>
              <a:t>argv</a:t>
            </a:r>
            <a:r>
              <a:rPr lang="en-US" dirty="0"/>
              <a:t> pointer</a:t>
            </a:r>
          </a:p>
          <a:p>
            <a:r>
              <a:rPr lang="en-US" dirty="0"/>
              <a:t>6684</a:t>
            </a:r>
          </a:p>
          <a:p>
            <a:r>
              <a:rPr lang="en-US" dirty="0"/>
              <a:t>6685 </a:t>
            </a:r>
            <a:r>
              <a:rPr lang="en-US" dirty="0" err="1"/>
              <a:t>sp</a:t>
            </a:r>
            <a:r>
              <a:rPr lang="en-US" dirty="0"/>
              <a:t> −= (3+argc+1) * 4;</a:t>
            </a:r>
          </a:p>
          <a:p>
            <a:r>
              <a:rPr lang="en-US" b="1" dirty="0"/>
              <a:t>6686 if(</a:t>
            </a:r>
            <a:r>
              <a:rPr lang="en-US" b="1" dirty="0" err="1"/>
              <a:t>copyout</a:t>
            </a:r>
            <a:r>
              <a:rPr lang="en-US" b="1" dirty="0"/>
              <a:t>(</a:t>
            </a:r>
            <a:r>
              <a:rPr lang="en-US" b="1" dirty="0" err="1"/>
              <a:t>pgdir</a:t>
            </a:r>
            <a:r>
              <a:rPr lang="en-US" b="1" dirty="0"/>
              <a:t>, </a:t>
            </a:r>
            <a:r>
              <a:rPr lang="en-US" b="1" dirty="0" err="1"/>
              <a:t>sp</a:t>
            </a:r>
            <a:r>
              <a:rPr lang="en-US" b="1" dirty="0"/>
              <a:t>, </a:t>
            </a:r>
            <a:r>
              <a:rPr lang="en-US" b="1" dirty="0" err="1"/>
              <a:t>ustack</a:t>
            </a:r>
            <a:r>
              <a:rPr lang="en-US" b="1" dirty="0"/>
              <a:t>, (3+argc+1)*4) &lt; 0)</a:t>
            </a:r>
          </a:p>
          <a:p>
            <a:r>
              <a:rPr lang="en-US" dirty="0"/>
              <a:t>6687     </a:t>
            </a:r>
            <a:r>
              <a:rPr lang="en-US" dirty="0" err="1"/>
              <a:t>goto</a:t>
            </a:r>
            <a:r>
              <a:rPr lang="en-US" dirty="0"/>
              <a:t> bad;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B2094-8E3D-46E5-9134-F3E0ECE03AFF}"/>
              </a:ext>
            </a:extLst>
          </p:cNvPr>
          <p:cNvSpPr txBox="1"/>
          <p:nvPr/>
        </p:nvSpPr>
        <p:spPr>
          <a:xfrm>
            <a:off x="9067314" y="3545722"/>
            <a:ext cx="313356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The first three entries in </a:t>
            </a:r>
            <a:r>
              <a:rPr lang="en-IN" dirty="0" err="1"/>
              <a:t>ustack</a:t>
            </a:r>
            <a:r>
              <a:rPr lang="en-IN" dirty="0"/>
              <a:t> are the fake return PC, </a:t>
            </a:r>
            <a:r>
              <a:rPr lang="en-IN" dirty="0" err="1"/>
              <a:t>argc</a:t>
            </a:r>
            <a:r>
              <a:rPr lang="en-IN" dirty="0"/>
              <a:t>, and </a:t>
            </a:r>
            <a:r>
              <a:rPr lang="en-IN" dirty="0" err="1"/>
              <a:t>argv</a:t>
            </a:r>
            <a:r>
              <a:rPr lang="en-IN" dirty="0"/>
              <a:t> pointer.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ACCBB-2B4E-4173-9E95-1D6712CD37F7}"/>
              </a:ext>
            </a:extLst>
          </p:cNvPr>
          <p:cNvSpPr txBox="1"/>
          <p:nvPr/>
        </p:nvSpPr>
        <p:spPr>
          <a:xfrm>
            <a:off x="290675" y="5002549"/>
            <a:ext cx="372574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deal with arguments that are too large;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73526-2B67-40A1-82F6-29AA9830165A}"/>
              </a:ext>
            </a:extLst>
          </p:cNvPr>
          <p:cNvSpPr txBox="1"/>
          <p:nvPr/>
        </p:nvSpPr>
        <p:spPr>
          <a:xfrm>
            <a:off x="286628" y="395971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Create a user stack</a:t>
            </a:r>
          </a:p>
        </p:txBody>
      </p:sp>
    </p:spTree>
    <p:extLst>
      <p:ext uri="{BB962C8B-B14F-4D97-AF65-F5344CB8AC3E}">
        <p14:creationId xmlns:p14="http://schemas.microsoft.com/office/powerpoint/2010/main" val="42732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1653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ff2</vt:lpstr>
      <vt:lpstr>Office Theme</vt:lpstr>
      <vt:lpstr> Operating Systems Design​ Session 26:  User Process Address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Sai Kiran Pasupuleti</dc:creator>
  <cp:lastModifiedBy>Dr. Sai Kiran Pasupuleti</cp:lastModifiedBy>
  <cp:revision>248</cp:revision>
  <dcterms:created xsi:type="dcterms:W3CDTF">2020-07-05T04:33:11Z</dcterms:created>
  <dcterms:modified xsi:type="dcterms:W3CDTF">2020-10-04T16:38:41Z</dcterms:modified>
</cp:coreProperties>
</file>