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4" r:id="rId2"/>
    <p:sldId id="277" r:id="rId3"/>
    <p:sldId id="355" r:id="rId4"/>
    <p:sldId id="354" r:id="rId5"/>
    <p:sldId id="357" r:id="rId6"/>
    <p:sldId id="356" r:id="rId7"/>
    <p:sldId id="358" r:id="rId8"/>
    <p:sldId id="359" r:id="rId9"/>
    <p:sldId id="360" r:id="rId10"/>
    <p:sldId id="363" r:id="rId11"/>
    <p:sldId id="364" r:id="rId12"/>
    <p:sldId id="365" r:id="rId13"/>
    <p:sldId id="3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3D4"/>
    <a:srgbClr val="C7E9FA"/>
    <a:srgbClr val="BA1A1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738" y="7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7BAA1-764E-494F-ACC0-2F99EC082A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86BD02-63D9-40BE-B999-1B8CDD207D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927D5B-0D66-4202-8B73-6A7F4FBE5CAE}"/>
              </a:ext>
            </a:extLst>
          </p:cNvPr>
          <p:cNvSpPr>
            <a:spLocks noGrp="1"/>
          </p:cNvSpPr>
          <p:nvPr>
            <p:ph type="dt" sz="half" idx="10"/>
          </p:nvPr>
        </p:nvSpPr>
        <p:spPr/>
        <p:txBody>
          <a:bodyPr/>
          <a:lstStyle/>
          <a:p>
            <a:fld id="{AC7AD84D-2E55-4090-8ED3-FF3362D8EB0A}" type="datetimeFigureOut">
              <a:rPr lang="en-US" smtClean="0"/>
              <a:t>10/4/2020</a:t>
            </a:fld>
            <a:endParaRPr lang="en-US"/>
          </a:p>
        </p:txBody>
      </p:sp>
      <p:sp>
        <p:nvSpPr>
          <p:cNvPr id="5" name="Footer Placeholder 4">
            <a:extLst>
              <a:ext uri="{FF2B5EF4-FFF2-40B4-BE49-F238E27FC236}">
                <a16:creationId xmlns:a16="http://schemas.microsoft.com/office/drawing/2014/main" id="{8C2783BA-7863-4556-B49F-2F120E3C2D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B843B-D2E8-4A15-BB9F-485E72BDBA27}"/>
              </a:ext>
            </a:extLst>
          </p:cNvPr>
          <p:cNvSpPr>
            <a:spLocks noGrp="1"/>
          </p:cNvSpPr>
          <p:nvPr>
            <p:ph type="sldNum" sz="quarter" idx="12"/>
          </p:nvPr>
        </p:nvSpPr>
        <p:spPr/>
        <p:txBody>
          <a:bodyPr/>
          <a:lstStyle/>
          <a:p>
            <a:fld id="{A3632F56-3308-4FA1-8E32-5018D79001BB}" type="slidenum">
              <a:rPr lang="en-US" smtClean="0"/>
              <a:t>‹#›</a:t>
            </a:fld>
            <a:endParaRPr lang="en-US"/>
          </a:p>
        </p:txBody>
      </p:sp>
    </p:spTree>
    <p:extLst>
      <p:ext uri="{BB962C8B-B14F-4D97-AF65-F5344CB8AC3E}">
        <p14:creationId xmlns:p14="http://schemas.microsoft.com/office/powerpoint/2010/main" val="684368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81CED-53E0-4C81-8545-DAADC6A68B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CF36BE-1116-4915-9A57-B2C7133A63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43A298-FFA9-4671-B995-EA8BAADDDEEC}"/>
              </a:ext>
            </a:extLst>
          </p:cNvPr>
          <p:cNvSpPr>
            <a:spLocks noGrp="1"/>
          </p:cNvSpPr>
          <p:nvPr>
            <p:ph type="dt" sz="half" idx="10"/>
          </p:nvPr>
        </p:nvSpPr>
        <p:spPr/>
        <p:txBody>
          <a:bodyPr/>
          <a:lstStyle/>
          <a:p>
            <a:fld id="{AC7AD84D-2E55-4090-8ED3-FF3362D8EB0A}" type="datetimeFigureOut">
              <a:rPr lang="en-US" smtClean="0"/>
              <a:t>10/4/2020</a:t>
            </a:fld>
            <a:endParaRPr lang="en-US"/>
          </a:p>
        </p:txBody>
      </p:sp>
      <p:sp>
        <p:nvSpPr>
          <p:cNvPr id="5" name="Footer Placeholder 4">
            <a:extLst>
              <a:ext uri="{FF2B5EF4-FFF2-40B4-BE49-F238E27FC236}">
                <a16:creationId xmlns:a16="http://schemas.microsoft.com/office/drawing/2014/main" id="{96D33558-041C-45B3-BD2D-4ECBFAC4D3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0E182-233C-468F-A452-E27577638388}"/>
              </a:ext>
            </a:extLst>
          </p:cNvPr>
          <p:cNvSpPr>
            <a:spLocks noGrp="1"/>
          </p:cNvSpPr>
          <p:nvPr>
            <p:ph type="sldNum" sz="quarter" idx="12"/>
          </p:nvPr>
        </p:nvSpPr>
        <p:spPr/>
        <p:txBody>
          <a:bodyPr/>
          <a:lstStyle/>
          <a:p>
            <a:fld id="{A3632F56-3308-4FA1-8E32-5018D79001BB}" type="slidenum">
              <a:rPr lang="en-US" smtClean="0"/>
              <a:t>‹#›</a:t>
            </a:fld>
            <a:endParaRPr lang="en-US"/>
          </a:p>
        </p:txBody>
      </p:sp>
    </p:spTree>
    <p:extLst>
      <p:ext uri="{BB962C8B-B14F-4D97-AF65-F5344CB8AC3E}">
        <p14:creationId xmlns:p14="http://schemas.microsoft.com/office/powerpoint/2010/main" val="1221487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A1086B-FC5D-48C1-9F24-A57BC855251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58CE97-B556-4DB4-A7C9-B755215B1C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172BA5-3591-45BE-AE30-AA03B7CF7AB9}"/>
              </a:ext>
            </a:extLst>
          </p:cNvPr>
          <p:cNvSpPr>
            <a:spLocks noGrp="1"/>
          </p:cNvSpPr>
          <p:nvPr>
            <p:ph type="dt" sz="half" idx="10"/>
          </p:nvPr>
        </p:nvSpPr>
        <p:spPr/>
        <p:txBody>
          <a:bodyPr/>
          <a:lstStyle/>
          <a:p>
            <a:fld id="{AC7AD84D-2E55-4090-8ED3-FF3362D8EB0A}" type="datetimeFigureOut">
              <a:rPr lang="en-US" smtClean="0"/>
              <a:t>10/4/2020</a:t>
            </a:fld>
            <a:endParaRPr lang="en-US"/>
          </a:p>
        </p:txBody>
      </p:sp>
      <p:sp>
        <p:nvSpPr>
          <p:cNvPr id="5" name="Footer Placeholder 4">
            <a:extLst>
              <a:ext uri="{FF2B5EF4-FFF2-40B4-BE49-F238E27FC236}">
                <a16:creationId xmlns:a16="http://schemas.microsoft.com/office/drawing/2014/main" id="{60D13A68-A9FB-415A-982A-EF23197166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B2985A-9D07-47AE-8705-4D090DB5C0D0}"/>
              </a:ext>
            </a:extLst>
          </p:cNvPr>
          <p:cNvSpPr>
            <a:spLocks noGrp="1"/>
          </p:cNvSpPr>
          <p:nvPr>
            <p:ph type="sldNum" sz="quarter" idx="12"/>
          </p:nvPr>
        </p:nvSpPr>
        <p:spPr/>
        <p:txBody>
          <a:bodyPr/>
          <a:lstStyle/>
          <a:p>
            <a:fld id="{A3632F56-3308-4FA1-8E32-5018D79001BB}" type="slidenum">
              <a:rPr lang="en-US" smtClean="0"/>
              <a:t>‹#›</a:t>
            </a:fld>
            <a:endParaRPr lang="en-US"/>
          </a:p>
        </p:txBody>
      </p:sp>
    </p:spTree>
    <p:extLst>
      <p:ext uri="{BB962C8B-B14F-4D97-AF65-F5344CB8AC3E}">
        <p14:creationId xmlns:p14="http://schemas.microsoft.com/office/powerpoint/2010/main" val="478131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F6991-A24D-4DDF-8451-4EA6D9B0D7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7A5DD3-C439-450E-A222-E2CC4D0749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A8B1BD-F678-473F-970C-1B2E78746A47}"/>
              </a:ext>
            </a:extLst>
          </p:cNvPr>
          <p:cNvSpPr>
            <a:spLocks noGrp="1"/>
          </p:cNvSpPr>
          <p:nvPr>
            <p:ph type="dt" sz="half" idx="10"/>
          </p:nvPr>
        </p:nvSpPr>
        <p:spPr/>
        <p:txBody>
          <a:bodyPr/>
          <a:lstStyle/>
          <a:p>
            <a:fld id="{AC7AD84D-2E55-4090-8ED3-FF3362D8EB0A}" type="datetimeFigureOut">
              <a:rPr lang="en-US" smtClean="0"/>
              <a:t>10/4/2020</a:t>
            </a:fld>
            <a:endParaRPr lang="en-US"/>
          </a:p>
        </p:txBody>
      </p:sp>
      <p:sp>
        <p:nvSpPr>
          <p:cNvPr id="5" name="Footer Placeholder 4">
            <a:extLst>
              <a:ext uri="{FF2B5EF4-FFF2-40B4-BE49-F238E27FC236}">
                <a16:creationId xmlns:a16="http://schemas.microsoft.com/office/drawing/2014/main" id="{8DE997A1-C023-4698-A53F-3162F78348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3F043E-6401-43B9-A1CA-91C44ED2636A}"/>
              </a:ext>
            </a:extLst>
          </p:cNvPr>
          <p:cNvSpPr>
            <a:spLocks noGrp="1"/>
          </p:cNvSpPr>
          <p:nvPr>
            <p:ph type="sldNum" sz="quarter" idx="12"/>
          </p:nvPr>
        </p:nvSpPr>
        <p:spPr/>
        <p:txBody>
          <a:bodyPr/>
          <a:lstStyle/>
          <a:p>
            <a:fld id="{A3632F56-3308-4FA1-8E32-5018D79001BB}" type="slidenum">
              <a:rPr lang="en-US" smtClean="0"/>
              <a:t>‹#›</a:t>
            </a:fld>
            <a:endParaRPr lang="en-US"/>
          </a:p>
        </p:txBody>
      </p:sp>
    </p:spTree>
    <p:extLst>
      <p:ext uri="{BB962C8B-B14F-4D97-AF65-F5344CB8AC3E}">
        <p14:creationId xmlns:p14="http://schemas.microsoft.com/office/powerpoint/2010/main" val="3735824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4BE62-6D93-469D-872D-F57FD12F4E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4308EF-0039-43B5-BDFA-79C9D5E409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FA6C41-326D-4BAA-9AEA-21414BCE0E58}"/>
              </a:ext>
            </a:extLst>
          </p:cNvPr>
          <p:cNvSpPr>
            <a:spLocks noGrp="1"/>
          </p:cNvSpPr>
          <p:nvPr>
            <p:ph type="dt" sz="half" idx="10"/>
          </p:nvPr>
        </p:nvSpPr>
        <p:spPr/>
        <p:txBody>
          <a:bodyPr/>
          <a:lstStyle/>
          <a:p>
            <a:fld id="{AC7AD84D-2E55-4090-8ED3-FF3362D8EB0A}" type="datetimeFigureOut">
              <a:rPr lang="en-US" smtClean="0"/>
              <a:t>10/4/2020</a:t>
            </a:fld>
            <a:endParaRPr lang="en-US"/>
          </a:p>
        </p:txBody>
      </p:sp>
      <p:sp>
        <p:nvSpPr>
          <p:cNvPr id="5" name="Footer Placeholder 4">
            <a:extLst>
              <a:ext uri="{FF2B5EF4-FFF2-40B4-BE49-F238E27FC236}">
                <a16:creationId xmlns:a16="http://schemas.microsoft.com/office/drawing/2014/main" id="{6BA5461E-9311-4131-9C94-32D0029FAE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91970A-1D42-4054-8D5F-36D840CD2147}"/>
              </a:ext>
            </a:extLst>
          </p:cNvPr>
          <p:cNvSpPr>
            <a:spLocks noGrp="1"/>
          </p:cNvSpPr>
          <p:nvPr>
            <p:ph type="sldNum" sz="quarter" idx="12"/>
          </p:nvPr>
        </p:nvSpPr>
        <p:spPr/>
        <p:txBody>
          <a:bodyPr/>
          <a:lstStyle/>
          <a:p>
            <a:fld id="{A3632F56-3308-4FA1-8E32-5018D79001BB}" type="slidenum">
              <a:rPr lang="en-US" smtClean="0"/>
              <a:t>‹#›</a:t>
            </a:fld>
            <a:endParaRPr lang="en-US"/>
          </a:p>
        </p:txBody>
      </p:sp>
    </p:spTree>
    <p:extLst>
      <p:ext uri="{BB962C8B-B14F-4D97-AF65-F5344CB8AC3E}">
        <p14:creationId xmlns:p14="http://schemas.microsoft.com/office/powerpoint/2010/main" val="4033913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B70BF-2658-4E9D-B53C-9BDFD5D018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B8927-3A7E-4B76-B704-11DAEAF418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D53FB6-4218-4545-A221-AF8E8416DF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8FC0E7-3A14-475C-8067-8963EDC31395}"/>
              </a:ext>
            </a:extLst>
          </p:cNvPr>
          <p:cNvSpPr>
            <a:spLocks noGrp="1"/>
          </p:cNvSpPr>
          <p:nvPr>
            <p:ph type="dt" sz="half" idx="10"/>
          </p:nvPr>
        </p:nvSpPr>
        <p:spPr/>
        <p:txBody>
          <a:bodyPr/>
          <a:lstStyle/>
          <a:p>
            <a:fld id="{AC7AD84D-2E55-4090-8ED3-FF3362D8EB0A}" type="datetimeFigureOut">
              <a:rPr lang="en-US" smtClean="0"/>
              <a:t>10/4/2020</a:t>
            </a:fld>
            <a:endParaRPr lang="en-US"/>
          </a:p>
        </p:txBody>
      </p:sp>
      <p:sp>
        <p:nvSpPr>
          <p:cNvPr id="6" name="Footer Placeholder 5">
            <a:extLst>
              <a:ext uri="{FF2B5EF4-FFF2-40B4-BE49-F238E27FC236}">
                <a16:creationId xmlns:a16="http://schemas.microsoft.com/office/drawing/2014/main" id="{B0D613EC-61C2-4353-8CD4-D55BB88AAB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380E40-69E5-4481-9411-4E34E3E78251}"/>
              </a:ext>
            </a:extLst>
          </p:cNvPr>
          <p:cNvSpPr>
            <a:spLocks noGrp="1"/>
          </p:cNvSpPr>
          <p:nvPr>
            <p:ph type="sldNum" sz="quarter" idx="12"/>
          </p:nvPr>
        </p:nvSpPr>
        <p:spPr/>
        <p:txBody>
          <a:bodyPr/>
          <a:lstStyle/>
          <a:p>
            <a:fld id="{A3632F56-3308-4FA1-8E32-5018D79001BB}" type="slidenum">
              <a:rPr lang="en-US" smtClean="0"/>
              <a:t>‹#›</a:t>
            </a:fld>
            <a:endParaRPr lang="en-US"/>
          </a:p>
        </p:txBody>
      </p:sp>
    </p:spTree>
    <p:extLst>
      <p:ext uri="{BB962C8B-B14F-4D97-AF65-F5344CB8AC3E}">
        <p14:creationId xmlns:p14="http://schemas.microsoft.com/office/powerpoint/2010/main" val="3227381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206DA-2D1B-47F9-B82F-45213DCA656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8C93D9-ACFE-41B2-BB22-7EFE8654EE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6889C3-7052-4414-8919-5DA01CB104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A68771-5C28-4270-A7C4-878CDEE704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2D8702-13D4-422C-B71F-2E3017FAF7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26B91A-CD8F-41DA-8D53-11E43554AC56}"/>
              </a:ext>
            </a:extLst>
          </p:cNvPr>
          <p:cNvSpPr>
            <a:spLocks noGrp="1"/>
          </p:cNvSpPr>
          <p:nvPr>
            <p:ph type="dt" sz="half" idx="10"/>
          </p:nvPr>
        </p:nvSpPr>
        <p:spPr/>
        <p:txBody>
          <a:bodyPr/>
          <a:lstStyle/>
          <a:p>
            <a:fld id="{AC7AD84D-2E55-4090-8ED3-FF3362D8EB0A}" type="datetimeFigureOut">
              <a:rPr lang="en-US" smtClean="0"/>
              <a:t>10/4/2020</a:t>
            </a:fld>
            <a:endParaRPr lang="en-US"/>
          </a:p>
        </p:txBody>
      </p:sp>
      <p:sp>
        <p:nvSpPr>
          <p:cNvPr id="8" name="Footer Placeholder 7">
            <a:extLst>
              <a:ext uri="{FF2B5EF4-FFF2-40B4-BE49-F238E27FC236}">
                <a16:creationId xmlns:a16="http://schemas.microsoft.com/office/drawing/2014/main" id="{FBC18969-2F0B-4761-8668-CE59EDD203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8EC431E-6A0B-4FDC-A788-9785D5D6ED23}"/>
              </a:ext>
            </a:extLst>
          </p:cNvPr>
          <p:cNvSpPr>
            <a:spLocks noGrp="1"/>
          </p:cNvSpPr>
          <p:nvPr>
            <p:ph type="sldNum" sz="quarter" idx="12"/>
          </p:nvPr>
        </p:nvSpPr>
        <p:spPr/>
        <p:txBody>
          <a:bodyPr/>
          <a:lstStyle/>
          <a:p>
            <a:fld id="{A3632F56-3308-4FA1-8E32-5018D79001BB}" type="slidenum">
              <a:rPr lang="en-US" smtClean="0"/>
              <a:t>‹#›</a:t>
            </a:fld>
            <a:endParaRPr lang="en-US"/>
          </a:p>
        </p:txBody>
      </p:sp>
    </p:spTree>
    <p:extLst>
      <p:ext uri="{BB962C8B-B14F-4D97-AF65-F5344CB8AC3E}">
        <p14:creationId xmlns:p14="http://schemas.microsoft.com/office/powerpoint/2010/main" val="3223753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81919-DE5A-4373-82DC-23F5A8E041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10C199-819B-46E6-BBBE-8B16E57FB3A3}"/>
              </a:ext>
            </a:extLst>
          </p:cNvPr>
          <p:cNvSpPr>
            <a:spLocks noGrp="1"/>
          </p:cNvSpPr>
          <p:nvPr>
            <p:ph type="dt" sz="half" idx="10"/>
          </p:nvPr>
        </p:nvSpPr>
        <p:spPr/>
        <p:txBody>
          <a:bodyPr/>
          <a:lstStyle/>
          <a:p>
            <a:fld id="{AC7AD84D-2E55-4090-8ED3-FF3362D8EB0A}" type="datetimeFigureOut">
              <a:rPr lang="en-US" smtClean="0"/>
              <a:t>10/4/2020</a:t>
            </a:fld>
            <a:endParaRPr lang="en-US"/>
          </a:p>
        </p:txBody>
      </p:sp>
      <p:sp>
        <p:nvSpPr>
          <p:cNvPr id="4" name="Footer Placeholder 3">
            <a:extLst>
              <a:ext uri="{FF2B5EF4-FFF2-40B4-BE49-F238E27FC236}">
                <a16:creationId xmlns:a16="http://schemas.microsoft.com/office/drawing/2014/main" id="{9662AF19-5F33-4E60-9DE9-D1071A8BE8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93DD7B-96C1-4B70-BB70-D45DC4A3F2BB}"/>
              </a:ext>
            </a:extLst>
          </p:cNvPr>
          <p:cNvSpPr>
            <a:spLocks noGrp="1"/>
          </p:cNvSpPr>
          <p:nvPr>
            <p:ph type="sldNum" sz="quarter" idx="12"/>
          </p:nvPr>
        </p:nvSpPr>
        <p:spPr/>
        <p:txBody>
          <a:bodyPr/>
          <a:lstStyle/>
          <a:p>
            <a:fld id="{A3632F56-3308-4FA1-8E32-5018D79001BB}" type="slidenum">
              <a:rPr lang="en-US" smtClean="0"/>
              <a:t>‹#›</a:t>
            </a:fld>
            <a:endParaRPr lang="en-US"/>
          </a:p>
        </p:txBody>
      </p:sp>
    </p:spTree>
    <p:extLst>
      <p:ext uri="{BB962C8B-B14F-4D97-AF65-F5344CB8AC3E}">
        <p14:creationId xmlns:p14="http://schemas.microsoft.com/office/powerpoint/2010/main" val="1838782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F168AF-2498-478D-8EFA-FF6BFBAAC21A}"/>
              </a:ext>
            </a:extLst>
          </p:cNvPr>
          <p:cNvSpPr>
            <a:spLocks noGrp="1"/>
          </p:cNvSpPr>
          <p:nvPr>
            <p:ph type="dt" sz="half" idx="10"/>
          </p:nvPr>
        </p:nvSpPr>
        <p:spPr/>
        <p:txBody>
          <a:bodyPr/>
          <a:lstStyle/>
          <a:p>
            <a:fld id="{AC7AD84D-2E55-4090-8ED3-FF3362D8EB0A}" type="datetimeFigureOut">
              <a:rPr lang="en-US" smtClean="0"/>
              <a:t>10/4/2020</a:t>
            </a:fld>
            <a:endParaRPr lang="en-US"/>
          </a:p>
        </p:txBody>
      </p:sp>
      <p:sp>
        <p:nvSpPr>
          <p:cNvPr id="3" name="Footer Placeholder 2">
            <a:extLst>
              <a:ext uri="{FF2B5EF4-FFF2-40B4-BE49-F238E27FC236}">
                <a16:creationId xmlns:a16="http://schemas.microsoft.com/office/drawing/2014/main" id="{BBC72B70-3DF6-4629-8C97-589D0564CC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92F3AD-E1BA-4081-85B1-4B5D20BDEC54}"/>
              </a:ext>
            </a:extLst>
          </p:cNvPr>
          <p:cNvSpPr>
            <a:spLocks noGrp="1"/>
          </p:cNvSpPr>
          <p:nvPr>
            <p:ph type="sldNum" sz="quarter" idx="12"/>
          </p:nvPr>
        </p:nvSpPr>
        <p:spPr/>
        <p:txBody>
          <a:bodyPr/>
          <a:lstStyle/>
          <a:p>
            <a:fld id="{A3632F56-3308-4FA1-8E32-5018D79001BB}" type="slidenum">
              <a:rPr lang="en-US" smtClean="0"/>
              <a:t>‹#›</a:t>
            </a:fld>
            <a:endParaRPr lang="en-US"/>
          </a:p>
        </p:txBody>
      </p:sp>
    </p:spTree>
    <p:extLst>
      <p:ext uri="{BB962C8B-B14F-4D97-AF65-F5344CB8AC3E}">
        <p14:creationId xmlns:p14="http://schemas.microsoft.com/office/powerpoint/2010/main" val="93413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DA7EE-CB9B-413B-8B6A-E4E534984D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1E7B70D-B2AF-462E-B15B-D947397546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47E88FE-595E-4424-B3D8-A291552401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1904E3-3C77-4C57-A404-12FBE6E9E27B}"/>
              </a:ext>
            </a:extLst>
          </p:cNvPr>
          <p:cNvSpPr>
            <a:spLocks noGrp="1"/>
          </p:cNvSpPr>
          <p:nvPr>
            <p:ph type="dt" sz="half" idx="10"/>
          </p:nvPr>
        </p:nvSpPr>
        <p:spPr/>
        <p:txBody>
          <a:bodyPr/>
          <a:lstStyle/>
          <a:p>
            <a:fld id="{AC7AD84D-2E55-4090-8ED3-FF3362D8EB0A}" type="datetimeFigureOut">
              <a:rPr lang="en-US" smtClean="0"/>
              <a:t>10/4/2020</a:t>
            </a:fld>
            <a:endParaRPr lang="en-US"/>
          </a:p>
        </p:txBody>
      </p:sp>
      <p:sp>
        <p:nvSpPr>
          <p:cNvPr id="6" name="Footer Placeholder 5">
            <a:extLst>
              <a:ext uri="{FF2B5EF4-FFF2-40B4-BE49-F238E27FC236}">
                <a16:creationId xmlns:a16="http://schemas.microsoft.com/office/drawing/2014/main" id="{2668CC37-EEA9-43E2-8A57-202B866C8E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D49487-E7B1-4D6A-B644-162F6DE90213}"/>
              </a:ext>
            </a:extLst>
          </p:cNvPr>
          <p:cNvSpPr>
            <a:spLocks noGrp="1"/>
          </p:cNvSpPr>
          <p:nvPr>
            <p:ph type="sldNum" sz="quarter" idx="12"/>
          </p:nvPr>
        </p:nvSpPr>
        <p:spPr/>
        <p:txBody>
          <a:bodyPr/>
          <a:lstStyle/>
          <a:p>
            <a:fld id="{A3632F56-3308-4FA1-8E32-5018D79001BB}" type="slidenum">
              <a:rPr lang="en-US" smtClean="0"/>
              <a:t>‹#›</a:t>
            </a:fld>
            <a:endParaRPr lang="en-US"/>
          </a:p>
        </p:txBody>
      </p:sp>
    </p:spTree>
    <p:extLst>
      <p:ext uri="{BB962C8B-B14F-4D97-AF65-F5344CB8AC3E}">
        <p14:creationId xmlns:p14="http://schemas.microsoft.com/office/powerpoint/2010/main" val="3843094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771AE-49F2-44EE-8741-C98D6C7EA3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60DC75-344D-4A8A-A6BF-E5CFD8DB60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E0D4060-7F87-41EC-AE6F-67D8EBE626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46286A-310F-4225-86F2-9D8D19D83DA4}"/>
              </a:ext>
            </a:extLst>
          </p:cNvPr>
          <p:cNvSpPr>
            <a:spLocks noGrp="1"/>
          </p:cNvSpPr>
          <p:nvPr>
            <p:ph type="dt" sz="half" idx="10"/>
          </p:nvPr>
        </p:nvSpPr>
        <p:spPr/>
        <p:txBody>
          <a:bodyPr/>
          <a:lstStyle/>
          <a:p>
            <a:fld id="{AC7AD84D-2E55-4090-8ED3-FF3362D8EB0A}" type="datetimeFigureOut">
              <a:rPr lang="en-US" smtClean="0"/>
              <a:t>10/4/2020</a:t>
            </a:fld>
            <a:endParaRPr lang="en-US"/>
          </a:p>
        </p:txBody>
      </p:sp>
      <p:sp>
        <p:nvSpPr>
          <p:cNvPr id="6" name="Footer Placeholder 5">
            <a:extLst>
              <a:ext uri="{FF2B5EF4-FFF2-40B4-BE49-F238E27FC236}">
                <a16:creationId xmlns:a16="http://schemas.microsoft.com/office/drawing/2014/main" id="{E35C2F42-4013-4A5F-9C52-1911E7B0C0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779416-A28F-4A37-884C-480EB4BBBE2F}"/>
              </a:ext>
            </a:extLst>
          </p:cNvPr>
          <p:cNvSpPr>
            <a:spLocks noGrp="1"/>
          </p:cNvSpPr>
          <p:nvPr>
            <p:ph type="sldNum" sz="quarter" idx="12"/>
          </p:nvPr>
        </p:nvSpPr>
        <p:spPr/>
        <p:txBody>
          <a:bodyPr/>
          <a:lstStyle/>
          <a:p>
            <a:fld id="{A3632F56-3308-4FA1-8E32-5018D79001BB}" type="slidenum">
              <a:rPr lang="en-US" smtClean="0"/>
              <a:t>‹#›</a:t>
            </a:fld>
            <a:endParaRPr lang="en-US"/>
          </a:p>
        </p:txBody>
      </p:sp>
    </p:spTree>
    <p:extLst>
      <p:ext uri="{BB962C8B-B14F-4D97-AF65-F5344CB8AC3E}">
        <p14:creationId xmlns:p14="http://schemas.microsoft.com/office/powerpoint/2010/main" val="3991749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7D6A84-5CAA-46EC-8B73-3BA70688F3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2C4ABA-AB51-4F9C-9B17-6848D33EAE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77DAD6-CACA-4FAF-B721-58597B5B12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7AD84D-2E55-4090-8ED3-FF3362D8EB0A}" type="datetimeFigureOut">
              <a:rPr lang="en-US" smtClean="0"/>
              <a:t>10/4/2020</a:t>
            </a:fld>
            <a:endParaRPr lang="en-US"/>
          </a:p>
        </p:txBody>
      </p:sp>
      <p:sp>
        <p:nvSpPr>
          <p:cNvPr id="5" name="Footer Placeholder 4">
            <a:extLst>
              <a:ext uri="{FF2B5EF4-FFF2-40B4-BE49-F238E27FC236}">
                <a16:creationId xmlns:a16="http://schemas.microsoft.com/office/drawing/2014/main" id="{84190BD8-B16B-4819-BA83-C1A3BD4428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DD5C834-C71E-4E10-8451-C04B15C783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632F56-3308-4FA1-8E32-5018D79001BB}" type="slidenum">
              <a:rPr lang="en-US" smtClean="0"/>
              <a:t>‹#›</a:t>
            </a:fld>
            <a:endParaRPr lang="en-US"/>
          </a:p>
        </p:txBody>
      </p:sp>
    </p:spTree>
    <p:extLst>
      <p:ext uri="{BB962C8B-B14F-4D97-AF65-F5344CB8AC3E}">
        <p14:creationId xmlns:p14="http://schemas.microsoft.com/office/powerpoint/2010/main" val="40093064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6F8D17B-9457-4A2D-98CD-889C5DFA895C}"/>
              </a:ext>
            </a:extLst>
          </p:cNvPr>
          <p:cNvSpPr/>
          <p:nvPr/>
        </p:nvSpPr>
        <p:spPr>
          <a:xfrm>
            <a:off x="0" y="1446028"/>
            <a:ext cx="12192000" cy="4040372"/>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B46DE73-3A40-4B12-8697-E0C74FE3CF0C}"/>
              </a:ext>
            </a:extLst>
          </p:cNvPr>
          <p:cNvSpPr>
            <a:spLocks noGrp="1"/>
          </p:cNvSpPr>
          <p:nvPr>
            <p:ph type="ctrTitle"/>
          </p:nvPr>
        </p:nvSpPr>
        <p:spPr>
          <a:xfrm>
            <a:off x="-933" y="3521421"/>
            <a:ext cx="12192000" cy="1907927"/>
          </a:xfrm>
        </p:spPr>
        <p:txBody>
          <a:bodyPr>
            <a:noAutofit/>
          </a:bodyPr>
          <a:lstStyle/>
          <a:p>
            <a:pPr>
              <a:lnSpc>
                <a:spcPct val="150000"/>
              </a:lnSpc>
              <a:spcBef>
                <a:spcPts val="600"/>
              </a:spcBef>
              <a:spcAft>
                <a:spcPts val="600"/>
              </a:spcAft>
            </a:pPr>
            <a:br>
              <a:rPr lang="en-US" sz="7200" b="1" spc="50" dirty="0">
                <a:ln w="0"/>
                <a:solidFill>
                  <a:schemeClr val="bg1"/>
                </a:solidFill>
                <a:effectLst>
                  <a:innerShdw blurRad="63500" dist="50800" dir="13500000">
                    <a:srgbClr val="000000">
                      <a:alpha val="50000"/>
                    </a:srgbClr>
                  </a:innerShdw>
                </a:effectLst>
              </a:rPr>
            </a:br>
            <a:r>
              <a:rPr lang="en-US" sz="4800" b="1" i="0" u="none" strike="noStrike" spc="50" dirty="0">
                <a:ln w="0"/>
                <a:solidFill>
                  <a:schemeClr val="bg1"/>
                </a:solidFill>
                <a:effectLst>
                  <a:innerShdw blurRad="63500" dist="50800" dir="13500000">
                    <a:srgbClr val="000000">
                      <a:alpha val="50000"/>
                    </a:srgbClr>
                  </a:innerShdw>
                </a:effectLst>
                <a:latin typeface="Calibri" panose="020F0502020204030204" pitchFamily="34" charset="0"/>
              </a:rPr>
              <a:t>Operating Systems Design</a:t>
            </a:r>
            <a:r>
              <a:rPr lang="en-US" sz="7200" b="1" i="0" spc="50" dirty="0">
                <a:ln w="0"/>
                <a:solidFill>
                  <a:schemeClr val="bg1"/>
                </a:solidFill>
                <a:effectLst>
                  <a:innerShdw blurRad="63500" dist="50800" dir="13500000">
                    <a:srgbClr val="000000">
                      <a:alpha val="50000"/>
                    </a:srgbClr>
                  </a:innerShdw>
                </a:effectLst>
                <a:latin typeface="Calibri" panose="020F0502020204030204" pitchFamily="34" charset="0"/>
              </a:rPr>
              <a:t>​</a:t>
            </a:r>
            <a:br>
              <a:rPr lang="en-US" sz="7200" b="1" i="0" spc="50" dirty="0">
                <a:ln w="0"/>
                <a:solidFill>
                  <a:schemeClr val="bg1"/>
                </a:solidFill>
                <a:effectLst>
                  <a:innerShdw blurRad="63500" dist="50800" dir="13500000">
                    <a:srgbClr val="000000">
                      <a:alpha val="50000"/>
                    </a:srgbClr>
                  </a:innerShdw>
                </a:effectLst>
                <a:latin typeface="Calibri" panose="020F0502020204030204" pitchFamily="34" charset="0"/>
              </a:rPr>
            </a:br>
            <a:r>
              <a:rPr lang="en-US" sz="4400" b="1" spc="50" dirty="0">
                <a:ln w="0"/>
                <a:solidFill>
                  <a:schemeClr val="bg1"/>
                </a:solidFill>
                <a:effectLst>
                  <a:innerShdw blurRad="63500" dist="50800" dir="13500000">
                    <a:srgbClr val="000000">
                      <a:alpha val="50000"/>
                    </a:srgbClr>
                  </a:innerShdw>
                </a:effectLst>
                <a:latin typeface="+mn-lt"/>
              </a:rPr>
              <a:t>Session 27: </a:t>
            </a:r>
            <a:br>
              <a:rPr lang="en-US" sz="4400" b="1" spc="50" dirty="0">
                <a:ln w="0"/>
                <a:solidFill>
                  <a:schemeClr val="bg1"/>
                </a:solidFill>
                <a:effectLst>
                  <a:innerShdw blurRad="63500" dist="50800" dir="13500000">
                    <a:srgbClr val="000000">
                      <a:alpha val="50000"/>
                    </a:srgbClr>
                  </a:innerShdw>
                </a:effectLst>
                <a:latin typeface="+mn-lt"/>
              </a:rPr>
            </a:br>
            <a:r>
              <a:rPr lang="en-US" sz="4400" b="1" spc="50" dirty="0">
                <a:ln w="0"/>
                <a:solidFill>
                  <a:schemeClr val="bg1"/>
                </a:solidFill>
                <a:effectLst>
                  <a:innerShdw blurRad="63500" dist="50800" dir="13500000">
                    <a:srgbClr val="000000">
                      <a:alpha val="50000"/>
                    </a:srgbClr>
                  </a:innerShdw>
                </a:effectLst>
                <a:latin typeface="+mn-lt"/>
              </a:rPr>
              <a:t>Swapping and Demand Paging</a:t>
            </a:r>
            <a:endParaRPr lang="en-US" sz="3600" b="1" spc="50" dirty="0">
              <a:ln w="0"/>
              <a:solidFill>
                <a:schemeClr val="bg1"/>
              </a:solidFill>
              <a:effectLst>
                <a:innerShdw blurRad="63500" dist="50800" dir="13500000">
                  <a:srgbClr val="000000">
                    <a:alpha val="50000"/>
                  </a:srgbClr>
                </a:innerShdw>
              </a:effectLst>
              <a:latin typeface="+mn-lt"/>
            </a:endParaRPr>
          </a:p>
        </p:txBody>
      </p:sp>
      <p:sp>
        <p:nvSpPr>
          <p:cNvPr id="12" name="TextBox 11">
            <a:extLst>
              <a:ext uri="{FF2B5EF4-FFF2-40B4-BE49-F238E27FC236}">
                <a16:creationId xmlns:a16="http://schemas.microsoft.com/office/drawing/2014/main" id="{3854C4E1-D9BB-4CEF-B300-13701DFDCF8E}"/>
              </a:ext>
            </a:extLst>
          </p:cNvPr>
          <p:cNvSpPr txBox="1"/>
          <p:nvPr/>
        </p:nvSpPr>
        <p:spPr>
          <a:xfrm>
            <a:off x="0" y="1800196"/>
            <a:ext cx="12192000" cy="769441"/>
          </a:xfrm>
          <a:prstGeom prst="rect">
            <a:avLst/>
          </a:prstGeom>
          <a:noFill/>
        </p:spPr>
        <p:txBody>
          <a:bodyPr wrap="square">
            <a:spAutoFit/>
          </a:bodyPr>
          <a:lstStyle/>
          <a:p>
            <a:pPr algn="ctr"/>
            <a:r>
              <a:rPr lang="en-IN" sz="4400" b="1" spc="50" dirty="0">
                <a:ln w="0"/>
                <a:solidFill>
                  <a:schemeClr val="bg1"/>
                </a:solidFill>
                <a:effectLst>
                  <a:innerShdw blurRad="63500" dist="50800" dir="13500000">
                    <a:srgbClr val="000000">
                      <a:alpha val="50000"/>
                    </a:srgbClr>
                  </a:innerShdw>
                </a:effectLst>
              </a:rPr>
              <a:t>19CS2106R​</a:t>
            </a:r>
          </a:p>
        </p:txBody>
      </p:sp>
      <p:sp>
        <p:nvSpPr>
          <p:cNvPr id="14" name="TextBox 13">
            <a:extLst>
              <a:ext uri="{FF2B5EF4-FFF2-40B4-BE49-F238E27FC236}">
                <a16:creationId xmlns:a16="http://schemas.microsoft.com/office/drawing/2014/main" id="{84BAEC50-F360-44B5-9CD6-F2332A6A95AB}"/>
              </a:ext>
            </a:extLst>
          </p:cNvPr>
          <p:cNvSpPr txBox="1"/>
          <p:nvPr/>
        </p:nvSpPr>
        <p:spPr>
          <a:xfrm>
            <a:off x="2525086" y="6048017"/>
            <a:ext cx="6962163" cy="369332"/>
          </a:xfrm>
          <a:prstGeom prst="rect">
            <a:avLst/>
          </a:prstGeom>
          <a:noFill/>
        </p:spPr>
        <p:txBody>
          <a:bodyPr wrap="square">
            <a:spAutoFit/>
          </a:bodyPr>
          <a:lstStyle/>
          <a:p>
            <a:pPr algn="ctr"/>
            <a:r>
              <a:rPr lang="en-US" b="0" i="0" dirty="0">
                <a:solidFill>
                  <a:srgbClr val="898989"/>
                </a:solidFill>
                <a:effectLst/>
                <a:latin typeface="Calibri" panose="020F0502020204030204" pitchFamily="34" charset="0"/>
              </a:rPr>
              <a:t>© 2020 KL University </a:t>
            </a:r>
            <a:endParaRPr lang="en-IN" dirty="0"/>
          </a:p>
        </p:txBody>
      </p:sp>
      <p:pic>
        <p:nvPicPr>
          <p:cNvPr id="1026" name="Picture 2" descr="KL Deemed to be University Logo">
            <a:extLst>
              <a:ext uri="{FF2B5EF4-FFF2-40B4-BE49-F238E27FC236}">
                <a16:creationId xmlns:a16="http://schemas.microsoft.com/office/drawing/2014/main" id="{B40BD21A-190E-4213-8A75-AE891938F6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8755"/>
          <a:stretch/>
        </p:blipFill>
        <p:spPr bwMode="auto">
          <a:xfrm>
            <a:off x="4879800" y="201699"/>
            <a:ext cx="2432399" cy="1029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5755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155F7920-28F4-48E6-81BC-48EDF169C327}"/>
              </a:ext>
            </a:extLst>
          </p:cNvPr>
          <p:cNvSpPr/>
          <p:nvPr/>
        </p:nvSpPr>
        <p:spPr>
          <a:xfrm>
            <a:off x="295253" y="434414"/>
            <a:ext cx="9833485" cy="769441"/>
          </a:xfrm>
          <a:prstGeom prst="rect">
            <a:avLst/>
          </a:prstGeom>
        </p:spPr>
        <p:txBody>
          <a:bodyPr wrap="square">
            <a:spAutoFit/>
          </a:bodyPr>
          <a:lstStyle/>
          <a:p>
            <a:r>
              <a:rPr lang="en-IN" sz="4400" b="1" dirty="0">
                <a:effectLst>
                  <a:outerShdw blurRad="38100" dist="38100" dir="2700000" algn="tl">
                    <a:srgbClr val="000000">
                      <a:alpha val="43137"/>
                    </a:srgbClr>
                  </a:outerShdw>
                </a:effectLst>
              </a:rPr>
              <a:t>Yield</a:t>
            </a:r>
            <a:endParaRPr lang="en-US" sz="4400" b="1" dirty="0">
              <a:effectLst>
                <a:outerShdw blurRad="38100" dist="38100" dir="2700000" algn="tl">
                  <a:srgbClr val="000000">
                    <a:alpha val="43137"/>
                  </a:srgbClr>
                </a:outerShdw>
              </a:effectLst>
            </a:endParaRPr>
          </a:p>
        </p:txBody>
      </p:sp>
      <p:grpSp>
        <p:nvGrpSpPr>
          <p:cNvPr id="4" name="Group 3">
            <a:extLst>
              <a:ext uri="{FF2B5EF4-FFF2-40B4-BE49-F238E27FC236}">
                <a16:creationId xmlns:a16="http://schemas.microsoft.com/office/drawing/2014/main" id="{8D9418D7-E568-4431-BF4C-556A5367E483}"/>
              </a:ext>
            </a:extLst>
          </p:cNvPr>
          <p:cNvGrpSpPr/>
          <p:nvPr/>
        </p:nvGrpSpPr>
        <p:grpSpPr>
          <a:xfrm>
            <a:off x="0" y="0"/>
            <a:ext cx="12192001" cy="6860735"/>
            <a:chOff x="0" y="0"/>
            <a:chExt cx="12192001" cy="6860735"/>
          </a:xfrm>
        </p:grpSpPr>
        <p:pic>
          <p:nvPicPr>
            <p:cNvPr id="5" name="Picture 2" descr="KL Deemed to be University Logo">
              <a:extLst>
                <a:ext uri="{FF2B5EF4-FFF2-40B4-BE49-F238E27FC236}">
                  <a16:creationId xmlns:a16="http://schemas.microsoft.com/office/drawing/2014/main" id="{4DDA7CE7-3170-4824-BD95-37E7D9F5BE5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B5E0F97-243E-4A4D-8292-24FE713943C1}"/>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BF54D9F4-741C-40DE-A79C-1B97D8C29EC9}"/>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CD673B87-B58C-4975-9D16-5CF0275E6E9F}"/>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9018A98-F3D2-4B4A-B0BF-6DEB85D2BADC}"/>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3AFBBBD6-63AA-4035-9DED-A23FC0505D2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3EDB7798-20D6-4D25-BCF3-DCE9FB9C838A}"/>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82C1C503-F192-4C54-8757-BB43DC98A6D6}"/>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4" name="TextBox 13">
            <a:extLst>
              <a:ext uri="{FF2B5EF4-FFF2-40B4-BE49-F238E27FC236}">
                <a16:creationId xmlns:a16="http://schemas.microsoft.com/office/drawing/2014/main" id="{9FEC1DED-53EB-4AFF-AD56-2452AC96DA19}"/>
              </a:ext>
            </a:extLst>
          </p:cNvPr>
          <p:cNvSpPr txBox="1"/>
          <p:nvPr/>
        </p:nvSpPr>
        <p:spPr>
          <a:xfrm>
            <a:off x="900332" y="1596371"/>
            <a:ext cx="6105378" cy="286232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IN" sz="2000" dirty="0"/>
              <a:t>2826 // Give up the CPU for one scheduling round.</a:t>
            </a:r>
          </a:p>
          <a:p>
            <a:r>
              <a:rPr lang="en-IN" sz="2000" dirty="0"/>
              <a:t>2827 void</a:t>
            </a:r>
          </a:p>
          <a:p>
            <a:r>
              <a:rPr lang="en-IN" sz="2000" dirty="0"/>
              <a:t>2828 yield(void)</a:t>
            </a:r>
          </a:p>
          <a:p>
            <a:r>
              <a:rPr lang="en-IN" sz="2000" dirty="0"/>
              <a:t>2829   {</a:t>
            </a:r>
          </a:p>
          <a:p>
            <a:r>
              <a:rPr lang="en-IN" sz="2000" dirty="0"/>
              <a:t>2830      acquire(&amp;</a:t>
            </a:r>
            <a:r>
              <a:rPr lang="en-IN" sz="2000" dirty="0" err="1"/>
              <a:t>ptable.lock</a:t>
            </a:r>
            <a:r>
              <a:rPr lang="en-IN" sz="2000" dirty="0"/>
              <a:t>);</a:t>
            </a:r>
          </a:p>
          <a:p>
            <a:r>
              <a:rPr lang="en-IN" sz="2000" dirty="0"/>
              <a:t>2831      </a:t>
            </a:r>
            <a:r>
              <a:rPr lang="en-IN" sz="2000" dirty="0" err="1"/>
              <a:t>myproc</a:t>
            </a:r>
            <a:r>
              <a:rPr lang="en-IN" sz="2000" dirty="0"/>
              <a:t>()−&gt;state = RUNNABLE;</a:t>
            </a:r>
          </a:p>
          <a:p>
            <a:r>
              <a:rPr lang="en-IN" sz="2000" dirty="0"/>
              <a:t>2832      sched();</a:t>
            </a:r>
          </a:p>
          <a:p>
            <a:r>
              <a:rPr lang="en-IN" sz="2000" dirty="0"/>
              <a:t>2833      release(&amp;</a:t>
            </a:r>
            <a:r>
              <a:rPr lang="en-IN" sz="2000" dirty="0" err="1"/>
              <a:t>ptable.lock</a:t>
            </a:r>
            <a:r>
              <a:rPr lang="en-IN" sz="2000" dirty="0"/>
              <a:t>);</a:t>
            </a:r>
          </a:p>
          <a:p>
            <a:r>
              <a:rPr lang="en-IN" sz="2000" dirty="0"/>
              <a:t>2834   }</a:t>
            </a:r>
            <a:endParaRPr lang="en-US" sz="2000" dirty="0"/>
          </a:p>
        </p:txBody>
      </p:sp>
    </p:spTree>
    <p:extLst>
      <p:ext uri="{BB962C8B-B14F-4D97-AF65-F5344CB8AC3E}">
        <p14:creationId xmlns:p14="http://schemas.microsoft.com/office/powerpoint/2010/main" val="3334425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ppt_x"/>
                                          </p:val>
                                        </p:tav>
                                        <p:tav tm="100000">
                                          <p:val>
                                            <p:strVal val="#ppt_x"/>
                                          </p:val>
                                        </p:tav>
                                      </p:tavLst>
                                    </p:anim>
                                    <p:anim calcmode="lin" valueType="num">
                                      <p:cBhvr additive="base">
                                        <p:cTn id="8"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155F7920-28F4-48E6-81BC-48EDF169C327}"/>
              </a:ext>
            </a:extLst>
          </p:cNvPr>
          <p:cNvSpPr/>
          <p:nvPr/>
        </p:nvSpPr>
        <p:spPr>
          <a:xfrm>
            <a:off x="295253" y="434414"/>
            <a:ext cx="9833485" cy="769441"/>
          </a:xfrm>
          <a:prstGeom prst="rect">
            <a:avLst/>
          </a:prstGeom>
        </p:spPr>
        <p:txBody>
          <a:bodyPr wrap="square">
            <a:spAutoFit/>
          </a:bodyPr>
          <a:lstStyle/>
          <a:p>
            <a:r>
              <a:rPr lang="en-IN" sz="4400" b="1" dirty="0" err="1">
                <a:effectLst>
                  <a:outerShdw blurRad="38100" dist="38100" dir="2700000" algn="tl">
                    <a:srgbClr val="000000">
                      <a:alpha val="43137"/>
                    </a:srgbClr>
                  </a:outerShdw>
                </a:effectLst>
              </a:rPr>
              <a:t>vm.c</a:t>
            </a:r>
            <a:endParaRPr lang="en-IN" sz="4400" b="1" dirty="0">
              <a:effectLst>
                <a:outerShdw blurRad="38100" dist="38100" dir="2700000" algn="tl">
                  <a:srgbClr val="000000">
                    <a:alpha val="43137"/>
                  </a:srgbClr>
                </a:outerShdw>
              </a:effectLst>
            </a:endParaRPr>
          </a:p>
        </p:txBody>
      </p:sp>
      <p:grpSp>
        <p:nvGrpSpPr>
          <p:cNvPr id="4" name="Group 3">
            <a:extLst>
              <a:ext uri="{FF2B5EF4-FFF2-40B4-BE49-F238E27FC236}">
                <a16:creationId xmlns:a16="http://schemas.microsoft.com/office/drawing/2014/main" id="{8D9418D7-E568-4431-BF4C-556A5367E483}"/>
              </a:ext>
            </a:extLst>
          </p:cNvPr>
          <p:cNvGrpSpPr/>
          <p:nvPr/>
        </p:nvGrpSpPr>
        <p:grpSpPr>
          <a:xfrm>
            <a:off x="0" y="0"/>
            <a:ext cx="12192001" cy="6860735"/>
            <a:chOff x="0" y="0"/>
            <a:chExt cx="12192001" cy="6860735"/>
          </a:xfrm>
        </p:grpSpPr>
        <p:pic>
          <p:nvPicPr>
            <p:cNvPr id="5" name="Picture 2" descr="KL Deemed to be University Logo">
              <a:extLst>
                <a:ext uri="{FF2B5EF4-FFF2-40B4-BE49-F238E27FC236}">
                  <a16:creationId xmlns:a16="http://schemas.microsoft.com/office/drawing/2014/main" id="{4DDA7CE7-3170-4824-BD95-37E7D9F5BE5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B5E0F97-243E-4A4D-8292-24FE713943C1}"/>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BF54D9F4-741C-40DE-A79C-1B97D8C29EC9}"/>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CD673B87-B58C-4975-9D16-5CF0275E6E9F}"/>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9018A98-F3D2-4B4A-B0BF-6DEB85D2BADC}"/>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3AFBBBD6-63AA-4035-9DED-A23FC0505D2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3EDB7798-20D6-4D25-BCF3-DCE9FB9C838A}"/>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82C1C503-F192-4C54-8757-BB43DC98A6D6}"/>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5" name="TextBox 14">
            <a:extLst>
              <a:ext uri="{FF2B5EF4-FFF2-40B4-BE49-F238E27FC236}">
                <a16:creationId xmlns:a16="http://schemas.microsoft.com/office/drawing/2014/main" id="{3EB57870-CC91-4857-AE2C-7DA1606363E7}"/>
              </a:ext>
            </a:extLst>
          </p:cNvPr>
          <p:cNvSpPr txBox="1"/>
          <p:nvPr/>
        </p:nvSpPr>
        <p:spPr>
          <a:xfrm>
            <a:off x="4179347" y="871592"/>
            <a:ext cx="7322264" cy="5078313"/>
          </a:xfrm>
          <a:prstGeom prst="rect">
            <a:avLst/>
          </a:prstGeom>
          <a:noFill/>
        </p:spPr>
        <p:txBody>
          <a:bodyPr wrap="square">
            <a:spAutoFit/>
          </a:bodyPr>
          <a:lstStyle/>
          <a:p>
            <a:r>
              <a:rPr lang="en-US" dirty="0"/>
              <a:t>1712 // Set up CPU’s kernel segment descriptors.</a:t>
            </a:r>
          </a:p>
          <a:p>
            <a:r>
              <a:rPr lang="en-US" dirty="0"/>
              <a:t>1713 // </a:t>
            </a:r>
            <a:r>
              <a:rPr lang="en-US" b="1" dirty="0"/>
              <a:t>Run once on entry on each CPU.</a:t>
            </a:r>
          </a:p>
          <a:p>
            <a:r>
              <a:rPr lang="en-US" dirty="0"/>
              <a:t>1714 void</a:t>
            </a:r>
          </a:p>
          <a:p>
            <a:r>
              <a:rPr lang="en-US" dirty="0"/>
              <a:t>1715 </a:t>
            </a:r>
            <a:r>
              <a:rPr lang="en-US" dirty="0" err="1"/>
              <a:t>seginit</a:t>
            </a:r>
            <a:r>
              <a:rPr lang="en-US" dirty="0"/>
              <a:t>(void)</a:t>
            </a:r>
          </a:p>
          <a:p>
            <a:r>
              <a:rPr lang="en-US" dirty="0"/>
              <a:t>1716 {</a:t>
            </a:r>
          </a:p>
          <a:p>
            <a:r>
              <a:rPr lang="en-US" dirty="0"/>
              <a:t>1717 struct </a:t>
            </a:r>
            <a:r>
              <a:rPr lang="en-US" dirty="0" err="1"/>
              <a:t>cpu</a:t>
            </a:r>
            <a:r>
              <a:rPr lang="en-US" dirty="0"/>
              <a:t> *c;</a:t>
            </a:r>
          </a:p>
          <a:p>
            <a:r>
              <a:rPr lang="en-US" dirty="0"/>
              <a:t>1718</a:t>
            </a:r>
          </a:p>
          <a:p>
            <a:r>
              <a:rPr lang="en-US" dirty="0"/>
              <a:t>1719 // Map "logical" addresses to virtual addresses using identity map.</a:t>
            </a:r>
          </a:p>
          <a:p>
            <a:r>
              <a:rPr lang="en-US" dirty="0"/>
              <a:t>1720 // Cannot share a CODE descriptor for both kernel and user</a:t>
            </a:r>
          </a:p>
          <a:p>
            <a:r>
              <a:rPr lang="en-US" dirty="0"/>
              <a:t>1721 // because it would have to have DPL_USR, but the CPU forbids</a:t>
            </a:r>
          </a:p>
          <a:p>
            <a:r>
              <a:rPr lang="en-US" dirty="0"/>
              <a:t>1722 // an interrupt from CPL=0 to DPL=3.</a:t>
            </a:r>
          </a:p>
          <a:p>
            <a:r>
              <a:rPr lang="en-US" dirty="0"/>
              <a:t>1723 c = &amp;</a:t>
            </a:r>
            <a:r>
              <a:rPr lang="en-US" dirty="0" err="1"/>
              <a:t>cpus</a:t>
            </a:r>
            <a:r>
              <a:rPr lang="en-US" dirty="0"/>
              <a:t>[</a:t>
            </a:r>
            <a:r>
              <a:rPr lang="en-US" dirty="0" err="1"/>
              <a:t>cpuid</a:t>
            </a:r>
            <a:r>
              <a:rPr lang="en-US" dirty="0"/>
              <a:t>()];</a:t>
            </a:r>
          </a:p>
          <a:p>
            <a:r>
              <a:rPr lang="en-US" dirty="0"/>
              <a:t>1724 c−&gt;</a:t>
            </a:r>
            <a:r>
              <a:rPr lang="en-US" dirty="0" err="1"/>
              <a:t>gdt</a:t>
            </a:r>
            <a:r>
              <a:rPr lang="en-US" dirty="0"/>
              <a:t>[SEG_KCODE] = SEG(STA_X|STA_R, 0, 0xffffffff, 0);</a:t>
            </a:r>
          </a:p>
          <a:p>
            <a:r>
              <a:rPr lang="en-US" dirty="0"/>
              <a:t>1725 c−&gt;</a:t>
            </a:r>
            <a:r>
              <a:rPr lang="en-US" dirty="0" err="1"/>
              <a:t>gdt</a:t>
            </a:r>
            <a:r>
              <a:rPr lang="en-US" dirty="0"/>
              <a:t>[SEG_KDATA] = SEG(STA_W, 0, 0xffffffff, 0);</a:t>
            </a:r>
          </a:p>
          <a:p>
            <a:r>
              <a:rPr lang="en-US" dirty="0"/>
              <a:t>1726 c−&gt;</a:t>
            </a:r>
            <a:r>
              <a:rPr lang="en-US" dirty="0" err="1"/>
              <a:t>gdt</a:t>
            </a:r>
            <a:r>
              <a:rPr lang="en-US" dirty="0"/>
              <a:t>[SEG_UCODE] = SEG(STA_X|STA_R, 0, 0xffffffff, DPL_USER);</a:t>
            </a:r>
          </a:p>
          <a:p>
            <a:r>
              <a:rPr lang="en-US" dirty="0"/>
              <a:t>1727 c−&gt;</a:t>
            </a:r>
            <a:r>
              <a:rPr lang="en-US" dirty="0" err="1"/>
              <a:t>gdt</a:t>
            </a:r>
            <a:r>
              <a:rPr lang="en-US" dirty="0"/>
              <a:t>[SEG_UDATA] = SEG(STA_W, 0, 0xffffffff, DPL_USER);</a:t>
            </a:r>
          </a:p>
          <a:p>
            <a:r>
              <a:rPr lang="en-US" dirty="0"/>
              <a:t>1728 </a:t>
            </a:r>
            <a:r>
              <a:rPr lang="en-US" dirty="0" err="1"/>
              <a:t>lgdt</a:t>
            </a:r>
            <a:r>
              <a:rPr lang="en-US" dirty="0"/>
              <a:t>(c−&gt;</a:t>
            </a:r>
            <a:r>
              <a:rPr lang="en-US" dirty="0" err="1"/>
              <a:t>gdt</a:t>
            </a:r>
            <a:r>
              <a:rPr lang="en-US" dirty="0"/>
              <a:t>, </a:t>
            </a:r>
            <a:r>
              <a:rPr lang="en-US" dirty="0" err="1"/>
              <a:t>sizeof</a:t>
            </a:r>
            <a:r>
              <a:rPr lang="en-US" dirty="0"/>
              <a:t>(c−&gt;</a:t>
            </a:r>
            <a:r>
              <a:rPr lang="en-US" dirty="0" err="1"/>
              <a:t>gdt</a:t>
            </a:r>
            <a:r>
              <a:rPr lang="en-US" dirty="0"/>
              <a:t>));</a:t>
            </a:r>
          </a:p>
          <a:p>
            <a:r>
              <a:rPr lang="en-US" dirty="0"/>
              <a:t>1729 }</a:t>
            </a:r>
          </a:p>
        </p:txBody>
      </p:sp>
      <p:sp>
        <p:nvSpPr>
          <p:cNvPr id="16" name="TextBox 15">
            <a:extLst>
              <a:ext uri="{FF2B5EF4-FFF2-40B4-BE49-F238E27FC236}">
                <a16:creationId xmlns:a16="http://schemas.microsoft.com/office/drawing/2014/main" id="{B3B81BEC-B89E-451A-96EB-6A7989BC8A99}"/>
              </a:ext>
            </a:extLst>
          </p:cNvPr>
          <p:cNvSpPr txBox="1"/>
          <p:nvPr/>
        </p:nvSpPr>
        <p:spPr>
          <a:xfrm>
            <a:off x="690389" y="3173199"/>
            <a:ext cx="3248565" cy="646331"/>
          </a:xfrm>
          <a:prstGeom prst="rect">
            <a:avLst/>
          </a:prstGeom>
          <a:noFill/>
        </p:spPr>
        <p:txBody>
          <a:bodyPr wrap="square">
            <a:spAutoFit/>
          </a:bodyPr>
          <a:lstStyle/>
          <a:p>
            <a:r>
              <a:rPr lang="en-IN" sz="1800" b="1" dirty="0">
                <a:effectLst>
                  <a:outerShdw blurRad="38100" dist="38100" dir="2700000" algn="tl">
                    <a:srgbClr val="000000">
                      <a:alpha val="43137"/>
                    </a:srgbClr>
                  </a:outerShdw>
                </a:effectLst>
              </a:rPr>
              <a:t>First Part</a:t>
            </a:r>
          </a:p>
          <a:p>
            <a:r>
              <a:rPr lang="en-IN" sz="1800" b="1" dirty="0">
                <a:effectLst>
                  <a:outerShdw blurRad="38100" dist="38100" dir="2700000" algn="tl">
                    <a:srgbClr val="000000">
                      <a:alpha val="43137"/>
                    </a:srgbClr>
                  </a:outerShdw>
                </a:effectLst>
              </a:rPr>
              <a:t>Defines Segments in GDT</a:t>
            </a:r>
            <a:endParaRPr lang="en-US" sz="1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48593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ppt_x"/>
                                          </p:val>
                                        </p:tav>
                                        <p:tav tm="100000">
                                          <p:val>
                                            <p:strVal val="#ppt_x"/>
                                          </p:val>
                                        </p:tav>
                                      </p:tavLst>
                                    </p:anim>
                                    <p:anim calcmode="lin" valueType="num">
                                      <p:cBhvr additive="base">
                                        <p:cTn id="8"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155F7920-28F4-48E6-81BC-48EDF169C327}"/>
              </a:ext>
            </a:extLst>
          </p:cNvPr>
          <p:cNvSpPr/>
          <p:nvPr/>
        </p:nvSpPr>
        <p:spPr>
          <a:xfrm>
            <a:off x="295253" y="434414"/>
            <a:ext cx="9833485" cy="769441"/>
          </a:xfrm>
          <a:prstGeom prst="rect">
            <a:avLst/>
          </a:prstGeom>
        </p:spPr>
        <p:txBody>
          <a:bodyPr wrap="square">
            <a:spAutoFit/>
          </a:bodyPr>
          <a:lstStyle/>
          <a:p>
            <a:r>
              <a:rPr lang="en-IN" sz="4400" b="1" dirty="0" err="1">
                <a:effectLst>
                  <a:outerShdw blurRad="38100" dist="38100" dir="2700000" algn="tl">
                    <a:srgbClr val="000000">
                      <a:alpha val="43137"/>
                    </a:srgbClr>
                  </a:outerShdw>
                </a:effectLst>
              </a:rPr>
              <a:t>vm.c</a:t>
            </a:r>
            <a:endParaRPr lang="en-IN" sz="4400" b="1" dirty="0">
              <a:effectLst>
                <a:outerShdw blurRad="38100" dist="38100" dir="2700000" algn="tl">
                  <a:srgbClr val="000000">
                    <a:alpha val="43137"/>
                  </a:srgbClr>
                </a:outerShdw>
              </a:effectLst>
            </a:endParaRPr>
          </a:p>
        </p:txBody>
      </p:sp>
      <p:grpSp>
        <p:nvGrpSpPr>
          <p:cNvPr id="4" name="Group 3">
            <a:extLst>
              <a:ext uri="{FF2B5EF4-FFF2-40B4-BE49-F238E27FC236}">
                <a16:creationId xmlns:a16="http://schemas.microsoft.com/office/drawing/2014/main" id="{8D9418D7-E568-4431-BF4C-556A5367E483}"/>
              </a:ext>
            </a:extLst>
          </p:cNvPr>
          <p:cNvGrpSpPr/>
          <p:nvPr/>
        </p:nvGrpSpPr>
        <p:grpSpPr>
          <a:xfrm>
            <a:off x="0" y="0"/>
            <a:ext cx="12192001" cy="6860735"/>
            <a:chOff x="0" y="0"/>
            <a:chExt cx="12192001" cy="6860735"/>
          </a:xfrm>
        </p:grpSpPr>
        <p:pic>
          <p:nvPicPr>
            <p:cNvPr id="5" name="Picture 2" descr="KL Deemed to be University Logo">
              <a:extLst>
                <a:ext uri="{FF2B5EF4-FFF2-40B4-BE49-F238E27FC236}">
                  <a16:creationId xmlns:a16="http://schemas.microsoft.com/office/drawing/2014/main" id="{4DDA7CE7-3170-4824-BD95-37E7D9F5BE5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B5E0F97-243E-4A4D-8292-24FE713943C1}"/>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BF54D9F4-741C-40DE-A79C-1B97D8C29EC9}"/>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CD673B87-B58C-4975-9D16-5CF0275E6E9F}"/>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9018A98-F3D2-4B4A-B0BF-6DEB85D2BADC}"/>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3AFBBBD6-63AA-4035-9DED-A23FC0505D2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3EDB7798-20D6-4D25-BCF3-DCE9FB9C838A}"/>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82C1C503-F192-4C54-8757-BB43DC98A6D6}"/>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7" name="TextBox 16">
            <a:extLst>
              <a:ext uri="{FF2B5EF4-FFF2-40B4-BE49-F238E27FC236}">
                <a16:creationId xmlns:a16="http://schemas.microsoft.com/office/drawing/2014/main" id="{23234FD0-169B-4DB5-9751-FE0508BB51C1}"/>
              </a:ext>
            </a:extLst>
          </p:cNvPr>
          <p:cNvSpPr txBox="1"/>
          <p:nvPr/>
        </p:nvSpPr>
        <p:spPr>
          <a:xfrm>
            <a:off x="436268" y="1411705"/>
            <a:ext cx="8454513" cy="14773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IN" dirty="0"/>
              <a:t>1731 // Return the address of the PTE in page table </a:t>
            </a:r>
            <a:r>
              <a:rPr lang="en-IN" dirty="0" err="1"/>
              <a:t>pgdir</a:t>
            </a:r>
            <a:endParaRPr lang="en-IN" dirty="0"/>
          </a:p>
          <a:p>
            <a:r>
              <a:rPr lang="en-IN" dirty="0"/>
              <a:t>1732 // that corresponds to virtual address </a:t>
            </a:r>
            <a:r>
              <a:rPr lang="en-IN" dirty="0" err="1"/>
              <a:t>va.</a:t>
            </a:r>
            <a:r>
              <a:rPr lang="en-IN" dirty="0"/>
              <a:t> If </a:t>
            </a:r>
            <a:r>
              <a:rPr lang="en-IN" dirty="0" err="1"/>
              <a:t>alloc</a:t>
            </a:r>
            <a:r>
              <a:rPr lang="en-IN" dirty="0"/>
              <a:t>!=0,</a:t>
            </a:r>
          </a:p>
          <a:p>
            <a:r>
              <a:rPr lang="en-IN" dirty="0"/>
              <a:t>1733 // create any required page table pages.</a:t>
            </a:r>
          </a:p>
          <a:p>
            <a:r>
              <a:rPr lang="en-IN" dirty="0"/>
              <a:t>1734 static </a:t>
            </a:r>
            <a:r>
              <a:rPr lang="en-IN" dirty="0" err="1"/>
              <a:t>pte_t</a:t>
            </a:r>
            <a:r>
              <a:rPr lang="en-IN" dirty="0"/>
              <a:t> *</a:t>
            </a:r>
          </a:p>
          <a:p>
            <a:r>
              <a:rPr lang="en-IN" dirty="0"/>
              <a:t>1735 </a:t>
            </a:r>
            <a:r>
              <a:rPr lang="en-IN" b="1" dirty="0" err="1"/>
              <a:t>walkpgdir</a:t>
            </a:r>
            <a:r>
              <a:rPr lang="en-IN" b="1" dirty="0"/>
              <a:t>(</a:t>
            </a:r>
            <a:r>
              <a:rPr lang="en-IN" b="1" dirty="0" err="1"/>
              <a:t>pde_t</a:t>
            </a:r>
            <a:r>
              <a:rPr lang="en-IN" b="1" dirty="0"/>
              <a:t> *</a:t>
            </a:r>
            <a:r>
              <a:rPr lang="en-IN" b="1" dirty="0" err="1"/>
              <a:t>pgdir</a:t>
            </a:r>
            <a:r>
              <a:rPr lang="en-IN" b="1" dirty="0"/>
              <a:t>, </a:t>
            </a:r>
            <a:r>
              <a:rPr lang="en-IN" b="1" dirty="0" err="1"/>
              <a:t>const</a:t>
            </a:r>
            <a:r>
              <a:rPr lang="en-IN" b="1" dirty="0"/>
              <a:t> void *</a:t>
            </a:r>
            <a:r>
              <a:rPr lang="en-IN" b="1" dirty="0" err="1"/>
              <a:t>va</a:t>
            </a:r>
            <a:r>
              <a:rPr lang="en-IN" b="1" dirty="0"/>
              <a:t>, int </a:t>
            </a:r>
            <a:r>
              <a:rPr lang="en-IN" b="1" dirty="0" err="1"/>
              <a:t>alloc</a:t>
            </a:r>
            <a:r>
              <a:rPr lang="en-IN" b="1" dirty="0"/>
              <a:t>) – Session 22</a:t>
            </a:r>
            <a:endParaRPr lang="en-US" b="1" dirty="0"/>
          </a:p>
        </p:txBody>
      </p:sp>
      <p:sp>
        <p:nvSpPr>
          <p:cNvPr id="18" name="TextBox 17">
            <a:extLst>
              <a:ext uri="{FF2B5EF4-FFF2-40B4-BE49-F238E27FC236}">
                <a16:creationId xmlns:a16="http://schemas.microsoft.com/office/drawing/2014/main" id="{F6EB950F-0197-4974-941B-2339908CB8F0}"/>
              </a:ext>
            </a:extLst>
          </p:cNvPr>
          <p:cNvSpPr txBox="1"/>
          <p:nvPr/>
        </p:nvSpPr>
        <p:spPr>
          <a:xfrm>
            <a:off x="3354437" y="3239249"/>
            <a:ext cx="8715641" cy="14773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1756 // Create PTEs for virtual addresses starting at </a:t>
            </a:r>
            <a:r>
              <a:rPr lang="en-US" dirty="0" err="1"/>
              <a:t>va</a:t>
            </a:r>
            <a:r>
              <a:rPr lang="en-US" dirty="0"/>
              <a:t> that refer to</a:t>
            </a:r>
          </a:p>
          <a:p>
            <a:r>
              <a:rPr lang="en-US" dirty="0"/>
              <a:t>1757 // physical addresses starting at pa. </a:t>
            </a:r>
            <a:r>
              <a:rPr lang="en-US" dirty="0" err="1"/>
              <a:t>va</a:t>
            </a:r>
            <a:r>
              <a:rPr lang="en-US" dirty="0"/>
              <a:t> and size might not</a:t>
            </a:r>
          </a:p>
          <a:p>
            <a:r>
              <a:rPr lang="en-US" dirty="0"/>
              <a:t>1758 // be page−aligned.</a:t>
            </a:r>
          </a:p>
          <a:p>
            <a:r>
              <a:rPr lang="en-US" dirty="0"/>
              <a:t>1759 static int</a:t>
            </a:r>
          </a:p>
          <a:p>
            <a:r>
              <a:rPr lang="en-US" dirty="0"/>
              <a:t>1760 </a:t>
            </a:r>
            <a:r>
              <a:rPr lang="en-US" b="1" dirty="0" err="1"/>
              <a:t>mappages</a:t>
            </a:r>
            <a:r>
              <a:rPr lang="en-US" b="1" dirty="0"/>
              <a:t>(</a:t>
            </a:r>
            <a:r>
              <a:rPr lang="en-US" b="1" dirty="0" err="1"/>
              <a:t>pde_t</a:t>
            </a:r>
            <a:r>
              <a:rPr lang="en-US" b="1" dirty="0"/>
              <a:t> *</a:t>
            </a:r>
            <a:r>
              <a:rPr lang="en-US" b="1" dirty="0" err="1"/>
              <a:t>pgdir</a:t>
            </a:r>
            <a:r>
              <a:rPr lang="en-US" b="1" dirty="0"/>
              <a:t>, void *</a:t>
            </a:r>
            <a:r>
              <a:rPr lang="en-US" b="1" dirty="0" err="1"/>
              <a:t>va</a:t>
            </a:r>
            <a:r>
              <a:rPr lang="en-US" b="1" dirty="0"/>
              <a:t>, </a:t>
            </a:r>
            <a:r>
              <a:rPr lang="en-US" b="1" dirty="0" err="1"/>
              <a:t>uint</a:t>
            </a:r>
            <a:r>
              <a:rPr lang="en-US" b="1" dirty="0"/>
              <a:t> size, </a:t>
            </a:r>
            <a:r>
              <a:rPr lang="en-US" b="1" dirty="0" err="1"/>
              <a:t>uint</a:t>
            </a:r>
            <a:r>
              <a:rPr lang="en-US" b="1" dirty="0"/>
              <a:t> pa, int perm) – Session 22</a:t>
            </a:r>
          </a:p>
        </p:txBody>
      </p:sp>
      <p:sp>
        <p:nvSpPr>
          <p:cNvPr id="19" name="TextBox 18">
            <a:extLst>
              <a:ext uri="{FF2B5EF4-FFF2-40B4-BE49-F238E27FC236}">
                <a16:creationId xmlns:a16="http://schemas.microsoft.com/office/drawing/2014/main" id="{D97D5105-907F-40F9-AD0D-BF7011BEB467}"/>
              </a:ext>
            </a:extLst>
          </p:cNvPr>
          <p:cNvSpPr txBox="1"/>
          <p:nvPr/>
        </p:nvSpPr>
        <p:spPr>
          <a:xfrm>
            <a:off x="565870" y="5187215"/>
            <a:ext cx="7146388" cy="9233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IN" dirty="0"/>
              <a:t>1802 // This table defines the kernel’s mappings, which are present in</a:t>
            </a:r>
          </a:p>
          <a:p>
            <a:r>
              <a:rPr lang="en-IN" dirty="0"/>
              <a:t>1803 // every process’s page table.</a:t>
            </a:r>
          </a:p>
          <a:p>
            <a:r>
              <a:rPr lang="en-IN" dirty="0"/>
              <a:t>1804 </a:t>
            </a:r>
            <a:r>
              <a:rPr lang="en-IN" b="1" dirty="0"/>
              <a:t>static struct </a:t>
            </a:r>
            <a:r>
              <a:rPr lang="en-IN" b="1" dirty="0" err="1"/>
              <a:t>kmap</a:t>
            </a:r>
            <a:r>
              <a:rPr lang="en-IN" b="1" dirty="0"/>
              <a:t> {</a:t>
            </a:r>
            <a:endParaRPr lang="en-US" b="1" dirty="0"/>
          </a:p>
        </p:txBody>
      </p:sp>
    </p:spTree>
    <p:extLst>
      <p:ext uri="{BB962C8B-B14F-4D97-AF65-F5344CB8AC3E}">
        <p14:creationId xmlns:p14="http://schemas.microsoft.com/office/powerpoint/2010/main" val="3096557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ppt_x"/>
                                          </p:val>
                                        </p:tav>
                                        <p:tav tm="100000">
                                          <p:val>
                                            <p:strVal val="#ppt_x"/>
                                          </p:val>
                                        </p:tav>
                                      </p:tavLst>
                                    </p:anim>
                                    <p:anim calcmode="lin" valueType="num">
                                      <p:cBhvr additive="base">
                                        <p:cTn id="8"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155F7920-28F4-48E6-81BC-48EDF169C327}"/>
              </a:ext>
            </a:extLst>
          </p:cNvPr>
          <p:cNvSpPr/>
          <p:nvPr/>
        </p:nvSpPr>
        <p:spPr>
          <a:xfrm>
            <a:off x="295253" y="434414"/>
            <a:ext cx="9833485" cy="769441"/>
          </a:xfrm>
          <a:prstGeom prst="rect">
            <a:avLst/>
          </a:prstGeom>
        </p:spPr>
        <p:txBody>
          <a:bodyPr wrap="square">
            <a:spAutoFit/>
          </a:bodyPr>
          <a:lstStyle/>
          <a:p>
            <a:r>
              <a:rPr lang="en-IN" sz="4400" b="1" dirty="0" err="1">
                <a:effectLst>
                  <a:outerShdw blurRad="38100" dist="38100" dir="2700000" algn="tl">
                    <a:srgbClr val="000000">
                      <a:alpha val="43137"/>
                    </a:srgbClr>
                  </a:outerShdw>
                </a:effectLst>
              </a:rPr>
              <a:t>vm.c</a:t>
            </a:r>
            <a:endParaRPr lang="en-IN" sz="4400" b="1" dirty="0">
              <a:effectLst>
                <a:outerShdw blurRad="38100" dist="38100" dir="2700000" algn="tl">
                  <a:srgbClr val="000000">
                    <a:alpha val="43137"/>
                  </a:srgbClr>
                </a:outerShdw>
              </a:effectLst>
            </a:endParaRPr>
          </a:p>
        </p:txBody>
      </p:sp>
      <p:grpSp>
        <p:nvGrpSpPr>
          <p:cNvPr id="4" name="Group 3">
            <a:extLst>
              <a:ext uri="{FF2B5EF4-FFF2-40B4-BE49-F238E27FC236}">
                <a16:creationId xmlns:a16="http://schemas.microsoft.com/office/drawing/2014/main" id="{8D9418D7-E568-4431-BF4C-556A5367E483}"/>
              </a:ext>
            </a:extLst>
          </p:cNvPr>
          <p:cNvGrpSpPr/>
          <p:nvPr/>
        </p:nvGrpSpPr>
        <p:grpSpPr>
          <a:xfrm>
            <a:off x="0" y="0"/>
            <a:ext cx="12192001" cy="6860735"/>
            <a:chOff x="0" y="0"/>
            <a:chExt cx="12192001" cy="6860735"/>
          </a:xfrm>
        </p:grpSpPr>
        <p:pic>
          <p:nvPicPr>
            <p:cNvPr id="5" name="Picture 2" descr="KL Deemed to be University Logo">
              <a:extLst>
                <a:ext uri="{FF2B5EF4-FFF2-40B4-BE49-F238E27FC236}">
                  <a16:creationId xmlns:a16="http://schemas.microsoft.com/office/drawing/2014/main" id="{4DDA7CE7-3170-4824-BD95-37E7D9F5BE5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B5E0F97-243E-4A4D-8292-24FE713943C1}"/>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BF54D9F4-741C-40DE-A79C-1B97D8C29EC9}"/>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CD673B87-B58C-4975-9D16-5CF0275E6E9F}"/>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9018A98-F3D2-4B4A-B0BF-6DEB85D2BADC}"/>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3AFBBBD6-63AA-4035-9DED-A23FC0505D2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3EDB7798-20D6-4D25-BCF3-DCE9FB9C838A}"/>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82C1C503-F192-4C54-8757-BB43DC98A6D6}"/>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6" name="TextBox 15">
            <a:extLst>
              <a:ext uri="{FF2B5EF4-FFF2-40B4-BE49-F238E27FC236}">
                <a16:creationId xmlns:a16="http://schemas.microsoft.com/office/drawing/2014/main" id="{0030F713-101F-4253-BCD0-02848219A605}"/>
              </a:ext>
            </a:extLst>
          </p:cNvPr>
          <p:cNvSpPr txBox="1"/>
          <p:nvPr/>
        </p:nvSpPr>
        <p:spPr>
          <a:xfrm>
            <a:off x="295253" y="1517083"/>
            <a:ext cx="4937929" cy="9233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IN" dirty="0"/>
              <a:t>1816 // Set up kernel part of a page table. </a:t>
            </a:r>
          </a:p>
          <a:p>
            <a:r>
              <a:rPr lang="en-IN" dirty="0"/>
              <a:t>1817 </a:t>
            </a:r>
            <a:r>
              <a:rPr lang="en-IN" dirty="0" err="1"/>
              <a:t>pde_t</a:t>
            </a:r>
            <a:r>
              <a:rPr lang="en-IN" dirty="0"/>
              <a:t>* </a:t>
            </a:r>
          </a:p>
          <a:p>
            <a:r>
              <a:rPr lang="en-IN" dirty="0"/>
              <a:t>1818 </a:t>
            </a:r>
            <a:r>
              <a:rPr lang="en-IN" b="1" dirty="0" err="1"/>
              <a:t>setupkvm</a:t>
            </a:r>
            <a:r>
              <a:rPr lang="en-IN" b="1" dirty="0"/>
              <a:t>(void)   - Session 22</a:t>
            </a:r>
            <a:endParaRPr lang="en-US" b="1" dirty="0"/>
          </a:p>
        </p:txBody>
      </p:sp>
      <p:sp>
        <p:nvSpPr>
          <p:cNvPr id="20" name="TextBox 19">
            <a:extLst>
              <a:ext uri="{FF2B5EF4-FFF2-40B4-BE49-F238E27FC236}">
                <a16:creationId xmlns:a16="http://schemas.microsoft.com/office/drawing/2014/main" id="{05E06F1A-E97F-4381-8106-46DC22C2DF82}"/>
              </a:ext>
            </a:extLst>
          </p:cNvPr>
          <p:cNvSpPr txBox="1"/>
          <p:nvPr/>
        </p:nvSpPr>
        <p:spPr>
          <a:xfrm>
            <a:off x="5726201" y="988852"/>
            <a:ext cx="5274394" cy="14773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1837 // Allocate one page table for the machine for the kernel address </a:t>
            </a:r>
          </a:p>
          <a:p>
            <a:r>
              <a:rPr lang="en-US" dirty="0"/>
              <a:t>1838 // space for scheduler processes. </a:t>
            </a:r>
          </a:p>
          <a:p>
            <a:r>
              <a:rPr lang="en-US" dirty="0"/>
              <a:t>1839 void </a:t>
            </a:r>
          </a:p>
          <a:p>
            <a:r>
              <a:rPr lang="en-US" dirty="0"/>
              <a:t>1840 </a:t>
            </a:r>
            <a:r>
              <a:rPr lang="en-US" b="1" dirty="0" err="1"/>
              <a:t>kvmalloc</a:t>
            </a:r>
            <a:r>
              <a:rPr lang="en-US" b="1" dirty="0"/>
              <a:t>(void)  - Session 22</a:t>
            </a:r>
          </a:p>
        </p:txBody>
      </p:sp>
      <p:sp>
        <p:nvSpPr>
          <p:cNvPr id="22" name="TextBox 21">
            <a:extLst>
              <a:ext uri="{FF2B5EF4-FFF2-40B4-BE49-F238E27FC236}">
                <a16:creationId xmlns:a16="http://schemas.microsoft.com/office/drawing/2014/main" id="{9E1BBA57-C241-480C-95D1-240E66A1C9B6}"/>
              </a:ext>
            </a:extLst>
          </p:cNvPr>
          <p:cNvSpPr txBox="1"/>
          <p:nvPr/>
        </p:nvSpPr>
        <p:spPr>
          <a:xfrm>
            <a:off x="295253" y="2733681"/>
            <a:ext cx="6105378"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IN" dirty="0"/>
              <a:t>1858 // Switch TSS and h/w page table to correspond to process </a:t>
            </a:r>
            <a:r>
              <a:rPr lang="en-IN" dirty="0" err="1"/>
              <a:t>p.</a:t>
            </a:r>
            <a:endParaRPr lang="en-IN" dirty="0"/>
          </a:p>
          <a:p>
            <a:r>
              <a:rPr lang="en-IN" dirty="0"/>
              <a:t>1859 void</a:t>
            </a:r>
          </a:p>
          <a:p>
            <a:r>
              <a:rPr lang="en-IN" dirty="0"/>
              <a:t>1860 </a:t>
            </a:r>
            <a:r>
              <a:rPr lang="en-IN" b="1" dirty="0" err="1"/>
              <a:t>switchuvm</a:t>
            </a:r>
            <a:r>
              <a:rPr lang="en-IN" b="1" dirty="0"/>
              <a:t>(struct proc *p)</a:t>
            </a:r>
            <a:endParaRPr lang="en-US" b="1" dirty="0"/>
          </a:p>
        </p:txBody>
      </p:sp>
      <p:sp>
        <p:nvSpPr>
          <p:cNvPr id="24" name="TextBox 23">
            <a:extLst>
              <a:ext uri="{FF2B5EF4-FFF2-40B4-BE49-F238E27FC236}">
                <a16:creationId xmlns:a16="http://schemas.microsoft.com/office/drawing/2014/main" id="{C765E350-BEF6-4CD3-AD81-2B42EA7BE101}"/>
              </a:ext>
            </a:extLst>
          </p:cNvPr>
          <p:cNvSpPr txBox="1"/>
          <p:nvPr/>
        </p:nvSpPr>
        <p:spPr>
          <a:xfrm>
            <a:off x="6654018" y="2768638"/>
            <a:ext cx="5327927"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IN" dirty="0"/>
              <a:t>1883 // Load the </a:t>
            </a:r>
            <a:r>
              <a:rPr lang="en-IN" dirty="0" err="1"/>
              <a:t>initcode</a:t>
            </a:r>
            <a:r>
              <a:rPr lang="en-IN" dirty="0"/>
              <a:t> into address 0 of </a:t>
            </a:r>
            <a:r>
              <a:rPr lang="en-IN" dirty="0" err="1"/>
              <a:t>pgdir</a:t>
            </a:r>
            <a:r>
              <a:rPr lang="en-IN" dirty="0"/>
              <a:t>.</a:t>
            </a:r>
          </a:p>
          <a:p>
            <a:r>
              <a:rPr lang="en-IN" dirty="0"/>
              <a:t>1884 // </a:t>
            </a:r>
            <a:r>
              <a:rPr lang="en-IN" dirty="0" err="1"/>
              <a:t>sz</a:t>
            </a:r>
            <a:r>
              <a:rPr lang="en-IN" dirty="0"/>
              <a:t> must be less than a page.</a:t>
            </a:r>
          </a:p>
          <a:p>
            <a:r>
              <a:rPr lang="en-IN" dirty="0"/>
              <a:t>1885 void</a:t>
            </a:r>
          </a:p>
          <a:p>
            <a:r>
              <a:rPr lang="en-IN" b="1" dirty="0"/>
              <a:t>1886 </a:t>
            </a:r>
            <a:r>
              <a:rPr lang="en-IN" b="1" dirty="0" err="1"/>
              <a:t>inituvm</a:t>
            </a:r>
            <a:r>
              <a:rPr lang="en-IN" b="1" dirty="0"/>
              <a:t>(</a:t>
            </a:r>
            <a:r>
              <a:rPr lang="en-IN" b="1" dirty="0" err="1"/>
              <a:t>pde_t</a:t>
            </a:r>
            <a:r>
              <a:rPr lang="en-IN" b="1" dirty="0"/>
              <a:t> *</a:t>
            </a:r>
            <a:r>
              <a:rPr lang="en-IN" b="1" dirty="0" err="1"/>
              <a:t>pgdir</a:t>
            </a:r>
            <a:r>
              <a:rPr lang="en-IN" b="1" dirty="0"/>
              <a:t>, char *</a:t>
            </a:r>
            <a:r>
              <a:rPr lang="en-IN" b="1" dirty="0" err="1"/>
              <a:t>init</a:t>
            </a:r>
            <a:r>
              <a:rPr lang="en-IN" b="1" dirty="0"/>
              <a:t>, </a:t>
            </a:r>
            <a:r>
              <a:rPr lang="en-IN" b="1" dirty="0" err="1"/>
              <a:t>uint</a:t>
            </a:r>
            <a:r>
              <a:rPr lang="en-IN" b="1" dirty="0"/>
              <a:t> </a:t>
            </a:r>
            <a:r>
              <a:rPr lang="en-IN" b="1" dirty="0" err="1"/>
              <a:t>sz</a:t>
            </a:r>
            <a:r>
              <a:rPr lang="en-IN" b="1" dirty="0"/>
              <a:t>)</a:t>
            </a:r>
            <a:endParaRPr lang="en-US" b="1" dirty="0"/>
          </a:p>
        </p:txBody>
      </p:sp>
      <p:sp>
        <p:nvSpPr>
          <p:cNvPr id="30" name="TextBox 29">
            <a:extLst>
              <a:ext uri="{FF2B5EF4-FFF2-40B4-BE49-F238E27FC236}">
                <a16:creationId xmlns:a16="http://schemas.microsoft.com/office/drawing/2014/main" id="{E3D1E5F6-07B7-47D4-98E2-5F7C08F51325}"/>
              </a:ext>
            </a:extLst>
          </p:cNvPr>
          <p:cNvSpPr txBox="1"/>
          <p:nvPr/>
        </p:nvSpPr>
        <p:spPr>
          <a:xfrm>
            <a:off x="529885" y="4187862"/>
            <a:ext cx="7840392"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1902 int</a:t>
            </a:r>
          </a:p>
          <a:p>
            <a:r>
              <a:rPr lang="en-US" dirty="0"/>
              <a:t>1903 </a:t>
            </a:r>
            <a:r>
              <a:rPr lang="en-US" b="1" dirty="0" err="1"/>
              <a:t>loaduvm</a:t>
            </a:r>
            <a:r>
              <a:rPr lang="en-US" dirty="0"/>
              <a:t>(</a:t>
            </a:r>
            <a:r>
              <a:rPr lang="en-US" dirty="0" err="1"/>
              <a:t>pde_t</a:t>
            </a:r>
            <a:r>
              <a:rPr lang="en-US" dirty="0"/>
              <a:t> *</a:t>
            </a:r>
            <a:r>
              <a:rPr lang="en-US" dirty="0" err="1"/>
              <a:t>pgdir</a:t>
            </a:r>
            <a:r>
              <a:rPr lang="en-US" dirty="0"/>
              <a:t>, char *</a:t>
            </a:r>
            <a:r>
              <a:rPr lang="en-US" dirty="0" err="1"/>
              <a:t>addr</a:t>
            </a:r>
            <a:r>
              <a:rPr lang="en-US" dirty="0"/>
              <a:t>, struct </a:t>
            </a:r>
            <a:r>
              <a:rPr lang="en-US" dirty="0" err="1"/>
              <a:t>inode</a:t>
            </a:r>
            <a:r>
              <a:rPr lang="en-US" dirty="0"/>
              <a:t> *</a:t>
            </a:r>
            <a:r>
              <a:rPr lang="en-US" dirty="0" err="1"/>
              <a:t>ip</a:t>
            </a:r>
            <a:r>
              <a:rPr lang="en-US" dirty="0"/>
              <a:t>, </a:t>
            </a:r>
            <a:r>
              <a:rPr lang="en-US" dirty="0" err="1"/>
              <a:t>uint</a:t>
            </a:r>
            <a:r>
              <a:rPr lang="en-US" dirty="0"/>
              <a:t> offset, </a:t>
            </a:r>
            <a:r>
              <a:rPr lang="en-US" dirty="0" err="1"/>
              <a:t>uint</a:t>
            </a:r>
            <a:r>
              <a:rPr lang="en-US" dirty="0"/>
              <a:t> </a:t>
            </a:r>
            <a:r>
              <a:rPr lang="en-US" dirty="0" err="1"/>
              <a:t>sz</a:t>
            </a:r>
            <a:r>
              <a:rPr lang="en-US" dirty="0"/>
              <a:t>)</a:t>
            </a:r>
          </a:p>
        </p:txBody>
      </p:sp>
      <p:sp>
        <p:nvSpPr>
          <p:cNvPr id="34" name="TextBox 33">
            <a:extLst>
              <a:ext uri="{FF2B5EF4-FFF2-40B4-BE49-F238E27FC236}">
                <a16:creationId xmlns:a16="http://schemas.microsoft.com/office/drawing/2014/main" id="{B7F0EAD7-AFCC-48C3-8E8F-A7EA946A143F}"/>
              </a:ext>
            </a:extLst>
          </p:cNvPr>
          <p:cNvSpPr txBox="1"/>
          <p:nvPr/>
        </p:nvSpPr>
        <p:spPr>
          <a:xfrm>
            <a:off x="529885" y="5088045"/>
            <a:ext cx="6105378"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1926 int</a:t>
            </a:r>
          </a:p>
          <a:p>
            <a:r>
              <a:rPr lang="en-US" dirty="0"/>
              <a:t>1927 </a:t>
            </a:r>
            <a:r>
              <a:rPr lang="en-US" dirty="0" err="1"/>
              <a:t>allocuvm</a:t>
            </a:r>
            <a:r>
              <a:rPr lang="en-US" dirty="0"/>
              <a:t>(</a:t>
            </a:r>
            <a:r>
              <a:rPr lang="en-US" dirty="0" err="1"/>
              <a:t>pde_t</a:t>
            </a:r>
            <a:r>
              <a:rPr lang="en-US" dirty="0"/>
              <a:t> *</a:t>
            </a:r>
            <a:r>
              <a:rPr lang="en-US" dirty="0" err="1"/>
              <a:t>pgdir</a:t>
            </a:r>
            <a:r>
              <a:rPr lang="en-US" dirty="0"/>
              <a:t>, </a:t>
            </a:r>
            <a:r>
              <a:rPr lang="en-US" dirty="0" err="1"/>
              <a:t>uint</a:t>
            </a:r>
            <a:r>
              <a:rPr lang="en-US" dirty="0"/>
              <a:t> </a:t>
            </a:r>
            <a:r>
              <a:rPr lang="en-US" dirty="0" err="1"/>
              <a:t>oldsz</a:t>
            </a:r>
            <a:r>
              <a:rPr lang="en-US" dirty="0"/>
              <a:t>, </a:t>
            </a:r>
            <a:r>
              <a:rPr lang="en-US" dirty="0" err="1"/>
              <a:t>uint</a:t>
            </a:r>
            <a:r>
              <a:rPr lang="en-US" dirty="0"/>
              <a:t> </a:t>
            </a:r>
            <a:r>
              <a:rPr lang="en-US" dirty="0" err="1"/>
              <a:t>newsz</a:t>
            </a:r>
            <a:r>
              <a:rPr lang="en-US" dirty="0"/>
              <a:t>)</a:t>
            </a:r>
          </a:p>
        </p:txBody>
      </p:sp>
      <p:sp>
        <p:nvSpPr>
          <p:cNvPr id="36" name="TextBox 35">
            <a:extLst>
              <a:ext uri="{FF2B5EF4-FFF2-40B4-BE49-F238E27FC236}">
                <a16:creationId xmlns:a16="http://schemas.microsoft.com/office/drawing/2014/main" id="{BBD0E9B2-4FB0-4B71-871E-9176309B73C9}"/>
              </a:ext>
            </a:extLst>
          </p:cNvPr>
          <p:cNvSpPr txBox="1"/>
          <p:nvPr/>
        </p:nvSpPr>
        <p:spPr>
          <a:xfrm>
            <a:off x="2159306" y="5853797"/>
            <a:ext cx="6105378"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1960 int</a:t>
            </a:r>
          </a:p>
          <a:p>
            <a:r>
              <a:rPr lang="en-US" dirty="0"/>
              <a:t>1961 </a:t>
            </a:r>
            <a:r>
              <a:rPr lang="en-US" dirty="0" err="1"/>
              <a:t>deallocuvm</a:t>
            </a:r>
            <a:r>
              <a:rPr lang="en-US" dirty="0"/>
              <a:t>(</a:t>
            </a:r>
            <a:r>
              <a:rPr lang="en-US" dirty="0" err="1"/>
              <a:t>pde_t</a:t>
            </a:r>
            <a:r>
              <a:rPr lang="en-US" dirty="0"/>
              <a:t> *</a:t>
            </a:r>
            <a:r>
              <a:rPr lang="en-US" dirty="0" err="1"/>
              <a:t>pgdir</a:t>
            </a:r>
            <a:r>
              <a:rPr lang="en-US" dirty="0"/>
              <a:t>, </a:t>
            </a:r>
            <a:r>
              <a:rPr lang="en-US" dirty="0" err="1"/>
              <a:t>uint</a:t>
            </a:r>
            <a:r>
              <a:rPr lang="en-US" dirty="0"/>
              <a:t> </a:t>
            </a:r>
            <a:r>
              <a:rPr lang="en-US" dirty="0" err="1"/>
              <a:t>oldsz</a:t>
            </a:r>
            <a:r>
              <a:rPr lang="en-US" dirty="0"/>
              <a:t>, </a:t>
            </a:r>
            <a:r>
              <a:rPr lang="en-US" dirty="0" err="1"/>
              <a:t>uint</a:t>
            </a:r>
            <a:r>
              <a:rPr lang="en-US" dirty="0"/>
              <a:t> </a:t>
            </a:r>
            <a:r>
              <a:rPr lang="en-US" dirty="0" err="1"/>
              <a:t>newsz</a:t>
            </a:r>
            <a:r>
              <a:rPr lang="en-US" dirty="0"/>
              <a:t>)</a:t>
            </a:r>
          </a:p>
        </p:txBody>
      </p:sp>
    </p:spTree>
    <p:extLst>
      <p:ext uri="{BB962C8B-B14F-4D97-AF65-F5344CB8AC3E}">
        <p14:creationId xmlns:p14="http://schemas.microsoft.com/office/powerpoint/2010/main" val="920878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ppt_x"/>
                                          </p:val>
                                        </p:tav>
                                        <p:tav tm="100000">
                                          <p:val>
                                            <p:strVal val="#ppt_x"/>
                                          </p:val>
                                        </p:tav>
                                      </p:tavLst>
                                    </p:anim>
                                    <p:anim calcmode="lin" valueType="num">
                                      <p:cBhvr additive="base">
                                        <p:cTn id="8"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155F7920-28F4-48E6-81BC-48EDF169C327}"/>
              </a:ext>
            </a:extLst>
          </p:cNvPr>
          <p:cNvSpPr/>
          <p:nvPr/>
        </p:nvSpPr>
        <p:spPr>
          <a:xfrm>
            <a:off x="295253" y="434414"/>
            <a:ext cx="9833485" cy="769441"/>
          </a:xfrm>
          <a:prstGeom prst="rect">
            <a:avLst/>
          </a:prstGeom>
        </p:spPr>
        <p:txBody>
          <a:bodyPr wrap="square">
            <a:spAutoFit/>
          </a:bodyPr>
          <a:lstStyle/>
          <a:p>
            <a:r>
              <a:rPr lang="en-IN" sz="4400" b="1" dirty="0">
                <a:effectLst>
                  <a:outerShdw blurRad="38100" dist="38100" dir="2700000" algn="tl">
                    <a:srgbClr val="000000">
                      <a:alpha val="43137"/>
                    </a:srgbClr>
                  </a:outerShdw>
                </a:effectLst>
              </a:rPr>
              <a:t>Swapping and Demand Paging</a:t>
            </a:r>
            <a:endParaRPr lang="en-US" sz="4400" b="1" dirty="0">
              <a:effectLst>
                <a:outerShdw blurRad="38100" dist="38100" dir="2700000" algn="tl">
                  <a:srgbClr val="000000">
                    <a:alpha val="43137"/>
                  </a:srgbClr>
                </a:outerShdw>
              </a:effectLst>
            </a:endParaRPr>
          </a:p>
        </p:txBody>
      </p:sp>
      <p:grpSp>
        <p:nvGrpSpPr>
          <p:cNvPr id="4" name="Group 3">
            <a:extLst>
              <a:ext uri="{FF2B5EF4-FFF2-40B4-BE49-F238E27FC236}">
                <a16:creationId xmlns:a16="http://schemas.microsoft.com/office/drawing/2014/main" id="{8D9418D7-E568-4431-BF4C-556A5367E483}"/>
              </a:ext>
            </a:extLst>
          </p:cNvPr>
          <p:cNvGrpSpPr/>
          <p:nvPr/>
        </p:nvGrpSpPr>
        <p:grpSpPr>
          <a:xfrm>
            <a:off x="0" y="0"/>
            <a:ext cx="12192001" cy="6860735"/>
            <a:chOff x="0" y="0"/>
            <a:chExt cx="12192001" cy="6860735"/>
          </a:xfrm>
        </p:grpSpPr>
        <p:pic>
          <p:nvPicPr>
            <p:cNvPr id="5" name="Picture 2" descr="KL Deemed to be University Logo">
              <a:extLst>
                <a:ext uri="{FF2B5EF4-FFF2-40B4-BE49-F238E27FC236}">
                  <a16:creationId xmlns:a16="http://schemas.microsoft.com/office/drawing/2014/main" id="{4DDA7CE7-3170-4824-BD95-37E7D9F5BE5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B5E0F97-243E-4A4D-8292-24FE713943C1}"/>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BF54D9F4-741C-40DE-A79C-1B97D8C29EC9}"/>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CD673B87-B58C-4975-9D16-5CF0275E6E9F}"/>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9018A98-F3D2-4B4A-B0BF-6DEB85D2BADC}"/>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3AFBBBD6-63AA-4035-9DED-A23FC0505D2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3EDB7798-20D6-4D25-BCF3-DCE9FB9C838A}"/>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82C1C503-F192-4C54-8757-BB43DC98A6D6}"/>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1" name="TextBox 20">
            <a:extLst>
              <a:ext uri="{FF2B5EF4-FFF2-40B4-BE49-F238E27FC236}">
                <a16:creationId xmlns:a16="http://schemas.microsoft.com/office/drawing/2014/main" id="{F637BF83-7EB9-4FCB-A55C-6DA2F548125B}"/>
              </a:ext>
            </a:extLst>
          </p:cNvPr>
          <p:cNvSpPr txBox="1"/>
          <p:nvPr/>
        </p:nvSpPr>
        <p:spPr>
          <a:xfrm>
            <a:off x="295252" y="1499889"/>
            <a:ext cx="11395000" cy="4616648"/>
          </a:xfrm>
          <a:prstGeom prst="rect">
            <a:avLst/>
          </a:prstGeom>
          <a:noFill/>
        </p:spPr>
        <p:txBody>
          <a:bodyPr wrap="square">
            <a:spAutoFit/>
          </a:bodyPr>
          <a:lstStyle/>
          <a:p>
            <a:pPr marL="285750" indent="-285750">
              <a:spcBef>
                <a:spcPts val="600"/>
              </a:spcBef>
              <a:spcAft>
                <a:spcPts val="600"/>
              </a:spcAft>
              <a:buFont typeface="Arial" panose="020B0604020202020204" pitchFamily="34" charset="0"/>
              <a:buChar char="•"/>
            </a:pPr>
            <a:r>
              <a:rPr lang="en-IN" sz="2400" dirty="0"/>
              <a:t>UNIX systems transferred entire processes between primary memory and the swap device, but did not transfer parts of a process independently, except for shared text. Such a memory management policy is called </a:t>
            </a:r>
            <a:r>
              <a:rPr lang="en-IN" sz="2400" b="1" dirty="0"/>
              <a:t>swapping. </a:t>
            </a:r>
          </a:p>
          <a:p>
            <a:pPr marL="285750" indent="-285750">
              <a:spcBef>
                <a:spcPts val="600"/>
              </a:spcBef>
              <a:spcAft>
                <a:spcPts val="600"/>
              </a:spcAft>
              <a:buFont typeface="Arial" panose="020B0604020202020204" pitchFamily="34" charset="0"/>
              <a:buChar char="•"/>
            </a:pPr>
            <a:r>
              <a:rPr lang="en-IN" sz="2400" b="1" dirty="0"/>
              <a:t>Demand paging</a:t>
            </a:r>
            <a:r>
              <a:rPr lang="en-IN" sz="2400" dirty="0"/>
              <a:t>, transferring memory pages instead of processes to and from a secondary device.</a:t>
            </a:r>
          </a:p>
          <a:p>
            <a:pPr marL="285750" indent="-285750">
              <a:spcBef>
                <a:spcPts val="600"/>
              </a:spcBef>
              <a:spcAft>
                <a:spcPts val="600"/>
              </a:spcAft>
              <a:buFont typeface="Arial" panose="020B0604020202020204" pitchFamily="34" charset="0"/>
              <a:buChar char="•"/>
            </a:pPr>
            <a:r>
              <a:rPr lang="en-IN" sz="2400" dirty="0"/>
              <a:t>The advantage of a demand paging policy is that it permits greater flexibility in mapping the virtual address space of a process into the physical memory of a machine, usually allowing the size of a process to be greater than the amount of available physical memory and allowing more processes to fit simultaneously in main memory. </a:t>
            </a:r>
          </a:p>
          <a:p>
            <a:pPr marL="285750" indent="-285750">
              <a:spcBef>
                <a:spcPts val="600"/>
              </a:spcBef>
              <a:spcAft>
                <a:spcPts val="600"/>
              </a:spcAft>
              <a:buFont typeface="Arial" panose="020B0604020202020204" pitchFamily="34" charset="0"/>
              <a:buChar char="•"/>
            </a:pPr>
            <a:r>
              <a:rPr lang="en-IN" sz="2400" dirty="0"/>
              <a:t>The advantage of a swapping policy is that it is easier to implement and results in less system overhead.</a:t>
            </a:r>
            <a:endParaRPr lang="en-US" sz="2400" b="1" dirty="0"/>
          </a:p>
        </p:txBody>
      </p:sp>
    </p:spTree>
    <p:extLst>
      <p:ext uri="{BB962C8B-B14F-4D97-AF65-F5344CB8AC3E}">
        <p14:creationId xmlns:p14="http://schemas.microsoft.com/office/powerpoint/2010/main" val="381381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ppt_x"/>
                                          </p:val>
                                        </p:tav>
                                        <p:tav tm="100000">
                                          <p:val>
                                            <p:strVal val="#ppt_x"/>
                                          </p:val>
                                        </p:tav>
                                      </p:tavLst>
                                    </p:anim>
                                    <p:anim calcmode="lin" valueType="num">
                                      <p:cBhvr additive="base">
                                        <p:cTn id="8"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155F7920-28F4-48E6-81BC-48EDF169C327}"/>
              </a:ext>
            </a:extLst>
          </p:cNvPr>
          <p:cNvSpPr/>
          <p:nvPr/>
        </p:nvSpPr>
        <p:spPr>
          <a:xfrm>
            <a:off x="295253" y="434414"/>
            <a:ext cx="9833485" cy="769441"/>
          </a:xfrm>
          <a:prstGeom prst="rect">
            <a:avLst/>
          </a:prstGeom>
        </p:spPr>
        <p:txBody>
          <a:bodyPr wrap="square">
            <a:spAutoFit/>
          </a:bodyPr>
          <a:lstStyle/>
          <a:p>
            <a:r>
              <a:rPr lang="en-IN" sz="4400" b="1" dirty="0">
                <a:effectLst>
                  <a:outerShdw blurRad="38100" dist="38100" dir="2700000" algn="tl">
                    <a:srgbClr val="000000">
                      <a:alpha val="43137"/>
                    </a:srgbClr>
                  </a:outerShdw>
                </a:effectLst>
              </a:rPr>
              <a:t>Allocation on swap space – malloc</a:t>
            </a:r>
            <a:endParaRPr lang="en-US" sz="4400" b="1" dirty="0">
              <a:effectLst>
                <a:outerShdw blurRad="38100" dist="38100" dir="2700000" algn="tl">
                  <a:srgbClr val="000000">
                    <a:alpha val="43137"/>
                  </a:srgbClr>
                </a:outerShdw>
              </a:effectLst>
            </a:endParaRPr>
          </a:p>
        </p:txBody>
      </p:sp>
      <p:grpSp>
        <p:nvGrpSpPr>
          <p:cNvPr id="4" name="Group 3">
            <a:extLst>
              <a:ext uri="{FF2B5EF4-FFF2-40B4-BE49-F238E27FC236}">
                <a16:creationId xmlns:a16="http://schemas.microsoft.com/office/drawing/2014/main" id="{8D9418D7-E568-4431-BF4C-556A5367E483}"/>
              </a:ext>
            </a:extLst>
          </p:cNvPr>
          <p:cNvGrpSpPr/>
          <p:nvPr/>
        </p:nvGrpSpPr>
        <p:grpSpPr>
          <a:xfrm>
            <a:off x="0" y="0"/>
            <a:ext cx="12192001" cy="6860735"/>
            <a:chOff x="0" y="0"/>
            <a:chExt cx="12192001" cy="6860735"/>
          </a:xfrm>
        </p:grpSpPr>
        <p:pic>
          <p:nvPicPr>
            <p:cNvPr id="5" name="Picture 2" descr="KL Deemed to be University Logo">
              <a:extLst>
                <a:ext uri="{FF2B5EF4-FFF2-40B4-BE49-F238E27FC236}">
                  <a16:creationId xmlns:a16="http://schemas.microsoft.com/office/drawing/2014/main" id="{4DDA7CE7-3170-4824-BD95-37E7D9F5BE5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B5E0F97-243E-4A4D-8292-24FE713943C1}"/>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BF54D9F4-741C-40DE-A79C-1B97D8C29EC9}"/>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CD673B87-B58C-4975-9D16-5CF0275E6E9F}"/>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9018A98-F3D2-4B4A-B0BF-6DEB85D2BADC}"/>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3AFBBBD6-63AA-4035-9DED-A23FC0505D2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3EDB7798-20D6-4D25-BCF3-DCE9FB9C838A}"/>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82C1C503-F192-4C54-8757-BB43DC98A6D6}"/>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1" name="TextBox 20">
            <a:extLst>
              <a:ext uri="{FF2B5EF4-FFF2-40B4-BE49-F238E27FC236}">
                <a16:creationId xmlns:a16="http://schemas.microsoft.com/office/drawing/2014/main" id="{F637BF83-7EB9-4FCB-A55C-6DA2F548125B}"/>
              </a:ext>
            </a:extLst>
          </p:cNvPr>
          <p:cNvSpPr txBox="1"/>
          <p:nvPr/>
        </p:nvSpPr>
        <p:spPr>
          <a:xfrm>
            <a:off x="295252" y="1499889"/>
            <a:ext cx="7441979" cy="4770537"/>
          </a:xfrm>
          <a:prstGeom prst="rect">
            <a:avLst/>
          </a:prstGeom>
          <a:noFill/>
        </p:spPr>
        <p:txBody>
          <a:bodyPr wrap="square">
            <a:spAutoFit/>
          </a:bodyPr>
          <a:lstStyle/>
          <a:p>
            <a:pPr marL="285750" indent="-285750">
              <a:spcBef>
                <a:spcPts val="600"/>
              </a:spcBef>
              <a:spcAft>
                <a:spcPts val="600"/>
              </a:spcAft>
              <a:buFont typeface="Arial" panose="020B0604020202020204" pitchFamily="34" charset="0"/>
              <a:buChar char="•"/>
            </a:pPr>
            <a:r>
              <a:rPr lang="en-IN" sz="2400" dirty="0"/>
              <a:t>The free space for the swap device is maintained in an in-core table, called a </a:t>
            </a:r>
            <a:r>
              <a:rPr lang="en-IN" sz="2400" b="1" dirty="0"/>
              <a:t>map.</a:t>
            </a:r>
          </a:p>
          <a:p>
            <a:pPr marL="285750" indent="-285750">
              <a:spcBef>
                <a:spcPts val="600"/>
              </a:spcBef>
              <a:spcAft>
                <a:spcPts val="600"/>
              </a:spcAft>
              <a:buFont typeface="Arial" panose="020B0604020202020204" pitchFamily="34" charset="0"/>
              <a:buChar char="•"/>
            </a:pPr>
            <a:r>
              <a:rPr lang="en-IN" sz="2400" b="1" dirty="0"/>
              <a:t>A map </a:t>
            </a:r>
            <a:r>
              <a:rPr lang="en-IN" sz="2400" dirty="0"/>
              <a:t>is an </a:t>
            </a:r>
            <a:r>
              <a:rPr lang="en-IN" sz="2400" b="1" dirty="0"/>
              <a:t>array </a:t>
            </a:r>
            <a:r>
              <a:rPr lang="en-IN" sz="2400" dirty="0"/>
              <a:t>where each entry consists of an address of an allocatable resource and the number of resource units available there.</a:t>
            </a:r>
          </a:p>
          <a:p>
            <a:pPr marL="285750" indent="-285750">
              <a:spcBef>
                <a:spcPts val="600"/>
              </a:spcBef>
              <a:spcAft>
                <a:spcPts val="600"/>
              </a:spcAft>
              <a:buFont typeface="Arial" panose="020B0604020202020204" pitchFamily="34" charset="0"/>
              <a:buChar char="•"/>
            </a:pPr>
            <a:r>
              <a:rPr lang="en-IN" sz="2400" dirty="0"/>
              <a:t>The algorithm </a:t>
            </a:r>
            <a:r>
              <a:rPr lang="en-IN" sz="2400" b="1" dirty="0"/>
              <a:t>malloc </a:t>
            </a:r>
            <a:r>
              <a:rPr lang="en-IN" sz="2400" dirty="0"/>
              <a:t>for allocating space from maps. </a:t>
            </a:r>
          </a:p>
          <a:p>
            <a:pPr marL="285750" indent="-285750">
              <a:spcBef>
                <a:spcPts val="600"/>
              </a:spcBef>
              <a:spcAft>
                <a:spcPts val="600"/>
              </a:spcAft>
              <a:buFont typeface="Arial" panose="020B0604020202020204" pitchFamily="34" charset="0"/>
              <a:buChar char="•"/>
            </a:pPr>
            <a:r>
              <a:rPr lang="en-IN" sz="2400" dirty="0"/>
              <a:t>The kernel searches the map for the first entry that contains enough space to accommodate the request.</a:t>
            </a:r>
          </a:p>
          <a:p>
            <a:pPr marL="285750" indent="-285750">
              <a:spcBef>
                <a:spcPts val="600"/>
              </a:spcBef>
              <a:spcAft>
                <a:spcPts val="600"/>
              </a:spcAft>
              <a:buFont typeface="Arial" panose="020B0604020202020204" pitchFamily="34" charset="0"/>
              <a:buChar char="•"/>
            </a:pPr>
            <a:r>
              <a:rPr lang="en-IN" sz="2400" dirty="0"/>
              <a:t>Figure 9.3 shows the sequence of swap map configurations after allocating 100 units, 50 units, then 100 units again. </a:t>
            </a:r>
            <a:endParaRPr lang="en-US" sz="2400" b="1" dirty="0"/>
          </a:p>
        </p:txBody>
      </p:sp>
      <p:pic>
        <p:nvPicPr>
          <p:cNvPr id="20" name="Picture 19">
            <a:extLst>
              <a:ext uri="{FF2B5EF4-FFF2-40B4-BE49-F238E27FC236}">
                <a16:creationId xmlns:a16="http://schemas.microsoft.com/office/drawing/2014/main" id="{E2D1D11C-A94B-46D6-8AF7-94F0ACAAB132}"/>
              </a:ext>
            </a:extLst>
          </p:cNvPr>
          <p:cNvPicPr>
            <a:picLocks noChangeAspect="1"/>
          </p:cNvPicPr>
          <p:nvPr/>
        </p:nvPicPr>
        <p:blipFill rotWithShape="1">
          <a:blip r:embed="rId3"/>
          <a:srcRect l="44308" t="44715" r="37954" b="37096"/>
          <a:stretch/>
        </p:blipFill>
        <p:spPr>
          <a:xfrm>
            <a:off x="9861452" y="1499889"/>
            <a:ext cx="2162697" cy="1246839"/>
          </a:xfrm>
          <a:prstGeom prst="rect">
            <a:avLst/>
          </a:prstGeom>
        </p:spPr>
      </p:pic>
      <p:pic>
        <p:nvPicPr>
          <p:cNvPr id="23" name="Picture 22">
            <a:extLst>
              <a:ext uri="{FF2B5EF4-FFF2-40B4-BE49-F238E27FC236}">
                <a16:creationId xmlns:a16="http://schemas.microsoft.com/office/drawing/2014/main" id="{4BA9DA07-BEA4-4FE0-91F9-E176EC900B2D}"/>
              </a:ext>
            </a:extLst>
          </p:cNvPr>
          <p:cNvPicPr>
            <a:picLocks noChangeAspect="1"/>
          </p:cNvPicPr>
          <p:nvPr/>
        </p:nvPicPr>
        <p:blipFill rotWithShape="1">
          <a:blip r:embed="rId4"/>
          <a:srcRect l="31500" t="37652" r="25461" b="14239"/>
          <a:stretch/>
        </p:blipFill>
        <p:spPr>
          <a:xfrm>
            <a:off x="7630222" y="2985221"/>
            <a:ext cx="4561778" cy="2866939"/>
          </a:xfrm>
          <a:prstGeom prst="rect">
            <a:avLst/>
          </a:prstGeom>
        </p:spPr>
      </p:pic>
    </p:spTree>
    <p:extLst>
      <p:ext uri="{BB962C8B-B14F-4D97-AF65-F5344CB8AC3E}">
        <p14:creationId xmlns:p14="http://schemas.microsoft.com/office/powerpoint/2010/main" val="2522658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ppt_x"/>
                                          </p:val>
                                        </p:tav>
                                        <p:tav tm="100000">
                                          <p:val>
                                            <p:strVal val="#ppt_x"/>
                                          </p:val>
                                        </p:tav>
                                      </p:tavLst>
                                    </p:anim>
                                    <p:anim calcmode="lin" valueType="num">
                                      <p:cBhvr additive="base">
                                        <p:cTn id="8"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8D9418D7-E568-4431-BF4C-556A5367E483}"/>
              </a:ext>
            </a:extLst>
          </p:cNvPr>
          <p:cNvGrpSpPr/>
          <p:nvPr/>
        </p:nvGrpSpPr>
        <p:grpSpPr>
          <a:xfrm>
            <a:off x="0" y="0"/>
            <a:ext cx="12192001" cy="6860735"/>
            <a:chOff x="0" y="0"/>
            <a:chExt cx="12192001" cy="6860735"/>
          </a:xfrm>
        </p:grpSpPr>
        <p:pic>
          <p:nvPicPr>
            <p:cNvPr id="5" name="Picture 2" descr="KL Deemed to be University Logo">
              <a:extLst>
                <a:ext uri="{FF2B5EF4-FFF2-40B4-BE49-F238E27FC236}">
                  <a16:creationId xmlns:a16="http://schemas.microsoft.com/office/drawing/2014/main" id="{4DDA7CE7-3170-4824-BD95-37E7D9F5BE5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B5E0F97-243E-4A4D-8292-24FE713943C1}"/>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BF54D9F4-741C-40DE-A79C-1B97D8C29EC9}"/>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CD673B87-B58C-4975-9D16-5CF0275E6E9F}"/>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9018A98-F3D2-4B4A-B0BF-6DEB85D2BADC}"/>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3AFBBBD6-63AA-4035-9DED-A23FC0505D2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3EDB7798-20D6-4D25-BCF3-DCE9FB9C838A}"/>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82C1C503-F192-4C54-8757-BB43DC98A6D6}"/>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47" name="Rectangle 46">
            <a:extLst>
              <a:ext uri="{FF2B5EF4-FFF2-40B4-BE49-F238E27FC236}">
                <a16:creationId xmlns:a16="http://schemas.microsoft.com/office/drawing/2014/main" id="{155F7920-28F4-48E6-81BC-48EDF169C327}"/>
              </a:ext>
            </a:extLst>
          </p:cNvPr>
          <p:cNvSpPr/>
          <p:nvPr/>
        </p:nvSpPr>
        <p:spPr>
          <a:xfrm>
            <a:off x="222692" y="324196"/>
            <a:ext cx="10603315" cy="769441"/>
          </a:xfrm>
          <a:prstGeom prst="rect">
            <a:avLst/>
          </a:prstGeom>
        </p:spPr>
        <p:txBody>
          <a:bodyPr wrap="square">
            <a:spAutoFit/>
          </a:bodyPr>
          <a:lstStyle/>
          <a:p>
            <a:pPr>
              <a:spcBef>
                <a:spcPts val="600"/>
              </a:spcBef>
              <a:spcAft>
                <a:spcPts val="600"/>
              </a:spcAft>
            </a:pPr>
            <a:r>
              <a:rPr lang="en-US" sz="4400" b="1" dirty="0">
                <a:effectLst>
                  <a:outerShdw blurRad="38100" dist="38100" dir="2700000" algn="tl">
                    <a:srgbClr val="000000">
                      <a:alpha val="43137"/>
                    </a:srgbClr>
                  </a:outerShdw>
                </a:effectLst>
              </a:rPr>
              <a:t>malloc</a:t>
            </a:r>
          </a:p>
        </p:txBody>
      </p:sp>
      <p:sp>
        <p:nvSpPr>
          <p:cNvPr id="15" name="TextBox 14">
            <a:extLst>
              <a:ext uri="{FF2B5EF4-FFF2-40B4-BE49-F238E27FC236}">
                <a16:creationId xmlns:a16="http://schemas.microsoft.com/office/drawing/2014/main" id="{82E3CA56-BD2D-410D-A147-534A52806C47}"/>
              </a:ext>
            </a:extLst>
          </p:cNvPr>
          <p:cNvSpPr txBox="1"/>
          <p:nvPr/>
        </p:nvSpPr>
        <p:spPr>
          <a:xfrm>
            <a:off x="4507618" y="1093637"/>
            <a:ext cx="6126480" cy="507831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IN" dirty="0"/>
              <a:t>algorithm </a:t>
            </a:r>
            <a:r>
              <a:rPr lang="en-IN" b="1" dirty="0"/>
              <a:t>malloc</a:t>
            </a:r>
            <a:r>
              <a:rPr lang="en-IN" dirty="0"/>
              <a:t> /* algorithm to allocate map space */</a:t>
            </a:r>
          </a:p>
          <a:p>
            <a:r>
              <a:rPr lang="en-IN" b="1" dirty="0"/>
              <a:t>input: </a:t>
            </a:r>
            <a:r>
              <a:rPr lang="en-IN" dirty="0"/>
              <a:t>(1) map address /* indicates which map to use 'V</a:t>
            </a:r>
          </a:p>
          <a:p>
            <a:r>
              <a:rPr lang="en-IN" dirty="0"/>
              <a:t>(2) requested number of units</a:t>
            </a:r>
          </a:p>
          <a:p>
            <a:r>
              <a:rPr lang="en-IN" b="1" dirty="0"/>
              <a:t>output: </a:t>
            </a:r>
            <a:r>
              <a:rPr lang="en-IN" dirty="0"/>
              <a:t>address, if successful   0, otherwise</a:t>
            </a:r>
          </a:p>
          <a:p>
            <a:r>
              <a:rPr lang="en-IN" dirty="0"/>
              <a:t>  {</a:t>
            </a:r>
          </a:p>
          <a:p>
            <a:r>
              <a:rPr lang="en-IN" dirty="0"/>
              <a:t>      for (every map entry)</a:t>
            </a:r>
          </a:p>
          <a:p>
            <a:r>
              <a:rPr lang="en-IN" dirty="0"/>
              <a:t>         {</a:t>
            </a:r>
          </a:p>
          <a:p>
            <a:r>
              <a:rPr lang="en-IN" dirty="0"/>
              <a:t>              if (current map entry can fit requested units)</a:t>
            </a:r>
          </a:p>
          <a:p>
            <a:r>
              <a:rPr lang="en-IN" dirty="0"/>
              <a:t>                 {</a:t>
            </a:r>
          </a:p>
          <a:p>
            <a:r>
              <a:rPr lang="en-IN" dirty="0"/>
              <a:t>                      if (requested units = number of units in entry)</a:t>
            </a:r>
          </a:p>
          <a:p>
            <a:r>
              <a:rPr lang="en-IN" dirty="0"/>
              <a:t>		delete entry from map;</a:t>
            </a:r>
          </a:p>
          <a:p>
            <a:r>
              <a:rPr lang="en-IN" dirty="0"/>
              <a:t>	     else</a:t>
            </a:r>
          </a:p>
          <a:p>
            <a:r>
              <a:rPr lang="en-IN" dirty="0"/>
              <a:t>		adjust start address of entry;</a:t>
            </a:r>
          </a:p>
          <a:p>
            <a:r>
              <a:rPr lang="en-IN" dirty="0"/>
              <a:t>	     return (original address of entry);</a:t>
            </a:r>
          </a:p>
          <a:p>
            <a:r>
              <a:rPr lang="en-IN" dirty="0"/>
              <a:t>	}</a:t>
            </a:r>
          </a:p>
          <a:p>
            <a:r>
              <a:rPr lang="en-IN" dirty="0"/>
              <a:t>          }</a:t>
            </a:r>
          </a:p>
          <a:p>
            <a:r>
              <a:rPr lang="en-IN" dirty="0"/>
              <a:t>return (0);</a:t>
            </a:r>
          </a:p>
          <a:p>
            <a:r>
              <a:rPr lang="en-IN" dirty="0"/>
              <a:t>}</a:t>
            </a:r>
            <a:endParaRPr lang="en-US" dirty="0"/>
          </a:p>
        </p:txBody>
      </p:sp>
    </p:spTree>
    <p:extLst>
      <p:ext uri="{BB962C8B-B14F-4D97-AF65-F5344CB8AC3E}">
        <p14:creationId xmlns:p14="http://schemas.microsoft.com/office/powerpoint/2010/main" val="4227442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ppt_x"/>
                                          </p:val>
                                        </p:tav>
                                        <p:tav tm="100000">
                                          <p:val>
                                            <p:strVal val="#ppt_x"/>
                                          </p:val>
                                        </p:tav>
                                      </p:tavLst>
                                    </p:anim>
                                    <p:anim calcmode="lin" valueType="num">
                                      <p:cBhvr additive="base">
                                        <p:cTn id="8"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155F7920-28F4-48E6-81BC-48EDF169C327}"/>
              </a:ext>
            </a:extLst>
          </p:cNvPr>
          <p:cNvSpPr/>
          <p:nvPr/>
        </p:nvSpPr>
        <p:spPr>
          <a:xfrm>
            <a:off x="295253" y="434414"/>
            <a:ext cx="9833485" cy="769441"/>
          </a:xfrm>
          <a:prstGeom prst="rect">
            <a:avLst/>
          </a:prstGeom>
        </p:spPr>
        <p:txBody>
          <a:bodyPr wrap="square">
            <a:spAutoFit/>
          </a:bodyPr>
          <a:lstStyle/>
          <a:p>
            <a:r>
              <a:rPr lang="en-IN" sz="4400" b="1" dirty="0">
                <a:effectLst>
                  <a:outerShdw blurRad="38100" dist="38100" dir="2700000" algn="tl">
                    <a:srgbClr val="000000">
                      <a:alpha val="43137"/>
                    </a:srgbClr>
                  </a:outerShdw>
                </a:effectLst>
              </a:rPr>
              <a:t>Swapping Process in - Swapper</a:t>
            </a:r>
            <a:endParaRPr lang="en-US" sz="4400" b="1" dirty="0">
              <a:effectLst>
                <a:outerShdw blurRad="38100" dist="38100" dir="2700000" algn="tl">
                  <a:srgbClr val="000000">
                    <a:alpha val="43137"/>
                  </a:srgbClr>
                </a:outerShdw>
              </a:effectLst>
            </a:endParaRPr>
          </a:p>
        </p:txBody>
      </p:sp>
      <p:grpSp>
        <p:nvGrpSpPr>
          <p:cNvPr id="4" name="Group 3">
            <a:extLst>
              <a:ext uri="{FF2B5EF4-FFF2-40B4-BE49-F238E27FC236}">
                <a16:creationId xmlns:a16="http://schemas.microsoft.com/office/drawing/2014/main" id="{8D9418D7-E568-4431-BF4C-556A5367E483}"/>
              </a:ext>
            </a:extLst>
          </p:cNvPr>
          <p:cNvGrpSpPr/>
          <p:nvPr/>
        </p:nvGrpSpPr>
        <p:grpSpPr>
          <a:xfrm>
            <a:off x="0" y="0"/>
            <a:ext cx="12192001" cy="6860735"/>
            <a:chOff x="0" y="0"/>
            <a:chExt cx="12192001" cy="6860735"/>
          </a:xfrm>
        </p:grpSpPr>
        <p:pic>
          <p:nvPicPr>
            <p:cNvPr id="5" name="Picture 2" descr="KL Deemed to be University Logo">
              <a:extLst>
                <a:ext uri="{FF2B5EF4-FFF2-40B4-BE49-F238E27FC236}">
                  <a16:creationId xmlns:a16="http://schemas.microsoft.com/office/drawing/2014/main" id="{4DDA7CE7-3170-4824-BD95-37E7D9F5BE5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B5E0F97-243E-4A4D-8292-24FE713943C1}"/>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BF54D9F4-741C-40DE-A79C-1B97D8C29EC9}"/>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CD673B87-B58C-4975-9D16-5CF0275E6E9F}"/>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9018A98-F3D2-4B4A-B0BF-6DEB85D2BADC}"/>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3AFBBBD6-63AA-4035-9DED-A23FC0505D2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3EDB7798-20D6-4D25-BCF3-DCE9FB9C838A}"/>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82C1C503-F192-4C54-8757-BB43DC98A6D6}"/>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1" name="TextBox 20">
            <a:extLst>
              <a:ext uri="{FF2B5EF4-FFF2-40B4-BE49-F238E27FC236}">
                <a16:creationId xmlns:a16="http://schemas.microsoft.com/office/drawing/2014/main" id="{F637BF83-7EB9-4FCB-A55C-6DA2F548125B}"/>
              </a:ext>
            </a:extLst>
          </p:cNvPr>
          <p:cNvSpPr txBox="1"/>
          <p:nvPr/>
        </p:nvSpPr>
        <p:spPr>
          <a:xfrm>
            <a:off x="496097" y="1778895"/>
            <a:ext cx="11166021" cy="4401205"/>
          </a:xfrm>
          <a:prstGeom prst="rect">
            <a:avLst/>
          </a:prstGeom>
          <a:noFill/>
        </p:spPr>
        <p:txBody>
          <a:bodyPr wrap="square">
            <a:spAutoFit/>
          </a:bodyPr>
          <a:lstStyle/>
          <a:p>
            <a:pPr marL="285750" indent="-285750">
              <a:spcBef>
                <a:spcPts val="600"/>
              </a:spcBef>
              <a:spcAft>
                <a:spcPts val="600"/>
              </a:spcAft>
              <a:buFont typeface="Arial" panose="020B0604020202020204" pitchFamily="34" charset="0"/>
              <a:buChar char="•"/>
            </a:pPr>
            <a:r>
              <a:rPr lang="en-IN" sz="2400" dirty="0"/>
              <a:t>Process 0, the swapper, is the only process that swaps processes into memory from swap devices. </a:t>
            </a:r>
          </a:p>
          <a:p>
            <a:pPr marL="285750" indent="-285750">
              <a:spcBef>
                <a:spcPts val="600"/>
              </a:spcBef>
              <a:spcAft>
                <a:spcPts val="600"/>
              </a:spcAft>
              <a:buFont typeface="Arial" panose="020B0604020202020204" pitchFamily="34" charset="0"/>
              <a:buChar char="•"/>
            </a:pPr>
            <a:r>
              <a:rPr lang="en-IN" sz="2400" dirty="0"/>
              <a:t>At the conclusion of system initialization, the swapper goes into an infinite loop, where its only task is to do process swapping.</a:t>
            </a:r>
          </a:p>
          <a:p>
            <a:pPr marL="285750" indent="-285750">
              <a:spcBef>
                <a:spcPts val="600"/>
              </a:spcBef>
              <a:spcAft>
                <a:spcPts val="600"/>
              </a:spcAft>
              <a:buFont typeface="Arial" panose="020B0604020202020204" pitchFamily="34" charset="0"/>
              <a:buChar char="•"/>
            </a:pPr>
            <a:r>
              <a:rPr lang="en-IN" sz="2400" dirty="0"/>
              <a:t>It attempts to swap processes in from the swap device, and it swaps processes out if it needs space in main memory. </a:t>
            </a:r>
          </a:p>
          <a:p>
            <a:pPr marL="285750" indent="-285750">
              <a:spcBef>
                <a:spcPts val="600"/>
              </a:spcBef>
              <a:spcAft>
                <a:spcPts val="600"/>
              </a:spcAft>
              <a:buFont typeface="Arial" panose="020B0604020202020204" pitchFamily="34" charset="0"/>
              <a:buChar char="•"/>
            </a:pPr>
            <a:r>
              <a:rPr lang="en-IN" sz="2400" dirty="0"/>
              <a:t>The swapper sleeps if there is no work for it to do (for example, if there are no processes to swap in) or if it is unable to do any work (there are no processes eligible to swap out); the kernel periodically wakes it up, as will be seen. </a:t>
            </a:r>
          </a:p>
          <a:p>
            <a:pPr marL="285750" indent="-285750">
              <a:spcBef>
                <a:spcPts val="600"/>
              </a:spcBef>
              <a:spcAft>
                <a:spcPts val="600"/>
              </a:spcAft>
              <a:buFont typeface="Arial" panose="020B0604020202020204" pitchFamily="34" charset="0"/>
              <a:buChar char="•"/>
            </a:pPr>
            <a:endParaRPr lang="en-US" sz="2400" b="1" dirty="0"/>
          </a:p>
        </p:txBody>
      </p:sp>
    </p:spTree>
    <p:extLst>
      <p:ext uri="{BB962C8B-B14F-4D97-AF65-F5344CB8AC3E}">
        <p14:creationId xmlns:p14="http://schemas.microsoft.com/office/powerpoint/2010/main" val="1528966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ppt_x"/>
                                          </p:val>
                                        </p:tav>
                                        <p:tav tm="100000">
                                          <p:val>
                                            <p:strVal val="#ppt_x"/>
                                          </p:val>
                                        </p:tav>
                                      </p:tavLst>
                                    </p:anim>
                                    <p:anim calcmode="lin" valueType="num">
                                      <p:cBhvr additive="base">
                                        <p:cTn id="8"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155F7920-28F4-48E6-81BC-48EDF169C327}"/>
              </a:ext>
            </a:extLst>
          </p:cNvPr>
          <p:cNvSpPr/>
          <p:nvPr/>
        </p:nvSpPr>
        <p:spPr>
          <a:xfrm>
            <a:off x="295253" y="434414"/>
            <a:ext cx="9833485" cy="769441"/>
          </a:xfrm>
          <a:prstGeom prst="rect">
            <a:avLst/>
          </a:prstGeom>
        </p:spPr>
        <p:txBody>
          <a:bodyPr wrap="square">
            <a:spAutoFit/>
          </a:bodyPr>
          <a:lstStyle/>
          <a:p>
            <a:r>
              <a:rPr lang="en-IN" sz="4400" b="1" dirty="0">
                <a:effectLst>
                  <a:outerShdw blurRad="38100" dist="38100" dir="2700000" algn="tl">
                    <a:srgbClr val="000000">
                      <a:alpha val="43137"/>
                    </a:srgbClr>
                  </a:outerShdw>
                </a:effectLst>
              </a:rPr>
              <a:t>Swapping Processes Out - Swapper</a:t>
            </a:r>
            <a:endParaRPr lang="en-US" sz="4400" b="1" dirty="0">
              <a:effectLst>
                <a:outerShdw blurRad="38100" dist="38100" dir="2700000" algn="tl">
                  <a:srgbClr val="000000">
                    <a:alpha val="43137"/>
                  </a:srgbClr>
                </a:outerShdw>
              </a:effectLst>
            </a:endParaRPr>
          </a:p>
        </p:txBody>
      </p:sp>
      <p:grpSp>
        <p:nvGrpSpPr>
          <p:cNvPr id="4" name="Group 3">
            <a:extLst>
              <a:ext uri="{FF2B5EF4-FFF2-40B4-BE49-F238E27FC236}">
                <a16:creationId xmlns:a16="http://schemas.microsoft.com/office/drawing/2014/main" id="{8D9418D7-E568-4431-BF4C-556A5367E483}"/>
              </a:ext>
            </a:extLst>
          </p:cNvPr>
          <p:cNvGrpSpPr/>
          <p:nvPr/>
        </p:nvGrpSpPr>
        <p:grpSpPr>
          <a:xfrm>
            <a:off x="0" y="0"/>
            <a:ext cx="12192001" cy="6860735"/>
            <a:chOff x="0" y="0"/>
            <a:chExt cx="12192001" cy="6860735"/>
          </a:xfrm>
        </p:grpSpPr>
        <p:pic>
          <p:nvPicPr>
            <p:cNvPr id="5" name="Picture 2" descr="KL Deemed to be University Logo">
              <a:extLst>
                <a:ext uri="{FF2B5EF4-FFF2-40B4-BE49-F238E27FC236}">
                  <a16:creationId xmlns:a16="http://schemas.microsoft.com/office/drawing/2014/main" id="{4DDA7CE7-3170-4824-BD95-37E7D9F5BE5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B5E0F97-243E-4A4D-8292-24FE713943C1}"/>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BF54D9F4-741C-40DE-A79C-1B97D8C29EC9}"/>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CD673B87-B58C-4975-9D16-5CF0275E6E9F}"/>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9018A98-F3D2-4B4A-B0BF-6DEB85D2BADC}"/>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3AFBBBD6-63AA-4035-9DED-A23FC0505D2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3EDB7798-20D6-4D25-BCF3-DCE9FB9C838A}"/>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82C1C503-F192-4C54-8757-BB43DC98A6D6}"/>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1" name="TextBox 20">
            <a:extLst>
              <a:ext uri="{FF2B5EF4-FFF2-40B4-BE49-F238E27FC236}">
                <a16:creationId xmlns:a16="http://schemas.microsoft.com/office/drawing/2014/main" id="{F637BF83-7EB9-4FCB-A55C-6DA2F548125B}"/>
              </a:ext>
            </a:extLst>
          </p:cNvPr>
          <p:cNvSpPr txBox="1"/>
          <p:nvPr/>
        </p:nvSpPr>
        <p:spPr>
          <a:xfrm>
            <a:off x="496097" y="1778895"/>
            <a:ext cx="11166021" cy="3293209"/>
          </a:xfrm>
          <a:prstGeom prst="rect">
            <a:avLst/>
          </a:prstGeom>
          <a:noFill/>
        </p:spPr>
        <p:txBody>
          <a:bodyPr wrap="square">
            <a:spAutoFit/>
          </a:bodyPr>
          <a:lstStyle/>
          <a:p>
            <a:pPr marL="285750" indent="-285750">
              <a:spcBef>
                <a:spcPts val="600"/>
              </a:spcBef>
              <a:spcAft>
                <a:spcPts val="600"/>
              </a:spcAft>
              <a:buFont typeface="Arial" panose="020B0604020202020204" pitchFamily="34" charset="0"/>
              <a:buChar char="•"/>
            </a:pPr>
            <a:r>
              <a:rPr lang="en-IN" sz="2400" dirty="0"/>
              <a:t>The kernel swaps a process out if it needs space in memory, which may result from any of the following: </a:t>
            </a:r>
          </a:p>
          <a:p>
            <a:pPr marL="457200" indent="-457200">
              <a:spcBef>
                <a:spcPts val="600"/>
              </a:spcBef>
              <a:spcAft>
                <a:spcPts val="600"/>
              </a:spcAft>
              <a:buFont typeface="+mj-lt"/>
              <a:buAutoNum type="arabicPeriod"/>
            </a:pPr>
            <a:r>
              <a:rPr lang="en-IN" sz="2400" dirty="0"/>
              <a:t>The fork system call must allocate space for a child process</a:t>
            </a:r>
          </a:p>
          <a:p>
            <a:pPr marL="457200" indent="-457200">
              <a:spcBef>
                <a:spcPts val="600"/>
              </a:spcBef>
              <a:spcAft>
                <a:spcPts val="600"/>
              </a:spcAft>
              <a:buFont typeface="+mj-lt"/>
              <a:buAutoNum type="arabicPeriod"/>
            </a:pPr>
            <a:r>
              <a:rPr lang="en-IN" sz="2400" dirty="0"/>
              <a:t>The </a:t>
            </a:r>
            <a:r>
              <a:rPr lang="en-IN" sz="2400" dirty="0" err="1"/>
              <a:t>brk</a:t>
            </a:r>
            <a:r>
              <a:rPr lang="en-IN" sz="2400" dirty="0"/>
              <a:t> system call increases the size of a process</a:t>
            </a:r>
          </a:p>
          <a:p>
            <a:pPr marL="457200" indent="-457200">
              <a:spcBef>
                <a:spcPts val="600"/>
              </a:spcBef>
              <a:spcAft>
                <a:spcPts val="600"/>
              </a:spcAft>
              <a:buFont typeface="+mj-lt"/>
              <a:buAutoNum type="arabicPeriod"/>
            </a:pPr>
            <a:r>
              <a:rPr lang="en-IN" sz="2400" dirty="0"/>
              <a:t>A process becomes larger by the natural growth of its stack</a:t>
            </a:r>
          </a:p>
          <a:p>
            <a:pPr marL="457200" indent="-457200">
              <a:spcBef>
                <a:spcPts val="600"/>
              </a:spcBef>
              <a:spcAft>
                <a:spcPts val="600"/>
              </a:spcAft>
              <a:buFont typeface="+mj-lt"/>
              <a:buAutoNum type="arabicPeriod"/>
            </a:pPr>
            <a:r>
              <a:rPr lang="en-IN" sz="2400" dirty="0"/>
              <a:t>The kernel wants to free space in memory for processes it had previously swapped out and should now swap in. </a:t>
            </a:r>
            <a:endParaRPr lang="en-US" sz="2400" b="1" dirty="0"/>
          </a:p>
        </p:txBody>
      </p:sp>
    </p:spTree>
    <p:extLst>
      <p:ext uri="{BB962C8B-B14F-4D97-AF65-F5344CB8AC3E}">
        <p14:creationId xmlns:p14="http://schemas.microsoft.com/office/powerpoint/2010/main" val="3258531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ppt_x"/>
                                          </p:val>
                                        </p:tav>
                                        <p:tav tm="100000">
                                          <p:val>
                                            <p:strVal val="#ppt_x"/>
                                          </p:val>
                                        </p:tav>
                                      </p:tavLst>
                                    </p:anim>
                                    <p:anim calcmode="lin" valueType="num">
                                      <p:cBhvr additive="base">
                                        <p:cTn id="8"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155F7920-28F4-48E6-81BC-48EDF169C327}"/>
              </a:ext>
            </a:extLst>
          </p:cNvPr>
          <p:cNvSpPr/>
          <p:nvPr/>
        </p:nvSpPr>
        <p:spPr>
          <a:xfrm>
            <a:off x="295253" y="434414"/>
            <a:ext cx="9833485" cy="769441"/>
          </a:xfrm>
          <a:prstGeom prst="rect">
            <a:avLst/>
          </a:prstGeom>
        </p:spPr>
        <p:txBody>
          <a:bodyPr wrap="square">
            <a:spAutoFit/>
          </a:bodyPr>
          <a:lstStyle/>
          <a:p>
            <a:r>
              <a:rPr lang="en-IN" sz="4400" b="1" dirty="0">
                <a:effectLst>
                  <a:outerShdw blurRad="38100" dist="38100" dir="2700000" algn="tl">
                    <a:srgbClr val="000000">
                      <a:alpha val="43137"/>
                    </a:srgbClr>
                  </a:outerShdw>
                </a:effectLst>
              </a:rPr>
              <a:t>Swapper</a:t>
            </a:r>
            <a:endParaRPr lang="en-US" sz="4400" b="1" dirty="0">
              <a:effectLst>
                <a:outerShdw blurRad="38100" dist="38100" dir="2700000" algn="tl">
                  <a:srgbClr val="000000">
                    <a:alpha val="43137"/>
                  </a:srgbClr>
                </a:outerShdw>
              </a:effectLst>
            </a:endParaRPr>
          </a:p>
        </p:txBody>
      </p:sp>
      <p:grpSp>
        <p:nvGrpSpPr>
          <p:cNvPr id="4" name="Group 3">
            <a:extLst>
              <a:ext uri="{FF2B5EF4-FFF2-40B4-BE49-F238E27FC236}">
                <a16:creationId xmlns:a16="http://schemas.microsoft.com/office/drawing/2014/main" id="{8D9418D7-E568-4431-BF4C-556A5367E483}"/>
              </a:ext>
            </a:extLst>
          </p:cNvPr>
          <p:cNvGrpSpPr/>
          <p:nvPr/>
        </p:nvGrpSpPr>
        <p:grpSpPr>
          <a:xfrm>
            <a:off x="0" y="0"/>
            <a:ext cx="12192001" cy="6860735"/>
            <a:chOff x="0" y="0"/>
            <a:chExt cx="12192001" cy="6860735"/>
          </a:xfrm>
        </p:grpSpPr>
        <p:pic>
          <p:nvPicPr>
            <p:cNvPr id="5" name="Picture 2" descr="KL Deemed to be University Logo">
              <a:extLst>
                <a:ext uri="{FF2B5EF4-FFF2-40B4-BE49-F238E27FC236}">
                  <a16:creationId xmlns:a16="http://schemas.microsoft.com/office/drawing/2014/main" id="{4DDA7CE7-3170-4824-BD95-37E7D9F5BE5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B5E0F97-243E-4A4D-8292-24FE713943C1}"/>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BF54D9F4-741C-40DE-A79C-1B97D8C29EC9}"/>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CD673B87-B58C-4975-9D16-5CF0275E6E9F}"/>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9018A98-F3D2-4B4A-B0BF-6DEB85D2BADC}"/>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3AFBBBD6-63AA-4035-9DED-A23FC0505D2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3EDB7798-20D6-4D25-BCF3-DCE9FB9C838A}"/>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82C1C503-F192-4C54-8757-BB43DC98A6D6}"/>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4" name="TextBox 13">
            <a:extLst>
              <a:ext uri="{FF2B5EF4-FFF2-40B4-BE49-F238E27FC236}">
                <a16:creationId xmlns:a16="http://schemas.microsoft.com/office/drawing/2014/main" id="{7FECE59C-DACD-4905-89C5-778098BCF2D7}"/>
              </a:ext>
            </a:extLst>
          </p:cNvPr>
          <p:cNvSpPr txBox="1"/>
          <p:nvPr/>
        </p:nvSpPr>
        <p:spPr>
          <a:xfrm>
            <a:off x="5211995" y="318585"/>
            <a:ext cx="7685240" cy="5940088"/>
          </a:xfrm>
          <a:prstGeom prst="rect">
            <a:avLst/>
          </a:prstGeom>
          <a:noFill/>
        </p:spPr>
        <p:txBody>
          <a:bodyPr wrap="square">
            <a:spAutoFit/>
          </a:bodyPr>
          <a:lstStyle/>
          <a:p>
            <a:r>
              <a:rPr lang="en-IN" sz="2000" dirty="0"/>
              <a:t>algorithm</a:t>
            </a:r>
            <a:r>
              <a:rPr lang="en-IN" sz="2000" b="1" dirty="0"/>
              <a:t> swapper </a:t>
            </a:r>
            <a:r>
              <a:rPr lang="en-IN" sz="2000" dirty="0"/>
              <a:t>/* swap in swapped out processes,</a:t>
            </a:r>
          </a:p>
          <a:p>
            <a:r>
              <a:rPr lang="en-IN" sz="2000" dirty="0"/>
              <a:t>* swap out other processes to make room */</a:t>
            </a:r>
          </a:p>
          <a:p>
            <a:r>
              <a:rPr lang="en-IN" sz="2000" dirty="0"/>
              <a:t>input: none</a:t>
            </a:r>
          </a:p>
          <a:p>
            <a:r>
              <a:rPr lang="en-IN" sz="2000" dirty="0"/>
              <a:t>output: none</a:t>
            </a:r>
          </a:p>
          <a:p>
            <a:r>
              <a:rPr lang="en-IN" sz="2000" dirty="0"/>
              <a:t>  {</a:t>
            </a:r>
          </a:p>
          <a:p>
            <a:r>
              <a:rPr lang="en-IN" sz="2000" dirty="0"/>
              <a:t>      loop:</a:t>
            </a:r>
          </a:p>
          <a:p>
            <a:r>
              <a:rPr lang="en-IN" sz="2000" dirty="0"/>
              <a:t>	for (all swapped out processes that are ready to run)</a:t>
            </a:r>
          </a:p>
          <a:p>
            <a:r>
              <a:rPr lang="en-IN" sz="2000" dirty="0"/>
              <a:t>	      pick process swapped out longest;</a:t>
            </a:r>
          </a:p>
          <a:p>
            <a:r>
              <a:rPr lang="en-IN" sz="2000" dirty="0"/>
              <a:t>	      if (no such process)</a:t>
            </a:r>
          </a:p>
          <a:p>
            <a:r>
              <a:rPr lang="en-IN" sz="2000" dirty="0"/>
              <a:t>	          {</a:t>
            </a:r>
          </a:p>
          <a:p>
            <a:r>
              <a:rPr lang="en-IN" sz="2000" dirty="0"/>
              <a:t>		sleep (event must swap in);</a:t>
            </a:r>
          </a:p>
          <a:p>
            <a:r>
              <a:rPr lang="en-IN" sz="2000" dirty="0"/>
              <a:t>		</a:t>
            </a:r>
            <a:r>
              <a:rPr lang="en-IN" sz="2000" dirty="0" err="1"/>
              <a:t>goto</a:t>
            </a:r>
            <a:r>
              <a:rPr lang="en-IN" sz="2000" dirty="0"/>
              <a:t> loop;</a:t>
            </a:r>
          </a:p>
          <a:p>
            <a:r>
              <a:rPr lang="en-IN" sz="2000" dirty="0"/>
              <a:t>	          }</a:t>
            </a:r>
          </a:p>
          <a:p>
            <a:r>
              <a:rPr lang="en-IN" sz="2000" dirty="0"/>
              <a:t>	      if (enough room in main memory for process)</a:t>
            </a:r>
          </a:p>
          <a:p>
            <a:r>
              <a:rPr lang="en-IN" sz="2000" dirty="0"/>
              <a:t>	          {</a:t>
            </a:r>
          </a:p>
          <a:p>
            <a:r>
              <a:rPr lang="en-IN" sz="2000" dirty="0"/>
              <a:t>		swap process in;</a:t>
            </a:r>
          </a:p>
          <a:p>
            <a:r>
              <a:rPr lang="en-IN" sz="2000" dirty="0"/>
              <a:t>		</a:t>
            </a:r>
            <a:r>
              <a:rPr lang="en-IN" sz="2000" dirty="0" err="1"/>
              <a:t>goto</a:t>
            </a:r>
            <a:r>
              <a:rPr lang="en-IN" sz="2000" dirty="0"/>
              <a:t> loop;</a:t>
            </a:r>
          </a:p>
          <a:p>
            <a:r>
              <a:rPr lang="en-IN" sz="2000" dirty="0"/>
              <a:t>	          }</a:t>
            </a:r>
          </a:p>
          <a:p>
            <a:r>
              <a:rPr lang="en-IN" sz="2000" dirty="0"/>
              <a:t>/* </a:t>
            </a:r>
            <a:endParaRPr lang="en-US" sz="2000" dirty="0"/>
          </a:p>
        </p:txBody>
      </p:sp>
      <p:sp>
        <p:nvSpPr>
          <p:cNvPr id="16" name="TextBox 15">
            <a:extLst>
              <a:ext uri="{FF2B5EF4-FFF2-40B4-BE49-F238E27FC236}">
                <a16:creationId xmlns:a16="http://schemas.microsoft.com/office/drawing/2014/main" id="{30C003F7-B50C-4412-8D5D-5EAEDD901484}"/>
              </a:ext>
            </a:extLst>
          </p:cNvPr>
          <p:cNvSpPr txBox="1"/>
          <p:nvPr/>
        </p:nvSpPr>
        <p:spPr>
          <a:xfrm>
            <a:off x="305254" y="3429000"/>
            <a:ext cx="4916742"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IN" dirty="0"/>
              <a:t>No "ready-to-run" processes exist on the swap device: The swapper goes to sleep until a process on the swap device wakes up or until the kernel swaps out a process that is "ready to run."</a:t>
            </a:r>
            <a:endParaRPr lang="en-US" dirty="0"/>
          </a:p>
        </p:txBody>
      </p:sp>
      <p:sp>
        <p:nvSpPr>
          <p:cNvPr id="18" name="TextBox 17">
            <a:extLst>
              <a:ext uri="{FF2B5EF4-FFF2-40B4-BE49-F238E27FC236}">
                <a16:creationId xmlns:a16="http://schemas.microsoft.com/office/drawing/2014/main" id="{7923D2EE-38EC-4CF5-8A6E-83CFBC510A85}"/>
              </a:ext>
            </a:extLst>
          </p:cNvPr>
          <p:cNvSpPr txBox="1"/>
          <p:nvPr/>
        </p:nvSpPr>
        <p:spPr>
          <a:xfrm>
            <a:off x="629318" y="1755710"/>
            <a:ext cx="4248612" cy="14773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IN" dirty="0"/>
              <a:t>When the swapper wakes up to swap processes in, it examines all processes that are in the state "ready to run but swapped out" and selects one that has been swapped out the longest </a:t>
            </a:r>
            <a:endParaRPr lang="en-US" dirty="0"/>
          </a:p>
        </p:txBody>
      </p:sp>
    </p:spTree>
    <p:extLst>
      <p:ext uri="{BB962C8B-B14F-4D97-AF65-F5344CB8AC3E}">
        <p14:creationId xmlns:p14="http://schemas.microsoft.com/office/powerpoint/2010/main" val="3479931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ppt_x"/>
                                          </p:val>
                                        </p:tav>
                                        <p:tav tm="100000">
                                          <p:val>
                                            <p:strVal val="#ppt_x"/>
                                          </p:val>
                                        </p:tav>
                                      </p:tavLst>
                                    </p:anim>
                                    <p:anim calcmode="lin" valueType="num">
                                      <p:cBhvr additive="base">
                                        <p:cTn id="8"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155F7920-28F4-48E6-81BC-48EDF169C327}"/>
              </a:ext>
            </a:extLst>
          </p:cNvPr>
          <p:cNvSpPr/>
          <p:nvPr/>
        </p:nvSpPr>
        <p:spPr>
          <a:xfrm>
            <a:off x="295253" y="434414"/>
            <a:ext cx="9833485" cy="769441"/>
          </a:xfrm>
          <a:prstGeom prst="rect">
            <a:avLst/>
          </a:prstGeom>
        </p:spPr>
        <p:txBody>
          <a:bodyPr wrap="square">
            <a:spAutoFit/>
          </a:bodyPr>
          <a:lstStyle/>
          <a:p>
            <a:r>
              <a:rPr lang="en-IN" sz="4400" b="1" dirty="0">
                <a:effectLst>
                  <a:outerShdw blurRad="38100" dist="38100" dir="2700000" algn="tl">
                    <a:srgbClr val="000000">
                      <a:alpha val="43137"/>
                    </a:srgbClr>
                  </a:outerShdw>
                </a:effectLst>
              </a:rPr>
              <a:t>Swapper</a:t>
            </a:r>
            <a:endParaRPr lang="en-US" sz="4400" b="1" dirty="0">
              <a:effectLst>
                <a:outerShdw blurRad="38100" dist="38100" dir="2700000" algn="tl">
                  <a:srgbClr val="000000">
                    <a:alpha val="43137"/>
                  </a:srgbClr>
                </a:outerShdw>
              </a:effectLst>
            </a:endParaRPr>
          </a:p>
        </p:txBody>
      </p:sp>
      <p:grpSp>
        <p:nvGrpSpPr>
          <p:cNvPr id="4" name="Group 3">
            <a:extLst>
              <a:ext uri="{FF2B5EF4-FFF2-40B4-BE49-F238E27FC236}">
                <a16:creationId xmlns:a16="http://schemas.microsoft.com/office/drawing/2014/main" id="{8D9418D7-E568-4431-BF4C-556A5367E483}"/>
              </a:ext>
            </a:extLst>
          </p:cNvPr>
          <p:cNvGrpSpPr/>
          <p:nvPr/>
        </p:nvGrpSpPr>
        <p:grpSpPr>
          <a:xfrm>
            <a:off x="0" y="0"/>
            <a:ext cx="12192001" cy="6860735"/>
            <a:chOff x="0" y="0"/>
            <a:chExt cx="12192001" cy="6860735"/>
          </a:xfrm>
        </p:grpSpPr>
        <p:pic>
          <p:nvPicPr>
            <p:cNvPr id="5" name="Picture 2" descr="KL Deemed to be University Logo">
              <a:extLst>
                <a:ext uri="{FF2B5EF4-FFF2-40B4-BE49-F238E27FC236}">
                  <a16:creationId xmlns:a16="http://schemas.microsoft.com/office/drawing/2014/main" id="{4DDA7CE7-3170-4824-BD95-37E7D9F5BE5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B5E0F97-243E-4A4D-8292-24FE713943C1}"/>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BF54D9F4-741C-40DE-A79C-1B97D8C29EC9}"/>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CD673B87-B58C-4975-9D16-5CF0275E6E9F}"/>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9018A98-F3D2-4B4A-B0BF-6DEB85D2BADC}"/>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3AFBBBD6-63AA-4035-9DED-A23FC0505D2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3EDB7798-20D6-4D25-BCF3-DCE9FB9C838A}"/>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82C1C503-F192-4C54-8757-BB43DC98A6D6}"/>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5" name="TextBox 14">
            <a:extLst>
              <a:ext uri="{FF2B5EF4-FFF2-40B4-BE49-F238E27FC236}">
                <a16:creationId xmlns:a16="http://schemas.microsoft.com/office/drawing/2014/main" id="{7626C6D6-FF34-4AEB-8B94-90226789168A}"/>
              </a:ext>
            </a:extLst>
          </p:cNvPr>
          <p:cNvSpPr txBox="1"/>
          <p:nvPr/>
        </p:nvSpPr>
        <p:spPr>
          <a:xfrm>
            <a:off x="2982351" y="1616403"/>
            <a:ext cx="9209649" cy="440120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IN" sz="2000" dirty="0"/>
              <a:t>loop2; here in revised algorithm */</a:t>
            </a:r>
          </a:p>
          <a:p>
            <a:r>
              <a:rPr lang="en-IN" sz="2000" dirty="0"/>
              <a:t>   for (all processes loaded in main memory, not zombie and not locked in memory)</a:t>
            </a:r>
          </a:p>
          <a:p>
            <a:r>
              <a:rPr lang="en-IN" sz="2000" dirty="0"/>
              <a:t>         {	       </a:t>
            </a:r>
          </a:p>
          <a:p>
            <a:r>
              <a:rPr lang="en-IN" sz="2000" dirty="0"/>
              <a:t>	if (there is a sleeping process)</a:t>
            </a:r>
          </a:p>
          <a:p>
            <a:r>
              <a:rPr lang="en-IN" sz="2000" dirty="0"/>
              <a:t>	      choose process such that priority + residence time is numerically highest;</a:t>
            </a:r>
          </a:p>
          <a:p>
            <a:r>
              <a:rPr lang="en-IN" sz="2000" dirty="0"/>
              <a:t>	else /* no sleeping processes */</a:t>
            </a:r>
          </a:p>
          <a:p>
            <a:r>
              <a:rPr lang="en-IN" sz="2000" dirty="0"/>
              <a:t>	      choose process such that residence time + nice is numerically highest;</a:t>
            </a:r>
          </a:p>
          <a:p>
            <a:r>
              <a:rPr lang="en-IN" sz="2000" dirty="0"/>
              <a:t>          }	</a:t>
            </a:r>
          </a:p>
          <a:p>
            <a:r>
              <a:rPr lang="en-IN" sz="2000" dirty="0"/>
              <a:t>          if (chosen process not sleeping or residency requirements not satisfied)</a:t>
            </a:r>
          </a:p>
          <a:p>
            <a:r>
              <a:rPr lang="en-IN" sz="2000" dirty="0"/>
              <a:t>	     sleep (event must swap process in);</a:t>
            </a:r>
          </a:p>
          <a:p>
            <a:r>
              <a:rPr lang="en-IN" sz="2000" dirty="0"/>
              <a:t>          else</a:t>
            </a:r>
          </a:p>
          <a:p>
            <a:r>
              <a:rPr lang="en-IN" sz="2000" dirty="0"/>
              <a:t>	      swap out process;</a:t>
            </a:r>
          </a:p>
          <a:p>
            <a:r>
              <a:rPr lang="en-IN" sz="2000" dirty="0"/>
              <a:t>          </a:t>
            </a:r>
            <a:r>
              <a:rPr lang="en-IN" sz="2000" dirty="0" err="1"/>
              <a:t>goto</a:t>
            </a:r>
            <a:r>
              <a:rPr lang="en-IN" sz="2000" dirty="0"/>
              <a:t> loop2;</a:t>
            </a:r>
          </a:p>
          <a:p>
            <a:r>
              <a:rPr lang="en-IN" sz="2000" dirty="0"/>
              <a:t>		 /* </a:t>
            </a:r>
            <a:r>
              <a:rPr lang="en-IN" sz="2000" dirty="0" err="1"/>
              <a:t>goto</a:t>
            </a:r>
            <a:r>
              <a:rPr lang="en-IN" sz="2000" dirty="0"/>
              <a:t> loop2 in revised algorithm */</a:t>
            </a:r>
            <a:endParaRPr lang="en-US" sz="2000" dirty="0"/>
          </a:p>
        </p:txBody>
      </p:sp>
      <p:sp>
        <p:nvSpPr>
          <p:cNvPr id="2" name="TextBox 1">
            <a:extLst>
              <a:ext uri="{FF2B5EF4-FFF2-40B4-BE49-F238E27FC236}">
                <a16:creationId xmlns:a16="http://schemas.microsoft.com/office/drawing/2014/main" id="{57F125A9-D2B9-4F6D-B209-B54775042D31}"/>
              </a:ext>
            </a:extLst>
          </p:cNvPr>
          <p:cNvSpPr txBox="1"/>
          <p:nvPr/>
        </p:nvSpPr>
        <p:spPr>
          <a:xfrm>
            <a:off x="9214337" y="526746"/>
            <a:ext cx="1828801" cy="584775"/>
          </a:xfrm>
          <a:prstGeom prst="rect">
            <a:avLst/>
          </a:prstGeom>
          <a:noFill/>
        </p:spPr>
        <p:txBody>
          <a:bodyPr wrap="square">
            <a:spAutoFit/>
          </a:bodyPr>
          <a:lstStyle/>
          <a:p>
            <a:r>
              <a:rPr lang="en-IN" sz="3200" b="1" dirty="0"/>
              <a:t>swap out </a:t>
            </a:r>
            <a:endParaRPr lang="en-US" sz="3200" b="1" dirty="0"/>
          </a:p>
        </p:txBody>
      </p:sp>
      <p:sp>
        <p:nvSpPr>
          <p:cNvPr id="16" name="TextBox 15">
            <a:extLst>
              <a:ext uri="{FF2B5EF4-FFF2-40B4-BE49-F238E27FC236}">
                <a16:creationId xmlns:a16="http://schemas.microsoft.com/office/drawing/2014/main" id="{C91613F7-4B21-4948-9236-F7D98F70CAE5}"/>
              </a:ext>
            </a:extLst>
          </p:cNvPr>
          <p:cNvSpPr txBox="1"/>
          <p:nvPr/>
        </p:nvSpPr>
        <p:spPr>
          <a:xfrm>
            <a:off x="88135" y="1616403"/>
            <a:ext cx="2725403" cy="14773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IN" dirty="0"/>
              <a:t>1f the swapper must swap a process out, </a:t>
            </a:r>
          </a:p>
          <a:p>
            <a:r>
              <a:rPr lang="en-IN" dirty="0"/>
              <a:t>The kernel swaps out sleeping processes rather than those "ready to run," </a:t>
            </a:r>
            <a:endParaRPr lang="en-US" dirty="0"/>
          </a:p>
        </p:txBody>
      </p:sp>
      <p:sp>
        <p:nvSpPr>
          <p:cNvPr id="18" name="TextBox 17">
            <a:extLst>
              <a:ext uri="{FF2B5EF4-FFF2-40B4-BE49-F238E27FC236}">
                <a16:creationId xmlns:a16="http://schemas.microsoft.com/office/drawing/2014/main" id="{CE471B3F-20A2-4AC8-A93D-C16AF1525920}"/>
              </a:ext>
            </a:extLst>
          </p:cNvPr>
          <p:cNvSpPr txBox="1"/>
          <p:nvPr/>
        </p:nvSpPr>
        <p:spPr>
          <a:xfrm>
            <a:off x="88135" y="3815672"/>
            <a:ext cx="2725403" cy="203132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IN" dirty="0"/>
              <a:t>A "ready-to-run" process must be core resident for at least 2 seconds before being swapped out, and a process to be swapped in must have been swapped out for at least 2 seconds.</a:t>
            </a:r>
            <a:endParaRPr lang="en-US" dirty="0"/>
          </a:p>
        </p:txBody>
      </p:sp>
    </p:spTree>
    <p:extLst>
      <p:ext uri="{BB962C8B-B14F-4D97-AF65-F5344CB8AC3E}">
        <p14:creationId xmlns:p14="http://schemas.microsoft.com/office/powerpoint/2010/main" val="1377203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ppt_x"/>
                                          </p:val>
                                        </p:tav>
                                        <p:tav tm="100000">
                                          <p:val>
                                            <p:strVal val="#ppt_x"/>
                                          </p:val>
                                        </p:tav>
                                      </p:tavLst>
                                    </p:anim>
                                    <p:anim calcmode="lin" valueType="num">
                                      <p:cBhvr additive="base">
                                        <p:cTn id="8"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155F7920-28F4-48E6-81BC-48EDF169C327}"/>
              </a:ext>
            </a:extLst>
          </p:cNvPr>
          <p:cNvSpPr/>
          <p:nvPr/>
        </p:nvSpPr>
        <p:spPr>
          <a:xfrm>
            <a:off x="295253" y="434414"/>
            <a:ext cx="9833485" cy="769441"/>
          </a:xfrm>
          <a:prstGeom prst="rect">
            <a:avLst/>
          </a:prstGeom>
        </p:spPr>
        <p:txBody>
          <a:bodyPr wrap="square">
            <a:spAutoFit/>
          </a:bodyPr>
          <a:lstStyle/>
          <a:p>
            <a:r>
              <a:rPr lang="en-IN" sz="4400" b="1" dirty="0">
                <a:effectLst>
                  <a:outerShdw blurRad="38100" dist="38100" dir="2700000" algn="tl">
                    <a:srgbClr val="000000">
                      <a:alpha val="43137"/>
                    </a:srgbClr>
                  </a:outerShdw>
                </a:effectLst>
              </a:rPr>
              <a:t>Demand Paging</a:t>
            </a:r>
            <a:endParaRPr lang="en-US" sz="4400" b="1" dirty="0">
              <a:effectLst>
                <a:outerShdw blurRad="38100" dist="38100" dir="2700000" algn="tl">
                  <a:srgbClr val="000000">
                    <a:alpha val="43137"/>
                  </a:srgbClr>
                </a:outerShdw>
              </a:effectLst>
            </a:endParaRPr>
          </a:p>
        </p:txBody>
      </p:sp>
      <p:grpSp>
        <p:nvGrpSpPr>
          <p:cNvPr id="4" name="Group 3">
            <a:extLst>
              <a:ext uri="{FF2B5EF4-FFF2-40B4-BE49-F238E27FC236}">
                <a16:creationId xmlns:a16="http://schemas.microsoft.com/office/drawing/2014/main" id="{8D9418D7-E568-4431-BF4C-556A5367E483}"/>
              </a:ext>
            </a:extLst>
          </p:cNvPr>
          <p:cNvGrpSpPr/>
          <p:nvPr/>
        </p:nvGrpSpPr>
        <p:grpSpPr>
          <a:xfrm>
            <a:off x="0" y="0"/>
            <a:ext cx="12192001" cy="6860735"/>
            <a:chOff x="0" y="0"/>
            <a:chExt cx="12192001" cy="6860735"/>
          </a:xfrm>
        </p:grpSpPr>
        <p:pic>
          <p:nvPicPr>
            <p:cNvPr id="5" name="Picture 2" descr="KL Deemed to be University Logo">
              <a:extLst>
                <a:ext uri="{FF2B5EF4-FFF2-40B4-BE49-F238E27FC236}">
                  <a16:creationId xmlns:a16="http://schemas.microsoft.com/office/drawing/2014/main" id="{4DDA7CE7-3170-4824-BD95-37E7D9F5BE5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B5E0F97-243E-4A4D-8292-24FE713943C1}"/>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BF54D9F4-741C-40DE-A79C-1B97D8C29EC9}"/>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CD673B87-B58C-4975-9D16-5CF0275E6E9F}"/>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9018A98-F3D2-4B4A-B0BF-6DEB85D2BADC}"/>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3AFBBBD6-63AA-4035-9DED-A23FC0505D2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3EDB7798-20D6-4D25-BCF3-DCE9FB9C838A}"/>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82C1C503-F192-4C54-8757-BB43DC98A6D6}"/>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1" name="TextBox 20">
            <a:extLst>
              <a:ext uri="{FF2B5EF4-FFF2-40B4-BE49-F238E27FC236}">
                <a16:creationId xmlns:a16="http://schemas.microsoft.com/office/drawing/2014/main" id="{F637BF83-7EB9-4FCB-A55C-6DA2F548125B}"/>
              </a:ext>
            </a:extLst>
          </p:cNvPr>
          <p:cNvSpPr txBox="1"/>
          <p:nvPr/>
        </p:nvSpPr>
        <p:spPr>
          <a:xfrm>
            <a:off x="278243" y="1583699"/>
            <a:ext cx="11166021" cy="4770537"/>
          </a:xfrm>
          <a:prstGeom prst="rect">
            <a:avLst/>
          </a:prstGeom>
          <a:noFill/>
        </p:spPr>
        <p:txBody>
          <a:bodyPr wrap="square">
            <a:spAutoFit/>
          </a:bodyPr>
          <a:lstStyle/>
          <a:p>
            <a:pPr marL="285750" indent="-285750">
              <a:spcBef>
                <a:spcPts val="600"/>
              </a:spcBef>
              <a:spcAft>
                <a:spcPts val="600"/>
              </a:spcAft>
              <a:buFont typeface="Arial" panose="020B0604020202020204" pitchFamily="34" charset="0"/>
              <a:buChar char="•"/>
            </a:pPr>
            <a:r>
              <a:rPr lang="en-IN" sz="2400" b="1" dirty="0"/>
              <a:t>Demand paging </a:t>
            </a:r>
            <a:r>
              <a:rPr lang="en-IN" sz="2400" dirty="0"/>
              <a:t>systems free processes from size limitations otherwise imposed by the amount of physical memory available on a machine</a:t>
            </a:r>
          </a:p>
          <a:p>
            <a:pPr marL="285750" indent="-285750">
              <a:spcBef>
                <a:spcPts val="600"/>
              </a:spcBef>
              <a:spcAft>
                <a:spcPts val="600"/>
              </a:spcAft>
              <a:buFont typeface="Arial" panose="020B0604020202020204" pitchFamily="34" charset="0"/>
              <a:buChar char="•"/>
            </a:pPr>
            <a:r>
              <a:rPr lang="en-IN" sz="2400" dirty="0"/>
              <a:t>Processes tend to execute instructions in small portions of their text space, such as program loops and frequently called subroutines, and their data references tend to cluster in small subsets of the total data space of the process. This is known as the </a:t>
            </a:r>
            <a:r>
              <a:rPr lang="en-IN" sz="2400" b="1" dirty="0"/>
              <a:t>principle of "locality." </a:t>
            </a:r>
          </a:p>
          <a:p>
            <a:pPr marL="285750" indent="-285750">
              <a:spcBef>
                <a:spcPts val="600"/>
              </a:spcBef>
              <a:spcAft>
                <a:spcPts val="600"/>
              </a:spcAft>
              <a:buFont typeface="Arial" panose="020B0604020202020204" pitchFamily="34" charset="0"/>
              <a:buChar char="•"/>
            </a:pPr>
            <a:r>
              <a:rPr lang="en-IN" sz="2400" b="1" dirty="0"/>
              <a:t>working set of a process </a:t>
            </a:r>
            <a:r>
              <a:rPr lang="en-IN" sz="2400" dirty="0"/>
              <a:t>is the set of pages that the process has referenced in its last n memory references; the number n is called the window of the working set. </a:t>
            </a:r>
          </a:p>
          <a:p>
            <a:pPr marL="285750" indent="-285750">
              <a:spcBef>
                <a:spcPts val="600"/>
              </a:spcBef>
              <a:spcAft>
                <a:spcPts val="600"/>
              </a:spcAft>
              <a:buFont typeface="Arial" panose="020B0604020202020204" pitchFamily="34" charset="0"/>
              <a:buChar char="•"/>
            </a:pPr>
            <a:r>
              <a:rPr lang="en-IN" sz="2400" dirty="0"/>
              <a:t>When a process addresses a page that is not in its working set, it incurs a </a:t>
            </a:r>
            <a:r>
              <a:rPr lang="en-IN" sz="2400" b="1" dirty="0"/>
              <a:t>page fault</a:t>
            </a:r>
            <a:r>
              <a:rPr lang="en-IN" sz="2400" dirty="0"/>
              <a:t>;</a:t>
            </a:r>
          </a:p>
          <a:p>
            <a:pPr marL="285750" indent="-285750">
              <a:spcBef>
                <a:spcPts val="600"/>
              </a:spcBef>
              <a:spcAft>
                <a:spcPts val="600"/>
              </a:spcAft>
              <a:buFont typeface="Arial" panose="020B0604020202020204" pitchFamily="34" charset="0"/>
              <a:buChar char="•"/>
            </a:pPr>
            <a:r>
              <a:rPr lang="en-IN" sz="2400" dirty="0"/>
              <a:t>In handling the fault, the kernel updates the working set, reading in pages from a secondary device if necessary</a:t>
            </a:r>
            <a:endParaRPr lang="en-US" sz="2400" b="1" dirty="0"/>
          </a:p>
        </p:txBody>
      </p:sp>
    </p:spTree>
    <p:extLst>
      <p:ext uri="{BB962C8B-B14F-4D97-AF65-F5344CB8AC3E}">
        <p14:creationId xmlns:p14="http://schemas.microsoft.com/office/powerpoint/2010/main" val="70458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ppt_x"/>
                                          </p:val>
                                        </p:tav>
                                        <p:tav tm="100000">
                                          <p:val>
                                            <p:strVal val="#ppt_x"/>
                                          </p:val>
                                        </p:tav>
                                      </p:tavLst>
                                    </p:anim>
                                    <p:anim calcmode="lin" valueType="num">
                                      <p:cBhvr additive="base">
                                        <p:cTn id="8"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2876</TotalTime>
  <Words>1701</Words>
  <Application>Microsoft Office PowerPoint</Application>
  <PresentationFormat>Widescreen</PresentationFormat>
  <Paragraphs>157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 Operating Systems Design​ Session 27:  Swapping and Demand Paging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Sai Kiran Pasupuleti</dc:creator>
  <cp:lastModifiedBy>Dr. Sai Kiran Pasupuleti</cp:lastModifiedBy>
  <cp:revision>300</cp:revision>
  <dcterms:created xsi:type="dcterms:W3CDTF">2020-07-05T04:33:11Z</dcterms:created>
  <dcterms:modified xsi:type="dcterms:W3CDTF">2020-10-04T08:12:23Z</dcterms:modified>
</cp:coreProperties>
</file>