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360" r:id="rId3"/>
    <p:sldId id="367" r:id="rId4"/>
    <p:sldId id="361" r:id="rId5"/>
    <p:sldId id="362" r:id="rId6"/>
    <p:sldId id="363" r:id="rId7"/>
    <p:sldId id="371" r:id="rId8"/>
    <p:sldId id="372" r:id="rId9"/>
    <p:sldId id="364" r:id="rId10"/>
    <p:sldId id="365" r:id="rId11"/>
    <p:sldId id="366" r:id="rId12"/>
    <p:sldId id="368" r:id="rId13"/>
    <p:sldId id="369"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3D4"/>
    <a:srgbClr val="C7E9FA"/>
    <a:srgbClr val="BA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114" y="-6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5" name="Footer Placeholder 4">
            <a:extLst>
              <a:ext uri="{FF2B5EF4-FFF2-40B4-BE49-F238E27FC236}">
                <a16:creationId xmlns=""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5" name="Footer Placeholder 4">
            <a:extLst>
              <a:ext uri="{FF2B5EF4-FFF2-40B4-BE49-F238E27FC236}">
                <a16:creationId xmlns=""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5" name="Footer Placeholder 4">
            <a:extLst>
              <a:ext uri="{FF2B5EF4-FFF2-40B4-BE49-F238E27FC236}">
                <a16:creationId xmlns=""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5" name="Footer Placeholder 4">
            <a:extLst>
              <a:ext uri="{FF2B5EF4-FFF2-40B4-BE49-F238E27FC236}">
                <a16:creationId xmlns=""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5" name="Footer Placeholder 4">
            <a:extLst>
              <a:ext uri="{FF2B5EF4-FFF2-40B4-BE49-F238E27FC236}">
                <a16:creationId xmlns=""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6" name="Footer Placeholder 5">
            <a:extLst>
              <a:ext uri="{FF2B5EF4-FFF2-40B4-BE49-F238E27FC236}">
                <a16:creationId xmlns=""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8" name="Footer Placeholder 7">
            <a:extLst>
              <a:ext uri="{FF2B5EF4-FFF2-40B4-BE49-F238E27FC236}">
                <a16:creationId xmlns=""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4" name="Footer Placeholder 3">
            <a:extLst>
              <a:ext uri="{FF2B5EF4-FFF2-40B4-BE49-F238E27FC236}">
                <a16:creationId xmlns=""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3" name="Footer Placeholder 2">
            <a:extLst>
              <a:ext uri="{FF2B5EF4-FFF2-40B4-BE49-F238E27FC236}">
                <a16:creationId xmlns=""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6" name="Footer Placeholder 5">
            <a:extLst>
              <a:ext uri="{FF2B5EF4-FFF2-40B4-BE49-F238E27FC236}">
                <a16:creationId xmlns=""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10/6/2020</a:t>
            </a:fld>
            <a:endParaRPr lang="en-US"/>
          </a:p>
        </p:txBody>
      </p:sp>
      <p:sp>
        <p:nvSpPr>
          <p:cNvPr id="6" name="Footer Placeholder 5">
            <a:extLst>
              <a:ext uri="{FF2B5EF4-FFF2-40B4-BE49-F238E27FC236}">
                <a16:creationId xmlns=""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10/6/2020</a:t>
            </a:fld>
            <a:endParaRPr lang="en-US"/>
          </a:p>
        </p:txBody>
      </p:sp>
      <p:sp>
        <p:nvSpPr>
          <p:cNvPr id="5" name="Footer Placeholder 4">
            <a:extLst>
              <a:ext uri="{FF2B5EF4-FFF2-40B4-BE49-F238E27FC236}">
                <a16:creationId xmlns=""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6B46DE73-3A40-4B12-8697-E0C74FE3CF0C}"/>
              </a:ext>
            </a:extLst>
          </p:cNvPr>
          <p:cNvSpPr>
            <a:spLocks noGrp="1"/>
          </p:cNvSpPr>
          <p:nvPr>
            <p:ph type="ctrTitle"/>
          </p:nvPr>
        </p:nvSpPr>
        <p:spPr>
          <a:xfrm>
            <a:off x="-933" y="3521421"/>
            <a:ext cx="12192000" cy="1907927"/>
          </a:xfrm>
        </p:spPr>
        <p:txBody>
          <a:bodyPr>
            <a:noAutofit/>
          </a:bodyPr>
          <a:lstStyle/>
          <a:p>
            <a:pPr>
              <a:lnSpc>
                <a:spcPct val="150000"/>
              </a:lnSpc>
              <a:spcBef>
                <a:spcPts val="600"/>
              </a:spcBef>
              <a:spcAft>
                <a:spcPts val="600"/>
              </a:spcAft>
            </a:pPr>
            <a:r>
              <a:rPr lang="en-US" sz="7200" b="1" spc="50" dirty="0">
                <a:ln w="0"/>
                <a:solidFill>
                  <a:schemeClr val="bg1"/>
                </a:solidFill>
                <a:effectLst>
                  <a:innerShdw blurRad="63500" dist="50800" dir="13500000">
                    <a:srgbClr val="000000">
                      <a:alpha val="50000"/>
                    </a:srgbClr>
                  </a:innerShdw>
                </a:effectLst>
              </a:rPr>
              <a:t/>
            </a: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a:t>
            </a:r>
            <a:r>
              <a:rPr lang="en-US" sz="4400" b="1" spc="50" dirty="0" smtClean="0">
                <a:ln w="0"/>
                <a:solidFill>
                  <a:schemeClr val="bg1"/>
                </a:solidFill>
                <a:effectLst>
                  <a:innerShdw blurRad="63500" dist="50800" dir="13500000">
                    <a:srgbClr val="000000">
                      <a:alpha val="50000"/>
                    </a:srgbClr>
                  </a:innerShdw>
                </a:effectLst>
                <a:latin typeface="+mn-lt"/>
              </a:rPr>
              <a:t>28: </a:t>
            </a:r>
            <a:r>
              <a:rPr lang="en-US" sz="4400" b="1" spc="50" dirty="0">
                <a:ln w="0"/>
                <a:solidFill>
                  <a:schemeClr val="bg1"/>
                </a:solidFill>
                <a:effectLst>
                  <a:innerShdw blurRad="63500" dist="50800" dir="13500000">
                    <a:srgbClr val="000000">
                      <a:alpha val="50000"/>
                    </a:srgbClr>
                  </a:innerShdw>
                </a:effectLst>
                <a:latin typeface="+mn-lt"/>
              </a:rPr>
              <a:t/>
            </a:r>
            <a:br>
              <a:rPr lang="en-US" sz="4400" b="1" spc="50" dirty="0">
                <a:ln w="0"/>
                <a:solidFill>
                  <a:schemeClr val="bg1"/>
                </a:solidFill>
                <a:effectLst>
                  <a:innerShdw blurRad="63500" dist="50800" dir="13500000">
                    <a:srgbClr val="000000">
                      <a:alpha val="50000"/>
                    </a:srgbClr>
                  </a:innerShdw>
                </a:effectLst>
                <a:latin typeface="+mn-lt"/>
              </a:rPr>
            </a:br>
            <a:r>
              <a:rPr lang="en-US" sz="4400" b="1" spc="50" dirty="0" smtClean="0">
                <a:ln w="0"/>
                <a:solidFill>
                  <a:schemeClr val="bg1"/>
                </a:solidFill>
                <a:effectLst>
                  <a:innerShdw blurRad="63500" dist="50800" dir="13500000">
                    <a:srgbClr val="000000">
                      <a:alpha val="50000"/>
                    </a:srgbClr>
                  </a:innerShdw>
                </a:effectLst>
                <a:latin typeface="+mn-lt"/>
              </a:rPr>
              <a:t>Demand Paging and Page Faults</a:t>
            </a:r>
            <a:endParaRPr lang="en-US" sz="36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 xmlns:a16="http://schemas.microsoft.com/office/drawing/2014/main" id="{3854C4E1-D9BB-4CEF-B300-13701DFDCF8E}"/>
              </a:ext>
            </a:extLst>
          </p:cNvPr>
          <p:cNvSpPr txBox="1"/>
          <p:nvPr/>
        </p:nvSpPr>
        <p:spPr>
          <a:xfrm>
            <a:off x="0" y="18001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7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rPr>
              <a:t>Thrashing</a:t>
            </a: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830997"/>
          </a:xfrm>
          <a:prstGeom prst="rect">
            <a:avLst/>
          </a:prstGeom>
          <a:noFill/>
        </p:spPr>
        <p:txBody>
          <a:bodyPr wrap="square">
            <a:spAutoFit/>
          </a:bodyPr>
          <a:lstStyle/>
          <a:p>
            <a:r>
              <a:rPr lang="en-US" sz="2400" b="1" dirty="0"/>
              <a:t>Thrashing</a:t>
            </a:r>
            <a:r>
              <a:rPr lang="en-US" sz="2400" dirty="0"/>
              <a:t> is a condition or a situation when the system is spending a major portion of its time in servicing the page faults, but the actual processing done is very negligible.</a:t>
            </a:r>
          </a:p>
        </p:txBody>
      </p:sp>
      <p:pic>
        <p:nvPicPr>
          <p:cNvPr id="13" name="Picture 2" descr="https://cdncontribute.geeksforgeeks.org/wp-content/uploads/2-103.png">
            <a:extLst>
              <a:ext uri="{FF2B5EF4-FFF2-40B4-BE49-F238E27FC236}">
                <a16:creationId xmlns="" xmlns:a16="http://schemas.microsoft.com/office/drawing/2014/main" id="{AE7CBAAB-F66A-4613-B919-BC70075874DC}"/>
              </a:ext>
            </a:extLst>
          </p:cNvPr>
          <p:cNvPicPr>
            <a:picLocks noChangeAspect="1" noChangeArrowheads="1"/>
          </p:cNvPicPr>
          <p:nvPr/>
        </p:nvPicPr>
        <p:blipFill>
          <a:blip r:embed="rId3">
            <a:graysc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796332" y="2620585"/>
            <a:ext cx="3823581" cy="32193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4528" y="2669645"/>
            <a:ext cx="7034784" cy="1862048"/>
          </a:xfrm>
          <a:prstGeom prst="rect">
            <a:avLst/>
          </a:prstGeom>
        </p:spPr>
        <p:txBody>
          <a:bodyPr wrap="square">
            <a:spAutoFit/>
          </a:bodyPr>
          <a:lstStyle/>
          <a:p>
            <a:pPr>
              <a:spcBef>
                <a:spcPts val="600"/>
              </a:spcBef>
            </a:pPr>
            <a:r>
              <a:rPr lang="en-US" sz="2000" dirty="0"/>
              <a:t>If the page fault rate is PF %, </a:t>
            </a:r>
            <a:endParaRPr lang="en-US" sz="2000" dirty="0" smtClean="0"/>
          </a:p>
          <a:p>
            <a:pPr>
              <a:spcBef>
                <a:spcPts val="600"/>
              </a:spcBef>
            </a:pPr>
            <a:r>
              <a:rPr lang="en-US" sz="2000" dirty="0" smtClean="0"/>
              <a:t>the </a:t>
            </a:r>
            <a:r>
              <a:rPr lang="en-US" sz="2000" dirty="0"/>
              <a:t>time taken in getting a page from the secondary memory and again restarting is </a:t>
            </a:r>
            <a:r>
              <a:rPr lang="en-US" sz="2000" b="1" dirty="0"/>
              <a:t>S </a:t>
            </a:r>
            <a:r>
              <a:rPr lang="en-US" sz="2000" dirty="0"/>
              <a:t>(service time) </a:t>
            </a:r>
            <a:endParaRPr lang="en-US" sz="2000" dirty="0" smtClean="0"/>
          </a:p>
          <a:p>
            <a:pPr>
              <a:spcBef>
                <a:spcPts val="600"/>
              </a:spcBef>
            </a:pPr>
            <a:r>
              <a:rPr lang="en-US" sz="2000" dirty="0" smtClean="0"/>
              <a:t>the </a:t>
            </a:r>
            <a:r>
              <a:rPr lang="en-US" sz="2000" dirty="0"/>
              <a:t>memory access time is </a:t>
            </a:r>
            <a:r>
              <a:rPr lang="en-US" sz="2000" b="1" dirty="0"/>
              <a:t>ma </a:t>
            </a:r>
            <a:endParaRPr lang="en-US" sz="2000" b="1" dirty="0" smtClean="0"/>
          </a:p>
          <a:p>
            <a:pPr>
              <a:spcBef>
                <a:spcPts val="600"/>
              </a:spcBef>
            </a:pPr>
            <a:r>
              <a:rPr lang="en-US" sz="2000" dirty="0" smtClean="0"/>
              <a:t>then </a:t>
            </a:r>
            <a:r>
              <a:rPr lang="en-US" sz="2000" dirty="0"/>
              <a:t>the </a:t>
            </a:r>
            <a:r>
              <a:rPr lang="en-US" sz="2000" b="1" dirty="0"/>
              <a:t>effective access time </a:t>
            </a:r>
            <a:r>
              <a:rPr lang="en-US" sz="2000" dirty="0"/>
              <a:t>can be given as;</a:t>
            </a:r>
            <a:endParaRPr lang="te-IN" sz="2000" dirty="0"/>
          </a:p>
        </p:txBody>
      </p:sp>
      <p:sp>
        <p:nvSpPr>
          <p:cNvPr id="3" name="Rectangle 2"/>
          <p:cNvSpPr/>
          <p:nvPr/>
        </p:nvSpPr>
        <p:spPr>
          <a:xfrm>
            <a:off x="568465" y="5156847"/>
            <a:ext cx="3843745" cy="461665"/>
          </a:xfrm>
          <a:prstGeom prst="rect">
            <a:avLst/>
          </a:prstGeom>
        </p:spPr>
        <p:txBody>
          <a:bodyPr wrap="none">
            <a:spAutoFit/>
          </a:bodyPr>
          <a:lstStyle/>
          <a:p>
            <a:r>
              <a:rPr lang="en-US" sz="2400" b="1" dirty="0"/>
              <a:t>EAT = PF X S + (1 - PF) X (ma) </a:t>
            </a:r>
            <a:endParaRPr lang="te-IN" sz="2400" b="1" dirty="0"/>
          </a:p>
        </p:txBody>
      </p:sp>
    </p:spTree>
    <p:extLst>
      <p:ext uri="{BB962C8B-B14F-4D97-AF65-F5344CB8AC3E}">
        <p14:creationId xmlns:p14="http://schemas.microsoft.com/office/powerpoint/2010/main" val="116397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rPr>
              <a:t>Translation look aside buffer (TLB)</a:t>
            </a: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4401205"/>
          </a:xfrm>
          <a:prstGeom prst="rect">
            <a:avLst/>
          </a:prstGeom>
          <a:noFill/>
        </p:spPr>
        <p:txBody>
          <a:bodyPr wrap="square">
            <a:spAutoFit/>
          </a:bodyPr>
          <a:lstStyle/>
          <a:p>
            <a:pPr>
              <a:spcBef>
                <a:spcPts val="600"/>
              </a:spcBef>
              <a:spcAft>
                <a:spcPts val="600"/>
              </a:spcAft>
            </a:pPr>
            <a:r>
              <a:rPr lang="en-US" sz="2400" dirty="0"/>
              <a:t>Drawbacks of </a:t>
            </a:r>
            <a:r>
              <a:rPr lang="en-US" sz="2400" dirty="0" smtClean="0"/>
              <a:t>Paging</a:t>
            </a:r>
          </a:p>
          <a:p>
            <a:pPr marL="342900" indent="-342900">
              <a:spcBef>
                <a:spcPts val="600"/>
              </a:spcBef>
              <a:spcAft>
                <a:spcPts val="600"/>
              </a:spcAft>
              <a:buFont typeface="Arial" panose="020B0604020202020204" pitchFamily="34" charset="0"/>
              <a:buChar char="•"/>
            </a:pPr>
            <a:r>
              <a:rPr lang="en-US" sz="2400" dirty="0" smtClean="0"/>
              <a:t>Size of Page table</a:t>
            </a:r>
          </a:p>
          <a:p>
            <a:pPr marL="342900" indent="-342900">
              <a:spcBef>
                <a:spcPts val="600"/>
              </a:spcBef>
              <a:spcAft>
                <a:spcPts val="600"/>
              </a:spcAft>
              <a:buFont typeface="Arial" panose="020B0604020202020204" pitchFamily="34" charset="0"/>
              <a:buChar char="•"/>
            </a:pPr>
            <a:r>
              <a:rPr lang="en-US" sz="2400" dirty="0" smtClean="0"/>
              <a:t>Effective access time</a:t>
            </a:r>
          </a:p>
          <a:p>
            <a:pPr marL="342900" indent="-342900">
              <a:spcBef>
                <a:spcPts val="600"/>
              </a:spcBef>
              <a:spcAft>
                <a:spcPts val="600"/>
              </a:spcAft>
              <a:buFont typeface="Arial" panose="020B0604020202020204" pitchFamily="34" charset="0"/>
              <a:buChar char="•"/>
            </a:pPr>
            <a:endParaRPr lang="en-US" sz="2400" dirty="0"/>
          </a:p>
          <a:p>
            <a:pPr>
              <a:spcBef>
                <a:spcPts val="600"/>
              </a:spcBef>
              <a:spcAft>
                <a:spcPts val="600"/>
              </a:spcAft>
            </a:pPr>
            <a:r>
              <a:rPr lang="en-US" sz="2800" b="1" dirty="0"/>
              <a:t>Translation look aside buffer</a:t>
            </a:r>
            <a:endParaRPr lang="en-US" sz="2800" dirty="0" smtClean="0"/>
          </a:p>
          <a:p>
            <a:pPr marL="342900" indent="-342900">
              <a:spcBef>
                <a:spcPts val="600"/>
              </a:spcBef>
              <a:spcAft>
                <a:spcPts val="600"/>
              </a:spcAft>
              <a:buFont typeface="Arial" panose="020B0604020202020204" pitchFamily="34" charset="0"/>
              <a:buChar char="•"/>
            </a:pPr>
            <a:r>
              <a:rPr lang="en-US" sz="2400" dirty="0"/>
              <a:t>A </a:t>
            </a:r>
            <a:r>
              <a:rPr lang="en-US" sz="2400" b="1" dirty="0"/>
              <a:t>Translation look aside buffer </a:t>
            </a:r>
            <a:r>
              <a:rPr lang="en-US" sz="2400" dirty="0"/>
              <a:t>can be defined as a memory cache which can be used to reduce the time taken to access the page table again and again</a:t>
            </a:r>
            <a:r>
              <a:rPr lang="en-US" sz="2400" dirty="0" smtClean="0"/>
              <a:t>.</a:t>
            </a:r>
          </a:p>
          <a:p>
            <a:pPr marL="342900" indent="-342900">
              <a:spcBef>
                <a:spcPts val="600"/>
              </a:spcBef>
              <a:spcAft>
                <a:spcPts val="600"/>
              </a:spcAft>
              <a:buFont typeface="Arial" panose="020B0604020202020204" pitchFamily="34" charset="0"/>
              <a:buChar char="•"/>
            </a:pPr>
            <a:r>
              <a:rPr lang="en-US" sz="2400" dirty="0"/>
              <a:t>TLB follows the concept of locality of reference which means that it contains only the entries of those many pages that are frequently accessed by the CPU</a:t>
            </a:r>
            <a:r>
              <a:rPr lang="en-US" sz="2400" dirty="0" smtClean="0"/>
              <a:t>.</a:t>
            </a:r>
            <a:endParaRPr lang="en-US" sz="2400" dirty="0"/>
          </a:p>
        </p:txBody>
      </p:sp>
    </p:spTree>
    <p:extLst>
      <p:ext uri="{BB962C8B-B14F-4D97-AF65-F5344CB8AC3E}">
        <p14:creationId xmlns:p14="http://schemas.microsoft.com/office/powerpoint/2010/main" val="330574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rPr>
              <a:t>Translation look aside buffer (TLB)</a:t>
            </a: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451104" y="1595891"/>
            <a:ext cx="10766186" cy="4108817"/>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2400" dirty="0"/>
              <a:t>Given a virtual address, the processor examines the TLB if a page table entry is present (TLB hit), the frame number is retrieved and the real address is formed. </a:t>
            </a:r>
            <a:endParaRPr lang="en-US" sz="2400" dirty="0" smtClean="0"/>
          </a:p>
          <a:p>
            <a:pPr marL="342900" indent="-342900">
              <a:spcBef>
                <a:spcPts val="1200"/>
              </a:spcBef>
              <a:spcAft>
                <a:spcPts val="600"/>
              </a:spcAft>
              <a:buFont typeface="Arial" panose="020B0604020202020204" pitchFamily="34" charset="0"/>
              <a:buChar char="•"/>
            </a:pPr>
            <a:r>
              <a:rPr lang="en-US" sz="2400" b="1" dirty="0"/>
              <a:t>TLB hit </a:t>
            </a:r>
            <a:r>
              <a:rPr lang="en-US" sz="2400" dirty="0"/>
              <a:t>is a condition where the desired entry is found in translation look aside buffer. If this happens then the CPU simply access the actual location in the main memory</a:t>
            </a:r>
            <a:r>
              <a:rPr lang="en-US" sz="2400" dirty="0" smtClean="0"/>
              <a:t>.</a:t>
            </a:r>
          </a:p>
          <a:p>
            <a:pPr marL="342900" indent="-342900">
              <a:spcBef>
                <a:spcPts val="1200"/>
              </a:spcBef>
              <a:spcAft>
                <a:spcPts val="600"/>
              </a:spcAft>
              <a:buFont typeface="Arial" panose="020B0604020202020204" pitchFamily="34" charset="0"/>
              <a:buChar char="•"/>
            </a:pPr>
            <a:r>
              <a:rPr lang="en-US" sz="2400" dirty="0"/>
              <a:t>However, if the entry is not found in TLB (</a:t>
            </a:r>
            <a:r>
              <a:rPr lang="en-US" sz="2400" b="1" dirty="0"/>
              <a:t>TLB miss</a:t>
            </a:r>
            <a:r>
              <a:rPr lang="en-US" sz="2400" dirty="0"/>
              <a:t>) then CPU has to access page table in the main memory and then access the actual frame in the main memory</a:t>
            </a:r>
            <a:r>
              <a:rPr lang="en-US" sz="2400" dirty="0" smtClean="0"/>
              <a:t>.</a:t>
            </a:r>
          </a:p>
          <a:p>
            <a:pPr marL="342900" indent="-342900">
              <a:spcBef>
                <a:spcPts val="1200"/>
              </a:spcBef>
              <a:spcAft>
                <a:spcPts val="600"/>
              </a:spcAft>
              <a:buFont typeface="Arial" panose="020B0604020202020204" pitchFamily="34" charset="0"/>
              <a:buChar char="•"/>
            </a:pPr>
            <a:r>
              <a:rPr lang="en-US" sz="2400" dirty="0"/>
              <a:t>Therefore, in the case of TLB hit, the effective access time will be lesser as compare to the case of TLB miss.</a:t>
            </a:r>
          </a:p>
        </p:txBody>
      </p:sp>
    </p:spTree>
    <p:extLst>
      <p:ext uri="{BB962C8B-B14F-4D97-AF65-F5344CB8AC3E}">
        <p14:creationId xmlns:p14="http://schemas.microsoft.com/office/powerpoint/2010/main" val="253680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rPr>
              <a:t>Translation look aside buffer (TLB)</a:t>
            </a: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451104" y="1595891"/>
            <a:ext cx="10766186" cy="4862870"/>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pPr>
            <a:r>
              <a:rPr lang="en-US" sz="2400" dirty="0"/>
              <a:t>If the probability of TLB hit is P% (TLB hit rate) then the probability of TLB miss (TLB miss rate) will be (1-P) </a:t>
            </a:r>
            <a:r>
              <a:rPr lang="en-US" sz="2400" dirty="0" smtClean="0"/>
              <a:t>%.</a:t>
            </a:r>
          </a:p>
          <a:p>
            <a:pPr marL="342900" indent="-342900">
              <a:spcBef>
                <a:spcPts val="600"/>
              </a:spcBef>
              <a:spcAft>
                <a:spcPts val="600"/>
              </a:spcAft>
              <a:buFont typeface="Arial" panose="020B0604020202020204" pitchFamily="34" charset="0"/>
              <a:buChar char="•"/>
            </a:pPr>
            <a:r>
              <a:rPr lang="en-US" sz="2400" dirty="0"/>
              <a:t>Therefore, the effective access time can be defined as</a:t>
            </a:r>
            <a:r>
              <a:rPr lang="en-US" sz="2400" dirty="0" smtClean="0"/>
              <a:t>;</a:t>
            </a:r>
          </a:p>
          <a:p>
            <a:pPr>
              <a:spcBef>
                <a:spcPts val="600"/>
              </a:spcBef>
              <a:spcAft>
                <a:spcPts val="600"/>
              </a:spcAft>
            </a:pPr>
            <a:r>
              <a:rPr lang="fr-FR" sz="2400" b="1" dirty="0" smtClean="0"/>
              <a:t>	EAT</a:t>
            </a:r>
            <a:r>
              <a:rPr lang="fr-FR" sz="2400" b="1" dirty="0"/>
              <a:t> = P (t + m) + (1 - p) (t + </a:t>
            </a:r>
            <a:r>
              <a:rPr lang="fr-FR" sz="2400" b="1" dirty="0" err="1"/>
              <a:t>k.m</a:t>
            </a:r>
            <a:r>
              <a:rPr lang="fr-FR" sz="2400" b="1" dirty="0"/>
              <a:t> + m) </a:t>
            </a:r>
            <a:r>
              <a:rPr lang="fr-FR" sz="2400" dirty="0"/>
              <a:t> </a:t>
            </a:r>
          </a:p>
          <a:p>
            <a:pPr marL="342900" indent="-342900">
              <a:spcBef>
                <a:spcPts val="600"/>
              </a:spcBef>
              <a:spcAft>
                <a:spcPts val="600"/>
              </a:spcAft>
              <a:buFont typeface="Arial" panose="020B0604020202020204" pitchFamily="34" charset="0"/>
              <a:buChar char="•"/>
            </a:pPr>
            <a:r>
              <a:rPr lang="en-US" sz="2400" dirty="0"/>
              <a:t>Where, p → TLB hit rate, t → time taken to access TLB, m → time taken to access main memory k = 1, if the single level paging has been implemented.</a:t>
            </a:r>
          </a:p>
          <a:p>
            <a:pPr>
              <a:spcBef>
                <a:spcPts val="600"/>
              </a:spcBef>
              <a:spcAft>
                <a:spcPts val="600"/>
              </a:spcAft>
            </a:pPr>
            <a:endParaRPr lang="en-US" sz="2400" dirty="0" smtClean="0"/>
          </a:p>
          <a:p>
            <a:pPr>
              <a:spcBef>
                <a:spcPts val="600"/>
              </a:spcBef>
              <a:spcAft>
                <a:spcPts val="600"/>
              </a:spcAft>
            </a:pPr>
            <a:r>
              <a:rPr lang="en-US" sz="2400" dirty="0" smtClean="0"/>
              <a:t>By </a:t>
            </a:r>
            <a:r>
              <a:rPr lang="en-US" sz="2400" dirty="0"/>
              <a:t>the formula, we come to know that</a:t>
            </a:r>
          </a:p>
          <a:p>
            <a:pPr marL="342900" indent="-342900">
              <a:spcBef>
                <a:spcPts val="600"/>
              </a:spcBef>
              <a:spcAft>
                <a:spcPts val="600"/>
              </a:spcAft>
              <a:buFont typeface="Arial" panose="020B0604020202020204" pitchFamily="34" charset="0"/>
              <a:buChar char="•"/>
            </a:pPr>
            <a:r>
              <a:rPr lang="en-US" sz="2400" dirty="0"/>
              <a:t>Effective access time will be decreased if the TLB hit rate is increased.</a:t>
            </a:r>
          </a:p>
          <a:p>
            <a:pPr marL="342900" indent="-342900">
              <a:spcBef>
                <a:spcPts val="600"/>
              </a:spcBef>
              <a:spcAft>
                <a:spcPts val="600"/>
              </a:spcAft>
              <a:buFont typeface="Arial" panose="020B0604020202020204" pitchFamily="34" charset="0"/>
              <a:buChar char="•"/>
            </a:pPr>
            <a:r>
              <a:rPr lang="en-US" sz="2400" dirty="0"/>
              <a:t>Effective access time will be increased in the case of multilevel paging</a:t>
            </a:r>
            <a:r>
              <a:rPr lang="en-US" sz="2400" dirty="0" smtClean="0"/>
              <a:t>.</a:t>
            </a:r>
            <a:endParaRPr lang="en-US" sz="2400" dirty="0"/>
          </a:p>
        </p:txBody>
      </p:sp>
    </p:spTree>
    <p:extLst>
      <p:ext uri="{BB962C8B-B14F-4D97-AF65-F5344CB8AC3E}">
        <p14:creationId xmlns:p14="http://schemas.microsoft.com/office/powerpoint/2010/main" val="232150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rPr>
              <a:t>Translation look aside buffer (TLB)</a:t>
            </a: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451104" y="1595891"/>
            <a:ext cx="10766186" cy="2400657"/>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pPr>
            <a:r>
              <a:rPr lang="en-US" sz="2400" dirty="0"/>
              <a:t>Consider a paging hardware with a TLB. </a:t>
            </a:r>
            <a:endParaRPr lang="en-US" sz="2400" dirty="0" smtClean="0"/>
          </a:p>
          <a:p>
            <a:pPr marL="342900" indent="-342900">
              <a:spcBef>
                <a:spcPts val="600"/>
              </a:spcBef>
              <a:spcAft>
                <a:spcPts val="600"/>
              </a:spcAft>
              <a:buFont typeface="Arial" panose="020B0604020202020204" pitchFamily="34" charset="0"/>
              <a:buChar char="•"/>
            </a:pPr>
            <a:r>
              <a:rPr lang="en-US" sz="2400" dirty="0" smtClean="0"/>
              <a:t>Assume </a:t>
            </a:r>
            <a:r>
              <a:rPr lang="en-US" sz="2400" dirty="0"/>
              <a:t>that the entire page table and all the pages are in the physical memory. </a:t>
            </a:r>
            <a:endParaRPr lang="en-US" sz="2400" dirty="0" smtClean="0"/>
          </a:p>
          <a:p>
            <a:pPr marL="342900" indent="-342900">
              <a:spcBef>
                <a:spcPts val="600"/>
              </a:spcBef>
              <a:spcAft>
                <a:spcPts val="600"/>
              </a:spcAft>
              <a:buFont typeface="Arial" panose="020B0604020202020204" pitchFamily="34" charset="0"/>
              <a:buChar char="•"/>
            </a:pPr>
            <a:r>
              <a:rPr lang="en-US" sz="2400" dirty="0" smtClean="0"/>
              <a:t>It </a:t>
            </a:r>
            <a:r>
              <a:rPr lang="en-US" sz="2400" dirty="0"/>
              <a:t>takes </a:t>
            </a:r>
            <a:r>
              <a:rPr lang="en-US" sz="2400" b="1" dirty="0"/>
              <a:t>10 milliseconds </a:t>
            </a:r>
            <a:r>
              <a:rPr lang="en-US" sz="2400" dirty="0"/>
              <a:t>to search the TLB and </a:t>
            </a:r>
            <a:r>
              <a:rPr lang="en-US" sz="2400" b="1" dirty="0"/>
              <a:t>80 milliseconds </a:t>
            </a:r>
            <a:r>
              <a:rPr lang="en-US" sz="2400" dirty="0"/>
              <a:t>to access the physical memory. </a:t>
            </a:r>
            <a:endParaRPr lang="en-US" sz="2400" dirty="0" smtClean="0"/>
          </a:p>
          <a:p>
            <a:pPr marL="342900" indent="-342900">
              <a:spcBef>
                <a:spcPts val="600"/>
              </a:spcBef>
              <a:spcAft>
                <a:spcPts val="600"/>
              </a:spcAft>
              <a:buFont typeface="Arial" panose="020B0604020202020204" pitchFamily="34" charset="0"/>
              <a:buChar char="•"/>
            </a:pPr>
            <a:r>
              <a:rPr lang="en-US" sz="2400" dirty="0" smtClean="0"/>
              <a:t>If </a:t>
            </a:r>
            <a:r>
              <a:rPr lang="en-US" sz="2400" dirty="0"/>
              <a:t>the </a:t>
            </a:r>
            <a:r>
              <a:rPr lang="en-US" sz="2400" b="1" dirty="0"/>
              <a:t>TLB hit ratio is 0.6</a:t>
            </a:r>
            <a:r>
              <a:rPr lang="en-US" sz="2400" dirty="0"/>
              <a:t>, the effective memory access time (in milliseconds) </a:t>
            </a:r>
            <a:r>
              <a:rPr lang="en-US" sz="2400" dirty="0" smtClean="0"/>
              <a:t>is</a:t>
            </a:r>
            <a:endParaRPr lang="en-US" sz="2400" dirty="0"/>
          </a:p>
        </p:txBody>
      </p:sp>
      <p:sp>
        <p:nvSpPr>
          <p:cNvPr id="2" name="Rectangle 1"/>
          <p:cNvSpPr/>
          <p:nvPr/>
        </p:nvSpPr>
        <p:spPr>
          <a:xfrm>
            <a:off x="592047" y="4969432"/>
            <a:ext cx="10852217" cy="1200329"/>
          </a:xfrm>
          <a:prstGeom prst="rect">
            <a:avLst/>
          </a:prstGeom>
        </p:spPr>
        <p:txBody>
          <a:bodyPr wrap="square">
            <a:spAutoFit/>
          </a:bodyPr>
          <a:lstStyle/>
          <a:p>
            <a:r>
              <a:rPr lang="en-US" sz="2400" b="1" dirty="0"/>
              <a:t>Effective Access Time (EAT) </a:t>
            </a:r>
            <a:r>
              <a:rPr lang="en-US" sz="2400" b="1" dirty="0" smtClean="0"/>
              <a:t>	= </a:t>
            </a:r>
            <a:r>
              <a:rPr lang="en-US" sz="2400" b="1" dirty="0"/>
              <a:t>0.6 ( 10 + 80 ) + 0.4 ( 10 + 80 + 80 </a:t>
            </a:r>
            <a:r>
              <a:rPr lang="en-US" sz="2400" b="1" dirty="0" smtClean="0"/>
              <a:t>)</a:t>
            </a:r>
          </a:p>
          <a:p>
            <a:r>
              <a:rPr lang="en-US" sz="2400" b="1" dirty="0"/>
              <a:t>	</a:t>
            </a:r>
            <a:r>
              <a:rPr lang="en-US" sz="2400" b="1" dirty="0" smtClean="0"/>
              <a:t>			= </a:t>
            </a:r>
            <a:r>
              <a:rPr lang="en-US" sz="2400" b="1" dirty="0"/>
              <a:t>90 X 0.6 + 0.4 X 170 </a:t>
            </a:r>
            <a:endParaRPr lang="en-US" sz="2400" b="1" dirty="0" smtClean="0"/>
          </a:p>
          <a:p>
            <a:r>
              <a:rPr lang="en-US" sz="2400" b="1" dirty="0"/>
              <a:t>	</a:t>
            </a:r>
            <a:r>
              <a:rPr lang="en-US" sz="2400" b="1" dirty="0" smtClean="0"/>
              <a:t>			= </a:t>
            </a:r>
            <a:r>
              <a:rPr lang="en-US" sz="2400" b="1" dirty="0"/>
              <a:t>122</a:t>
            </a:r>
            <a:endParaRPr lang="te-IN" sz="2400" dirty="0"/>
          </a:p>
        </p:txBody>
      </p:sp>
      <p:sp>
        <p:nvSpPr>
          <p:cNvPr id="3" name="Rectangle 2"/>
          <p:cNvSpPr/>
          <p:nvPr/>
        </p:nvSpPr>
        <p:spPr>
          <a:xfrm>
            <a:off x="971305" y="4219694"/>
            <a:ext cx="4868064" cy="461665"/>
          </a:xfrm>
          <a:prstGeom prst="rect">
            <a:avLst/>
          </a:prstGeom>
        </p:spPr>
        <p:txBody>
          <a:bodyPr wrap="none">
            <a:spAutoFit/>
          </a:bodyPr>
          <a:lstStyle/>
          <a:p>
            <a:pPr>
              <a:spcBef>
                <a:spcPts val="600"/>
              </a:spcBef>
              <a:spcAft>
                <a:spcPts val="600"/>
              </a:spcAft>
            </a:pPr>
            <a:r>
              <a:rPr lang="fr-FR" sz="2400" b="1" dirty="0"/>
              <a:t>EAT = P (t + m) + (1 - p) (t + </a:t>
            </a:r>
            <a:r>
              <a:rPr lang="fr-FR" sz="2400" b="1" dirty="0" err="1"/>
              <a:t>k.m</a:t>
            </a:r>
            <a:r>
              <a:rPr lang="fr-FR" sz="2400" b="1" dirty="0"/>
              <a:t> + m) </a:t>
            </a:r>
            <a:r>
              <a:rPr lang="fr-FR" sz="2400" dirty="0"/>
              <a:t> </a:t>
            </a:r>
          </a:p>
        </p:txBody>
      </p:sp>
    </p:spTree>
    <p:extLst>
      <p:ext uri="{BB962C8B-B14F-4D97-AF65-F5344CB8AC3E}">
        <p14:creationId xmlns:p14="http://schemas.microsoft.com/office/powerpoint/2010/main" val="15581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a:effectLst>
                  <a:outerShdw blurRad="38100" dist="38100" dir="2700000" algn="tl">
                    <a:srgbClr val="000000">
                      <a:alpha val="43137"/>
                    </a:srgbClr>
                  </a:outerShdw>
                </a:effectLst>
              </a:rPr>
              <a:t>Demand Paging</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4462760"/>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IN" sz="2400" b="1" dirty="0"/>
              <a:t>Demand paging </a:t>
            </a:r>
            <a:r>
              <a:rPr lang="en-IN" sz="2400" dirty="0"/>
              <a:t>systems free processes from size limitations otherwise imposed by the amount of physical memory available on a machine</a:t>
            </a:r>
          </a:p>
          <a:p>
            <a:pPr marL="285750" indent="-285750">
              <a:spcBef>
                <a:spcPts val="600"/>
              </a:spcBef>
              <a:spcAft>
                <a:spcPts val="600"/>
              </a:spcAft>
              <a:buFont typeface="Arial" panose="020B0604020202020204" pitchFamily="34" charset="0"/>
              <a:buChar char="•"/>
            </a:pPr>
            <a:r>
              <a:rPr lang="en-IN" sz="2400" dirty="0"/>
              <a:t>Processes tend to execute instructions in small portions of their text space, such as program loops and frequently called subroutines, and their data references tend to cluster in small subsets of the total data space of the process. This is known as the </a:t>
            </a:r>
            <a:r>
              <a:rPr lang="en-IN" sz="2400" b="1" dirty="0"/>
              <a:t>principle of "locality." </a:t>
            </a:r>
            <a:endParaRPr lang="en-IN" sz="2400" b="1" dirty="0" smtClean="0"/>
          </a:p>
          <a:p>
            <a:pPr marL="285750" indent="-285750">
              <a:spcBef>
                <a:spcPts val="600"/>
              </a:spcBef>
              <a:spcAft>
                <a:spcPts val="600"/>
              </a:spcAft>
              <a:buFont typeface="Arial" panose="020B0604020202020204" pitchFamily="34" charset="0"/>
              <a:buChar char="•"/>
            </a:pPr>
            <a:r>
              <a:rPr lang="en-US" sz="2400" dirty="0"/>
              <a:t>In operating systems, the concept of locality of reference states that, instead of loading the entire process in the main memory, OS can load only those number of pages in the main memory that are frequently accessed by the CPU and along with that, the OS can also load only those page table entries which are corresponding to those many pages</a:t>
            </a:r>
            <a:r>
              <a:rPr lang="en-US" sz="2400" dirty="0" smtClean="0"/>
              <a:t>.</a:t>
            </a:r>
            <a:endParaRPr lang="en-IN" sz="2400" b="1" dirty="0"/>
          </a:p>
        </p:txBody>
      </p:sp>
    </p:spTree>
    <p:extLst>
      <p:ext uri="{BB962C8B-B14F-4D97-AF65-F5344CB8AC3E}">
        <p14:creationId xmlns:p14="http://schemas.microsoft.com/office/powerpoint/2010/main" val="7045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smtClean="0">
                <a:effectLst>
                  <a:outerShdw blurRad="38100" dist="38100" dir="2700000" algn="tl">
                    <a:srgbClr val="000000">
                      <a:alpha val="43137"/>
                    </a:srgbClr>
                  </a:outerShdw>
                </a:effectLst>
              </a:rPr>
              <a:t>Working Set</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463296" y="1583699"/>
            <a:ext cx="10753994" cy="276998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IN" sz="2400" b="1" dirty="0" smtClean="0"/>
              <a:t>Working </a:t>
            </a:r>
            <a:r>
              <a:rPr lang="en-IN" sz="2400" b="1" dirty="0"/>
              <a:t>set of a process </a:t>
            </a:r>
            <a:r>
              <a:rPr lang="en-IN" sz="2400" dirty="0"/>
              <a:t>is the set of pages that the process has referenced in its last n memory references; the number n is called the window of the working set. </a:t>
            </a:r>
          </a:p>
          <a:p>
            <a:pPr marL="285750" indent="-285750">
              <a:spcBef>
                <a:spcPts val="1200"/>
              </a:spcBef>
              <a:spcAft>
                <a:spcPts val="600"/>
              </a:spcAft>
              <a:buFont typeface="Arial" panose="020B0604020202020204" pitchFamily="34" charset="0"/>
              <a:buChar char="•"/>
            </a:pPr>
            <a:r>
              <a:rPr lang="en-IN" sz="2400" dirty="0"/>
              <a:t>When a process addresses a page that is not in its working set, it incurs a </a:t>
            </a:r>
            <a:r>
              <a:rPr lang="en-IN" sz="2400" b="1" dirty="0"/>
              <a:t>page fault</a:t>
            </a:r>
            <a:r>
              <a:rPr lang="en-IN" sz="2400" dirty="0"/>
              <a:t>;</a:t>
            </a:r>
          </a:p>
          <a:p>
            <a:pPr marL="285750" indent="-285750">
              <a:spcBef>
                <a:spcPts val="1200"/>
              </a:spcBef>
              <a:spcAft>
                <a:spcPts val="600"/>
              </a:spcAft>
              <a:buFont typeface="Arial" panose="020B0604020202020204" pitchFamily="34" charset="0"/>
              <a:buChar char="•"/>
            </a:pPr>
            <a:r>
              <a:rPr lang="en-IN" sz="2400" dirty="0"/>
              <a:t>In handling the fault, the kernel updates the working set, reading in pages from a secondary device if necessary</a:t>
            </a:r>
            <a:endParaRPr lang="en-US" sz="2400" b="1" dirty="0"/>
          </a:p>
        </p:txBody>
      </p:sp>
    </p:spTree>
    <p:extLst>
      <p:ext uri="{BB962C8B-B14F-4D97-AF65-F5344CB8AC3E}">
        <p14:creationId xmlns:p14="http://schemas.microsoft.com/office/powerpoint/2010/main" val="50318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IN" sz="4400" b="1" dirty="0" smtClean="0">
                <a:effectLst>
                  <a:outerShdw blurRad="38100" dist="38100" dir="2700000" algn="tl">
                    <a:srgbClr val="000000">
                      <a:alpha val="43137"/>
                    </a:srgbClr>
                  </a:outerShdw>
                </a:effectLst>
              </a:rPr>
              <a:t>Page Replacement</a:t>
            </a:r>
            <a:endParaRPr lang="en-US" sz="4400" b="1" dirty="0">
              <a:effectLst>
                <a:outerShdw blurRad="38100" dist="38100" dir="2700000" algn="tl">
                  <a:srgbClr val="000000">
                    <a:alpha val="43137"/>
                  </a:srgbClr>
                </a:outerShdw>
              </a:effectLst>
            </a:endParaRP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2923877"/>
          </a:xfrm>
          <a:prstGeom prst="rect">
            <a:avLst/>
          </a:prstGeom>
          <a:noFill/>
        </p:spPr>
        <p:txBody>
          <a:bodyPr wrap="square">
            <a:spAutoFit/>
          </a:bodyPr>
          <a:lstStyle/>
          <a:p>
            <a:pPr>
              <a:spcBef>
                <a:spcPts val="600"/>
              </a:spcBef>
              <a:spcAft>
                <a:spcPts val="600"/>
              </a:spcAft>
            </a:pPr>
            <a:r>
              <a:rPr lang="en-US" sz="2400" dirty="0" smtClean="0"/>
              <a:t>Operating </a:t>
            </a:r>
            <a:r>
              <a:rPr lang="en-US" sz="2400" dirty="0"/>
              <a:t>System might have to replace one of the existing pages with the newly needed page</a:t>
            </a:r>
            <a:r>
              <a:rPr lang="en-US" sz="2400" dirty="0" smtClean="0"/>
              <a:t>.</a:t>
            </a:r>
          </a:p>
          <a:p>
            <a:pPr marL="342900" indent="-342900">
              <a:spcBef>
                <a:spcPts val="600"/>
              </a:spcBef>
              <a:spcAft>
                <a:spcPts val="600"/>
              </a:spcAft>
              <a:buFont typeface="Arial" panose="020B0604020202020204" pitchFamily="34" charset="0"/>
              <a:buChar char="•"/>
            </a:pPr>
            <a:r>
              <a:rPr lang="en-US" sz="2400" b="1" dirty="0"/>
              <a:t>Optimal Page </a:t>
            </a:r>
            <a:r>
              <a:rPr lang="en-US" sz="2400" b="1" dirty="0" smtClean="0"/>
              <a:t>replacement</a:t>
            </a:r>
          </a:p>
          <a:p>
            <a:pPr marL="342900" indent="-342900">
              <a:spcBef>
                <a:spcPts val="600"/>
              </a:spcBef>
              <a:spcAft>
                <a:spcPts val="600"/>
              </a:spcAft>
              <a:buFont typeface="Arial" panose="020B0604020202020204" pitchFamily="34" charset="0"/>
              <a:buChar char="•"/>
            </a:pPr>
            <a:r>
              <a:rPr lang="en-US" sz="2400" b="1" dirty="0"/>
              <a:t>First In First Out (FIFO)</a:t>
            </a:r>
            <a:endParaRPr lang="en-US" sz="2400" dirty="0"/>
          </a:p>
          <a:p>
            <a:pPr marL="342900" indent="-342900">
              <a:spcBef>
                <a:spcPts val="600"/>
              </a:spcBef>
              <a:spcAft>
                <a:spcPts val="600"/>
              </a:spcAft>
              <a:buFont typeface="Arial" panose="020B0604020202020204" pitchFamily="34" charset="0"/>
              <a:buChar char="•"/>
            </a:pPr>
            <a:r>
              <a:rPr lang="en-US" sz="2400" b="1" dirty="0"/>
              <a:t>Least Recently Used </a:t>
            </a:r>
            <a:endParaRPr lang="en-US" sz="2400" dirty="0"/>
          </a:p>
          <a:p>
            <a:pPr>
              <a:spcBef>
                <a:spcPts val="600"/>
              </a:spcBef>
              <a:spcAft>
                <a:spcPts val="600"/>
              </a:spcAft>
            </a:pPr>
            <a:endParaRPr lang="en-US" sz="2400" b="1" dirty="0"/>
          </a:p>
        </p:txBody>
      </p:sp>
    </p:spTree>
    <p:extLst>
      <p:ext uri="{BB962C8B-B14F-4D97-AF65-F5344CB8AC3E}">
        <p14:creationId xmlns:p14="http://schemas.microsoft.com/office/powerpoint/2010/main" val="13131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effectLst>
                  <a:outerShdw blurRad="38100" dist="38100" dir="2700000" algn="tl">
                    <a:srgbClr val="000000">
                      <a:alpha val="43137"/>
                    </a:srgbClr>
                  </a:outerShdw>
                </a:effectLst>
              </a:rPr>
              <a:t>Optimal Page replacement </a:t>
            </a:r>
            <a:endParaRPr lang="en-US" sz="4400" dirty="0">
              <a:effectLst>
                <a:outerShdw blurRad="38100" dist="38100" dir="2700000" algn="tl">
                  <a:srgbClr val="000000">
                    <a:alpha val="43137"/>
                  </a:srgbClr>
                </a:outerShdw>
              </a:effectLst>
            </a:endParaRPr>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1354217"/>
          </a:xfrm>
          <a:prstGeom prst="rect">
            <a:avLst/>
          </a:prstGeom>
          <a:noFill/>
        </p:spPr>
        <p:txBody>
          <a:bodyPr wrap="square">
            <a:spAutoFit/>
          </a:bodyPr>
          <a:lstStyle/>
          <a:p>
            <a:pPr>
              <a:spcBef>
                <a:spcPts val="600"/>
              </a:spcBef>
              <a:spcAft>
                <a:spcPts val="600"/>
              </a:spcAft>
            </a:pPr>
            <a:r>
              <a:rPr lang="en-US" sz="2400" dirty="0"/>
              <a:t>Optimal page replacement is perfect, but not possible in practice as the operating system cannot know future requests. </a:t>
            </a:r>
          </a:p>
          <a:p>
            <a:pPr>
              <a:spcBef>
                <a:spcPts val="600"/>
              </a:spcBef>
              <a:spcAft>
                <a:spcPts val="600"/>
              </a:spcAft>
            </a:pPr>
            <a:endParaRPr lang="en-US" sz="2400" b="1" dirty="0"/>
          </a:p>
        </p:txBody>
      </p:sp>
      <p:pic>
        <p:nvPicPr>
          <p:cNvPr id="13" name="Picture 2" descr="https://media.geeksforgeeks.org/wp-content/uploads/20190412160500/optimal.png">
            <a:extLst>
              <a:ext uri="{FF2B5EF4-FFF2-40B4-BE49-F238E27FC236}">
                <a16:creationId xmlns="" xmlns:a16="http://schemas.microsoft.com/office/drawing/2014/main" id="{3A0920D5-BFF8-445D-8AF8-FDE9A68E1588}"/>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85216" y="1910035"/>
            <a:ext cx="10156586" cy="479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8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t>First In First Out (FIFO)</a:t>
            </a:r>
            <a:endParaRPr lang="en-US" sz="4400" dirty="0"/>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4159645" cy="4462760"/>
          </a:xfrm>
          <a:prstGeom prst="rect">
            <a:avLst/>
          </a:prstGeom>
          <a:noFill/>
        </p:spPr>
        <p:txBody>
          <a:bodyPr wrap="square">
            <a:spAutoFit/>
          </a:bodyPr>
          <a:lstStyle/>
          <a:p>
            <a:pPr>
              <a:spcBef>
                <a:spcPts val="600"/>
              </a:spcBef>
              <a:spcAft>
                <a:spcPts val="600"/>
              </a:spcAft>
            </a:pPr>
            <a:r>
              <a:rPr lang="en-US" sz="2400" dirty="0"/>
              <a:t>This is the simplest page replacement algorithm. </a:t>
            </a:r>
            <a:endParaRPr lang="en-US" sz="2400" dirty="0" smtClean="0"/>
          </a:p>
          <a:p>
            <a:pPr>
              <a:spcBef>
                <a:spcPts val="600"/>
              </a:spcBef>
              <a:spcAft>
                <a:spcPts val="600"/>
              </a:spcAft>
            </a:pPr>
            <a:r>
              <a:rPr lang="en-US" sz="2400" dirty="0" smtClean="0"/>
              <a:t>In </a:t>
            </a:r>
            <a:r>
              <a:rPr lang="en-US" sz="2400" dirty="0"/>
              <a:t>this algorithm, the operating system keeps track of all pages in the memory in a queue, the oldest page is in the front of the queue. </a:t>
            </a:r>
            <a:endParaRPr lang="en-US" sz="2400" dirty="0" smtClean="0"/>
          </a:p>
          <a:p>
            <a:pPr>
              <a:spcBef>
                <a:spcPts val="600"/>
              </a:spcBef>
              <a:spcAft>
                <a:spcPts val="600"/>
              </a:spcAft>
            </a:pPr>
            <a:r>
              <a:rPr lang="en-US" sz="2400" dirty="0" smtClean="0"/>
              <a:t>When </a:t>
            </a:r>
            <a:r>
              <a:rPr lang="en-US" sz="2400" dirty="0"/>
              <a:t>a page needs to be replaced page in the front of the queue is selected for removal.</a:t>
            </a:r>
          </a:p>
        </p:txBody>
      </p:sp>
      <p:pic>
        <p:nvPicPr>
          <p:cNvPr id="14" name="Picture 2" descr="https://media.geeksforgeeks.org/wp-content/uploads/20190412160604/fifo2.png">
            <a:extLst>
              <a:ext uri="{FF2B5EF4-FFF2-40B4-BE49-F238E27FC236}">
                <a16:creationId xmlns="" xmlns:a16="http://schemas.microsoft.com/office/drawing/2014/main" id="{A1CE30E6-C82E-408D-A2AC-ABC41BE353AE}"/>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621316" y="1024456"/>
            <a:ext cx="5880294" cy="524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3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t>First In First Out (FIFO</a:t>
            </a:r>
            <a:r>
              <a:rPr lang="en-US" sz="4400" b="1" dirty="0" smtClean="0"/>
              <a:t>) - </a:t>
            </a:r>
            <a:r>
              <a:rPr lang="en-US" sz="4400" dirty="0" err="1" smtClean="0"/>
              <a:t>Belady'sAnomaly</a:t>
            </a:r>
            <a:endParaRPr lang="en-US" sz="4400" dirty="0"/>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1354217"/>
          </a:xfrm>
          <a:prstGeom prst="rect">
            <a:avLst/>
          </a:prstGeom>
          <a:noFill/>
        </p:spPr>
        <p:txBody>
          <a:bodyPr wrap="square">
            <a:spAutoFit/>
          </a:bodyPr>
          <a:lstStyle/>
          <a:p>
            <a:pPr>
              <a:spcBef>
                <a:spcPts val="600"/>
              </a:spcBef>
              <a:spcAft>
                <a:spcPts val="600"/>
              </a:spcAft>
            </a:pPr>
            <a:r>
              <a:rPr lang="en-US" sz="2400" dirty="0"/>
              <a:t> In FIFO page replacement algorithm, the number of page faults will get increased with the increment in number of frames</a:t>
            </a:r>
            <a:r>
              <a:rPr lang="en-US" sz="2400" dirty="0" smtClean="0"/>
              <a:t>.</a:t>
            </a:r>
          </a:p>
          <a:p>
            <a:pPr>
              <a:spcBef>
                <a:spcPts val="600"/>
              </a:spcBef>
              <a:spcAft>
                <a:spcPts val="600"/>
              </a:spcAft>
            </a:pPr>
            <a:r>
              <a:rPr lang="en-US" sz="2400" dirty="0"/>
              <a:t>The reference String is given as 0 1 5 3 0 1 4 0 1 5 3 4</a:t>
            </a:r>
          </a:p>
        </p:txBody>
      </p:sp>
      <p:graphicFrame>
        <p:nvGraphicFramePr>
          <p:cNvPr id="3" name="Table 2"/>
          <p:cNvGraphicFramePr>
            <a:graphicFrameLocks noGrp="1"/>
          </p:cNvGraphicFramePr>
          <p:nvPr>
            <p:extLst>
              <p:ext uri="{D42A27DB-BD31-4B8C-83A1-F6EECF244321}">
                <p14:modId xmlns:p14="http://schemas.microsoft.com/office/powerpoint/2010/main" val="3257780491"/>
              </p:ext>
            </p:extLst>
          </p:nvPr>
        </p:nvGraphicFramePr>
        <p:xfrm>
          <a:off x="402333" y="3293234"/>
          <a:ext cx="8744248" cy="2985580"/>
        </p:xfrm>
        <a:graphic>
          <a:graphicData uri="http://schemas.openxmlformats.org/drawingml/2006/table">
            <a:tbl>
              <a:tblPr/>
              <a:tblGrid>
                <a:gridCol w="1049999"/>
                <a:gridCol w="647155"/>
                <a:gridCol w="647155"/>
                <a:gridCol w="647155"/>
                <a:gridCol w="647155"/>
                <a:gridCol w="647155"/>
                <a:gridCol w="647155"/>
                <a:gridCol w="647155"/>
                <a:gridCol w="494755"/>
                <a:gridCol w="494755"/>
                <a:gridCol w="647155"/>
                <a:gridCol w="647155"/>
                <a:gridCol w="880344"/>
              </a:tblGrid>
              <a:tr h="597116">
                <a:tc>
                  <a:txBody>
                    <a:bodyPr/>
                    <a:lstStyle/>
                    <a:p>
                      <a:pPr algn="l" fontAlgn="t"/>
                      <a:r>
                        <a:rPr lang="en-US" sz="1600" dirty="0">
                          <a:solidFill>
                            <a:srgbClr val="000000"/>
                          </a:solidFill>
                          <a:effectLst/>
                          <a:latin typeface="verdana"/>
                        </a:rPr>
                        <a:t>Request</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dirty="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7116">
                <a:tc>
                  <a:txBody>
                    <a:bodyPr/>
                    <a:lstStyle/>
                    <a:p>
                      <a:pPr algn="l" fontAlgn="t"/>
                      <a:r>
                        <a:rPr lang="en-US" sz="1600">
                          <a:solidFill>
                            <a:srgbClr val="000000"/>
                          </a:solidFill>
                          <a:effectLst/>
                          <a:latin typeface="verdana"/>
                        </a:rPr>
                        <a:t>Frame 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te-IN" sz="1600">
                        <a:solidFill>
                          <a:srgbClr val="000000"/>
                        </a:solidFill>
                        <a:effectLst/>
                        <a:latin typeface="verdana"/>
                      </a:endParaRP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te-IN" sz="1600">
                        <a:solidFill>
                          <a:srgbClr val="000000"/>
                        </a:solidFill>
                        <a:effectLst/>
                        <a:latin typeface="verdana"/>
                      </a:endParaRP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dirty="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dirty="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7116">
                <a:tc>
                  <a:txBody>
                    <a:bodyPr/>
                    <a:lstStyle/>
                    <a:p>
                      <a:pPr algn="l" fontAlgn="t"/>
                      <a:r>
                        <a:rPr lang="en-US" sz="1600">
                          <a:solidFill>
                            <a:srgbClr val="000000"/>
                          </a:solidFill>
                          <a:effectLst/>
                          <a:latin typeface="verdana"/>
                        </a:rPr>
                        <a:t>Frame 2</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te-IN" sz="1600">
                        <a:solidFill>
                          <a:srgbClr val="000000"/>
                        </a:solidFill>
                        <a:effectLst/>
                        <a:latin typeface="verdana"/>
                      </a:endParaRP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dirty="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600">
                          <a:solidFill>
                            <a:srgbClr val="000000"/>
                          </a:solidFill>
                          <a:effectLst/>
                          <a:latin typeface="verdana"/>
                        </a:rPr>
                        <a:t>5</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7116">
                <a:tc>
                  <a:txBody>
                    <a:bodyPr/>
                    <a:lstStyle/>
                    <a:p>
                      <a:pPr algn="l" fontAlgn="t"/>
                      <a:r>
                        <a:rPr lang="en-US" sz="1600">
                          <a:solidFill>
                            <a:srgbClr val="000000"/>
                          </a:solidFill>
                          <a:effectLst/>
                          <a:latin typeface="verdana"/>
                        </a:rPr>
                        <a:t>Frame 1</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0</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3</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600">
                          <a:solidFill>
                            <a:srgbClr val="000000"/>
                          </a:solidFill>
                          <a:effectLst/>
                          <a:latin typeface="verdana"/>
                        </a:rPr>
                        <a:t>4</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7116">
                <a:tc>
                  <a:txBody>
                    <a:bodyPr/>
                    <a:lstStyle/>
                    <a:p>
                      <a:pPr algn="l" fontAlgn="t"/>
                      <a:r>
                        <a:rPr lang="en-US" sz="1600">
                          <a:solidFill>
                            <a:srgbClr val="000000"/>
                          </a:solidFill>
                          <a:effectLst/>
                          <a:latin typeface="verdana"/>
                        </a:rPr>
                        <a:t>Miss/Hit</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Hit</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Hit</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a:rPr>
                        <a:t>Miss</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a:rPr>
                        <a:t>Hit</a:t>
                      </a:r>
                    </a:p>
                  </a:txBody>
                  <a:tcPr marL="67990" marR="67990" marT="67990" marB="6799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13" name="Rectangle 1"/>
          <p:cNvSpPr>
            <a:spLocks noChangeArrowheads="1"/>
          </p:cNvSpPr>
          <p:nvPr/>
        </p:nvSpPr>
        <p:spPr bwMode="auto">
          <a:xfrm>
            <a:off x="8238136" y="2260807"/>
            <a:ext cx="3781203"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Gautami"/>
              </a:defRPr>
            </a:lvl1pPr>
            <a:lvl2pPr fontAlgn="base">
              <a:spcBef>
                <a:spcPct val="0"/>
              </a:spcBef>
              <a:spcAft>
                <a:spcPct val="0"/>
              </a:spcAft>
              <a:defRPr>
                <a:solidFill>
                  <a:schemeClr val="tx1"/>
                </a:solidFill>
                <a:latin typeface="Arial" pitchFamily="34" charset="0"/>
                <a:cs typeface="Gautami"/>
              </a:defRPr>
            </a:lvl2pPr>
            <a:lvl3pPr fontAlgn="base">
              <a:spcBef>
                <a:spcPct val="0"/>
              </a:spcBef>
              <a:spcAft>
                <a:spcPct val="0"/>
              </a:spcAft>
              <a:defRPr>
                <a:solidFill>
                  <a:schemeClr val="tx1"/>
                </a:solidFill>
                <a:latin typeface="Arial" pitchFamily="34" charset="0"/>
                <a:cs typeface="Gautami"/>
              </a:defRPr>
            </a:lvl3pPr>
            <a:lvl4pPr fontAlgn="base">
              <a:spcBef>
                <a:spcPct val="0"/>
              </a:spcBef>
              <a:spcAft>
                <a:spcPct val="0"/>
              </a:spcAft>
              <a:defRPr>
                <a:solidFill>
                  <a:schemeClr val="tx1"/>
                </a:solidFill>
                <a:latin typeface="Arial" pitchFamily="34" charset="0"/>
                <a:cs typeface="Gautami"/>
              </a:defRPr>
            </a:lvl4pPr>
            <a:lvl5pPr fontAlgn="base">
              <a:spcBef>
                <a:spcPct val="0"/>
              </a:spcBef>
              <a:spcAft>
                <a:spcPct val="0"/>
              </a:spcAft>
              <a:defRPr>
                <a:solidFill>
                  <a:schemeClr val="tx1"/>
                </a:solidFill>
                <a:latin typeface="Arial" pitchFamily="34" charset="0"/>
                <a:cs typeface="Gautami"/>
              </a:defRPr>
            </a:lvl5pPr>
            <a:lvl6pPr fontAlgn="base">
              <a:spcBef>
                <a:spcPct val="0"/>
              </a:spcBef>
              <a:spcAft>
                <a:spcPct val="0"/>
              </a:spcAft>
              <a:defRPr>
                <a:solidFill>
                  <a:schemeClr val="tx1"/>
                </a:solidFill>
                <a:latin typeface="Arial" pitchFamily="34" charset="0"/>
                <a:cs typeface="Gautami"/>
              </a:defRPr>
            </a:lvl6pPr>
            <a:lvl7pPr fontAlgn="base">
              <a:spcBef>
                <a:spcPct val="0"/>
              </a:spcBef>
              <a:spcAft>
                <a:spcPct val="0"/>
              </a:spcAft>
              <a:defRPr>
                <a:solidFill>
                  <a:schemeClr val="tx1"/>
                </a:solidFill>
                <a:latin typeface="Arial" pitchFamily="34" charset="0"/>
                <a:cs typeface="Gautami"/>
              </a:defRPr>
            </a:lvl7pPr>
            <a:lvl8pPr fontAlgn="base">
              <a:spcBef>
                <a:spcPct val="0"/>
              </a:spcBef>
              <a:spcAft>
                <a:spcPct val="0"/>
              </a:spcAft>
              <a:defRPr>
                <a:solidFill>
                  <a:schemeClr val="tx1"/>
                </a:solidFill>
                <a:latin typeface="Arial" pitchFamily="34" charset="0"/>
                <a:cs typeface="Gautami"/>
              </a:defRPr>
            </a:lvl8pPr>
            <a:lvl9pPr fontAlgn="base">
              <a:spcBef>
                <a:spcPct val="0"/>
              </a:spcBef>
              <a:spcAft>
                <a:spcPct val="0"/>
              </a:spcAft>
              <a:defRPr>
                <a:solidFill>
                  <a:schemeClr val="tx1"/>
                </a:solidFill>
                <a:latin typeface="Arial" pitchFamily="34" charset="0"/>
                <a:cs typeface="Gautam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e-IN" altLang="te-IN" b="0" i="0" u="none" strike="noStrike" cap="none" normalizeH="0" baseline="0" dirty="0" smtClean="0">
                <a:ln>
                  <a:noFill/>
                </a:ln>
                <a:solidFill>
                  <a:srgbClr val="610B4B"/>
                </a:solidFill>
                <a:effectLst/>
                <a:latin typeface="+mn-lt"/>
                <a:cs typeface="Gautami"/>
              </a:rPr>
              <a:t>Case 1: Number of frames = 3</a:t>
            </a:r>
          </a:p>
          <a:p>
            <a:pPr marL="0" marR="0" lvl="0" indent="0" algn="l" defTabSz="914400" rtl="0" eaLnBrk="0" fontAlgn="base" latinLnBrk="0" hangingPunct="0">
              <a:lnSpc>
                <a:spcPct val="100000"/>
              </a:lnSpc>
              <a:spcBef>
                <a:spcPct val="0"/>
              </a:spcBef>
              <a:spcAft>
                <a:spcPct val="0"/>
              </a:spcAft>
              <a:buClrTx/>
              <a:buSzTx/>
              <a:buFontTx/>
              <a:buNone/>
              <a:tabLst/>
            </a:pPr>
            <a:r>
              <a:rPr kumimoji="0" lang="te-IN" altLang="te-IN" b="0" i="0" u="none" strike="noStrike" cap="none" normalizeH="0" baseline="0" dirty="0" smtClean="0">
                <a:ln>
                  <a:noFill/>
                </a:ln>
                <a:solidFill>
                  <a:srgbClr val="000000"/>
                </a:solidFill>
                <a:effectLst/>
                <a:latin typeface="+mn-lt"/>
                <a:cs typeface="Gautami"/>
              </a:rPr>
              <a:t>Number of Page Faults = 9</a:t>
            </a:r>
            <a:endParaRPr kumimoji="0" lang="te-IN" altLang="te-IN" b="0" i="0" u="none" strike="noStrike" cap="none" normalizeH="0" baseline="0" dirty="0" smtClean="0">
              <a:ln>
                <a:noFill/>
              </a:ln>
              <a:solidFill>
                <a:schemeClr val="tx1"/>
              </a:solidFill>
              <a:effectLst/>
              <a:latin typeface="+mn-lt"/>
              <a:cs typeface="Gautami"/>
            </a:endParaRPr>
          </a:p>
        </p:txBody>
      </p:sp>
    </p:spTree>
    <p:extLst>
      <p:ext uri="{BB962C8B-B14F-4D97-AF65-F5344CB8AC3E}">
        <p14:creationId xmlns:p14="http://schemas.microsoft.com/office/powerpoint/2010/main" val="124771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t>First In First Out (FIFO</a:t>
            </a:r>
            <a:r>
              <a:rPr lang="en-US" sz="4400" b="1" dirty="0" smtClean="0"/>
              <a:t>) - </a:t>
            </a:r>
            <a:r>
              <a:rPr lang="en-US" sz="4400" dirty="0" err="1" smtClean="0"/>
              <a:t>Belady'sAnomaly</a:t>
            </a:r>
            <a:endParaRPr lang="en-US" sz="4400" dirty="0"/>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Box 20">
            <a:extLst>
              <a:ext uri="{FF2B5EF4-FFF2-40B4-BE49-F238E27FC236}">
                <a16:creationId xmlns="" xmlns:a16="http://schemas.microsoft.com/office/drawing/2014/main" id="{F637BF83-7EB9-4FCB-A55C-6DA2F548125B}"/>
              </a:ext>
            </a:extLst>
          </p:cNvPr>
          <p:cNvSpPr txBox="1"/>
          <p:nvPr/>
        </p:nvSpPr>
        <p:spPr>
          <a:xfrm>
            <a:off x="278243" y="1583699"/>
            <a:ext cx="11166021" cy="1354217"/>
          </a:xfrm>
          <a:prstGeom prst="rect">
            <a:avLst/>
          </a:prstGeom>
          <a:noFill/>
        </p:spPr>
        <p:txBody>
          <a:bodyPr wrap="square">
            <a:spAutoFit/>
          </a:bodyPr>
          <a:lstStyle/>
          <a:p>
            <a:pPr>
              <a:spcBef>
                <a:spcPts val="600"/>
              </a:spcBef>
              <a:spcAft>
                <a:spcPts val="600"/>
              </a:spcAft>
            </a:pPr>
            <a:r>
              <a:rPr lang="en-US" sz="2400" dirty="0"/>
              <a:t> In FIFO page replacement algorithm, the number of page faults will get increased with the increment in number of frames</a:t>
            </a:r>
            <a:r>
              <a:rPr lang="en-US" sz="2400" dirty="0" smtClean="0"/>
              <a:t>.</a:t>
            </a:r>
          </a:p>
          <a:p>
            <a:pPr>
              <a:spcBef>
                <a:spcPts val="600"/>
              </a:spcBef>
              <a:spcAft>
                <a:spcPts val="600"/>
              </a:spcAft>
            </a:pPr>
            <a:r>
              <a:rPr lang="en-US" sz="2400" dirty="0"/>
              <a:t>The reference String is given as 0 1 5 3 0 1 4 0 1 5 3 4</a:t>
            </a:r>
          </a:p>
        </p:txBody>
      </p:sp>
      <p:graphicFrame>
        <p:nvGraphicFramePr>
          <p:cNvPr id="14" name="Table 13"/>
          <p:cNvGraphicFramePr>
            <a:graphicFrameLocks noGrp="1"/>
          </p:cNvGraphicFramePr>
          <p:nvPr>
            <p:extLst>
              <p:ext uri="{D42A27DB-BD31-4B8C-83A1-F6EECF244321}">
                <p14:modId xmlns:p14="http://schemas.microsoft.com/office/powerpoint/2010/main" val="3120603171"/>
              </p:ext>
            </p:extLst>
          </p:nvPr>
        </p:nvGraphicFramePr>
        <p:xfrm>
          <a:off x="397060" y="3328415"/>
          <a:ext cx="7737388" cy="2946084"/>
        </p:xfrm>
        <a:graphic>
          <a:graphicData uri="http://schemas.openxmlformats.org/drawingml/2006/table">
            <a:tbl>
              <a:tblPr/>
              <a:tblGrid>
                <a:gridCol w="951516"/>
                <a:gridCol w="591154"/>
                <a:gridCol w="591154"/>
                <a:gridCol w="591154"/>
                <a:gridCol w="591154"/>
                <a:gridCol w="437166"/>
                <a:gridCol w="437166"/>
                <a:gridCol w="591154"/>
                <a:gridCol w="591154"/>
                <a:gridCol w="591154"/>
                <a:gridCol w="591154"/>
                <a:gridCol w="591154"/>
                <a:gridCol w="591154"/>
              </a:tblGrid>
              <a:tr h="491014">
                <a:tc>
                  <a:txBody>
                    <a:bodyPr/>
                    <a:lstStyle/>
                    <a:p>
                      <a:pPr algn="l" fontAlgn="t"/>
                      <a:r>
                        <a:rPr lang="en-US" sz="1800" dirty="0">
                          <a:solidFill>
                            <a:srgbClr val="000000"/>
                          </a:solidFill>
                          <a:effectLst/>
                          <a:latin typeface="+mn-lt"/>
                        </a:rPr>
                        <a:t>Request</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dirty="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1014">
                <a:tc>
                  <a:txBody>
                    <a:bodyPr/>
                    <a:lstStyle/>
                    <a:p>
                      <a:pPr algn="l" fontAlgn="t"/>
                      <a:r>
                        <a:rPr lang="en-US" sz="1800">
                          <a:solidFill>
                            <a:srgbClr val="000000"/>
                          </a:solidFill>
                          <a:effectLst/>
                          <a:latin typeface="+mn-lt"/>
                        </a:rPr>
                        <a:t>Frame 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te-IN" sz="1800">
                        <a:solidFill>
                          <a:srgbClr val="000000"/>
                        </a:solidFill>
                        <a:effectLst/>
                        <a:latin typeface="+mn-lt"/>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te-IN" sz="1800">
                        <a:solidFill>
                          <a:srgbClr val="000000"/>
                        </a:solidFill>
                        <a:effectLst/>
                        <a:latin typeface="+mn-lt"/>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te-IN" sz="1800">
                        <a:solidFill>
                          <a:srgbClr val="000000"/>
                        </a:solidFill>
                        <a:effectLst/>
                        <a:latin typeface="+mn-lt"/>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1014">
                <a:tc>
                  <a:txBody>
                    <a:bodyPr/>
                    <a:lstStyle/>
                    <a:p>
                      <a:pPr algn="l" fontAlgn="t"/>
                      <a:r>
                        <a:rPr lang="en-US" sz="1800">
                          <a:solidFill>
                            <a:srgbClr val="000000"/>
                          </a:solidFill>
                          <a:effectLst/>
                          <a:latin typeface="+mn-lt"/>
                        </a:rPr>
                        <a:t>Frame 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te-IN" sz="1800">
                        <a:solidFill>
                          <a:srgbClr val="000000"/>
                        </a:solidFill>
                        <a:effectLst/>
                        <a:latin typeface="+mn-lt"/>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endParaRPr lang="te-IN" sz="1800">
                        <a:solidFill>
                          <a:srgbClr val="000000"/>
                        </a:solidFill>
                        <a:effectLst/>
                        <a:latin typeface="+mn-lt"/>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5</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1014">
                <a:tc>
                  <a:txBody>
                    <a:bodyPr/>
                    <a:lstStyle/>
                    <a:p>
                      <a:pPr algn="l" fontAlgn="t"/>
                      <a:r>
                        <a:rPr lang="en-US" sz="1800">
                          <a:solidFill>
                            <a:srgbClr val="000000"/>
                          </a:solidFill>
                          <a:effectLst/>
                          <a:latin typeface="+mn-lt"/>
                        </a:rPr>
                        <a:t>Frame 2</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endParaRPr lang="te-IN" sz="1800">
                        <a:solidFill>
                          <a:srgbClr val="000000"/>
                        </a:solidFill>
                        <a:effectLst/>
                        <a:latin typeface="+mn-lt"/>
                      </a:endParaRP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91014">
                <a:tc>
                  <a:txBody>
                    <a:bodyPr/>
                    <a:lstStyle/>
                    <a:p>
                      <a:pPr algn="l" fontAlgn="t"/>
                      <a:r>
                        <a:rPr lang="en-US" sz="1800">
                          <a:solidFill>
                            <a:srgbClr val="000000"/>
                          </a:solidFill>
                          <a:effectLst/>
                          <a:latin typeface="+mn-lt"/>
                        </a:rPr>
                        <a:t>Frame 1</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0</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4</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te-IN" sz="1800">
                          <a:solidFill>
                            <a:srgbClr val="000000"/>
                          </a:solidFill>
                          <a:effectLst/>
                          <a:latin typeface="+mn-lt"/>
                        </a:rPr>
                        <a:t>3</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91014">
                <a:tc>
                  <a:txBody>
                    <a:bodyPr/>
                    <a:lstStyle/>
                    <a:p>
                      <a:pPr algn="l" fontAlgn="t"/>
                      <a:r>
                        <a:rPr lang="en-US" sz="1800">
                          <a:solidFill>
                            <a:srgbClr val="000000"/>
                          </a:solidFill>
                          <a:effectLst/>
                          <a:latin typeface="+mn-lt"/>
                        </a:rPr>
                        <a:t>Miss/Hit</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Hit</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Hit</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mn-lt"/>
                        </a:rPr>
                        <a:t>Miss</a:t>
                      </a:r>
                    </a:p>
                  </a:txBody>
                  <a:tcPr marL="56658" marR="56658" marT="56658" marB="5665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15" name="Rectangle 1"/>
          <p:cNvSpPr>
            <a:spLocks noChangeArrowheads="1"/>
          </p:cNvSpPr>
          <p:nvPr/>
        </p:nvSpPr>
        <p:spPr bwMode="auto">
          <a:xfrm>
            <a:off x="8011913" y="2520263"/>
            <a:ext cx="365201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Gautami"/>
              </a:defRPr>
            </a:lvl1pPr>
            <a:lvl2pPr fontAlgn="base">
              <a:spcBef>
                <a:spcPct val="0"/>
              </a:spcBef>
              <a:spcAft>
                <a:spcPct val="0"/>
              </a:spcAft>
              <a:defRPr>
                <a:solidFill>
                  <a:schemeClr val="tx1"/>
                </a:solidFill>
                <a:latin typeface="Arial" pitchFamily="34" charset="0"/>
                <a:cs typeface="Gautami"/>
              </a:defRPr>
            </a:lvl2pPr>
            <a:lvl3pPr fontAlgn="base">
              <a:spcBef>
                <a:spcPct val="0"/>
              </a:spcBef>
              <a:spcAft>
                <a:spcPct val="0"/>
              </a:spcAft>
              <a:defRPr>
                <a:solidFill>
                  <a:schemeClr val="tx1"/>
                </a:solidFill>
                <a:latin typeface="Arial" pitchFamily="34" charset="0"/>
                <a:cs typeface="Gautami"/>
              </a:defRPr>
            </a:lvl3pPr>
            <a:lvl4pPr fontAlgn="base">
              <a:spcBef>
                <a:spcPct val="0"/>
              </a:spcBef>
              <a:spcAft>
                <a:spcPct val="0"/>
              </a:spcAft>
              <a:defRPr>
                <a:solidFill>
                  <a:schemeClr val="tx1"/>
                </a:solidFill>
                <a:latin typeface="Arial" pitchFamily="34" charset="0"/>
                <a:cs typeface="Gautami"/>
              </a:defRPr>
            </a:lvl4pPr>
            <a:lvl5pPr fontAlgn="base">
              <a:spcBef>
                <a:spcPct val="0"/>
              </a:spcBef>
              <a:spcAft>
                <a:spcPct val="0"/>
              </a:spcAft>
              <a:defRPr>
                <a:solidFill>
                  <a:schemeClr val="tx1"/>
                </a:solidFill>
                <a:latin typeface="Arial" pitchFamily="34" charset="0"/>
                <a:cs typeface="Gautami"/>
              </a:defRPr>
            </a:lvl5pPr>
            <a:lvl6pPr fontAlgn="base">
              <a:spcBef>
                <a:spcPct val="0"/>
              </a:spcBef>
              <a:spcAft>
                <a:spcPct val="0"/>
              </a:spcAft>
              <a:defRPr>
                <a:solidFill>
                  <a:schemeClr val="tx1"/>
                </a:solidFill>
                <a:latin typeface="Arial" pitchFamily="34" charset="0"/>
                <a:cs typeface="Gautami"/>
              </a:defRPr>
            </a:lvl6pPr>
            <a:lvl7pPr fontAlgn="base">
              <a:spcBef>
                <a:spcPct val="0"/>
              </a:spcBef>
              <a:spcAft>
                <a:spcPct val="0"/>
              </a:spcAft>
              <a:defRPr>
                <a:solidFill>
                  <a:schemeClr val="tx1"/>
                </a:solidFill>
                <a:latin typeface="Arial" pitchFamily="34" charset="0"/>
                <a:cs typeface="Gautami"/>
              </a:defRPr>
            </a:lvl7pPr>
            <a:lvl8pPr fontAlgn="base">
              <a:spcBef>
                <a:spcPct val="0"/>
              </a:spcBef>
              <a:spcAft>
                <a:spcPct val="0"/>
              </a:spcAft>
              <a:defRPr>
                <a:solidFill>
                  <a:schemeClr val="tx1"/>
                </a:solidFill>
                <a:latin typeface="Arial" pitchFamily="34" charset="0"/>
                <a:cs typeface="Gautami"/>
              </a:defRPr>
            </a:lvl8pPr>
            <a:lvl9pPr fontAlgn="base">
              <a:spcBef>
                <a:spcPct val="0"/>
              </a:spcBef>
              <a:spcAft>
                <a:spcPct val="0"/>
              </a:spcAft>
              <a:defRPr>
                <a:solidFill>
                  <a:schemeClr val="tx1"/>
                </a:solidFill>
                <a:latin typeface="Arial" pitchFamily="34" charset="0"/>
                <a:cs typeface="Gautam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e-IN" altLang="te-IN" b="0" i="0" u="none" strike="noStrike" cap="none" normalizeH="0" baseline="0" dirty="0" smtClean="0">
                <a:ln>
                  <a:noFill/>
                </a:ln>
                <a:solidFill>
                  <a:srgbClr val="610B4B"/>
                </a:solidFill>
                <a:effectLst/>
                <a:latin typeface="+mn-lt"/>
                <a:cs typeface="Gautami"/>
              </a:rPr>
              <a:t>Case 2: Number of frames = 4</a:t>
            </a:r>
          </a:p>
          <a:p>
            <a:pPr marL="0" marR="0" lvl="0" indent="0" algn="l" defTabSz="914400" rtl="0" eaLnBrk="0" fontAlgn="base" latinLnBrk="0" hangingPunct="0">
              <a:lnSpc>
                <a:spcPct val="100000"/>
              </a:lnSpc>
              <a:spcBef>
                <a:spcPct val="0"/>
              </a:spcBef>
              <a:spcAft>
                <a:spcPct val="0"/>
              </a:spcAft>
              <a:buClrTx/>
              <a:buSzTx/>
              <a:buFontTx/>
              <a:buNone/>
              <a:tabLst/>
            </a:pPr>
            <a:r>
              <a:rPr kumimoji="0" lang="te-IN" altLang="te-IN" b="0" i="0" u="none" strike="noStrike" cap="none" normalizeH="0" baseline="0" dirty="0" smtClean="0">
                <a:ln>
                  <a:noFill/>
                </a:ln>
                <a:solidFill>
                  <a:srgbClr val="000000"/>
                </a:solidFill>
                <a:effectLst/>
                <a:latin typeface="+mn-lt"/>
                <a:cs typeface="Gautami"/>
              </a:rPr>
              <a:t>Number of Page Faults = 10</a:t>
            </a:r>
            <a:endParaRPr kumimoji="0" lang="te-IN" altLang="te-IN" b="0" i="0" u="none" strike="noStrike" cap="none" normalizeH="0" baseline="0" dirty="0" smtClean="0">
              <a:ln>
                <a:noFill/>
              </a:ln>
              <a:solidFill>
                <a:schemeClr val="tx1"/>
              </a:solidFill>
              <a:effectLst/>
              <a:latin typeface="+mn-lt"/>
              <a:cs typeface="Gautami"/>
            </a:endParaRPr>
          </a:p>
        </p:txBody>
      </p:sp>
    </p:spTree>
    <p:extLst>
      <p:ext uri="{BB962C8B-B14F-4D97-AF65-F5344CB8AC3E}">
        <p14:creationId xmlns:p14="http://schemas.microsoft.com/office/powerpoint/2010/main" val="149950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 xmlns:a16="http://schemas.microsoft.com/office/drawing/2014/main" id="{155F7920-28F4-48E6-81BC-48EDF169C327}"/>
              </a:ext>
            </a:extLst>
          </p:cNvPr>
          <p:cNvSpPr/>
          <p:nvPr/>
        </p:nvSpPr>
        <p:spPr>
          <a:xfrm>
            <a:off x="295253" y="434414"/>
            <a:ext cx="9833485" cy="769441"/>
          </a:xfrm>
          <a:prstGeom prst="rect">
            <a:avLst/>
          </a:prstGeom>
        </p:spPr>
        <p:txBody>
          <a:bodyPr wrap="square">
            <a:spAutoFit/>
          </a:bodyPr>
          <a:lstStyle/>
          <a:p>
            <a:r>
              <a:rPr lang="en-US" sz="4400" b="1" dirty="0"/>
              <a:t>Least Recently Used </a:t>
            </a:r>
            <a:endParaRPr lang="en-US" sz="4400" dirty="0"/>
          </a:p>
        </p:txBody>
      </p:sp>
      <p:grpSp>
        <p:nvGrpSpPr>
          <p:cNvPr id="4" name="Group 3">
            <a:extLst>
              <a:ext uri="{FF2B5EF4-FFF2-40B4-BE49-F238E27FC236}">
                <a16:creationId xmlns="" xmlns:a16="http://schemas.microsoft.com/office/drawing/2014/main" id="{8D9418D7-E568-4431-BF4C-556A5367E483}"/>
              </a:ext>
            </a:extLst>
          </p:cNvPr>
          <p:cNvGrpSpPr/>
          <p:nvPr/>
        </p:nvGrpSpPr>
        <p:grpSpPr>
          <a:xfrm>
            <a:off x="0" y="0"/>
            <a:ext cx="12192001" cy="6860735"/>
            <a:chOff x="0" y="0"/>
            <a:chExt cx="12192001" cy="6860735"/>
          </a:xfrm>
        </p:grpSpPr>
        <p:pic>
          <p:nvPicPr>
            <p:cNvPr id="5" name="Picture 2" descr="KL Deemed to be University Logo">
              <a:extLst>
                <a:ext uri="{FF2B5EF4-FFF2-40B4-BE49-F238E27FC236}">
                  <a16:creationId xmlns="" xmlns:a16="http://schemas.microsoft.com/office/drawing/2014/main" id="{4DDA7CE7-3170-4824-BD95-37E7D9F5B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AB5E0F97-243E-4A4D-8292-24FE713943C1}"/>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 xmlns:a16="http://schemas.microsoft.com/office/drawing/2014/main" id="{BF54D9F4-741C-40DE-A79C-1B97D8C29EC9}"/>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 xmlns:a16="http://schemas.microsoft.com/office/drawing/2014/main" id="{CD673B87-B58C-4975-9D16-5CF0275E6E9F}"/>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 xmlns:a16="http://schemas.microsoft.com/office/drawing/2014/main" id="{D9018A98-F3D2-4B4A-B0BF-6DEB85D2BADC}"/>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3AFBBBD6-63AA-4035-9DED-A23FC0505D2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3EDB7798-20D6-4D25-BCF3-DCE9FB9C838A}"/>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 xmlns:a16="http://schemas.microsoft.com/office/drawing/2014/main" id="{82C1C503-F192-4C54-8757-BB43DC98A6D6}"/>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2" descr="https://media.geeksforgeeks.org/wp-content/uploads/20190412161533/optimal2.png">
            <a:extLst>
              <a:ext uri="{FF2B5EF4-FFF2-40B4-BE49-F238E27FC236}">
                <a16:creationId xmlns="" xmlns:a16="http://schemas.microsoft.com/office/drawing/2014/main" id="{D52BC4D6-69A4-426F-BC2E-6304E4B7048D}"/>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09249" y="1413528"/>
            <a:ext cx="10387891" cy="509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833</Words>
  <Application>Microsoft Office PowerPoint</Application>
  <PresentationFormat>Custom</PresentationFormat>
  <Paragraphs>205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Operating Systems Design​ Session 28:  Demand Paging and Page 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Sai Kiran Pasupuleti</dc:creator>
  <cp:lastModifiedBy>KLU</cp:lastModifiedBy>
  <cp:revision>323</cp:revision>
  <dcterms:created xsi:type="dcterms:W3CDTF">2020-07-05T04:33:11Z</dcterms:created>
  <dcterms:modified xsi:type="dcterms:W3CDTF">2020-10-06T10:32:39Z</dcterms:modified>
</cp:coreProperties>
</file>