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66" r:id="rId3"/>
    <p:sldId id="368" r:id="rId4"/>
    <p:sldId id="372" r:id="rId5"/>
    <p:sldId id="397" r:id="rId6"/>
    <p:sldId id="369" r:id="rId7"/>
    <p:sldId id="370" r:id="rId8"/>
    <p:sldId id="332" r:id="rId9"/>
    <p:sldId id="371" r:id="rId10"/>
    <p:sldId id="378" r:id="rId11"/>
    <p:sldId id="375" r:id="rId12"/>
    <p:sldId id="380" r:id="rId13"/>
    <p:sldId id="376" r:id="rId14"/>
    <p:sldId id="381" r:id="rId15"/>
    <p:sldId id="379" r:id="rId16"/>
    <p:sldId id="382" r:id="rId17"/>
    <p:sldId id="383" r:id="rId18"/>
    <p:sldId id="384" r:id="rId19"/>
    <p:sldId id="385" r:id="rId20"/>
    <p:sldId id="386" r:id="rId21"/>
    <p:sldId id="392" r:id="rId22"/>
    <p:sldId id="387" r:id="rId23"/>
    <p:sldId id="388" r:id="rId24"/>
    <p:sldId id="389" r:id="rId25"/>
    <p:sldId id="393" r:id="rId26"/>
    <p:sldId id="390" r:id="rId27"/>
    <p:sldId id="391" r:id="rId28"/>
    <p:sldId id="394" r:id="rId29"/>
    <p:sldId id="395" r:id="rId30"/>
    <p:sldId id="3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99CC00"/>
    <a:srgbClr val="D0D3D4"/>
    <a:srgbClr val="C7E9FA"/>
    <a:srgbClr val="B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BAA1-764E-494F-ACC0-2F99EC0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6BD02-63D9-40BE-B999-1B8CDD207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7D5B-0D66-4202-8B73-6A7F4FBE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83BA-7863-4556-B49F-2F120E3C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843B-D2E8-4A15-BB9F-485E72BD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6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1CED-53E0-4C81-8545-DAADC6A6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F36BE-1116-4915-9A57-B2C7133A6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A298-FFA9-4671-B995-EA8BAADD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3558-041C-45B3-BD2D-4ECBFAC4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E182-233C-468F-A452-E2757763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1086B-FC5D-48C1-9F24-A57BC855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8CE97-B556-4DB4-A7C9-B755215B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2BA5-3591-45BE-AE30-AA03B7CF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3A68-A9FB-415A-982A-EF231971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985A-9D07-47AE-8705-4D090DB5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6991-A24D-4DDF-8451-4EA6D9B0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5DD3-C439-450E-A222-E2CC4D07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B1BD-F678-473F-970C-1B2E7874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97A1-C023-4698-A53F-3162F783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043E-6401-43B9-A1CA-91C44ED2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BE62-6D93-469D-872D-F57FD12F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08EF-0039-43B5-BDFA-79C9D5E4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6C41-326D-4BAA-9AEA-21414BCE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461E-9311-4131-9C94-32D0029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970A-1D42-4054-8D5F-36D840CD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1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70BF-2658-4E9D-B53C-9BDFD5D0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8927-3A7E-4B76-B704-11DAEAF4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3FB6-4218-4545-A221-AF8E8416D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C0E7-3A14-475C-8067-8963EDC3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613EC-61C2-4353-8CD4-D55BB88A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80E40-69E5-4481-9411-4E34E3E7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06DA-2D1B-47F9-B82F-45213DCA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C93D9-ACFE-41B2-BB22-7EFE8654E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89C3-7052-4414-8919-5DA01CB10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68771-5C28-4270-A7C4-878CDEE70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D8702-13D4-422C-B71F-2E3017FAF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6B91A-CD8F-41DA-8D53-11E43554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18969-2F0B-4761-8668-CE59EDD2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C431E-6A0B-4FDC-A788-9785D5D6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1919-DE5A-4373-82DC-23F5A8E0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0C199-819B-46E6-BBBE-8B16E57F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2AF19-5F33-4E60-9DE9-D1071A8B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3DD7B-96C1-4B70-BB70-D45DC4A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168AF-2498-478D-8EFA-FF6BFBAA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72B70-3DF6-4629-8C97-589D0564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2F3AD-E1BA-4081-85B1-4B5D20BD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A7EE-CB9B-413B-8B6A-E4E53498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B70D-B2AF-462E-B15B-D9473975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E88FE-595E-4424-B3D8-A2915524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904E3-3C77-4C57-A404-12FBE6E9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CC37-EEA9-43E2-8A57-202B866C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49487-E7B1-4D6A-B644-162F6DE9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71AE-49F2-44EE-8741-C98D6C7E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0DC75-344D-4A8A-A6BF-E5CFD8DB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D4060-7F87-41EC-AE6F-67D8EBE6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286A-310F-4225-86F2-9D8D19D8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C2F42-4013-4A5F-9C52-1911E7B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79416-A28F-4A37-884C-480EB4BB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D6A84-5CAA-46EC-8B73-3BA70688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C4ABA-AB51-4F9C-9B17-6848D33E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DAD6-CACA-4FAF-B721-58597B5B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D84D-2E55-4090-8ED3-FF3362D8EB0A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90BD8-B16B-4819-BA83-C1A3BD44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C834-C71E-4E10-8451-C04B15C78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F8D17B-9457-4A2D-98CD-889C5DFA895C}"/>
              </a:ext>
            </a:extLst>
          </p:cNvPr>
          <p:cNvSpPr/>
          <p:nvPr/>
        </p:nvSpPr>
        <p:spPr>
          <a:xfrm>
            <a:off x="0" y="1446028"/>
            <a:ext cx="12192000" cy="4040372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6DE73-3A40-4B12-8697-E0C74FE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3" y="3521421"/>
            <a:ext cx="12192000" cy="19079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b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4800" b="1" i="0" u="none" strike="noStrik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Operating Systems Design</a:t>
            </a:r>
            <a: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​</a:t>
            </a:r>
            <a:b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</a:b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Session 29 &amp; 30: </a:t>
            </a:r>
            <a:b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</a:b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TLB and Segmentation</a:t>
            </a: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4C4E1-D9BB-4CEF-B300-13701DFDCF8E}"/>
              </a:ext>
            </a:extLst>
          </p:cNvPr>
          <p:cNvSpPr txBox="1"/>
          <p:nvPr/>
        </p:nvSpPr>
        <p:spPr>
          <a:xfrm>
            <a:off x="0" y="18001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19CS2106R​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AEC50-F360-44B5-9CD6-F2332A6A95AB}"/>
              </a:ext>
            </a:extLst>
          </p:cNvPr>
          <p:cNvSpPr txBox="1"/>
          <p:nvPr/>
        </p:nvSpPr>
        <p:spPr>
          <a:xfrm>
            <a:off x="2525086" y="6048017"/>
            <a:ext cx="696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898989"/>
                </a:solidFill>
                <a:effectLst/>
                <a:latin typeface="Calibri" panose="020F0502020204030204" pitchFamily="34" charset="0"/>
              </a:rPr>
              <a:t>© 2020 KL University </a:t>
            </a:r>
            <a:endParaRPr lang="en-IN" dirty="0"/>
          </a:p>
        </p:txBody>
      </p:sp>
      <p:pic>
        <p:nvPicPr>
          <p:cNvPr id="1026" name="Picture 2" descr="KL Deemed to be University Logo">
            <a:extLst>
              <a:ext uri="{FF2B5EF4-FFF2-40B4-BE49-F238E27FC236}">
                <a16:creationId xmlns:a16="http://schemas.microsoft.com/office/drawing/2014/main" id="{B40BD21A-190E-4213-8A75-AE891938F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5"/>
          <a:stretch/>
        </p:blipFill>
        <p:spPr bwMode="auto">
          <a:xfrm>
            <a:off x="4879800" y="201699"/>
            <a:ext cx="2432399" cy="102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5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-5" dirty="0"/>
              <a:t>Segmentation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451104" y="1595891"/>
            <a:ext cx="5879358" cy="4745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Let’s first assume no paging in the system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User generates logical addresses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These addresses consist of a segment number and an offset into the segment.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800" spc="-5" dirty="0">
                <a:cs typeface="Liberation Sans"/>
              </a:rPr>
              <a:t>Each </a:t>
            </a:r>
            <a:r>
              <a:rPr lang="en-IN" sz="2800" dirty="0">
                <a:cs typeface="Liberation Sans"/>
              </a:rPr>
              <a:t>segment associated </a:t>
            </a:r>
            <a:r>
              <a:rPr lang="en-IN" sz="2800" spc="-10" dirty="0">
                <a:cs typeface="Liberation Sans"/>
              </a:rPr>
              <a:t>with </a:t>
            </a:r>
            <a:r>
              <a:rPr lang="en-IN" sz="2800" dirty="0">
                <a:cs typeface="Liberation Sans"/>
              </a:rPr>
              <a:t>a segment  selector and</a:t>
            </a:r>
            <a:r>
              <a:rPr lang="en-IN" sz="2800" spc="-10" dirty="0">
                <a:cs typeface="Liberation Sans"/>
              </a:rPr>
              <a:t> offset.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Use segment number to index into a table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Add the offset to the base and generate the physical address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5138F3E-037F-43D2-8F3A-0E08EF9705E7}"/>
              </a:ext>
            </a:extLst>
          </p:cNvPr>
          <p:cNvSpPr/>
          <p:nvPr/>
        </p:nvSpPr>
        <p:spPr>
          <a:xfrm>
            <a:off x="6084588" y="1936034"/>
            <a:ext cx="6107412" cy="3514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915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-5" dirty="0"/>
              <a:t>Segmentation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object 3">
            <a:extLst>
              <a:ext uri="{FF2B5EF4-FFF2-40B4-BE49-F238E27FC236}">
                <a16:creationId xmlns:a16="http://schemas.microsoft.com/office/drawing/2014/main" id="{BCD7C230-6471-49B3-BAD1-FCE0F22E19FF}"/>
              </a:ext>
            </a:extLst>
          </p:cNvPr>
          <p:cNvSpPr txBox="1"/>
          <p:nvPr/>
        </p:nvSpPr>
        <p:spPr>
          <a:xfrm>
            <a:off x="7449332" y="6001745"/>
            <a:ext cx="2508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Address </a:t>
            </a:r>
            <a:r>
              <a:rPr sz="1800" spc="-15" dirty="0">
                <a:latin typeface="Liberation Sans"/>
                <a:cs typeface="Liberation Sans"/>
              </a:rPr>
              <a:t>Map </a:t>
            </a:r>
            <a:r>
              <a:rPr sz="1800" spc="-5" dirty="0">
                <a:latin typeface="Liberation Sans"/>
                <a:cs typeface="Liberation Sans"/>
              </a:rPr>
              <a:t>of</a:t>
            </a:r>
            <a:r>
              <a:rPr sz="1800" spc="-4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Process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D9B66EC-3E49-473D-BC04-B7E70F37D3FE}"/>
              </a:ext>
            </a:extLst>
          </p:cNvPr>
          <p:cNvSpPr txBox="1"/>
          <p:nvPr/>
        </p:nvSpPr>
        <p:spPr>
          <a:xfrm>
            <a:off x="9581662" y="57515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36B361CF-C0FC-4454-9795-C0DF09DED142}"/>
              </a:ext>
            </a:extLst>
          </p:cNvPr>
          <p:cNvSpPr txBox="1"/>
          <p:nvPr/>
        </p:nvSpPr>
        <p:spPr>
          <a:xfrm>
            <a:off x="9581662" y="5356585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10</a:t>
            </a:r>
            <a:r>
              <a:rPr sz="1800" spc="-15" dirty="0">
                <a:latin typeface="Liberation Sans"/>
                <a:cs typeface="Liberation Sans"/>
              </a:rPr>
              <a:t>0</a:t>
            </a:r>
            <a:r>
              <a:rPr sz="180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17" name="object 6">
            <a:extLst>
              <a:ext uri="{FF2B5EF4-FFF2-40B4-BE49-F238E27FC236}">
                <a16:creationId xmlns:a16="http://schemas.microsoft.com/office/drawing/2014/main" id="{69A5CFEF-3DD8-478B-9A16-D244FF3D12A0}"/>
              </a:ext>
            </a:extLst>
          </p:cNvPr>
          <p:cNvGrpSpPr/>
          <p:nvPr/>
        </p:nvGrpSpPr>
        <p:grpSpPr>
          <a:xfrm>
            <a:off x="2604599" y="1620245"/>
            <a:ext cx="2100580" cy="3173730"/>
            <a:chOff x="1252537" y="1860550"/>
            <a:chExt cx="2100580" cy="3173730"/>
          </a:xfrm>
        </p:grpSpPr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593494A2-A513-43DC-B1A2-1D18AEF1E010}"/>
                </a:ext>
              </a:extLst>
            </p:cNvPr>
            <p:cNvSpPr/>
            <p:nvPr/>
          </p:nvSpPr>
          <p:spPr>
            <a:xfrm>
              <a:off x="2057400" y="1916430"/>
              <a:ext cx="1189990" cy="140970"/>
            </a:xfrm>
            <a:custGeom>
              <a:avLst/>
              <a:gdLst/>
              <a:ahLst/>
              <a:cxnLst/>
              <a:rect l="l" t="t" r="r" b="b"/>
              <a:pathLst>
                <a:path w="1189989" h="140969">
                  <a:moveTo>
                    <a:pt x="0" y="140970"/>
                  </a:moveTo>
                  <a:lnTo>
                    <a:pt x="1189989" y="0"/>
                  </a:lnTo>
                </a:path>
              </a:pathLst>
            </a:custGeom>
            <a:ln w="93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312E59FA-9EE8-4075-ABCF-F2C3C395E10F}"/>
                </a:ext>
              </a:extLst>
            </p:cNvPr>
            <p:cNvSpPr/>
            <p:nvPr/>
          </p:nvSpPr>
          <p:spPr>
            <a:xfrm>
              <a:off x="3235960" y="1860550"/>
              <a:ext cx="116839" cy="111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5C90D353-791E-48EC-95F1-231CA4410B54}"/>
                </a:ext>
              </a:extLst>
            </p:cNvPr>
            <p:cNvSpPr/>
            <p:nvPr/>
          </p:nvSpPr>
          <p:spPr>
            <a:xfrm>
              <a:off x="1257300" y="2745739"/>
              <a:ext cx="2025650" cy="2283460"/>
            </a:xfrm>
            <a:custGeom>
              <a:avLst/>
              <a:gdLst/>
              <a:ahLst/>
              <a:cxnLst/>
              <a:rect l="l" t="t" r="r" b="b"/>
              <a:pathLst>
                <a:path w="2025650" h="2283460">
                  <a:moveTo>
                    <a:pt x="0" y="2283460"/>
                  </a:moveTo>
                  <a:lnTo>
                    <a:pt x="2025650" y="0"/>
                  </a:lnTo>
                </a:path>
              </a:pathLst>
            </a:custGeom>
            <a:ln w="9344">
              <a:solidFill>
                <a:srgbClr val="006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0">
              <a:extLst>
                <a:ext uri="{FF2B5EF4-FFF2-40B4-BE49-F238E27FC236}">
                  <a16:creationId xmlns:a16="http://schemas.microsoft.com/office/drawing/2014/main" id="{148E5407-3475-4E18-B5A8-32C3B9102A95}"/>
                </a:ext>
              </a:extLst>
            </p:cNvPr>
            <p:cNvSpPr/>
            <p:nvPr/>
          </p:nvSpPr>
          <p:spPr>
            <a:xfrm>
              <a:off x="3242310" y="2667000"/>
              <a:ext cx="110489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1">
            <a:extLst>
              <a:ext uri="{FF2B5EF4-FFF2-40B4-BE49-F238E27FC236}">
                <a16:creationId xmlns:a16="http://schemas.microsoft.com/office/drawing/2014/main" id="{A6FDBE09-8BBF-48ED-9D73-5C9327303C58}"/>
              </a:ext>
            </a:extLst>
          </p:cNvPr>
          <p:cNvSpPr txBox="1"/>
          <p:nvPr/>
        </p:nvSpPr>
        <p:spPr>
          <a:xfrm>
            <a:off x="1658132" y="5888715"/>
            <a:ext cx="244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Liberation Sans"/>
                <a:cs typeface="Liberation Sans"/>
              </a:rPr>
              <a:t>offset </a:t>
            </a:r>
            <a:r>
              <a:rPr sz="1800" spc="-5" dirty="0">
                <a:latin typeface="Liberation Sans"/>
                <a:cs typeface="Liberation Sans"/>
              </a:rPr>
              <a:t>register </a:t>
            </a:r>
            <a:r>
              <a:rPr sz="1800" dirty="0">
                <a:latin typeface="Liberation Sans"/>
                <a:cs typeface="Liberation Sans"/>
              </a:rPr>
              <a:t>(eg</a:t>
            </a:r>
            <a:r>
              <a:rPr sz="1800" spc="-5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%eip)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24" name="object 12">
            <a:extLst>
              <a:ext uri="{FF2B5EF4-FFF2-40B4-BE49-F238E27FC236}">
                <a16:creationId xmlns:a16="http://schemas.microsoft.com/office/drawing/2014/main" id="{7BB442A1-A3F5-40B6-A11E-8FEBD68F7055}"/>
              </a:ext>
            </a:extLst>
          </p:cNvPr>
          <p:cNvGrpSpPr/>
          <p:nvPr/>
        </p:nvGrpSpPr>
        <p:grpSpPr>
          <a:xfrm>
            <a:off x="6063444" y="2407327"/>
            <a:ext cx="483234" cy="2927985"/>
            <a:chOff x="4711382" y="2647632"/>
            <a:chExt cx="483234" cy="2927985"/>
          </a:xfrm>
        </p:grpSpPr>
        <p:sp>
          <p:nvSpPr>
            <p:cNvPr id="25" name="object 13">
              <a:extLst>
                <a:ext uri="{FF2B5EF4-FFF2-40B4-BE49-F238E27FC236}">
                  <a16:creationId xmlns:a16="http://schemas.microsoft.com/office/drawing/2014/main" id="{D00220BE-E76F-4190-A7CD-C256894F8701}"/>
                </a:ext>
              </a:extLst>
            </p:cNvPr>
            <p:cNvSpPr/>
            <p:nvPr/>
          </p:nvSpPr>
          <p:spPr>
            <a:xfrm>
              <a:off x="4799330" y="2661920"/>
              <a:ext cx="152400" cy="2324100"/>
            </a:xfrm>
            <a:custGeom>
              <a:avLst/>
              <a:gdLst/>
              <a:ahLst/>
              <a:cxnLst/>
              <a:rect l="l" t="t" r="r" b="b"/>
              <a:pathLst>
                <a:path w="152400" h="2324100">
                  <a:moveTo>
                    <a:pt x="0" y="5079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2324099"/>
                  </a:lnTo>
                </a:path>
              </a:pathLst>
            </a:custGeom>
            <a:ln w="28393">
              <a:solidFill>
                <a:srgbClr val="006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4">
              <a:extLst>
                <a:ext uri="{FF2B5EF4-FFF2-40B4-BE49-F238E27FC236}">
                  <a16:creationId xmlns:a16="http://schemas.microsoft.com/office/drawing/2014/main" id="{8A83D1B7-AF29-4448-A346-8EF50980C36F}"/>
                </a:ext>
              </a:extLst>
            </p:cNvPr>
            <p:cNvSpPr/>
            <p:nvPr/>
          </p:nvSpPr>
          <p:spPr>
            <a:xfrm>
              <a:off x="4888230" y="4977130"/>
              <a:ext cx="128270" cy="1282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5">
              <a:extLst>
                <a:ext uri="{FF2B5EF4-FFF2-40B4-BE49-F238E27FC236}">
                  <a16:creationId xmlns:a16="http://schemas.microsoft.com/office/drawing/2014/main" id="{CDC28812-00C9-4FA6-AF5A-D1883B6B2FC6}"/>
                </a:ext>
              </a:extLst>
            </p:cNvPr>
            <p:cNvSpPr/>
            <p:nvPr/>
          </p:nvSpPr>
          <p:spPr>
            <a:xfrm>
              <a:off x="4724400" y="5105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6">
              <a:extLst>
                <a:ext uri="{FF2B5EF4-FFF2-40B4-BE49-F238E27FC236}">
                  <a16:creationId xmlns:a16="http://schemas.microsoft.com/office/drawing/2014/main" id="{2B4787F4-DC2E-4C8E-8186-F7308CCE5EA9}"/>
                </a:ext>
              </a:extLst>
            </p:cNvPr>
            <p:cNvSpPr/>
            <p:nvPr/>
          </p:nvSpPr>
          <p:spPr>
            <a:xfrm>
              <a:off x="4724400" y="5105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17">
            <a:extLst>
              <a:ext uri="{FF2B5EF4-FFF2-40B4-BE49-F238E27FC236}">
                <a16:creationId xmlns:a16="http://schemas.microsoft.com/office/drawing/2014/main" id="{0AB9A6B6-6F3A-4B35-A978-F204EBB798F0}"/>
              </a:ext>
            </a:extLst>
          </p:cNvPr>
          <p:cNvGrpSpPr/>
          <p:nvPr/>
        </p:nvGrpSpPr>
        <p:grpSpPr>
          <a:xfrm>
            <a:off x="3395265" y="1654534"/>
            <a:ext cx="4739005" cy="4063365"/>
            <a:chOff x="2043203" y="1894839"/>
            <a:chExt cx="4739005" cy="4063365"/>
          </a:xfrm>
        </p:grpSpPr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C45814DC-243A-4E52-A5D6-4161077D7F19}"/>
                </a:ext>
              </a:extLst>
            </p:cNvPr>
            <p:cNvSpPr/>
            <p:nvPr/>
          </p:nvSpPr>
          <p:spPr>
            <a:xfrm>
              <a:off x="2057400" y="5333999"/>
              <a:ext cx="2547620" cy="609600"/>
            </a:xfrm>
            <a:custGeom>
              <a:avLst/>
              <a:gdLst/>
              <a:ahLst/>
              <a:cxnLst/>
              <a:rect l="l" t="t" r="r" b="b"/>
              <a:pathLst>
                <a:path w="2547620" h="609600">
                  <a:moveTo>
                    <a:pt x="0" y="609600"/>
                  </a:moveTo>
                  <a:lnTo>
                    <a:pt x="1333500" y="609600"/>
                  </a:lnTo>
                  <a:lnTo>
                    <a:pt x="1333500" y="0"/>
                  </a:lnTo>
                  <a:lnTo>
                    <a:pt x="2547620" y="0"/>
                  </a:lnTo>
                </a:path>
              </a:pathLst>
            </a:custGeom>
            <a:ln w="28393">
              <a:solidFill>
                <a:srgbClr val="006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9">
              <a:extLst>
                <a:ext uri="{FF2B5EF4-FFF2-40B4-BE49-F238E27FC236}">
                  <a16:creationId xmlns:a16="http://schemas.microsoft.com/office/drawing/2014/main" id="{EE1BA342-1767-4658-B660-C372A509A65F}"/>
                </a:ext>
              </a:extLst>
            </p:cNvPr>
            <p:cNvSpPr/>
            <p:nvPr/>
          </p:nvSpPr>
          <p:spPr>
            <a:xfrm>
              <a:off x="4596130" y="5270499"/>
              <a:ext cx="128270" cy="1282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0">
              <a:extLst>
                <a:ext uri="{FF2B5EF4-FFF2-40B4-BE49-F238E27FC236}">
                  <a16:creationId xmlns:a16="http://schemas.microsoft.com/office/drawing/2014/main" id="{7A43F6AC-F678-4AAF-A125-9DD6A21AA1F3}"/>
                </a:ext>
              </a:extLst>
            </p:cNvPr>
            <p:cNvSpPr/>
            <p:nvPr/>
          </p:nvSpPr>
          <p:spPr>
            <a:xfrm>
              <a:off x="3333750" y="1894839"/>
              <a:ext cx="3448050" cy="3134360"/>
            </a:xfrm>
            <a:custGeom>
              <a:avLst/>
              <a:gdLst/>
              <a:ahLst/>
              <a:cxnLst/>
              <a:rect l="l" t="t" r="r" b="b"/>
              <a:pathLst>
                <a:path w="3448050" h="3134360">
                  <a:moveTo>
                    <a:pt x="0" y="0"/>
                  </a:moveTo>
                  <a:lnTo>
                    <a:pt x="19050" y="1869440"/>
                  </a:lnTo>
                  <a:lnTo>
                    <a:pt x="3448050" y="3134360"/>
                  </a:lnTo>
                  <a:lnTo>
                    <a:pt x="3439159" y="2980690"/>
                  </a:lnTo>
                  <a:lnTo>
                    <a:pt x="2443479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CF4F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1">
              <a:extLst>
                <a:ext uri="{FF2B5EF4-FFF2-40B4-BE49-F238E27FC236}">
                  <a16:creationId xmlns:a16="http://schemas.microsoft.com/office/drawing/2014/main" id="{6DCDBF4A-3E48-456D-8BB2-89CA9320CE1E}"/>
                </a:ext>
              </a:extLst>
            </p:cNvPr>
            <p:cNvSpPr/>
            <p:nvPr/>
          </p:nvSpPr>
          <p:spPr>
            <a:xfrm>
              <a:off x="5181600" y="5333999"/>
              <a:ext cx="1480820" cy="114300"/>
            </a:xfrm>
            <a:custGeom>
              <a:avLst/>
              <a:gdLst/>
              <a:ahLst/>
              <a:cxnLst/>
              <a:rect l="l" t="t" r="r" b="b"/>
              <a:pathLst>
                <a:path w="1480820" h="114300">
                  <a:moveTo>
                    <a:pt x="0" y="0"/>
                  </a:moveTo>
                  <a:lnTo>
                    <a:pt x="803910" y="0"/>
                  </a:lnTo>
                  <a:lnTo>
                    <a:pt x="803910" y="114300"/>
                  </a:lnTo>
                  <a:lnTo>
                    <a:pt x="1480820" y="114300"/>
                  </a:lnTo>
                </a:path>
              </a:pathLst>
            </a:custGeom>
            <a:ln w="28393">
              <a:solidFill>
                <a:srgbClr val="006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2">
              <a:extLst>
                <a:ext uri="{FF2B5EF4-FFF2-40B4-BE49-F238E27FC236}">
                  <a16:creationId xmlns:a16="http://schemas.microsoft.com/office/drawing/2014/main" id="{F47368F2-26E7-42A7-A505-E63CFE73BC9A}"/>
                </a:ext>
              </a:extLst>
            </p:cNvPr>
            <p:cNvSpPr/>
            <p:nvPr/>
          </p:nvSpPr>
          <p:spPr>
            <a:xfrm>
              <a:off x="6653530" y="5384799"/>
              <a:ext cx="128270" cy="127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object 23">
            <a:extLst>
              <a:ext uri="{FF2B5EF4-FFF2-40B4-BE49-F238E27FC236}">
                <a16:creationId xmlns:a16="http://schemas.microsoft.com/office/drawing/2014/main" id="{200EB3DC-F4CF-4B35-A73E-7F09B7A73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78281"/>
              </p:ext>
            </p:extLst>
          </p:nvPr>
        </p:nvGraphicFramePr>
        <p:xfrm>
          <a:off x="8129189" y="1355222"/>
          <a:ext cx="1447800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R="442595" algn="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H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eap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1295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R="431165" algn="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Stack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1295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7434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Data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3E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800" spc="-55" dirty="0">
                          <a:latin typeface="Liberation Sans"/>
                          <a:cs typeface="Liberation Sans"/>
                        </a:rPr>
                        <a:t>Text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129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6" name="object 33">
            <a:extLst>
              <a:ext uri="{FF2B5EF4-FFF2-40B4-BE49-F238E27FC236}">
                <a16:creationId xmlns:a16="http://schemas.microsoft.com/office/drawing/2014/main" id="{D8C24D62-ACFB-4E77-B405-8FA73633BDB1}"/>
              </a:ext>
            </a:extLst>
          </p:cNvPr>
          <p:cNvSpPr txBox="1">
            <a:spLocks/>
          </p:cNvSpPr>
          <p:nvPr/>
        </p:nvSpPr>
        <p:spPr>
          <a:xfrm>
            <a:off x="10169671" y="6364027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11</a:t>
            </a:fld>
            <a:endParaRPr lang="en-US" dirty="0"/>
          </a:p>
        </p:txBody>
      </p:sp>
      <p:sp>
        <p:nvSpPr>
          <p:cNvPr id="37" name="object 24">
            <a:extLst>
              <a:ext uri="{FF2B5EF4-FFF2-40B4-BE49-F238E27FC236}">
                <a16:creationId xmlns:a16="http://schemas.microsoft.com/office/drawing/2014/main" id="{714AC97F-69F1-4FA3-8286-B2ADF473666D}"/>
              </a:ext>
            </a:extLst>
          </p:cNvPr>
          <p:cNvSpPr txBox="1"/>
          <p:nvPr/>
        </p:nvSpPr>
        <p:spPr>
          <a:xfrm>
            <a:off x="9576581" y="2231115"/>
            <a:ext cx="66484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10000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Liberation Sans"/>
              <a:cs typeface="Liberation Sans"/>
            </a:endParaRPr>
          </a:p>
          <a:p>
            <a:pPr marL="17145">
              <a:lnSpc>
                <a:spcPct val="100000"/>
              </a:lnSpc>
            </a:pPr>
            <a:r>
              <a:rPr sz="1800" spc="-10" dirty="0">
                <a:latin typeface="Liberation Sans"/>
                <a:cs typeface="Liberation Sans"/>
              </a:rPr>
              <a:t>9000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Liberation Sans"/>
                <a:cs typeface="Liberation Sans"/>
              </a:rPr>
              <a:t>8000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8" name="object 25">
            <a:extLst>
              <a:ext uri="{FF2B5EF4-FFF2-40B4-BE49-F238E27FC236}">
                <a16:creationId xmlns:a16="http://schemas.microsoft.com/office/drawing/2014/main" id="{FF774BC1-670C-4581-86CF-3139AEC20267}"/>
              </a:ext>
            </a:extLst>
          </p:cNvPr>
          <p:cNvSpPr txBox="1"/>
          <p:nvPr/>
        </p:nvSpPr>
        <p:spPr>
          <a:xfrm>
            <a:off x="1809262" y="4788895"/>
            <a:ext cx="1600200" cy="304800"/>
          </a:xfrm>
          <a:prstGeom prst="rect">
            <a:avLst/>
          </a:prstGeom>
          <a:solidFill>
            <a:srgbClr val="BADFE2"/>
          </a:solidFill>
          <a:ln w="25518">
            <a:solidFill>
              <a:srgbClr val="88A3A6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9" name="object 26">
            <a:extLst>
              <a:ext uri="{FF2B5EF4-FFF2-40B4-BE49-F238E27FC236}">
                <a16:creationId xmlns:a16="http://schemas.microsoft.com/office/drawing/2014/main" id="{E03727A1-EB24-42BD-827D-F5D5FC12D8C0}"/>
              </a:ext>
            </a:extLst>
          </p:cNvPr>
          <p:cNvSpPr txBox="1"/>
          <p:nvPr/>
        </p:nvSpPr>
        <p:spPr>
          <a:xfrm>
            <a:off x="1580662" y="5127985"/>
            <a:ext cx="277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segment </a:t>
            </a:r>
            <a:r>
              <a:rPr sz="1800" spc="-5" dirty="0">
                <a:latin typeface="Liberation Sans"/>
                <a:cs typeface="Liberation Sans"/>
              </a:rPr>
              <a:t>register (eg</a:t>
            </a:r>
            <a:r>
              <a:rPr sz="1800" spc="-5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%CS)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0" name="object 27">
            <a:extLst>
              <a:ext uri="{FF2B5EF4-FFF2-40B4-BE49-F238E27FC236}">
                <a16:creationId xmlns:a16="http://schemas.microsoft.com/office/drawing/2014/main" id="{7AD478C3-CE25-462E-985A-A3D462FF27B2}"/>
              </a:ext>
            </a:extLst>
          </p:cNvPr>
          <p:cNvSpPr txBox="1"/>
          <p:nvPr/>
        </p:nvSpPr>
        <p:spPr>
          <a:xfrm>
            <a:off x="1809262" y="1664695"/>
            <a:ext cx="1600200" cy="304800"/>
          </a:xfrm>
          <a:prstGeom prst="rect">
            <a:avLst/>
          </a:prstGeom>
          <a:solidFill>
            <a:srgbClr val="BADFE2"/>
          </a:solidFill>
          <a:ln w="25518">
            <a:solidFill>
              <a:srgbClr val="88A3A6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20"/>
              </a:spcBef>
            </a:pPr>
            <a:r>
              <a:rPr sz="1800" spc="-10" dirty="0">
                <a:latin typeface="Liberation Sans"/>
                <a:cs typeface="Liberation Sans"/>
              </a:rPr>
              <a:t>0x3000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1" name="object 28">
            <a:extLst>
              <a:ext uri="{FF2B5EF4-FFF2-40B4-BE49-F238E27FC236}">
                <a16:creationId xmlns:a16="http://schemas.microsoft.com/office/drawing/2014/main" id="{9BD236FD-759B-4493-A62E-5C167DEC1FAA}"/>
              </a:ext>
            </a:extLst>
          </p:cNvPr>
          <p:cNvSpPr txBox="1"/>
          <p:nvPr/>
        </p:nvSpPr>
        <p:spPr>
          <a:xfrm>
            <a:off x="1429531" y="2002515"/>
            <a:ext cx="2597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pointer </a:t>
            </a:r>
            <a:r>
              <a:rPr sz="1800" spc="-5" dirty="0">
                <a:latin typeface="Liberation Sans"/>
                <a:cs typeface="Liberation Sans"/>
              </a:rPr>
              <a:t>to descriptor</a:t>
            </a:r>
            <a:r>
              <a:rPr sz="1800" spc="-2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table</a:t>
            </a:r>
            <a:endParaRPr sz="1800">
              <a:latin typeface="Liberation Sans"/>
              <a:cs typeface="Liberation Sans"/>
            </a:endParaRPr>
          </a:p>
        </p:txBody>
      </p:sp>
      <p:graphicFrame>
        <p:nvGraphicFramePr>
          <p:cNvPr id="42" name="object 29">
            <a:extLst>
              <a:ext uri="{FF2B5EF4-FFF2-40B4-BE49-F238E27FC236}">
                <a16:creationId xmlns:a16="http://schemas.microsoft.com/office/drawing/2014/main" id="{528FC6EB-6CF8-43AB-9067-AD211B5D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43835"/>
              </p:ext>
            </p:extLst>
          </p:nvPr>
        </p:nvGraphicFramePr>
        <p:xfrm>
          <a:off x="4698512" y="1428539"/>
          <a:ext cx="2438400" cy="2078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389">
                <a:tc>
                  <a:txBody>
                    <a:bodyPr/>
                    <a:lstStyle/>
                    <a:p>
                      <a:pPr marL="13970">
                        <a:lnSpc>
                          <a:spcPts val="1760"/>
                        </a:lnSpc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0x3000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06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Segment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Base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Limit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0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-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-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1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1000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1000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2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4000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500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0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3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8000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1000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4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9000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1000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object 30">
            <a:extLst>
              <a:ext uri="{FF2B5EF4-FFF2-40B4-BE49-F238E27FC236}">
                <a16:creationId xmlns:a16="http://schemas.microsoft.com/office/drawing/2014/main" id="{F2C8CADE-DC5B-4829-944B-4C9BF1E7F553}"/>
              </a:ext>
            </a:extLst>
          </p:cNvPr>
          <p:cNvSpPr txBox="1"/>
          <p:nvPr/>
        </p:nvSpPr>
        <p:spPr>
          <a:xfrm>
            <a:off x="1809262" y="5550895"/>
            <a:ext cx="1600200" cy="304800"/>
          </a:xfrm>
          <a:prstGeom prst="rect">
            <a:avLst/>
          </a:prstGeom>
          <a:solidFill>
            <a:srgbClr val="BADFE2"/>
          </a:solidFill>
          <a:ln w="25518">
            <a:solidFill>
              <a:srgbClr val="88A3A6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00" spc="-5" dirty="0">
                <a:latin typeface="Liberation Sans"/>
                <a:cs typeface="Liberation Sans"/>
              </a:rPr>
              <a:t>100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4" name="object 31">
            <a:extLst>
              <a:ext uri="{FF2B5EF4-FFF2-40B4-BE49-F238E27FC236}">
                <a16:creationId xmlns:a16="http://schemas.microsoft.com/office/drawing/2014/main" id="{79BA7601-227F-4F83-BB04-5D820EACD179}"/>
              </a:ext>
            </a:extLst>
          </p:cNvPr>
          <p:cNvSpPr txBox="1"/>
          <p:nvPr/>
        </p:nvSpPr>
        <p:spPr>
          <a:xfrm>
            <a:off x="6225052" y="4943835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+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5" name="object 32">
            <a:extLst>
              <a:ext uri="{FF2B5EF4-FFF2-40B4-BE49-F238E27FC236}">
                <a16:creationId xmlns:a16="http://schemas.microsoft.com/office/drawing/2014/main" id="{D9B64D01-9AEC-41B7-9FF2-1271CFDED689}"/>
              </a:ext>
            </a:extLst>
          </p:cNvPr>
          <p:cNvSpPr txBox="1"/>
          <p:nvPr/>
        </p:nvSpPr>
        <p:spPr>
          <a:xfrm>
            <a:off x="9581662" y="4059915"/>
            <a:ext cx="539115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4500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1980"/>
              </a:lnSpc>
            </a:pPr>
            <a:r>
              <a:rPr sz="1800" spc="-10" dirty="0">
                <a:latin typeface="Liberation Sans"/>
                <a:cs typeface="Liberation Sans"/>
              </a:rPr>
              <a:t>4000</a:t>
            </a:r>
            <a:endParaRPr sz="1800">
              <a:latin typeface="Liberation Sans"/>
              <a:cs typeface="Liberation Sans"/>
            </a:endParaRPr>
          </a:p>
          <a:p>
            <a:pPr marL="20320">
              <a:lnSpc>
                <a:spcPts val="2039"/>
              </a:lnSpc>
              <a:spcBef>
                <a:spcPts val="130"/>
              </a:spcBef>
            </a:pPr>
            <a:r>
              <a:rPr sz="1800" spc="-15" dirty="0">
                <a:latin typeface="Liberation Sans"/>
                <a:cs typeface="Liberation Sans"/>
              </a:rPr>
              <a:t>3</a:t>
            </a:r>
            <a:r>
              <a:rPr sz="1800" spc="-5" dirty="0">
                <a:latin typeface="Liberation Sans"/>
                <a:cs typeface="Liberation Sans"/>
              </a:rPr>
              <a:t>0</a:t>
            </a:r>
            <a:r>
              <a:rPr sz="1800" spc="-15" dirty="0">
                <a:latin typeface="Liberation Sans"/>
                <a:cs typeface="Liberation Sans"/>
              </a:rPr>
              <a:t>0</a:t>
            </a:r>
            <a:r>
              <a:rPr sz="180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39"/>
              </a:lnSpc>
            </a:pPr>
            <a:r>
              <a:rPr sz="1800" spc="-10" dirty="0">
                <a:latin typeface="Liberation Sans"/>
                <a:cs typeface="Liberation Sans"/>
              </a:rPr>
              <a:t>2000</a:t>
            </a:r>
            <a:endParaRPr sz="180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1185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4">
            <a:extLst>
              <a:ext uri="{FF2B5EF4-FFF2-40B4-BE49-F238E27FC236}">
                <a16:creationId xmlns:a16="http://schemas.microsoft.com/office/drawing/2014/main" id="{66F8DE87-9827-4E1E-9E30-7FCBEEB8075D}"/>
              </a:ext>
            </a:extLst>
          </p:cNvPr>
          <p:cNvGrpSpPr/>
          <p:nvPr/>
        </p:nvGrpSpPr>
        <p:grpSpPr>
          <a:xfrm>
            <a:off x="295252" y="129186"/>
            <a:ext cx="10490937" cy="6607628"/>
            <a:chOff x="447447" y="1590447"/>
            <a:chExt cx="8220075" cy="4725035"/>
          </a:xfrm>
        </p:grpSpPr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5E8BF964-21B6-46CA-8569-0777356A7573}"/>
                </a:ext>
              </a:extLst>
            </p:cNvPr>
            <p:cNvSpPr/>
            <p:nvPr/>
          </p:nvSpPr>
          <p:spPr>
            <a:xfrm>
              <a:off x="499149" y="1600200"/>
              <a:ext cx="3487014" cy="24385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2FA93E53-AE76-48F0-93F7-EB4711FE561C}"/>
                </a:ext>
              </a:extLst>
            </p:cNvPr>
            <p:cNvSpPr/>
            <p:nvPr/>
          </p:nvSpPr>
          <p:spPr>
            <a:xfrm>
              <a:off x="452120" y="1595120"/>
              <a:ext cx="3591560" cy="2485390"/>
            </a:xfrm>
            <a:custGeom>
              <a:avLst/>
              <a:gdLst/>
              <a:ahLst/>
              <a:cxnLst/>
              <a:rect l="l" t="t" r="r" b="b"/>
              <a:pathLst>
                <a:path w="3591560" h="2485390">
                  <a:moveTo>
                    <a:pt x="0" y="0"/>
                  </a:moveTo>
                  <a:lnTo>
                    <a:pt x="3591559" y="0"/>
                  </a:lnTo>
                  <a:lnTo>
                    <a:pt x="3591559" y="2485390"/>
                  </a:lnTo>
                  <a:lnTo>
                    <a:pt x="0" y="248539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3962925B-45AC-4D3A-9B16-9154995298A7}"/>
                </a:ext>
              </a:extLst>
            </p:cNvPr>
            <p:cNvSpPr/>
            <p:nvPr/>
          </p:nvSpPr>
          <p:spPr>
            <a:xfrm>
              <a:off x="1524000" y="3657600"/>
              <a:ext cx="5086350" cy="2647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4BB0AF5C-78D9-4346-BC04-78769CBFA4D1}"/>
                </a:ext>
              </a:extLst>
            </p:cNvPr>
            <p:cNvSpPr/>
            <p:nvPr/>
          </p:nvSpPr>
          <p:spPr>
            <a:xfrm>
              <a:off x="1518919" y="3652520"/>
              <a:ext cx="5096510" cy="2658110"/>
            </a:xfrm>
            <a:custGeom>
              <a:avLst/>
              <a:gdLst/>
              <a:ahLst/>
              <a:cxnLst/>
              <a:rect l="l" t="t" r="r" b="b"/>
              <a:pathLst>
                <a:path w="5096509" h="2658110">
                  <a:moveTo>
                    <a:pt x="0" y="0"/>
                  </a:moveTo>
                  <a:lnTo>
                    <a:pt x="5096509" y="0"/>
                  </a:lnTo>
                  <a:lnTo>
                    <a:pt x="5096509" y="2658110"/>
                  </a:lnTo>
                  <a:lnTo>
                    <a:pt x="0" y="265811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3D12775B-A86F-45D6-AC85-461EC28E6048}"/>
                </a:ext>
              </a:extLst>
            </p:cNvPr>
            <p:cNvSpPr/>
            <p:nvPr/>
          </p:nvSpPr>
          <p:spPr>
            <a:xfrm>
              <a:off x="4343400" y="2132330"/>
              <a:ext cx="4229722" cy="8293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ADEEC6F4-E9C8-41DE-AEC3-AE08B8C19EF1}"/>
                </a:ext>
              </a:extLst>
            </p:cNvPr>
            <p:cNvSpPr/>
            <p:nvPr/>
          </p:nvSpPr>
          <p:spPr>
            <a:xfrm>
              <a:off x="4338319" y="2128520"/>
              <a:ext cx="4324350" cy="838200"/>
            </a:xfrm>
            <a:custGeom>
              <a:avLst/>
              <a:gdLst/>
              <a:ahLst/>
              <a:cxnLst/>
              <a:rect l="l" t="t" r="r" b="b"/>
              <a:pathLst>
                <a:path w="4324350" h="838200">
                  <a:moveTo>
                    <a:pt x="0" y="0"/>
                  </a:moveTo>
                  <a:lnTo>
                    <a:pt x="4324350" y="0"/>
                  </a:lnTo>
                  <a:lnTo>
                    <a:pt x="4324350" y="838200"/>
                  </a:lnTo>
                  <a:lnTo>
                    <a:pt x="0" y="83820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6300387" y="2238649"/>
            <a:ext cx="5099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-5" dirty="0"/>
              <a:t>Segment Descriptor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08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-5" dirty="0"/>
              <a:t>GDT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" name="object 6">
            <a:extLst>
              <a:ext uri="{FF2B5EF4-FFF2-40B4-BE49-F238E27FC236}">
                <a16:creationId xmlns:a16="http://schemas.microsoft.com/office/drawing/2014/main" id="{5BF4A8AD-ACD0-4591-B808-49910DBB05A3}"/>
              </a:ext>
            </a:extLst>
          </p:cNvPr>
          <p:cNvGrpSpPr/>
          <p:nvPr/>
        </p:nvGrpSpPr>
        <p:grpSpPr>
          <a:xfrm>
            <a:off x="3270648" y="4452936"/>
            <a:ext cx="2219325" cy="466725"/>
            <a:chOff x="1366837" y="4110037"/>
            <a:chExt cx="2219325" cy="466725"/>
          </a:xfrm>
        </p:grpSpPr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83507184-C3A5-43FC-A6C3-2176B1F6698A}"/>
                </a:ext>
              </a:extLst>
            </p:cNvPr>
            <p:cNvSpPr/>
            <p:nvPr/>
          </p:nvSpPr>
          <p:spPr>
            <a:xfrm>
              <a:off x="1371600" y="4114800"/>
              <a:ext cx="2209800" cy="457200"/>
            </a:xfrm>
            <a:custGeom>
              <a:avLst/>
              <a:gdLst/>
              <a:ahLst/>
              <a:cxnLst/>
              <a:rect l="l" t="t" r="r" b="b"/>
              <a:pathLst>
                <a:path w="2209800" h="457200">
                  <a:moveTo>
                    <a:pt x="2209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09800" y="4572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13F261B8-8424-4C8B-A9A0-AB4D1E95B0B0}"/>
                </a:ext>
              </a:extLst>
            </p:cNvPr>
            <p:cNvSpPr/>
            <p:nvPr/>
          </p:nvSpPr>
          <p:spPr>
            <a:xfrm>
              <a:off x="1371600" y="4114800"/>
              <a:ext cx="2209800" cy="457200"/>
            </a:xfrm>
            <a:custGeom>
              <a:avLst/>
              <a:gdLst/>
              <a:ahLst/>
              <a:cxnLst/>
              <a:rect l="l" t="t" r="r" b="b"/>
              <a:pathLst>
                <a:path w="2209800" h="457200">
                  <a:moveTo>
                    <a:pt x="1104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2209800" y="0"/>
                  </a:lnTo>
                  <a:lnTo>
                    <a:pt x="2209800" y="457200"/>
                  </a:lnTo>
                  <a:lnTo>
                    <a:pt x="1104900" y="457200"/>
                  </a:lnTo>
                  <a:close/>
                </a:path>
                <a:path w="2209800" h="457200">
                  <a:moveTo>
                    <a:pt x="1447800" y="0"/>
                  </a:moveTo>
                  <a:lnTo>
                    <a:pt x="14478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9">
            <a:extLst>
              <a:ext uri="{FF2B5EF4-FFF2-40B4-BE49-F238E27FC236}">
                <a16:creationId xmlns:a16="http://schemas.microsoft.com/office/drawing/2014/main" id="{8B0AB700-D8B4-4F94-AB4E-9BEE1776C5A5}"/>
              </a:ext>
            </a:extLst>
          </p:cNvPr>
          <p:cNvSpPr txBox="1"/>
          <p:nvPr/>
        </p:nvSpPr>
        <p:spPr>
          <a:xfrm>
            <a:off x="5410281" y="494918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3D15EDC2-E080-4009-B9A0-339D428EBBA7}"/>
              </a:ext>
            </a:extLst>
          </p:cNvPr>
          <p:cNvSpPr txBox="1"/>
          <p:nvPr/>
        </p:nvSpPr>
        <p:spPr>
          <a:xfrm>
            <a:off x="3200480" y="4949189"/>
            <a:ext cx="159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6515" algn="l"/>
              </a:tabLst>
            </a:pPr>
            <a:r>
              <a:rPr sz="1800" spc="-15" dirty="0">
                <a:latin typeface="Liberation Sans"/>
                <a:cs typeface="Liberation Sans"/>
              </a:rPr>
              <a:t>4</a:t>
            </a:r>
            <a:r>
              <a:rPr sz="1800" dirty="0">
                <a:latin typeface="Liberation Sans"/>
                <a:cs typeface="Liberation Sans"/>
              </a:rPr>
              <a:t>7	</a:t>
            </a:r>
            <a:r>
              <a:rPr sz="1800" spc="-15" dirty="0">
                <a:latin typeface="Liberation Sans"/>
                <a:cs typeface="Liberation Sans"/>
              </a:rPr>
              <a:t>1</a:t>
            </a:r>
            <a:r>
              <a:rPr sz="1800" dirty="0">
                <a:latin typeface="Liberation Sans"/>
                <a:cs typeface="Liberation Sans"/>
              </a:rPr>
              <a:t>6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47E541E7-CA69-4229-977F-F34F7127B52E}"/>
              </a:ext>
            </a:extLst>
          </p:cNvPr>
          <p:cNvSpPr txBox="1"/>
          <p:nvPr/>
        </p:nvSpPr>
        <p:spPr>
          <a:xfrm>
            <a:off x="4727883" y="4462371"/>
            <a:ext cx="753110" cy="448309"/>
          </a:xfrm>
          <a:prstGeom prst="rect">
            <a:avLst/>
          </a:prstGeom>
          <a:solidFill>
            <a:srgbClr val="BADFE2"/>
          </a:solidFill>
        </p:spPr>
        <p:txBody>
          <a:bodyPr vert="horz" wrap="square" lIns="0" tIns="11811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30"/>
              </a:spcBef>
            </a:pPr>
            <a:r>
              <a:rPr sz="1800" spc="-5" dirty="0">
                <a:latin typeface="Liberation Sans"/>
                <a:cs typeface="Liberation Sans"/>
              </a:rPr>
              <a:t>size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C8EFE42D-60FB-4D14-BEFB-3C819706D42A}"/>
              </a:ext>
            </a:extLst>
          </p:cNvPr>
          <p:cNvSpPr txBox="1"/>
          <p:nvPr/>
        </p:nvSpPr>
        <p:spPr>
          <a:xfrm>
            <a:off x="3280083" y="4462371"/>
            <a:ext cx="1438910" cy="448309"/>
          </a:xfrm>
          <a:prstGeom prst="rect">
            <a:avLst/>
          </a:prstGeom>
          <a:solidFill>
            <a:srgbClr val="BADFE2"/>
          </a:solidFill>
        </p:spPr>
        <p:txBody>
          <a:bodyPr vert="horz" wrap="square" lIns="0" tIns="10795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850"/>
              </a:spcBef>
            </a:pPr>
            <a:r>
              <a:rPr sz="1800" spc="-10" dirty="0">
                <a:latin typeface="Liberation Sans"/>
                <a:cs typeface="Liberation Sans"/>
              </a:rPr>
              <a:t>base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86094983-F6B3-48C8-9FAA-5C3EF34DDF65}"/>
              </a:ext>
            </a:extLst>
          </p:cNvPr>
          <p:cNvSpPr txBox="1"/>
          <p:nvPr/>
        </p:nvSpPr>
        <p:spPr>
          <a:xfrm>
            <a:off x="3961211" y="5482589"/>
            <a:ext cx="675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5" dirty="0">
                <a:latin typeface="Liberation Sans"/>
                <a:cs typeface="Liberation Sans"/>
              </a:rPr>
              <a:t>D</a:t>
            </a:r>
            <a:r>
              <a:rPr sz="1800" spc="10" dirty="0">
                <a:latin typeface="Liberation Sans"/>
                <a:cs typeface="Liberation Sans"/>
              </a:rPr>
              <a:t>T</a:t>
            </a:r>
            <a:r>
              <a:rPr sz="1800" dirty="0">
                <a:latin typeface="Liberation Sans"/>
                <a:cs typeface="Liberation Sans"/>
              </a:rPr>
              <a:t>R</a:t>
            </a:r>
            <a:endParaRPr sz="1800">
              <a:latin typeface="Liberation Sans"/>
              <a:cs typeface="Liberation Sans"/>
            </a:endParaRPr>
          </a:p>
        </p:txBody>
      </p:sp>
      <p:graphicFrame>
        <p:nvGraphicFramePr>
          <p:cNvPr id="26" name="object 14">
            <a:extLst>
              <a:ext uri="{FF2B5EF4-FFF2-40B4-BE49-F238E27FC236}">
                <a16:creationId xmlns:a16="http://schemas.microsoft.com/office/drawing/2014/main" id="{B63891DE-046B-4D7A-A9B4-DB6FA3BE6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14773"/>
              </p:ext>
            </p:extLst>
          </p:nvPr>
        </p:nvGraphicFramePr>
        <p:xfrm>
          <a:off x="7842738" y="3767226"/>
          <a:ext cx="228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Segment</a:t>
                      </a:r>
                      <a:r>
                        <a:rPr sz="1600" spc="-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Liberation Sans"/>
                          <a:cs typeface="Liberation Sans"/>
                        </a:rPr>
                        <a:t>Descriptor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Segment</a:t>
                      </a:r>
                      <a:r>
                        <a:rPr sz="1600" spc="-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Liberation Sans"/>
                          <a:cs typeface="Liberation Sans"/>
                        </a:rPr>
                        <a:t>Descriptor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Segment</a:t>
                      </a:r>
                      <a:r>
                        <a:rPr sz="1600" spc="-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Liberation Sans"/>
                          <a:cs typeface="Liberation Sans"/>
                        </a:rPr>
                        <a:t>Descriptor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Segment</a:t>
                      </a:r>
                      <a:r>
                        <a:rPr sz="1600" spc="-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Liberation Sans"/>
                          <a:cs typeface="Liberation Sans"/>
                        </a:rPr>
                        <a:t>Descriptor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Segment</a:t>
                      </a:r>
                      <a:r>
                        <a:rPr sz="1600" spc="-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Liberation Sans"/>
                          <a:cs typeface="Liberation Sans"/>
                        </a:rPr>
                        <a:t>Descriptor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Segment</a:t>
                      </a:r>
                      <a:r>
                        <a:rPr sz="1600" spc="-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Liberation Sans"/>
                          <a:cs typeface="Liberation Sans"/>
                        </a:rPr>
                        <a:t>Descriptor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7" name="object 15">
            <a:extLst>
              <a:ext uri="{FF2B5EF4-FFF2-40B4-BE49-F238E27FC236}">
                <a16:creationId xmlns:a16="http://schemas.microsoft.com/office/drawing/2014/main" id="{6E939908-ED07-449D-B970-59E10944C1EF}"/>
              </a:ext>
            </a:extLst>
          </p:cNvPr>
          <p:cNvGrpSpPr/>
          <p:nvPr/>
        </p:nvGrpSpPr>
        <p:grpSpPr>
          <a:xfrm>
            <a:off x="3942162" y="3740149"/>
            <a:ext cx="3905250" cy="736600"/>
            <a:chOff x="2038351" y="3397250"/>
            <a:chExt cx="3905250" cy="736600"/>
          </a:xfrm>
        </p:grpSpPr>
        <p:sp>
          <p:nvSpPr>
            <p:cNvPr id="28" name="object 16">
              <a:extLst>
                <a:ext uri="{FF2B5EF4-FFF2-40B4-BE49-F238E27FC236}">
                  <a16:creationId xmlns:a16="http://schemas.microsoft.com/office/drawing/2014/main" id="{95B4947F-C66C-4B4E-AEC6-DBBBDE8F7D2E}"/>
                </a:ext>
              </a:extLst>
            </p:cNvPr>
            <p:cNvSpPr/>
            <p:nvPr/>
          </p:nvSpPr>
          <p:spPr>
            <a:xfrm>
              <a:off x="2057400" y="3451860"/>
              <a:ext cx="3782060" cy="662940"/>
            </a:xfrm>
            <a:custGeom>
              <a:avLst/>
              <a:gdLst/>
              <a:ahLst/>
              <a:cxnLst/>
              <a:rect l="l" t="t" r="r" b="b"/>
              <a:pathLst>
                <a:path w="3782060" h="662939">
                  <a:moveTo>
                    <a:pt x="0" y="662939"/>
                  </a:moveTo>
                  <a:lnTo>
                    <a:pt x="42645" y="643172"/>
                  </a:lnTo>
                  <a:lnTo>
                    <a:pt x="85353" y="623451"/>
                  </a:lnTo>
                  <a:lnTo>
                    <a:pt x="128184" y="603823"/>
                  </a:lnTo>
                  <a:lnTo>
                    <a:pt x="171201" y="584337"/>
                  </a:lnTo>
                  <a:lnTo>
                    <a:pt x="214464" y="565038"/>
                  </a:lnTo>
                  <a:lnTo>
                    <a:pt x="258035" y="545974"/>
                  </a:lnTo>
                  <a:lnTo>
                    <a:pt x="301977" y="527191"/>
                  </a:lnTo>
                  <a:lnTo>
                    <a:pt x="346351" y="508736"/>
                  </a:lnTo>
                  <a:lnTo>
                    <a:pt x="391219" y="490656"/>
                  </a:lnTo>
                  <a:lnTo>
                    <a:pt x="436642" y="472999"/>
                  </a:lnTo>
                  <a:lnTo>
                    <a:pt x="482682" y="455811"/>
                  </a:lnTo>
                  <a:lnTo>
                    <a:pt x="529401" y="439138"/>
                  </a:lnTo>
                  <a:lnTo>
                    <a:pt x="576860" y="423028"/>
                  </a:lnTo>
                  <a:lnTo>
                    <a:pt x="625122" y="407528"/>
                  </a:lnTo>
                  <a:lnTo>
                    <a:pt x="674247" y="392685"/>
                  </a:lnTo>
                  <a:lnTo>
                    <a:pt x="724299" y="378545"/>
                  </a:lnTo>
                  <a:lnTo>
                    <a:pt x="775337" y="365156"/>
                  </a:lnTo>
                  <a:lnTo>
                    <a:pt x="827425" y="352563"/>
                  </a:lnTo>
                  <a:lnTo>
                    <a:pt x="880623" y="340815"/>
                  </a:lnTo>
                  <a:lnTo>
                    <a:pt x="934994" y="329958"/>
                  </a:lnTo>
                  <a:lnTo>
                    <a:pt x="990600" y="320039"/>
                  </a:lnTo>
                  <a:lnTo>
                    <a:pt x="1034756" y="313101"/>
                  </a:lnTo>
                  <a:lnTo>
                    <a:pt x="1079714" y="307192"/>
                  </a:lnTo>
                  <a:lnTo>
                    <a:pt x="1125439" y="302233"/>
                  </a:lnTo>
                  <a:lnTo>
                    <a:pt x="1171895" y="298145"/>
                  </a:lnTo>
                  <a:lnTo>
                    <a:pt x="1219049" y="294850"/>
                  </a:lnTo>
                  <a:lnTo>
                    <a:pt x="1266864" y="292267"/>
                  </a:lnTo>
                  <a:lnTo>
                    <a:pt x="1315306" y="290318"/>
                  </a:lnTo>
                  <a:lnTo>
                    <a:pt x="1364341" y="288925"/>
                  </a:lnTo>
                  <a:lnTo>
                    <a:pt x="1413933" y="288007"/>
                  </a:lnTo>
                  <a:lnTo>
                    <a:pt x="1464048" y="287487"/>
                  </a:lnTo>
                  <a:lnTo>
                    <a:pt x="1514650" y="287285"/>
                  </a:lnTo>
                  <a:lnTo>
                    <a:pt x="1565706" y="287323"/>
                  </a:lnTo>
                  <a:lnTo>
                    <a:pt x="1617179" y="287520"/>
                  </a:lnTo>
                  <a:lnTo>
                    <a:pt x="1669036" y="287799"/>
                  </a:lnTo>
                  <a:lnTo>
                    <a:pt x="1721241" y="288080"/>
                  </a:lnTo>
                  <a:lnTo>
                    <a:pt x="1773760" y="288285"/>
                  </a:lnTo>
                  <a:lnTo>
                    <a:pt x="1826558" y="288334"/>
                  </a:lnTo>
                  <a:lnTo>
                    <a:pt x="1879599" y="288148"/>
                  </a:lnTo>
                  <a:lnTo>
                    <a:pt x="1932850" y="287649"/>
                  </a:lnTo>
                  <a:lnTo>
                    <a:pt x="1986275" y="286757"/>
                  </a:lnTo>
                  <a:lnTo>
                    <a:pt x="2039839" y="285394"/>
                  </a:lnTo>
                  <a:lnTo>
                    <a:pt x="2093508" y="283480"/>
                  </a:lnTo>
                  <a:lnTo>
                    <a:pt x="2147246" y="280937"/>
                  </a:lnTo>
                  <a:lnTo>
                    <a:pt x="2201019" y="277685"/>
                  </a:lnTo>
                  <a:lnTo>
                    <a:pt x="2254792" y="273646"/>
                  </a:lnTo>
                  <a:lnTo>
                    <a:pt x="2308531" y="268740"/>
                  </a:lnTo>
                  <a:lnTo>
                    <a:pt x="2362200" y="262889"/>
                  </a:lnTo>
                  <a:lnTo>
                    <a:pt x="2413788" y="256603"/>
                  </a:lnTo>
                  <a:lnTo>
                    <a:pt x="2465152" y="249996"/>
                  </a:lnTo>
                  <a:lnTo>
                    <a:pt x="2516310" y="243080"/>
                  </a:lnTo>
                  <a:lnTo>
                    <a:pt x="2567280" y="235864"/>
                  </a:lnTo>
                  <a:lnTo>
                    <a:pt x="2618081" y="228360"/>
                  </a:lnTo>
                  <a:lnTo>
                    <a:pt x="2668731" y="220577"/>
                  </a:lnTo>
                  <a:lnTo>
                    <a:pt x="2719248" y="212526"/>
                  </a:lnTo>
                  <a:lnTo>
                    <a:pt x="2769651" y="204218"/>
                  </a:lnTo>
                  <a:lnTo>
                    <a:pt x="2819958" y="195662"/>
                  </a:lnTo>
                  <a:lnTo>
                    <a:pt x="2870188" y="186870"/>
                  </a:lnTo>
                  <a:lnTo>
                    <a:pt x="2920359" y="177851"/>
                  </a:lnTo>
                  <a:lnTo>
                    <a:pt x="2970489" y="168617"/>
                  </a:lnTo>
                  <a:lnTo>
                    <a:pt x="3020597" y="159177"/>
                  </a:lnTo>
                  <a:lnTo>
                    <a:pt x="3070701" y="149542"/>
                  </a:lnTo>
                  <a:lnTo>
                    <a:pt x="3120819" y="139722"/>
                  </a:lnTo>
                  <a:lnTo>
                    <a:pt x="3170971" y="129728"/>
                  </a:lnTo>
                  <a:lnTo>
                    <a:pt x="3221174" y="119571"/>
                  </a:lnTo>
                  <a:lnTo>
                    <a:pt x="3271447" y="109259"/>
                  </a:lnTo>
                  <a:lnTo>
                    <a:pt x="3321808" y="98805"/>
                  </a:lnTo>
                  <a:lnTo>
                    <a:pt x="3372275" y="88218"/>
                  </a:lnTo>
                  <a:lnTo>
                    <a:pt x="3422868" y="77509"/>
                  </a:lnTo>
                  <a:lnTo>
                    <a:pt x="3473604" y="66688"/>
                  </a:lnTo>
                  <a:lnTo>
                    <a:pt x="3524501" y="55766"/>
                  </a:lnTo>
                  <a:lnTo>
                    <a:pt x="3575579" y="44753"/>
                  </a:lnTo>
                  <a:lnTo>
                    <a:pt x="3626855" y="33659"/>
                  </a:lnTo>
                  <a:lnTo>
                    <a:pt x="3678349" y="22496"/>
                  </a:lnTo>
                  <a:lnTo>
                    <a:pt x="3730077" y="11272"/>
                  </a:lnTo>
                  <a:lnTo>
                    <a:pt x="3782060" y="0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075D5372-BE12-4EE0-B0D4-41557B71F4FD}"/>
                </a:ext>
              </a:extLst>
            </p:cNvPr>
            <p:cNvSpPr/>
            <p:nvPr/>
          </p:nvSpPr>
          <p:spPr>
            <a:xfrm>
              <a:off x="5819139" y="3397250"/>
              <a:ext cx="124460" cy="111760"/>
            </a:xfrm>
            <a:custGeom>
              <a:avLst/>
              <a:gdLst/>
              <a:ahLst/>
              <a:cxnLst/>
              <a:rect l="l" t="t" r="r" b="b"/>
              <a:pathLst>
                <a:path w="124460" h="111760">
                  <a:moveTo>
                    <a:pt x="0" y="0"/>
                  </a:moveTo>
                  <a:lnTo>
                    <a:pt x="24130" y="111760"/>
                  </a:lnTo>
                  <a:lnTo>
                    <a:pt x="12446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18">
            <a:extLst>
              <a:ext uri="{FF2B5EF4-FFF2-40B4-BE49-F238E27FC236}">
                <a16:creationId xmlns:a16="http://schemas.microsoft.com/office/drawing/2014/main" id="{8D187E0D-5685-46E0-BB75-E8444232FF27}"/>
              </a:ext>
            </a:extLst>
          </p:cNvPr>
          <p:cNvSpPr txBox="1"/>
          <p:nvPr/>
        </p:nvSpPr>
        <p:spPr>
          <a:xfrm>
            <a:off x="8686880" y="6014719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GDT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ED926001-C4D7-4803-9951-1187CDF9A75F}"/>
              </a:ext>
            </a:extLst>
          </p:cNvPr>
          <p:cNvSpPr txBox="1">
            <a:spLocks/>
          </p:cNvSpPr>
          <p:nvPr/>
        </p:nvSpPr>
        <p:spPr>
          <a:xfrm>
            <a:off x="10721420" y="6947231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13</a:t>
            </a:fld>
            <a:endParaRPr lang="en-US" dirty="0"/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E6D1C373-EF28-442B-9E8B-BC639418E7C1}"/>
              </a:ext>
            </a:extLst>
          </p:cNvPr>
          <p:cNvSpPr txBox="1"/>
          <p:nvPr/>
        </p:nvSpPr>
        <p:spPr>
          <a:xfrm>
            <a:off x="2955371" y="5975349"/>
            <a:ext cx="223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Size </a:t>
            </a:r>
            <a:r>
              <a:rPr sz="1800" dirty="0">
                <a:latin typeface="Liberation Sans"/>
                <a:cs typeface="Liberation Sans"/>
              </a:rPr>
              <a:t>: </a:t>
            </a:r>
            <a:r>
              <a:rPr sz="1800" spc="-5" dirty="0">
                <a:latin typeface="Liberation Sans"/>
                <a:cs typeface="Liberation Sans"/>
              </a:rPr>
              <a:t>size of GDT  Base </a:t>
            </a:r>
            <a:r>
              <a:rPr sz="1800" dirty="0">
                <a:latin typeface="Liberation Sans"/>
                <a:cs typeface="Liberation Sans"/>
              </a:rPr>
              <a:t>: </a:t>
            </a:r>
            <a:r>
              <a:rPr sz="1800" spc="-10" dirty="0">
                <a:latin typeface="Liberation Sans"/>
                <a:cs typeface="Liberation Sans"/>
              </a:rPr>
              <a:t>pointer </a:t>
            </a:r>
            <a:r>
              <a:rPr sz="1800" dirty="0">
                <a:latin typeface="Liberation Sans"/>
                <a:cs typeface="Liberation Sans"/>
              </a:rPr>
              <a:t>to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GDT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EFF93B-0EC9-4753-B269-44058E6D2838}"/>
              </a:ext>
            </a:extLst>
          </p:cNvPr>
          <p:cNvSpPr txBox="1"/>
          <p:nvPr/>
        </p:nvSpPr>
        <p:spPr>
          <a:xfrm>
            <a:off x="412652" y="1532953"/>
            <a:ext cx="11366696" cy="1826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3027680" indent="-342900">
              <a:lnSpc>
                <a:spcPct val="121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cs typeface="Liberation Sans"/>
              </a:rPr>
              <a:t>Global </a:t>
            </a:r>
            <a:r>
              <a:rPr lang="en-IN" sz="2400" spc="-5" dirty="0">
                <a:cs typeface="Liberation Sans"/>
              </a:rPr>
              <a:t>Descriptor </a:t>
            </a:r>
            <a:r>
              <a:rPr lang="en-IN" sz="2400" spc="-50" dirty="0">
                <a:cs typeface="Liberation Sans"/>
              </a:rPr>
              <a:t>Table </a:t>
            </a:r>
            <a:r>
              <a:rPr lang="en-IN" sz="2400" dirty="0">
                <a:cs typeface="Liberation Sans"/>
              </a:rPr>
              <a:t>(GDT)  </a:t>
            </a:r>
            <a:r>
              <a:rPr lang="en-IN" sz="2400" spc="-5" dirty="0">
                <a:cs typeface="Liberation Sans"/>
              </a:rPr>
              <a:t>Stored in </a:t>
            </a:r>
            <a:r>
              <a:rPr lang="en-IN" sz="2400" dirty="0">
                <a:cs typeface="Liberation Sans"/>
              </a:rPr>
              <a:t>memory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 panose="020B0604020202020204" pitchFamily="34" charset="0"/>
              <a:buChar char="•"/>
            </a:pPr>
            <a:r>
              <a:rPr lang="en-IN" sz="2400" spc="-5" dirty="0">
                <a:cs typeface="Liberation Sans"/>
              </a:rPr>
              <a:t>Pointed </a:t>
            </a:r>
            <a:r>
              <a:rPr lang="en-IN" sz="2400" dirty="0">
                <a:cs typeface="Liberation Sans"/>
              </a:rPr>
              <a:t>to by </a:t>
            </a:r>
            <a:r>
              <a:rPr lang="en-IN" sz="2400" spc="-5" dirty="0">
                <a:cs typeface="Liberation Sans"/>
              </a:rPr>
              <a:t>GDTR </a:t>
            </a:r>
            <a:r>
              <a:rPr lang="en-IN" sz="2400" dirty="0">
                <a:cs typeface="Liberation Sans"/>
              </a:rPr>
              <a:t>(GDT</a:t>
            </a:r>
            <a:r>
              <a:rPr lang="en-IN" sz="2400" spc="-70" dirty="0">
                <a:cs typeface="Liberation Sans"/>
              </a:rPr>
              <a:t> </a:t>
            </a:r>
            <a:r>
              <a:rPr lang="en-IN" sz="2400" dirty="0">
                <a:cs typeface="Liberation Sans"/>
              </a:rPr>
              <a:t>Register)</a:t>
            </a:r>
          </a:p>
          <a:p>
            <a:pPr marL="469900" indent="-342900">
              <a:lnSpc>
                <a:spcPct val="100000"/>
              </a:lnSpc>
              <a:spcBef>
                <a:spcPts val="409"/>
              </a:spcBef>
              <a:buFont typeface="Arial" panose="020B0604020202020204" pitchFamily="34" charset="0"/>
              <a:buChar char="•"/>
              <a:tabLst>
                <a:tab pos="412115" algn="l"/>
              </a:tabLst>
            </a:pPr>
            <a:r>
              <a:rPr lang="en-IN" sz="2400" baseline="3472" dirty="0">
                <a:cs typeface="Liberation Sans"/>
              </a:rPr>
              <a:t>	</a:t>
            </a:r>
            <a:r>
              <a:rPr lang="en-IN" sz="2400" spc="-5" dirty="0" err="1">
                <a:cs typeface="Liberation Sans"/>
              </a:rPr>
              <a:t>lgdt</a:t>
            </a:r>
            <a:r>
              <a:rPr lang="en-IN" sz="2400" spc="-5" dirty="0">
                <a:cs typeface="Liberation Sans"/>
              </a:rPr>
              <a:t> (instruction used </a:t>
            </a:r>
            <a:r>
              <a:rPr lang="en-IN" sz="2400" dirty="0">
                <a:cs typeface="Liberation Sans"/>
              </a:rPr>
              <a:t>to </a:t>
            </a:r>
            <a:r>
              <a:rPr lang="en-IN" sz="2400" spc="-5" dirty="0">
                <a:cs typeface="Liberation Sans"/>
              </a:rPr>
              <a:t>load the GDT</a:t>
            </a:r>
            <a:r>
              <a:rPr lang="en-IN" sz="2400" spc="-60" dirty="0">
                <a:cs typeface="Liberation Sans"/>
              </a:rPr>
              <a:t> </a:t>
            </a:r>
            <a:r>
              <a:rPr lang="en-IN" sz="2400" spc="-5" dirty="0">
                <a:cs typeface="Liberation Sans"/>
              </a:rPr>
              <a:t>register)</a:t>
            </a:r>
            <a:endParaRPr lang="en-IN" sz="2400" dirty="0">
              <a:cs typeface="Liberation Sans"/>
            </a:endParaRPr>
          </a:p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IN" sz="2400" spc="-5" dirty="0">
                <a:cs typeface="Liberation Sans"/>
              </a:rPr>
              <a:t>Similar table called </a:t>
            </a:r>
            <a:r>
              <a:rPr lang="en-IN" sz="2400" dirty="0">
                <a:cs typeface="Liberation Sans"/>
              </a:rPr>
              <a:t>LDT present </a:t>
            </a:r>
            <a:r>
              <a:rPr lang="en-IN" sz="2400" spc="-5" dirty="0">
                <a:cs typeface="Liberation Sans"/>
              </a:rPr>
              <a:t>in x86 </a:t>
            </a:r>
            <a:r>
              <a:rPr lang="en-IN" sz="2400" dirty="0">
                <a:solidFill>
                  <a:srgbClr val="FF0000"/>
                </a:solidFill>
                <a:cs typeface="Liberation Sans"/>
              </a:rPr>
              <a:t>(not used by</a:t>
            </a:r>
            <a:r>
              <a:rPr lang="en-IN" sz="2400" spc="-25" dirty="0">
                <a:solidFill>
                  <a:srgbClr val="FF0000"/>
                </a:solidFill>
                <a:cs typeface="Liberation Sans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Liberation Sans"/>
              </a:rPr>
              <a:t>xv6!)</a:t>
            </a:r>
            <a:endParaRPr lang="en-IN" sz="24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82512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-5" dirty="0"/>
              <a:t>Loading </a:t>
            </a:r>
            <a:r>
              <a:rPr lang="en-US" sz="4400" spc="-10" dirty="0"/>
              <a:t>the</a:t>
            </a:r>
            <a:r>
              <a:rPr lang="en-US" sz="4400" spc="-95" dirty="0"/>
              <a:t> </a:t>
            </a:r>
            <a:r>
              <a:rPr lang="en-US" sz="4400" spc="-5" dirty="0"/>
              <a:t>GDTR in XV6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object 20">
            <a:extLst>
              <a:ext uri="{FF2B5EF4-FFF2-40B4-BE49-F238E27FC236}">
                <a16:creationId xmlns:a16="http://schemas.microsoft.com/office/drawing/2014/main" id="{ED926001-C4D7-4803-9951-1187CDF9A75F}"/>
              </a:ext>
            </a:extLst>
          </p:cNvPr>
          <p:cNvSpPr txBox="1">
            <a:spLocks/>
          </p:cNvSpPr>
          <p:nvPr/>
        </p:nvSpPr>
        <p:spPr>
          <a:xfrm>
            <a:off x="10721420" y="6947231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14</a:t>
            </a:fld>
            <a:endParaRPr lang="en-US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EEFE8138-880C-40A3-A610-1E916FAEC6C7}"/>
              </a:ext>
            </a:extLst>
          </p:cNvPr>
          <p:cNvSpPr txBox="1"/>
          <p:nvPr/>
        </p:nvSpPr>
        <p:spPr>
          <a:xfrm>
            <a:off x="652046" y="1763637"/>
            <a:ext cx="4145842" cy="861774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0" dirty="0">
                <a:cs typeface="Liberation Sans"/>
              </a:rPr>
              <a:t>Instruction </a:t>
            </a:r>
            <a:r>
              <a:rPr sz="2400" spc="-5" dirty="0">
                <a:cs typeface="Liberation Sans"/>
              </a:rPr>
              <a:t>LGDT</a:t>
            </a:r>
            <a:endParaRPr sz="2400" dirty="0"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cs typeface="Liberation Sans"/>
              </a:rPr>
              <a:t>Each CPU has its </a:t>
            </a:r>
            <a:r>
              <a:rPr sz="2400" spc="-10" dirty="0">
                <a:cs typeface="Liberation Sans"/>
              </a:rPr>
              <a:t>own</a:t>
            </a:r>
            <a:r>
              <a:rPr sz="2400" spc="-45" dirty="0">
                <a:cs typeface="Liberation Sans"/>
              </a:rPr>
              <a:t> </a:t>
            </a:r>
            <a:r>
              <a:rPr sz="2400" spc="-10" dirty="0">
                <a:cs typeface="Liberation Sans"/>
              </a:rPr>
              <a:t>GDTR</a:t>
            </a:r>
            <a:endParaRPr sz="2400" dirty="0">
              <a:cs typeface="Liberation Sans"/>
            </a:endParaRPr>
          </a:p>
        </p:txBody>
      </p:sp>
      <p:grpSp>
        <p:nvGrpSpPr>
          <p:cNvPr id="37" name="object 6">
            <a:extLst>
              <a:ext uri="{FF2B5EF4-FFF2-40B4-BE49-F238E27FC236}">
                <a16:creationId xmlns:a16="http://schemas.microsoft.com/office/drawing/2014/main" id="{8D77D466-ED3B-4865-94BB-2B971300DC86}"/>
              </a:ext>
            </a:extLst>
          </p:cNvPr>
          <p:cNvGrpSpPr/>
          <p:nvPr/>
        </p:nvGrpSpPr>
        <p:grpSpPr>
          <a:xfrm>
            <a:off x="1308296" y="3742007"/>
            <a:ext cx="4585964" cy="2681580"/>
            <a:chOff x="904647" y="3641497"/>
            <a:chExt cx="3829685" cy="2312035"/>
          </a:xfrm>
        </p:grpSpPr>
        <p:sp>
          <p:nvSpPr>
            <p:cNvPr id="38" name="object 7">
              <a:extLst>
                <a:ext uri="{FF2B5EF4-FFF2-40B4-BE49-F238E27FC236}">
                  <a16:creationId xmlns:a16="http://schemas.microsoft.com/office/drawing/2014/main" id="{61A9FB1F-CD2F-488A-A980-8DB45BD04E27}"/>
                </a:ext>
              </a:extLst>
            </p:cNvPr>
            <p:cNvSpPr/>
            <p:nvPr/>
          </p:nvSpPr>
          <p:spPr>
            <a:xfrm>
              <a:off x="937214" y="3731082"/>
              <a:ext cx="3718742" cy="22125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8">
              <a:extLst>
                <a:ext uri="{FF2B5EF4-FFF2-40B4-BE49-F238E27FC236}">
                  <a16:creationId xmlns:a16="http://schemas.microsoft.com/office/drawing/2014/main" id="{C9C24436-8482-4A8C-8838-0E5E6325FD4F}"/>
                </a:ext>
              </a:extLst>
            </p:cNvPr>
            <p:cNvSpPr/>
            <p:nvPr/>
          </p:nvSpPr>
          <p:spPr>
            <a:xfrm>
              <a:off x="909320" y="3646169"/>
              <a:ext cx="3820160" cy="2302510"/>
            </a:xfrm>
            <a:custGeom>
              <a:avLst/>
              <a:gdLst/>
              <a:ahLst/>
              <a:cxnLst/>
              <a:rect l="l" t="t" r="r" b="b"/>
              <a:pathLst>
                <a:path w="3820160" h="2302510">
                  <a:moveTo>
                    <a:pt x="0" y="0"/>
                  </a:moveTo>
                  <a:lnTo>
                    <a:pt x="3820159" y="0"/>
                  </a:lnTo>
                  <a:lnTo>
                    <a:pt x="3820159" y="2302510"/>
                  </a:lnTo>
                  <a:lnTo>
                    <a:pt x="0" y="230251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9">
            <a:extLst>
              <a:ext uri="{FF2B5EF4-FFF2-40B4-BE49-F238E27FC236}">
                <a16:creationId xmlns:a16="http://schemas.microsoft.com/office/drawing/2014/main" id="{60B4A2BC-27A5-45C3-AA33-08C518DCDCDF}"/>
              </a:ext>
            </a:extLst>
          </p:cNvPr>
          <p:cNvGrpSpPr/>
          <p:nvPr/>
        </p:nvGrpSpPr>
        <p:grpSpPr>
          <a:xfrm>
            <a:off x="4787345" y="1210844"/>
            <a:ext cx="6568785" cy="2426492"/>
            <a:chOff x="3114675" y="1512977"/>
            <a:chExt cx="5934075" cy="2002155"/>
          </a:xfrm>
        </p:grpSpPr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16F51671-A079-4684-B4D9-DF6B2BD17B25}"/>
                </a:ext>
              </a:extLst>
            </p:cNvPr>
            <p:cNvSpPr/>
            <p:nvPr/>
          </p:nvSpPr>
          <p:spPr>
            <a:xfrm>
              <a:off x="3506620" y="1522730"/>
              <a:ext cx="5477796" cy="18951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F48A26E0-6D63-4CE8-86B4-5487F200C808}"/>
                </a:ext>
              </a:extLst>
            </p:cNvPr>
            <p:cNvSpPr/>
            <p:nvPr/>
          </p:nvSpPr>
          <p:spPr>
            <a:xfrm>
              <a:off x="3423919" y="1517650"/>
              <a:ext cx="5619750" cy="1916430"/>
            </a:xfrm>
            <a:custGeom>
              <a:avLst/>
              <a:gdLst/>
              <a:ahLst/>
              <a:cxnLst/>
              <a:rect l="l" t="t" r="r" b="b"/>
              <a:pathLst>
                <a:path w="5619750" h="1916429">
                  <a:moveTo>
                    <a:pt x="0" y="0"/>
                  </a:moveTo>
                  <a:lnTo>
                    <a:pt x="5619750" y="0"/>
                  </a:lnTo>
                  <a:lnTo>
                    <a:pt x="5619750" y="1916429"/>
                  </a:lnTo>
                  <a:lnTo>
                    <a:pt x="0" y="1916429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2">
              <a:extLst>
                <a:ext uri="{FF2B5EF4-FFF2-40B4-BE49-F238E27FC236}">
                  <a16:creationId xmlns:a16="http://schemas.microsoft.com/office/drawing/2014/main" id="{4C489986-38E4-4C10-860C-753626D00812}"/>
                </a:ext>
              </a:extLst>
            </p:cNvPr>
            <p:cNvSpPr/>
            <p:nvPr/>
          </p:nvSpPr>
          <p:spPr>
            <a:xfrm>
              <a:off x="3124199" y="3200400"/>
              <a:ext cx="3505200" cy="304800"/>
            </a:xfrm>
            <a:custGeom>
              <a:avLst/>
              <a:gdLst/>
              <a:ahLst/>
              <a:cxnLst/>
              <a:rect l="l" t="t" r="r" b="b"/>
              <a:pathLst>
                <a:path w="3505200" h="304800">
                  <a:moveTo>
                    <a:pt x="1752600" y="0"/>
                  </a:moveTo>
                  <a:lnTo>
                    <a:pt x="1834809" y="151"/>
                  </a:lnTo>
                  <a:lnTo>
                    <a:pt x="1915869" y="603"/>
                  </a:lnTo>
                  <a:lnTo>
                    <a:pt x="1995712" y="1349"/>
                  </a:lnTo>
                  <a:lnTo>
                    <a:pt x="2074270" y="2383"/>
                  </a:lnTo>
                  <a:lnTo>
                    <a:pt x="2151476" y="3699"/>
                  </a:lnTo>
                  <a:lnTo>
                    <a:pt x="2227262" y="5291"/>
                  </a:lnTo>
                  <a:lnTo>
                    <a:pt x="2301560" y="7154"/>
                  </a:lnTo>
                  <a:lnTo>
                    <a:pt x="2374304" y="9281"/>
                  </a:lnTo>
                  <a:lnTo>
                    <a:pt x="2445424" y="11668"/>
                  </a:lnTo>
                  <a:lnTo>
                    <a:pt x="2514854" y="14307"/>
                  </a:lnTo>
                  <a:lnTo>
                    <a:pt x="2582526" y="17193"/>
                  </a:lnTo>
                  <a:lnTo>
                    <a:pt x="2648373" y="20319"/>
                  </a:lnTo>
                  <a:lnTo>
                    <a:pt x="2712326" y="23682"/>
                  </a:lnTo>
                  <a:lnTo>
                    <a:pt x="2774318" y="27273"/>
                  </a:lnTo>
                  <a:lnTo>
                    <a:pt x="2834282" y="31088"/>
                  </a:lnTo>
                  <a:lnTo>
                    <a:pt x="2892150" y="35120"/>
                  </a:lnTo>
                  <a:lnTo>
                    <a:pt x="2947854" y="39365"/>
                  </a:lnTo>
                  <a:lnTo>
                    <a:pt x="3001327" y="43814"/>
                  </a:lnTo>
                  <a:lnTo>
                    <a:pt x="3052501" y="48464"/>
                  </a:lnTo>
                  <a:lnTo>
                    <a:pt x="3101308" y="53308"/>
                  </a:lnTo>
                  <a:lnTo>
                    <a:pt x="3147681" y="58340"/>
                  </a:lnTo>
                  <a:lnTo>
                    <a:pt x="3191553" y="63554"/>
                  </a:lnTo>
                  <a:lnTo>
                    <a:pt x="3232855" y="68945"/>
                  </a:lnTo>
                  <a:lnTo>
                    <a:pt x="3271520" y="74506"/>
                  </a:lnTo>
                  <a:lnTo>
                    <a:pt x="3340668" y="86116"/>
                  </a:lnTo>
                  <a:lnTo>
                    <a:pt x="3398457" y="98338"/>
                  </a:lnTo>
                  <a:lnTo>
                    <a:pt x="3444345" y="111124"/>
                  </a:lnTo>
                  <a:lnTo>
                    <a:pt x="3489682" y="131259"/>
                  </a:lnTo>
                  <a:lnTo>
                    <a:pt x="3505200" y="152400"/>
                  </a:lnTo>
                  <a:lnTo>
                    <a:pt x="3503453" y="159548"/>
                  </a:lnTo>
                  <a:lnTo>
                    <a:pt x="3462658" y="187084"/>
                  </a:lnTo>
                  <a:lnTo>
                    <a:pt x="3422922" y="200135"/>
                  </a:lnTo>
                  <a:lnTo>
                    <a:pt x="3371016" y="212645"/>
                  </a:lnTo>
                  <a:lnTo>
                    <a:pt x="3307480" y="224567"/>
                  </a:lnTo>
                  <a:lnTo>
                    <a:pt x="3232855" y="235854"/>
                  </a:lnTo>
                  <a:lnTo>
                    <a:pt x="3191553" y="241245"/>
                  </a:lnTo>
                  <a:lnTo>
                    <a:pt x="3147681" y="246459"/>
                  </a:lnTo>
                  <a:lnTo>
                    <a:pt x="3101308" y="251491"/>
                  </a:lnTo>
                  <a:lnTo>
                    <a:pt x="3052501" y="256335"/>
                  </a:lnTo>
                  <a:lnTo>
                    <a:pt x="3001327" y="260984"/>
                  </a:lnTo>
                  <a:lnTo>
                    <a:pt x="2947854" y="265434"/>
                  </a:lnTo>
                  <a:lnTo>
                    <a:pt x="2892150" y="269679"/>
                  </a:lnTo>
                  <a:lnTo>
                    <a:pt x="2834282" y="273711"/>
                  </a:lnTo>
                  <a:lnTo>
                    <a:pt x="2774318" y="277526"/>
                  </a:lnTo>
                  <a:lnTo>
                    <a:pt x="2712326" y="281117"/>
                  </a:lnTo>
                  <a:lnTo>
                    <a:pt x="2648373" y="284479"/>
                  </a:lnTo>
                  <a:lnTo>
                    <a:pt x="2582526" y="287606"/>
                  </a:lnTo>
                  <a:lnTo>
                    <a:pt x="2514854" y="290492"/>
                  </a:lnTo>
                  <a:lnTo>
                    <a:pt x="2445424" y="293131"/>
                  </a:lnTo>
                  <a:lnTo>
                    <a:pt x="2374304" y="295518"/>
                  </a:lnTo>
                  <a:lnTo>
                    <a:pt x="2301560" y="297645"/>
                  </a:lnTo>
                  <a:lnTo>
                    <a:pt x="2227262" y="299508"/>
                  </a:lnTo>
                  <a:lnTo>
                    <a:pt x="2151476" y="301100"/>
                  </a:lnTo>
                  <a:lnTo>
                    <a:pt x="2074270" y="302416"/>
                  </a:lnTo>
                  <a:lnTo>
                    <a:pt x="1995712" y="303450"/>
                  </a:lnTo>
                  <a:lnTo>
                    <a:pt x="1915869" y="304196"/>
                  </a:lnTo>
                  <a:lnTo>
                    <a:pt x="1834809" y="304648"/>
                  </a:lnTo>
                  <a:lnTo>
                    <a:pt x="1752600" y="304800"/>
                  </a:lnTo>
                  <a:lnTo>
                    <a:pt x="1670290" y="304648"/>
                  </a:lnTo>
                  <a:lnTo>
                    <a:pt x="1589141" y="304196"/>
                  </a:lnTo>
                  <a:lnTo>
                    <a:pt x="1509220" y="303450"/>
                  </a:lnTo>
                  <a:lnTo>
                    <a:pt x="1430594" y="302416"/>
                  </a:lnTo>
                  <a:lnTo>
                    <a:pt x="1353331" y="301100"/>
                  </a:lnTo>
                  <a:lnTo>
                    <a:pt x="1277496" y="299508"/>
                  </a:lnTo>
                  <a:lnTo>
                    <a:pt x="1203158" y="297645"/>
                  </a:lnTo>
                  <a:lnTo>
                    <a:pt x="1130383" y="295518"/>
                  </a:lnTo>
                  <a:lnTo>
                    <a:pt x="1059239" y="293131"/>
                  </a:lnTo>
                  <a:lnTo>
                    <a:pt x="989793" y="290492"/>
                  </a:lnTo>
                  <a:lnTo>
                    <a:pt x="922111" y="287606"/>
                  </a:lnTo>
                  <a:lnTo>
                    <a:pt x="856262" y="284480"/>
                  </a:lnTo>
                  <a:lnTo>
                    <a:pt x="792311" y="281117"/>
                  </a:lnTo>
                  <a:lnTo>
                    <a:pt x="730327" y="277526"/>
                  </a:lnTo>
                  <a:lnTo>
                    <a:pt x="670376" y="273711"/>
                  </a:lnTo>
                  <a:lnTo>
                    <a:pt x="612526" y="269679"/>
                  </a:lnTo>
                  <a:lnTo>
                    <a:pt x="556844" y="265434"/>
                  </a:lnTo>
                  <a:lnTo>
                    <a:pt x="503396" y="260985"/>
                  </a:lnTo>
                  <a:lnTo>
                    <a:pt x="452250" y="256335"/>
                  </a:lnTo>
                  <a:lnTo>
                    <a:pt x="403473" y="251491"/>
                  </a:lnTo>
                  <a:lnTo>
                    <a:pt x="357132" y="246459"/>
                  </a:lnTo>
                  <a:lnTo>
                    <a:pt x="313294" y="241245"/>
                  </a:lnTo>
                  <a:lnTo>
                    <a:pt x="272027" y="235854"/>
                  </a:lnTo>
                  <a:lnTo>
                    <a:pt x="233397" y="230293"/>
                  </a:lnTo>
                  <a:lnTo>
                    <a:pt x="164319" y="218683"/>
                  </a:lnTo>
                  <a:lnTo>
                    <a:pt x="106596" y="206461"/>
                  </a:lnTo>
                  <a:lnTo>
                    <a:pt x="60765" y="193675"/>
                  </a:lnTo>
                  <a:lnTo>
                    <a:pt x="15493" y="173540"/>
                  </a:lnTo>
                  <a:lnTo>
                    <a:pt x="0" y="152400"/>
                  </a:lnTo>
                  <a:lnTo>
                    <a:pt x="1743" y="145251"/>
                  </a:lnTo>
                  <a:lnTo>
                    <a:pt x="42478" y="117715"/>
                  </a:lnTo>
                  <a:lnTo>
                    <a:pt x="82161" y="104664"/>
                  </a:lnTo>
                  <a:lnTo>
                    <a:pt x="134004" y="92154"/>
                  </a:lnTo>
                  <a:lnTo>
                    <a:pt x="197472" y="80232"/>
                  </a:lnTo>
                  <a:lnTo>
                    <a:pt x="272027" y="68945"/>
                  </a:lnTo>
                  <a:lnTo>
                    <a:pt x="313294" y="63554"/>
                  </a:lnTo>
                  <a:lnTo>
                    <a:pt x="357132" y="58340"/>
                  </a:lnTo>
                  <a:lnTo>
                    <a:pt x="403473" y="53308"/>
                  </a:lnTo>
                  <a:lnTo>
                    <a:pt x="452250" y="48464"/>
                  </a:lnTo>
                  <a:lnTo>
                    <a:pt x="503396" y="43815"/>
                  </a:lnTo>
                  <a:lnTo>
                    <a:pt x="556844" y="39365"/>
                  </a:lnTo>
                  <a:lnTo>
                    <a:pt x="612526" y="35120"/>
                  </a:lnTo>
                  <a:lnTo>
                    <a:pt x="670376" y="31088"/>
                  </a:lnTo>
                  <a:lnTo>
                    <a:pt x="730327" y="27273"/>
                  </a:lnTo>
                  <a:lnTo>
                    <a:pt x="792311" y="23682"/>
                  </a:lnTo>
                  <a:lnTo>
                    <a:pt x="856262" y="20320"/>
                  </a:lnTo>
                  <a:lnTo>
                    <a:pt x="922111" y="17193"/>
                  </a:lnTo>
                  <a:lnTo>
                    <a:pt x="989793" y="14307"/>
                  </a:lnTo>
                  <a:lnTo>
                    <a:pt x="1059239" y="11668"/>
                  </a:lnTo>
                  <a:lnTo>
                    <a:pt x="1130383" y="9281"/>
                  </a:lnTo>
                  <a:lnTo>
                    <a:pt x="1203158" y="7154"/>
                  </a:lnTo>
                  <a:lnTo>
                    <a:pt x="1277496" y="5291"/>
                  </a:lnTo>
                  <a:lnTo>
                    <a:pt x="1353331" y="3699"/>
                  </a:lnTo>
                  <a:lnTo>
                    <a:pt x="1430594" y="2383"/>
                  </a:lnTo>
                  <a:lnTo>
                    <a:pt x="1509220" y="1349"/>
                  </a:lnTo>
                  <a:lnTo>
                    <a:pt x="1589141" y="603"/>
                  </a:lnTo>
                  <a:lnTo>
                    <a:pt x="1670290" y="151"/>
                  </a:lnTo>
                  <a:lnTo>
                    <a:pt x="1752600" y="0"/>
                  </a:lnTo>
                  <a:close/>
                </a:path>
                <a:path w="3505200" h="304800">
                  <a:moveTo>
                    <a:pt x="0" y="0"/>
                  </a:moveTo>
                  <a:lnTo>
                    <a:pt x="0" y="0"/>
                  </a:lnTo>
                </a:path>
                <a:path w="3505200" h="304800">
                  <a:moveTo>
                    <a:pt x="3505200" y="304800"/>
                  </a:moveTo>
                  <a:lnTo>
                    <a:pt x="3505200" y="304800"/>
                  </a:lnTo>
                </a:path>
              </a:pathLst>
            </a:custGeom>
            <a:ln w="1904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904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-5" dirty="0"/>
              <a:t>Segmentation + Paging in x86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object 20">
            <a:extLst>
              <a:ext uri="{FF2B5EF4-FFF2-40B4-BE49-F238E27FC236}">
                <a16:creationId xmlns:a16="http://schemas.microsoft.com/office/drawing/2014/main" id="{ED926001-C4D7-4803-9951-1187CDF9A75F}"/>
              </a:ext>
            </a:extLst>
          </p:cNvPr>
          <p:cNvSpPr txBox="1">
            <a:spLocks/>
          </p:cNvSpPr>
          <p:nvPr/>
        </p:nvSpPr>
        <p:spPr>
          <a:xfrm>
            <a:off x="10721420" y="6947231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15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3371F3-E3DB-48B2-A282-E3D5AAAC14FB}"/>
              </a:ext>
            </a:extLst>
          </p:cNvPr>
          <p:cNvGrpSpPr/>
          <p:nvPr/>
        </p:nvGrpSpPr>
        <p:grpSpPr>
          <a:xfrm>
            <a:off x="1463529" y="2025451"/>
            <a:ext cx="8458200" cy="2786380"/>
            <a:chOff x="1590821" y="3756716"/>
            <a:chExt cx="8458200" cy="2786380"/>
          </a:xfrm>
        </p:grpSpPr>
        <p:sp>
          <p:nvSpPr>
            <p:cNvPr id="46" name="object 3">
              <a:extLst>
                <a:ext uri="{FF2B5EF4-FFF2-40B4-BE49-F238E27FC236}">
                  <a16:creationId xmlns:a16="http://schemas.microsoft.com/office/drawing/2014/main" id="{F3C57022-48E7-4829-BF93-2D03ECD7B56D}"/>
                </a:ext>
              </a:extLst>
            </p:cNvPr>
            <p:cNvSpPr txBox="1"/>
            <p:nvPr/>
          </p:nvSpPr>
          <p:spPr>
            <a:xfrm>
              <a:off x="1590821" y="4561896"/>
              <a:ext cx="1295400" cy="685800"/>
            </a:xfrm>
            <a:prstGeom prst="rect">
              <a:avLst/>
            </a:prstGeom>
            <a:solidFill>
              <a:srgbClr val="BADFE2"/>
            </a:solidFill>
            <a:ln w="9344">
              <a:solidFill>
                <a:srgbClr val="000000"/>
              </a:solidFill>
            </a:ln>
          </p:spPr>
          <p:txBody>
            <a:bodyPr vert="horz" wrap="square" lIns="0" tIns="205740" rIns="0" bIns="0" rtlCol="0">
              <a:spAutoFit/>
            </a:bodyPr>
            <a:lstStyle/>
            <a:p>
              <a:pPr marL="406400">
                <a:lnSpc>
                  <a:spcPct val="100000"/>
                </a:lnSpc>
                <a:spcBef>
                  <a:spcPts val="1620"/>
                </a:spcBef>
              </a:pPr>
              <a:r>
                <a:rPr sz="1800" spc="-5" dirty="0">
                  <a:latin typeface="Liberation Sans"/>
                  <a:cs typeface="Liberation Sans"/>
                </a:rPr>
                <a:t>CPU</a:t>
              </a:r>
              <a:endParaRPr sz="1800">
                <a:latin typeface="Liberation Sans"/>
                <a:cs typeface="Liberation Sans"/>
              </a:endParaRPr>
            </a:p>
          </p:txBody>
        </p:sp>
        <p:grpSp>
          <p:nvGrpSpPr>
            <p:cNvPr id="48" name="object 4">
              <a:extLst>
                <a:ext uri="{FF2B5EF4-FFF2-40B4-BE49-F238E27FC236}">
                  <a16:creationId xmlns:a16="http://schemas.microsoft.com/office/drawing/2014/main" id="{19F18BFF-58F6-42C4-A92B-84B2C69FA294}"/>
                </a:ext>
              </a:extLst>
            </p:cNvPr>
            <p:cNvGrpSpPr/>
            <p:nvPr/>
          </p:nvGrpSpPr>
          <p:grpSpPr>
            <a:xfrm>
              <a:off x="2886221" y="4904796"/>
              <a:ext cx="1219200" cy="76200"/>
              <a:chOff x="1752600" y="2705100"/>
              <a:chExt cx="1219200" cy="76200"/>
            </a:xfrm>
          </p:grpSpPr>
          <p:sp>
            <p:nvSpPr>
              <p:cNvPr id="64" name="object 5">
                <a:extLst>
                  <a:ext uri="{FF2B5EF4-FFF2-40B4-BE49-F238E27FC236}">
                    <a16:creationId xmlns:a16="http://schemas.microsoft.com/office/drawing/2014/main" id="{5862AE2A-C6AC-4686-9999-F2A7814F5FA1}"/>
                  </a:ext>
                </a:extLst>
              </p:cNvPr>
              <p:cNvSpPr/>
              <p:nvPr/>
            </p:nvSpPr>
            <p:spPr>
              <a:xfrm>
                <a:off x="1752600" y="2743200"/>
                <a:ext cx="11480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8080">
                    <a:moveTo>
                      <a:pt x="0" y="0"/>
                    </a:moveTo>
                    <a:lnTo>
                      <a:pt x="1148080" y="0"/>
                    </a:lnTo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">
                <a:extLst>
                  <a:ext uri="{FF2B5EF4-FFF2-40B4-BE49-F238E27FC236}">
                    <a16:creationId xmlns:a16="http://schemas.microsoft.com/office/drawing/2014/main" id="{B655C2F0-FC1C-4F44-A022-E6F20229B5F4}"/>
                  </a:ext>
                </a:extLst>
              </p:cNvPr>
              <p:cNvSpPr/>
              <p:nvPr/>
            </p:nvSpPr>
            <p:spPr>
              <a:xfrm>
                <a:off x="2895600" y="2705100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0"/>
                    </a:moveTo>
                    <a:lnTo>
                      <a:pt x="0" y="76200"/>
                    </a:lnTo>
                    <a:lnTo>
                      <a:pt x="76200" y="38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9" name="object 7">
              <a:extLst>
                <a:ext uri="{FF2B5EF4-FFF2-40B4-BE49-F238E27FC236}">
                  <a16:creationId xmlns:a16="http://schemas.microsoft.com/office/drawing/2014/main" id="{284080C7-2B8C-4FB4-9B50-3BB45FDFAFA4}"/>
                </a:ext>
              </a:extLst>
            </p:cNvPr>
            <p:cNvSpPr txBox="1"/>
            <p:nvPr/>
          </p:nvSpPr>
          <p:spPr>
            <a:xfrm>
              <a:off x="3093231" y="3756716"/>
              <a:ext cx="86233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26670">
                <a:lnSpc>
                  <a:spcPct val="100000"/>
                </a:lnSpc>
                <a:spcBef>
                  <a:spcPts val="100"/>
                </a:spcBef>
              </a:pPr>
              <a:r>
                <a:rPr sz="1800" spc="-10" dirty="0">
                  <a:solidFill>
                    <a:srgbClr val="3333FF"/>
                  </a:solidFill>
                  <a:latin typeface="Liberation Sans"/>
                  <a:cs typeface="Liberation Sans"/>
                </a:rPr>
                <a:t>Logical  </a:t>
              </a:r>
              <a:r>
                <a:rPr sz="1800" spc="-5" dirty="0">
                  <a:solidFill>
                    <a:srgbClr val="3333FF"/>
                  </a:solidFill>
                  <a:latin typeface="Liberation Sans"/>
                  <a:cs typeface="Liberation Sans"/>
                </a:rPr>
                <a:t>Ad</a:t>
              </a:r>
              <a:r>
                <a:rPr sz="1800" spc="-15" dirty="0">
                  <a:solidFill>
                    <a:srgbClr val="3333FF"/>
                  </a:solidFill>
                  <a:latin typeface="Liberation Sans"/>
                  <a:cs typeface="Liberation Sans"/>
                </a:rPr>
                <a:t>d</a:t>
              </a:r>
              <a:r>
                <a:rPr sz="1800" dirty="0">
                  <a:solidFill>
                    <a:srgbClr val="3333FF"/>
                  </a:solidFill>
                  <a:latin typeface="Liberation Sans"/>
                  <a:cs typeface="Liberation Sans"/>
                </a:rPr>
                <a:t>ress</a:t>
              </a:r>
              <a:endParaRPr sz="1800">
                <a:latin typeface="Liberation Sans"/>
                <a:cs typeface="Liberation Sans"/>
              </a:endParaRPr>
            </a:p>
          </p:txBody>
        </p:sp>
        <p:sp>
          <p:nvSpPr>
            <p:cNvPr id="50" name="object 8">
              <a:extLst>
                <a:ext uri="{FF2B5EF4-FFF2-40B4-BE49-F238E27FC236}">
                  <a16:creationId xmlns:a16="http://schemas.microsoft.com/office/drawing/2014/main" id="{47A163CC-8DB2-4D30-A8EB-FF7389B51150}"/>
                </a:ext>
              </a:extLst>
            </p:cNvPr>
            <p:cNvSpPr txBox="1"/>
            <p:nvPr/>
          </p:nvSpPr>
          <p:spPr>
            <a:xfrm>
              <a:off x="3113550" y="4306625"/>
              <a:ext cx="768350" cy="10951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ts val="1675"/>
                </a:lnSpc>
                <a:spcBef>
                  <a:spcPts val="100"/>
                </a:spcBef>
              </a:pPr>
              <a:r>
                <a:rPr sz="1400" dirty="0">
                  <a:solidFill>
                    <a:srgbClr val="3333FF"/>
                  </a:solidFill>
                  <a:latin typeface="Liberation Sans"/>
                  <a:cs typeface="Liberation Sans"/>
                </a:rPr>
                <a:t>(</a:t>
              </a:r>
              <a:r>
                <a:rPr sz="1400" spc="5" dirty="0">
                  <a:solidFill>
                    <a:srgbClr val="3333FF"/>
                  </a:solidFill>
                  <a:latin typeface="Liberation Sans"/>
                  <a:cs typeface="Liberation Sans"/>
                </a:rPr>
                <a:t>s</a:t>
              </a:r>
              <a:r>
                <a:rPr sz="1400" spc="-5" dirty="0">
                  <a:solidFill>
                    <a:srgbClr val="3333FF"/>
                  </a:solidFill>
                  <a:latin typeface="Liberation Sans"/>
                  <a:cs typeface="Liberation Sans"/>
                </a:rPr>
                <a:t>eg</a:t>
              </a:r>
              <a:r>
                <a:rPr sz="1400" dirty="0">
                  <a:solidFill>
                    <a:srgbClr val="3333FF"/>
                  </a:solidFill>
                  <a:latin typeface="Liberation Sans"/>
                  <a:cs typeface="Liberation Sans"/>
                </a:rPr>
                <a:t>m</a:t>
              </a:r>
              <a:r>
                <a:rPr sz="1400" spc="-5" dirty="0">
                  <a:solidFill>
                    <a:srgbClr val="3333FF"/>
                  </a:solidFill>
                  <a:latin typeface="Liberation Sans"/>
                  <a:cs typeface="Liberation Sans"/>
                </a:rPr>
                <a:t>ent</a:t>
              </a:r>
              <a:endParaRPr sz="1400" dirty="0">
                <a:latin typeface="Liberation Sans"/>
                <a:cs typeface="Liberation Sans"/>
              </a:endParaRPr>
            </a:p>
            <a:p>
              <a:pPr marL="53975" algn="ctr">
                <a:lnSpc>
                  <a:spcPts val="1675"/>
                </a:lnSpc>
              </a:pPr>
              <a:r>
                <a:rPr sz="1400" dirty="0">
                  <a:solidFill>
                    <a:srgbClr val="3333FF"/>
                  </a:solidFill>
                  <a:latin typeface="Liberation Sans"/>
                  <a:cs typeface="Liberation Sans"/>
                </a:rPr>
                <a:t>+</a:t>
              </a:r>
              <a:endParaRPr sz="1400" dirty="0">
                <a:latin typeface="Liberation Sans"/>
                <a:cs typeface="Liberation Sans"/>
              </a:endParaRPr>
            </a:p>
            <a:p>
              <a:pPr marL="52069" algn="ctr">
                <a:lnSpc>
                  <a:spcPct val="100000"/>
                </a:lnSpc>
              </a:pPr>
              <a:r>
                <a:rPr sz="1400" spc="-5" dirty="0">
                  <a:solidFill>
                    <a:srgbClr val="3333FF"/>
                  </a:solidFill>
                  <a:latin typeface="Liberation Sans"/>
                  <a:cs typeface="Liberation Sans"/>
                </a:rPr>
                <a:t>offset)</a:t>
              </a:r>
              <a:endParaRPr lang="en-US" sz="1400" spc="-5" dirty="0">
                <a:solidFill>
                  <a:srgbClr val="3333FF"/>
                </a:solidFill>
                <a:latin typeface="Liberation Sans"/>
                <a:cs typeface="Liberation Sans"/>
              </a:endParaRPr>
            </a:p>
            <a:p>
              <a:pPr marL="52069" algn="ctr">
                <a:lnSpc>
                  <a:spcPct val="100000"/>
                </a:lnSpc>
              </a:pPr>
              <a:endParaRPr lang="en-US" sz="1400" spc="-5" dirty="0">
                <a:solidFill>
                  <a:srgbClr val="3333FF"/>
                </a:solidFill>
                <a:latin typeface="Liberation Sans"/>
                <a:cs typeface="Liberation Sans"/>
              </a:endParaRPr>
            </a:p>
            <a:p>
              <a:pPr marL="52069" algn="ctr">
                <a:lnSpc>
                  <a:spcPct val="100000"/>
                </a:lnSpc>
              </a:pPr>
              <a:r>
                <a:rPr lang="en-US" sz="1400" spc="-5" dirty="0">
                  <a:solidFill>
                    <a:srgbClr val="3333FF"/>
                  </a:solidFill>
                  <a:latin typeface="Liberation Sans"/>
                  <a:cs typeface="Liberation Sans"/>
                </a:rPr>
                <a:t>48 Bits</a:t>
              </a:r>
              <a:endParaRPr sz="1400" dirty="0">
                <a:latin typeface="Liberation Sans"/>
                <a:cs typeface="Liberation Sans"/>
              </a:endParaRPr>
            </a:p>
          </p:txBody>
        </p:sp>
        <p:sp>
          <p:nvSpPr>
            <p:cNvPr id="51" name="object 9">
              <a:extLst>
                <a:ext uri="{FF2B5EF4-FFF2-40B4-BE49-F238E27FC236}">
                  <a16:creationId xmlns:a16="http://schemas.microsoft.com/office/drawing/2014/main" id="{9A779286-7C91-46A9-8406-7FC78B1A7C30}"/>
                </a:ext>
              </a:extLst>
            </p:cNvPr>
            <p:cNvSpPr txBox="1"/>
            <p:nvPr/>
          </p:nvSpPr>
          <p:spPr>
            <a:xfrm>
              <a:off x="4105421" y="4561896"/>
              <a:ext cx="1524000" cy="762000"/>
            </a:xfrm>
            <a:prstGeom prst="rect">
              <a:avLst/>
            </a:prstGeom>
            <a:solidFill>
              <a:srgbClr val="BADFE2"/>
            </a:solidFill>
            <a:ln w="9344">
              <a:solidFill>
                <a:srgbClr val="000000"/>
              </a:solidFill>
            </a:ln>
          </p:spPr>
          <p:txBody>
            <a:bodyPr vert="horz" wrap="square" lIns="0" tIns="106680" rIns="0" bIns="0" rtlCol="0">
              <a:spAutoFit/>
            </a:bodyPr>
            <a:lstStyle/>
            <a:p>
              <a:pPr marL="558800" marR="51435" indent="-500380">
                <a:lnSpc>
                  <a:spcPct val="100000"/>
                </a:lnSpc>
                <a:spcBef>
                  <a:spcPts val="840"/>
                </a:spcBef>
              </a:pPr>
              <a:r>
                <a:rPr sz="1800" spc="-5" dirty="0">
                  <a:latin typeface="Liberation Sans"/>
                  <a:cs typeface="Liberation Sans"/>
                </a:rPr>
                <a:t>Se</a:t>
              </a:r>
              <a:r>
                <a:rPr sz="1800" spc="-15" dirty="0">
                  <a:latin typeface="Liberation Sans"/>
                  <a:cs typeface="Liberation Sans"/>
                </a:rPr>
                <a:t>g</a:t>
              </a:r>
              <a:r>
                <a:rPr sz="1800" dirty="0">
                  <a:latin typeface="Liberation Sans"/>
                  <a:cs typeface="Liberation Sans"/>
                </a:rPr>
                <a:t>me</a:t>
              </a:r>
              <a:r>
                <a:rPr sz="1800" spc="-15" dirty="0">
                  <a:latin typeface="Liberation Sans"/>
                  <a:cs typeface="Liberation Sans"/>
                </a:rPr>
                <a:t>n</a:t>
              </a:r>
              <a:r>
                <a:rPr sz="1800" spc="5" dirty="0">
                  <a:latin typeface="Liberation Sans"/>
                  <a:cs typeface="Liberation Sans"/>
                </a:rPr>
                <a:t>t</a:t>
              </a:r>
              <a:r>
                <a:rPr sz="1800" spc="-15" dirty="0">
                  <a:latin typeface="Liberation Sans"/>
                  <a:cs typeface="Liberation Sans"/>
                </a:rPr>
                <a:t>a</a:t>
              </a:r>
              <a:r>
                <a:rPr sz="1800" spc="5" dirty="0">
                  <a:latin typeface="Liberation Sans"/>
                  <a:cs typeface="Liberation Sans"/>
                </a:rPr>
                <a:t>t</a:t>
              </a:r>
              <a:r>
                <a:rPr sz="1800" spc="-10" dirty="0">
                  <a:latin typeface="Liberation Sans"/>
                  <a:cs typeface="Liberation Sans"/>
                </a:rPr>
                <a:t>i</a:t>
              </a:r>
              <a:r>
                <a:rPr sz="1800" spc="-5" dirty="0">
                  <a:latin typeface="Liberation Sans"/>
                  <a:cs typeface="Liberation Sans"/>
                </a:rPr>
                <a:t>on  Unit</a:t>
              </a:r>
              <a:endParaRPr sz="1800">
                <a:latin typeface="Liberation Sans"/>
                <a:cs typeface="Liberation Sans"/>
              </a:endParaRPr>
            </a:p>
          </p:txBody>
        </p:sp>
        <p:sp>
          <p:nvSpPr>
            <p:cNvPr id="52" name="object 10">
              <a:extLst>
                <a:ext uri="{FF2B5EF4-FFF2-40B4-BE49-F238E27FC236}">
                  <a16:creationId xmlns:a16="http://schemas.microsoft.com/office/drawing/2014/main" id="{6B40D207-E577-4DFA-9CC6-3411188FB712}"/>
                </a:ext>
              </a:extLst>
            </p:cNvPr>
            <p:cNvSpPr txBox="1"/>
            <p:nvPr/>
          </p:nvSpPr>
          <p:spPr>
            <a:xfrm>
              <a:off x="5888500" y="4334566"/>
              <a:ext cx="658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5" dirty="0">
                  <a:solidFill>
                    <a:srgbClr val="3333FF"/>
                  </a:solidFill>
                  <a:latin typeface="Liberation Sans"/>
                  <a:cs typeface="Liberation Sans"/>
                </a:rPr>
                <a:t>L</a:t>
              </a:r>
              <a:r>
                <a:rPr sz="1800" spc="-5" dirty="0">
                  <a:solidFill>
                    <a:srgbClr val="3333FF"/>
                  </a:solidFill>
                  <a:latin typeface="Liberation Sans"/>
                  <a:cs typeface="Liberation Sans"/>
                </a:rPr>
                <a:t>i</a:t>
              </a:r>
              <a:r>
                <a:rPr sz="1800" spc="-15" dirty="0">
                  <a:solidFill>
                    <a:srgbClr val="3333FF"/>
                  </a:solidFill>
                  <a:latin typeface="Liberation Sans"/>
                  <a:cs typeface="Liberation Sans"/>
                </a:rPr>
                <a:t>n</a:t>
              </a:r>
              <a:r>
                <a:rPr sz="1800" spc="-5" dirty="0">
                  <a:solidFill>
                    <a:srgbClr val="3333FF"/>
                  </a:solidFill>
                  <a:latin typeface="Liberation Sans"/>
                  <a:cs typeface="Liberation Sans"/>
                </a:rPr>
                <a:t>ear</a:t>
              </a:r>
              <a:endParaRPr sz="1800">
                <a:latin typeface="Liberation Sans"/>
                <a:cs typeface="Liberation Sans"/>
              </a:endParaRPr>
            </a:p>
          </p:txBody>
        </p:sp>
        <p:sp>
          <p:nvSpPr>
            <p:cNvPr id="53" name="object 11">
              <a:extLst>
                <a:ext uri="{FF2B5EF4-FFF2-40B4-BE49-F238E27FC236}">
                  <a16:creationId xmlns:a16="http://schemas.microsoft.com/office/drawing/2014/main" id="{FFA6CEA4-F6EB-4E3E-8144-CD6D3CC4DDE4}"/>
                </a:ext>
              </a:extLst>
            </p:cNvPr>
            <p:cNvSpPr txBox="1"/>
            <p:nvPr/>
          </p:nvSpPr>
          <p:spPr>
            <a:xfrm>
              <a:off x="5785630" y="4608886"/>
              <a:ext cx="862330" cy="86946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3333FF"/>
                  </a:solidFill>
                  <a:latin typeface="Liberation Sans"/>
                  <a:cs typeface="Liberation Sans"/>
                </a:rPr>
                <a:t>Ad</a:t>
              </a:r>
              <a:r>
                <a:rPr sz="1800" spc="-15" dirty="0">
                  <a:solidFill>
                    <a:srgbClr val="3333FF"/>
                  </a:solidFill>
                  <a:latin typeface="Liberation Sans"/>
                  <a:cs typeface="Liberation Sans"/>
                </a:rPr>
                <a:t>d</a:t>
              </a:r>
              <a:r>
                <a:rPr sz="1800" dirty="0">
                  <a:solidFill>
                    <a:srgbClr val="3333FF"/>
                  </a:solidFill>
                  <a:latin typeface="Liberation Sans"/>
                  <a:cs typeface="Liberation Sans"/>
                </a:rPr>
                <a:t>ress</a:t>
              </a:r>
              <a:endParaRPr lang="en-US" sz="1800" dirty="0">
                <a:solidFill>
                  <a:srgbClr val="3333FF"/>
                </a:solidFill>
                <a:latin typeface="Liberation Sans"/>
                <a:cs typeface="Liberation Sans"/>
              </a:endParaRP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endParaRPr lang="en-US" dirty="0">
                <a:solidFill>
                  <a:srgbClr val="3333FF"/>
                </a:solidFill>
                <a:latin typeface="Liberation Sans"/>
                <a:cs typeface="Liberation Sans"/>
              </a:endParaRP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dirty="0">
                  <a:solidFill>
                    <a:srgbClr val="3333FF"/>
                  </a:solidFill>
                  <a:latin typeface="Liberation Sans"/>
                  <a:cs typeface="Liberation Sans"/>
                </a:rPr>
                <a:t>32 Bits</a:t>
              </a:r>
              <a:endParaRPr sz="1800" dirty="0">
                <a:latin typeface="Liberation Sans"/>
                <a:cs typeface="Liberation Sans"/>
              </a:endParaRPr>
            </a:p>
          </p:txBody>
        </p:sp>
        <p:grpSp>
          <p:nvGrpSpPr>
            <p:cNvPr id="54" name="object 12">
              <a:extLst>
                <a:ext uri="{FF2B5EF4-FFF2-40B4-BE49-F238E27FC236}">
                  <a16:creationId xmlns:a16="http://schemas.microsoft.com/office/drawing/2014/main" id="{D91942FF-9ED7-469E-A43D-BFA475BA6634}"/>
                </a:ext>
              </a:extLst>
            </p:cNvPr>
            <p:cNvGrpSpPr/>
            <p:nvPr/>
          </p:nvGrpSpPr>
          <p:grpSpPr>
            <a:xfrm>
              <a:off x="5629421" y="4904796"/>
              <a:ext cx="1219200" cy="76200"/>
              <a:chOff x="4495800" y="2705100"/>
              <a:chExt cx="1219200" cy="76200"/>
            </a:xfrm>
          </p:grpSpPr>
          <p:sp>
            <p:nvSpPr>
              <p:cNvPr id="62" name="object 13">
                <a:extLst>
                  <a:ext uri="{FF2B5EF4-FFF2-40B4-BE49-F238E27FC236}">
                    <a16:creationId xmlns:a16="http://schemas.microsoft.com/office/drawing/2014/main" id="{D661B3AB-A821-41E8-91B6-213183331299}"/>
                  </a:ext>
                </a:extLst>
              </p:cNvPr>
              <p:cNvSpPr/>
              <p:nvPr/>
            </p:nvSpPr>
            <p:spPr>
              <a:xfrm>
                <a:off x="4495800" y="2743200"/>
                <a:ext cx="11480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8079">
                    <a:moveTo>
                      <a:pt x="0" y="0"/>
                    </a:moveTo>
                    <a:lnTo>
                      <a:pt x="1148079" y="0"/>
                    </a:lnTo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14">
                <a:extLst>
                  <a:ext uri="{FF2B5EF4-FFF2-40B4-BE49-F238E27FC236}">
                    <a16:creationId xmlns:a16="http://schemas.microsoft.com/office/drawing/2014/main" id="{85918E19-57AF-4F7F-9380-70388DFCC5DB}"/>
                  </a:ext>
                </a:extLst>
              </p:cNvPr>
              <p:cNvSpPr/>
              <p:nvPr/>
            </p:nvSpPr>
            <p:spPr>
              <a:xfrm>
                <a:off x="5638800" y="2705100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0"/>
                    </a:moveTo>
                    <a:lnTo>
                      <a:pt x="0" y="76200"/>
                    </a:lnTo>
                    <a:lnTo>
                      <a:pt x="76200" y="38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5" name="object 15">
              <a:extLst>
                <a:ext uri="{FF2B5EF4-FFF2-40B4-BE49-F238E27FC236}">
                  <a16:creationId xmlns:a16="http://schemas.microsoft.com/office/drawing/2014/main" id="{CA959FA2-586C-4C5A-B061-647EBA072EB8}"/>
                </a:ext>
              </a:extLst>
            </p:cNvPr>
            <p:cNvSpPr txBox="1"/>
            <p:nvPr/>
          </p:nvSpPr>
          <p:spPr>
            <a:xfrm>
              <a:off x="6848621" y="4561896"/>
              <a:ext cx="1524000" cy="762000"/>
            </a:xfrm>
            <a:prstGeom prst="rect">
              <a:avLst/>
            </a:prstGeom>
            <a:solidFill>
              <a:srgbClr val="BADFE2"/>
            </a:solidFill>
            <a:ln w="9344">
              <a:solidFill>
                <a:srgbClr val="000000"/>
              </a:solidFill>
            </a:ln>
          </p:spPr>
          <p:txBody>
            <a:bodyPr vert="horz" wrap="square" lIns="0" tIns="106680" rIns="0" bIns="0" rtlCol="0">
              <a:spAutoFit/>
            </a:bodyPr>
            <a:lstStyle/>
            <a:p>
              <a:pPr marL="558800" marR="399415" indent="-151130">
                <a:lnSpc>
                  <a:spcPct val="100000"/>
                </a:lnSpc>
                <a:spcBef>
                  <a:spcPts val="840"/>
                </a:spcBef>
              </a:pPr>
              <a:r>
                <a:rPr sz="1800" spc="-5" dirty="0">
                  <a:latin typeface="Liberation Sans"/>
                  <a:cs typeface="Liberation Sans"/>
                </a:rPr>
                <a:t>P</a:t>
              </a:r>
              <a:r>
                <a:rPr sz="1800" spc="-15" dirty="0">
                  <a:latin typeface="Liberation Sans"/>
                  <a:cs typeface="Liberation Sans"/>
                </a:rPr>
                <a:t>a</a:t>
              </a:r>
              <a:r>
                <a:rPr sz="1800" spc="-5" dirty="0">
                  <a:latin typeface="Liberation Sans"/>
                  <a:cs typeface="Liberation Sans"/>
                </a:rPr>
                <a:t>g</a:t>
              </a:r>
              <a:r>
                <a:rPr sz="1800" spc="-10" dirty="0">
                  <a:latin typeface="Liberation Sans"/>
                  <a:cs typeface="Liberation Sans"/>
                </a:rPr>
                <a:t>i</a:t>
              </a:r>
              <a:r>
                <a:rPr sz="1800" spc="-5" dirty="0">
                  <a:latin typeface="Liberation Sans"/>
                  <a:cs typeface="Liberation Sans"/>
                </a:rPr>
                <a:t>ng  Unit</a:t>
              </a:r>
              <a:endParaRPr sz="1800">
                <a:latin typeface="Liberation Sans"/>
                <a:cs typeface="Liberation Sans"/>
              </a:endParaRPr>
            </a:p>
          </p:txBody>
        </p:sp>
        <p:sp>
          <p:nvSpPr>
            <p:cNvPr id="56" name="object 16">
              <a:extLst>
                <a:ext uri="{FF2B5EF4-FFF2-40B4-BE49-F238E27FC236}">
                  <a16:creationId xmlns:a16="http://schemas.microsoft.com/office/drawing/2014/main" id="{652BEB85-B071-4FB0-B06E-2CACAB93F1FA}"/>
                </a:ext>
              </a:extLst>
            </p:cNvPr>
            <p:cNvSpPr txBox="1"/>
            <p:nvPr/>
          </p:nvSpPr>
          <p:spPr>
            <a:xfrm>
              <a:off x="8525021" y="5781096"/>
              <a:ext cx="1524000" cy="762000"/>
            </a:xfrm>
            <a:prstGeom prst="rect">
              <a:avLst/>
            </a:prstGeom>
            <a:solidFill>
              <a:srgbClr val="BADFE2"/>
            </a:solidFill>
            <a:ln w="9344">
              <a:solidFill>
                <a:srgbClr val="000000"/>
              </a:solidFill>
            </a:ln>
          </p:spPr>
          <p:txBody>
            <a:bodyPr vert="horz" wrap="square" lIns="0" tIns="106680" rIns="0" bIns="0" rtlCol="0">
              <a:spAutoFit/>
            </a:bodyPr>
            <a:lstStyle/>
            <a:p>
              <a:pPr marL="352425" marR="331470" indent="-13970">
                <a:lnSpc>
                  <a:spcPct val="100000"/>
                </a:lnSpc>
                <a:spcBef>
                  <a:spcPts val="840"/>
                </a:spcBef>
              </a:pPr>
              <a:r>
                <a:rPr sz="1800" spc="-5" dirty="0">
                  <a:latin typeface="Liberation Sans"/>
                  <a:cs typeface="Liberation Sans"/>
                </a:rPr>
                <a:t>Ph</a:t>
              </a:r>
              <a:r>
                <a:rPr sz="1800" spc="-35" dirty="0">
                  <a:latin typeface="Liberation Sans"/>
                  <a:cs typeface="Liberation Sans"/>
                </a:rPr>
                <a:t>y</a:t>
              </a:r>
              <a:r>
                <a:rPr sz="1800" dirty="0">
                  <a:latin typeface="Liberation Sans"/>
                  <a:cs typeface="Liberation Sans"/>
                </a:rPr>
                <a:t>sic</a:t>
              </a:r>
              <a:r>
                <a:rPr sz="1800" spc="-15" dirty="0">
                  <a:latin typeface="Liberation Sans"/>
                  <a:cs typeface="Liberation Sans"/>
                </a:rPr>
                <a:t>a</a:t>
              </a:r>
              <a:r>
                <a:rPr sz="1800" dirty="0">
                  <a:latin typeface="Liberation Sans"/>
                  <a:cs typeface="Liberation Sans"/>
                </a:rPr>
                <a:t>l  </a:t>
              </a:r>
              <a:r>
                <a:rPr sz="1800" spc="-30" dirty="0">
                  <a:latin typeface="Liberation Sans"/>
                  <a:cs typeface="Liberation Sans"/>
                </a:rPr>
                <a:t>M</a:t>
              </a:r>
              <a:r>
                <a:rPr sz="1800" spc="-5" dirty="0">
                  <a:latin typeface="Liberation Sans"/>
                  <a:cs typeface="Liberation Sans"/>
                </a:rPr>
                <a:t>emo</a:t>
              </a:r>
              <a:r>
                <a:rPr sz="1800" spc="-10" dirty="0">
                  <a:latin typeface="Liberation Sans"/>
                  <a:cs typeface="Liberation Sans"/>
                </a:rPr>
                <a:t>r</a:t>
              </a:r>
              <a:r>
                <a:rPr sz="1800" dirty="0">
                  <a:latin typeface="Liberation Sans"/>
                  <a:cs typeface="Liberation Sans"/>
                </a:rPr>
                <a:t>y</a:t>
              </a:r>
              <a:endParaRPr sz="1800">
                <a:latin typeface="Liberation Sans"/>
                <a:cs typeface="Liberation Sans"/>
              </a:endParaRPr>
            </a:p>
          </p:txBody>
        </p:sp>
        <p:grpSp>
          <p:nvGrpSpPr>
            <p:cNvPr id="57" name="object 17">
              <a:extLst>
                <a:ext uri="{FF2B5EF4-FFF2-40B4-BE49-F238E27FC236}">
                  <a16:creationId xmlns:a16="http://schemas.microsoft.com/office/drawing/2014/main" id="{2C26A17D-CADF-4964-95B4-BDC0CC4619F4}"/>
                </a:ext>
              </a:extLst>
            </p:cNvPr>
            <p:cNvGrpSpPr/>
            <p:nvPr/>
          </p:nvGrpSpPr>
          <p:grpSpPr>
            <a:xfrm>
              <a:off x="8367948" y="4938223"/>
              <a:ext cx="957580" cy="843280"/>
              <a:chOff x="7234327" y="2738527"/>
              <a:chExt cx="957580" cy="843280"/>
            </a:xfrm>
          </p:grpSpPr>
          <p:sp>
            <p:nvSpPr>
              <p:cNvPr id="60" name="object 18">
                <a:extLst>
                  <a:ext uri="{FF2B5EF4-FFF2-40B4-BE49-F238E27FC236}">
                    <a16:creationId xmlns:a16="http://schemas.microsoft.com/office/drawing/2014/main" id="{F4B9DE0D-795F-4929-8A8D-3DBFF3F5598B}"/>
                  </a:ext>
                </a:extLst>
              </p:cNvPr>
              <p:cNvSpPr/>
              <p:nvPr/>
            </p:nvSpPr>
            <p:spPr>
              <a:xfrm>
                <a:off x="7238999" y="2743199"/>
                <a:ext cx="914400" cy="76708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767079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767079"/>
                    </a:lnTo>
                  </a:path>
                </a:pathLst>
              </a:custGeom>
              <a:ln w="93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19">
                <a:extLst>
                  <a:ext uri="{FF2B5EF4-FFF2-40B4-BE49-F238E27FC236}">
                    <a16:creationId xmlns:a16="http://schemas.microsoft.com/office/drawing/2014/main" id="{4690CED2-B699-49E0-BE8B-9A7424A1BEFE}"/>
                  </a:ext>
                </a:extLst>
              </p:cNvPr>
              <p:cNvSpPr/>
              <p:nvPr/>
            </p:nvSpPr>
            <p:spPr>
              <a:xfrm>
                <a:off x="8115299" y="3505199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8" name="object 20">
              <a:extLst>
                <a:ext uri="{FF2B5EF4-FFF2-40B4-BE49-F238E27FC236}">
                  <a16:creationId xmlns:a16="http://schemas.microsoft.com/office/drawing/2014/main" id="{A6469FF2-8B95-4F89-942D-24A83DE81292}"/>
                </a:ext>
              </a:extLst>
            </p:cNvPr>
            <p:cNvSpPr txBox="1"/>
            <p:nvPr/>
          </p:nvSpPr>
          <p:spPr>
            <a:xfrm>
              <a:off x="8599951" y="4367586"/>
              <a:ext cx="87249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0" dirty="0">
                  <a:solidFill>
                    <a:srgbClr val="3333FF"/>
                  </a:solidFill>
                  <a:latin typeface="Liberation Sans"/>
                  <a:cs typeface="Liberation Sans"/>
                </a:rPr>
                <a:t>Physical</a:t>
              </a:r>
              <a:endParaRPr sz="1800">
                <a:latin typeface="Liberation Sans"/>
                <a:cs typeface="Liberation Sans"/>
              </a:endParaRPr>
            </a:p>
          </p:txBody>
        </p:sp>
        <p:sp>
          <p:nvSpPr>
            <p:cNvPr id="59" name="object 21">
              <a:extLst>
                <a:ext uri="{FF2B5EF4-FFF2-40B4-BE49-F238E27FC236}">
                  <a16:creationId xmlns:a16="http://schemas.microsoft.com/office/drawing/2014/main" id="{901DD9A0-78B6-4147-A3A2-7E5154094342}"/>
                </a:ext>
              </a:extLst>
            </p:cNvPr>
            <p:cNvSpPr txBox="1"/>
            <p:nvPr/>
          </p:nvSpPr>
          <p:spPr>
            <a:xfrm>
              <a:off x="8605030" y="4641905"/>
              <a:ext cx="862330" cy="86946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3333FF"/>
                  </a:solidFill>
                  <a:latin typeface="Liberation Sans"/>
                  <a:cs typeface="Liberation Sans"/>
                </a:rPr>
                <a:t>Ad</a:t>
              </a:r>
              <a:r>
                <a:rPr sz="1800" spc="-15" dirty="0">
                  <a:solidFill>
                    <a:srgbClr val="3333FF"/>
                  </a:solidFill>
                  <a:latin typeface="Liberation Sans"/>
                  <a:cs typeface="Liberation Sans"/>
                </a:rPr>
                <a:t>d</a:t>
              </a:r>
              <a:r>
                <a:rPr sz="1800" dirty="0">
                  <a:solidFill>
                    <a:srgbClr val="3333FF"/>
                  </a:solidFill>
                  <a:latin typeface="Liberation Sans"/>
                  <a:cs typeface="Liberation Sans"/>
                </a:rPr>
                <a:t>ress</a:t>
              </a:r>
              <a:endParaRPr lang="en-US" sz="1800" dirty="0">
                <a:solidFill>
                  <a:srgbClr val="3333FF"/>
                </a:solidFill>
                <a:latin typeface="Liberation Sans"/>
                <a:cs typeface="Liberation Sans"/>
              </a:endParaRP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endParaRPr lang="en-US" dirty="0">
                <a:solidFill>
                  <a:srgbClr val="3333FF"/>
                </a:solidFill>
                <a:latin typeface="Liberation Sans"/>
                <a:cs typeface="Liberation Sans"/>
              </a:endParaRP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dirty="0">
                  <a:solidFill>
                    <a:srgbClr val="3333FF"/>
                  </a:solidFill>
                  <a:latin typeface="Liberation Sans"/>
                  <a:cs typeface="Liberation Sans"/>
                </a:rPr>
                <a:t>32 Bits</a:t>
              </a:r>
              <a:endParaRPr sz="1800" dirty="0">
                <a:latin typeface="Liberation Sans"/>
                <a:cs typeface="Liberatio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1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object 20">
            <a:extLst>
              <a:ext uri="{FF2B5EF4-FFF2-40B4-BE49-F238E27FC236}">
                <a16:creationId xmlns:a16="http://schemas.microsoft.com/office/drawing/2014/main" id="{ED926001-C4D7-4803-9951-1187CDF9A75F}"/>
              </a:ext>
            </a:extLst>
          </p:cNvPr>
          <p:cNvSpPr txBox="1">
            <a:spLocks/>
          </p:cNvSpPr>
          <p:nvPr/>
        </p:nvSpPr>
        <p:spPr>
          <a:xfrm>
            <a:off x="10721420" y="6947231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16</a:t>
            </a:fld>
            <a:endParaRPr lang="en-US" dirty="0"/>
          </a:p>
        </p:txBody>
      </p:sp>
      <p:grpSp>
        <p:nvGrpSpPr>
          <p:cNvPr id="34" name="object 3">
            <a:extLst>
              <a:ext uri="{FF2B5EF4-FFF2-40B4-BE49-F238E27FC236}">
                <a16:creationId xmlns:a16="http://schemas.microsoft.com/office/drawing/2014/main" id="{C1DBA114-155D-4421-9244-AE411C5F0613}"/>
              </a:ext>
            </a:extLst>
          </p:cNvPr>
          <p:cNvGrpSpPr/>
          <p:nvPr/>
        </p:nvGrpSpPr>
        <p:grpSpPr>
          <a:xfrm>
            <a:off x="747736" y="121186"/>
            <a:ext cx="8870838" cy="6055778"/>
            <a:chOff x="147637" y="1371600"/>
            <a:chExt cx="7644130" cy="4859655"/>
          </a:xfrm>
        </p:grpSpPr>
        <p:sp>
          <p:nvSpPr>
            <p:cNvPr id="35" name="object 4">
              <a:extLst>
                <a:ext uri="{FF2B5EF4-FFF2-40B4-BE49-F238E27FC236}">
                  <a16:creationId xmlns:a16="http://schemas.microsoft.com/office/drawing/2014/main" id="{03F61F26-3D15-4909-8D5D-F3865F708F94}"/>
                </a:ext>
              </a:extLst>
            </p:cNvPr>
            <p:cNvSpPr/>
            <p:nvPr/>
          </p:nvSpPr>
          <p:spPr>
            <a:xfrm>
              <a:off x="1524000" y="1371600"/>
              <a:ext cx="6267640" cy="48591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">
              <a:extLst>
                <a:ext uri="{FF2B5EF4-FFF2-40B4-BE49-F238E27FC236}">
                  <a16:creationId xmlns:a16="http://schemas.microsoft.com/office/drawing/2014/main" id="{66027C1B-F8C5-4C13-983C-46CE15BC65FC}"/>
                </a:ext>
              </a:extLst>
            </p:cNvPr>
            <p:cNvSpPr/>
            <p:nvPr/>
          </p:nvSpPr>
          <p:spPr>
            <a:xfrm>
              <a:off x="152400" y="4953000"/>
              <a:ext cx="1828800" cy="916940"/>
            </a:xfrm>
            <a:custGeom>
              <a:avLst/>
              <a:gdLst/>
              <a:ahLst/>
              <a:cxnLst/>
              <a:rect l="l" t="t" r="r" b="b"/>
              <a:pathLst>
                <a:path w="1828800" h="916939">
                  <a:moveTo>
                    <a:pt x="0" y="0"/>
                  </a:moveTo>
                  <a:lnTo>
                    <a:pt x="1828800" y="0"/>
                  </a:lnTo>
                  <a:lnTo>
                    <a:pt x="1828800" y="916940"/>
                  </a:lnTo>
                  <a:lnTo>
                    <a:pt x="0" y="916940"/>
                  </a:lnTo>
                  <a:lnTo>
                    <a:pt x="0" y="0"/>
                  </a:lnTo>
                  <a:close/>
                </a:path>
                <a:path w="1828800" h="916939">
                  <a:moveTo>
                    <a:pt x="0" y="0"/>
                  </a:moveTo>
                  <a:lnTo>
                    <a:pt x="0" y="0"/>
                  </a:lnTo>
                </a:path>
                <a:path w="1828800" h="916939">
                  <a:moveTo>
                    <a:pt x="1828800" y="916940"/>
                  </a:moveTo>
                  <a:lnTo>
                    <a:pt x="1828800" y="916940"/>
                  </a:lnTo>
                </a:path>
              </a:pathLst>
            </a:custGeom>
            <a:ln w="934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6">
            <a:extLst>
              <a:ext uri="{FF2B5EF4-FFF2-40B4-BE49-F238E27FC236}">
                <a16:creationId xmlns:a16="http://schemas.microsoft.com/office/drawing/2014/main" id="{5FF07996-A882-4F16-8579-8C74FEEBB358}"/>
              </a:ext>
            </a:extLst>
          </p:cNvPr>
          <p:cNvSpPr txBox="1"/>
          <p:nvPr/>
        </p:nvSpPr>
        <p:spPr>
          <a:xfrm>
            <a:off x="1003789" y="4746308"/>
            <a:ext cx="1532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Initialized </a:t>
            </a:r>
            <a:r>
              <a:rPr sz="1800" spc="-5" dirty="0">
                <a:latin typeface="Liberation Sans"/>
                <a:cs typeface="Liberation Sans"/>
              </a:rPr>
              <a:t>once  common for all  </a:t>
            </a:r>
            <a:r>
              <a:rPr sz="1800" spc="-10" dirty="0">
                <a:latin typeface="Liberation Sans"/>
                <a:cs typeface="Liberation Sans"/>
              </a:rPr>
              <a:t>processes</a:t>
            </a:r>
            <a:endParaRPr sz="1800" dirty="0">
              <a:latin typeface="Liberation Sans"/>
              <a:cs typeface="Liberation Sans"/>
            </a:endParaRPr>
          </a:p>
        </p:txBody>
      </p:sp>
      <p:grpSp>
        <p:nvGrpSpPr>
          <p:cNvPr id="38" name="object 7">
            <a:extLst>
              <a:ext uri="{FF2B5EF4-FFF2-40B4-BE49-F238E27FC236}">
                <a16:creationId xmlns:a16="http://schemas.microsoft.com/office/drawing/2014/main" id="{DF90101F-9C2C-41CF-9405-2B9B4BC45C36}"/>
              </a:ext>
            </a:extLst>
          </p:cNvPr>
          <p:cNvGrpSpPr/>
          <p:nvPr/>
        </p:nvGrpSpPr>
        <p:grpSpPr>
          <a:xfrm>
            <a:off x="2819571" y="5570220"/>
            <a:ext cx="548005" cy="255904"/>
            <a:chOff x="1585912" y="5624512"/>
            <a:chExt cx="548005" cy="255904"/>
          </a:xfrm>
        </p:grpSpPr>
        <p:sp>
          <p:nvSpPr>
            <p:cNvPr id="39" name="object 8">
              <a:extLst>
                <a:ext uri="{FF2B5EF4-FFF2-40B4-BE49-F238E27FC236}">
                  <a16:creationId xmlns:a16="http://schemas.microsoft.com/office/drawing/2014/main" id="{DAE5CFC1-467D-44E0-97D0-6812D3C43E8A}"/>
                </a:ext>
              </a:extLst>
            </p:cNvPr>
            <p:cNvSpPr/>
            <p:nvPr/>
          </p:nvSpPr>
          <p:spPr>
            <a:xfrm>
              <a:off x="1600200" y="5638800"/>
              <a:ext cx="424180" cy="181610"/>
            </a:xfrm>
            <a:custGeom>
              <a:avLst/>
              <a:gdLst/>
              <a:ahLst/>
              <a:cxnLst/>
              <a:rect l="l" t="t" r="r" b="b"/>
              <a:pathLst>
                <a:path w="424180" h="181610">
                  <a:moveTo>
                    <a:pt x="0" y="0"/>
                  </a:moveTo>
                  <a:lnTo>
                    <a:pt x="424180" y="181609"/>
                  </a:lnTo>
                </a:path>
              </a:pathLst>
            </a:custGeom>
            <a:ln w="28393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A73E9E08-A917-4FF7-AC82-D398213A3330}"/>
                </a:ext>
              </a:extLst>
            </p:cNvPr>
            <p:cNvSpPr/>
            <p:nvPr/>
          </p:nvSpPr>
          <p:spPr>
            <a:xfrm>
              <a:off x="1998980" y="5763260"/>
              <a:ext cx="134619" cy="1168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10">
            <a:extLst>
              <a:ext uri="{FF2B5EF4-FFF2-40B4-BE49-F238E27FC236}">
                <a16:creationId xmlns:a16="http://schemas.microsoft.com/office/drawing/2014/main" id="{2BC68DCA-1341-4721-8F60-FDA6369716BD}"/>
              </a:ext>
            </a:extLst>
          </p:cNvPr>
          <p:cNvSpPr txBox="1"/>
          <p:nvPr/>
        </p:nvSpPr>
        <p:spPr>
          <a:xfrm>
            <a:off x="8679668" y="4746308"/>
            <a:ext cx="1449070" cy="642620"/>
          </a:xfrm>
          <a:prstGeom prst="rect">
            <a:avLst/>
          </a:prstGeom>
          <a:ln w="9344">
            <a:solidFill>
              <a:srgbClr val="0000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 marR="8509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Liberation Sans"/>
                <a:cs typeface="Liberation Sans"/>
              </a:rPr>
              <a:t>Each</a:t>
            </a:r>
            <a:r>
              <a:rPr sz="1800" spc="-9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proces  has</a:t>
            </a:r>
            <a:r>
              <a:rPr sz="1800" spc="-2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one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42" name="object 11">
            <a:extLst>
              <a:ext uri="{FF2B5EF4-FFF2-40B4-BE49-F238E27FC236}">
                <a16:creationId xmlns:a16="http://schemas.microsoft.com/office/drawing/2014/main" id="{19E22930-5B43-4FDB-979C-54043C6A8448}"/>
              </a:ext>
            </a:extLst>
          </p:cNvPr>
          <p:cNvGrpSpPr/>
          <p:nvPr/>
        </p:nvGrpSpPr>
        <p:grpSpPr>
          <a:xfrm>
            <a:off x="8928589" y="5369879"/>
            <a:ext cx="494030" cy="367030"/>
            <a:chOff x="7694930" y="5424171"/>
            <a:chExt cx="494030" cy="367030"/>
          </a:xfrm>
        </p:grpSpPr>
        <p:sp>
          <p:nvSpPr>
            <p:cNvPr id="43" name="object 12">
              <a:extLst>
                <a:ext uri="{FF2B5EF4-FFF2-40B4-BE49-F238E27FC236}">
                  <a16:creationId xmlns:a16="http://schemas.microsoft.com/office/drawing/2014/main" id="{80A82172-2AF5-4FC9-8531-E8C09279466F}"/>
                </a:ext>
              </a:extLst>
            </p:cNvPr>
            <p:cNvSpPr/>
            <p:nvPr/>
          </p:nvSpPr>
          <p:spPr>
            <a:xfrm>
              <a:off x="7824470" y="5443219"/>
              <a:ext cx="345440" cy="254000"/>
            </a:xfrm>
            <a:custGeom>
              <a:avLst/>
              <a:gdLst/>
              <a:ahLst/>
              <a:cxnLst/>
              <a:rect l="l" t="t" r="r" b="b"/>
              <a:pathLst>
                <a:path w="345440" h="254000">
                  <a:moveTo>
                    <a:pt x="345439" y="0"/>
                  </a:moveTo>
                  <a:lnTo>
                    <a:pt x="0" y="253999"/>
                  </a:lnTo>
                </a:path>
              </a:pathLst>
            </a:custGeom>
            <a:ln w="38097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3">
              <a:extLst>
                <a:ext uri="{FF2B5EF4-FFF2-40B4-BE49-F238E27FC236}">
                  <a16:creationId xmlns:a16="http://schemas.microsoft.com/office/drawing/2014/main" id="{79AEAC43-C4DD-4AEE-9217-3B15E5BDD1F8}"/>
                </a:ext>
              </a:extLst>
            </p:cNvPr>
            <p:cNvSpPr/>
            <p:nvPr/>
          </p:nvSpPr>
          <p:spPr>
            <a:xfrm>
              <a:off x="7694930" y="5629909"/>
              <a:ext cx="177800" cy="1612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7489564" y="96557"/>
            <a:ext cx="36296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-5" dirty="0"/>
              <a:t>Segmentation + Paging in x86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06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Memory Management Method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70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335589" y="1335819"/>
            <a:ext cx="1116602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Uni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Multi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Swapping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Segmentation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Hierarchical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Demand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Segmentation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Regions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TLB</a:t>
            </a:r>
          </a:p>
        </p:txBody>
      </p:sp>
    </p:spTree>
    <p:extLst>
      <p:ext uri="{BB962C8B-B14F-4D97-AF65-F5344CB8AC3E}">
        <p14:creationId xmlns:p14="http://schemas.microsoft.com/office/powerpoint/2010/main" val="72129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335589" y="1450722"/>
            <a:ext cx="1116602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Uni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Multi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Swapping</a:t>
            </a:r>
            <a:endParaRPr lang="en-US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Hierarchical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Demand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Regions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TLB</a:t>
            </a:r>
          </a:p>
        </p:txBody>
      </p:sp>
      <p:grpSp>
        <p:nvGrpSpPr>
          <p:cNvPr id="13" name="그룹 50">
            <a:extLst>
              <a:ext uri="{FF2B5EF4-FFF2-40B4-BE49-F238E27FC236}">
                <a16:creationId xmlns:a16="http://schemas.microsoft.com/office/drawing/2014/main" id="{9A20C534-A166-4BCF-8B44-839DC5A2641F}"/>
              </a:ext>
            </a:extLst>
          </p:cNvPr>
          <p:cNvGrpSpPr>
            <a:grpSpLocks/>
          </p:cNvGrpSpPr>
          <p:nvPr/>
        </p:nvGrpSpPr>
        <p:grpSpPr bwMode="auto">
          <a:xfrm>
            <a:off x="6960088" y="1517083"/>
            <a:ext cx="3168650" cy="4176712"/>
            <a:chOff x="581763" y="1412776"/>
            <a:chExt cx="1974013" cy="4176464"/>
          </a:xfrm>
        </p:grpSpPr>
        <p:sp>
          <p:nvSpPr>
            <p:cNvPr id="14" name="TextBox 51">
              <a:extLst>
                <a:ext uri="{FF2B5EF4-FFF2-40B4-BE49-F238E27FC236}">
                  <a16:creationId xmlns:a16="http://schemas.microsoft.com/office/drawing/2014/main" id="{399CEE9B-B720-4711-92FC-52DC69854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563" y="1412776"/>
              <a:ext cx="5508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400">
                  <a:solidFill>
                    <a:srgbClr val="000000"/>
                  </a:solidFill>
                  <a:latin typeface="Malgun Gothic" panose="020B0503020000020004" pitchFamily="34" charset="-127"/>
                </a:rPr>
                <a:t>0KB</a:t>
              </a:r>
              <a:endParaRPr lang="ko-KR" altLang="en-US" sz="14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595C4689-7191-4BA1-BC11-B5B7BFDF7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763" y="2266999"/>
              <a:ext cx="6120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400">
                  <a:solidFill>
                    <a:srgbClr val="000000"/>
                  </a:solidFill>
                  <a:latin typeface="Malgun Gothic" panose="020B0503020000020004" pitchFamily="34" charset="-127"/>
                </a:rPr>
                <a:t>64KB</a:t>
              </a:r>
              <a:endParaRPr lang="ko-KR" altLang="en-US" sz="14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16" name="TextBox 53">
              <a:extLst>
                <a:ext uri="{FF2B5EF4-FFF2-40B4-BE49-F238E27FC236}">
                  <a16:creationId xmlns:a16="http://schemas.microsoft.com/office/drawing/2014/main" id="{E9BA7B4E-C74D-4009-B4E7-4597049C2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763" y="5281463"/>
              <a:ext cx="5712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400">
                  <a:solidFill>
                    <a:srgbClr val="000000"/>
                  </a:solidFill>
                  <a:latin typeface="Malgun Gothic" panose="020B0503020000020004" pitchFamily="34" charset="-127"/>
                </a:rPr>
                <a:t>max</a:t>
              </a:r>
              <a:endParaRPr lang="ko-KR" altLang="en-US" sz="14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17" name="직사각형 54">
              <a:extLst>
                <a:ext uri="{FF2B5EF4-FFF2-40B4-BE49-F238E27FC236}">
                  <a16:creationId xmlns:a16="http://schemas.microsoft.com/office/drawing/2014/main" id="{0DFB38FD-A591-4C31-990F-F7ECC2A5234E}"/>
                </a:ext>
              </a:extLst>
            </p:cNvPr>
            <p:cNvSpPr/>
            <p:nvPr/>
          </p:nvSpPr>
          <p:spPr>
            <a:xfrm>
              <a:off x="1223614" y="1558817"/>
              <a:ext cx="1332162" cy="8619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Operating System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55">
              <a:extLst>
                <a:ext uri="{FF2B5EF4-FFF2-40B4-BE49-F238E27FC236}">
                  <a16:creationId xmlns:a16="http://schemas.microsoft.com/office/drawing/2014/main" id="{C075450D-030C-4219-82CB-63D62180EE0B}"/>
                </a:ext>
              </a:extLst>
            </p:cNvPr>
            <p:cNvSpPr/>
            <p:nvPr/>
          </p:nvSpPr>
          <p:spPr>
            <a:xfrm>
              <a:off x="1223614" y="2420778"/>
              <a:ext cx="1332162" cy="30668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Current</a:t>
              </a:r>
            </a:p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Program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40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Translation look aside buffer (TLB)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278243" y="1583699"/>
            <a:ext cx="111660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Drawbacks of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Size of Page table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Effective access time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/>
              <a:t>Translation look aside buffer</a:t>
            </a:r>
            <a:endParaRPr lang="en-US" sz="28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Translation look aside buffer </a:t>
            </a:r>
            <a:r>
              <a:rPr lang="en-US" sz="2400" dirty="0"/>
              <a:t>can be defined as a memory cache which can be used to reduce the time taken to access the page table again and again.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TLB follows the concept of locality of reference which means that it contains only the entries of those many pages that are frequently accessed by the CPU.</a:t>
            </a:r>
          </a:p>
        </p:txBody>
      </p:sp>
    </p:spTree>
    <p:extLst>
      <p:ext uri="{BB962C8B-B14F-4D97-AF65-F5344CB8AC3E}">
        <p14:creationId xmlns:p14="http://schemas.microsoft.com/office/powerpoint/2010/main" val="330574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278243" y="1443019"/>
            <a:ext cx="1116602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Multi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Swapping</a:t>
            </a:r>
            <a:endParaRPr lang="en-US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Hierarchical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Demand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Regions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TLB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F734C8-69C4-4E7F-BC22-DAE20EF7A46D}"/>
              </a:ext>
            </a:extLst>
          </p:cNvPr>
          <p:cNvGrpSpPr/>
          <p:nvPr/>
        </p:nvGrpSpPr>
        <p:grpSpPr>
          <a:xfrm>
            <a:off x="7237237" y="794372"/>
            <a:ext cx="3087687" cy="4575175"/>
            <a:chOff x="8208963" y="1198563"/>
            <a:chExt cx="3087687" cy="4575175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0C0FC411-7D62-4C33-8F67-2D6D37A13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3413" y="1198563"/>
              <a:ext cx="8032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0KB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42968CED-7F8F-4504-AEA4-C318368DA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1682750"/>
              <a:ext cx="8921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64KB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23" name="직사각형 15">
              <a:extLst>
                <a:ext uri="{FF2B5EF4-FFF2-40B4-BE49-F238E27FC236}">
                  <a16:creationId xmlns:a16="http://schemas.microsoft.com/office/drawing/2014/main" id="{C29AE257-7CBC-4D16-8C92-DD36D64AD8C7}"/>
                </a:ext>
              </a:extLst>
            </p:cNvPr>
            <p:cNvSpPr/>
            <p:nvPr/>
          </p:nvSpPr>
          <p:spPr>
            <a:xfrm>
              <a:off x="9139238" y="1352550"/>
              <a:ext cx="2044700" cy="4984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Operating System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16">
              <a:extLst>
                <a:ext uri="{FF2B5EF4-FFF2-40B4-BE49-F238E27FC236}">
                  <a16:creationId xmlns:a16="http://schemas.microsoft.com/office/drawing/2014/main" id="{A6D17BF9-671A-4EBA-8A77-01D76B281A2E}"/>
                </a:ext>
              </a:extLst>
            </p:cNvPr>
            <p:cNvSpPr/>
            <p:nvPr/>
          </p:nvSpPr>
          <p:spPr>
            <a:xfrm>
              <a:off x="9139238" y="2355850"/>
              <a:ext cx="2044700" cy="4984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Process C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17">
              <a:extLst>
                <a:ext uri="{FF2B5EF4-FFF2-40B4-BE49-F238E27FC236}">
                  <a16:creationId xmlns:a16="http://schemas.microsoft.com/office/drawing/2014/main" id="{30D0EC50-5E2C-4656-93F2-6F34934EEC52}"/>
                </a:ext>
              </a:extLst>
            </p:cNvPr>
            <p:cNvSpPr/>
            <p:nvPr/>
          </p:nvSpPr>
          <p:spPr>
            <a:xfrm>
              <a:off x="9139238" y="1851025"/>
              <a:ext cx="2044700" cy="504825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Free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D8EC3936-3B95-40FB-88A4-68A1C21CAA89}"/>
                </a:ext>
              </a:extLst>
            </p:cNvPr>
            <p:cNvSpPr/>
            <p:nvPr/>
          </p:nvSpPr>
          <p:spPr>
            <a:xfrm>
              <a:off x="9139238" y="2854325"/>
              <a:ext cx="2044700" cy="4984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Process B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19">
              <a:extLst>
                <a:ext uri="{FF2B5EF4-FFF2-40B4-BE49-F238E27FC236}">
                  <a16:creationId xmlns:a16="http://schemas.microsoft.com/office/drawing/2014/main" id="{61A9BBB5-4CC1-438C-9E93-985D00D7EBDE}"/>
                </a:ext>
              </a:extLst>
            </p:cNvPr>
            <p:cNvSpPr/>
            <p:nvPr/>
          </p:nvSpPr>
          <p:spPr>
            <a:xfrm>
              <a:off x="9139238" y="3352800"/>
              <a:ext cx="2044700" cy="504825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Free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0">
              <a:extLst>
                <a:ext uri="{FF2B5EF4-FFF2-40B4-BE49-F238E27FC236}">
                  <a16:creationId xmlns:a16="http://schemas.microsoft.com/office/drawing/2014/main" id="{E7806DFC-84B3-4D14-8E2F-CE78958CD890}"/>
                </a:ext>
              </a:extLst>
            </p:cNvPr>
            <p:cNvSpPr/>
            <p:nvPr/>
          </p:nvSpPr>
          <p:spPr>
            <a:xfrm>
              <a:off x="9139238" y="3857625"/>
              <a:ext cx="2044700" cy="996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Process A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TextBox 22">
              <a:extLst>
                <a:ext uri="{FF2B5EF4-FFF2-40B4-BE49-F238E27FC236}">
                  <a16:creationId xmlns:a16="http://schemas.microsoft.com/office/drawing/2014/main" id="{B99B8237-4EE3-4910-B70E-286879B1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5725" y="5465763"/>
              <a:ext cx="2320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400" b="1">
                  <a:solidFill>
                    <a:srgbClr val="000000"/>
                  </a:solidFill>
                  <a:latin typeface="Malgun Gothic" panose="020B0503020000020004" pitchFamily="34" charset="-127"/>
                </a:rPr>
                <a:t>Physical Memory</a:t>
              </a:r>
              <a:endParaRPr lang="ko-KR" altLang="en-US" sz="1400" b="1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30" name="직사각형 24">
              <a:extLst>
                <a:ext uri="{FF2B5EF4-FFF2-40B4-BE49-F238E27FC236}">
                  <a16:creationId xmlns:a16="http://schemas.microsoft.com/office/drawing/2014/main" id="{D117052E-4862-4EF4-9B93-254EF1A40928}"/>
                </a:ext>
              </a:extLst>
            </p:cNvPr>
            <p:cNvSpPr/>
            <p:nvPr/>
          </p:nvSpPr>
          <p:spPr>
            <a:xfrm>
              <a:off x="9139238" y="4860925"/>
              <a:ext cx="2044700" cy="503238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Free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TextBox 25">
              <a:extLst>
                <a:ext uri="{FF2B5EF4-FFF2-40B4-BE49-F238E27FC236}">
                  <a16:creationId xmlns:a16="http://schemas.microsoft.com/office/drawing/2014/main" id="{F822385A-C165-41EF-8B3D-CE1C77E4E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2184400"/>
              <a:ext cx="892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128KB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32" name="TextBox 26">
              <a:extLst>
                <a:ext uri="{FF2B5EF4-FFF2-40B4-BE49-F238E27FC236}">
                  <a16:creationId xmlns:a16="http://schemas.microsoft.com/office/drawing/2014/main" id="{7195179F-C6E9-4A27-A18D-734EA952A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2716213"/>
              <a:ext cx="8921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192KB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B9A811E7-A0C1-49B8-AA7F-A54953FAC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3214688"/>
              <a:ext cx="8921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256KB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34" name="TextBox 28">
              <a:extLst>
                <a:ext uri="{FF2B5EF4-FFF2-40B4-BE49-F238E27FC236}">
                  <a16:creationId xmlns:a16="http://schemas.microsoft.com/office/drawing/2014/main" id="{E934BB96-A7D5-4FC4-8A8F-599A7F1C2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3719513"/>
              <a:ext cx="8921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320KB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35" name="TextBox 30">
              <a:extLst>
                <a:ext uri="{FF2B5EF4-FFF2-40B4-BE49-F238E27FC236}">
                  <a16:creationId xmlns:a16="http://schemas.microsoft.com/office/drawing/2014/main" id="{53AF3089-750F-423D-AC09-BA9918559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4724400"/>
              <a:ext cx="892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448KB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36" name="TextBox 31">
              <a:extLst>
                <a:ext uri="{FF2B5EF4-FFF2-40B4-BE49-F238E27FC236}">
                  <a16:creationId xmlns:a16="http://schemas.microsoft.com/office/drawing/2014/main" id="{3D35541C-8039-48DD-BBE1-4A7221374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5189538"/>
              <a:ext cx="8921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512KB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</p:grpSp>
      <p:sp>
        <p:nvSpPr>
          <p:cNvPr id="37" name="직사각형 20">
            <a:extLst>
              <a:ext uri="{FF2B5EF4-FFF2-40B4-BE49-F238E27FC236}">
                <a16:creationId xmlns:a16="http://schemas.microsoft.com/office/drawing/2014/main" id="{7E545A46-4407-4936-AA6E-69E08A60F717}"/>
              </a:ext>
            </a:extLst>
          </p:cNvPr>
          <p:cNvSpPr/>
          <p:nvPr/>
        </p:nvSpPr>
        <p:spPr>
          <a:xfrm>
            <a:off x="5073650" y="5321550"/>
            <a:ext cx="2044700" cy="9969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rPr>
              <a:t>Process D</a:t>
            </a:r>
          </a:p>
          <a:p>
            <a:pPr algn="ctr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rPr>
              <a:t>(code, data, etc.)</a:t>
            </a:r>
          </a:p>
          <a:p>
            <a:pPr algn="ctr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rPr>
              <a:t>164KB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1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295253" y="1440015"/>
            <a:ext cx="1116602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Multi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Swapping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Hierarchical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Demand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Regions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TLB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79DC2-03BE-4DE1-95E9-B5C0248FD8FF}"/>
              </a:ext>
            </a:extLst>
          </p:cNvPr>
          <p:cNvGrpSpPr/>
          <p:nvPr/>
        </p:nvGrpSpPr>
        <p:grpSpPr>
          <a:xfrm>
            <a:off x="7237237" y="794372"/>
            <a:ext cx="3087687" cy="4575175"/>
            <a:chOff x="8208963" y="1198563"/>
            <a:chExt cx="3087687" cy="4575175"/>
          </a:xfrm>
        </p:grpSpPr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5E135ECF-2A66-4DF2-8D72-15B3AFB22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3413" y="1198563"/>
              <a:ext cx="8032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0KB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40" name="TextBox 13">
              <a:extLst>
                <a:ext uri="{FF2B5EF4-FFF2-40B4-BE49-F238E27FC236}">
                  <a16:creationId xmlns:a16="http://schemas.microsoft.com/office/drawing/2014/main" id="{081FE481-A6CD-421B-9CAF-03AFC0D72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1682750"/>
              <a:ext cx="8921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64KB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41" name="직사각형 15">
              <a:extLst>
                <a:ext uri="{FF2B5EF4-FFF2-40B4-BE49-F238E27FC236}">
                  <a16:creationId xmlns:a16="http://schemas.microsoft.com/office/drawing/2014/main" id="{D2E94892-F263-434F-A85C-AA57EF52DD95}"/>
                </a:ext>
              </a:extLst>
            </p:cNvPr>
            <p:cNvSpPr/>
            <p:nvPr/>
          </p:nvSpPr>
          <p:spPr>
            <a:xfrm>
              <a:off x="9139238" y="1352550"/>
              <a:ext cx="2044700" cy="4984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Operating System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16">
              <a:extLst>
                <a:ext uri="{FF2B5EF4-FFF2-40B4-BE49-F238E27FC236}">
                  <a16:creationId xmlns:a16="http://schemas.microsoft.com/office/drawing/2014/main" id="{9A086079-131A-4BFD-A523-6997D4F6095B}"/>
                </a:ext>
              </a:extLst>
            </p:cNvPr>
            <p:cNvSpPr/>
            <p:nvPr/>
          </p:nvSpPr>
          <p:spPr>
            <a:xfrm>
              <a:off x="9139238" y="2355850"/>
              <a:ext cx="2044700" cy="4984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Process C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17">
              <a:extLst>
                <a:ext uri="{FF2B5EF4-FFF2-40B4-BE49-F238E27FC236}">
                  <a16:creationId xmlns:a16="http://schemas.microsoft.com/office/drawing/2014/main" id="{D2C8331E-2808-446B-AAC3-489E408A039A}"/>
                </a:ext>
              </a:extLst>
            </p:cNvPr>
            <p:cNvSpPr/>
            <p:nvPr/>
          </p:nvSpPr>
          <p:spPr>
            <a:xfrm>
              <a:off x="9139238" y="1851025"/>
              <a:ext cx="2044700" cy="504825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Free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18">
              <a:extLst>
                <a:ext uri="{FF2B5EF4-FFF2-40B4-BE49-F238E27FC236}">
                  <a16:creationId xmlns:a16="http://schemas.microsoft.com/office/drawing/2014/main" id="{B2DDF8A1-6257-41FA-A6FC-F55D03AAE188}"/>
                </a:ext>
              </a:extLst>
            </p:cNvPr>
            <p:cNvSpPr/>
            <p:nvPr/>
          </p:nvSpPr>
          <p:spPr>
            <a:xfrm>
              <a:off x="9139238" y="2854325"/>
              <a:ext cx="2044700" cy="4984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Process B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19">
              <a:extLst>
                <a:ext uri="{FF2B5EF4-FFF2-40B4-BE49-F238E27FC236}">
                  <a16:creationId xmlns:a16="http://schemas.microsoft.com/office/drawing/2014/main" id="{F65638DA-7974-47D2-BE62-35FE9E70CFE1}"/>
                </a:ext>
              </a:extLst>
            </p:cNvPr>
            <p:cNvSpPr/>
            <p:nvPr/>
          </p:nvSpPr>
          <p:spPr>
            <a:xfrm>
              <a:off x="9139238" y="3352800"/>
              <a:ext cx="2044700" cy="504825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Free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20">
              <a:extLst>
                <a:ext uri="{FF2B5EF4-FFF2-40B4-BE49-F238E27FC236}">
                  <a16:creationId xmlns:a16="http://schemas.microsoft.com/office/drawing/2014/main" id="{17802951-E0F4-472A-AA43-DE7743BD7CE9}"/>
                </a:ext>
              </a:extLst>
            </p:cNvPr>
            <p:cNvSpPr/>
            <p:nvPr/>
          </p:nvSpPr>
          <p:spPr>
            <a:xfrm>
              <a:off x="9139238" y="3857625"/>
              <a:ext cx="2044700" cy="996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Process A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TextBox 22">
              <a:extLst>
                <a:ext uri="{FF2B5EF4-FFF2-40B4-BE49-F238E27FC236}">
                  <a16:creationId xmlns:a16="http://schemas.microsoft.com/office/drawing/2014/main" id="{B973C824-FFB9-4F8B-9322-2CC6DBAE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5725" y="5465763"/>
              <a:ext cx="2320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400" b="1">
                  <a:solidFill>
                    <a:srgbClr val="000000"/>
                  </a:solidFill>
                  <a:latin typeface="Malgun Gothic" panose="020B0503020000020004" pitchFamily="34" charset="-127"/>
                </a:rPr>
                <a:t>Physical Memory</a:t>
              </a:r>
              <a:endParaRPr lang="ko-KR" altLang="en-US" sz="1400" b="1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49" name="직사각형 24">
              <a:extLst>
                <a:ext uri="{FF2B5EF4-FFF2-40B4-BE49-F238E27FC236}">
                  <a16:creationId xmlns:a16="http://schemas.microsoft.com/office/drawing/2014/main" id="{B31E1102-0F64-48CB-8000-DDFCEC561734}"/>
                </a:ext>
              </a:extLst>
            </p:cNvPr>
            <p:cNvSpPr/>
            <p:nvPr/>
          </p:nvSpPr>
          <p:spPr>
            <a:xfrm>
              <a:off x="9139238" y="4860925"/>
              <a:ext cx="2044700" cy="503238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cs typeface="Courier New" pitchFamily="49" charset="0"/>
                </a:rPr>
                <a:t>Free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TextBox 25">
              <a:extLst>
                <a:ext uri="{FF2B5EF4-FFF2-40B4-BE49-F238E27FC236}">
                  <a16:creationId xmlns:a16="http://schemas.microsoft.com/office/drawing/2014/main" id="{CC61BBCB-58DA-4130-8A73-06D6BF00A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2184400"/>
              <a:ext cx="892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128KB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51" name="TextBox 26">
              <a:extLst>
                <a:ext uri="{FF2B5EF4-FFF2-40B4-BE49-F238E27FC236}">
                  <a16:creationId xmlns:a16="http://schemas.microsoft.com/office/drawing/2014/main" id="{C4850E22-16A6-41E6-8304-9275B20B6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2716213"/>
              <a:ext cx="8921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192KB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420F8B0E-322F-4D1B-A838-BF03A74C7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3214688"/>
              <a:ext cx="8921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256KB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53" name="TextBox 28">
              <a:extLst>
                <a:ext uri="{FF2B5EF4-FFF2-40B4-BE49-F238E27FC236}">
                  <a16:creationId xmlns:a16="http://schemas.microsoft.com/office/drawing/2014/main" id="{2B91F4DD-65C9-4154-AECF-0F3E2E7F0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3719513"/>
              <a:ext cx="8921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320KB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54" name="TextBox 30">
              <a:extLst>
                <a:ext uri="{FF2B5EF4-FFF2-40B4-BE49-F238E27FC236}">
                  <a16:creationId xmlns:a16="http://schemas.microsoft.com/office/drawing/2014/main" id="{A8BE6986-DB48-4FB3-9E82-D279B91E0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4724400"/>
              <a:ext cx="892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448KB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  <p:sp>
          <p:nvSpPr>
            <p:cNvPr id="55" name="TextBox 31">
              <a:extLst>
                <a:ext uri="{FF2B5EF4-FFF2-40B4-BE49-F238E27FC236}">
                  <a16:creationId xmlns:a16="http://schemas.microsoft.com/office/drawing/2014/main" id="{3839971D-4FC7-4182-9C98-DFA1AFB97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5189538"/>
              <a:ext cx="8921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1200">
                  <a:solidFill>
                    <a:srgbClr val="000000"/>
                  </a:solidFill>
                  <a:latin typeface="Malgun Gothic" panose="020B0503020000020004" pitchFamily="34" charset="-127"/>
                </a:rPr>
                <a:t>512KB</a:t>
              </a:r>
              <a:endParaRPr lang="ko-KR" altLang="en-US" sz="1200">
                <a:solidFill>
                  <a:srgbClr val="000000"/>
                </a:solidFill>
                <a:latin typeface="Malgun Gothic" panose="020B0503020000020004" pitchFamily="34" charset="-127"/>
              </a:endParaRPr>
            </a:p>
          </p:txBody>
        </p:sp>
      </p:grpSp>
      <p:sp>
        <p:nvSpPr>
          <p:cNvPr id="56" name="직사각형 20">
            <a:extLst>
              <a:ext uri="{FF2B5EF4-FFF2-40B4-BE49-F238E27FC236}">
                <a16:creationId xmlns:a16="http://schemas.microsoft.com/office/drawing/2014/main" id="{BE858A16-ABD5-445F-AFE0-E6210F9A9ED3}"/>
              </a:ext>
            </a:extLst>
          </p:cNvPr>
          <p:cNvSpPr/>
          <p:nvPr/>
        </p:nvSpPr>
        <p:spPr>
          <a:xfrm>
            <a:off x="5073650" y="5321550"/>
            <a:ext cx="2044700" cy="9969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rPr>
              <a:t>Process D</a:t>
            </a:r>
          </a:p>
          <a:p>
            <a:pPr algn="ctr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rPr>
              <a:t>(code, data, etc.)</a:t>
            </a:r>
          </a:p>
          <a:p>
            <a:pPr algn="ctr"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cs typeface="Courier New" pitchFamily="49" charset="0"/>
              </a:rPr>
              <a:t>164KB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cs typeface="Courier New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313587-8B85-4F4E-84B4-62AE3BF18C84}"/>
              </a:ext>
            </a:extLst>
          </p:cNvPr>
          <p:cNvSpPr txBox="1"/>
          <p:nvPr/>
        </p:nvSpPr>
        <p:spPr>
          <a:xfrm>
            <a:off x="4200423" y="3133701"/>
            <a:ext cx="3967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Swap in and Swap Out</a:t>
            </a:r>
          </a:p>
        </p:txBody>
      </p:sp>
    </p:spTree>
    <p:extLst>
      <p:ext uri="{BB962C8B-B14F-4D97-AF65-F5344CB8AC3E}">
        <p14:creationId xmlns:p14="http://schemas.microsoft.com/office/powerpoint/2010/main" val="243410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49C364-11D8-44F9-942E-333A032C9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9" t="23784" r="18192" b="22352"/>
          <a:stretch/>
        </p:blipFill>
        <p:spPr>
          <a:xfrm>
            <a:off x="3233383" y="3931818"/>
            <a:ext cx="6383260" cy="301857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512989" y="1289039"/>
            <a:ext cx="1116602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Multi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Swapping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Segmentation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Hierarchical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Demand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Regions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TLB</a:t>
            </a: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C3D42BD0-6740-48E0-A714-2E586C2DA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847607"/>
              </p:ext>
            </p:extLst>
          </p:nvPr>
        </p:nvGraphicFramePr>
        <p:xfrm>
          <a:off x="9527264" y="558945"/>
          <a:ext cx="1617184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184">
                  <a:extLst>
                    <a:ext uri="{9D8B030D-6E8A-4147-A177-3AD203B41FA5}">
                      <a16:colId xmlns:a16="http://schemas.microsoft.com/office/drawing/2014/main" val="3597657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9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95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00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6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43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6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Text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4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512989" y="1311840"/>
            <a:ext cx="1116602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Multi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Swapping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Hierarchical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Demand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Regions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TLB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BA7D03-3D0F-4BA1-97CA-8F323E4F9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4" t="19072" r="18454" b="17616"/>
          <a:stretch/>
        </p:blipFill>
        <p:spPr>
          <a:xfrm>
            <a:off x="4796749" y="1517083"/>
            <a:ext cx="6963504" cy="380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6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512989" y="1424381"/>
            <a:ext cx="1116602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Multi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Swapping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Hierarchical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Demand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Regions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TLB</a:t>
            </a:r>
          </a:p>
        </p:txBody>
      </p:sp>
      <p:pic>
        <p:nvPicPr>
          <p:cNvPr id="2" name="Picture 1035">
            <a:extLst>
              <a:ext uri="{FF2B5EF4-FFF2-40B4-BE49-F238E27FC236}">
                <a16:creationId xmlns:a16="http://schemas.microsoft.com/office/drawing/2014/main" id="{D09A3A5F-BEB4-4715-9D09-3AAA4A2D4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939"/>
          <a:stretch/>
        </p:blipFill>
        <p:spPr bwMode="auto">
          <a:xfrm>
            <a:off x="4747699" y="2062123"/>
            <a:ext cx="6513658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42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512989" y="1424381"/>
            <a:ext cx="1116602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Multi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Swapping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Hierarchical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Demand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Regions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TLB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1C724-5955-4023-9A48-DE9343D5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57" y="1971400"/>
            <a:ext cx="5263699" cy="344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9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512989" y="1339975"/>
            <a:ext cx="1116602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Multi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Swapping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Hierarchical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Demand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Segmentation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Regions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TLB</a:t>
            </a:r>
          </a:p>
        </p:txBody>
      </p:sp>
      <p:grpSp>
        <p:nvGrpSpPr>
          <p:cNvPr id="14" name="object 3">
            <a:extLst>
              <a:ext uri="{FF2B5EF4-FFF2-40B4-BE49-F238E27FC236}">
                <a16:creationId xmlns:a16="http://schemas.microsoft.com/office/drawing/2014/main" id="{9AA8D6BE-BAEE-43C6-8D24-C5962C4A1C1D}"/>
              </a:ext>
            </a:extLst>
          </p:cNvPr>
          <p:cNvGrpSpPr/>
          <p:nvPr/>
        </p:nvGrpSpPr>
        <p:grpSpPr>
          <a:xfrm>
            <a:off x="4377715" y="1263569"/>
            <a:ext cx="7644130" cy="4859655"/>
            <a:chOff x="147637" y="1371600"/>
            <a:chExt cx="7644130" cy="4859655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FC648ED4-AB65-4FAD-8C38-D13FAF7DB7B0}"/>
                </a:ext>
              </a:extLst>
            </p:cNvPr>
            <p:cNvSpPr/>
            <p:nvPr/>
          </p:nvSpPr>
          <p:spPr>
            <a:xfrm>
              <a:off x="1524000" y="1371600"/>
              <a:ext cx="6267640" cy="48591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04610C7E-10FB-43EC-987C-D8ED7798A232}"/>
                </a:ext>
              </a:extLst>
            </p:cNvPr>
            <p:cNvSpPr/>
            <p:nvPr/>
          </p:nvSpPr>
          <p:spPr>
            <a:xfrm>
              <a:off x="152400" y="4953000"/>
              <a:ext cx="1828800" cy="916940"/>
            </a:xfrm>
            <a:custGeom>
              <a:avLst/>
              <a:gdLst/>
              <a:ahLst/>
              <a:cxnLst/>
              <a:rect l="l" t="t" r="r" b="b"/>
              <a:pathLst>
                <a:path w="1828800" h="916939">
                  <a:moveTo>
                    <a:pt x="0" y="0"/>
                  </a:moveTo>
                  <a:lnTo>
                    <a:pt x="1828800" y="0"/>
                  </a:lnTo>
                  <a:lnTo>
                    <a:pt x="1828800" y="916940"/>
                  </a:lnTo>
                  <a:lnTo>
                    <a:pt x="0" y="916940"/>
                  </a:lnTo>
                  <a:lnTo>
                    <a:pt x="0" y="0"/>
                  </a:lnTo>
                  <a:close/>
                </a:path>
                <a:path w="1828800" h="916939">
                  <a:moveTo>
                    <a:pt x="0" y="0"/>
                  </a:moveTo>
                  <a:lnTo>
                    <a:pt x="0" y="0"/>
                  </a:lnTo>
                </a:path>
                <a:path w="1828800" h="916939">
                  <a:moveTo>
                    <a:pt x="1828800" y="916940"/>
                  </a:moveTo>
                  <a:lnTo>
                    <a:pt x="1828800" y="916940"/>
                  </a:lnTo>
                </a:path>
              </a:pathLst>
            </a:custGeom>
            <a:ln w="934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03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osr507doc.sco.com/en/OSAdminG/graphics/pregion.gif">
            <a:extLst>
              <a:ext uri="{FF2B5EF4-FFF2-40B4-BE49-F238E27FC236}">
                <a16:creationId xmlns:a16="http://schemas.microsoft.com/office/drawing/2014/main" id="{41F8061B-FA4D-42D9-9693-9A661E7C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273" y="959309"/>
            <a:ext cx="6938084" cy="512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512989" y="1382175"/>
            <a:ext cx="1116602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Multi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Swapping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Hierarchical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Demand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Regions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TLB</a:t>
            </a:r>
          </a:p>
        </p:txBody>
      </p:sp>
    </p:spTree>
    <p:extLst>
      <p:ext uri="{BB962C8B-B14F-4D97-AF65-F5344CB8AC3E}">
        <p14:creationId xmlns:p14="http://schemas.microsoft.com/office/powerpoint/2010/main" val="20957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512989" y="1382175"/>
            <a:ext cx="1116602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Multi Programming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Swapping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Hierarchical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Demand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Segmentation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Regions + Paging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TLB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F0CC702B-E42E-4FBF-80C9-83CFBCB59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56" y="880585"/>
            <a:ext cx="6632634" cy="501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60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XV6 Memory Management Method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27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Translation look aside buffer (TLB)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451104" y="1595891"/>
            <a:ext cx="10766186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Given a virtual address, the processor examines the TLB if a page table entry is present (TLB hit), the frame number is retrieved and the real address is formed. 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TLB hit </a:t>
            </a:r>
            <a:r>
              <a:rPr lang="en-US" sz="2400" dirty="0"/>
              <a:t>is a condition where the desired entry is found in translation look aside buffer. If this happens then the CPU simply access the actual location in the main memory.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However, if the entry is not found in TLB (</a:t>
            </a:r>
            <a:r>
              <a:rPr lang="en-US" sz="2400" b="1" dirty="0"/>
              <a:t>TLB miss</a:t>
            </a:r>
            <a:r>
              <a:rPr lang="en-US" sz="2400" dirty="0"/>
              <a:t>) then CPU has to access page table in the main memory and then access the actual frame in the main memory.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Therefore, in the case of TLB hit, the effective access time will be lesser as compare to the case of TLB miss.</a:t>
            </a:r>
          </a:p>
        </p:txBody>
      </p:sp>
    </p:spTree>
    <p:extLst>
      <p:ext uri="{BB962C8B-B14F-4D97-AF65-F5344CB8AC3E}">
        <p14:creationId xmlns:p14="http://schemas.microsoft.com/office/powerpoint/2010/main" val="253680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XV6 Method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512989" y="1382175"/>
            <a:ext cx="1116602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XV6 Loads the process which will be in Regions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Uses Hierarchical Paging</a:t>
            </a:r>
          </a:p>
        </p:txBody>
      </p:sp>
    </p:spTree>
    <p:extLst>
      <p:ext uri="{BB962C8B-B14F-4D97-AF65-F5344CB8AC3E}">
        <p14:creationId xmlns:p14="http://schemas.microsoft.com/office/powerpoint/2010/main" val="208315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DC91DD6D-94B8-443F-BFD3-67C2F4BF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26" y="73062"/>
            <a:ext cx="8910271" cy="673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109803" y="2416747"/>
            <a:ext cx="37243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Translation look aside buffer (TLB)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46267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109803" y="2416747"/>
            <a:ext cx="37243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Translation look aside buffer (TLB)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B1DBFAC-CA18-4A8E-874C-9936ED117243}"/>
              </a:ext>
            </a:extLst>
          </p:cNvPr>
          <p:cNvSpPr/>
          <p:nvPr/>
        </p:nvSpPr>
        <p:spPr>
          <a:xfrm>
            <a:off x="3290146" y="439943"/>
            <a:ext cx="837197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VPN = (</a:t>
            </a:r>
            <a:r>
              <a:rPr lang="en-IN" sz="2000" dirty="0" err="1"/>
              <a:t>VirtualAddress</a:t>
            </a:r>
            <a:r>
              <a:rPr lang="en-IN" sz="2000" dirty="0"/>
              <a:t> &amp; VPN_MASK) &gt;&gt; SHIFT </a:t>
            </a:r>
          </a:p>
          <a:p>
            <a:r>
              <a:rPr lang="en-IN" sz="2000" dirty="0"/>
              <a:t>(Success, </a:t>
            </a:r>
            <a:r>
              <a:rPr lang="en-IN" sz="2000" dirty="0" err="1"/>
              <a:t>TlbEntry</a:t>
            </a:r>
            <a:r>
              <a:rPr lang="en-IN" sz="2000" dirty="0"/>
              <a:t>) = </a:t>
            </a:r>
            <a:r>
              <a:rPr lang="en-IN" sz="2000" dirty="0" err="1"/>
              <a:t>TLB_Lookup</a:t>
            </a:r>
            <a:r>
              <a:rPr lang="en-IN" sz="2000" dirty="0"/>
              <a:t>(VPN)</a:t>
            </a:r>
            <a:br>
              <a:rPr lang="en-IN" sz="2000" dirty="0"/>
            </a:br>
            <a:r>
              <a:rPr lang="en-IN" sz="2000" dirty="0"/>
              <a:t>if (Success == True) </a:t>
            </a:r>
            <a:r>
              <a:rPr lang="en-IN" sz="2000" b="1" dirty="0"/>
              <a:t>// TLB Hit </a:t>
            </a:r>
          </a:p>
          <a:p>
            <a:r>
              <a:rPr lang="en-IN" sz="2000" dirty="0"/>
              <a:t>	if (</a:t>
            </a:r>
            <a:r>
              <a:rPr lang="en-IN" sz="2000" dirty="0" err="1"/>
              <a:t>CanAccess</a:t>
            </a:r>
            <a:r>
              <a:rPr lang="en-IN" sz="2000" dirty="0"/>
              <a:t>(</a:t>
            </a:r>
            <a:r>
              <a:rPr lang="en-IN" sz="2000" dirty="0" err="1"/>
              <a:t>TlbEntry.ProtectBits</a:t>
            </a:r>
            <a:r>
              <a:rPr lang="en-IN" sz="2000" dirty="0"/>
              <a:t>) == True) </a:t>
            </a:r>
          </a:p>
          <a:p>
            <a:r>
              <a:rPr lang="en-IN" sz="2000" dirty="0"/>
              <a:t>		Offset = </a:t>
            </a:r>
            <a:r>
              <a:rPr lang="en-IN" sz="2000" dirty="0" err="1"/>
              <a:t>VirtualAddress</a:t>
            </a:r>
            <a:r>
              <a:rPr lang="en-IN" sz="2000" dirty="0"/>
              <a:t> &amp; OFFSET_MASK 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PhysAddr</a:t>
            </a:r>
            <a:r>
              <a:rPr lang="en-IN" sz="2000" dirty="0"/>
              <a:t> = (</a:t>
            </a:r>
            <a:r>
              <a:rPr lang="en-IN" sz="2000" dirty="0" err="1"/>
              <a:t>TlbEntry.PFN</a:t>
            </a:r>
            <a:r>
              <a:rPr lang="en-IN" sz="2000" dirty="0"/>
              <a:t> &lt;&lt; SHIFT) | Offset </a:t>
            </a:r>
          </a:p>
          <a:p>
            <a:r>
              <a:rPr lang="en-IN" sz="2000" dirty="0"/>
              <a:t>		Register = </a:t>
            </a:r>
            <a:r>
              <a:rPr lang="en-IN" sz="2000" dirty="0" err="1"/>
              <a:t>AccessMemory</a:t>
            </a:r>
            <a:r>
              <a:rPr lang="en-IN" sz="2000" dirty="0"/>
              <a:t>(</a:t>
            </a:r>
            <a:r>
              <a:rPr lang="en-IN" sz="2000" dirty="0" err="1"/>
              <a:t>PhysAddr</a:t>
            </a:r>
            <a:r>
              <a:rPr lang="en-IN" sz="2000" dirty="0"/>
              <a:t>) </a:t>
            </a:r>
          </a:p>
          <a:p>
            <a:r>
              <a:rPr lang="en-IN" sz="2000" dirty="0"/>
              <a:t>	else 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RaiseException</a:t>
            </a:r>
            <a:r>
              <a:rPr lang="en-IN" sz="2000" dirty="0"/>
              <a:t>(PROTECTION_FAULT) </a:t>
            </a:r>
          </a:p>
          <a:p>
            <a:r>
              <a:rPr lang="en-IN" sz="2000" dirty="0"/>
              <a:t>else </a:t>
            </a:r>
            <a:r>
              <a:rPr lang="en-IN" sz="2000" b="1" dirty="0"/>
              <a:t>// TLB Miss 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PTEAddr</a:t>
            </a:r>
            <a:r>
              <a:rPr lang="en-IN" sz="2000" dirty="0"/>
              <a:t> = PTBR + (VPN * </a:t>
            </a:r>
            <a:r>
              <a:rPr lang="en-IN" sz="2000" dirty="0" err="1"/>
              <a:t>sizeof</a:t>
            </a:r>
            <a:r>
              <a:rPr lang="en-IN" sz="2000" dirty="0"/>
              <a:t>(PTE)) </a:t>
            </a:r>
          </a:p>
          <a:p>
            <a:r>
              <a:rPr lang="en-IN" sz="2000" dirty="0"/>
              <a:t>	PTE = </a:t>
            </a:r>
            <a:r>
              <a:rPr lang="en-IN" sz="2000" dirty="0" err="1"/>
              <a:t>AccessMemory</a:t>
            </a:r>
            <a:r>
              <a:rPr lang="en-IN" sz="2000" dirty="0"/>
              <a:t>(</a:t>
            </a:r>
            <a:r>
              <a:rPr lang="en-IN" sz="2000" dirty="0" err="1"/>
              <a:t>PTEAddr</a:t>
            </a:r>
            <a:r>
              <a:rPr lang="en-IN" sz="2000" dirty="0"/>
              <a:t>)</a:t>
            </a:r>
            <a:br>
              <a:rPr lang="en-IN" sz="2000" dirty="0"/>
            </a:br>
            <a:r>
              <a:rPr lang="en-IN" sz="2000" dirty="0"/>
              <a:t>	if (</a:t>
            </a:r>
            <a:r>
              <a:rPr lang="en-IN" sz="2000" dirty="0" err="1"/>
              <a:t>PTE.Valid</a:t>
            </a:r>
            <a:r>
              <a:rPr lang="en-IN" sz="2000" dirty="0"/>
              <a:t> == False) 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RaiseException</a:t>
            </a:r>
            <a:r>
              <a:rPr lang="en-IN" sz="2000" dirty="0"/>
              <a:t>(SEGMENTATION_FAULT)</a:t>
            </a:r>
            <a:br>
              <a:rPr lang="en-IN" sz="2000" dirty="0"/>
            </a:br>
            <a:r>
              <a:rPr lang="en-IN" sz="2000" dirty="0"/>
              <a:t>	else if (</a:t>
            </a:r>
            <a:r>
              <a:rPr lang="en-IN" sz="2000" dirty="0" err="1"/>
              <a:t>CanAccess</a:t>
            </a:r>
            <a:r>
              <a:rPr lang="en-IN" sz="2000" dirty="0"/>
              <a:t>(</a:t>
            </a:r>
            <a:r>
              <a:rPr lang="en-IN" sz="2000" dirty="0" err="1"/>
              <a:t>PTE.ProtectBits</a:t>
            </a:r>
            <a:r>
              <a:rPr lang="en-IN" sz="2000" dirty="0"/>
              <a:t>) == False) 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RaiseException</a:t>
            </a:r>
            <a:r>
              <a:rPr lang="en-IN" sz="2000" dirty="0"/>
              <a:t>(PROTECTION_FAULT) else 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TLB_Insert</a:t>
            </a:r>
            <a:r>
              <a:rPr lang="en-IN" sz="2000" dirty="0"/>
              <a:t>(VPN, PTE.PFN, </a:t>
            </a:r>
            <a:r>
              <a:rPr lang="en-IN" sz="2000" dirty="0" err="1"/>
              <a:t>PTE.ProtectBits</a:t>
            </a:r>
            <a:r>
              <a:rPr lang="en-IN" sz="2000" dirty="0"/>
              <a:t>) 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RetryInstruction</a:t>
            </a:r>
            <a:r>
              <a:rPr lang="en-IN" sz="2000" dirty="0"/>
              <a:t>() </a:t>
            </a:r>
          </a:p>
          <a:p>
            <a:r>
              <a:rPr lang="en-IN" sz="2000" dirty="0"/>
              <a:t>Figure 19.1: </a:t>
            </a:r>
            <a:r>
              <a:rPr lang="en-IN" sz="2000" b="1" dirty="0"/>
              <a:t>TLB Control Flow Algorithm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15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Translation look aside buffer (TLB)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451104" y="1411317"/>
            <a:ext cx="1076618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the probability of TLB hit is P% (TLB hit rate) then the probability of TLB miss (TLB miss rate) will be (1-P) %.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Therefore, the effective access time can be defined as;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400" b="1" dirty="0"/>
              <a:t>	EAT = P (t + m) + (1 - p) (t + </a:t>
            </a:r>
            <a:r>
              <a:rPr lang="fr-FR" sz="2400" b="1" dirty="0" err="1"/>
              <a:t>k.m</a:t>
            </a:r>
            <a:r>
              <a:rPr lang="fr-FR" sz="2400" b="1" dirty="0"/>
              <a:t> + m) </a:t>
            </a:r>
            <a:r>
              <a:rPr lang="fr-FR" sz="2400" dirty="0"/>
              <a:t>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Where, p → TLB hit rate,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 → time taken to access TLB,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 → time taken to access main memory k = 1, if the single level paging has been implemented.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By the formula, we come to know that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Effective access time will be decreased if the TLB hit rate is increased.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Effective access time will be increased in the case of multilevel paging.</a:t>
            </a:r>
          </a:p>
        </p:txBody>
      </p:sp>
    </p:spTree>
    <p:extLst>
      <p:ext uri="{BB962C8B-B14F-4D97-AF65-F5344CB8AC3E}">
        <p14:creationId xmlns:p14="http://schemas.microsoft.com/office/powerpoint/2010/main" val="232150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Translation look aside buffer (TLB)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451104" y="1595891"/>
            <a:ext cx="1076618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Consider a paging hardware with a TLB.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Assume that the entire page table and all the pages are in the physical memory.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 takes </a:t>
            </a:r>
            <a:r>
              <a:rPr lang="en-US" sz="2400" b="1" dirty="0"/>
              <a:t>10 milliseconds </a:t>
            </a:r>
            <a:r>
              <a:rPr lang="en-US" sz="2400" dirty="0"/>
              <a:t>to search the TLB and </a:t>
            </a:r>
            <a:r>
              <a:rPr lang="en-US" sz="2400" b="1" dirty="0"/>
              <a:t>80 milliseconds </a:t>
            </a:r>
            <a:r>
              <a:rPr lang="en-US" sz="2400" dirty="0"/>
              <a:t>to access the physical memory.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the </a:t>
            </a:r>
            <a:r>
              <a:rPr lang="en-US" sz="2400" b="1" dirty="0"/>
              <a:t>TLB hit ratio is 0.6</a:t>
            </a:r>
            <a:r>
              <a:rPr lang="en-US" sz="2400" dirty="0"/>
              <a:t>, the effective memory access time (in milliseconds) is</a:t>
            </a:r>
          </a:p>
        </p:txBody>
      </p:sp>
      <p:sp>
        <p:nvSpPr>
          <p:cNvPr id="2" name="Rectangle 1"/>
          <p:cNvSpPr/>
          <p:nvPr/>
        </p:nvSpPr>
        <p:spPr>
          <a:xfrm>
            <a:off x="592047" y="4969432"/>
            <a:ext cx="10852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Effective Access Time (EAT) 	= 0.6 ( 10 + 80 ) + 0.4 ( 10 + 80 + 80 )</a:t>
            </a:r>
          </a:p>
          <a:p>
            <a:r>
              <a:rPr lang="en-US" sz="2400" b="1" dirty="0"/>
              <a:t>				= 90 X 0.6 + 0.4 X 170 </a:t>
            </a:r>
          </a:p>
          <a:p>
            <a:r>
              <a:rPr lang="en-US" sz="2400" b="1" dirty="0"/>
              <a:t>				= 122</a:t>
            </a:r>
            <a:endParaRPr lang="te-IN" sz="2400" dirty="0"/>
          </a:p>
        </p:txBody>
      </p:sp>
      <p:sp>
        <p:nvSpPr>
          <p:cNvPr id="3" name="Rectangle 2"/>
          <p:cNvSpPr/>
          <p:nvPr/>
        </p:nvSpPr>
        <p:spPr>
          <a:xfrm>
            <a:off x="971305" y="4219694"/>
            <a:ext cx="4868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400" b="1" dirty="0"/>
              <a:t>EAT = P (t + m) + (1 - p) (t + </a:t>
            </a:r>
            <a:r>
              <a:rPr lang="fr-FR" sz="2400" b="1" dirty="0" err="1"/>
              <a:t>k.m</a:t>
            </a:r>
            <a:r>
              <a:rPr lang="fr-FR" sz="2400" b="1" dirty="0"/>
              <a:t> + m) </a:t>
            </a:r>
            <a:r>
              <a:rPr lang="fr-FR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581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Segmentation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5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-5" dirty="0"/>
              <a:t>Segmentation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7BF83-7EB9-4FCB-A55C-6DA2F548125B}"/>
              </a:ext>
            </a:extLst>
          </p:cNvPr>
          <p:cNvSpPr txBox="1"/>
          <p:nvPr/>
        </p:nvSpPr>
        <p:spPr>
          <a:xfrm>
            <a:off x="434047" y="1291069"/>
            <a:ext cx="9677634" cy="3991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5080" indent="-457200">
              <a:lnSpc>
                <a:spcPct val="100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IN" sz="2800" spc="-10" dirty="0">
                <a:cs typeface="Liberation Sans"/>
              </a:rPr>
              <a:t>Virtual </a:t>
            </a:r>
            <a:r>
              <a:rPr lang="en-IN" sz="2800" dirty="0">
                <a:cs typeface="Liberation Sans"/>
              </a:rPr>
              <a:t>address space </a:t>
            </a:r>
            <a:r>
              <a:rPr lang="en-IN" sz="2800" spc="-5" dirty="0">
                <a:cs typeface="Liberation Sans"/>
              </a:rPr>
              <a:t>of </a:t>
            </a:r>
            <a:r>
              <a:rPr lang="en-IN" sz="2800" dirty="0">
                <a:cs typeface="Liberation Sans"/>
              </a:rPr>
              <a:t>process </a:t>
            </a:r>
            <a:r>
              <a:rPr lang="en-IN" sz="2800" spc="-5" dirty="0">
                <a:cs typeface="Liberation Sans"/>
              </a:rPr>
              <a:t>divided into  </a:t>
            </a:r>
            <a:r>
              <a:rPr lang="en-IN" sz="2800" dirty="0">
                <a:cs typeface="Liberation Sans"/>
              </a:rPr>
              <a:t>separate logical</a:t>
            </a:r>
            <a:r>
              <a:rPr lang="en-IN" sz="2800" spc="-10" dirty="0">
                <a:cs typeface="Liberation Sans"/>
              </a:rPr>
              <a:t> </a:t>
            </a:r>
            <a:r>
              <a:rPr lang="en-IN" sz="2800" spc="-5" dirty="0">
                <a:cs typeface="Liberation Sans"/>
              </a:rPr>
              <a:t>segments</a:t>
            </a:r>
          </a:p>
          <a:p>
            <a:pPr marL="469900" marR="5080" indent="-457200">
              <a:lnSpc>
                <a:spcPct val="100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segmentation allows the OS to place each one of those segments in different parts of physical memory.</a:t>
            </a:r>
          </a:p>
          <a:p>
            <a:pPr marL="469900" marR="5080" indent="-457200">
              <a:lnSpc>
                <a:spcPct val="100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Every segment will have Segment Descriptor.</a:t>
            </a:r>
          </a:p>
          <a:p>
            <a:pPr marL="927100" marR="5080" lvl="1" indent="-457200">
              <a:lnSpc>
                <a:spcPct val="100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Base</a:t>
            </a:r>
          </a:p>
          <a:p>
            <a:pPr marL="927100" marR="5080" lvl="1" indent="-457200">
              <a:lnSpc>
                <a:spcPct val="100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Limit</a:t>
            </a:r>
          </a:p>
          <a:p>
            <a:pPr marL="927100" marR="5080" lvl="1" indent="-457200">
              <a:lnSpc>
                <a:spcPct val="100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Access</a:t>
            </a:r>
          </a:p>
          <a:p>
            <a:pPr>
              <a:lnSpc>
                <a:spcPct val="90000"/>
              </a:lnSpc>
            </a:pPr>
            <a:endParaRPr lang="en-US" altLang="en-US" sz="2800" b="1" dirty="0"/>
          </a:p>
        </p:txBody>
      </p:sp>
      <p:graphicFrame>
        <p:nvGraphicFramePr>
          <p:cNvPr id="39" name="object 13">
            <a:extLst>
              <a:ext uri="{FF2B5EF4-FFF2-40B4-BE49-F238E27FC236}">
                <a16:creationId xmlns:a16="http://schemas.microsoft.com/office/drawing/2014/main" id="{234928EC-9457-4E3A-875C-E7A834078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65404"/>
              </p:ext>
            </p:extLst>
          </p:nvPr>
        </p:nvGraphicFramePr>
        <p:xfrm>
          <a:off x="10310153" y="1466122"/>
          <a:ext cx="1447800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R="442595" algn="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H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eap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1295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R="431165" algn="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Stack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1295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7434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Data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800" spc="-55" dirty="0">
                          <a:latin typeface="Liberation Sans"/>
                          <a:cs typeface="Liberation Sans"/>
                        </a:rPr>
                        <a:t>Text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129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1" name="object 4">
            <a:extLst>
              <a:ext uri="{FF2B5EF4-FFF2-40B4-BE49-F238E27FC236}">
                <a16:creationId xmlns:a16="http://schemas.microsoft.com/office/drawing/2014/main" id="{C3FB3270-4A13-485B-994D-1B929481A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60277"/>
              </p:ext>
            </p:extLst>
          </p:nvPr>
        </p:nvGraphicFramePr>
        <p:xfrm>
          <a:off x="7313901" y="3752122"/>
          <a:ext cx="24384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Access</a:t>
                      </a:r>
                      <a:endParaRPr sz="180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Limit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51562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Base</a:t>
                      </a:r>
                      <a:r>
                        <a:rPr sz="1800" spc="-11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Address</a:t>
                      </a:r>
                      <a:endParaRPr sz="180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1389</Words>
  <Application>Microsoft Office PowerPoint</Application>
  <PresentationFormat>Widescreen</PresentationFormat>
  <Paragraphs>355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Malgun Gothic</vt:lpstr>
      <vt:lpstr>Malgun Gothic</vt:lpstr>
      <vt:lpstr>Arial</vt:lpstr>
      <vt:lpstr>Calibri</vt:lpstr>
      <vt:lpstr>Calibri Light</vt:lpstr>
      <vt:lpstr>Liberation Sans</vt:lpstr>
      <vt:lpstr>Times New Roman</vt:lpstr>
      <vt:lpstr>Office Theme</vt:lpstr>
      <vt:lpstr> Operating Systems Design​ Session 29 &amp; 30:  TLB and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Management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XV6 Memory Management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Sai Kiran Pasupuleti</dc:creator>
  <cp:lastModifiedBy>Dr. Sai Kiran Pasupuleti</cp:lastModifiedBy>
  <cp:revision>368</cp:revision>
  <dcterms:created xsi:type="dcterms:W3CDTF">2020-07-05T04:33:11Z</dcterms:created>
  <dcterms:modified xsi:type="dcterms:W3CDTF">2020-10-11T15:19:47Z</dcterms:modified>
</cp:coreProperties>
</file>