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480" r:id="rId2"/>
    <p:sldId id="481" r:id="rId3"/>
    <p:sldId id="601" r:id="rId4"/>
    <p:sldId id="608" r:id="rId5"/>
    <p:sldId id="609" r:id="rId6"/>
    <p:sldId id="612" r:id="rId7"/>
    <p:sldId id="613" r:id="rId8"/>
    <p:sldId id="614" r:id="rId9"/>
    <p:sldId id="615" r:id="rId10"/>
    <p:sldId id="617" r:id="rId11"/>
    <p:sldId id="618" r:id="rId12"/>
    <p:sldId id="616" r:id="rId13"/>
    <p:sldId id="611" r:id="rId14"/>
    <p:sldId id="619" r:id="rId15"/>
    <p:sldId id="621" r:id="rId16"/>
    <p:sldId id="610" r:id="rId17"/>
    <p:sldId id="620" r:id="rId18"/>
    <p:sldId id="511" r:id="rId19"/>
    <p:sldId id="523" r:id="rId20"/>
    <p:sldId id="553" r:id="rId21"/>
    <p:sldId id="524" r:id="rId22"/>
    <p:sldId id="565" r:id="rId23"/>
    <p:sldId id="525" r:id="rId24"/>
    <p:sldId id="526" r:id="rId25"/>
    <p:sldId id="527" r:id="rId26"/>
    <p:sldId id="551" r:id="rId27"/>
    <p:sldId id="528" r:id="rId28"/>
    <p:sldId id="544" r:id="rId29"/>
    <p:sldId id="622" r:id="rId30"/>
    <p:sldId id="529" r:id="rId31"/>
    <p:sldId id="550" r:id="rId32"/>
    <p:sldId id="554" r:id="rId33"/>
    <p:sldId id="555" r:id="rId34"/>
    <p:sldId id="537" r:id="rId35"/>
    <p:sldId id="563" r:id="rId36"/>
    <p:sldId id="574" r:id="rId37"/>
    <p:sldId id="576" r:id="rId38"/>
    <p:sldId id="545" r:id="rId39"/>
    <p:sldId id="546" r:id="rId40"/>
    <p:sldId id="547" r:id="rId41"/>
    <p:sldId id="413" r:id="rId42"/>
    <p:sldId id="482" r:id="rId43"/>
    <p:sldId id="586" r:id="rId44"/>
    <p:sldId id="573" r:id="rId45"/>
    <p:sldId id="575" r:id="rId46"/>
    <p:sldId id="595" r:id="rId47"/>
    <p:sldId id="596" r:id="rId48"/>
    <p:sldId id="597" r:id="rId49"/>
    <p:sldId id="599" r:id="rId50"/>
    <p:sldId id="602" r:id="rId51"/>
    <p:sldId id="536" r:id="rId52"/>
    <p:sldId id="538" r:id="rId53"/>
    <p:sldId id="539" r:id="rId54"/>
    <p:sldId id="600" r:id="rId55"/>
    <p:sldId id="490" r:id="rId56"/>
    <p:sldId id="491" r:id="rId57"/>
    <p:sldId id="492" r:id="rId58"/>
    <p:sldId id="493" r:id="rId59"/>
    <p:sldId id="496" r:id="rId60"/>
    <p:sldId id="604" r:id="rId61"/>
    <p:sldId id="605" r:id="rId62"/>
    <p:sldId id="606" r:id="rId63"/>
    <p:sldId id="607" r:id="rId64"/>
    <p:sldId id="477"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7CBB4-B4C8-3BBC-5304-04BCFD529853}" v="2" dt="2020-10-06T16:39:12.699"/>
    <p1510:client id="{6D2FC90B-8230-ACDC-4132-047B93A50A08}" v="60" dt="2020-10-05T15:49:02.210"/>
    <p1510:client id="{81D18786-92BB-50AF-9E0D-C68C26C516EB}" v="42" dt="2020-10-06T16:06:20.442"/>
    <p1510:client id="{CAAEAF8B-D96D-9D39-3744-9D90CCF58452}" v="176" dt="2020-10-06T00:44:25.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90" d="100"/>
          <a:sy n="90" d="100"/>
        </p:scale>
        <p:origin x="576" y="114"/>
      </p:cViewPr>
      <p:guideLst>
        <p:guide orient="horz" pos="2160"/>
        <p:guide pos="3840"/>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Pradeepini" userId="S::pradeepini_cse@kluniversity.in::e9f3330d-7783-4978-bebf-14360a6fd735" providerId="AD" clId="Web-{5A67CBB4-B4C8-3BBC-5304-04BCFD529853}"/>
    <pc:docChg chg="addSld delSld">
      <pc:chgData name="G Pradeepini" userId="S::pradeepini_cse@kluniversity.in::e9f3330d-7783-4978-bebf-14360a6fd735" providerId="AD" clId="Web-{5A67CBB4-B4C8-3BBC-5304-04BCFD529853}" dt="2020-10-06T16:39:12.699" v="1"/>
      <pc:docMkLst>
        <pc:docMk/>
      </pc:docMkLst>
      <pc:sldChg chg="add del">
        <pc:chgData name="G Pradeepini" userId="S::pradeepini_cse@kluniversity.in::e9f3330d-7783-4978-bebf-14360a6fd735" providerId="AD" clId="Web-{5A67CBB4-B4C8-3BBC-5304-04BCFD529853}" dt="2020-10-06T16:39:12.699" v="1"/>
        <pc:sldMkLst>
          <pc:docMk/>
          <pc:sldMk cId="2170617853" sldId="512"/>
        </pc:sldMkLst>
      </pc:sldChg>
    </pc:docChg>
  </pc:docChgLst>
  <pc:docChgLst>
    <pc:chgData name="G Pradeepini" userId="S::pradeepini_cse@kluniversity.in::e9f3330d-7783-4978-bebf-14360a6fd735" providerId="AD" clId="Web-{81D18786-92BB-50AF-9E0D-C68C26C516EB}"/>
    <pc:docChg chg="addSld delSld modSld">
      <pc:chgData name="G Pradeepini" userId="S::pradeepini_cse@kluniversity.in::e9f3330d-7783-4978-bebf-14360a6fd735" providerId="AD" clId="Web-{81D18786-92BB-50AF-9E0D-C68C26C516EB}" dt="2020-10-06T16:06:20.442" v="38"/>
      <pc:docMkLst>
        <pc:docMk/>
      </pc:docMkLst>
      <pc:sldChg chg="addSp delSp modSp add replId">
        <pc:chgData name="G Pradeepini" userId="S::pradeepini_cse@kluniversity.in::e9f3330d-7783-4978-bebf-14360a6fd735" providerId="AD" clId="Web-{81D18786-92BB-50AF-9E0D-C68C26C516EB}" dt="2020-10-06T16:05:26.051" v="21" actId="14100"/>
        <pc:sldMkLst>
          <pc:docMk/>
          <pc:sldMk cId="260038131" sldId="510"/>
        </pc:sldMkLst>
        <pc:spChg chg="add del mod">
          <ac:chgData name="G Pradeepini" userId="S::pradeepini_cse@kluniversity.in::e9f3330d-7783-4978-bebf-14360a6fd735" providerId="AD" clId="Web-{81D18786-92BB-50AF-9E0D-C68C26C516EB}" dt="2020-10-06T16:05:15.895" v="17"/>
          <ac:spMkLst>
            <pc:docMk/>
            <pc:sldMk cId="260038131" sldId="510"/>
            <ac:spMk id="5" creationId="{686F2508-0027-4663-81B3-9B640A9A2CD8}"/>
          </ac:spMkLst>
        </pc:spChg>
        <pc:spChg chg="mod">
          <ac:chgData name="G Pradeepini" userId="S::pradeepini_cse@kluniversity.in::e9f3330d-7783-4978-bebf-14360a6fd735" providerId="AD" clId="Web-{81D18786-92BB-50AF-9E0D-C68C26C516EB}" dt="2020-10-06T16:04:41.614" v="13" actId="20577"/>
          <ac:spMkLst>
            <pc:docMk/>
            <pc:sldMk cId="260038131" sldId="510"/>
            <ac:spMk id="55" creationId="{00000000-0000-0000-0000-000000000000}"/>
          </ac:spMkLst>
        </pc:spChg>
        <pc:spChg chg="del">
          <ac:chgData name="G Pradeepini" userId="S::pradeepini_cse@kluniversity.in::e9f3330d-7783-4978-bebf-14360a6fd735" providerId="AD" clId="Web-{81D18786-92BB-50AF-9E0D-C68C26C516EB}" dt="2020-10-06T16:04:46.161" v="16"/>
          <ac:spMkLst>
            <pc:docMk/>
            <pc:sldMk cId="260038131" sldId="510"/>
            <ac:spMk id="56" creationId="{00000000-0000-0000-0000-000000000000}"/>
          </ac:spMkLst>
        </pc:spChg>
        <pc:picChg chg="add mod ord">
          <ac:chgData name="G Pradeepini" userId="S::pradeepini_cse@kluniversity.in::e9f3330d-7783-4978-bebf-14360a6fd735" providerId="AD" clId="Web-{81D18786-92BB-50AF-9E0D-C68C26C516EB}" dt="2020-10-06T16:05:26.051" v="21" actId="14100"/>
          <ac:picMkLst>
            <pc:docMk/>
            <pc:sldMk cId="260038131" sldId="510"/>
            <ac:picMk id="6" creationId="{2C0CAB44-BE95-467C-BBDD-4C3073E7C2D2}"/>
          </ac:picMkLst>
        </pc:picChg>
      </pc:sldChg>
      <pc:sldChg chg="addSp delSp modSp add replId">
        <pc:chgData name="G Pradeepini" userId="S::pradeepini_cse@kluniversity.in::e9f3330d-7783-4978-bebf-14360a6fd735" providerId="AD" clId="Web-{81D18786-92BB-50AF-9E0D-C68C26C516EB}" dt="2020-10-06T16:06:20.442" v="38"/>
        <pc:sldMkLst>
          <pc:docMk/>
          <pc:sldMk cId="1726660631" sldId="511"/>
        </pc:sldMkLst>
        <pc:spChg chg="add mod">
          <ac:chgData name="G Pradeepini" userId="S::pradeepini_cse@kluniversity.in::e9f3330d-7783-4978-bebf-14360a6fd735" providerId="AD" clId="Web-{81D18786-92BB-50AF-9E0D-C68C26C516EB}" dt="2020-10-06T16:06:20.442" v="38"/>
          <ac:spMkLst>
            <pc:docMk/>
            <pc:sldMk cId="1726660631" sldId="511"/>
            <ac:spMk id="5" creationId="{64203AEC-3514-4E0C-8725-B7DF1E788442}"/>
          </ac:spMkLst>
        </pc:spChg>
        <pc:spChg chg="mod">
          <ac:chgData name="G Pradeepini" userId="S::pradeepini_cse@kluniversity.in::e9f3330d-7783-4978-bebf-14360a6fd735" providerId="AD" clId="Web-{81D18786-92BB-50AF-9E0D-C68C26C516EB}" dt="2020-10-06T16:06:16.536" v="35" actId="20577"/>
          <ac:spMkLst>
            <pc:docMk/>
            <pc:sldMk cId="1726660631" sldId="511"/>
            <ac:spMk id="55" creationId="{00000000-0000-0000-0000-000000000000}"/>
          </ac:spMkLst>
        </pc:spChg>
        <pc:picChg chg="del">
          <ac:chgData name="G Pradeepini" userId="S::pradeepini_cse@kluniversity.in::e9f3330d-7783-4978-bebf-14360a6fd735" providerId="AD" clId="Web-{81D18786-92BB-50AF-9E0D-C68C26C516EB}" dt="2020-10-06T16:06:20.442" v="38"/>
          <ac:picMkLst>
            <pc:docMk/>
            <pc:sldMk cId="1726660631" sldId="511"/>
            <ac:picMk id="6" creationId="{2C0CAB44-BE95-467C-BBDD-4C3073E7C2D2}"/>
          </ac:picMkLst>
        </pc:picChg>
      </pc:sldChg>
      <pc:sldChg chg="new del">
        <pc:chgData name="G Pradeepini" userId="S::pradeepini_cse@kluniversity.in::e9f3330d-7783-4978-bebf-14360a6fd735" providerId="AD" clId="Web-{81D18786-92BB-50AF-9E0D-C68C26C516EB}" dt="2020-10-06T16:05:52.067" v="23"/>
        <pc:sldMkLst>
          <pc:docMk/>
          <pc:sldMk cId="1875474678" sldId="511"/>
        </pc:sldMkLst>
      </pc:sldChg>
    </pc:docChg>
  </pc:docChgLst>
  <pc:docChgLst>
    <pc:chgData name="G Pradeepini" userId="S::pradeepini_cse@kluniversity.in::e9f3330d-7783-4978-bebf-14360a6fd735" providerId="AD" clId="Web-{6D2FC90B-8230-ACDC-4132-047B93A50A08}"/>
    <pc:docChg chg="modSld">
      <pc:chgData name="G Pradeepini" userId="S::pradeepini_cse@kluniversity.in::e9f3330d-7783-4978-bebf-14360a6fd735" providerId="AD" clId="Web-{6D2FC90B-8230-ACDC-4132-047B93A50A08}" dt="2020-10-05T15:49:02.210" v="58" actId="14100"/>
      <pc:docMkLst>
        <pc:docMk/>
      </pc:docMkLst>
      <pc:sldChg chg="modSp">
        <pc:chgData name="G Pradeepini" userId="S::pradeepini_cse@kluniversity.in::e9f3330d-7783-4978-bebf-14360a6fd735" providerId="AD" clId="Web-{6D2FC90B-8230-ACDC-4132-047B93A50A08}" dt="2020-10-05T15:36:44.564" v="29" actId="20577"/>
        <pc:sldMkLst>
          <pc:docMk/>
          <pc:sldMk cId="2492227589" sldId="486"/>
        </pc:sldMkLst>
        <pc:spChg chg="mod">
          <ac:chgData name="G Pradeepini" userId="S::pradeepini_cse@kluniversity.in::e9f3330d-7783-4978-bebf-14360a6fd735" providerId="AD" clId="Web-{6D2FC90B-8230-ACDC-4132-047B93A50A08}" dt="2020-10-05T15:36:44.564" v="29" actId="20577"/>
          <ac:spMkLst>
            <pc:docMk/>
            <pc:sldMk cId="2492227589" sldId="486"/>
            <ac:spMk id="18" creationId="{00000000-0000-0000-0000-000000000000}"/>
          </ac:spMkLst>
        </pc:spChg>
        <pc:spChg chg="mod">
          <ac:chgData name="G Pradeepini" userId="S::pradeepini_cse@kluniversity.in::e9f3330d-7783-4978-bebf-14360a6fd735" providerId="AD" clId="Web-{6D2FC90B-8230-ACDC-4132-047B93A50A08}" dt="2020-10-05T15:33:48.032" v="11" actId="20577"/>
          <ac:spMkLst>
            <pc:docMk/>
            <pc:sldMk cId="2492227589" sldId="486"/>
            <ac:spMk id="19" creationId="{00000000-0000-0000-0000-000000000000}"/>
          </ac:spMkLst>
        </pc:spChg>
      </pc:sldChg>
      <pc:sldChg chg="modSp">
        <pc:chgData name="G Pradeepini" userId="S::pradeepini_cse@kluniversity.in::e9f3330d-7783-4978-bebf-14360a6fd735" providerId="AD" clId="Web-{6D2FC90B-8230-ACDC-4132-047B93A50A08}" dt="2020-10-05T15:44:05.099" v="55" actId="20577"/>
        <pc:sldMkLst>
          <pc:docMk/>
          <pc:sldMk cId="2492227589" sldId="487"/>
        </pc:sldMkLst>
        <pc:spChg chg="mod">
          <ac:chgData name="G Pradeepini" userId="S::pradeepini_cse@kluniversity.in::e9f3330d-7783-4978-bebf-14360a6fd735" providerId="AD" clId="Web-{6D2FC90B-8230-ACDC-4132-047B93A50A08}" dt="2020-10-05T15:44:05.099" v="55" actId="20577"/>
          <ac:spMkLst>
            <pc:docMk/>
            <pc:sldMk cId="2492227589" sldId="487"/>
            <ac:spMk id="18" creationId="{00000000-0000-0000-0000-000000000000}"/>
          </ac:spMkLst>
        </pc:spChg>
        <pc:spChg chg="mod">
          <ac:chgData name="G Pradeepini" userId="S::pradeepini_cse@kluniversity.in::e9f3330d-7783-4978-bebf-14360a6fd735" providerId="AD" clId="Web-{6D2FC90B-8230-ACDC-4132-047B93A50A08}" dt="2020-10-05T15:41:39.129" v="39" actId="14100"/>
          <ac:spMkLst>
            <pc:docMk/>
            <pc:sldMk cId="2492227589" sldId="487"/>
            <ac:spMk id="19" creationId="{00000000-0000-0000-0000-000000000000}"/>
          </ac:spMkLst>
        </pc:spChg>
      </pc:sldChg>
      <pc:sldChg chg="modSp">
        <pc:chgData name="G Pradeepini" userId="S::pradeepini_cse@kluniversity.in::e9f3330d-7783-4978-bebf-14360a6fd735" providerId="AD" clId="Web-{6D2FC90B-8230-ACDC-4132-047B93A50A08}" dt="2020-10-05T15:49:02.210" v="58" actId="14100"/>
        <pc:sldMkLst>
          <pc:docMk/>
          <pc:sldMk cId="2492227589" sldId="488"/>
        </pc:sldMkLst>
        <pc:spChg chg="mod">
          <ac:chgData name="G Pradeepini" userId="S::pradeepini_cse@kluniversity.in::e9f3330d-7783-4978-bebf-14360a6fd735" providerId="AD" clId="Web-{6D2FC90B-8230-ACDC-4132-047B93A50A08}" dt="2020-10-05T15:49:02.210" v="58" actId="14100"/>
          <ac:spMkLst>
            <pc:docMk/>
            <pc:sldMk cId="2492227589" sldId="488"/>
            <ac:spMk id="18" creationId="{00000000-0000-0000-0000-000000000000}"/>
          </ac:spMkLst>
        </pc:spChg>
      </pc:sldChg>
    </pc:docChg>
  </pc:docChgLst>
  <pc:docChgLst>
    <pc:chgData name="G Pradeepini" userId="S::pradeepini_cse@kluniversity.in::e9f3330d-7783-4978-bebf-14360a6fd735" providerId="AD" clId="Web-{CAAEAF8B-D96D-9D39-3744-9D90CCF58452}"/>
    <pc:docChg chg="modSld">
      <pc:chgData name="G Pradeepini" userId="S::pradeepini_cse@kluniversity.in::e9f3330d-7783-4978-bebf-14360a6fd735" providerId="AD" clId="Web-{CAAEAF8B-D96D-9D39-3744-9D90CCF58452}" dt="2020-10-06T00:44:25.976" v="163" actId="14100"/>
      <pc:docMkLst>
        <pc:docMk/>
      </pc:docMkLst>
      <pc:sldChg chg="modSp">
        <pc:chgData name="G Pradeepini" userId="S::pradeepini_cse@kluniversity.in::e9f3330d-7783-4978-bebf-14360a6fd735" providerId="AD" clId="Web-{CAAEAF8B-D96D-9D39-3744-9D90CCF58452}" dt="2020-10-05T16:13:22.896" v="2" actId="20577"/>
        <pc:sldMkLst>
          <pc:docMk/>
          <pc:sldMk cId="3727042000" sldId="480"/>
        </pc:sldMkLst>
        <pc:spChg chg="mod">
          <ac:chgData name="G Pradeepini" userId="S::pradeepini_cse@kluniversity.in::e9f3330d-7783-4978-bebf-14360a6fd735" providerId="AD" clId="Web-{CAAEAF8B-D96D-9D39-3744-9D90CCF58452}" dt="2020-10-05T16:13:22.896" v="2" actId="20577"/>
          <ac:spMkLst>
            <pc:docMk/>
            <pc:sldMk cId="3727042000" sldId="480"/>
            <ac:spMk id="5" creationId="{5F143494-C438-4F85-8563-F756FD09FA89}"/>
          </ac:spMkLst>
        </pc:spChg>
      </pc:sldChg>
      <pc:sldChg chg="addSp delSp modSp">
        <pc:chgData name="G Pradeepini" userId="S::pradeepini_cse@kluniversity.in::e9f3330d-7783-4978-bebf-14360a6fd735" providerId="AD" clId="Web-{CAAEAF8B-D96D-9D39-3744-9D90CCF58452}" dt="2020-10-05T16:20:50.211" v="17" actId="14100"/>
        <pc:sldMkLst>
          <pc:docMk/>
          <pc:sldMk cId="2492227589" sldId="488"/>
        </pc:sldMkLst>
        <pc:spChg chg="del">
          <ac:chgData name="G Pradeepini" userId="S::pradeepini_cse@kluniversity.in::e9f3330d-7783-4978-bebf-14360a6fd735" providerId="AD" clId="Web-{CAAEAF8B-D96D-9D39-3744-9D90CCF58452}" dt="2020-10-05T16:15:08.116" v="5"/>
          <ac:spMkLst>
            <pc:docMk/>
            <pc:sldMk cId="2492227589" sldId="488"/>
            <ac:spMk id="18" creationId="{00000000-0000-0000-0000-000000000000}"/>
          </ac:spMkLst>
        </pc:spChg>
        <pc:picChg chg="add mod ord">
          <ac:chgData name="G Pradeepini" userId="S::pradeepini_cse@kluniversity.in::e9f3330d-7783-4978-bebf-14360a6fd735" providerId="AD" clId="Web-{CAAEAF8B-D96D-9D39-3744-9D90CCF58452}" dt="2020-10-05T16:20:50.211" v="17" actId="14100"/>
          <ac:picMkLst>
            <pc:docMk/>
            <pc:sldMk cId="2492227589" sldId="488"/>
            <ac:picMk id="4" creationId="{6B77D7B7-D663-4CAD-96BC-BF3B51AF1897}"/>
          </ac:picMkLst>
        </pc:picChg>
      </pc:sldChg>
      <pc:sldChg chg="modSp">
        <pc:chgData name="G Pradeepini" userId="S::pradeepini_cse@kluniversity.in::e9f3330d-7783-4978-bebf-14360a6fd735" providerId="AD" clId="Web-{CAAEAF8B-D96D-9D39-3744-9D90CCF58452}" dt="2020-10-05T16:20:42.961" v="14" actId="20577"/>
        <pc:sldMkLst>
          <pc:docMk/>
          <pc:sldMk cId="2492227589" sldId="489"/>
        </pc:sldMkLst>
        <pc:spChg chg="mod">
          <ac:chgData name="G Pradeepini" userId="S::pradeepini_cse@kluniversity.in::e9f3330d-7783-4978-bebf-14360a6fd735" providerId="AD" clId="Web-{CAAEAF8B-D96D-9D39-3744-9D90CCF58452}" dt="2020-10-05T16:20:42.961" v="14" actId="20577"/>
          <ac:spMkLst>
            <pc:docMk/>
            <pc:sldMk cId="2492227589" sldId="489"/>
            <ac:spMk id="18" creationId="{00000000-0000-0000-0000-000000000000}"/>
          </ac:spMkLst>
        </pc:spChg>
      </pc:sldChg>
      <pc:sldChg chg="addSp delSp modSp">
        <pc:chgData name="G Pradeepini" userId="S::pradeepini_cse@kluniversity.in::e9f3330d-7783-4978-bebf-14360a6fd735" providerId="AD" clId="Web-{CAAEAF8B-D96D-9D39-3744-9D90CCF58452}" dt="2020-10-06T00:13:19.570" v="56" actId="14100"/>
        <pc:sldMkLst>
          <pc:docMk/>
          <pc:sldMk cId="2492227589" sldId="490"/>
        </pc:sldMkLst>
        <pc:spChg chg="del">
          <ac:chgData name="G Pradeepini" userId="S::pradeepini_cse@kluniversity.in::e9f3330d-7783-4978-bebf-14360a6fd735" providerId="AD" clId="Web-{CAAEAF8B-D96D-9D39-3744-9D90CCF58452}" dt="2020-10-06T00:00:35.133" v="18"/>
          <ac:spMkLst>
            <pc:docMk/>
            <pc:sldMk cId="2492227589" sldId="490"/>
            <ac:spMk id="18" creationId="{00000000-0000-0000-0000-000000000000}"/>
          </ac:spMkLst>
        </pc:spChg>
        <pc:spChg chg="mod">
          <ac:chgData name="G Pradeepini" userId="S::pradeepini_cse@kluniversity.in::e9f3330d-7783-4978-bebf-14360a6fd735" providerId="AD" clId="Web-{CAAEAF8B-D96D-9D39-3744-9D90CCF58452}" dt="2020-10-06T00:01:08.445" v="40" actId="14100"/>
          <ac:spMkLst>
            <pc:docMk/>
            <pc:sldMk cId="2492227589" sldId="490"/>
            <ac:spMk id="19" creationId="{00000000-0000-0000-0000-000000000000}"/>
          </ac:spMkLst>
        </pc:spChg>
        <pc:picChg chg="add mod ord">
          <ac:chgData name="G Pradeepini" userId="S::pradeepini_cse@kluniversity.in::e9f3330d-7783-4978-bebf-14360a6fd735" providerId="AD" clId="Web-{CAAEAF8B-D96D-9D39-3744-9D90CCF58452}" dt="2020-10-06T00:01:13.242" v="42" actId="14100"/>
          <ac:picMkLst>
            <pc:docMk/>
            <pc:sldMk cId="2492227589" sldId="490"/>
            <ac:picMk id="4" creationId="{477BBE8B-2E6A-4746-91E5-554E78735395}"/>
          </ac:picMkLst>
        </pc:picChg>
        <pc:picChg chg="add mod">
          <ac:chgData name="G Pradeepini" userId="S::pradeepini_cse@kluniversity.in::e9f3330d-7783-4978-bebf-14360a6fd735" providerId="AD" clId="Web-{CAAEAF8B-D96D-9D39-3744-9D90CCF58452}" dt="2020-10-06T00:13:19.570" v="56" actId="14100"/>
          <ac:picMkLst>
            <pc:docMk/>
            <pc:sldMk cId="2492227589" sldId="490"/>
            <ac:picMk id="5" creationId="{12D8E983-2C43-473C-BC56-8B24E56C9E0E}"/>
          </ac:picMkLst>
        </pc:picChg>
      </pc:sldChg>
      <pc:sldChg chg="addSp delSp modSp mod modClrScheme chgLayout">
        <pc:chgData name="G Pradeepini" userId="S::pradeepini_cse@kluniversity.in::e9f3330d-7783-4978-bebf-14360a6fd735" providerId="AD" clId="Web-{CAAEAF8B-D96D-9D39-3744-9D90CCF58452}" dt="2020-10-06T00:28:58.086" v="106"/>
        <pc:sldMkLst>
          <pc:docMk/>
          <pc:sldMk cId="2492227589" sldId="491"/>
        </pc:sldMkLst>
        <pc:spChg chg="add del mod">
          <ac:chgData name="G Pradeepini" userId="S::pradeepini_cse@kluniversity.in::e9f3330d-7783-4978-bebf-14360a6fd735" providerId="AD" clId="Web-{CAAEAF8B-D96D-9D39-3744-9D90CCF58452}" dt="2020-10-06T00:23:56.195" v="77"/>
          <ac:spMkLst>
            <pc:docMk/>
            <pc:sldMk cId="2492227589" sldId="491"/>
            <ac:spMk id="7" creationId="{687DA43E-BACE-47DB-B427-65BD57F6F08B}"/>
          </ac:spMkLst>
        </pc:spChg>
        <pc:spChg chg="add del mod ord">
          <ac:chgData name="G Pradeepini" userId="S::pradeepini_cse@kluniversity.in::e9f3330d-7783-4978-bebf-14360a6fd735" providerId="AD" clId="Web-{CAAEAF8B-D96D-9D39-3744-9D90CCF58452}" dt="2020-10-06T00:28:58.086" v="106"/>
          <ac:spMkLst>
            <pc:docMk/>
            <pc:sldMk cId="2492227589" sldId="491"/>
            <ac:spMk id="17" creationId="{4372A1E7-19CA-45C4-957D-77E270E0FB97}"/>
          </ac:spMkLst>
        </pc:spChg>
        <pc:spChg chg="del">
          <ac:chgData name="G Pradeepini" userId="S::pradeepini_cse@kluniversity.in::e9f3330d-7783-4978-bebf-14360a6fd735" providerId="AD" clId="Web-{CAAEAF8B-D96D-9D39-3744-9D90CCF58452}" dt="2020-10-06T00:23:14.617" v="73"/>
          <ac:spMkLst>
            <pc:docMk/>
            <pc:sldMk cId="2492227589" sldId="491"/>
            <ac:spMk id="18" creationId="{00000000-0000-0000-0000-000000000000}"/>
          </ac:spMkLst>
        </pc:spChg>
        <pc:spChg chg="mod ord">
          <ac:chgData name="G Pradeepini" userId="S::pradeepini_cse@kluniversity.in::e9f3330d-7783-4978-bebf-14360a6fd735" providerId="AD" clId="Web-{CAAEAF8B-D96D-9D39-3744-9D90CCF58452}" dt="2020-10-06T00:28:58.086" v="106"/>
          <ac:spMkLst>
            <pc:docMk/>
            <pc:sldMk cId="2492227589" sldId="491"/>
            <ac:spMk id="19" creationId="{00000000-0000-0000-0000-000000000000}"/>
          </ac:spMkLst>
        </pc:spChg>
        <pc:spChg chg="add del mod ord">
          <ac:chgData name="G Pradeepini" userId="S::pradeepini_cse@kluniversity.in::e9f3330d-7783-4978-bebf-14360a6fd735" providerId="AD" clId="Web-{CAAEAF8B-D96D-9D39-3744-9D90CCF58452}" dt="2020-10-06T00:28:58.086" v="106"/>
          <ac:spMkLst>
            <pc:docMk/>
            <pc:sldMk cId="2492227589" sldId="491"/>
            <ac:spMk id="20" creationId="{CC58ABEC-C20A-417C-90A8-3F913FDB5985}"/>
          </ac:spMkLst>
        </pc:spChg>
        <pc:picChg chg="add del mod ord">
          <ac:chgData name="G Pradeepini" userId="S::pradeepini_cse@kluniversity.in::e9f3330d-7783-4978-bebf-14360a6fd735" providerId="AD" clId="Web-{CAAEAF8B-D96D-9D39-3744-9D90CCF58452}" dt="2020-10-06T00:23:51.742" v="76"/>
          <ac:picMkLst>
            <pc:docMk/>
            <pc:sldMk cId="2492227589" sldId="491"/>
            <ac:picMk id="4" creationId="{CF592599-8016-4E0C-9589-3E746228537F}"/>
          </ac:picMkLst>
        </pc:picChg>
        <pc:picChg chg="add mod">
          <ac:chgData name="G Pradeepini" userId="S::pradeepini_cse@kluniversity.in::e9f3330d-7783-4978-bebf-14360a6fd735" providerId="AD" clId="Web-{CAAEAF8B-D96D-9D39-3744-9D90CCF58452}" dt="2020-10-06T00:26:00.148" v="94" actId="14100"/>
          <ac:picMkLst>
            <pc:docMk/>
            <pc:sldMk cId="2492227589" sldId="491"/>
            <ac:picMk id="5" creationId="{0990BD75-70D9-4C05-9028-67F129D6AF83}"/>
          </ac:picMkLst>
        </pc:picChg>
        <pc:picChg chg="add mod">
          <ac:chgData name="G Pradeepini" userId="S::pradeepini_cse@kluniversity.in::e9f3330d-7783-4978-bebf-14360a6fd735" providerId="AD" clId="Web-{CAAEAF8B-D96D-9D39-3744-9D90CCF58452}" dt="2020-10-06T00:25:56.445" v="93" actId="14100"/>
          <ac:picMkLst>
            <pc:docMk/>
            <pc:sldMk cId="2492227589" sldId="491"/>
            <ac:picMk id="10" creationId="{11A313F5-CAB2-4492-AC41-C898600083BB}"/>
          </ac:picMkLst>
        </pc:picChg>
        <pc:picChg chg="add mod">
          <ac:chgData name="G Pradeepini" userId="S::pradeepini_cse@kluniversity.in::e9f3330d-7783-4978-bebf-14360a6fd735" providerId="AD" clId="Web-{CAAEAF8B-D96D-9D39-3744-9D90CCF58452}" dt="2020-10-06T00:28:10.992" v="104" actId="1076"/>
          <ac:picMkLst>
            <pc:docMk/>
            <pc:sldMk cId="2492227589" sldId="491"/>
            <ac:picMk id="16" creationId="{DD5D7E7F-2377-4A39-8EAD-3A7454B83F20}"/>
          </ac:picMkLst>
        </pc:picChg>
      </pc:sldChg>
      <pc:sldChg chg="addSp delSp modSp">
        <pc:chgData name="G Pradeepini" userId="S::pradeepini_cse@kluniversity.in::e9f3330d-7783-4978-bebf-14360a6fd735" providerId="AD" clId="Web-{CAAEAF8B-D96D-9D39-3744-9D90CCF58452}" dt="2020-10-06T00:36:03.001" v="138" actId="14100"/>
        <pc:sldMkLst>
          <pc:docMk/>
          <pc:sldMk cId="2492227589" sldId="492"/>
        </pc:sldMkLst>
        <pc:spChg chg="del">
          <ac:chgData name="G Pradeepini" userId="S::pradeepini_cse@kluniversity.in::e9f3330d-7783-4978-bebf-14360a6fd735" providerId="AD" clId="Web-{CAAEAF8B-D96D-9D39-3744-9D90CCF58452}" dt="2020-10-06T00:34:32.059" v="127"/>
          <ac:spMkLst>
            <pc:docMk/>
            <pc:sldMk cId="2492227589" sldId="492"/>
            <ac:spMk id="18" creationId="{00000000-0000-0000-0000-000000000000}"/>
          </ac:spMkLst>
        </pc:spChg>
        <pc:spChg chg="mod">
          <ac:chgData name="G Pradeepini" userId="S::pradeepini_cse@kluniversity.in::e9f3330d-7783-4978-bebf-14360a6fd735" providerId="AD" clId="Web-{CAAEAF8B-D96D-9D39-3744-9D90CCF58452}" dt="2020-10-06T00:34:05.007" v="126"/>
          <ac:spMkLst>
            <pc:docMk/>
            <pc:sldMk cId="2492227589" sldId="492"/>
            <ac:spMk id="19" creationId="{00000000-0000-0000-0000-000000000000}"/>
          </ac:spMkLst>
        </pc:spChg>
        <pc:picChg chg="add mod ord">
          <ac:chgData name="G Pradeepini" userId="S::pradeepini_cse@kluniversity.in::e9f3330d-7783-4978-bebf-14360a6fd735" providerId="AD" clId="Web-{CAAEAF8B-D96D-9D39-3744-9D90CCF58452}" dt="2020-10-06T00:34:38.867" v="130" actId="14100"/>
          <ac:picMkLst>
            <pc:docMk/>
            <pc:sldMk cId="2492227589" sldId="492"/>
            <ac:picMk id="4" creationId="{B103E073-107A-4E24-B0DD-4A1853ED342C}"/>
          </ac:picMkLst>
        </pc:picChg>
        <pc:picChg chg="add mod">
          <ac:chgData name="G Pradeepini" userId="S::pradeepini_cse@kluniversity.in::e9f3330d-7783-4978-bebf-14360a6fd735" providerId="AD" clId="Web-{CAAEAF8B-D96D-9D39-3744-9D90CCF58452}" dt="2020-10-06T00:36:03.001" v="138" actId="14100"/>
          <ac:picMkLst>
            <pc:docMk/>
            <pc:sldMk cId="2492227589" sldId="492"/>
            <ac:picMk id="5" creationId="{92F5C010-FC3C-4207-A47F-BF3DDB1C558A}"/>
          </ac:picMkLst>
        </pc:picChg>
      </pc:sldChg>
      <pc:sldChg chg="addSp delSp modSp">
        <pc:chgData name="G Pradeepini" userId="S::pradeepini_cse@kluniversity.in::e9f3330d-7783-4978-bebf-14360a6fd735" providerId="AD" clId="Web-{CAAEAF8B-D96D-9D39-3744-9D90CCF58452}" dt="2020-10-06T00:44:25.976" v="163" actId="14100"/>
        <pc:sldMkLst>
          <pc:docMk/>
          <pc:sldMk cId="2492227589" sldId="493"/>
        </pc:sldMkLst>
        <pc:spChg chg="del">
          <ac:chgData name="G Pradeepini" userId="S::pradeepini_cse@kluniversity.in::e9f3330d-7783-4978-bebf-14360a6fd735" providerId="AD" clId="Web-{CAAEAF8B-D96D-9D39-3744-9D90CCF58452}" dt="2020-10-06T00:41:53.038" v="139"/>
          <ac:spMkLst>
            <pc:docMk/>
            <pc:sldMk cId="2492227589" sldId="493"/>
            <ac:spMk id="18" creationId="{00000000-0000-0000-0000-000000000000}"/>
          </ac:spMkLst>
        </pc:spChg>
        <pc:spChg chg="del">
          <ac:chgData name="G Pradeepini" userId="S::pradeepini_cse@kluniversity.in::e9f3330d-7783-4978-bebf-14360a6fd735" providerId="AD" clId="Web-{CAAEAF8B-D96D-9D39-3744-9D90CCF58452}" dt="2020-10-06T00:43:38.257" v="150"/>
          <ac:spMkLst>
            <pc:docMk/>
            <pc:sldMk cId="2492227589" sldId="493"/>
            <ac:spMk id="19" creationId="{00000000-0000-0000-0000-000000000000}"/>
          </ac:spMkLst>
        </pc:spChg>
        <pc:picChg chg="add mod ord">
          <ac:chgData name="G Pradeepini" userId="S::pradeepini_cse@kluniversity.in::e9f3330d-7783-4978-bebf-14360a6fd735" providerId="AD" clId="Web-{CAAEAF8B-D96D-9D39-3744-9D90CCF58452}" dt="2020-10-06T00:44:25.976" v="163" actId="14100"/>
          <ac:picMkLst>
            <pc:docMk/>
            <pc:sldMk cId="2492227589" sldId="493"/>
            <ac:picMk id="4" creationId="{1A38AA3A-96DC-4600-BC9E-66A4044330E0}"/>
          </ac:picMkLst>
        </pc:picChg>
        <pc:picChg chg="add mod">
          <ac:chgData name="G Pradeepini" userId="S::pradeepini_cse@kluniversity.in::e9f3330d-7783-4978-bebf-14360a6fd735" providerId="AD" clId="Web-{CAAEAF8B-D96D-9D39-3744-9D90CCF58452}" dt="2020-10-06T00:43:57.742" v="156" actId="14100"/>
          <ac:picMkLst>
            <pc:docMk/>
            <pc:sldMk cId="2492227589" sldId="493"/>
            <ac:picMk id="5" creationId="{E74D57BF-9C47-4E81-BA0F-B3043BC7FE2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73D-08A9-485D-B334-FBE364CD0FA3}" type="datetimeFigureOut">
              <a:rPr lang="en-IN" smtClean="0"/>
              <a:pPr/>
              <a:t>14-10-2020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C6472-3D53-488C-AD4B-9CC4541E470A}" type="slidenum">
              <a:rPr lang="en-IN" smtClean="0"/>
              <a:pPr/>
              <a:t>‹#›</a:t>
            </a:fld>
            <a:endParaRPr lang="en-IN"/>
          </a:p>
        </p:txBody>
      </p:sp>
    </p:spTree>
    <p:extLst>
      <p:ext uri="{BB962C8B-B14F-4D97-AF65-F5344CB8AC3E}">
        <p14:creationId xmlns:p14="http://schemas.microsoft.com/office/powerpoint/2010/main" val="2921512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BAA1-764E-494F-ACC0-2F99EC082A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86BD02-63D9-40BE-B999-1B8CDD207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927D5B-0D66-4202-8B73-6A7F4FBE5CAE}"/>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5" name="Footer Placeholder 4">
            <a:extLst>
              <a:ext uri="{FF2B5EF4-FFF2-40B4-BE49-F238E27FC236}">
                <a16:creationId xmlns:a16="http://schemas.microsoft.com/office/drawing/2014/main" id="{8C2783BA-7863-4556-B49F-2F120E3C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B843B-D2E8-4A15-BB9F-485E72BDBA2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68436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1CED-53E0-4C81-8545-DAADC6A68B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CF36BE-1116-4915-9A57-B2C7133A6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43A298-FFA9-4671-B995-EA8BAADDDEEC}"/>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5" name="Footer Placeholder 4">
            <a:extLst>
              <a:ext uri="{FF2B5EF4-FFF2-40B4-BE49-F238E27FC236}">
                <a16:creationId xmlns:a16="http://schemas.microsoft.com/office/drawing/2014/main" id="{96D33558-041C-45B3-BD2D-4ECBFAC4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0E182-233C-468F-A452-E27577638388}"/>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22148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A1086B-FC5D-48C1-9F24-A57BC85525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8CE97-B556-4DB4-A7C9-B755215B1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72BA5-3591-45BE-AE30-AA03B7CF7AB9}"/>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5" name="Footer Placeholder 4">
            <a:extLst>
              <a:ext uri="{FF2B5EF4-FFF2-40B4-BE49-F238E27FC236}">
                <a16:creationId xmlns:a16="http://schemas.microsoft.com/office/drawing/2014/main" id="{60D13A68-A9FB-415A-982A-EF2319716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2985A-9D07-47AE-8705-4D090DB5C0D0}"/>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78131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6991-A24D-4DDF-8451-4EA6D9B0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A5DD3-C439-450E-A222-E2CC4D074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8B1BD-F678-473F-970C-1B2E78746A47}"/>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5" name="Footer Placeholder 4">
            <a:extLst>
              <a:ext uri="{FF2B5EF4-FFF2-40B4-BE49-F238E27FC236}">
                <a16:creationId xmlns:a16="http://schemas.microsoft.com/office/drawing/2014/main" id="{8DE997A1-C023-4698-A53F-3162F7834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F043E-6401-43B9-A1CA-91C44ED2636A}"/>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73582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BE62-6D93-469D-872D-F57FD12F4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4308EF-0039-43B5-BDFA-79C9D5E409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A6C41-326D-4BAA-9AEA-21414BCE0E58}"/>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5" name="Footer Placeholder 4">
            <a:extLst>
              <a:ext uri="{FF2B5EF4-FFF2-40B4-BE49-F238E27FC236}">
                <a16:creationId xmlns:a16="http://schemas.microsoft.com/office/drawing/2014/main" id="{6BA5461E-9311-4131-9C94-32D0029FA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1970A-1D42-4054-8D5F-36D840CD2147}"/>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403391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B70BF-2658-4E9D-B53C-9BDFD5D01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B8927-3A7E-4B76-B704-11DAEAF418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D53FB6-4218-4545-A221-AF8E8416DF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8FC0E7-3A14-475C-8067-8963EDC31395}"/>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6" name="Footer Placeholder 5">
            <a:extLst>
              <a:ext uri="{FF2B5EF4-FFF2-40B4-BE49-F238E27FC236}">
                <a16:creationId xmlns:a16="http://schemas.microsoft.com/office/drawing/2014/main" id="{B0D613EC-61C2-4353-8CD4-D55BB88AA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380E40-69E5-4481-9411-4E34E3E78251}"/>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738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6DA-2D1B-47F9-B82F-45213DCA6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C93D9-ACFE-41B2-BB22-7EFE8654E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889C3-7052-4414-8919-5DA01CB10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A68771-5C28-4270-A7C4-878CDEE704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2D8702-13D4-422C-B71F-2E3017FAF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26B91A-CD8F-41DA-8D53-11E43554AC56}"/>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8" name="Footer Placeholder 7">
            <a:extLst>
              <a:ext uri="{FF2B5EF4-FFF2-40B4-BE49-F238E27FC236}">
                <a16:creationId xmlns:a16="http://schemas.microsoft.com/office/drawing/2014/main" id="{FBC18969-2F0B-4761-8668-CE59EDD203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EC431E-6A0B-4FDC-A788-9785D5D6ED2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2237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1919-DE5A-4373-82DC-23F5A8E041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10C199-819B-46E6-BBBE-8B16E57FB3A3}"/>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4" name="Footer Placeholder 3">
            <a:extLst>
              <a:ext uri="{FF2B5EF4-FFF2-40B4-BE49-F238E27FC236}">
                <a16:creationId xmlns:a16="http://schemas.microsoft.com/office/drawing/2014/main" id="{9662AF19-5F33-4E60-9DE9-D1071A8BE8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3DD7B-96C1-4B70-BB70-D45DC4A3F2BB}"/>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1838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168AF-2498-478D-8EFA-FF6BFBAAC21A}"/>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3" name="Footer Placeholder 2">
            <a:extLst>
              <a:ext uri="{FF2B5EF4-FFF2-40B4-BE49-F238E27FC236}">
                <a16:creationId xmlns:a16="http://schemas.microsoft.com/office/drawing/2014/main" id="{BBC72B70-3DF6-4629-8C97-589D0564C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92F3AD-E1BA-4081-85B1-4B5D20BDEC54}"/>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9341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DA7EE-CB9B-413B-8B6A-E4E534984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7B70D-B2AF-462E-B15B-D94739754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7E88FE-595E-4424-B3D8-A29155240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904E3-3C77-4C57-A404-12FBE6E9E27B}"/>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6" name="Footer Placeholder 5">
            <a:extLst>
              <a:ext uri="{FF2B5EF4-FFF2-40B4-BE49-F238E27FC236}">
                <a16:creationId xmlns:a16="http://schemas.microsoft.com/office/drawing/2014/main" id="{2668CC37-EEA9-43E2-8A57-202B866C8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D49487-E7B1-4D6A-B644-162F6DE90213}"/>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84309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71AE-49F2-44EE-8741-C98D6C7EA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0DC75-344D-4A8A-A6BF-E5CFD8DB60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E0D4060-7F87-41EC-AE6F-67D8EBE62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6286A-310F-4225-86F2-9D8D19D83DA4}"/>
              </a:ext>
            </a:extLst>
          </p:cNvPr>
          <p:cNvSpPr>
            <a:spLocks noGrp="1"/>
          </p:cNvSpPr>
          <p:nvPr>
            <p:ph type="dt" sz="half" idx="10"/>
          </p:nvPr>
        </p:nvSpPr>
        <p:spPr/>
        <p:txBody>
          <a:bodyPr/>
          <a:lstStyle/>
          <a:p>
            <a:fld id="{AC7AD84D-2E55-4090-8ED3-FF3362D8EB0A}" type="datetimeFigureOut">
              <a:rPr lang="en-US" smtClean="0"/>
              <a:pPr/>
              <a:t>10/14/2020</a:t>
            </a:fld>
            <a:endParaRPr lang="en-US"/>
          </a:p>
        </p:txBody>
      </p:sp>
      <p:sp>
        <p:nvSpPr>
          <p:cNvPr id="6" name="Footer Placeholder 5">
            <a:extLst>
              <a:ext uri="{FF2B5EF4-FFF2-40B4-BE49-F238E27FC236}">
                <a16:creationId xmlns:a16="http://schemas.microsoft.com/office/drawing/2014/main" id="{E35C2F42-4013-4A5F-9C52-1911E7B0C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79416-A28F-4A37-884C-480EB4BBBE2F}"/>
              </a:ext>
            </a:extLst>
          </p:cNvPr>
          <p:cNvSpPr>
            <a:spLocks noGrp="1"/>
          </p:cNvSpPr>
          <p:nvPr>
            <p:ph type="sldNum" sz="quarter" idx="12"/>
          </p:nvPr>
        </p:nvSpPr>
        <p:spPr/>
        <p:txBody>
          <a:bodyPr/>
          <a:lstStyle/>
          <a:p>
            <a:fld id="{A3632F56-3308-4FA1-8E32-5018D79001BB}" type="slidenum">
              <a:rPr lang="en-US" smtClean="0"/>
              <a:pPr/>
              <a:t>‹#›</a:t>
            </a:fld>
            <a:endParaRPr lang="en-US"/>
          </a:p>
        </p:txBody>
      </p:sp>
    </p:spTree>
    <p:extLst>
      <p:ext uri="{BB962C8B-B14F-4D97-AF65-F5344CB8AC3E}">
        <p14:creationId xmlns:p14="http://schemas.microsoft.com/office/powerpoint/2010/main" val="39917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7D6A84-5CAA-46EC-8B73-3BA70688F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C4ABA-AB51-4F9C-9B17-6848D33EA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7DAD6-CACA-4FAF-B721-58597B5B1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AD84D-2E55-4090-8ED3-FF3362D8EB0A}" type="datetimeFigureOut">
              <a:rPr lang="en-US" smtClean="0"/>
              <a:pPr/>
              <a:t>10/14/2020</a:t>
            </a:fld>
            <a:endParaRPr lang="en-US"/>
          </a:p>
        </p:txBody>
      </p:sp>
      <p:sp>
        <p:nvSpPr>
          <p:cNvPr id="5" name="Footer Placeholder 4">
            <a:extLst>
              <a:ext uri="{FF2B5EF4-FFF2-40B4-BE49-F238E27FC236}">
                <a16:creationId xmlns:a16="http://schemas.microsoft.com/office/drawing/2014/main" id="{84190BD8-B16B-4819-BA83-C1A3BD4428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D5C834-C71E-4E10-8451-C04B15C78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32F56-3308-4FA1-8E32-5018D79001BB}" type="slidenum">
              <a:rPr lang="en-US" smtClean="0"/>
              <a:pPr/>
              <a:t>‹#›</a:t>
            </a:fld>
            <a:endParaRPr lang="en-US"/>
          </a:p>
        </p:txBody>
      </p:sp>
    </p:spTree>
    <p:extLst>
      <p:ext uri="{BB962C8B-B14F-4D97-AF65-F5344CB8AC3E}">
        <p14:creationId xmlns:p14="http://schemas.microsoft.com/office/powerpoint/2010/main" val="40093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309118-9194-4F8F-97C8-FD164DB1AF4D}"/>
              </a:ext>
            </a:extLst>
          </p:cNvPr>
          <p:cNvSpPr/>
          <p:nvPr/>
        </p:nvSpPr>
        <p:spPr>
          <a:xfrm>
            <a:off x="670651" y="2313710"/>
            <a:ext cx="10850697" cy="1970016"/>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670650" y="2189018"/>
            <a:ext cx="10850697" cy="2299855"/>
          </a:xfrm>
        </p:spPr>
        <p:txBody>
          <a:bodyPr>
            <a:normAutofit/>
          </a:bodyPr>
          <a:lstStyle/>
          <a:p>
            <a:pPr algn="ctr"/>
            <a:r>
              <a:rPr lang="en-US" sz="5400" b="1" spc="50" dirty="0">
                <a:ln w="0"/>
                <a:solidFill>
                  <a:schemeClr val="bg1"/>
                </a:solidFill>
                <a:effectLst>
                  <a:innerShdw blurRad="63500" dist="50800" dir="13500000">
                    <a:srgbClr val="000000">
                      <a:alpha val="50000"/>
                    </a:srgbClr>
                  </a:innerShdw>
                </a:effectLst>
                <a:latin typeface="+mn-lt"/>
              </a:rPr>
              <a:t>CO4 – Concurrency</a:t>
            </a:r>
            <a:endParaRPr lang="en-IN" b="1" spc="50" dirty="0">
              <a:ln w="0"/>
              <a:solidFill>
                <a:schemeClr val="bg1"/>
              </a:solidFill>
              <a:effectLst>
                <a:innerShdw blurRad="63500" dist="50800" dir="13500000">
                  <a:srgbClr val="000000">
                    <a:alpha val="50000"/>
                  </a:srgbClr>
                </a:innerShdw>
              </a:effectLst>
              <a:latin typeface="+mn-lt"/>
            </a:endParaRPr>
          </a:p>
        </p:txBody>
      </p:sp>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0" y="6739549"/>
            <a:ext cx="10634098"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51C5FAD-B59B-440E-88F5-E5C427292DCE}"/>
              </a:ext>
            </a:extLst>
          </p:cNvPr>
          <p:cNvSpPr/>
          <p:nvPr/>
        </p:nvSpPr>
        <p:spPr>
          <a:xfrm>
            <a:off x="1" y="2686280"/>
            <a:ext cx="403952" cy="1597445"/>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98EC019E-BEB9-49A1-B463-36249D33CCA8}"/>
              </a:ext>
            </a:extLst>
          </p:cNvPr>
          <p:cNvSpPr/>
          <p:nvPr/>
        </p:nvSpPr>
        <p:spPr>
          <a:xfrm>
            <a:off x="11788048" y="2686280"/>
            <a:ext cx="403952" cy="1597445"/>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27042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634132" cy="591478"/>
          </a:xfrm>
        </p:spPr>
        <p:txBody>
          <a:bodyPr>
            <a:normAutofit fontScale="90000"/>
          </a:bodyPr>
          <a:lstStyle/>
          <a:p>
            <a:r>
              <a:rPr lang="en-US" b="1" dirty="0"/>
              <a:t>Race Condition</a:t>
            </a:r>
          </a:p>
        </p:txBody>
      </p:sp>
      <p:grpSp>
        <p:nvGrpSpPr>
          <p:cNvPr id="18" name="Group 17">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 name="Picture 3">
            <a:extLst>
              <a:ext uri="{FF2B5EF4-FFF2-40B4-BE49-F238E27FC236}">
                <a16:creationId xmlns:a16="http://schemas.microsoft.com/office/drawing/2014/main" id="{109CA6C0-F733-42B7-9577-7BFA0A94234A}"/>
              </a:ext>
            </a:extLst>
          </p:cNvPr>
          <p:cNvPicPr>
            <a:picLocks noChangeAspect="1"/>
          </p:cNvPicPr>
          <p:nvPr/>
        </p:nvPicPr>
        <p:blipFill>
          <a:blip r:embed="rId3"/>
          <a:stretch>
            <a:fillRect/>
          </a:stretch>
        </p:blipFill>
        <p:spPr>
          <a:xfrm>
            <a:off x="285307" y="1528762"/>
            <a:ext cx="7410450" cy="3800475"/>
          </a:xfrm>
          <a:prstGeom prst="rect">
            <a:avLst/>
          </a:prstGeom>
        </p:spPr>
      </p:pic>
      <p:sp>
        <p:nvSpPr>
          <p:cNvPr id="16" name="Title 1">
            <a:extLst>
              <a:ext uri="{FF2B5EF4-FFF2-40B4-BE49-F238E27FC236}">
                <a16:creationId xmlns:a16="http://schemas.microsoft.com/office/drawing/2014/main" id="{B377D660-BA12-474E-94A0-6DA70C8C045A}"/>
              </a:ext>
            </a:extLst>
          </p:cNvPr>
          <p:cNvSpPr txBox="1">
            <a:spLocks/>
          </p:cNvSpPr>
          <p:nvPr/>
        </p:nvSpPr>
        <p:spPr>
          <a:xfrm>
            <a:off x="1043762" y="5514728"/>
            <a:ext cx="10173527" cy="591478"/>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Race Condition occurs when multiple process are trying to do something with shared data and the final outcome depends on the order in which the processes run</a:t>
            </a:r>
          </a:p>
        </p:txBody>
      </p:sp>
      <p:sp>
        <p:nvSpPr>
          <p:cNvPr id="17" name="TextBox 16">
            <a:extLst>
              <a:ext uri="{FF2B5EF4-FFF2-40B4-BE49-F238E27FC236}">
                <a16:creationId xmlns:a16="http://schemas.microsoft.com/office/drawing/2014/main" id="{B1F7B1BC-356D-4DF1-8AB0-E339863A2150}"/>
              </a:ext>
            </a:extLst>
          </p:cNvPr>
          <p:cNvSpPr txBox="1"/>
          <p:nvPr/>
        </p:nvSpPr>
        <p:spPr>
          <a:xfrm>
            <a:off x="4407003" y="680430"/>
            <a:ext cx="6103088" cy="923330"/>
          </a:xfrm>
          <a:prstGeom prst="rect">
            <a:avLst/>
          </a:prstGeom>
          <a:noFill/>
        </p:spPr>
        <p:txBody>
          <a:bodyPr wrap="square">
            <a:spAutoFit/>
          </a:bodyPr>
          <a:lstStyle/>
          <a:p>
            <a:r>
              <a:rPr lang="en-US" dirty="0"/>
              <a:t>When multiple CPUs updating the same data simultaneously; without careful design such parallel access is likely to yield incorrect results or a broken data structure.</a:t>
            </a:r>
          </a:p>
        </p:txBody>
      </p:sp>
    </p:spTree>
    <p:extLst>
      <p:ext uri="{BB962C8B-B14F-4D97-AF65-F5344CB8AC3E}">
        <p14:creationId xmlns:p14="http://schemas.microsoft.com/office/powerpoint/2010/main" val="1049742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4634132" cy="591478"/>
          </a:xfrm>
        </p:spPr>
        <p:txBody>
          <a:bodyPr>
            <a:normAutofit fontScale="90000"/>
          </a:bodyPr>
          <a:lstStyle/>
          <a:p>
            <a:r>
              <a:rPr lang="en-US" b="1" dirty="0"/>
              <a:t>Race Condition</a:t>
            </a:r>
          </a:p>
        </p:txBody>
      </p:sp>
      <p:grpSp>
        <p:nvGrpSpPr>
          <p:cNvPr id="18" name="Group 17">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36459908-3631-4221-A8AB-20505CA57B55}"/>
              </a:ext>
            </a:extLst>
          </p:cNvPr>
          <p:cNvSpPr txBox="1"/>
          <p:nvPr/>
        </p:nvSpPr>
        <p:spPr>
          <a:xfrm>
            <a:off x="589601" y="1168263"/>
            <a:ext cx="11255069" cy="4893647"/>
          </a:xfrm>
          <a:prstGeom prst="rect">
            <a:avLst/>
          </a:prstGeom>
          <a:noFill/>
        </p:spPr>
        <p:txBody>
          <a:bodyPr wrap="square">
            <a:spAutoFit/>
          </a:bodyPr>
          <a:lstStyle/>
          <a:p>
            <a:pPr algn="l"/>
            <a:r>
              <a:rPr lang="en-US" sz="2400" b="0" i="0" u="none" strike="noStrike" baseline="0" dirty="0">
                <a:latin typeface="MinionPro-Regular"/>
              </a:rPr>
              <a:t>This implementation is correct if executed in isolation. However, the code is not correct if more than one copy executes concurrently. If two CPUs execute </a:t>
            </a:r>
            <a:r>
              <a:rPr lang="en-US" sz="2400" b="0" i="0" u="none" strike="noStrike" baseline="0" dirty="0">
                <a:latin typeface="LucidaSans-Typewriter83"/>
              </a:rPr>
              <a:t>insert </a:t>
            </a:r>
            <a:r>
              <a:rPr lang="en-US" sz="2400" b="0" i="0" u="none" strike="noStrike" baseline="0" dirty="0">
                <a:latin typeface="MinionPro-Regular"/>
              </a:rPr>
              <a:t>at the same time, it could happen that both execute line 15 before either executes 16 (see Figure 4-1). If this happens, there will now be two list nodes with </a:t>
            </a:r>
            <a:r>
              <a:rPr lang="en-US" sz="2400" b="0" i="0" u="none" strike="noStrike" baseline="0" dirty="0">
                <a:latin typeface="LucidaSans-Typewriter83"/>
              </a:rPr>
              <a:t>next </a:t>
            </a:r>
            <a:r>
              <a:rPr lang="en-US" sz="2400" b="0" i="0" u="none" strike="noStrike" baseline="0" dirty="0">
                <a:latin typeface="MinionPro-Regular"/>
              </a:rPr>
              <a:t>set to the former value of </a:t>
            </a:r>
            <a:r>
              <a:rPr lang="en-US" sz="2400" b="0" i="0" u="none" strike="noStrike" baseline="0" dirty="0">
                <a:latin typeface="LucidaSans-Typewriter83"/>
              </a:rPr>
              <a:t>list</a:t>
            </a:r>
            <a:r>
              <a:rPr lang="en-US" sz="2400" b="0" i="0" u="none" strike="noStrike" baseline="0" dirty="0">
                <a:latin typeface="MinionPro-Regular"/>
              </a:rPr>
              <a:t>. When the two assignments to </a:t>
            </a:r>
            <a:r>
              <a:rPr lang="en-US" sz="2400" b="0" i="0" u="none" strike="noStrike" baseline="0" dirty="0">
                <a:latin typeface="LucidaSans-Typewriter83"/>
              </a:rPr>
              <a:t>list </a:t>
            </a:r>
            <a:r>
              <a:rPr lang="en-US" sz="2400" b="0" i="0" u="none" strike="noStrike" baseline="0" dirty="0">
                <a:latin typeface="MinionPro-Regular"/>
              </a:rPr>
              <a:t>happen at line 16, the second one will overwrite the first; the node involved in the first assignment will be lost.</a:t>
            </a:r>
          </a:p>
          <a:p>
            <a:pPr algn="l"/>
            <a:r>
              <a:rPr lang="en-US" sz="2400" b="0" i="0" u="none" strike="noStrike" baseline="0" dirty="0">
                <a:latin typeface="MinionPro-Regular"/>
              </a:rPr>
              <a:t>The </a:t>
            </a:r>
            <a:r>
              <a:rPr lang="en-US" sz="2400" b="1" i="0" u="none" strike="noStrike" baseline="0" dirty="0">
                <a:latin typeface="MinionPro-Regular"/>
              </a:rPr>
              <a:t>lost update </a:t>
            </a:r>
            <a:r>
              <a:rPr lang="en-US" sz="2400" b="0" i="0" u="none" strike="noStrike" baseline="0" dirty="0">
                <a:latin typeface="MinionPro-Regular"/>
              </a:rPr>
              <a:t>at line 16 is an example of a </a:t>
            </a:r>
            <a:r>
              <a:rPr lang="en-US" sz="2400" b="1" i="0" u="none" strike="noStrike" baseline="0" dirty="0">
                <a:latin typeface="MinionPro-It"/>
              </a:rPr>
              <a:t>race condition</a:t>
            </a:r>
            <a:r>
              <a:rPr lang="en-US" sz="2400" b="0" i="0" u="none" strike="noStrike" baseline="0" dirty="0">
                <a:latin typeface="MinionPro-Regular"/>
              </a:rPr>
              <a:t>. A race condition is a situation in which a memory location is accessed concurrently, and at least one access is a write. A race is often a sign of a bug, either a lost update (if the accesses are writes) or a read of an incompletely-updated data structure. The outcome of a race depends on the exact timing of the two CPUs involved and how their memory operations are ordered by the memory system, which can make race-induced errors difficult </a:t>
            </a:r>
            <a:r>
              <a:rPr lang="en-IN" sz="2400" b="0" i="0" u="none" strike="noStrike" baseline="0" dirty="0">
                <a:latin typeface="MinionPro-Regular"/>
              </a:rPr>
              <a:t>to reproduce and debug.</a:t>
            </a:r>
            <a:endParaRPr lang="en-IN" sz="2400" dirty="0"/>
          </a:p>
        </p:txBody>
      </p:sp>
    </p:spTree>
    <p:extLst>
      <p:ext uri="{BB962C8B-B14F-4D97-AF65-F5344CB8AC3E}">
        <p14:creationId xmlns:p14="http://schemas.microsoft.com/office/powerpoint/2010/main" val="255936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620" y="254053"/>
            <a:ext cx="9454116" cy="591478"/>
          </a:xfrm>
        </p:spPr>
        <p:txBody>
          <a:bodyPr>
            <a:normAutofit fontScale="90000"/>
          </a:bodyPr>
          <a:lstStyle/>
          <a:p>
            <a:r>
              <a:rPr lang="en-US" b="1" dirty="0"/>
              <a:t>Race Condition example – 2		   </a:t>
            </a:r>
            <a:r>
              <a:rPr lang="en-US" sz="2200" b="1" dirty="0" err="1"/>
              <a:t>i</a:t>
            </a:r>
            <a:r>
              <a:rPr lang="en-US" sz="2200" b="1" dirty="0"/>
              <a:t> = 5 (shared)</a:t>
            </a:r>
            <a:endParaRPr lang="en-US" b="1" dirty="0"/>
          </a:p>
        </p:txBody>
      </p:sp>
      <p:sp>
        <p:nvSpPr>
          <p:cNvPr id="3" name="Content Placeholder 2"/>
          <p:cNvSpPr>
            <a:spLocks noGrp="1"/>
          </p:cNvSpPr>
          <p:nvPr>
            <p:ph idx="1"/>
          </p:nvPr>
        </p:nvSpPr>
        <p:spPr>
          <a:xfrm>
            <a:off x="183701" y="986374"/>
            <a:ext cx="5326851" cy="4953074"/>
          </a:xfrm>
        </p:spPr>
        <p:txBody>
          <a:bodyPr>
            <a:normAutofit/>
          </a:bodyPr>
          <a:lstStyle/>
          <a:p>
            <a:r>
              <a:rPr lang="en-US" sz="1800" dirty="0"/>
              <a:t>You also need to synchronize two or more threads that might try to modify the same variable at the same time. Consider the case in which you increment a variable . The </a:t>
            </a:r>
            <a:r>
              <a:rPr lang="en-US" sz="1800" b="1" dirty="0"/>
              <a:t>increment operation </a:t>
            </a:r>
            <a:r>
              <a:rPr lang="en-US" sz="1800" dirty="0"/>
              <a:t>is usually broken down into three steps.</a:t>
            </a:r>
          </a:p>
          <a:p>
            <a:pPr lvl="1">
              <a:buFont typeface="+mj-lt"/>
              <a:buAutoNum type="arabicPeriod"/>
            </a:pPr>
            <a:r>
              <a:rPr lang="en-US" sz="1800" b="1" dirty="0"/>
              <a:t>Read the memory location into a register.</a:t>
            </a:r>
          </a:p>
          <a:p>
            <a:pPr lvl="1">
              <a:buFont typeface="+mj-lt"/>
              <a:buAutoNum type="arabicPeriod"/>
            </a:pPr>
            <a:r>
              <a:rPr lang="en-US" sz="1800" b="1" dirty="0"/>
              <a:t>Increment the value in the register.</a:t>
            </a:r>
          </a:p>
          <a:p>
            <a:pPr lvl="1">
              <a:buFont typeface="+mj-lt"/>
              <a:buAutoNum type="arabicPeriod"/>
            </a:pPr>
            <a:r>
              <a:rPr lang="en-US" sz="1800" b="1" dirty="0"/>
              <a:t>Write the new value back to the memory location.</a:t>
            </a:r>
          </a:p>
          <a:p>
            <a:r>
              <a:rPr lang="en-US" sz="1800" dirty="0"/>
              <a:t>When two or more processes are reading or writing some shared data and the final result depends on who runs precisely when, is called race condition.</a:t>
            </a:r>
          </a:p>
          <a:p>
            <a:r>
              <a:rPr lang="en-US" sz="1800" dirty="0"/>
              <a:t>Race condition occurs when two or more operations occur in an undefined manner </a:t>
            </a:r>
          </a:p>
          <a:p>
            <a:r>
              <a:rPr lang="en-US" sz="1800" dirty="0"/>
              <a:t>Race condition should be avoided because they can cause fine errors in applications and are difficult to debug</a:t>
            </a:r>
          </a:p>
        </p:txBody>
      </p:sp>
      <p:grpSp>
        <p:nvGrpSpPr>
          <p:cNvPr id="18" name="Group 17">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5" name="Picture 14">
            <a:extLst>
              <a:ext uri="{FF2B5EF4-FFF2-40B4-BE49-F238E27FC236}">
                <a16:creationId xmlns:a16="http://schemas.microsoft.com/office/drawing/2014/main" id="{554349F0-97A7-4F4C-834C-C2EA7646AB44}"/>
              </a:ext>
            </a:extLst>
          </p:cNvPr>
          <p:cNvPicPr>
            <a:picLocks noChangeAspect="1"/>
          </p:cNvPicPr>
          <p:nvPr/>
        </p:nvPicPr>
        <p:blipFill>
          <a:blip r:embed="rId3"/>
          <a:stretch>
            <a:fillRect/>
          </a:stretch>
        </p:blipFill>
        <p:spPr>
          <a:xfrm>
            <a:off x="5529678" y="845531"/>
            <a:ext cx="5525529" cy="4749300"/>
          </a:xfrm>
          <a:prstGeom prst="rect">
            <a:avLst/>
          </a:prstGeom>
        </p:spPr>
      </p:pic>
    </p:spTree>
    <p:extLst>
      <p:ext uri="{BB962C8B-B14F-4D97-AF65-F5344CB8AC3E}">
        <p14:creationId xmlns:p14="http://schemas.microsoft.com/office/powerpoint/2010/main" val="197923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t>Simple example of the kind of problems that can occur when shared resources are not accessed atomically.</a:t>
            </a:r>
          </a:p>
        </p:txBody>
      </p:sp>
      <p:sp>
        <p:nvSpPr>
          <p:cNvPr id="3" name="Content Placeholder 2"/>
          <p:cNvSpPr>
            <a:spLocks noGrp="1"/>
          </p:cNvSpPr>
          <p:nvPr>
            <p:ph idx="1"/>
          </p:nvPr>
        </p:nvSpPr>
        <p:spPr/>
        <p:txBody>
          <a:bodyPr>
            <a:normAutofit/>
          </a:bodyPr>
          <a:lstStyle/>
          <a:p>
            <a:pPr marL="0" indent="0">
              <a:buNone/>
            </a:pPr>
            <a:r>
              <a:rPr lang="en-US" sz="1800" b="1" dirty="0">
                <a:effectLst/>
                <a:latin typeface="Times New Roman" panose="02020603050405020304" pitchFamily="18" charset="0"/>
                <a:ea typeface="Calibri" panose="020F0502020204030204" pitchFamily="34" charset="0"/>
              </a:rPr>
              <a:t>Sequence-number-increment Problem Example - 3</a:t>
            </a:r>
          </a:p>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technique used by the print spoolers is to</a:t>
            </a:r>
            <a:r>
              <a:rPr lang="en-IN"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have a file for each printer that contains the next sequence number to be used. The file is just a single line containing the sequence number in ASCII. Each process that needs to assign a sequence number goes through three steps: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it reads the sequence number file,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it uses the number, and it increments the number</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and writes it back.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problem is that in the time a single process takes to execute these three steps, another process can perform the same three steps. Chaos can result, as we will see in some examples that follow.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690" y="-24789"/>
            <a:ext cx="10515600" cy="760758"/>
          </a:xfrm>
        </p:spPr>
        <p:txBody>
          <a:bodyPr/>
          <a:lstStyle/>
          <a:p>
            <a:pPr marL="0" indent="0">
              <a:buNone/>
            </a:pPr>
            <a:r>
              <a:rPr lang="en-US" sz="4400" b="1" dirty="0">
                <a:effectLst/>
                <a:latin typeface="Times New Roman" panose="02020603050405020304" pitchFamily="18" charset="0"/>
                <a:ea typeface="Calibri" panose="020F0502020204030204" pitchFamily="34" charset="0"/>
              </a:rPr>
              <a:t>sequence-number-increment problem</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4" name="TextBox 13">
            <a:extLst>
              <a:ext uri="{FF2B5EF4-FFF2-40B4-BE49-F238E27FC236}">
                <a16:creationId xmlns:a16="http://schemas.microsoft.com/office/drawing/2014/main" id="{10E54AF9-9CD5-4CCA-8BB9-C66241B18E66}"/>
              </a:ext>
            </a:extLst>
          </p:cNvPr>
          <p:cNvSpPr txBox="1"/>
          <p:nvPr/>
        </p:nvSpPr>
        <p:spPr>
          <a:xfrm>
            <a:off x="361580" y="583254"/>
            <a:ext cx="10721104" cy="6378285"/>
          </a:xfrm>
          <a:prstGeom prst="rect">
            <a:avLst/>
          </a:prstGeom>
          <a:noFill/>
        </p:spPr>
        <p:txBody>
          <a:bodyPr wrap="square">
            <a:spAutoFit/>
          </a:bodyPr>
          <a:lstStyle/>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#define	MAXLINE	4096			/* max text line length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#define	SEQFILE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seqno</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filename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#define	LOCKFILE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seqno.lock</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void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my_lock</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my_unlock</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main(int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argc</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char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argv</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long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seqno</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pid_t</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pid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ssize_t</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char	line[MAXLINE + 1];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pid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getpid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open(SEQFILE, O_RDWR, 0666);</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for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0;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&lt; 20;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my_lock</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lock the file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lseek</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0L, SEEK_SET);	/* rewind before read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n = read(</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line, MAXLINE);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line[n] = '\0';			/* null terminate for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sscanf</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n =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sscanf</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(line,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 &amp;</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seqno</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printf</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pid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seq</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argv</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 (long)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pid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seqno</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seqno</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increment sequence number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snprintf</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(line,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sizeof</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(line),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\n",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seqno</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lseek</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0L, SEEK_SET);	/* rewind before write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write(</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line,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strlen</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(line));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my_unlock</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4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unlock the file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exit(0);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4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927E32B9-DDF8-4C01-988E-718C7C02FEFB}"/>
              </a:ext>
            </a:extLst>
          </p:cNvPr>
          <p:cNvSpPr txBox="1"/>
          <p:nvPr/>
        </p:nvSpPr>
        <p:spPr>
          <a:xfrm>
            <a:off x="7889358" y="845332"/>
            <a:ext cx="3327932" cy="2986202"/>
          </a:xfrm>
          <a:prstGeom prst="rect">
            <a:avLst/>
          </a:prstGeom>
          <a:noFill/>
        </p:spPr>
        <p:txBody>
          <a:bodyPr wrap="square">
            <a:spAutoFit/>
          </a:bodyPr>
          <a:lstStyle/>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void</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err="1">
                <a:solidFill>
                  <a:srgbClr val="000000"/>
                </a:solidFill>
                <a:effectLst/>
                <a:latin typeface="Courier"/>
                <a:ea typeface="Calibri" panose="020F0502020204030204" pitchFamily="34" charset="0"/>
                <a:cs typeface="Consolas" panose="020B0609020204030204" pitchFamily="49" charset="0"/>
              </a:rPr>
              <a:t>my_lock</a:t>
            </a:r>
            <a:r>
              <a:rPr lang="en-IN" sz="1600" b="1" dirty="0">
                <a:solidFill>
                  <a:srgbClr val="000000"/>
                </a:solidFill>
                <a:effectLst/>
                <a:latin typeface="Courier"/>
                <a:ea typeface="Calibri" panose="020F0502020204030204" pitchFamily="34" charset="0"/>
                <a:cs typeface="Consolas" panose="020B0609020204030204" pitchFamily="49" charset="0"/>
              </a:rPr>
              <a:t>(int </a:t>
            </a:r>
            <a:r>
              <a:rPr lang="en-IN" sz="1600" b="1" dirty="0" err="1">
                <a:solidFill>
                  <a:srgbClr val="000000"/>
                </a:solidFill>
                <a:effectLst/>
                <a:latin typeface="Courier"/>
                <a:ea typeface="Calibri" panose="020F0502020204030204" pitchFamily="34" charset="0"/>
                <a:cs typeface="Consolas" panose="020B0609020204030204" pitchFamily="49" charset="0"/>
              </a:rPr>
              <a:t>fd</a:t>
            </a:r>
            <a:r>
              <a:rPr lang="en-IN" sz="1600" b="1" dirty="0">
                <a:solidFill>
                  <a:srgbClr val="000000"/>
                </a:solidFill>
                <a:effectLst/>
                <a:latin typeface="Courier"/>
                <a:ea typeface="Calibri" panose="020F0502020204030204" pitchFamily="34" charset="0"/>
                <a:cs typeface="Consolas" panose="020B0609020204030204" pitchFamily="49" charset="0"/>
              </a:rPr>
              <a:t>)</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	return;</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 </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void</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err="1">
                <a:solidFill>
                  <a:srgbClr val="000000"/>
                </a:solidFill>
                <a:effectLst/>
                <a:latin typeface="Courier"/>
                <a:ea typeface="Calibri" panose="020F0502020204030204" pitchFamily="34" charset="0"/>
                <a:cs typeface="Consolas" panose="020B0609020204030204" pitchFamily="49" charset="0"/>
              </a:rPr>
              <a:t>my_unlock</a:t>
            </a:r>
            <a:r>
              <a:rPr lang="en-IN" sz="1600" b="1" dirty="0">
                <a:solidFill>
                  <a:srgbClr val="000000"/>
                </a:solidFill>
                <a:effectLst/>
                <a:latin typeface="Courier"/>
                <a:ea typeface="Calibri" panose="020F0502020204030204" pitchFamily="34" charset="0"/>
                <a:cs typeface="Consolas" panose="020B0609020204030204" pitchFamily="49" charset="0"/>
              </a:rPr>
              <a:t>(int </a:t>
            </a:r>
            <a:r>
              <a:rPr lang="en-IN" sz="1600" b="1" dirty="0" err="1">
                <a:solidFill>
                  <a:srgbClr val="000000"/>
                </a:solidFill>
                <a:effectLst/>
                <a:latin typeface="Courier"/>
                <a:ea typeface="Calibri" panose="020F0502020204030204" pitchFamily="34" charset="0"/>
                <a:cs typeface="Consolas" panose="020B0609020204030204" pitchFamily="49" charset="0"/>
              </a:rPr>
              <a:t>fd</a:t>
            </a:r>
            <a:r>
              <a:rPr lang="en-IN" sz="1600" b="1" dirty="0">
                <a:solidFill>
                  <a:srgbClr val="000000"/>
                </a:solidFill>
                <a:effectLst/>
                <a:latin typeface="Courier"/>
                <a:ea typeface="Calibri" panose="020F0502020204030204" pitchFamily="34" charset="0"/>
                <a:cs typeface="Consolas" panose="020B0609020204030204" pitchFamily="49" charset="0"/>
              </a:rPr>
              <a:t>)</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	return;</a:t>
            </a:r>
            <a:endParaRPr lang="en-IN" sz="1600" b="1" dirty="0">
              <a:effectLst/>
              <a:latin typeface="Courier"/>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600" b="1" dirty="0">
                <a:solidFill>
                  <a:srgbClr val="000000"/>
                </a:solidFill>
                <a:effectLst/>
                <a:latin typeface="Courier"/>
                <a:ea typeface="Calibri" panose="020F0502020204030204" pitchFamily="34" charset="0"/>
                <a:cs typeface="Consolas" panose="020B0609020204030204" pitchFamily="49" charset="0"/>
              </a:rPr>
              <a:t>}</a:t>
            </a:r>
            <a:endParaRPr lang="en-IN" sz="1600" b="1" dirty="0">
              <a:effectLst/>
              <a:latin typeface="Courier"/>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497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332" y="-73559"/>
            <a:ext cx="10515600" cy="991519"/>
          </a:xfrm>
        </p:spPr>
        <p:txBody>
          <a:bodyPr>
            <a:normAutofit/>
          </a:bodyPr>
          <a:lstStyle/>
          <a:p>
            <a:pPr>
              <a:lnSpc>
                <a:spcPct val="107000"/>
              </a:lnSpc>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If the sequence number in the file is initialized to one, and a single copy of the program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rPr>
              <a:t>is run, we get the following output:</a:t>
            </a:r>
            <a:endParaRPr lang="en-US" sz="2800" b="1" dirty="0"/>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TextBox 15">
            <a:extLst>
              <a:ext uri="{FF2B5EF4-FFF2-40B4-BE49-F238E27FC236}">
                <a16:creationId xmlns:a16="http://schemas.microsoft.com/office/drawing/2014/main" id="{4F6332BE-7190-40DA-8451-361B8B0619AD}"/>
              </a:ext>
            </a:extLst>
          </p:cNvPr>
          <p:cNvSpPr txBox="1"/>
          <p:nvPr/>
        </p:nvSpPr>
        <p:spPr>
          <a:xfrm>
            <a:off x="552467" y="592873"/>
            <a:ext cx="3803807" cy="6334876"/>
          </a:xfrm>
          <a:prstGeom prst="rect">
            <a:avLst/>
          </a:prstGeom>
          <a:noFill/>
        </p:spPr>
        <p:txBody>
          <a:bodyPr wrap="square">
            <a:spAutoFit/>
          </a:bodyPr>
          <a:lstStyle/>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vishnu@team-osd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cc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seqnumnolock.c</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vishnu@team-osd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vi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seqno</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vishnu@team-osd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3</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4</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6</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7</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8</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9</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12</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13</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14</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15</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16</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17</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18</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19</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5448, seq# = 20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B5937820-CFBC-479E-9E26-5FC78988C01B}"/>
              </a:ext>
            </a:extLst>
          </p:cNvPr>
          <p:cNvSpPr txBox="1"/>
          <p:nvPr/>
        </p:nvSpPr>
        <p:spPr>
          <a:xfrm>
            <a:off x="4356275" y="580932"/>
            <a:ext cx="3639410" cy="6043578"/>
          </a:xfrm>
          <a:prstGeom prst="rect">
            <a:avLst/>
          </a:prstGeom>
          <a:noFill/>
        </p:spPr>
        <p:txBody>
          <a:bodyPr wrap="square">
            <a:spAutoFit/>
          </a:bodyPr>
          <a:lstStyle/>
          <a:p>
            <a:pPr>
              <a:lnSpc>
                <a:spcPct val="107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When the sequence number is again initialized to one, and the program is run twice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in the background, we have the following output: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vishnu@team-osd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vi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seqno</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vishnu@team-osd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&amp;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[1] 7891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 7892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vishnu@team-osd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7891, seq# = 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15</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7891, seq# = 17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7891, seq# = 19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 7892, seq# = 19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B05D386-2783-4AD7-8FD4-95DAFBEF415A}"/>
              </a:ext>
            </a:extLst>
          </p:cNvPr>
          <p:cNvSpPr txBox="1"/>
          <p:nvPr/>
        </p:nvSpPr>
        <p:spPr>
          <a:xfrm>
            <a:off x="8034385" y="1947974"/>
            <a:ext cx="3144204" cy="4691221"/>
          </a:xfrm>
          <a:prstGeom prst="rect">
            <a:avLst/>
          </a:prstGeom>
          <a:noFill/>
        </p:spPr>
        <p:txBody>
          <a:bodyPr wrap="square">
            <a:spAutoFit/>
          </a:bodyPr>
          <a:lstStyle/>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7892, seq# = 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28</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29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30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31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32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33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34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35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pid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 7891, seq# = 36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  Done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  Done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a.out</a:t>
            </a:r>
            <a:endParaRPr lang="en-IN" dirty="0"/>
          </a:p>
        </p:txBody>
      </p:sp>
    </p:spTree>
    <p:extLst>
      <p:ext uri="{BB962C8B-B14F-4D97-AF65-F5344CB8AC3E}">
        <p14:creationId xmlns:p14="http://schemas.microsoft.com/office/powerpoint/2010/main" val="265949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358"/>
          </a:xfrm>
        </p:spPr>
        <p:txBody>
          <a:bodyPr/>
          <a:lstStyle/>
          <a:p>
            <a:r>
              <a:rPr lang="en-US" b="1" dirty="0"/>
              <a:t>Critical Section</a:t>
            </a:r>
          </a:p>
        </p:txBody>
      </p:sp>
      <p:sp>
        <p:nvSpPr>
          <p:cNvPr id="3" name="Content Placeholder 2"/>
          <p:cNvSpPr>
            <a:spLocks noGrp="1"/>
          </p:cNvSpPr>
          <p:nvPr>
            <p:ph idx="1"/>
          </p:nvPr>
        </p:nvSpPr>
        <p:spPr>
          <a:xfrm>
            <a:off x="835870" y="1035306"/>
            <a:ext cx="4971757" cy="4924938"/>
          </a:xfrm>
        </p:spPr>
        <p:txBody>
          <a:bodyPr>
            <a:normAutofit/>
          </a:bodyPr>
          <a:lstStyle/>
          <a:p>
            <a:r>
              <a:rPr lang="en-US" dirty="0"/>
              <a:t>A critical section is a block of a code that only one process at a time can execute </a:t>
            </a:r>
          </a:p>
          <a:p>
            <a:r>
              <a:rPr lang="en-US" dirty="0"/>
              <a:t>The critical section problem is to ensure that only one process at a time is allowed to be operating in its critical section</a:t>
            </a:r>
          </a:p>
          <a:p>
            <a:r>
              <a:rPr lang="en-US" dirty="0"/>
              <a:t>Each process takes permission from operating system to enter into the critical section </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Rectangle 12"/>
          <p:cNvSpPr/>
          <p:nvPr/>
        </p:nvSpPr>
        <p:spPr>
          <a:xfrm>
            <a:off x="6654019" y="450167"/>
            <a:ext cx="3334043" cy="2658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668087" y="506439"/>
            <a:ext cx="3024554" cy="3139321"/>
          </a:xfrm>
          <a:prstGeom prst="rect">
            <a:avLst/>
          </a:prstGeom>
          <a:noFill/>
        </p:spPr>
        <p:txBody>
          <a:bodyPr wrap="square" rtlCol="0">
            <a:spAutoFit/>
          </a:bodyPr>
          <a:lstStyle/>
          <a:p>
            <a:r>
              <a:rPr lang="en-US" b="1" dirty="0"/>
              <a:t>do {</a:t>
            </a:r>
          </a:p>
          <a:p>
            <a:r>
              <a:rPr lang="en-US" b="1" dirty="0"/>
              <a:t>        </a:t>
            </a:r>
          </a:p>
          <a:p>
            <a:endParaRPr lang="en-US" b="1" dirty="0"/>
          </a:p>
          <a:p>
            <a:r>
              <a:rPr lang="en-US" b="1" dirty="0"/>
              <a:t>                 critical section</a:t>
            </a:r>
          </a:p>
          <a:p>
            <a:r>
              <a:rPr lang="en-US" b="1" dirty="0"/>
              <a:t>            </a:t>
            </a:r>
          </a:p>
          <a:p>
            <a:endParaRPr lang="en-US" b="1" dirty="0"/>
          </a:p>
          <a:p>
            <a:endParaRPr lang="en-US" b="1" dirty="0"/>
          </a:p>
          <a:p>
            <a:endParaRPr lang="en-US" b="1" dirty="0"/>
          </a:p>
          <a:p>
            <a:r>
              <a:rPr lang="en-US" b="1" dirty="0"/>
              <a:t>   } while (TRUE);</a:t>
            </a:r>
          </a:p>
          <a:p>
            <a:endParaRPr lang="en-US" b="1" dirty="0"/>
          </a:p>
          <a:p>
            <a:endParaRPr lang="en-US" b="1" dirty="0"/>
          </a:p>
        </p:txBody>
      </p:sp>
      <p:sp>
        <p:nvSpPr>
          <p:cNvPr id="15" name="Rectangle 14"/>
          <p:cNvSpPr/>
          <p:nvPr/>
        </p:nvSpPr>
        <p:spPr>
          <a:xfrm>
            <a:off x="7385538" y="787791"/>
            <a:ext cx="1702191" cy="4360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455877" y="759655"/>
            <a:ext cx="1603717" cy="369332"/>
          </a:xfrm>
          <a:prstGeom prst="rect">
            <a:avLst/>
          </a:prstGeom>
          <a:noFill/>
        </p:spPr>
        <p:txBody>
          <a:bodyPr wrap="square" rtlCol="0">
            <a:spAutoFit/>
          </a:bodyPr>
          <a:lstStyle/>
          <a:p>
            <a:r>
              <a:rPr lang="en-US" b="1" dirty="0"/>
              <a:t>entry section</a:t>
            </a:r>
          </a:p>
        </p:txBody>
      </p:sp>
      <p:sp>
        <p:nvSpPr>
          <p:cNvPr id="18" name="Rectangle 17"/>
          <p:cNvSpPr/>
          <p:nvPr/>
        </p:nvSpPr>
        <p:spPr>
          <a:xfrm>
            <a:off x="7329268" y="1955410"/>
            <a:ext cx="1772529" cy="393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41809" y="1955409"/>
            <a:ext cx="1674056" cy="369332"/>
          </a:xfrm>
          <a:prstGeom prst="rect">
            <a:avLst/>
          </a:prstGeom>
          <a:noFill/>
        </p:spPr>
        <p:txBody>
          <a:bodyPr wrap="square" rtlCol="0">
            <a:spAutoFit/>
          </a:bodyPr>
          <a:lstStyle/>
          <a:p>
            <a:r>
              <a:rPr lang="en-US" b="1" dirty="0"/>
              <a:t>exit section </a:t>
            </a:r>
          </a:p>
        </p:txBody>
      </p:sp>
      <p:pic>
        <p:nvPicPr>
          <p:cNvPr id="2050" name="Picture 2" descr="Operating Systems Notes"/>
          <p:cNvPicPr>
            <a:picLocks noChangeAspect="1" noChangeArrowheads="1"/>
          </p:cNvPicPr>
          <p:nvPr/>
        </p:nvPicPr>
        <p:blipFill>
          <a:blip r:embed="rId3"/>
          <a:srcRect/>
          <a:stretch>
            <a:fillRect/>
          </a:stretch>
        </p:blipFill>
        <p:spPr bwMode="auto">
          <a:xfrm>
            <a:off x="7161285" y="3783891"/>
            <a:ext cx="2552700" cy="1524001"/>
          </a:xfrm>
          <a:prstGeom prst="rect">
            <a:avLst/>
          </a:prstGeom>
          <a:noFill/>
        </p:spPr>
      </p:pic>
      <p:sp>
        <p:nvSpPr>
          <p:cNvPr id="21" name="TextBox 20">
            <a:extLst>
              <a:ext uri="{FF2B5EF4-FFF2-40B4-BE49-F238E27FC236}">
                <a16:creationId xmlns:a16="http://schemas.microsoft.com/office/drawing/2014/main" id="{D5BA525C-D4A3-49B2-9C21-CA5B07F3CF5F}"/>
              </a:ext>
            </a:extLst>
          </p:cNvPr>
          <p:cNvSpPr txBox="1"/>
          <p:nvPr/>
        </p:nvSpPr>
        <p:spPr>
          <a:xfrm>
            <a:off x="88135" y="5356462"/>
            <a:ext cx="10995132" cy="1015663"/>
          </a:xfrm>
          <a:prstGeom prst="rect">
            <a:avLst/>
          </a:prstGeom>
          <a:noFill/>
        </p:spPr>
        <p:txBody>
          <a:bodyPr wrap="square">
            <a:spAutoFit/>
          </a:bodyPr>
          <a:lstStyle/>
          <a:p>
            <a:pPr algn="l"/>
            <a:r>
              <a:rPr lang="en-US" sz="2000" b="1" i="0" u="none" strike="noStrike" baseline="0" dirty="0">
                <a:latin typeface="NewBaskervilleEF-Roman"/>
              </a:rPr>
              <a:t>The term </a:t>
            </a:r>
            <a:r>
              <a:rPr lang="en-US" sz="2000" b="1" i="0" u="none" strike="noStrike" baseline="0" dirty="0">
                <a:latin typeface="NewBaskervilleEF-RomanIta"/>
              </a:rPr>
              <a:t>critical section </a:t>
            </a:r>
            <a:r>
              <a:rPr lang="en-US" sz="2000" b="1" i="0" u="none" strike="noStrike" baseline="0" dirty="0">
                <a:latin typeface="NewBaskervilleEF-Roman"/>
              </a:rPr>
              <a:t>is used to refer to a section of code that accesses a shared resource and whose execution should be </a:t>
            </a:r>
            <a:r>
              <a:rPr lang="en-US" sz="2000" b="1" i="0" u="none" strike="noStrike" baseline="0" dirty="0">
                <a:latin typeface="NewBaskervilleEF-RomanIta"/>
              </a:rPr>
              <a:t>atomic</a:t>
            </a:r>
            <a:r>
              <a:rPr lang="en-US" sz="2000" b="1" i="0" u="none" strike="noStrike" baseline="0" dirty="0">
                <a:latin typeface="NewBaskervilleEF-Roman"/>
              </a:rPr>
              <a:t>; that is, its execution should not be interrupted by another thread that simultaneously accesses the </a:t>
            </a:r>
            <a:r>
              <a:rPr lang="en-IN" sz="2000" b="1" i="0" u="none" strike="noStrike" baseline="0" dirty="0">
                <a:latin typeface="NewBaskervilleEF-Roman"/>
              </a:rPr>
              <a:t>same shared resource.</a:t>
            </a:r>
            <a:endParaRPr lang="en-IN"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Mutual exclusion </a:t>
            </a:r>
          </a:p>
        </p:txBody>
      </p:sp>
      <p:sp>
        <p:nvSpPr>
          <p:cNvPr id="3" name="Content Placeholder 2"/>
          <p:cNvSpPr>
            <a:spLocks noGrp="1"/>
          </p:cNvSpPr>
          <p:nvPr>
            <p:ph idx="1"/>
          </p:nvPr>
        </p:nvSpPr>
        <p:spPr/>
        <p:txBody>
          <a:bodyPr/>
          <a:lstStyle/>
          <a:p>
            <a:r>
              <a:rPr lang="en-US" dirty="0"/>
              <a:t>If a process is executing in its critical section , then no other process is allowed to execute in the critical section </a:t>
            </a:r>
          </a:p>
          <a:p>
            <a:r>
              <a:rPr lang="en-US" dirty="0"/>
              <a:t>No two process can be in the same critical section at the same time. This is called mutual exclusion </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60721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2" name="Title 21"/>
          <p:cNvSpPr>
            <a:spLocks noGrp="1"/>
          </p:cNvSpPr>
          <p:nvPr>
            <p:ph type="title"/>
          </p:nvPr>
        </p:nvSpPr>
        <p:spPr/>
        <p:txBody>
          <a:bodyPr/>
          <a:lstStyle/>
          <a:p>
            <a:r>
              <a:rPr lang="en-US" altLang="ko-KR" b="1" dirty="0"/>
              <a:t>Locks: The Basic Idea</a:t>
            </a:r>
            <a:endParaRPr lang="en-US" b="1" dirty="0"/>
          </a:p>
        </p:txBody>
      </p:sp>
      <p:sp>
        <p:nvSpPr>
          <p:cNvPr id="26" name="내용 개체 틀 2"/>
          <p:cNvSpPr>
            <a:spLocks noGrp="1"/>
          </p:cNvSpPr>
          <p:nvPr>
            <p:ph idx="1"/>
          </p:nvPr>
        </p:nvSpPr>
        <p:spPr>
          <a:xfrm>
            <a:off x="854439" y="1783830"/>
            <a:ext cx="9983450" cy="4452078"/>
          </a:xfrm>
        </p:spPr>
        <p:txBody>
          <a:bodyPr/>
          <a:lstStyle/>
          <a:p>
            <a:r>
              <a:rPr lang="en-US" altLang="ko-KR" dirty="0"/>
              <a:t>Ensure that any </a:t>
            </a:r>
            <a:r>
              <a:rPr lang="en-US" altLang="ko-KR" b="1" dirty="0"/>
              <a:t>critical section </a:t>
            </a:r>
            <a:r>
              <a:rPr lang="en-US" altLang="ko-KR" dirty="0"/>
              <a:t>executes as if it were </a:t>
            </a:r>
            <a:r>
              <a:rPr lang="en-US" altLang="ko-KR" dirty="0">
                <a:solidFill>
                  <a:schemeClr val="accent6">
                    <a:lumMod val="75000"/>
                  </a:schemeClr>
                </a:solidFill>
              </a:rPr>
              <a:t>a single atomic instruction</a:t>
            </a:r>
            <a:r>
              <a:rPr lang="en-US" altLang="ko-KR" dirty="0"/>
              <a:t>.</a:t>
            </a:r>
          </a:p>
          <a:p>
            <a:pPr lvl="1"/>
            <a:r>
              <a:rPr lang="en-US" altLang="ko-KR" dirty="0"/>
              <a:t>An example: the canonical update of a shared variable</a:t>
            </a:r>
          </a:p>
          <a:p>
            <a:pPr lvl="1">
              <a:buNone/>
            </a:pPr>
            <a:endParaRPr lang="en-US" altLang="ko-KR" dirty="0"/>
          </a:p>
          <a:p>
            <a:pPr lvl="1"/>
            <a:endParaRPr lang="en-US" altLang="ko-KR" dirty="0"/>
          </a:p>
          <a:p>
            <a:pPr lvl="1"/>
            <a:endParaRPr lang="en-US" altLang="ko-KR" dirty="0"/>
          </a:p>
          <a:p>
            <a:pPr lvl="1"/>
            <a:r>
              <a:rPr lang="en-US" altLang="ko-KR" dirty="0"/>
              <a:t>Add some code around the critical section</a:t>
            </a:r>
          </a:p>
          <a:p>
            <a:pPr lvl="1"/>
            <a:endParaRPr lang="ko-KR" altLang="en-US" dirty="0"/>
          </a:p>
        </p:txBody>
      </p:sp>
      <p:sp>
        <p:nvSpPr>
          <p:cNvPr id="27" name="TextBox 26"/>
          <p:cNvSpPr txBox="1"/>
          <p:nvPr/>
        </p:nvSpPr>
        <p:spPr>
          <a:xfrm>
            <a:off x="1573967" y="3447738"/>
            <a:ext cx="5446304" cy="338554"/>
          </a:xfrm>
          <a:prstGeom prst="rect">
            <a:avLst/>
          </a:prstGeom>
          <a:noFill/>
          <a:ln>
            <a:solidFill>
              <a:schemeClr val="tx1"/>
            </a:solidFill>
          </a:ln>
        </p:spPr>
        <p:txBody>
          <a:bodyPr wrap="square" lIns="252000" rtlCol="0">
            <a:spAutoFit/>
          </a:bodyPr>
          <a:lstStyle/>
          <a:p>
            <a:r>
              <a:rPr lang="en-US" altLang="ko-KR" sz="1600" dirty="0">
                <a:solidFill>
                  <a:prstClr val="black"/>
                </a:solidFill>
                <a:latin typeface="Courier New" pitchFamily="49" charset="0"/>
                <a:ea typeface="맑은 고딕" pitchFamily="50" charset="-127"/>
                <a:cs typeface="Courier New" pitchFamily="49" charset="0"/>
              </a:rPr>
              <a:t>balance = balance + 1;</a:t>
            </a:r>
          </a:p>
        </p:txBody>
      </p:sp>
      <p:sp>
        <p:nvSpPr>
          <p:cNvPr id="28" name="TextBox 27"/>
          <p:cNvSpPr txBox="1"/>
          <p:nvPr/>
        </p:nvSpPr>
        <p:spPr>
          <a:xfrm>
            <a:off x="1154242" y="4856813"/>
            <a:ext cx="8453992" cy="1477328"/>
          </a:xfrm>
          <a:prstGeom prst="rect">
            <a:avLst/>
          </a:prstGeom>
          <a:noFill/>
          <a:ln>
            <a:solidFill>
              <a:schemeClr val="tx1"/>
            </a:solidFill>
          </a:ln>
        </p:spPr>
        <p:txBody>
          <a:bodyPr wrap="square" lIns="90000" rtlCol="0">
            <a:spAutoFit/>
          </a:bodyPr>
          <a:lstStyle/>
          <a:p>
            <a:r>
              <a:rPr lang="en-US" altLang="ko-KR" dirty="0">
                <a:solidFill>
                  <a:prstClr val="black"/>
                </a:solidFill>
                <a:latin typeface="Courier New" pitchFamily="49" charset="0"/>
                <a:ea typeface="맑은 고딕" pitchFamily="50" charset="-127"/>
                <a:cs typeface="Courier New" pitchFamily="49" charset="0"/>
              </a:rPr>
              <a:t>1    </a:t>
            </a:r>
            <a:r>
              <a:rPr lang="en-US" altLang="ko-KR" dirty="0" err="1">
                <a:solidFill>
                  <a:prstClr val="black"/>
                </a:solidFill>
                <a:latin typeface="Courier New" pitchFamily="49" charset="0"/>
                <a:ea typeface="맑은 고딕" pitchFamily="50" charset="-127"/>
                <a:cs typeface="Courier New" pitchFamily="49" charset="0"/>
              </a:rPr>
              <a:t>lock_t</a:t>
            </a:r>
            <a:r>
              <a:rPr lang="en-US" altLang="ko-KR" dirty="0">
                <a:solidFill>
                  <a:prstClr val="black"/>
                </a:solidFill>
                <a:latin typeface="Courier New" pitchFamily="49" charset="0"/>
                <a:ea typeface="맑은 고딕" pitchFamily="50" charset="-127"/>
                <a:cs typeface="Courier New" pitchFamily="49" charset="0"/>
              </a:rPr>
              <a:t>   </a:t>
            </a:r>
            <a:r>
              <a:rPr lang="en-US" altLang="ko-KR" dirty="0" err="1">
                <a:solidFill>
                  <a:prstClr val="black"/>
                </a:solidFill>
                <a:latin typeface="Courier New" pitchFamily="49" charset="0"/>
                <a:ea typeface="맑은 고딕" pitchFamily="50" charset="-127"/>
                <a:cs typeface="Courier New" pitchFamily="49" charset="0"/>
              </a:rPr>
              <a:t>lk</a:t>
            </a:r>
            <a:r>
              <a:rPr lang="en-US" altLang="ko-KR" dirty="0">
                <a:solidFill>
                  <a:prstClr val="black"/>
                </a:solidFill>
                <a:latin typeface="Courier New" pitchFamily="49" charset="0"/>
                <a:ea typeface="맑은 고딕" pitchFamily="50" charset="-127"/>
                <a:cs typeface="Courier New" pitchFamily="49" charset="0"/>
              </a:rPr>
              <a:t>; </a:t>
            </a:r>
            <a:r>
              <a:rPr lang="en-US" altLang="ko-KR" dirty="0">
                <a:solidFill>
                  <a:srgbClr val="00B0F0"/>
                </a:solidFill>
                <a:latin typeface="Courier New" pitchFamily="49" charset="0"/>
                <a:ea typeface="맑은 고딕" pitchFamily="50" charset="-127"/>
                <a:cs typeface="Courier New" pitchFamily="49" charset="0"/>
              </a:rPr>
              <a:t>// some globally-allocated lock ‘</a:t>
            </a:r>
            <a:r>
              <a:rPr lang="en-US" altLang="ko-KR" dirty="0" err="1">
                <a:solidFill>
                  <a:srgbClr val="00B0F0"/>
                </a:solidFill>
                <a:latin typeface="Courier New" pitchFamily="49" charset="0"/>
                <a:ea typeface="맑은 고딕" pitchFamily="50" charset="-127"/>
                <a:cs typeface="Courier New" pitchFamily="49" charset="0"/>
              </a:rPr>
              <a:t>mutex</a:t>
            </a:r>
            <a:r>
              <a:rPr lang="en-US" altLang="ko-KR" dirty="0">
                <a:solidFill>
                  <a:srgbClr val="00B0F0"/>
                </a:solidFill>
                <a:latin typeface="Courier New" pitchFamily="49" charset="0"/>
                <a:ea typeface="맑은 고딕" pitchFamily="50" charset="-127"/>
                <a:cs typeface="Courier New" pitchFamily="49" charset="0"/>
              </a:rPr>
              <a:t>’</a:t>
            </a:r>
          </a:p>
          <a:p>
            <a:r>
              <a:rPr lang="en-US" altLang="ko-KR" dirty="0">
                <a:solidFill>
                  <a:prstClr val="black"/>
                </a:solidFill>
                <a:latin typeface="Courier New" pitchFamily="49" charset="0"/>
                <a:ea typeface="맑은 고딕" pitchFamily="50" charset="-127"/>
                <a:cs typeface="Courier New" pitchFamily="49" charset="0"/>
              </a:rPr>
              <a:t>2    …</a:t>
            </a:r>
          </a:p>
          <a:p>
            <a:r>
              <a:rPr lang="en-US" altLang="ko-KR" dirty="0">
                <a:solidFill>
                  <a:prstClr val="black"/>
                </a:solidFill>
                <a:latin typeface="Courier New" pitchFamily="49" charset="0"/>
                <a:ea typeface="맑은 고딕" pitchFamily="50" charset="-127"/>
                <a:cs typeface="Courier New" pitchFamily="49" charset="0"/>
              </a:rPr>
              <a:t>3    lock(&amp;</a:t>
            </a:r>
            <a:r>
              <a:rPr lang="en-US" altLang="ko-KR" dirty="0" err="1">
                <a:solidFill>
                  <a:prstClr val="black"/>
                </a:solidFill>
                <a:latin typeface="Courier New" pitchFamily="49" charset="0"/>
                <a:ea typeface="맑은 고딕" pitchFamily="50" charset="-127"/>
                <a:cs typeface="Courier New" pitchFamily="49" charset="0"/>
              </a:rPr>
              <a:t>lk</a:t>
            </a:r>
            <a:r>
              <a:rPr lang="en-US" altLang="ko-KR" dirty="0">
                <a:solidFill>
                  <a:prstClr val="black"/>
                </a:solidFill>
                <a:latin typeface="Courier New" pitchFamily="49" charset="0"/>
                <a:ea typeface="맑은 고딕" pitchFamily="50" charset="-127"/>
                <a:cs typeface="Courier New" pitchFamily="49" charset="0"/>
              </a:rPr>
              <a:t>);</a:t>
            </a:r>
          </a:p>
          <a:p>
            <a:r>
              <a:rPr lang="en-US" altLang="ko-KR" dirty="0">
                <a:solidFill>
                  <a:prstClr val="black"/>
                </a:solidFill>
                <a:latin typeface="Courier New" pitchFamily="49" charset="0"/>
                <a:ea typeface="맑은 고딕" pitchFamily="50" charset="-127"/>
                <a:cs typeface="Courier New" pitchFamily="49" charset="0"/>
              </a:rPr>
              <a:t>4    balance = balance + </a:t>
            </a:r>
            <a:r>
              <a:rPr lang="en-US" altLang="ko-KR" dirty="0">
                <a:solidFill>
                  <a:srgbClr val="FF0000"/>
                </a:solidFill>
                <a:latin typeface="Courier New" pitchFamily="49" charset="0"/>
                <a:ea typeface="맑은 고딕" pitchFamily="50" charset="-127"/>
                <a:cs typeface="Courier New" pitchFamily="49" charset="0"/>
              </a:rPr>
              <a:t>1</a:t>
            </a:r>
            <a:r>
              <a:rPr lang="en-US" altLang="ko-KR" dirty="0">
                <a:solidFill>
                  <a:prstClr val="black"/>
                </a:solidFill>
                <a:latin typeface="Courier New" pitchFamily="49" charset="0"/>
                <a:ea typeface="맑은 고딕" pitchFamily="50" charset="-127"/>
                <a:cs typeface="Courier New" pitchFamily="49" charset="0"/>
              </a:rPr>
              <a:t>;</a:t>
            </a:r>
          </a:p>
          <a:p>
            <a:r>
              <a:rPr lang="en-US" altLang="ko-KR" dirty="0">
                <a:solidFill>
                  <a:prstClr val="black"/>
                </a:solidFill>
                <a:latin typeface="Courier New" pitchFamily="49" charset="0"/>
                <a:ea typeface="맑은 고딕" pitchFamily="50" charset="-127"/>
                <a:cs typeface="Courier New" pitchFamily="49" charset="0"/>
              </a:rPr>
              <a:t>5    unlock(&amp;</a:t>
            </a:r>
            <a:r>
              <a:rPr lang="en-US" altLang="ko-KR" dirty="0" err="1">
                <a:solidFill>
                  <a:prstClr val="black"/>
                </a:solidFill>
                <a:latin typeface="Courier New" pitchFamily="49" charset="0"/>
                <a:ea typeface="맑은 고딕" pitchFamily="50" charset="-127"/>
                <a:cs typeface="Courier New" pitchFamily="49" charset="0"/>
              </a:rPr>
              <a:t>lk</a:t>
            </a:r>
            <a:r>
              <a:rPr lang="en-US" altLang="ko-KR" dirty="0">
                <a:solidFill>
                  <a:prstClr val="black"/>
                </a:solidFill>
                <a:latin typeface="Courier New" pitchFamily="49" charset="0"/>
                <a:ea typeface="맑은 고딕" pitchFamily="50" charset="-127"/>
                <a:cs typeface="Courier New" pitchFamily="49" charset="0"/>
              </a:rPr>
              <a:t>);</a:t>
            </a:r>
          </a:p>
        </p:txBody>
      </p:sp>
    </p:spTree>
    <p:extLst>
      <p:ext uri="{BB962C8B-B14F-4D97-AF65-F5344CB8AC3E}">
        <p14:creationId xmlns:p14="http://schemas.microsoft.com/office/powerpoint/2010/main" val="1726660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16" name="Title 15"/>
          <p:cNvSpPr>
            <a:spLocks noGrp="1"/>
          </p:cNvSpPr>
          <p:nvPr>
            <p:ph type="title"/>
          </p:nvPr>
        </p:nvSpPr>
        <p:spPr/>
        <p:txBody>
          <a:bodyPr/>
          <a:lstStyle/>
          <a:p>
            <a:r>
              <a:rPr lang="en-US" altLang="ko-KR" b="1" dirty="0"/>
              <a:t>Locks: The Basic Idea</a:t>
            </a:r>
            <a:endParaRPr lang="en-US" b="1" dirty="0"/>
          </a:p>
        </p:txBody>
      </p:sp>
      <p:sp>
        <p:nvSpPr>
          <p:cNvPr id="19" name="내용 개체 틀 2"/>
          <p:cNvSpPr>
            <a:spLocks noGrp="1"/>
          </p:cNvSpPr>
          <p:nvPr>
            <p:ph idx="1"/>
          </p:nvPr>
        </p:nvSpPr>
        <p:spPr>
          <a:xfrm>
            <a:off x="899409" y="1723870"/>
            <a:ext cx="9578715" cy="4657458"/>
          </a:xfrm>
        </p:spPr>
        <p:txBody>
          <a:bodyPr/>
          <a:lstStyle/>
          <a:p>
            <a:r>
              <a:rPr lang="en-US" altLang="ko-KR" dirty="0"/>
              <a:t>Lock variable holds </a:t>
            </a:r>
            <a:r>
              <a:rPr lang="en-US" altLang="ko-KR" u="sng" dirty="0"/>
              <a:t>the state of </a:t>
            </a:r>
            <a:r>
              <a:rPr lang="en-US" altLang="ko-KR" dirty="0"/>
              <a:t>the lock.</a:t>
            </a:r>
          </a:p>
          <a:p>
            <a:pPr lvl="1"/>
            <a:r>
              <a:rPr lang="en-US" altLang="ko-KR" b="1" dirty="0"/>
              <a:t>available </a:t>
            </a:r>
            <a:r>
              <a:rPr lang="en-US" altLang="ko-KR" dirty="0"/>
              <a:t>(or </a:t>
            </a:r>
            <a:r>
              <a:rPr lang="en-US" altLang="ko-KR" b="1" dirty="0"/>
              <a:t>unlocked</a:t>
            </a:r>
            <a:r>
              <a:rPr lang="en-US" altLang="ko-KR" dirty="0"/>
              <a:t> or </a:t>
            </a:r>
            <a:r>
              <a:rPr lang="en-US" altLang="ko-KR" b="1" dirty="0"/>
              <a:t>free</a:t>
            </a:r>
            <a:r>
              <a:rPr lang="en-US" altLang="ko-KR" dirty="0"/>
              <a:t>)</a:t>
            </a:r>
          </a:p>
          <a:p>
            <a:pPr lvl="2"/>
            <a:r>
              <a:rPr lang="en-US" altLang="ko-KR" dirty="0"/>
              <a:t>No thread holds the lock.</a:t>
            </a:r>
          </a:p>
          <a:p>
            <a:pPr lvl="2"/>
            <a:endParaRPr lang="en-US" altLang="ko-KR" dirty="0"/>
          </a:p>
          <a:p>
            <a:pPr lvl="1"/>
            <a:r>
              <a:rPr lang="en-US" altLang="ko-KR" b="1" dirty="0"/>
              <a:t>acquired</a:t>
            </a:r>
            <a:r>
              <a:rPr lang="en-US" altLang="ko-KR" dirty="0"/>
              <a:t> (or </a:t>
            </a:r>
            <a:r>
              <a:rPr lang="en-US" altLang="ko-KR" b="1" dirty="0"/>
              <a:t>locked</a:t>
            </a:r>
            <a:r>
              <a:rPr lang="en-US" altLang="ko-KR" dirty="0"/>
              <a:t> or </a:t>
            </a:r>
            <a:r>
              <a:rPr lang="en-US" altLang="ko-KR" b="1" dirty="0"/>
              <a:t>held</a:t>
            </a:r>
            <a:r>
              <a:rPr lang="en-US" altLang="ko-KR" dirty="0"/>
              <a:t>)</a:t>
            </a:r>
          </a:p>
          <a:p>
            <a:pPr lvl="2"/>
            <a:r>
              <a:rPr lang="en-US" altLang="ko-KR" dirty="0"/>
              <a:t>Exactly one thread holds the lock and presumably is in a critical section.</a:t>
            </a:r>
          </a:p>
          <a:p>
            <a:endParaRPr lang="ko-KR" altLang="en-US" dirty="0"/>
          </a:p>
        </p:txBody>
      </p:sp>
    </p:spTree>
    <p:extLst>
      <p:ext uri="{BB962C8B-B14F-4D97-AF65-F5344CB8AC3E}">
        <p14:creationId xmlns:p14="http://schemas.microsoft.com/office/powerpoint/2010/main" val="1726660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F8D17B-9457-4A2D-98CD-889C5DFA895C}"/>
              </a:ext>
            </a:extLst>
          </p:cNvPr>
          <p:cNvSpPr/>
          <p:nvPr/>
        </p:nvSpPr>
        <p:spPr>
          <a:xfrm>
            <a:off x="0" y="1446028"/>
            <a:ext cx="12192000" cy="4040372"/>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46DE73-3A40-4B12-8697-E0C74FE3CF0C}"/>
              </a:ext>
            </a:extLst>
          </p:cNvPr>
          <p:cNvSpPr>
            <a:spLocks noGrp="1"/>
          </p:cNvSpPr>
          <p:nvPr>
            <p:ph type="ctrTitle"/>
          </p:nvPr>
        </p:nvSpPr>
        <p:spPr>
          <a:xfrm>
            <a:off x="0" y="3461657"/>
            <a:ext cx="12192000" cy="1972492"/>
          </a:xfrm>
        </p:spPr>
        <p:txBody>
          <a:bodyPr>
            <a:noAutofit/>
          </a:bodyPr>
          <a:lstStyle/>
          <a:p>
            <a:pPr>
              <a:lnSpc>
                <a:spcPct val="150000"/>
              </a:lnSpc>
              <a:spcBef>
                <a:spcPts val="600"/>
              </a:spcBef>
              <a:spcAft>
                <a:spcPts val="600"/>
              </a:spcAft>
            </a:pPr>
            <a:br>
              <a:rPr lang="en-US" sz="7200" b="1" spc="50" dirty="0">
                <a:ln w="0"/>
                <a:solidFill>
                  <a:schemeClr val="bg1"/>
                </a:solidFill>
                <a:effectLst>
                  <a:innerShdw blurRad="63500" dist="50800" dir="13500000">
                    <a:srgbClr val="000000">
                      <a:alpha val="50000"/>
                    </a:srgbClr>
                  </a:innerShdw>
                </a:effectLst>
              </a:rPr>
            </a:br>
            <a:r>
              <a:rPr lang="en-US" sz="4800" b="1" i="0" u="none" strike="noStrike" spc="50" dirty="0">
                <a:ln w="0"/>
                <a:solidFill>
                  <a:schemeClr val="bg1"/>
                </a:solidFill>
                <a:effectLst>
                  <a:innerShdw blurRad="63500" dist="50800" dir="13500000">
                    <a:srgbClr val="000000">
                      <a:alpha val="50000"/>
                    </a:srgbClr>
                  </a:innerShdw>
                </a:effectLst>
                <a:latin typeface="Calibri" panose="020F0502020204030204" pitchFamily="34" charset="0"/>
              </a:rPr>
              <a:t>Operating Systems Design</a:t>
            </a:r>
            <a: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t>​</a:t>
            </a:r>
            <a:br>
              <a:rPr lang="en-US" sz="7200" b="1" i="0" spc="50" dirty="0">
                <a:ln w="0"/>
                <a:solidFill>
                  <a:schemeClr val="bg1"/>
                </a:solidFill>
                <a:effectLst>
                  <a:innerShdw blurRad="63500" dist="50800" dir="13500000">
                    <a:srgbClr val="000000">
                      <a:alpha val="50000"/>
                    </a:srgbClr>
                  </a:innerShdw>
                </a:effectLst>
                <a:latin typeface="Calibri" panose="020F0502020204030204" pitchFamily="34" charset="0"/>
              </a:rPr>
            </a:br>
            <a:r>
              <a:rPr lang="en-US" sz="4400" b="1" spc="50" dirty="0">
                <a:ln w="0"/>
                <a:solidFill>
                  <a:schemeClr val="bg1"/>
                </a:solidFill>
                <a:effectLst>
                  <a:innerShdw blurRad="63500" dist="50800" dir="13500000">
                    <a:srgbClr val="000000">
                      <a:alpha val="50000"/>
                    </a:srgbClr>
                  </a:innerShdw>
                </a:effectLst>
                <a:latin typeface="+mn-lt"/>
              </a:rPr>
              <a:t>Session 31: Locking: Spin Locks</a:t>
            </a:r>
            <a:endParaRPr lang="en-US" sz="3600" b="1" spc="50" dirty="0">
              <a:ln w="0"/>
              <a:solidFill>
                <a:schemeClr val="bg1"/>
              </a:solidFill>
              <a:effectLst>
                <a:innerShdw blurRad="63500" dist="50800" dir="13500000">
                  <a:srgbClr val="000000">
                    <a:alpha val="50000"/>
                  </a:srgbClr>
                </a:innerShdw>
              </a:effectLst>
              <a:latin typeface="+mn-lt"/>
            </a:endParaRPr>
          </a:p>
        </p:txBody>
      </p:sp>
      <p:sp>
        <p:nvSpPr>
          <p:cNvPr id="12" name="TextBox 11">
            <a:extLst>
              <a:ext uri="{FF2B5EF4-FFF2-40B4-BE49-F238E27FC236}">
                <a16:creationId xmlns:a16="http://schemas.microsoft.com/office/drawing/2014/main" id="{3854C4E1-D9BB-4CEF-B300-13701DFDCF8E}"/>
              </a:ext>
            </a:extLst>
          </p:cNvPr>
          <p:cNvSpPr txBox="1"/>
          <p:nvPr/>
        </p:nvSpPr>
        <p:spPr>
          <a:xfrm>
            <a:off x="0" y="1876396"/>
            <a:ext cx="12192000" cy="769441"/>
          </a:xfrm>
          <a:prstGeom prst="rect">
            <a:avLst/>
          </a:prstGeom>
          <a:noFill/>
        </p:spPr>
        <p:txBody>
          <a:bodyPr wrap="square">
            <a:spAutoFit/>
          </a:bodyPr>
          <a:lstStyle/>
          <a:p>
            <a:pPr algn="ctr"/>
            <a:r>
              <a:rPr lang="en-IN" sz="4400" b="1" spc="50" dirty="0">
                <a:ln w="0"/>
                <a:solidFill>
                  <a:schemeClr val="bg1"/>
                </a:solidFill>
                <a:effectLst>
                  <a:innerShdw blurRad="63500" dist="50800" dir="13500000">
                    <a:srgbClr val="000000">
                      <a:alpha val="50000"/>
                    </a:srgbClr>
                  </a:innerShdw>
                </a:effectLst>
              </a:rPr>
              <a:t>19CS2106R​</a:t>
            </a:r>
          </a:p>
        </p:txBody>
      </p:sp>
      <p:sp>
        <p:nvSpPr>
          <p:cNvPr id="14" name="TextBox 13">
            <a:extLst>
              <a:ext uri="{FF2B5EF4-FFF2-40B4-BE49-F238E27FC236}">
                <a16:creationId xmlns:a16="http://schemas.microsoft.com/office/drawing/2014/main" id="{84BAEC50-F360-44B5-9CD6-F2332A6A95AB}"/>
              </a:ext>
            </a:extLst>
          </p:cNvPr>
          <p:cNvSpPr txBox="1"/>
          <p:nvPr/>
        </p:nvSpPr>
        <p:spPr>
          <a:xfrm>
            <a:off x="2525086" y="6048017"/>
            <a:ext cx="6962163" cy="369332"/>
          </a:xfrm>
          <a:prstGeom prst="rect">
            <a:avLst/>
          </a:prstGeom>
          <a:noFill/>
        </p:spPr>
        <p:txBody>
          <a:bodyPr wrap="square">
            <a:spAutoFit/>
          </a:bodyPr>
          <a:lstStyle/>
          <a:p>
            <a:pPr algn="ctr"/>
            <a:r>
              <a:rPr lang="en-US" b="0" i="0" dirty="0">
                <a:solidFill>
                  <a:srgbClr val="898989"/>
                </a:solidFill>
                <a:effectLst/>
                <a:latin typeface="Calibri" panose="020F0502020204030204" pitchFamily="34" charset="0"/>
              </a:rPr>
              <a:t>© 2020 KL University </a:t>
            </a:r>
            <a:endParaRPr lang="en-IN" dirty="0"/>
          </a:p>
        </p:txBody>
      </p:sp>
      <p:pic>
        <p:nvPicPr>
          <p:cNvPr id="1026" name="Picture 2" descr="KL Deemed to be University Logo">
            <a:extLst>
              <a:ext uri="{FF2B5EF4-FFF2-40B4-BE49-F238E27FC236}">
                <a16:creationId xmlns:a16="http://schemas.microsoft.com/office/drawing/2014/main" id="{B40BD21A-190E-4213-8A75-AE891938F6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755"/>
          <a:stretch/>
        </p:blipFill>
        <p:spPr bwMode="auto">
          <a:xfrm>
            <a:off x="4879800" y="201699"/>
            <a:ext cx="2432399" cy="102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03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16" name="Title 15"/>
          <p:cNvSpPr>
            <a:spLocks noGrp="1"/>
          </p:cNvSpPr>
          <p:nvPr>
            <p:ph type="title"/>
          </p:nvPr>
        </p:nvSpPr>
        <p:spPr/>
        <p:txBody>
          <a:bodyPr/>
          <a:lstStyle/>
          <a:p>
            <a:r>
              <a:rPr lang="en-US" altLang="ko-KR" b="1" dirty="0"/>
              <a:t>The semantics of the lock()</a:t>
            </a:r>
            <a:endParaRPr lang="en-US" b="1" dirty="0"/>
          </a:p>
        </p:txBody>
      </p:sp>
      <p:sp>
        <p:nvSpPr>
          <p:cNvPr id="22" name="내용 개체 틀 2"/>
          <p:cNvSpPr>
            <a:spLocks noGrp="1"/>
          </p:cNvSpPr>
          <p:nvPr>
            <p:ph idx="1"/>
          </p:nvPr>
        </p:nvSpPr>
        <p:spPr/>
        <p:txBody>
          <a:bodyPr/>
          <a:lstStyle/>
          <a:p>
            <a:r>
              <a:rPr lang="en-US" altLang="ko-KR" dirty="0">
                <a:latin typeface="Courier New" panose="02070309020205020404" pitchFamily="49" charset="0"/>
                <a:cs typeface="Courier New" panose="02070309020205020404" pitchFamily="49" charset="0"/>
              </a:rPr>
              <a:t>lock()</a:t>
            </a:r>
          </a:p>
          <a:p>
            <a:pPr lvl="1"/>
            <a:r>
              <a:rPr lang="en-US" altLang="ko-KR" b="1" dirty="0"/>
              <a:t>Try to </a:t>
            </a:r>
            <a:r>
              <a:rPr lang="en-US" altLang="ko-KR" dirty="0"/>
              <a:t>acquire the lock.</a:t>
            </a:r>
          </a:p>
          <a:p>
            <a:pPr lvl="1"/>
            <a:r>
              <a:rPr lang="en-US" altLang="ko-KR" dirty="0"/>
              <a:t>If </a:t>
            </a:r>
            <a:r>
              <a:rPr lang="en-US" altLang="ko-KR" u="sng" dirty="0"/>
              <a:t>no other thread holds</a:t>
            </a:r>
            <a:r>
              <a:rPr lang="en-US" altLang="ko-KR" dirty="0"/>
              <a:t> the lock, the thread will </a:t>
            </a:r>
            <a:r>
              <a:rPr lang="en-US" altLang="ko-KR" b="1" dirty="0"/>
              <a:t>acquire</a:t>
            </a:r>
            <a:r>
              <a:rPr lang="en-US" altLang="ko-KR" dirty="0"/>
              <a:t> the lock.</a:t>
            </a:r>
          </a:p>
          <a:p>
            <a:pPr lvl="1"/>
            <a:r>
              <a:rPr lang="en-US" altLang="ko-KR" b="1" dirty="0"/>
              <a:t>Enter</a:t>
            </a:r>
            <a:r>
              <a:rPr lang="en-US" altLang="ko-KR" dirty="0"/>
              <a:t> the </a:t>
            </a:r>
            <a:r>
              <a:rPr lang="en-US" altLang="ko-KR" i="1" dirty="0"/>
              <a:t>critical section</a:t>
            </a:r>
            <a:r>
              <a:rPr lang="en-US" altLang="ko-KR" dirty="0"/>
              <a:t>.</a:t>
            </a:r>
          </a:p>
          <a:p>
            <a:pPr lvl="2"/>
            <a:r>
              <a:rPr lang="en-US" altLang="ko-KR" dirty="0"/>
              <a:t>This thread is said to be </a:t>
            </a:r>
            <a:r>
              <a:rPr lang="en-US" altLang="ko-KR" u="sng" dirty="0"/>
              <a:t>the owner of</a:t>
            </a:r>
            <a:r>
              <a:rPr lang="en-US" altLang="ko-KR" dirty="0"/>
              <a:t> the lock.</a:t>
            </a:r>
          </a:p>
          <a:p>
            <a:pPr lvl="1"/>
            <a:endParaRPr lang="en-US" altLang="ko-KR" dirty="0"/>
          </a:p>
          <a:p>
            <a:pPr lvl="1"/>
            <a:r>
              <a:rPr lang="en-US" altLang="ko-KR" dirty="0"/>
              <a:t>Other threads are </a:t>
            </a:r>
            <a:r>
              <a:rPr lang="en-US" altLang="ko-KR" i="1" dirty="0"/>
              <a:t>prevented from </a:t>
            </a:r>
            <a:r>
              <a:rPr lang="en-US" altLang="ko-KR" dirty="0"/>
              <a:t>entering the critical section while the first thread that holds the lock is in there.</a:t>
            </a:r>
            <a:endParaRPr lang="ko-KR" altLang="en-US" dirty="0"/>
          </a:p>
        </p:txBody>
      </p:sp>
    </p:spTree>
    <p:extLst>
      <p:ext uri="{BB962C8B-B14F-4D97-AF65-F5344CB8AC3E}">
        <p14:creationId xmlns:p14="http://schemas.microsoft.com/office/powerpoint/2010/main" val="1726660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0" name="Title 19"/>
          <p:cNvSpPr>
            <a:spLocks noGrp="1"/>
          </p:cNvSpPr>
          <p:nvPr>
            <p:ph type="title"/>
          </p:nvPr>
        </p:nvSpPr>
        <p:spPr/>
        <p:txBody>
          <a:bodyPr/>
          <a:lstStyle/>
          <a:p>
            <a:r>
              <a:rPr lang="en-US" altLang="ko-KR" b="1" dirty="0"/>
              <a:t>Building A Lock</a:t>
            </a:r>
            <a:endParaRPr lang="en-US" b="1" dirty="0"/>
          </a:p>
        </p:txBody>
      </p:sp>
      <p:sp>
        <p:nvSpPr>
          <p:cNvPr id="21" name="Rectangle 20"/>
          <p:cNvSpPr/>
          <p:nvPr/>
        </p:nvSpPr>
        <p:spPr>
          <a:xfrm>
            <a:off x="899410" y="1573967"/>
            <a:ext cx="10193311" cy="1569660"/>
          </a:xfrm>
          <a:prstGeom prst="rect">
            <a:avLst/>
          </a:prstGeom>
        </p:spPr>
        <p:txBody>
          <a:bodyPr wrap="square">
            <a:spAutoFit/>
          </a:bodyPr>
          <a:lstStyle/>
          <a:p>
            <a:r>
              <a:rPr lang="en-US" altLang="ko-KR" sz="3200" u="sng" dirty="0"/>
              <a:t>Efficient locks</a:t>
            </a:r>
            <a:r>
              <a:rPr lang="en-US" altLang="ko-KR" sz="3200" dirty="0"/>
              <a:t> provided mutual exclusion at </a:t>
            </a:r>
            <a:r>
              <a:rPr lang="en-US" altLang="ko-KR" sz="3200" dirty="0">
                <a:solidFill>
                  <a:schemeClr val="accent6">
                    <a:lumMod val="75000"/>
                  </a:schemeClr>
                </a:solidFill>
              </a:rPr>
              <a:t>low cost</a:t>
            </a:r>
            <a:r>
              <a:rPr lang="en-US" altLang="ko-KR" sz="3200" dirty="0"/>
              <a:t>.</a:t>
            </a:r>
          </a:p>
          <a:p>
            <a:r>
              <a:rPr lang="en-US" altLang="ko-KR" sz="3200" dirty="0"/>
              <a:t>Building a lock need some help from the </a:t>
            </a:r>
            <a:r>
              <a:rPr lang="en-US" altLang="ko-KR" sz="3200" b="1" dirty="0"/>
              <a:t>hardware</a:t>
            </a:r>
            <a:r>
              <a:rPr lang="en-US" altLang="ko-KR" sz="3200" dirty="0"/>
              <a:t> and the </a:t>
            </a:r>
            <a:r>
              <a:rPr lang="en-US" altLang="ko-KR" sz="3200" b="1" dirty="0"/>
              <a:t>OS</a:t>
            </a:r>
            <a:r>
              <a:rPr lang="en-US" altLang="ko-KR" sz="3200" dirty="0"/>
              <a:t>.</a:t>
            </a:r>
            <a:endParaRPr lang="ko-KR" altLang="en-US" sz="3200" dirty="0"/>
          </a:p>
        </p:txBody>
      </p:sp>
    </p:spTree>
    <p:extLst>
      <p:ext uri="{BB962C8B-B14F-4D97-AF65-F5344CB8AC3E}">
        <p14:creationId xmlns:p14="http://schemas.microsoft.com/office/powerpoint/2010/main" val="1726660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309118-9194-4F8F-97C8-FD164DB1AF4D}"/>
              </a:ext>
            </a:extLst>
          </p:cNvPr>
          <p:cNvSpPr/>
          <p:nvPr/>
        </p:nvSpPr>
        <p:spPr>
          <a:xfrm>
            <a:off x="670651" y="2313710"/>
            <a:ext cx="10850697" cy="1970016"/>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670650" y="2189018"/>
            <a:ext cx="10850697" cy="2299855"/>
          </a:xfrm>
        </p:spPr>
        <p:txBody>
          <a:bodyPr>
            <a:normAutofit/>
          </a:bodyPr>
          <a:lstStyle/>
          <a:p>
            <a:pPr algn="ctr"/>
            <a:r>
              <a:rPr lang="en-US" sz="5400" b="1" spc="50" dirty="0">
                <a:ln w="0"/>
                <a:solidFill>
                  <a:schemeClr val="bg1"/>
                </a:solidFill>
                <a:effectLst>
                  <a:innerShdw blurRad="63500" dist="50800" dir="13500000">
                    <a:srgbClr val="000000">
                      <a:alpha val="50000"/>
                    </a:srgbClr>
                  </a:innerShdw>
                </a:effectLst>
                <a:latin typeface="+mn-lt"/>
              </a:rPr>
              <a:t>Design</a:t>
            </a:r>
            <a:endParaRPr lang="en-IN" b="1" spc="50" dirty="0">
              <a:ln w="0"/>
              <a:solidFill>
                <a:schemeClr val="bg1"/>
              </a:solidFill>
              <a:effectLst>
                <a:innerShdw blurRad="63500" dist="50800" dir="13500000">
                  <a:srgbClr val="000000">
                    <a:alpha val="50000"/>
                  </a:srgbClr>
                </a:innerShdw>
              </a:effectLst>
              <a:latin typeface="+mn-lt"/>
            </a:endParaRPr>
          </a:p>
        </p:txBody>
      </p:sp>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0" y="6739549"/>
            <a:ext cx="10634098"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51C5FAD-B59B-440E-88F5-E5C427292DCE}"/>
              </a:ext>
            </a:extLst>
          </p:cNvPr>
          <p:cNvSpPr/>
          <p:nvPr/>
        </p:nvSpPr>
        <p:spPr>
          <a:xfrm>
            <a:off x="1" y="2686280"/>
            <a:ext cx="403952" cy="1597445"/>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98EC019E-BEB9-49A1-B463-36249D33CCA8}"/>
              </a:ext>
            </a:extLst>
          </p:cNvPr>
          <p:cNvSpPr/>
          <p:nvPr/>
        </p:nvSpPr>
        <p:spPr>
          <a:xfrm>
            <a:off x="11788048" y="2686280"/>
            <a:ext cx="403952" cy="1597445"/>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27042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0" name="object 2"/>
          <p:cNvSpPr txBox="1">
            <a:spLocks noGrp="1"/>
          </p:cNvSpPr>
          <p:nvPr>
            <p:ph type="title"/>
          </p:nvPr>
        </p:nvSpPr>
        <p:spPr>
          <a:xfrm>
            <a:off x="1175658" y="627017"/>
            <a:ext cx="9327782" cy="689932"/>
          </a:xfrm>
          <a:prstGeom prst="rect">
            <a:avLst/>
          </a:prstGeom>
        </p:spPr>
        <p:txBody>
          <a:bodyPr vert="horz" wrap="square" lIns="0" tIns="12700" rIns="0" bIns="0" rtlCol="0">
            <a:spAutoFit/>
          </a:bodyPr>
          <a:lstStyle/>
          <a:p>
            <a:pPr marL="12700">
              <a:lnSpc>
                <a:spcPct val="100000"/>
              </a:lnSpc>
              <a:spcBef>
                <a:spcPts val="100"/>
              </a:spcBef>
            </a:pPr>
            <a:r>
              <a:rPr lang="en-US" altLang="ko-KR" b="1" dirty="0"/>
              <a:t>Evaluating locks – Basic criteria</a:t>
            </a:r>
            <a:endParaRPr b="1" spc="-5" dirty="0"/>
          </a:p>
        </p:txBody>
      </p:sp>
      <p:sp>
        <p:nvSpPr>
          <p:cNvPr id="21" name="내용 개체 틀 2"/>
          <p:cNvSpPr>
            <a:spLocks noGrp="1"/>
          </p:cNvSpPr>
          <p:nvPr>
            <p:ph idx="1"/>
          </p:nvPr>
        </p:nvSpPr>
        <p:spPr>
          <a:xfrm>
            <a:off x="1154242" y="1603948"/>
            <a:ext cx="7075357" cy="4777380"/>
          </a:xfrm>
        </p:spPr>
        <p:txBody>
          <a:bodyPr>
            <a:normAutofit/>
          </a:bodyPr>
          <a:lstStyle/>
          <a:p>
            <a:r>
              <a:rPr lang="en-US" altLang="ko-KR" b="1" dirty="0"/>
              <a:t>Mutual exclusion</a:t>
            </a:r>
          </a:p>
          <a:p>
            <a:pPr lvl="1"/>
            <a:r>
              <a:rPr lang="en-US" altLang="ko-KR" dirty="0"/>
              <a:t>Does the lock work, preventing multiple threads from entering </a:t>
            </a:r>
            <a:r>
              <a:rPr lang="en-US" altLang="ko-KR" i="1" dirty="0"/>
              <a:t>a critical section</a:t>
            </a:r>
            <a:r>
              <a:rPr lang="en-US" altLang="ko-KR" dirty="0"/>
              <a:t>?</a:t>
            </a:r>
          </a:p>
          <a:p>
            <a:pPr lvl="1"/>
            <a:endParaRPr lang="en-US" altLang="ko-KR" dirty="0"/>
          </a:p>
          <a:p>
            <a:r>
              <a:rPr lang="en-US" altLang="ko-KR" b="1" dirty="0"/>
              <a:t>Fairness</a:t>
            </a:r>
          </a:p>
          <a:p>
            <a:pPr lvl="1"/>
            <a:r>
              <a:rPr lang="en-US" altLang="ko-KR" dirty="0"/>
              <a:t>Does each thread contending for the lock get a fair shot at acquiring it once it is free? (Starvation)</a:t>
            </a:r>
          </a:p>
          <a:p>
            <a:pPr lvl="1"/>
            <a:endParaRPr lang="en-US" altLang="ko-KR" dirty="0"/>
          </a:p>
          <a:p>
            <a:r>
              <a:rPr lang="en-US" altLang="ko-KR" b="1" dirty="0"/>
              <a:t>Performance</a:t>
            </a:r>
          </a:p>
          <a:p>
            <a:pPr lvl="1"/>
            <a:r>
              <a:rPr lang="en-US" altLang="ko-KR" dirty="0"/>
              <a:t>The time overheads added by using the lock</a:t>
            </a:r>
          </a:p>
          <a:p>
            <a:pPr lvl="1"/>
            <a:endParaRPr lang="ko-KR" altLang="en-US" dirty="0"/>
          </a:p>
        </p:txBody>
      </p:sp>
    </p:spTree>
    <p:extLst>
      <p:ext uri="{BB962C8B-B14F-4D97-AF65-F5344CB8AC3E}">
        <p14:creationId xmlns:p14="http://schemas.microsoft.com/office/powerpoint/2010/main" val="1726660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0" name="Title 19"/>
          <p:cNvSpPr>
            <a:spLocks noGrp="1"/>
          </p:cNvSpPr>
          <p:nvPr>
            <p:ph type="title"/>
          </p:nvPr>
        </p:nvSpPr>
        <p:spPr>
          <a:xfrm>
            <a:off x="838200" y="365125"/>
            <a:ext cx="10515600" cy="549275"/>
          </a:xfrm>
        </p:spPr>
        <p:txBody>
          <a:bodyPr>
            <a:normAutofit fontScale="90000"/>
          </a:bodyPr>
          <a:lstStyle/>
          <a:p>
            <a:r>
              <a:rPr lang="en-US" altLang="ko-KR" b="1" dirty="0"/>
              <a:t>Controlling Interrupts</a:t>
            </a:r>
            <a:endParaRPr lang="en-US" b="1" dirty="0"/>
          </a:p>
        </p:txBody>
      </p:sp>
      <p:sp>
        <p:nvSpPr>
          <p:cNvPr id="21" name="내용 개체 틀 2"/>
          <p:cNvSpPr>
            <a:spLocks noGrp="1"/>
          </p:cNvSpPr>
          <p:nvPr>
            <p:ph idx="1"/>
          </p:nvPr>
        </p:nvSpPr>
        <p:spPr>
          <a:xfrm>
            <a:off x="944379" y="1229194"/>
            <a:ext cx="9938480" cy="5152134"/>
          </a:xfrm>
        </p:spPr>
        <p:txBody>
          <a:bodyPr>
            <a:normAutofit/>
          </a:bodyPr>
          <a:lstStyle/>
          <a:p>
            <a:r>
              <a:rPr lang="en-US" altLang="ko-KR" b="1" dirty="0"/>
              <a:t>Disable Interrupts </a:t>
            </a:r>
            <a:r>
              <a:rPr lang="en-US" altLang="ko-KR" dirty="0"/>
              <a:t>for critical sections</a:t>
            </a:r>
          </a:p>
          <a:p>
            <a:pPr lvl="1"/>
            <a:r>
              <a:rPr lang="en-US" altLang="ko-KR" dirty="0"/>
              <a:t>One of the earliest solutions used to provide mutual exclusion</a:t>
            </a:r>
          </a:p>
          <a:p>
            <a:pPr lvl="1"/>
            <a:r>
              <a:rPr lang="en-US" altLang="ko-KR" dirty="0"/>
              <a:t>Invented for </a:t>
            </a:r>
            <a:r>
              <a:rPr lang="en-US" altLang="ko-KR" u="sng" dirty="0"/>
              <a:t>single-processor</a:t>
            </a:r>
            <a:r>
              <a:rPr lang="en-US" altLang="ko-KR" dirty="0"/>
              <a:t> systems.</a:t>
            </a:r>
          </a:p>
          <a:p>
            <a:endParaRPr lang="en-US" altLang="ko-KR" dirty="0"/>
          </a:p>
          <a:p>
            <a:endParaRPr lang="en-US" altLang="ko-KR" dirty="0"/>
          </a:p>
          <a:p>
            <a:endParaRPr lang="en-US" altLang="ko-KR" dirty="0"/>
          </a:p>
          <a:p>
            <a:endParaRPr lang="en-US" altLang="ko-KR" dirty="0"/>
          </a:p>
          <a:p>
            <a:pPr lvl="1"/>
            <a:r>
              <a:rPr lang="en-US" altLang="ko-KR" dirty="0"/>
              <a:t>Problem:</a:t>
            </a:r>
          </a:p>
          <a:p>
            <a:pPr lvl="2"/>
            <a:r>
              <a:rPr lang="en-US" altLang="ko-KR" dirty="0"/>
              <a:t>Require too much </a:t>
            </a:r>
            <a:r>
              <a:rPr lang="en-US" altLang="ko-KR" i="1" dirty="0"/>
              <a:t>trust</a:t>
            </a:r>
            <a:r>
              <a:rPr lang="en-US" altLang="ko-KR" dirty="0"/>
              <a:t> in applications</a:t>
            </a:r>
          </a:p>
          <a:p>
            <a:pPr lvl="3"/>
            <a:r>
              <a:rPr lang="en-US" altLang="ko-KR" dirty="0"/>
              <a:t>Greedy (or malicious) program could monopolize the processor.</a:t>
            </a:r>
          </a:p>
          <a:p>
            <a:pPr lvl="2"/>
            <a:r>
              <a:rPr lang="en-US" altLang="ko-KR" dirty="0"/>
              <a:t>Do not work on </a:t>
            </a:r>
            <a:r>
              <a:rPr lang="en-US" altLang="ko-KR" dirty="0">
                <a:solidFill>
                  <a:schemeClr val="accent6">
                    <a:lumMod val="75000"/>
                  </a:schemeClr>
                </a:solidFill>
              </a:rPr>
              <a:t>multiprocessors</a:t>
            </a:r>
          </a:p>
          <a:p>
            <a:pPr lvl="2"/>
            <a:r>
              <a:rPr lang="en-US" altLang="ko-KR" dirty="0"/>
              <a:t>Code that masks or unmasks interrupts be executed </a:t>
            </a:r>
            <a:r>
              <a:rPr lang="en-US" altLang="ko-KR" i="1" dirty="0"/>
              <a:t>slowly</a:t>
            </a:r>
            <a:r>
              <a:rPr lang="en-US" altLang="ko-KR" dirty="0"/>
              <a:t> by modern CPUs</a:t>
            </a:r>
            <a:endParaRPr lang="ko-KR" altLang="en-US" dirty="0"/>
          </a:p>
        </p:txBody>
      </p:sp>
      <p:sp>
        <p:nvSpPr>
          <p:cNvPr id="23" name="TextBox 22"/>
          <p:cNvSpPr txBox="1"/>
          <p:nvPr/>
        </p:nvSpPr>
        <p:spPr>
          <a:xfrm>
            <a:off x="2339752" y="2608289"/>
            <a:ext cx="4320480" cy="1569660"/>
          </a:xfrm>
          <a:prstGeom prst="rect">
            <a:avLst/>
          </a:prstGeom>
          <a:noFill/>
          <a:ln>
            <a:solidFill>
              <a:schemeClr val="tx1"/>
            </a:solidFill>
          </a:ln>
        </p:spPr>
        <p:txBody>
          <a:bodyPr wrap="square" rtlCol="0">
            <a:spAutoFit/>
          </a:bodyPr>
          <a:lstStyle/>
          <a:p>
            <a:pPr marL="342900" indent="-342900">
              <a:buFontTx/>
              <a:buAutoNum type="arabicPlain"/>
            </a:pP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 lock() {</a:t>
            </a:r>
          </a:p>
          <a:p>
            <a:pPr marL="342900" indent="-342900">
              <a:buFontTx/>
              <a:buAutoNum type="arabicPlain"/>
            </a:pP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DisableInterrupts</a:t>
            </a:r>
            <a:r>
              <a:rPr lang="en-US" altLang="ko-KR" sz="16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6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a:solidFill>
                  <a:srgbClr val="00B050"/>
                </a:solidFill>
                <a:latin typeface="Courier New" pitchFamily="49" charset="0"/>
                <a:ea typeface="맑은 고딕" pitchFamily="50" charset="-127"/>
                <a:cs typeface="Courier New" pitchFamily="49" charset="0"/>
              </a:rPr>
              <a:t>void</a:t>
            </a:r>
            <a:r>
              <a:rPr lang="en-US" altLang="ko-KR" sz="1600" dirty="0">
                <a:solidFill>
                  <a:prstClr val="black"/>
                </a:solidFill>
                <a:latin typeface="Courier New" pitchFamily="49" charset="0"/>
                <a:ea typeface="맑은 고딕" pitchFamily="50" charset="-127"/>
                <a:cs typeface="Courier New" pitchFamily="49" charset="0"/>
              </a:rPr>
              <a:t> unlock() {</a:t>
            </a:r>
          </a:p>
          <a:p>
            <a:pPr marL="342900" indent="-342900">
              <a:buFontTx/>
              <a:buAutoNum type="arabicPlain"/>
            </a:pPr>
            <a:r>
              <a:rPr lang="en-US" altLang="ko-KR" sz="1600" dirty="0">
                <a:solidFill>
                  <a:prstClr val="black"/>
                </a:solidFill>
                <a:latin typeface="Courier New" pitchFamily="49" charset="0"/>
                <a:ea typeface="맑은 고딕" pitchFamily="50" charset="-127"/>
                <a:cs typeface="Courier New" pitchFamily="49" charset="0"/>
              </a:rPr>
              <a:t>     </a:t>
            </a:r>
            <a:r>
              <a:rPr lang="en-US" altLang="ko-KR" sz="1600" dirty="0" err="1">
                <a:solidFill>
                  <a:prstClr val="black"/>
                </a:solidFill>
                <a:latin typeface="Courier New" pitchFamily="49" charset="0"/>
                <a:ea typeface="맑은 고딕" pitchFamily="50" charset="-127"/>
                <a:cs typeface="Courier New" pitchFamily="49" charset="0"/>
              </a:rPr>
              <a:t>EnableInterrupts</a:t>
            </a:r>
            <a:r>
              <a:rPr lang="en-US" altLang="ko-KR" sz="16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600" dirty="0">
                <a:solidFill>
                  <a:prstClr val="black"/>
                </a:solidFill>
                <a:latin typeface="Courier New" pitchFamily="49" charset="0"/>
                <a:ea typeface="맑은 고딕" pitchFamily="50" charset="-127"/>
                <a:cs typeface="Courier New" pitchFamily="49" charset="0"/>
              </a:rPr>
              <a:t> }</a:t>
            </a:r>
          </a:p>
        </p:txBody>
      </p:sp>
    </p:spTree>
    <p:extLst>
      <p:ext uri="{BB962C8B-B14F-4D97-AF65-F5344CB8AC3E}">
        <p14:creationId xmlns:p14="http://schemas.microsoft.com/office/powerpoint/2010/main" val="172666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0" name="제목 1"/>
          <p:cNvSpPr txBox="1">
            <a:spLocks/>
          </p:cNvSpPr>
          <p:nvPr/>
        </p:nvSpPr>
        <p:spPr>
          <a:xfrm>
            <a:off x="434715" y="179882"/>
            <a:ext cx="8566410" cy="7045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ko-KR" sz="4400" b="1" i="0" u="none" strike="noStrike" kern="1200" cap="none" spc="0" normalizeH="0" baseline="0" noProof="0" dirty="0">
                <a:ln>
                  <a:noFill/>
                </a:ln>
                <a:solidFill>
                  <a:schemeClr val="tx1"/>
                </a:solidFill>
                <a:effectLst/>
                <a:uLnTx/>
                <a:uFillTx/>
                <a:latin typeface="+mj-lt"/>
                <a:ea typeface="+mj-ea"/>
                <a:cs typeface="+mj-cs"/>
              </a:rPr>
              <a:t>Why hardware support needed?</a:t>
            </a:r>
            <a:endParaRPr kumimoji="0" lang="ko-KR"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22" name="TextBox 21"/>
          <p:cNvSpPr txBox="1"/>
          <p:nvPr/>
        </p:nvSpPr>
        <p:spPr>
          <a:xfrm>
            <a:off x="1403647" y="2188564"/>
            <a:ext cx="8025165" cy="4031873"/>
          </a:xfrm>
          <a:prstGeom prst="rect">
            <a:avLst/>
          </a:prstGeom>
          <a:noFill/>
          <a:ln>
            <a:solidFill>
              <a:schemeClr val="tx1"/>
            </a:solidFill>
          </a:ln>
        </p:spPr>
        <p:txBody>
          <a:bodyPr wrap="square" rtlCol="0">
            <a:spAutoFit/>
          </a:bodyPr>
          <a:lstStyle/>
          <a:p>
            <a:pPr marL="342900" indent="-342900">
              <a:buFontTx/>
              <a:buAutoNum type="arabicPlain"/>
            </a:pPr>
            <a:r>
              <a:rPr lang="en-US" altLang="ko-KR" sz="1600" dirty="0">
                <a:solidFill>
                  <a:prstClr val="black"/>
                </a:solidFill>
                <a:latin typeface="Courier" pitchFamily="49" charset="0"/>
                <a:ea typeface="맑은 고딕" pitchFamily="50" charset="-127"/>
              </a:rPr>
              <a:t> </a:t>
            </a:r>
            <a:r>
              <a:rPr lang="en-US" altLang="ko-KR" sz="1600" dirty="0" err="1">
                <a:solidFill>
                  <a:srgbClr val="00B050"/>
                </a:solidFill>
                <a:latin typeface="Courier" pitchFamily="49" charset="0"/>
                <a:ea typeface="맑은 고딕" pitchFamily="50" charset="-127"/>
              </a:rPr>
              <a:t>typedef</a:t>
            </a:r>
            <a:r>
              <a:rPr lang="en-US" altLang="ko-KR" sz="1600" dirty="0">
                <a:solidFill>
                  <a:srgbClr val="00B050"/>
                </a:solidFill>
                <a:latin typeface="Courier" pitchFamily="49" charset="0"/>
                <a:ea typeface="맑은 고딕" pitchFamily="50" charset="-127"/>
              </a:rPr>
              <a:t> </a:t>
            </a:r>
            <a:r>
              <a:rPr lang="en-US" altLang="ko-KR" sz="1600" dirty="0" err="1">
                <a:solidFill>
                  <a:srgbClr val="00B050"/>
                </a:solidFill>
                <a:latin typeface="Courier" pitchFamily="49" charset="0"/>
                <a:ea typeface="맑은 고딕" pitchFamily="50" charset="-127"/>
              </a:rPr>
              <a:t>struct</a:t>
            </a:r>
            <a:r>
              <a:rPr lang="en-US" altLang="ko-KR" sz="1600" dirty="0">
                <a:solidFill>
                  <a:srgbClr val="00B050"/>
                </a:solidFill>
                <a:latin typeface="Courier" pitchFamily="49" charset="0"/>
                <a:ea typeface="맑은 고딕" pitchFamily="50" charset="-127"/>
              </a:rPr>
              <a:t> </a:t>
            </a:r>
            <a:r>
              <a:rPr lang="en-US" altLang="ko-KR" sz="1600" dirty="0">
                <a:solidFill>
                  <a:prstClr val="black"/>
                </a:solidFill>
                <a:latin typeface="Courier" pitchFamily="49" charset="0"/>
                <a:ea typeface="맑은 고딕" pitchFamily="50" charset="-127"/>
              </a:rPr>
              <a:t>__</a:t>
            </a:r>
            <a:r>
              <a:rPr lang="en-US" altLang="ko-KR" sz="1600" dirty="0" err="1">
                <a:solidFill>
                  <a:prstClr val="black"/>
                </a:solidFill>
                <a:latin typeface="Courier" pitchFamily="49" charset="0"/>
                <a:ea typeface="맑은 고딕" pitchFamily="50" charset="-127"/>
              </a:rPr>
              <a:t>lock_t</a:t>
            </a:r>
            <a:r>
              <a:rPr lang="en-US" altLang="ko-KR" sz="1600" dirty="0">
                <a:solidFill>
                  <a:prstClr val="black"/>
                </a:solidFill>
                <a:latin typeface="Courier" pitchFamily="49" charset="0"/>
                <a:ea typeface="맑은 고딕" pitchFamily="50" charset="-127"/>
              </a:rPr>
              <a:t> { </a:t>
            </a:r>
            <a:r>
              <a:rPr lang="en-US" altLang="ko-KR" sz="1600" dirty="0" err="1">
                <a:solidFill>
                  <a:srgbClr val="00B050"/>
                </a:solidFill>
                <a:latin typeface="Courier" pitchFamily="49" charset="0"/>
                <a:ea typeface="맑은 고딕" pitchFamily="50" charset="-127"/>
              </a:rPr>
              <a:t>int</a:t>
            </a:r>
            <a:r>
              <a:rPr lang="en-US" altLang="ko-KR" sz="1600" dirty="0">
                <a:solidFill>
                  <a:prstClr val="black"/>
                </a:solidFill>
                <a:latin typeface="Courier" pitchFamily="49" charset="0"/>
                <a:ea typeface="맑은 고딕" pitchFamily="50" charset="-127"/>
              </a:rPr>
              <a:t> flag; } </a:t>
            </a:r>
            <a:r>
              <a:rPr lang="en-US" altLang="ko-KR" sz="1600" dirty="0" err="1">
                <a:solidFill>
                  <a:prstClr val="black"/>
                </a:solidFill>
                <a:latin typeface="Courier" pitchFamily="49" charset="0"/>
                <a:ea typeface="맑은 고딕" pitchFamily="50" charset="-127"/>
              </a:rPr>
              <a:t>lock_t</a:t>
            </a:r>
            <a:r>
              <a:rPr lang="en-US" altLang="ko-KR" sz="1600" dirty="0">
                <a:solidFill>
                  <a:prstClr val="black"/>
                </a:solidFill>
                <a:latin typeface="Courier" pitchFamily="49" charset="0"/>
                <a:ea typeface="맑은 고딕" pitchFamily="50" charset="-127"/>
              </a:rPr>
              <a:t>;</a:t>
            </a:r>
          </a:p>
          <a:p>
            <a:pPr marL="342900" indent="-342900">
              <a:buFontTx/>
              <a:buAutoNum type="arabicPlain"/>
            </a:pPr>
            <a:r>
              <a:rPr lang="en-US" altLang="ko-KR" sz="1600" dirty="0">
                <a:solidFill>
                  <a:prstClr val="black"/>
                </a:solidFill>
                <a:latin typeface="Courier" pitchFamily="49" charset="0"/>
                <a:ea typeface="맑은 고딕" pitchFamily="50" charset="-127"/>
              </a:rPr>
              <a:t> </a:t>
            </a:r>
          </a:p>
          <a:p>
            <a:pPr marL="342900" indent="-342900">
              <a:buFontTx/>
              <a:buAutoNum type="arabicPlain"/>
            </a:pPr>
            <a:r>
              <a:rPr lang="en-US" altLang="ko-KR" sz="1600" dirty="0">
                <a:solidFill>
                  <a:prstClr val="black"/>
                </a:solidFill>
                <a:latin typeface="Courier" pitchFamily="49" charset="0"/>
                <a:ea typeface="맑은 고딕" pitchFamily="50" charset="-127"/>
              </a:rPr>
              <a:t> </a:t>
            </a:r>
            <a:r>
              <a:rPr lang="en-US" altLang="ko-KR" sz="1600" dirty="0">
                <a:solidFill>
                  <a:srgbClr val="00B050"/>
                </a:solidFill>
                <a:latin typeface="Courier" pitchFamily="49" charset="0"/>
                <a:ea typeface="맑은 고딕" pitchFamily="50" charset="-127"/>
              </a:rPr>
              <a:t>void</a:t>
            </a:r>
            <a:r>
              <a:rPr lang="en-US" altLang="ko-KR" sz="1600" dirty="0">
                <a:solidFill>
                  <a:prstClr val="black"/>
                </a:solidFill>
                <a:latin typeface="Courier" pitchFamily="49" charset="0"/>
                <a:ea typeface="맑은 고딕" pitchFamily="50" charset="-127"/>
              </a:rPr>
              <a:t> </a:t>
            </a:r>
            <a:r>
              <a:rPr lang="en-US" altLang="ko-KR" sz="1600" dirty="0" err="1">
                <a:solidFill>
                  <a:prstClr val="black"/>
                </a:solidFill>
                <a:latin typeface="Courier" pitchFamily="49" charset="0"/>
                <a:ea typeface="맑은 고딕" pitchFamily="50" charset="-127"/>
              </a:rPr>
              <a:t>init</a:t>
            </a:r>
            <a:r>
              <a:rPr lang="en-US" altLang="ko-KR" sz="1600" dirty="0">
                <a:solidFill>
                  <a:prstClr val="black"/>
                </a:solidFill>
                <a:latin typeface="Courier" pitchFamily="49" charset="0"/>
                <a:ea typeface="맑은 고딕" pitchFamily="50" charset="-127"/>
              </a:rPr>
              <a:t>(</a:t>
            </a:r>
            <a:r>
              <a:rPr lang="en-US" altLang="ko-KR" sz="1600" dirty="0" err="1">
                <a:solidFill>
                  <a:prstClr val="black"/>
                </a:solidFill>
                <a:latin typeface="Courier" pitchFamily="49" charset="0"/>
                <a:ea typeface="맑은 고딕" pitchFamily="50" charset="-127"/>
              </a:rPr>
              <a:t>lock_t</a:t>
            </a:r>
            <a:r>
              <a:rPr lang="en-US" altLang="ko-KR" sz="1600" dirty="0">
                <a:solidFill>
                  <a:prstClr val="black"/>
                </a:solidFill>
                <a:latin typeface="Courier" pitchFamily="49" charset="0"/>
                <a:ea typeface="맑은 고딕" pitchFamily="50" charset="-127"/>
              </a:rPr>
              <a:t> *</a:t>
            </a:r>
            <a:r>
              <a:rPr lang="en-US" altLang="ko-KR" sz="1600" dirty="0" err="1">
                <a:solidFill>
                  <a:prstClr val="black"/>
                </a:solidFill>
                <a:latin typeface="Courier" pitchFamily="49" charset="0"/>
                <a:ea typeface="맑은 고딕" pitchFamily="50" charset="-127"/>
              </a:rPr>
              <a:t>mutex</a:t>
            </a:r>
            <a:r>
              <a:rPr lang="en-US" altLang="ko-KR" sz="1600" dirty="0">
                <a:solidFill>
                  <a:prstClr val="black"/>
                </a:solidFill>
                <a:latin typeface="Courier" pitchFamily="49" charset="0"/>
                <a:ea typeface="맑은 고딕" pitchFamily="50" charset="-127"/>
              </a:rPr>
              <a:t>) {</a:t>
            </a:r>
          </a:p>
          <a:p>
            <a:pPr marL="342900" indent="-342900">
              <a:buFontTx/>
              <a:buAutoNum type="arabicPlain"/>
            </a:pPr>
            <a:r>
              <a:rPr lang="en-US" altLang="ko-KR" sz="1600" dirty="0">
                <a:solidFill>
                  <a:prstClr val="black"/>
                </a:solidFill>
                <a:latin typeface="Courier" pitchFamily="49" charset="0"/>
                <a:ea typeface="맑은 고딕" pitchFamily="50" charset="-127"/>
              </a:rPr>
              <a:t> 	</a:t>
            </a:r>
            <a:r>
              <a:rPr lang="en-US" altLang="ko-KR" sz="1600" dirty="0">
                <a:solidFill>
                  <a:srgbClr val="00B0F0"/>
                </a:solidFill>
                <a:latin typeface="Courier" pitchFamily="49" charset="0"/>
                <a:ea typeface="맑은 고딕" pitchFamily="50" charset="-127"/>
              </a:rPr>
              <a:t>// 0 </a:t>
            </a:r>
            <a:r>
              <a:rPr lang="en-US" altLang="ko-KR" sz="1600" dirty="0">
                <a:solidFill>
                  <a:srgbClr val="00B0F0"/>
                </a:solidFill>
                <a:latin typeface="Courier" pitchFamily="49" charset="0"/>
                <a:ea typeface="맑은 고딕" pitchFamily="50" charset="-127"/>
                <a:sym typeface="Wingdings" pitchFamily="2" charset="2"/>
              </a:rPr>
              <a:t> lock is available, 1  held</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err="1">
                <a:solidFill>
                  <a:prstClr val="black"/>
                </a:solidFill>
                <a:latin typeface="Courier" pitchFamily="49" charset="0"/>
                <a:ea typeface="맑은 고딕" pitchFamily="50" charset="-127"/>
                <a:sym typeface="Wingdings" pitchFamily="2" charset="2"/>
              </a:rPr>
              <a:t>mutex</a:t>
            </a:r>
            <a:r>
              <a:rPr lang="en-US" altLang="ko-KR" sz="1600" dirty="0">
                <a:solidFill>
                  <a:prstClr val="black"/>
                </a:solidFill>
                <a:latin typeface="Courier" pitchFamily="49" charset="0"/>
                <a:ea typeface="맑은 고딕" pitchFamily="50" charset="-127"/>
                <a:sym typeface="Wingdings" pitchFamily="2" charset="2"/>
              </a:rPr>
              <a:t>-&gt;flag = </a:t>
            </a:r>
            <a:r>
              <a:rPr lang="en-US" altLang="ko-KR" sz="1600" dirty="0">
                <a:solidFill>
                  <a:srgbClr val="FF0000"/>
                </a:solidFill>
                <a:latin typeface="Courier" pitchFamily="49" charset="0"/>
                <a:ea typeface="맑은 고딕" pitchFamily="50" charset="-127"/>
                <a:sym typeface="Wingdings" pitchFamily="2" charset="2"/>
              </a:rPr>
              <a:t>0</a:t>
            </a:r>
            <a:r>
              <a:rPr lang="en-US" altLang="ko-KR" sz="1600" dirty="0">
                <a:solidFill>
                  <a:prstClr val="black"/>
                </a:solidFill>
                <a:latin typeface="Courier" pitchFamily="49" charset="0"/>
                <a:ea typeface="맑은 고딕" pitchFamily="50" charset="-127"/>
                <a:sym typeface="Wingdings" pitchFamily="2" charset="2"/>
              </a:rPr>
              <a:t>;</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a:solidFill>
                  <a:srgbClr val="00B050"/>
                </a:solidFill>
                <a:latin typeface="Courier" pitchFamily="49" charset="0"/>
                <a:ea typeface="맑은 고딕" pitchFamily="50" charset="-127"/>
                <a:sym typeface="Wingdings" pitchFamily="2" charset="2"/>
              </a:rPr>
              <a:t>void</a:t>
            </a:r>
            <a:r>
              <a:rPr lang="en-US" altLang="ko-KR" sz="1600" dirty="0">
                <a:solidFill>
                  <a:prstClr val="black"/>
                </a:solidFill>
                <a:latin typeface="Courier" pitchFamily="49" charset="0"/>
                <a:ea typeface="맑은 고딕" pitchFamily="50" charset="-127"/>
                <a:sym typeface="Wingdings" pitchFamily="2" charset="2"/>
              </a:rPr>
              <a:t> lock(</a:t>
            </a:r>
            <a:r>
              <a:rPr lang="en-US" altLang="ko-KR" sz="1600" dirty="0" err="1">
                <a:solidFill>
                  <a:prstClr val="black"/>
                </a:solidFill>
                <a:latin typeface="Courier" pitchFamily="49" charset="0"/>
                <a:ea typeface="맑은 고딕" pitchFamily="50" charset="-127"/>
                <a:sym typeface="Wingdings" pitchFamily="2" charset="2"/>
              </a:rPr>
              <a:t>lock_t</a:t>
            </a: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err="1">
                <a:solidFill>
                  <a:prstClr val="black"/>
                </a:solidFill>
                <a:latin typeface="Courier" pitchFamily="49" charset="0"/>
                <a:ea typeface="맑은 고딕" pitchFamily="50" charset="-127"/>
                <a:sym typeface="Wingdings" pitchFamily="2" charset="2"/>
              </a:rPr>
              <a:t>mutex</a:t>
            </a:r>
            <a:r>
              <a:rPr lang="en-US" altLang="ko-KR" sz="1600" dirty="0">
                <a:solidFill>
                  <a:prstClr val="black"/>
                </a:solidFill>
                <a:latin typeface="Courier" pitchFamily="49" charset="0"/>
                <a:ea typeface="맑은 고딕" pitchFamily="50" charset="-127"/>
                <a:sym typeface="Wingdings" pitchFamily="2" charset="2"/>
              </a:rPr>
              <a:t>) {</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a:solidFill>
                  <a:srgbClr val="F79646"/>
                </a:solidFill>
                <a:latin typeface="Courier" pitchFamily="49" charset="0"/>
                <a:ea typeface="맑은 고딕" pitchFamily="50" charset="-127"/>
                <a:sym typeface="Wingdings" pitchFamily="2" charset="2"/>
              </a:rPr>
              <a:t>while</a:t>
            </a: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err="1">
                <a:solidFill>
                  <a:prstClr val="black"/>
                </a:solidFill>
                <a:latin typeface="Courier" pitchFamily="49" charset="0"/>
                <a:ea typeface="맑은 고딕" pitchFamily="50" charset="-127"/>
                <a:sym typeface="Wingdings" pitchFamily="2" charset="2"/>
              </a:rPr>
              <a:t>mutex</a:t>
            </a:r>
            <a:r>
              <a:rPr lang="en-US" altLang="ko-KR" sz="1600" dirty="0">
                <a:solidFill>
                  <a:prstClr val="black"/>
                </a:solidFill>
                <a:latin typeface="Courier" pitchFamily="49" charset="0"/>
                <a:ea typeface="맑은 고딕" pitchFamily="50" charset="-127"/>
                <a:sym typeface="Wingdings" pitchFamily="2" charset="2"/>
              </a:rPr>
              <a:t>-&gt;flag == </a:t>
            </a:r>
            <a:r>
              <a:rPr lang="en-US" altLang="ko-KR" sz="1600" dirty="0">
                <a:solidFill>
                  <a:srgbClr val="FF0000"/>
                </a:solidFill>
                <a:latin typeface="Courier" pitchFamily="49" charset="0"/>
                <a:ea typeface="맑은 고딕" pitchFamily="50" charset="-127"/>
                <a:sym typeface="Wingdings" pitchFamily="2" charset="2"/>
              </a:rPr>
              <a:t>1</a:t>
            </a: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a:solidFill>
                  <a:srgbClr val="00B0F0"/>
                </a:solidFill>
                <a:latin typeface="Courier" pitchFamily="49" charset="0"/>
                <a:ea typeface="맑은 고딕" pitchFamily="50" charset="-127"/>
                <a:sym typeface="Wingdings" pitchFamily="2" charset="2"/>
              </a:rPr>
              <a:t>// </a:t>
            </a:r>
            <a:r>
              <a:rPr lang="en-US" altLang="ko-KR" sz="1600" b="1" dirty="0">
                <a:solidFill>
                  <a:srgbClr val="00B0F0"/>
                </a:solidFill>
                <a:latin typeface="Courier" pitchFamily="49" charset="0"/>
                <a:ea typeface="맑은 고딕" pitchFamily="50" charset="-127"/>
                <a:sym typeface="Wingdings" pitchFamily="2" charset="2"/>
              </a:rPr>
              <a:t>TEST</a:t>
            </a:r>
            <a:r>
              <a:rPr lang="en-US" altLang="ko-KR" sz="1600" dirty="0">
                <a:solidFill>
                  <a:srgbClr val="00B0F0"/>
                </a:solidFill>
                <a:latin typeface="Courier" pitchFamily="49" charset="0"/>
                <a:ea typeface="맑은 고딕" pitchFamily="50" charset="-127"/>
                <a:sym typeface="Wingdings" pitchFamily="2" charset="2"/>
              </a:rPr>
              <a:t> the flag</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  </a:t>
            </a:r>
            <a:r>
              <a:rPr lang="en-US" altLang="ko-KR" sz="1600" dirty="0">
                <a:solidFill>
                  <a:srgbClr val="00B0F0"/>
                </a:solidFill>
                <a:latin typeface="Courier" pitchFamily="49" charset="0"/>
                <a:ea typeface="맑은 고딕" pitchFamily="50" charset="-127"/>
                <a:sym typeface="Wingdings" pitchFamily="2" charset="2"/>
              </a:rPr>
              <a:t>// spin-wait (do nothing)</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err="1">
                <a:solidFill>
                  <a:prstClr val="black"/>
                </a:solidFill>
                <a:latin typeface="Courier" pitchFamily="49" charset="0"/>
                <a:ea typeface="맑은 고딕" pitchFamily="50" charset="-127"/>
                <a:sym typeface="Wingdings" pitchFamily="2" charset="2"/>
              </a:rPr>
              <a:t>mutex</a:t>
            </a:r>
            <a:r>
              <a:rPr lang="en-US" altLang="ko-KR" sz="1600" dirty="0">
                <a:solidFill>
                  <a:prstClr val="black"/>
                </a:solidFill>
                <a:latin typeface="Courier" pitchFamily="49" charset="0"/>
                <a:ea typeface="맑은 고딕" pitchFamily="50" charset="-127"/>
                <a:sym typeface="Wingdings" pitchFamily="2" charset="2"/>
              </a:rPr>
              <a:t>-&gt;flag = </a:t>
            </a:r>
            <a:r>
              <a:rPr lang="en-US" altLang="ko-KR" sz="1600" dirty="0">
                <a:solidFill>
                  <a:srgbClr val="FF0000"/>
                </a:solidFill>
                <a:latin typeface="Courier" pitchFamily="49" charset="0"/>
                <a:ea typeface="맑은 고딕" pitchFamily="50" charset="-127"/>
                <a:sym typeface="Wingdings" pitchFamily="2" charset="2"/>
              </a:rPr>
              <a:t>1</a:t>
            </a: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a:solidFill>
                  <a:srgbClr val="00B0F0"/>
                </a:solidFill>
                <a:latin typeface="Courier" pitchFamily="49" charset="0"/>
                <a:ea typeface="맑은 고딕" pitchFamily="50" charset="-127"/>
                <a:sym typeface="Wingdings" pitchFamily="2" charset="2"/>
              </a:rPr>
              <a:t>// now </a:t>
            </a:r>
            <a:r>
              <a:rPr lang="en-US" altLang="ko-KR" sz="1600" b="1" dirty="0">
                <a:solidFill>
                  <a:srgbClr val="00B0F0"/>
                </a:solidFill>
                <a:latin typeface="Courier" pitchFamily="49" charset="0"/>
                <a:ea typeface="맑은 고딕" pitchFamily="50" charset="-127"/>
                <a:sym typeface="Wingdings" pitchFamily="2" charset="2"/>
              </a:rPr>
              <a:t>SET</a:t>
            </a:r>
            <a:r>
              <a:rPr lang="en-US" altLang="ko-KR" sz="1600" dirty="0">
                <a:solidFill>
                  <a:srgbClr val="00B0F0"/>
                </a:solidFill>
                <a:latin typeface="Courier" pitchFamily="49" charset="0"/>
                <a:ea typeface="맑은 고딕" pitchFamily="50" charset="-127"/>
                <a:sym typeface="Wingdings" pitchFamily="2" charset="2"/>
              </a:rPr>
              <a:t> it !</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a:solidFill>
                  <a:srgbClr val="00B050"/>
                </a:solidFill>
                <a:latin typeface="Courier" pitchFamily="49" charset="0"/>
                <a:ea typeface="맑은 고딕" pitchFamily="50" charset="-127"/>
                <a:sym typeface="Wingdings" pitchFamily="2" charset="2"/>
              </a:rPr>
              <a:t>void</a:t>
            </a:r>
            <a:r>
              <a:rPr lang="en-US" altLang="ko-KR" sz="1600" dirty="0">
                <a:solidFill>
                  <a:prstClr val="black"/>
                </a:solidFill>
                <a:latin typeface="Courier" pitchFamily="49" charset="0"/>
                <a:ea typeface="맑은 고딕" pitchFamily="50" charset="-127"/>
                <a:sym typeface="Wingdings" pitchFamily="2" charset="2"/>
              </a:rPr>
              <a:t> unlock(</a:t>
            </a:r>
            <a:r>
              <a:rPr lang="en-US" altLang="ko-KR" sz="1600" dirty="0" err="1">
                <a:solidFill>
                  <a:prstClr val="black"/>
                </a:solidFill>
                <a:latin typeface="Courier" pitchFamily="49" charset="0"/>
                <a:ea typeface="맑은 고딕" pitchFamily="50" charset="-127"/>
                <a:sym typeface="Wingdings" pitchFamily="2" charset="2"/>
              </a:rPr>
              <a:t>lock_t</a:t>
            </a: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err="1">
                <a:solidFill>
                  <a:prstClr val="black"/>
                </a:solidFill>
                <a:latin typeface="Courier" pitchFamily="49" charset="0"/>
                <a:ea typeface="맑은 고딕" pitchFamily="50" charset="-127"/>
                <a:sym typeface="Wingdings" pitchFamily="2" charset="2"/>
              </a:rPr>
              <a:t>mutex</a:t>
            </a:r>
            <a:r>
              <a:rPr lang="en-US" altLang="ko-KR" sz="1600" dirty="0">
                <a:solidFill>
                  <a:prstClr val="black"/>
                </a:solidFill>
                <a:latin typeface="Courier" pitchFamily="49" charset="0"/>
                <a:ea typeface="맑은 고딕" pitchFamily="50" charset="-127"/>
                <a:sym typeface="Wingdings" pitchFamily="2" charset="2"/>
              </a:rPr>
              <a:t>) {</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r>
              <a:rPr lang="en-US" altLang="ko-KR" sz="1600" dirty="0" err="1">
                <a:solidFill>
                  <a:prstClr val="black"/>
                </a:solidFill>
                <a:latin typeface="Courier" pitchFamily="49" charset="0"/>
                <a:ea typeface="맑은 고딕" pitchFamily="50" charset="-127"/>
                <a:sym typeface="Wingdings" pitchFamily="2" charset="2"/>
              </a:rPr>
              <a:t>mutex</a:t>
            </a:r>
            <a:r>
              <a:rPr lang="en-US" altLang="ko-KR" sz="1600" dirty="0">
                <a:solidFill>
                  <a:prstClr val="black"/>
                </a:solidFill>
                <a:latin typeface="Courier" pitchFamily="49" charset="0"/>
                <a:ea typeface="맑은 고딕" pitchFamily="50" charset="-127"/>
                <a:sym typeface="Wingdings" pitchFamily="2" charset="2"/>
              </a:rPr>
              <a:t>-&gt;flag = </a:t>
            </a:r>
            <a:r>
              <a:rPr lang="en-US" altLang="ko-KR" sz="1600" dirty="0">
                <a:solidFill>
                  <a:srgbClr val="FF0000"/>
                </a:solidFill>
                <a:latin typeface="Courier" pitchFamily="49" charset="0"/>
                <a:ea typeface="맑은 고딕" pitchFamily="50" charset="-127"/>
                <a:sym typeface="Wingdings" pitchFamily="2" charset="2"/>
              </a:rPr>
              <a:t>0</a:t>
            </a:r>
            <a:r>
              <a:rPr lang="en-US" altLang="ko-KR" sz="1600" dirty="0">
                <a:solidFill>
                  <a:prstClr val="black"/>
                </a:solidFill>
                <a:latin typeface="Courier" pitchFamily="49" charset="0"/>
                <a:ea typeface="맑은 고딕" pitchFamily="50" charset="-127"/>
                <a:sym typeface="Wingdings" pitchFamily="2" charset="2"/>
              </a:rPr>
              <a:t>;</a:t>
            </a:r>
          </a:p>
          <a:p>
            <a:pPr marL="342900" indent="-342900">
              <a:buFontTx/>
              <a:buAutoNum type="arabicPlain"/>
            </a:pPr>
            <a:r>
              <a:rPr lang="en-US" altLang="ko-KR" sz="1600" dirty="0">
                <a:solidFill>
                  <a:prstClr val="black"/>
                </a:solidFill>
                <a:latin typeface="Courier" pitchFamily="49" charset="0"/>
                <a:ea typeface="맑은 고딕" pitchFamily="50" charset="-127"/>
                <a:sym typeface="Wingdings" pitchFamily="2" charset="2"/>
              </a:rPr>
              <a:t> }</a:t>
            </a:r>
          </a:p>
        </p:txBody>
      </p:sp>
      <p:sp>
        <p:nvSpPr>
          <p:cNvPr id="23" name="Rectangle 22"/>
          <p:cNvSpPr/>
          <p:nvPr/>
        </p:nvSpPr>
        <p:spPr>
          <a:xfrm>
            <a:off x="794479" y="959370"/>
            <a:ext cx="8349521" cy="1200329"/>
          </a:xfrm>
          <a:prstGeom prst="rect">
            <a:avLst/>
          </a:prstGeom>
        </p:spPr>
        <p:txBody>
          <a:bodyPr wrap="square">
            <a:spAutoFit/>
          </a:bodyPr>
          <a:lstStyle/>
          <a:p>
            <a:r>
              <a:rPr lang="en-US" altLang="ko-KR" sz="2400" b="1" dirty="0"/>
              <a:t>First attempt</a:t>
            </a:r>
            <a:r>
              <a:rPr lang="en-US" altLang="ko-KR" sz="2400" dirty="0"/>
              <a:t>: Using a </a:t>
            </a:r>
            <a:r>
              <a:rPr lang="en-US" altLang="ko-KR" sz="2400" i="1" dirty="0"/>
              <a:t>flag</a:t>
            </a:r>
            <a:r>
              <a:rPr lang="en-US" altLang="ko-KR" sz="2400" dirty="0"/>
              <a:t> denoting whether the lock is held or not.</a:t>
            </a:r>
          </a:p>
          <a:p>
            <a:pPr lvl="1"/>
            <a:r>
              <a:rPr lang="en-US" altLang="ko-KR" sz="2400" dirty="0"/>
              <a:t>The code below has problems.</a:t>
            </a:r>
            <a:endParaRPr lang="ko-KR" altLang="en-US" sz="2400" dirty="0"/>
          </a:p>
        </p:txBody>
      </p:sp>
    </p:spTree>
    <p:extLst>
      <p:ext uri="{BB962C8B-B14F-4D97-AF65-F5344CB8AC3E}">
        <p14:creationId xmlns:p14="http://schemas.microsoft.com/office/powerpoint/2010/main" val="1726660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16" name="제목 1"/>
          <p:cNvSpPr txBox="1">
            <a:spLocks/>
          </p:cNvSpPr>
          <p:nvPr/>
        </p:nvSpPr>
        <p:spPr>
          <a:xfrm>
            <a:off x="314793" y="269823"/>
            <a:ext cx="8686332" cy="779487"/>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ko-KR" sz="4400" b="0" i="0" u="none" strike="noStrike" kern="1200" cap="none" spc="0" normalizeH="0" baseline="0" noProof="0" dirty="0">
                <a:ln>
                  <a:noFill/>
                </a:ln>
                <a:solidFill>
                  <a:schemeClr val="tx1"/>
                </a:solidFill>
                <a:effectLst/>
                <a:uLnTx/>
                <a:uFillTx/>
                <a:latin typeface="+mj-lt"/>
                <a:ea typeface="+mj-ea"/>
                <a:cs typeface="+mj-cs"/>
              </a:rPr>
              <a:t>Why hardware support needed? (Cont.)</a:t>
            </a:r>
            <a:endParaRPr kumimoji="0" lang="ko-KR"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0" name="내용 개체 틀 2"/>
          <p:cNvSpPr>
            <a:spLocks noGrp="1"/>
          </p:cNvSpPr>
          <p:nvPr>
            <p:ph idx="1"/>
          </p:nvPr>
        </p:nvSpPr>
        <p:spPr>
          <a:xfrm>
            <a:off x="838200" y="989351"/>
            <a:ext cx="10515600" cy="5187612"/>
          </a:xfrm>
        </p:spPr>
        <p:txBody>
          <a:bodyPr>
            <a:normAutofit/>
          </a:bodyPr>
          <a:lstStyle/>
          <a:p>
            <a:pPr lvl="1"/>
            <a:r>
              <a:rPr lang="en-US" altLang="ko-KR" b="1" dirty="0"/>
              <a:t>Problem 1</a:t>
            </a:r>
            <a:r>
              <a:rPr lang="en-US" altLang="ko-KR" dirty="0"/>
              <a:t>: No Mutual Exclusion (assume </a:t>
            </a:r>
            <a:r>
              <a:rPr lang="en-US" altLang="ko-KR" dirty="0">
                <a:latin typeface="Courier New" panose="02070309020205020404" pitchFamily="49" charset="0"/>
                <a:cs typeface="Courier New" panose="02070309020205020404" pitchFamily="49" charset="0"/>
              </a:rPr>
              <a:t>flag=0</a:t>
            </a:r>
            <a:r>
              <a:rPr lang="en-US" altLang="ko-KR" dirty="0"/>
              <a:t> to begin)</a:t>
            </a:r>
          </a:p>
          <a:p>
            <a:endParaRPr lang="en-US" altLang="ko-KR" dirty="0"/>
          </a:p>
          <a:p>
            <a:endParaRPr lang="en-US" altLang="ko-KR" dirty="0"/>
          </a:p>
          <a:p>
            <a:endParaRPr lang="en-US" altLang="ko-KR" dirty="0"/>
          </a:p>
          <a:p>
            <a:endParaRPr lang="en-US" altLang="ko-KR" dirty="0"/>
          </a:p>
          <a:p>
            <a:endParaRPr lang="en-US" altLang="ko-KR" dirty="0"/>
          </a:p>
          <a:p>
            <a:pPr lvl="1"/>
            <a:endParaRPr lang="en-US" altLang="ko-KR" b="1" dirty="0"/>
          </a:p>
          <a:p>
            <a:pPr lvl="1"/>
            <a:r>
              <a:rPr lang="en-US" altLang="ko-KR" b="1" dirty="0"/>
              <a:t>Problem 2</a:t>
            </a:r>
            <a:r>
              <a:rPr lang="en-US" altLang="ko-KR" dirty="0"/>
              <a:t>: </a:t>
            </a:r>
            <a:r>
              <a:rPr lang="en-US" altLang="ko-KR" u="sng" dirty="0"/>
              <a:t>Spin-waiting</a:t>
            </a:r>
            <a:r>
              <a:rPr lang="en-US" altLang="ko-KR" dirty="0"/>
              <a:t> wastes time waiting for another thread.</a:t>
            </a:r>
          </a:p>
          <a:p>
            <a:endParaRPr lang="en-US" altLang="ko-KR" dirty="0"/>
          </a:p>
          <a:p>
            <a:r>
              <a:rPr lang="en-US" altLang="ko-KR" dirty="0"/>
              <a:t>So, we need an atomic instruction supported by </a:t>
            </a:r>
            <a:r>
              <a:rPr lang="en-US" altLang="ko-KR" dirty="0">
                <a:solidFill>
                  <a:schemeClr val="accent6">
                    <a:lumMod val="75000"/>
                  </a:schemeClr>
                </a:solidFill>
              </a:rPr>
              <a:t>Hardware</a:t>
            </a:r>
            <a:r>
              <a:rPr lang="en-US" altLang="ko-KR" dirty="0"/>
              <a:t>!</a:t>
            </a:r>
          </a:p>
          <a:p>
            <a:pPr lvl="1"/>
            <a:r>
              <a:rPr lang="en-US" altLang="ko-KR" i="1" dirty="0"/>
              <a:t>test-and-set</a:t>
            </a:r>
            <a:r>
              <a:rPr lang="en-US" altLang="ko-KR" dirty="0"/>
              <a:t> instruction, also known as </a:t>
            </a:r>
            <a:r>
              <a:rPr lang="en-US" altLang="ko-KR" i="1" dirty="0"/>
              <a:t>atomic exchange</a:t>
            </a:r>
            <a:endParaRPr lang="ko-KR" altLang="en-US" i="1" dirty="0"/>
          </a:p>
        </p:txBody>
      </p:sp>
      <p:grpSp>
        <p:nvGrpSpPr>
          <p:cNvPr id="21" name="그룹 11"/>
          <p:cNvGrpSpPr/>
          <p:nvPr/>
        </p:nvGrpSpPr>
        <p:grpSpPr>
          <a:xfrm>
            <a:off x="1043608" y="1394084"/>
            <a:ext cx="7200800" cy="2323477"/>
            <a:chOff x="1043608" y="1916832"/>
            <a:chExt cx="7200800" cy="2570802"/>
          </a:xfrm>
        </p:grpSpPr>
        <p:cxnSp>
          <p:nvCxnSpPr>
            <p:cNvPr id="22" name="직선 연결선 5"/>
            <p:cNvCxnSpPr/>
            <p:nvPr/>
          </p:nvCxnSpPr>
          <p:spPr>
            <a:xfrm>
              <a:off x="1043608" y="2255386"/>
              <a:ext cx="72008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475656" y="1916832"/>
              <a:ext cx="936795" cy="338554"/>
            </a:xfrm>
            <a:prstGeom prst="rect">
              <a:avLst/>
            </a:prstGeom>
            <a:noFill/>
          </p:spPr>
          <p:txBody>
            <a:bodyPr wrap="none" rtlCol="0">
              <a:spAutoFit/>
            </a:bodyPr>
            <a:lstStyle/>
            <a:p>
              <a:r>
                <a:rPr lang="en-US" altLang="ko-KR" sz="1600" dirty="0">
                  <a:solidFill>
                    <a:prstClr val="black"/>
                  </a:solidFill>
                  <a:latin typeface="맑은 고딕" pitchFamily="50" charset="-127"/>
                  <a:ea typeface="맑은 고딕" pitchFamily="50" charset="-127"/>
                </a:rPr>
                <a:t>Thread1</a:t>
              </a:r>
              <a:endParaRPr lang="ko-KR" altLang="en-US" sz="1600" dirty="0">
                <a:solidFill>
                  <a:prstClr val="black"/>
                </a:solidFill>
                <a:latin typeface="맑은 고딕" pitchFamily="50" charset="-127"/>
                <a:ea typeface="맑은 고딕" pitchFamily="50" charset="-127"/>
              </a:endParaRPr>
            </a:p>
          </p:txBody>
        </p:sp>
        <p:sp>
          <p:nvSpPr>
            <p:cNvPr id="24" name="TextBox 23"/>
            <p:cNvSpPr txBox="1"/>
            <p:nvPr/>
          </p:nvSpPr>
          <p:spPr>
            <a:xfrm>
              <a:off x="5090769" y="1916832"/>
              <a:ext cx="936795" cy="338554"/>
            </a:xfrm>
            <a:prstGeom prst="rect">
              <a:avLst/>
            </a:prstGeom>
            <a:noFill/>
          </p:spPr>
          <p:txBody>
            <a:bodyPr wrap="none" rtlCol="0">
              <a:spAutoFit/>
            </a:bodyPr>
            <a:lstStyle/>
            <a:p>
              <a:r>
                <a:rPr lang="en-US" altLang="ko-KR" sz="1600" dirty="0">
                  <a:solidFill>
                    <a:prstClr val="black"/>
                  </a:solidFill>
                  <a:latin typeface="맑은 고딕" pitchFamily="50" charset="-127"/>
                  <a:ea typeface="맑은 고딕" pitchFamily="50" charset="-127"/>
                </a:rPr>
                <a:t>Thread2</a:t>
              </a:r>
              <a:endParaRPr lang="ko-KR" altLang="en-US" sz="1600" dirty="0">
                <a:solidFill>
                  <a:prstClr val="black"/>
                </a:solidFill>
                <a:latin typeface="맑은 고딕" pitchFamily="50" charset="-127"/>
                <a:ea typeface="맑은 고딕" pitchFamily="50" charset="-127"/>
              </a:endParaRPr>
            </a:p>
          </p:txBody>
        </p:sp>
        <p:sp>
          <p:nvSpPr>
            <p:cNvPr id="25" name="TextBox 24"/>
            <p:cNvSpPr txBox="1"/>
            <p:nvPr/>
          </p:nvSpPr>
          <p:spPr>
            <a:xfrm>
              <a:off x="1463224" y="2329209"/>
              <a:ext cx="2842830" cy="830997"/>
            </a:xfrm>
            <a:prstGeom prst="rect">
              <a:avLst/>
            </a:prstGeom>
            <a:noFill/>
          </p:spPr>
          <p:txBody>
            <a:bodyPr wrap="none" rtlCol="0">
              <a:spAutoFit/>
            </a:bodyPr>
            <a:lstStyle/>
            <a:p>
              <a:r>
                <a:rPr lang="en-US" altLang="ko-KR" sz="1600" dirty="0">
                  <a:solidFill>
                    <a:prstClr val="black"/>
                  </a:solidFill>
                  <a:latin typeface="맑은 고딕" pitchFamily="50" charset="-127"/>
                  <a:ea typeface="맑은 고딕" pitchFamily="50" charset="-127"/>
                </a:rPr>
                <a:t>call </a:t>
              </a:r>
              <a:r>
                <a:rPr lang="en-US" altLang="ko-KR" sz="1600" dirty="0">
                  <a:solidFill>
                    <a:prstClr val="black"/>
                  </a:solidFill>
                  <a:latin typeface="Courier" pitchFamily="49" charset="0"/>
                  <a:ea typeface="맑은 고딕" pitchFamily="50" charset="-127"/>
                </a:rPr>
                <a:t>lock()</a:t>
              </a:r>
            </a:p>
            <a:p>
              <a:r>
                <a:rPr lang="en-US" altLang="ko-KR" sz="1600" dirty="0">
                  <a:solidFill>
                    <a:prstClr val="black"/>
                  </a:solidFill>
                  <a:latin typeface="Courier" pitchFamily="49" charset="0"/>
                  <a:ea typeface="맑은 고딕" pitchFamily="50" charset="-127"/>
                </a:rPr>
                <a:t>while (flag == 1)</a:t>
              </a:r>
            </a:p>
            <a:p>
              <a:r>
                <a:rPr lang="en-US" altLang="ko-KR" sz="1600" dirty="0">
                  <a:solidFill>
                    <a:prstClr val="black"/>
                  </a:solidFill>
                  <a:latin typeface="맑은 고딕" pitchFamily="50" charset="-127"/>
                  <a:ea typeface="맑은 고딕" pitchFamily="50" charset="-127"/>
                </a:rPr>
                <a:t>interrupt: switch to Thread 2</a:t>
              </a:r>
              <a:endParaRPr lang="ko-KR" altLang="en-US" sz="1600" dirty="0">
                <a:solidFill>
                  <a:prstClr val="black"/>
                </a:solidFill>
                <a:latin typeface="맑은 고딕" pitchFamily="50" charset="-127"/>
                <a:ea typeface="맑은 고딕" pitchFamily="50" charset="-127"/>
              </a:endParaRPr>
            </a:p>
          </p:txBody>
        </p:sp>
        <p:sp>
          <p:nvSpPr>
            <p:cNvPr id="26" name="TextBox 25"/>
            <p:cNvSpPr txBox="1"/>
            <p:nvPr/>
          </p:nvSpPr>
          <p:spPr>
            <a:xfrm>
              <a:off x="5041538" y="3068960"/>
              <a:ext cx="2842830" cy="1077218"/>
            </a:xfrm>
            <a:prstGeom prst="rect">
              <a:avLst/>
            </a:prstGeom>
            <a:noFill/>
          </p:spPr>
          <p:txBody>
            <a:bodyPr wrap="none" rtlCol="0">
              <a:spAutoFit/>
            </a:bodyPr>
            <a:lstStyle/>
            <a:p>
              <a:r>
                <a:rPr lang="en-US" altLang="ko-KR" sz="1600" dirty="0">
                  <a:solidFill>
                    <a:prstClr val="black"/>
                  </a:solidFill>
                  <a:latin typeface="맑은 고딕" pitchFamily="50" charset="-127"/>
                  <a:ea typeface="맑은 고딕" pitchFamily="50" charset="-127"/>
                </a:rPr>
                <a:t>call </a:t>
              </a:r>
              <a:r>
                <a:rPr lang="en-US" altLang="ko-KR" sz="1600" dirty="0">
                  <a:solidFill>
                    <a:prstClr val="black"/>
                  </a:solidFill>
                  <a:latin typeface="Courier" pitchFamily="49" charset="0"/>
                  <a:ea typeface="맑은 고딕" pitchFamily="50" charset="-127"/>
                </a:rPr>
                <a:t>lock()</a:t>
              </a:r>
            </a:p>
            <a:p>
              <a:r>
                <a:rPr lang="en-US" altLang="ko-KR" sz="1600" dirty="0">
                  <a:solidFill>
                    <a:prstClr val="black"/>
                  </a:solidFill>
                  <a:latin typeface="Courier" pitchFamily="49" charset="0"/>
                  <a:ea typeface="맑은 고딕" pitchFamily="50" charset="-127"/>
                </a:rPr>
                <a:t>while (flag == 1)</a:t>
              </a:r>
            </a:p>
            <a:p>
              <a:r>
                <a:rPr lang="en-US" altLang="ko-KR" sz="1600" dirty="0">
                  <a:solidFill>
                    <a:prstClr val="black"/>
                  </a:solidFill>
                  <a:latin typeface="Courier" pitchFamily="49" charset="0"/>
                  <a:ea typeface="맑은 고딕" pitchFamily="50" charset="-127"/>
                </a:rPr>
                <a:t>flag = 1;</a:t>
              </a:r>
            </a:p>
            <a:p>
              <a:r>
                <a:rPr lang="en-US" altLang="ko-KR" sz="1600" dirty="0">
                  <a:solidFill>
                    <a:prstClr val="black"/>
                  </a:solidFill>
                  <a:latin typeface="맑은 고딕" pitchFamily="50" charset="-127"/>
                  <a:ea typeface="맑은 고딕" pitchFamily="50" charset="-127"/>
                </a:rPr>
                <a:t>interrupt: switch to Thread 1</a:t>
              </a:r>
              <a:endParaRPr lang="ko-KR" altLang="en-US" sz="1600" dirty="0">
                <a:solidFill>
                  <a:prstClr val="black"/>
                </a:solidFill>
                <a:latin typeface="맑은 고딕" pitchFamily="50" charset="-127"/>
                <a:ea typeface="맑은 고딕" pitchFamily="50" charset="-127"/>
              </a:endParaRPr>
            </a:p>
          </p:txBody>
        </p:sp>
        <p:sp>
          <p:nvSpPr>
            <p:cNvPr id="27" name="TextBox 26"/>
            <p:cNvSpPr txBox="1"/>
            <p:nvPr/>
          </p:nvSpPr>
          <p:spPr>
            <a:xfrm>
              <a:off x="1421653" y="4149080"/>
              <a:ext cx="3366371" cy="338554"/>
            </a:xfrm>
            <a:prstGeom prst="rect">
              <a:avLst/>
            </a:prstGeom>
            <a:noFill/>
          </p:spPr>
          <p:txBody>
            <a:bodyPr wrap="none" rtlCol="0">
              <a:spAutoFit/>
            </a:bodyPr>
            <a:lstStyle/>
            <a:p>
              <a:r>
                <a:rPr lang="en-US" altLang="ko-KR" sz="1600" dirty="0">
                  <a:solidFill>
                    <a:prstClr val="black"/>
                  </a:solidFill>
                  <a:latin typeface="Courier" pitchFamily="49" charset="0"/>
                  <a:ea typeface="맑은 고딕" pitchFamily="50" charset="-127"/>
                </a:rPr>
                <a:t>flag = 1; </a:t>
              </a:r>
              <a:r>
                <a:rPr lang="en-US" altLang="ko-KR" sz="1600" dirty="0">
                  <a:solidFill>
                    <a:srgbClr val="00B0F0"/>
                  </a:solidFill>
                  <a:latin typeface="맑은 고딕" pitchFamily="50" charset="-127"/>
                  <a:ea typeface="맑은 고딕" pitchFamily="50" charset="-127"/>
                </a:rPr>
                <a:t>// set flag to 1 (too!)</a:t>
              </a:r>
              <a:endParaRPr lang="ko-KR" altLang="en-US" sz="1600" dirty="0">
                <a:solidFill>
                  <a:srgbClr val="00B0F0"/>
                </a:solidFill>
                <a:latin typeface="맑은 고딕" pitchFamily="50" charset="-127"/>
                <a:ea typeface="맑은 고딕" pitchFamily="50" charset="-127"/>
              </a:endParaRPr>
            </a:p>
          </p:txBody>
        </p:sp>
      </p:grpSp>
    </p:spTree>
    <p:extLst>
      <p:ext uri="{BB962C8B-B14F-4D97-AF65-F5344CB8AC3E}">
        <p14:creationId xmlns:p14="http://schemas.microsoft.com/office/powerpoint/2010/main" val="2492227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2" name="내용 개체 틀 2"/>
          <p:cNvSpPr>
            <a:spLocks noGrp="1"/>
          </p:cNvSpPr>
          <p:nvPr>
            <p:ph idx="1"/>
          </p:nvPr>
        </p:nvSpPr>
        <p:spPr/>
        <p:txBody>
          <a:bodyPr/>
          <a:lstStyle/>
          <a:p>
            <a:r>
              <a:rPr lang="en-US" altLang="ko-KR" dirty="0"/>
              <a:t>An instruction to support the creation of simple locks</a:t>
            </a:r>
          </a:p>
          <a:p>
            <a:endParaRPr lang="en-US" altLang="ko-KR" dirty="0"/>
          </a:p>
          <a:p>
            <a:endParaRPr lang="en-US" altLang="ko-KR" dirty="0"/>
          </a:p>
          <a:p>
            <a:endParaRPr lang="en-US" altLang="ko-KR" dirty="0"/>
          </a:p>
          <a:p>
            <a:endParaRPr lang="en-US" altLang="ko-KR" dirty="0"/>
          </a:p>
          <a:p>
            <a:pPr lvl="1"/>
            <a:r>
              <a:rPr lang="en-US" altLang="ko-KR" b="1" dirty="0"/>
              <a:t>return</a:t>
            </a:r>
            <a:r>
              <a:rPr lang="en-US" altLang="ko-KR" dirty="0"/>
              <a:t>(testing) old value pointed to by the</a:t>
            </a:r>
            <a:r>
              <a:rPr lang="en-US" altLang="ko-KR" dirty="0">
                <a:latin typeface="Courier New" panose="02070309020205020404" pitchFamily="49" charset="0"/>
                <a:cs typeface="Courier New" panose="02070309020205020404" pitchFamily="49" charset="0"/>
              </a:rPr>
              <a:t> </a:t>
            </a:r>
            <a:r>
              <a:rPr lang="en-US" altLang="ko-KR" dirty="0" err="1">
                <a:latin typeface="Courier New" panose="02070309020205020404" pitchFamily="49" charset="0"/>
                <a:cs typeface="Courier New" panose="02070309020205020404" pitchFamily="49" charset="0"/>
              </a:rPr>
              <a:t>ptr</a:t>
            </a:r>
            <a:r>
              <a:rPr lang="en-US" altLang="ko-KR" dirty="0"/>
              <a:t>.</a:t>
            </a:r>
          </a:p>
          <a:p>
            <a:pPr lvl="1"/>
            <a:r>
              <a:rPr lang="en-US" altLang="ko-KR" i="1" dirty="0"/>
              <a:t>Simultaneously</a:t>
            </a:r>
            <a:r>
              <a:rPr lang="en-US" altLang="ko-KR" dirty="0"/>
              <a:t> </a:t>
            </a:r>
            <a:r>
              <a:rPr lang="en-US" altLang="ko-KR" b="1" dirty="0"/>
              <a:t>update</a:t>
            </a:r>
            <a:r>
              <a:rPr lang="en-US" altLang="ko-KR" dirty="0"/>
              <a:t>(setting) said value to </a:t>
            </a:r>
            <a:r>
              <a:rPr lang="en-US" altLang="ko-KR" dirty="0">
                <a:latin typeface="Courier New" panose="02070309020205020404" pitchFamily="49" charset="0"/>
                <a:cs typeface="Courier New" panose="02070309020205020404" pitchFamily="49" charset="0"/>
              </a:rPr>
              <a:t>new</a:t>
            </a:r>
            <a:r>
              <a:rPr lang="en-US" altLang="ko-KR" dirty="0"/>
              <a:t>.</a:t>
            </a:r>
          </a:p>
          <a:p>
            <a:pPr lvl="1"/>
            <a:r>
              <a:rPr lang="en-US" altLang="ko-KR" dirty="0"/>
              <a:t>This sequence of operations is </a:t>
            </a:r>
            <a:r>
              <a:rPr lang="en-US" altLang="ko-KR" dirty="0">
                <a:solidFill>
                  <a:schemeClr val="accent6">
                    <a:lumMod val="75000"/>
                  </a:schemeClr>
                </a:solidFill>
              </a:rPr>
              <a:t>performed atomically</a:t>
            </a:r>
            <a:r>
              <a:rPr lang="en-US" altLang="ko-KR" dirty="0"/>
              <a:t>.</a:t>
            </a:r>
          </a:p>
          <a:p>
            <a:pPr lvl="1"/>
            <a:endParaRPr lang="en-US" altLang="ko-KR" dirty="0"/>
          </a:p>
          <a:p>
            <a:pPr lvl="1"/>
            <a:endParaRPr lang="en-US" altLang="ko-KR" dirty="0"/>
          </a:p>
          <a:p>
            <a:pPr lvl="1"/>
            <a:endParaRPr lang="en-US" altLang="ko-KR" dirty="0"/>
          </a:p>
          <a:p>
            <a:pPr lvl="1"/>
            <a:endParaRPr lang="en-US" altLang="ko-KR" dirty="0"/>
          </a:p>
        </p:txBody>
      </p:sp>
      <p:sp>
        <p:nvSpPr>
          <p:cNvPr id="23" name="TextBox 22"/>
          <p:cNvSpPr txBox="1"/>
          <p:nvPr/>
        </p:nvSpPr>
        <p:spPr>
          <a:xfrm>
            <a:off x="1484026" y="2383437"/>
            <a:ext cx="7955396" cy="1477328"/>
          </a:xfrm>
          <a:prstGeom prst="rect">
            <a:avLst/>
          </a:prstGeom>
          <a:noFill/>
          <a:ln>
            <a:solidFill>
              <a:schemeClr val="tx1"/>
            </a:solidFill>
          </a:ln>
        </p:spPr>
        <p:txBody>
          <a:bodyPr wrap="square" rtlCol="0">
            <a:spAutoFit/>
          </a:bodyPr>
          <a:lstStyle/>
          <a:p>
            <a:pPr marL="342900" indent="-342900">
              <a:buFontTx/>
              <a:buAutoNum type="arabicPlain"/>
            </a:pPr>
            <a:r>
              <a:rPr lang="en-US" altLang="ko-KR" dirty="0">
                <a:solidFill>
                  <a:prstClr val="black"/>
                </a:solidFill>
                <a:latin typeface="Courier New" pitchFamily="49" charset="0"/>
                <a:ea typeface="맑은 고딕" pitchFamily="50" charset="-127"/>
                <a:cs typeface="Courier New" pitchFamily="49" charset="0"/>
              </a:rPr>
              <a:t> </a:t>
            </a:r>
            <a:r>
              <a:rPr lang="en-US" altLang="ko-KR" dirty="0" err="1">
                <a:solidFill>
                  <a:srgbClr val="00B050"/>
                </a:solidFill>
                <a:latin typeface="Courier New" pitchFamily="49" charset="0"/>
                <a:ea typeface="맑은 고딕" pitchFamily="50" charset="-127"/>
                <a:cs typeface="Courier New" pitchFamily="49" charset="0"/>
              </a:rPr>
              <a:t>int</a:t>
            </a:r>
            <a:r>
              <a:rPr lang="en-US" altLang="ko-KR" dirty="0">
                <a:solidFill>
                  <a:prstClr val="black"/>
                </a:solidFill>
                <a:latin typeface="Courier New" pitchFamily="49" charset="0"/>
                <a:ea typeface="맑은 고딕" pitchFamily="50" charset="-127"/>
                <a:cs typeface="Courier New" pitchFamily="49" charset="0"/>
              </a:rPr>
              <a:t> </a:t>
            </a:r>
            <a:r>
              <a:rPr lang="en-US" altLang="ko-KR" dirty="0" err="1">
                <a:solidFill>
                  <a:prstClr val="black"/>
                </a:solidFill>
                <a:latin typeface="Courier New" pitchFamily="49" charset="0"/>
                <a:ea typeface="맑은 고딕" pitchFamily="50" charset="-127"/>
                <a:cs typeface="Courier New" pitchFamily="49" charset="0"/>
              </a:rPr>
              <a:t>TestAndSet</a:t>
            </a:r>
            <a:r>
              <a:rPr lang="en-US" altLang="ko-KR" dirty="0">
                <a:solidFill>
                  <a:prstClr val="black"/>
                </a:solidFill>
                <a:latin typeface="Courier New" pitchFamily="49" charset="0"/>
                <a:ea typeface="맑은 고딕" pitchFamily="50" charset="-127"/>
                <a:cs typeface="Courier New" pitchFamily="49" charset="0"/>
              </a:rPr>
              <a:t>(</a:t>
            </a:r>
            <a:r>
              <a:rPr lang="en-US" altLang="ko-KR" dirty="0" err="1">
                <a:solidFill>
                  <a:srgbClr val="00B050"/>
                </a:solidFill>
                <a:latin typeface="Courier New" pitchFamily="49" charset="0"/>
                <a:ea typeface="맑은 고딕" pitchFamily="50" charset="-127"/>
                <a:cs typeface="Courier New" pitchFamily="49" charset="0"/>
              </a:rPr>
              <a:t>int</a:t>
            </a:r>
            <a:r>
              <a:rPr lang="en-US" altLang="ko-KR" dirty="0">
                <a:solidFill>
                  <a:prstClr val="black"/>
                </a:solidFill>
                <a:latin typeface="Courier New" pitchFamily="49" charset="0"/>
                <a:ea typeface="맑은 고딕" pitchFamily="50" charset="-127"/>
                <a:cs typeface="Courier New" pitchFamily="49" charset="0"/>
              </a:rPr>
              <a:t> *</a:t>
            </a:r>
            <a:r>
              <a:rPr lang="en-US" altLang="ko-KR" dirty="0" err="1">
                <a:solidFill>
                  <a:prstClr val="black"/>
                </a:solidFill>
                <a:latin typeface="Courier New" pitchFamily="49" charset="0"/>
                <a:ea typeface="맑은 고딕" pitchFamily="50" charset="-127"/>
                <a:cs typeface="Courier New" pitchFamily="49" charset="0"/>
              </a:rPr>
              <a:t>ptr</a:t>
            </a:r>
            <a:r>
              <a:rPr lang="en-US" altLang="ko-KR" dirty="0">
                <a:solidFill>
                  <a:prstClr val="black"/>
                </a:solidFill>
                <a:latin typeface="Courier New" pitchFamily="49" charset="0"/>
                <a:ea typeface="맑은 고딕" pitchFamily="50" charset="-127"/>
                <a:cs typeface="Courier New" pitchFamily="49" charset="0"/>
              </a:rPr>
              <a:t>, </a:t>
            </a:r>
            <a:r>
              <a:rPr lang="en-US" altLang="ko-KR" dirty="0" err="1">
                <a:solidFill>
                  <a:srgbClr val="00B050"/>
                </a:solidFill>
                <a:latin typeface="Courier New" pitchFamily="49" charset="0"/>
                <a:ea typeface="맑은 고딕" pitchFamily="50" charset="-127"/>
                <a:cs typeface="Courier New" pitchFamily="49" charset="0"/>
              </a:rPr>
              <a:t>int</a:t>
            </a:r>
            <a:r>
              <a:rPr lang="en-US" altLang="ko-KR" dirty="0">
                <a:solidFill>
                  <a:prstClr val="black"/>
                </a:solidFill>
                <a:latin typeface="Courier New" pitchFamily="49" charset="0"/>
                <a:ea typeface="맑은 고딕" pitchFamily="50" charset="-127"/>
                <a:cs typeface="Courier New" pitchFamily="49" charset="0"/>
              </a:rPr>
              <a:t> new) {</a:t>
            </a:r>
          </a:p>
          <a:p>
            <a:pPr marL="342900" indent="-342900">
              <a:buFontTx/>
              <a:buAutoNum type="arabicPlain"/>
            </a:pPr>
            <a:r>
              <a:rPr lang="en-US" altLang="ko-KR" dirty="0">
                <a:solidFill>
                  <a:prstClr val="black"/>
                </a:solidFill>
                <a:latin typeface="Courier New" pitchFamily="49" charset="0"/>
                <a:ea typeface="맑은 고딕" pitchFamily="50" charset="-127"/>
                <a:cs typeface="Courier New" pitchFamily="49" charset="0"/>
              </a:rPr>
              <a:t> 	</a:t>
            </a:r>
            <a:r>
              <a:rPr lang="en-US" altLang="ko-KR" dirty="0" err="1">
                <a:solidFill>
                  <a:srgbClr val="00B050"/>
                </a:solidFill>
                <a:latin typeface="Courier New" pitchFamily="49" charset="0"/>
                <a:ea typeface="맑은 고딕" pitchFamily="50" charset="-127"/>
                <a:cs typeface="Courier New" pitchFamily="49" charset="0"/>
              </a:rPr>
              <a:t>int</a:t>
            </a:r>
            <a:r>
              <a:rPr lang="en-US" altLang="ko-KR" dirty="0">
                <a:solidFill>
                  <a:prstClr val="black"/>
                </a:solidFill>
                <a:latin typeface="Courier New" pitchFamily="49" charset="0"/>
                <a:ea typeface="맑은 고딕" pitchFamily="50" charset="-127"/>
                <a:cs typeface="Courier New" pitchFamily="49" charset="0"/>
              </a:rPr>
              <a:t> old = *</a:t>
            </a:r>
            <a:r>
              <a:rPr lang="en-US" altLang="ko-KR" dirty="0" err="1">
                <a:solidFill>
                  <a:prstClr val="black"/>
                </a:solidFill>
                <a:latin typeface="Courier New" pitchFamily="49" charset="0"/>
                <a:ea typeface="맑은 고딕" pitchFamily="50" charset="-127"/>
                <a:cs typeface="Courier New" pitchFamily="49" charset="0"/>
              </a:rPr>
              <a:t>ptr</a:t>
            </a:r>
            <a:r>
              <a:rPr lang="en-US" altLang="ko-KR" dirty="0">
                <a:solidFill>
                  <a:prstClr val="black"/>
                </a:solidFill>
                <a:latin typeface="Courier New" pitchFamily="49" charset="0"/>
                <a:ea typeface="맑은 고딕" pitchFamily="50" charset="-127"/>
                <a:cs typeface="Courier New" pitchFamily="49" charset="0"/>
              </a:rPr>
              <a:t>;	</a:t>
            </a:r>
            <a:r>
              <a:rPr lang="en-US" altLang="ko-KR" dirty="0">
                <a:solidFill>
                  <a:srgbClr val="00B0F0"/>
                </a:solidFill>
                <a:latin typeface="Courier New" pitchFamily="49" charset="0"/>
                <a:ea typeface="맑은 고딕" pitchFamily="50" charset="-127"/>
                <a:cs typeface="Courier New" pitchFamily="49" charset="0"/>
              </a:rPr>
              <a:t>// fetch old value at </a:t>
            </a:r>
            <a:r>
              <a:rPr lang="en-US" altLang="ko-KR" dirty="0" err="1">
                <a:solidFill>
                  <a:srgbClr val="00B0F0"/>
                </a:solidFill>
                <a:latin typeface="Courier New" pitchFamily="49" charset="0"/>
                <a:ea typeface="맑은 고딕" pitchFamily="50" charset="-127"/>
                <a:cs typeface="Courier New" pitchFamily="49" charset="0"/>
              </a:rPr>
              <a:t>ptr</a:t>
            </a:r>
            <a:endParaRPr lang="en-US" altLang="ko-KR" dirty="0">
              <a:solidFill>
                <a:srgbClr val="00B0F0"/>
              </a:solidFill>
              <a:latin typeface="Courier New" pitchFamily="49" charset="0"/>
              <a:ea typeface="맑은 고딕" pitchFamily="50" charset="-127"/>
              <a:cs typeface="Courier New" pitchFamily="49" charset="0"/>
            </a:endParaRPr>
          </a:p>
          <a:p>
            <a:pPr marL="342900" indent="-342900">
              <a:buFontTx/>
              <a:buAutoNum type="arabicPlain"/>
            </a:pPr>
            <a:r>
              <a:rPr lang="en-US" altLang="ko-KR" dirty="0">
                <a:solidFill>
                  <a:prstClr val="black"/>
                </a:solidFill>
                <a:latin typeface="Courier New" pitchFamily="49" charset="0"/>
                <a:ea typeface="맑은 고딕" pitchFamily="50" charset="-127"/>
                <a:cs typeface="Courier New" pitchFamily="49" charset="0"/>
              </a:rPr>
              <a:t> 	*</a:t>
            </a:r>
            <a:r>
              <a:rPr lang="en-US" altLang="ko-KR" dirty="0" err="1">
                <a:solidFill>
                  <a:prstClr val="black"/>
                </a:solidFill>
                <a:latin typeface="Courier New" pitchFamily="49" charset="0"/>
                <a:ea typeface="맑은 고딕" pitchFamily="50" charset="-127"/>
                <a:cs typeface="Courier New" pitchFamily="49" charset="0"/>
              </a:rPr>
              <a:t>ptr</a:t>
            </a:r>
            <a:r>
              <a:rPr lang="en-US" altLang="ko-KR" dirty="0">
                <a:solidFill>
                  <a:prstClr val="black"/>
                </a:solidFill>
                <a:latin typeface="Courier New" pitchFamily="49" charset="0"/>
                <a:ea typeface="맑은 고딕" pitchFamily="50" charset="-127"/>
                <a:cs typeface="Courier New" pitchFamily="49" charset="0"/>
              </a:rPr>
              <a:t> = new;	</a:t>
            </a:r>
            <a:r>
              <a:rPr lang="en-US" altLang="ko-KR" dirty="0">
                <a:solidFill>
                  <a:srgbClr val="00B0F0"/>
                </a:solidFill>
                <a:latin typeface="Courier New" pitchFamily="49" charset="0"/>
                <a:ea typeface="맑은 고딕" pitchFamily="50" charset="-127"/>
                <a:cs typeface="Courier New" pitchFamily="49" charset="0"/>
              </a:rPr>
              <a:t>// store ‘new’ into </a:t>
            </a:r>
            <a:r>
              <a:rPr lang="en-US" altLang="ko-KR" dirty="0" err="1">
                <a:solidFill>
                  <a:srgbClr val="00B0F0"/>
                </a:solidFill>
                <a:latin typeface="Courier New" pitchFamily="49" charset="0"/>
                <a:ea typeface="맑은 고딕" pitchFamily="50" charset="-127"/>
                <a:cs typeface="Courier New" pitchFamily="49" charset="0"/>
              </a:rPr>
              <a:t>ptr</a:t>
            </a:r>
            <a:endParaRPr lang="en-US" altLang="ko-KR" dirty="0">
              <a:solidFill>
                <a:srgbClr val="00B0F0"/>
              </a:solidFill>
              <a:latin typeface="Courier New" pitchFamily="49" charset="0"/>
              <a:ea typeface="맑은 고딕" pitchFamily="50" charset="-127"/>
              <a:cs typeface="Courier New" pitchFamily="49" charset="0"/>
            </a:endParaRPr>
          </a:p>
          <a:p>
            <a:pPr marL="342900" indent="-342900">
              <a:buFontTx/>
              <a:buAutoNum type="arabicPlain"/>
            </a:pPr>
            <a:r>
              <a:rPr lang="en-US" altLang="ko-KR" dirty="0">
                <a:solidFill>
                  <a:prstClr val="black"/>
                </a:solidFill>
                <a:latin typeface="Courier New" pitchFamily="49" charset="0"/>
                <a:ea typeface="맑은 고딕" pitchFamily="50" charset="-127"/>
                <a:cs typeface="Courier New" pitchFamily="49" charset="0"/>
              </a:rPr>
              <a:t> 	</a:t>
            </a:r>
            <a:r>
              <a:rPr lang="en-US" altLang="ko-KR" dirty="0">
                <a:solidFill>
                  <a:srgbClr val="F79646"/>
                </a:solidFill>
                <a:latin typeface="Courier New" pitchFamily="49" charset="0"/>
                <a:ea typeface="맑은 고딕" pitchFamily="50" charset="-127"/>
                <a:cs typeface="Courier New" pitchFamily="49" charset="0"/>
              </a:rPr>
              <a:t>return</a:t>
            </a:r>
            <a:r>
              <a:rPr lang="en-US" altLang="ko-KR" dirty="0">
                <a:solidFill>
                  <a:prstClr val="black"/>
                </a:solidFill>
                <a:latin typeface="Courier New" pitchFamily="49" charset="0"/>
                <a:ea typeface="맑은 고딕" pitchFamily="50" charset="-127"/>
                <a:cs typeface="Courier New" pitchFamily="49" charset="0"/>
              </a:rPr>
              <a:t> old;	</a:t>
            </a:r>
            <a:r>
              <a:rPr lang="en-US" altLang="ko-KR" dirty="0">
                <a:solidFill>
                  <a:srgbClr val="00B0F0"/>
                </a:solidFill>
                <a:latin typeface="Courier New" pitchFamily="49" charset="0"/>
                <a:ea typeface="맑은 고딕" pitchFamily="50" charset="-127"/>
                <a:cs typeface="Courier New" pitchFamily="49" charset="0"/>
              </a:rPr>
              <a:t>// return the old value</a:t>
            </a:r>
          </a:p>
          <a:p>
            <a:pPr marL="342900" indent="-342900">
              <a:buFontTx/>
              <a:buAutoNum type="arabicPlain"/>
            </a:pPr>
            <a:r>
              <a:rPr lang="en-US" altLang="ko-KR" dirty="0">
                <a:solidFill>
                  <a:prstClr val="black"/>
                </a:solidFill>
                <a:latin typeface="Courier New" pitchFamily="49" charset="0"/>
                <a:ea typeface="맑은 고딕" pitchFamily="50" charset="-127"/>
                <a:cs typeface="Courier New" pitchFamily="49" charset="0"/>
              </a:rPr>
              <a:t> }</a:t>
            </a:r>
          </a:p>
        </p:txBody>
      </p:sp>
      <p:sp>
        <p:nvSpPr>
          <p:cNvPr id="24" name="제목 1"/>
          <p:cNvSpPr>
            <a:spLocks noGrp="1"/>
          </p:cNvSpPr>
          <p:nvPr>
            <p:ph type="title"/>
          </p:nvPr>
        </p:nvSpPr>
        <p:spPr/>
        <p:txBody>
          <a:bodyPr/>
          <a:lstStyle/>
          <a:p>
            <a:r>
              <a:rPr lang="en-US" altLang="ko-KR" b="1" dirty="0"/>
              <a:t>Test And Set (Atomic Exchange)</a:t>
            </a:r>
            <a:endParaRPr lang="ko-KR" altLang="en-US" b="1" dirty="0"/>
          </a:p>
        </p:txBody>
      </p:sp>
    </p:spTree>
    <p:extLst>
      <p:ext uri="{BB962C8B-B14F-4D97-AF65-F5344CB8AC3E}">
        <p14:creationId xmlns:p14="http://schemas.microsoft.com/office/powerpoint/2010/main" val="1726660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1" name="내용 개체 틀 2"/>
          <p:cNvSpPr>
            <a:spLocks noGrp="1"/>
          </p:cNvSpPr>
          <p:nvPr>
            <p:ph idx="1"/>
          </p:nvPr>
        </p:nvSpPr>
        <p:spPr>
          <a:xfrm>
            <a:off x="214313" y="880070"/>
            <a:ext cx="10833438" cy="5501258"/>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endParaRPr lang="en-US" altLang="ko-KR" b="1" dirty="0"/>
          </a:p>
          <a:p>
            <a:pPr lvl="1"/>
            <a:endParaRPr lang="en-US" altLang="ko-KR" b="1" dirty="0"/>
          </a:p>
          <a:p>
            <a:pPr lvl="1"/>
            <a:r>
              <a:rPr lang="en-US" altLang="ko-KR" b="1" dirty="0"/>
              <a:t>Note</a:t>
            </a:r>
            <a:r>
              <a:rPr lang="en-US" altLang="ko-KR" dirty="0"/>
              <a:t>: To work correctly on </a:t>
            </a:r>
            <a:r>
              <a:rPr lang="en-US" altLang="ko-KR" i="1" dirty="0"/>
              <a:t>a single processor</a:t>
            </a:r>
            <a:r>
              <a:rPr lang="en-US" altLang="ko-KR" dirty="0"/>
              <a:t>, it requires </a:t>
            </a:r>
            <a:r>
              <a:rPr lang="en-US" altLang="ko-KR" u="sng" dirty="0"/>
              <a:t>a preemptive scheduler</a:t>
            </a:r>
            <a:r>
              <a:rPr lang="en-US" altLang="ko-KR" dirty="0"/>
              <a:t>.</a:t>
            </a:r>
            <a:endParaRPr lang="ko-KR" altLang="en-US" dirty="0"/>
          </a:p>
        </p:txBody>
      </p:sp>
      <p:sp>
        <p:nvSpPr>
          <p:cNvPr id="22" name="TextBox 21"/>
          <p:cNvSpPr txBox="1"/>
          <p:nvPr/>
        </p:nvSpPr>
        <p:spPr>
          <a:xfrm>
            <a:off x="971599" y="1723869"/>
            <a:ext cx="8801987" cy="3970318"/>
          </a:xfrm>
          <a:prstGeom prst="rect">
            <a:avLst/>
          </a:prstGeom>
          <a:noFill/>
          <a:ln>
            <a:solidFill>
              <a:schemeClr val="tx1"/>
            </a:solidFill>
          </a:ln>
        </p:spPr>
        <p:txBody>
          <a:bodyPr wrap="square" rtlCol="0">
            <a:spAutoFit/>
          </a:bodyPr>
          <a:lstStyle/>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typedef</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struct</a:t>
            </a:r>
            <a:r>
              <a:rPr lang="en-US" altLang="ko-KR" sz="1400" dirty="0">
                <a:solidFill>
                  <a:srgbClr val="00B050"/>
                </a:solidFill>
                <a:latin typeface="Courier New" pitchFamily="49" charset="0"/>
                <a:ea typeface="맑은 고딕" pitchFamily="50" charset="-127"/>
                <a:cs typeface="Courier New" pitchFamily="49" charset="0"/>
              </a:rPr>
              <a:t> </a:t>
            </a:r>
            <a:r>
              <a:rPr lang="en-US" altLang="ko-KR" sz="1400" dirty="0">
                <a:solidFill>
                  <a:prstClr val="black"/>
                </a:solidFill>
                <a:latin typeface="Courier New" pitchFamily="49" charset="0"/>
                <a:ea typeface="맑은 고딕" pitchFamily="50" charset="-127"/>
                <a:cs typeface="Courier New" pitchFamily="49" charset="0"/>
              </a:rPr>
              <a:t>__</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flag;</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init</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 *lock)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0 indicates that lock is available,</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1 that it is held</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lock-&gt;flag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lock(</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 *lock)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while</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b="1" dirty="0" err="1">
                <a:solidFill>
                  <a:prstClr val="black"/>
                </a:solidFill>
                <a:latin typeface="Courier New" pitchFamily="49" charset="0"/>
                <a:ea typeface="맑은 고딕" pitchFamily="50" charset="-127"/>
                <a:cs typeface="Courier New" pitchFamily="49" charset="0"/>
              </a:rPr>
              <a:t>TestAndSet</a:t>
            </a:r>
            <a:r>
              <a:rPr lang="en-US" altLang="ko-KR" sz="1400" dirty="0">
                <a:solidFill>
                  <a:prstClr val="black"/>
                </a:solidFill>
                <a:latin typeface="Courier New" pitchFamily="49" charset="0"/>
                <a:ea typeface="맑은 고딕" pitchFamily="50" charset="-127"/>
                <a:cs typeface="Courier New" pitchFamily="49" charset="0"/>
              </a:rPr>
              <a:t>(&amp;lock-&gt;flag,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endParaRPr lang="en-US" altLang="ko-KR" sz="1400" dirty="0">
              <a:solidFill>
                <a:srgbClr val="00B0F0"/>
              </a:solidFill>
              <a:latin typeface="Courier New" pitchFamily="49" charset="0"/>
              <a:ea typeface="맑은 고딕" pitchFamily="50" charset="-127"/>
              <a:cs typeface="Courier New" pitchFamily="49" charset="0"/>
            </a:endParaRP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spin-wait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unlock(</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 *lock)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lock-&gt;flag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p:txBody>
      </p:sp>
      <p:sp>
        <p:nvSpPr>
          <p:cNvPr id="23" name="제목 1"/>
          <p:cNvSpPr>
            <a:spLocks noGrp="1"/>
          </p:cNvSpPr>
          <p:nvPr>
            <p:ph type="title"/>
          </p:nvPr>
        </p:nvSpPr>
        <p:spPr/>
        <p:txBody>
          <a:bodyPr/>
          <a:lstStyle/>
          <a:p>
            <a:r>
              <a:rPr lang="en-US" altLang="ko-KR" b="1" dirty="0"/>
              <a:t>A Simple Spin Lock using test-and-set</a:t>
            </a:r>
            <a:endParaRPr lang="ko-KR" altLang="en-US" b="1" dirty="0"/>
          </a:p>
        </p:txBody>
      </p:sp>
    </p:spTree>
    <p:extLst>
      <p:ext uri="{BB962C8B-B14F-4D97-AF65-F5344CB8AC3E}">
        <p14:creationId xmlns:p14="http://schemas.microsoft.com/office/powerpoint/2010/main" val="1726660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1" name="내용 개체 틀 2"/>
          <p:cNvSpPr>
            <a:spLocks noGrp="1"/>
          </p:cNvSpPr>
          <p:nvPr>
            <p:ph idx="1"/>
          </p:nvPr>
        </p:nvSpPr>
        <p:spPr>
          <a:xfrm>
            <a:off x="214313" y="880070"/>
            <a:ext cx="10833438" cy="5501258"/>
          </a:xfrm>
        </p:spPr>
        <p:txBody>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endParaRPr lang="en-US" altLang="ko-KR" b="1" dirty="0"/>
          </a:p>
          <a:p>
            <a:pPr marL="457200" lvl="1" indent="0">
              <a:buNone/>
            </a:pPr>
            <a:endParaRPr lang="en-US" altLang="ko-KR" b="1" dirty="0"/>
          </a:p>
        </p:txBody>
      </p:sp>
      <p:sp>
        <p:nvSpPr>
          <p:cNvPr id="22" name="TextBox 21"/>
          <p:cNvSpPr txBox="1"/>
          <p:nvPr/>
        </p:nvSpPr>
        <p:spPr>
          <a:xfrm>
            <a:off x="592956" y="1798611"/>
            <a:ext cx="11006088" cy="4829335"/>
          </a:xfrm>
          <a:prstGeom prst="rect">
            <a:avLst/>
          </a:prstGeom>
          <a:noFill/>
          <a:ln>
            <a:solidFill>
              <a:schemeClr val="tx1"/>
            </a:solidFill>
          </a:ln>
        </p:spPr>
        <p:txBody>
          <a:bodyPr wrap="square" rtlCol="0">
            <a:spAutoFit/>
          </a:bodyPr>
          <a:lstStyle/>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void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my_lock</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int	</a:t>
            </a: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tempfd</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while ( (</a:t>
            </a: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tempfd</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open(LOCKFILE, O_RDWR|O_CREAT|O_EXCL, 0644)) &lt; 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if (</a:t>
            </a: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errno</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EEXIST)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printf</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("open error for lock file");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someone else has the lock, loop around and try again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close(</a:t>
            </a: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tempfd</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 opened the file, we have the lock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void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my_unlock</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(int </a:t>
            </a:r>
            <a:r>
              <a:rPr lang="en-IN" sz="1800" b="1"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fd</a:t>
            </a: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unlink(LOCKFILE);		/* release lock by removing file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tabLst>
                <a:tab pos="609600" algn="l"/>
                <a:tab pos="1219200" algn="l"/>
                <a:tab pos="1828800" algn="l"/>
                <a:tab pos="2438400" algn="l"/>
                <a:tab pos="3048000" algn="l"/>
                <a:tab pos="3657600" algn="l"/>
                <a:tab pos="4267200" algn="l"/>
                <a:tab pos="4876800" algn="l"/>
                <a:tab pos="5486400" algn="l"/>
                <a:tab pos="6096000" algn="l"/>
                <a:tab pos="6705600" algn="l"/>
                <a:tab pos="7315200" algn="l"/>
                <a:tab pos="7924800" algn="l"/>
                <a:tab pos="8534400" algn="l"/>
                <a:tab pos="9144000" algn="l"/>
                <a:tab pos="9753600" algn="l"/>
                <a:tab pos="10363200" algn="l"/>
                <a:tab pos="10972800" algn="l"/>
                <a:tab pos="11582400" algn="l"/>
                <a:tab pos="12192000" algn="l"/>
                <a:tab pos="12801600" algn="l"/>
                <a:tab pos="13411200" algn="l"/>
                <a:tab pos="14020800" algn="l"/>
                <a:tab pos="14630400" algn="l"/>
                <a:tab pos="15240000" algn="l"/>
                <a:tab pos="15849600" algn="l"/>
                <a:tab pos="16459200" algn="l"/>
                <a:tab pos="17068800" algn="l"/>
                <a:tab pos="17678400" algn="l"/>
                <a:tab pos="18288000" algn="l"/>
                <a:tab pos="18897600" algn="l"/>
                <a:tab pos="19507200" algn="l"/>
              </a:tabLst>
            </a:pPr>
            <a:r>
              <a:rPr lang="en-IN"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제목 1"/>
          <p:cNvSpPr>
            <a:spLocks noGrp="1"/>
          </p:cNvSpPr>
          <p:nvPr>
            <p:ph type="title"/>
          </p:nvPr>
        </p:nvSpPr>
        <p:spPr>
          <a:xfrm>
            <a:off x="686341" y="-6781"/>
            <a:ext cx="10515600" cy="1325563"/>
          </a:xfrm>
        </p:spPr>
        <p:txBody>
          <a:bodyPr/>
          <a:lstStyle/>
          <a:p>
            <a:r>
              <a:rPr lang="en-US" altLang="ko-KR" b="1" dirty="0"/>
              <a:t>A Simple Spin Lock using open()</a:t>
            </a:r>
            <a:endParaRPr lang="ko-KR" altLang="en-US" b="1" dirty="0"/>
          </a:p>
        </p:txBody>
      </p:sp>
      <p:sp>
        <p:nvSpPr>
          <p:cNvPr id="16" name="TextBox 15">
            <a:extLst>
              <a:ext uri="{FF2B5EF4-FFF2-40B4-BE49-F238E27FC236}">
                <a16:creationId xmlns:a16="http://schemas.microsoft.com/office/drawing/2014/main" id="{893F0862-112B-407D-815C-A13EAB12080E}"/>
              </a:ext>
            </a:extLst>
          </p:cNvPr>
          <p:cNvSpPr txBox="1"/>
          <p:nvPr/>
        </p:nvSpPr>
        <p:spPr>
          <a:xfrm>
            <a:off x="681090" y="1170235"/>
            <a:ext cx="10833438" cy="646331"/>
          </a:xfrm>
          <a:prstGeom prst="rect">
            <a:avLst/>
          </a:prstGeom>
          <a:noFill/>
        </p:spPr>
        <p:txBody>
          <a:bodyPr wrap="square">
            <a:spAutoFit/>
          </a:bodyPr>
          <a:lstStyle/>
          <a:p>
            <a:r>
              <a:rPr lang="en-US" sz="1800" dirty="0">
                <a:effectLst/>
                <a:latin typeface="Times New Roman" panose="02020603050405020304" pitchFamily="18" charset="0"/>
                <a:ea typeface="Calibri" panose="020F0502020204030204" pitchFamily="34" charset="0"/>
              </a:rPr>
              <a:t>We are guaranteed that only one process at a time can create the file (i.e., obtain the lock), and to release the lock, we just </a:t>
            </a:r>
            <a:r>
              <a:rPr lang="en-US" sz="1600" b="1" dirty="0">
                <a:effectLst/>
                <a:latin typeface="Courier"/>
                <a:ea typeface="Calibri" panose="020F0502020204030204" pitchFamily="34" charset="0"/>
                <a:cs typeface="Courier"/>
              </a:rPr>
              <a:t>unlink </a:t>
            </a:r>
            <a:r>
              <a:rPr lang="en-US" sz="1800" dirty="0">
                <a:effectLst/>
                <a:latin typeface="Times New Roman" panose="02020603050405020304" pitchFamily="18" charset="0"/>
                <a:ea typeface="Calibri" panose="020F0502020204030204" pitchFamily="34" charset="0"/>
              </a:rPr>
              <a:t>the file</a:t>
            </a:r>
            <a:endParaRPr lang="en-IN" dirty="0"/>
          </a:p>
        </p:txBody>
      </p:sp>
    </p:spTree>
    <p:extLst>
      <p:ext uri="{BB962C8B-B14F-4D97-AF65-F5344CB8AC3E}">
        <p14:creationId xmlns:p14="http://schemas.microsoft.com/office/powerpoint/2010/main" val="321528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9825111" cy="773723"/>
          </a:xfrm>
        </p:spPr>
        <p:txBody>
          <a:bodyPr/>
          <a:lstStyle/>
          <a:p>
            <a:r>
              <a:rPr lang="en-US" b="1" dirty="0"/>
              <a:t>Recap of CO3</a:t>
            </a:r>
          </a:p>
        </p:txBody>
      </p:sp>
      <p:sp>
        <p:nvSpPr>
          <p:cNvPr id="3" name="Content Placeholder 2"/>
          <p:cNvSpPr>
            <a:spLocks noGrp="1"/>
          </p:cNvSpPr>
          <p:nvPr>
            <p:ph idx="1"/>
          </p:nvPr>
        </p:nvSpPr>
        <p:spPr>
          <a:xfrm>
            <a:off x="838200" y="872197"/>
            <a:ext cx="10515600" cy="5304766"/>
          </a:xfrm>
        </p:spPr>
        <p:txBody>
          <a:bodyPr>
            <a:normAutofit fontScale="92500"/>
          </a:bodyPr>
          <a:lstStyle/>
          <a:p>
            <a:r>
              <a:rPr lang="en-US" dirty="0"/>
              <a:t>Operating system organization: creating and running the first process, Page tables: Paging, hardware, Process address space</a:t>
            </a:r>
          </a:p>
          <a:p>
            <a:r>
              <a:rPr lang="en-US" dirty="0"/>
              <a:t>Page tables: Physical memory allocation</a:t>
            </a:r>
          </a:p>
          <a:p>
            <a:r>
              <a:rPr lang="en-US" dirty="0"/>
              <a:t>Systems calls, exceptions and interrupts, Assembly trap handlers</a:t>
            </a:r>
          </a:p>
          <a:p>
            <a:r>
              <a:rPr lang="en-US" dirty="0"/>
              <a:t>Disk driver and Disk scheduling</a:t>
            </a:r>
          </a:p>
          <a:p>
            <a:r>
              <a:rPr lang="en-US" dirty="0"/>
              <a:t>Manipulation of the process address space</a:t>
            </a:r>
          </a:p>
          <a:p>
            <a:r>
              <a:rPr lang="en-US" dirty="0"/>
              <a:t>Page tables: User part of an address space, </a:t>
            </a:r>
            <a:r>
              <a:rPr lang="en-US" dirty="0" err="1"/>
              <a:t>sbrk</a:t>
            </a:r>
            <a:r>
              <a:rPr lang="en-US" dirty="0"/>
              <a:t>, exec</a:t>
            </a:r>
          </a:p>
          <a:p>
            <a:r>
              <a:rPr lang="en-US" dirty="0"/>
              <a:t>memory management policies: swapping, demand paging</a:t>
            </a:r>
          </a:p>
          <a:p>
            <a:r>
              <a:rPr lang="en-US" dirty="0"/>
              <a:t>memory management policies: Page faults and replacement algorithms</a:t>
            </a:r>
          </a:p>
          <a:p>
            <a:r>
              <a:rPr lang="en-US" dirty="0"/>
              <a:t>TLB, Segmentation</a:t>
            </a:r>
          </a:p>
          <a:p>
            <a:r>
              <a:rPr lang="en-US" dirty="0"/>
              <a:t>Hybrid approach: paging and Segmentation, Multi-level paging</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23" name="내용 개체 틀 2"/>
          <p:cNvSpPr>
            <a:spLocks noGrp="1"/>
          </p:cNvSpPr>
          <p:nvPr>
            <p:ph idx="1"/>
          </p:nvPr>
        </p:nvSpPr>
        <p:spPr>
          <a:xfrm>
            <a:off x="734517" y="1274164"/>
            <a:ext cx="10912839" cy="5107164"/>
          </a:xfrm>
        </p:spPr>
        <p:txBody>
          <a:bodyPr/>
          <a:lstStyle/>
          <a:p>
            <a:r>
              <a:rPr lang="en-US" altLang="ko-KR" b="1" dirty="0"/>
              <a:t>Correctness</a:t>
            </a:r>
            <a:r>
              <a:rPr lang="en-US" altLang="ko-KR" dirty="0"/>
              <a:t>: yes</a:t>
            </a:r>
          </a:p>
          <a:p>
            <a:pPr lvl="1"/>
            <a:r>
              <a:rPr lang="en-US" altLang="ko-KR" dirty="0"/>
              <a:t>The spin lock only allows a single thread to entry the critical section.</a:t>
            </a:r>
          </a:p>
          <a:p>
            <a:pPr lvl="1"/>
            <a:endParaRPr lang="en-US" altLang="ko-KR" dirty="0"/>
          </a:p>
          <a:p>
            <a:r>
              <a:rPr lang="en-US" altLang="ko-KR" b="1" dirty="0"/>
              <a:t>Fairness</a:t>
            </a:r>
            <a:r>
              <a:rPr lang="en-US" altLang="ko-KR" dirty="0"/>
              <a:t>: no</a:t>
            </a:r>
          </a:p>
          <a:p>
            <a:pPr lvl="1"/>
            <a:r>
              <a:rPr lang="en-US" altLang="ko-KR" dirty="0"/>
              <a:t>Spin locks </a:t>
            </a:r>
            <a:r>
              <a:rPr lang="en-US" altLang="ko-KR" u="sng" dirty="0"/>
              <a:t>don’t provide any fairness</a:t>
            </a:r>
            <a:r>
              <a:rPr lang="en-US" altLang="ko-KR" dirty="0"/>
              <a:t> guarantees.</a:t>
            </a:r>
          </a:p>
          <a:p>
            <a:pPr lvl="1"/>
            <a:r>
              <a:rPr lang="en-US" altLang="ko-KR" dirty="0"/>
              <a:t>Indeed, a thread spinning may spin </a:t>
            </a:r>
            <a:r>
              <a:rPr lang="en-US" altLang="ko-KR" i="1" dirty="0"/>
              <a:t>forever</a:t>
            </a:r>
            <a:r>
              <a:rPr lang="en-US" altLang="ko-KR" dirty="0"/>
              <a:t>.</a:t>
            </a:r>
          </a:p>
          <a:p>
            <a:pPr lvl="1"/>
            <a:endParaRPr lang="en-US" altLang="ko-KR" dirty="0"/>
          </a:p>
          <a:p>
            <a:r>
              <a:rPr lang="en-US" altLang="ko-KR" b="1" dirty="0"/>
              <a:t>Performance</a:t>
            </a:r>
            <a:r>
              <a:rPr lang="en-US" altLang="ko-KR" dirty="0"/>
              <a:t>:</a:t>
            </a:r>
          </a:p>
          <a:p>
            <a:pPr lvl="1"/>
            <a:r>
              <a:rPr lang="en-US" altLang="ko-KR" dirty="0"/>
              <a:t>In the single CPU, performance overheads can be quire </a:t>
            </a:r>
            <a:r>
              <a:rPr lang="en-US" altLang="ko-KR" i="1" dirty="0"/>
              <a:t>painful</a:t>
            </a:r>
            <a:r>
              <a:rPr lang="en-US" altLang="ko-KR" dirty="0"/>
              <a:t>.</a:t>
            </a:r>
          </a:p>
          <a:p>
            <a:pPr lvl="1"/>
            <a:r>
              <a:rPr lang="en-US" altLang="ko-KR" dirty="0"/>
              <a:t>If the number of threads roughly equals the number of CPUs, spin locks work </a:t>
            </a:r>
            <a:r>
              <a:rPr lang="en-US" altLang="ko-KR" i="1" dirty="0"/>
              <a:t>reasonably well</a:t>
            </a:r>
            <a:r>
              <a:rPr lang="en-US" altLang="ko-KR" dirty="0"/>
              <a:t>.</a:t>
            </a:r>
            <a:endParaRPr lang="ko-KR" altLang="en-US" dirty="0"/>
          </a:p>
        </p:txBody>
      </p:sp>
      <p:sp>
        <p:nvSpPr>
          <p:cNvPr id="24" name="제목 1"/>
          <p:cNvSpPr>
            <a:spLocks noGrp="1"/>
          </p:cNvSpPr>
          <p:nvPr>
            <p:ph type="title"/>
          </p:nvPr>
        </p:nvSpPr>
        <p:spPr>
          <a:xfrm>
            <a:off x="838200" y="365125"/>
            <a:ext cx="10515600" cy="774127"/>
          </a:xfrm>
        </p:spPr>
        <p:txBody>
          <a:bodyPr/>
          <a:lstStyle/>
          <a:p>
            <a:r>
              <a:rPr lang="en-US" altLang="ko-KR" b="1" dirty="0"/>
              <a:t>Evaluating Spin Locks</a:t>
            </a:r>
            <a:endParaRPr lang="ko-KR" altLang="en-US" b="1" dirty="0"/>
          </a:p>
        </p:txBody>
      </p:sp>
    </p:spTree>
    <p:extLst>
      <p:ext uri="{BB962C8B-B14F-4D97-AF65-F5344CB8AC3E}">
        <p14:creationId xmlns:p14="http://schemas.microsoft.com/office/powerpoint/2010/main" val="1726660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itle 18"/>
          <p:cNvSpPr>
            <a:spLocks noGrp="1"/>
          </p:cNvSpPr>
          <p:nvPr>
            <p:ph type="title"/>
          </p:nvPr>
        </p:nvSpPr>
        <p:spPr>
          <a:xfrm>
            <a:off x="838200" y="365125"/>
            <a:ext cx="10515600" cy="764847"/>
          </a:xfrm>
        </p:spPr>
        <p:txBody>
          <a:bodyPr/>
          <a:lstStyle/>
          <a:p>
            <a:r>
              <a:rPr lang="en-US" b="1" dirty="0">
                <a:ea typeface="+mj-lt"/>
                <a:cs typeface="+mj-lt"/>
              </a:rPr>
              <a:t>Load-Linked and Store-Conditional</a:t>
            </a:r>
            <a:endParaRPr lang="en-US" b="1" dirty="0"/>
          </a:p>
        </p:txBody>
      </p:sp>
      <p:sp>
        <p:nvSpPr>
          <p:cNvPr id="16" name="내용 개체 틀 2"/>
          <p:cNvSpPr txBox="1">
            <a:spLocks/>
          </p:cNvSpPr>
          <p:nvPr/>
        </p:nvSpPr>
        <p:spPr>
          <a:xfrm>
            <a:off x="839449" y="1319134"/>
            <a:ext cx="10433154" cy="5062193"/>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ko-KR" sz="2800" b="0" i="0" u="none" strike="noStrike" kern="1200" cap="none" spc="0" normalizeH="0" baseline="0" noProof="0" dirty="0">
                <a:ln>
                  <a:noFill/>
                </a:ln>
                <a:solidFill>
                  <a:schemeClr val="tx1"/>
                </a:solidFill>
                <a:effectLst/>
                <a:uLnTx/>
                <a:uFillTx/>
                <a:latin typeface="+mn-lt"/>
                <a:ea typeface="+mn-ea"/>
                <a:cs typeface="+mn-cs"/>
              </a:rPr>
              <a:t>Test whether the value at the address(</a:t>
            </a:r>
            <a:r>
              <a:rPr kumimoji="0" lang="en-US" altLang="ko-KR" sz="2800" b="0" i="0" u="none" strike="noStrike" kern="1200" cap="none" spc="0" normalizeH="0" baseline="0" noProof="0" dirty="0" err="1">
                <a:ln>
                  <a:noFill/>
                </a:ln>
                <a:solidFill>
                  <a:schemeClr val="tx1"/>
                </a:solidFill>
                <a:effectLst/>
                <a:uLnTx/>
                <a:uFillTx/>
                <a:latin typeface="Courier New" panose="02070309020205020404" pitchFamily="49" charset="0"/>
                <a:ea typeface="+mn-ea"/>
                <a:cs typeface="Courier New" panose="02070309020205020404" pitchFamily="49" charset="0"/>
              </a:rPr>
              <a:t>ptr</a:t>
            </a:r>
            <a:r>
              <a:rPr kumimoji="0" lang="en-US" altLang="ko-KR" sz="2800" b="0" i="0" u="none" strike="noStrike" kern="1200" cap="none" spc="0" normalizeH="0" baseline="0" noProof="0" dirty="0">
                <a:ln>
                  <a:noFill/>
                </a:ln>
                <a:solidFill>
                  <a:schemeClr val="tx1"/>
                </a:solidFill>
                <a:effectLst/>
                <a:uLnTx/>
                <a:uFillTx/>
                <a:latin typeface="+mn-lt"/>
                <a:ea typeface="+mn-ea"/>
                <a:cs typeface="+mn-cs"/>
              </a:rPr>
              <a:t>) is equal to </a:t>
            </a:r>
            <a:r>
              <a:rPr kumimoji="0" lang="en-US" altLang="ko-KR" sz="2800" b="0"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expected</a:t>
            </a:r>
            <a:r>
              <a:rPr kumimoji="0" lang="en-US" altLang="ko-KR" sz="2800" b="0" i="0" u="none" strike="noStrike" kern="1200" cap="none" spc="0" normalizeH="0" baseline="0" noProof="0" dirty="0">
                <a:ln>
                  <a:noFill/>
                </a:ln>
                <a:solidFill>
                  <a:schemeClr val="tx1"/>
                </a:solidFill>
                <a:effectLst/>
                <a:uLnTx/>
                <a:uFillTx/>
                <a:latin typeface="+mn-lt"/>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ko-KR" sz="2400" b="0" i="1" u="none" strike="noStrike" kern="1200" cap="none" spc="0" normalizeH="0" baseline="0" noProof="0" dirty="0">
                <a:ln>
                  <a:noFill/>
                </a:ln>
                <a:solidFill>
                  <a:schemeClr val="tx1"/>
                </a:solidFill>
                <a:effectLst/>
                <a:uLnTx/>
                <a:uFillTx/>
                <a:latin typeface="+mn-lt"/>
                <a:ea typeface="+mn-ea"/>
                <a:cs typeface="+mn-cs"/>
              </a:rPr>
              <a:t>If so</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ko-KR" sz="2400" b="0" i="0" u="none" strike="noStrike" kern="1200" cap="none" spc="0" normalizeH="0" baseline="0" noProof="0" dirty="0">
                <a:ln>
                  <a:noFill/>
                </a:ln>
                <a:solidFill>
                  <a:schemeClr val="accent6">
                    <a:lumMod val="75000"/>
                  </a:schemeClr>
                </a:solidFill>
                <a:effectLst/>
                <a:uLnTx/>
                <a:uFillTx/>
                <a:latin typeface="+mn-lt"/>
                <a:ea typeface="+mn-ea"/>
                <a:cs typeface="+mn-cs"/>
              </a:rPr>
              <a:t>update</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 the memory location pointed to by</a:t>
            </a:r>
            <a:r>
              <a:rPr kumimoji="0" lang="en-US" altLang="ko-KR" sz="2400" b="0"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0" lang="en-US" altLang="ko-KR" sz="2400" b="0" i="0" u="none" strike="noStrike" kern="1200" cap="none" spc="0" normalizeH="0" baseline="0" noProof="0" dirty="0" err="1">
                <a:ln>
                  <a:noFill/>
                </a:ln>
                <a:solidFill>
                  <a:schemeClr val="tx1"/>
                </a:solidFill>
                <a:effectLst/>
                <a:uLnTx/>
                <a:uFillTx/>
                <a:latin typeface="Courier New" panose="02070309020205020404" pitchFamily="49" charset="0"/>
                <a:ea typeface="+mn-ea"/>
                <a:cs typeface="Courier New" panose="02070309020205020404" pitchFamily="49" charset="0"/>
              </a:rPr>
              <a:t>ptr</a:t>
            </a:r>
            <a:r>
              <a:rPr kumimoji="0" lang="en-US" altLang="ko-KR" sz="2400" b="0"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 </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with the </a:t>
            </a:r>
            <a:r>
              <a:rPr kumimoji="0" lang="en-US" altLang="ko-KR" sz="2400" b="0"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new</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 value.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ko-KR" sz="2400" b="0" i="1" u="none" strike="noStrike" kern="1200" cap="none" spc="0" normalizeH="0" baseline="0" noProof="0" dirty="0">
                <a:ln>
                  <a:noFill/>
                </a:ln>
                <a:solidFill>
                  <a:schemeClr val="tx1"/>
                </a:solidFill>
                <a:effectLst/>
                <a:uLnTx/>
                <a:uFillTx/>
                <a:latin typeface="+mn-lt"/>
                <a:ea typeface="+mn-ea"/>
                <a:cs typeface="+mn-cs"/>
              </a:rPr>
              <a:t>In either case</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 </a:t>
            </a:r>
            <a:r>
              <a:rPr kumimoji="0" lang="en-US" altLang="ko-KR" sz="2400" b="0" i="0" u="none" strike="noStrike" kern="1200" cap="none" spc="0" normalizeH="0" baseline="0" noProof="0" dirty="0">
                <a:ln>
                  <a:noFill/>
                </a:ln>
                <a:solidFill>
                  <a:schemeClr val="accent6">
                    <a:lumMod val="75000"/>
                  </a:schemeClr>
                </a:solidFill>
                <a:effectLst/>
                <a:uLnTx/>
                <a:uFillTx/>
                <a:latin typeface="+mn-lt"/>
                <a:ea typeface="+mn-ea"/>
                <a:cs typeface="+mn-cs"/>
              </a:rPr>
              <a:t>return</a:t>
            </a:r>
            <a:r>
              <a:rPr kumimoji="0" lang="en-US" altLang="ko-KR" sz="2400" b="0" i="0" u="none" strike="noStrike" kern="1200" cap="none" spc="0" normalizeH="0" baseline="0" noProof="0" dirty="0">
                <a:ln>
                  <a:noFill/>
                </a:ln>
                <a:solidFill>
                  <a:schemeClr val="tx1"/>
                </a:solidFill>
                <a:effectLst/>
                <a:uLnTx/>
                <a:uFillTx/>
                <a:latin typeface="+mn-lt"/>
                <a:ea typeface="+mn-ea"/>
                <a:cs typeface="+mn-cs"/>
              </a:rPr>
              <a:t> the actual value at that memory location.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altLang="ko-KR"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extBox 19"/>
          <p:cNvSpPr txBox="1"/>
          <p:nvPr/>
        </p:nvSpPr>
        <p:spPr>
          <a:xfrm>
            <a:off x="1543987" y="2653259"/>
            <a:ext cx="6250370" cy="1600438"/>
          </a:xfrm>
          <a:prstGeom prst="rect">
            <a:avLst/>
          </a:prstGeom>
          <a:noFill/>
          <a:ln>
            <a:solidFill>
              <a:schemeClr val="tx1"/>
            </a:solidFill>
          </a:ln>
        </p:spPr>
        <p:txBody>
          <a:bodyPr wrap="square" rtlCol="0">
            <a:spAutoFit/>
          </a:bodyPr>
          <a:lstStyle/>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CompareAndSwap</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expected,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new)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actual = *</a:t>
            </a:r>
            <a:r>
              <a:rPr lang="en-US" altLang="ko-KR" sz="1400" dirty="0" err="1">
                <a:solidFill>
                  <a:prstClr val="black"/>
                </a:solidFill>
                <a:latin typeface="Courier New" pitchFamily="49" charset="0"/>
                <a:ea typeface="맑은 고딕" pitchFamily="50" charset="-127"/>
                <a:cs typeface="Courier New" pitchFamily="49" charset="0"/>
              </a:rPr>
              <a:t>ptr</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if</a:t>
            </a:r>
            <a:r>
              <a:rPr lang="en-US" altLang="ko-KR" sz="1400" dirty="0">
                <a:solidFill>
                  <a:prstClr val="black"/>
                </a:solidFill>
                <a:latin typeface="Courier New" pitchFamily="49" charset="0"/>
                <a:ea typeface="맑은 고딕" pitchFamily="50" charset="-127"/>
                <a:cs typeface="Courier New" pitchFamily="49" charset="0"/>
              </a:rPr>
              <a:t> (actual == expected)</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ptr</a:t>
            </a:r>
            <a:r>
              <a:rPr lang="en-US" altLang="ko-KR" sz="1400" dirty="0">
                <a:solidFill>
                  <a:prstClr val="black"/>
                </a:solidFill>
                <a:latin typeface="Courier New" pitchFamily="49" charset="0"/>
                <a:ea typeface="맑은 고딕" pitchFamily="50" charset="-127"/>
                <a:cs typeface="Courier New" pitchFamily="49" charset="0"/>
              </a:rPr>
              <a:t> = new;</a:t>
            </a:r>
            <a:endParaRPr lang="en-US" altLang="ko-KR" sz="1400" dirty="0">
              <a:solidFill>
                <a:srgbClr val="00B0F0"/>
              </a:solidFill>
              <a:latin typeface="Courier New" pitchFamily="49" charset="0"/>
              <a:ea typeface="맑은 고딕" pitchFamily="50" charset="-127"/>
              <a:cs typeface="Courier New" pitchFamily="49" charset="0"/>
            </a:endParaRP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actual;</a:t>
            </a:r>
            <a:endParaRPr lang="en-US" altLang="ko-KR" sz="1400" dirty="0">
              <a:solidFill>
                <a:srgbClr val="00B0F0"/>
              </a:solidFill>
              <a:latin typeface="Courier New" pitchFamily="49" charset="0"/>
              <a:ea typeface="맑은 고딕" pitchFamily="50" charset="-127"/>
              <a:cs typeface="Courier New" pitchFamily="49" charset="0"/>
            </a:endParaRP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p:txBody>
      </p:sp>
      <p:sp>
        <p:nvSpPr>
          <p:cNvPr id="21" name="TextBox 20"/>
          <p:cNvSpPr txBox="1"/>
          <p:nvPr/>
        </p:nvSpPr>
        <p:spPr>
          <a:xfrm>
            <a:off x="1903752" y="4482059"/>
            <a:ext cx="5260536" cy="307777"/>
          </a:xfrm>
          <a:prstGeom prst="rect">
            <a:avLst/>
          </a:prstGeom>
          <a:noFill/>
        </p:spPr>
        <p:txBody>
          <a:bodyPr wrap="square" rtlCol="0">
            <a:spAutoFit/>
          </a:bodyPr>
          <a:lstStyle/>
          <a:p>
            <a:r>
              <a:rPr lang="en-US" altLang="ko-KR" sz="1400" b="1" dirty="0">
                <a:solidFill>
                  <a:prstClr val="black"/>
                </a:solidFill>
                <a:latin typeface="맑은 고딕" pitchFamily="50" charset="-127"/>
                <a:ea typeface="맑은 고딕" pitchFamily="50" charset="-127"/>
              </a:rPr>
              <a:t>Compare-and-Swap hardware atomic instruction (C-style)</a:t>
            </a:r>
            <a:endParaRPr lang="ko-KR" altLang="en-US" sz="1400" b="1" dirty="0">
              <a:solidFill>
                <a:prstClr val="black"/>
              </a:solidFill>
              <a:latin typeface="맑은 고딕" pitchFamily="50" charset="-127"/>
              <a:ea typeface="맑은 고딕" pitchFamily="50" charset="-127"/>
            </a:endParaRPr>
          </a:p>
        </p:txBody>
      </p:sp>
      <p:sp>
        <p:nvSpPr>
          <p:cNvPr id="22" name="TextBox 21"/>
          <p:cNvSpPr txBox="1"/>
          <p:nvPr/>
        </p:nvSpPr>
        <p:spPr>
          <a:xfrm>
            <a:off x="1573967" y="5051685"/>
            <a:ext cx="6220391" cy="954107"/>
          </a:xfrm>
          <a:prstGeom prst="rect">
            <a:avLst/>
          </a:prstGeom>
          <a:noFill/>
          <a:ln>
            <a:solidFill>
              <a:schemeClr val="tx1"/>
            </a:solidFill>
          </a:ln>
        </p:spPr>
        <p:txBody>
          <a:bodyPr wrap="square" rtlCol="0">
            <a:spAutoFit/>
          </a:bodyPr>
          <a:lstStyle/>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lock(</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 *lock)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while</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b="1" dirty="0" err="1">
                <a:solidFill>
                  <a:prstClr val="black"/>
                </a:solidFill>
                <a:latin typeface="Courier New" pitchFamily="49" charset="0"/>
                <a:ea typeface="맑은 고딕" pitchFamily="50" charset="-127"/>
                <a:cs typeface="Courier New" pitchFamily="49" charset="0"/>
              </a:rPr>
              <a:t>CompareAndSwap</a:t>
            </a:r>
            <a:r>
              <a:rPr lang="en-US" altLang="ko-KR" sz="1400" dirty="0">
                <a:solidFill>
                  <a:prstClr val="black"/>
                </a:solidFill>
                <a:latin typeface="Courier New" pitchFamily="49" charset="0"/>
                <a:ea typeface="맑은 고딕" pitchFamily="50" charset="-127"/>
                <a:cs typeface="Courier New" pitchFamily="49" charset="0"/>
              </a:rPr>
              <a:t>(&amp;lock-&gt;flag,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spin</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p:txBody>
      </p:sp>
      <p:sp>
        <p:nvSpPr>
          <p:cNvPr id="23" name="TextBox 22"/>
          <p:cNvSpPr txBox="1"/>
          <p:nvPr/>
        </p:nvSpPr>
        <p:spPr>
          <a:xfrm>
            <a:off x="2483893" y="6223379"/>
            <a:ext cx="3506798" cy="307194"/>
          </a:xfrm>
          <a:prstGeom prst="rect">
            <a:avLst/>
          </a:prstGeom>
          <a:noFill/>
        </p:spPr>
        <p:txBody>
          <a:bodyPr wrap="square" rtlCol="0">
            <a:spAutoFit/>
          </a:bodyPr>
          <a:lstStyle/>
          <a:p>
            <a:r>
              <a:rPr lang="en-US" altLang="ko-KR" sz="1400" b="1" dirty="0">
                <a:solidFill>
                  <a:prstClr val="black"/>
                </a:solidFill>
                <a:latin typeface="맑은 고딕" pitchFamily="50" charset="-127"/>
                <a:ea typeface="맑은 고딕" pitchFamily="50" charset="-127"/>
              </a:rPr>
              <a:t>Spin lock with compare-and-swap</a:t>
            </a:r>
            <a:endParaRPr lang="ko-KR" altLang="en-US" sz="14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249222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내용 개체 틀 2"/>
          <p:cNvSpPr>
            <a:spLocks noGrp="1"/>
          </p:cNvSpPr>
          <p:nvPr>
            <p:ph idx="1"/>
          </p:nvPr>
        </p:nvSpPr>
        <p:spPr/>
        <p:txBody>
          <a:bodyPr>
            <a:normAutofit lnSpcReduction="10000"/>
          </a:bodyPr>
          <a:lstStyle/>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pPr lvl="1"/>
            <a:r>
              <a:rPr lang="en-US" altLang="ko-KR" dirty="0"/>
              <a:t>The store-conditional </a:t>
            </a:r>
            <a:r>
              <a:rPr lang="en-US" altLang="ko-KR" i="1" dirty="0"/>
              <a:t>only succeeds </a:t>
            </a:r>
            <a:r>
              <a:rPr lang="en-US" altLang="ko-KR" dirty="0"/>
              <a:t>if </a:t>
            </a:r>
            <a:r>
              <a:rPr lang="en-US" altLang="ko-KR" dirty="0">
                <a:solidFill>
                  <a:schemeClr val="accent6">
                    <a:lumMod val="75000"/>
                  </a:schemeClr>
                </a:solidFill>
              </a:rPr>
              <a:t>no intermittent store</a:t>
            </a:r>
            <a:r>
              <a:rPr lang="en-US" altLang="ko-KR" dirty="0"/>
              <a:t> to the address has taken place.</a:t>
            </a:r>
          </a:p>
          <a:p>
            <a:pPr lvl="2"/>
            <a:r>
              <a:rPr lang="en-US" altLang="ko-KR" b="1" dirty="0"/>
              <a:t>success</a:t>
            </a:r>
            <a:r>
              <a:rPr lang="en-US" altLang="ko-KR" dirty="0"/>
              <a:t>: return 1 and </a:t>
            </a:r>
            <a:r>
              <a:rPr lang="en-US" altLang="ko-KR" u="sng" dirty="0"/>
              <a:t>update</a:t>
            </a:r>
            <a:r>
              <a:rPr lang="en-US" altLang="ko-KR" dirty="0"/>
              <a:t> the value at </a:t>
            </a:r>
            <a:r>
              <a:rPr lang="en-US" altLang="ko-KR" dirty="0" err="1">
                <a:latin typeface="Courier New" panose="02070309020205020404" pitchFamily="49" charset="0"/>
                <a:cs typeface="Courier New" panose="02070309020205020404" pitchFamily="49" charset="0"/>
              </a:rPr>
              <a:t>ptr</a:t>
            </a:r>
            <a:r>
              <a:rPr lang="en-US" altLang="ko-KR" dirty="0"/>
              <a:t> to </a:t>
            </a:r>
            <a:r>
              <a:rPr lang="en-US" altLang="ko-KR" dirty="0">
                <a:latin typeface="Courier New" panose="02070309020205020404" pitchFamily="49" charset="0"/>
                <a:cs typeface="Courier New" panose="02070309020205020404" pitchFamily="49" charset="0"/>
              </a:rPr>
              <a:t>value</a:t>
            </a:r>
            <a:r>
              <a:rPr lang="en-US" altLang="ko-KR" dirty="0"/>
              <a:t>.</a:t>
            </a:r>
          </a:p>
          <a:p>
            <a:pPr lvl="2"/>
            <a:r>
              <a:rPr lang="en-US" altLang="ko-KR" b="1" dirty="0"/>
              <a:t>fail</a:t>
            </a:r>
            <a:r>
              <a:rPr lang="en-US" altLang="ko-KR" dirty="0"/>
              <a:t>: the value at </a:t>
            </a:r>
            <a:r>
              <a:rPr lang="en-US" altLang="ko-KR" dirty="0" err="1">
                <a:latin typeface="Courier New" panose="02070309020205020404" pitchFamily="49" charset="0"/>
                <a:cs typeface="Courier New" panose="02070309020205020404" pitchFamily="49" charset="0"/>
              </a:rPr>
              <a:t>ptr</a:t>
            </a:r>
            <a:r>
              <a:rPr lang="en-US" altLang="ko-KR" dirty="0"/>
              <a:t> is </a:t>
            </a:r>
            <a:r>
              <a:rPr lang="en-US" altLang="ko-KR" u="sng" dirty="0"/>
              <a:t>not updates</a:t>
            </a:r>
            <a:r>
              <a:rPr lang="en-US" altLang="ko-KR" dirty="0"/>
              <a:t> and 0 is returned.</a:t>
            </a:r>
            <a:endParaRPr lang="ko-KR" altLang="en-US" dirty="0"/>
          </a:p>
        </p:txBody>
      </p:sp>
      <p:sp>
        <p:nvSpPr>
          <p:cNvPr id="18" name="TextBox 17"/>
          <p:cNvSpPr txBox="1"/>
          <p:nvPr/>
        </p:nvSpPr>
        <p:spPr>
          <a:xfrm>
            <a:off x="1223889" y="1378634"/>
            <a:ext cx="7524574" cy="2893100"/>
          </a:xfrm>
          <a:prstGeom prst="rect">
            <a:avLst/>
          </a:prstGeom>
          <a:noFill/>
          <a:ln>
            <a:solidFill>
              <a:schemeClr val="tx1"/>
            </a:solidFill>
          </a:ln>
        </p:spPr>
        <p:txBody>
          <a:bodyPr wrap="square" rtlCol="0">
            <a:spAutoFit/>
          </a:bodyPr>
          <a:lstStyle/>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LoadLinked</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ptr</a:t>
            </a: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ptr</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srgbClr val="00B050"/>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StoreConditional</a:t>
            </a:r>
            <a:r>
              <a:rPr lang="en-US" altLang="ko-KR" sz="1400" dirty="0">
                <a:solidFill>
                  <a:prstClr val="black"/>
                </a:solidFill>
                <a:latin typeface="Courier New" pitchFamily="49" charset="0"/>
                <a:ea typeface="맑은 고딕" pitchFamily="50" charset="-127"/>
                <a:cs typeface="Courier New" pitchFamily="49" charset="0"/>
              </a:rPr>
              <a:t>(</a:t>
            </a:r>
            <a:r>
              <a:rPr lang="en-US" altLang="ko-KR" sz="1400" dirty="0" err="1">
                <a:solidFill>
                  <a:prstClr val="black"/>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ptr</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int</a:t>
            </a:r>
            <a:r>
              <a:rPr lang="en-US" altLang="ko-KR" sz="1400" dirty="0">
                <a:solidFill>
                  <a:prstClr val="black"/>
                </a:solidFill>
                <a:latin typeface="Courier New" pitchFamily="49" charset="0"/>
                <a:ea typeface="맑은 고딕" pitchFamily="50" charset="-127"/>
                <a:cs typeface="Courier New" pitchFamily="49" charset="0"/>
              </a:rPr>
              <a:t> value)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if</a:t>
            </a:r>
            <a:r>
              <a:rPr lang="en-US" altLang="ko-KR" sz="1400" dirty="0">
                <a:solidFill>
                  <a:prstClr val="black"/>
                </a:solidFill>
                <a:latin typeface="Courier New" pitchFamily="49" charset="0"/>
                <a:ea typeface="맑은 고딕" pitchFamily="50" charset="-127"/>
                <a:cs typeface="Courier New" pitchFamily="49" charset="0"/>
              </a:rPr>
              <a:t> (no one has updated *</a:t>
            </a:r>
            <a:r>
              <a:rPr lang="en-US" altLang="ko-KR" sz="1400" dirty="0" err="1">
                <a:solidFill>
                  <a:prstClr val="black"/>
                </a:solidFill>
                <a:latin typeface="Courier New" pitchFamily="49" charset="0"/>
                <a:ea typeface="맑은 고딕" pitchFamily="50" charset="-127"/>
                <a:cs typeface="Courier New" pitchFamily="49" charset="0"/>
              </a:rPr>
              <a:t>ptr</a:t>
            </a:r>
            <a:r>
              <a:rPr lang="en-US" altLang="ko-KR" sz="1400" dirty="0">
                <a:solidFill>
                  <a:prstClr val="black"/>
                </a:solidFill>
                <a:latin typeface="Courier New" pitchFamily="49" charset="0"/>
                <a:ea typeface="맑은 고딕" pitchFamily="50" charset="-127"/>
                <a:cs typeface="Courier New" pitchFamily="49" charset="0"/>
              </a:rPr>
              <a:t> since the </a:t>
            </a:r>
            <a:r>
              <a:rPr lang="en-US" altLang="ko-KR" sz="1400" dirty="0" err="1">
                <a:solidFill>
                  <a:prstClr val="black"/>
                </a:solidFill>
                <a:latin typeface="Courier New" pitchFamily="49" charset="0"/>
                <a:ea typeface="맑은 고딕" pitchFamily="50" charset="-127"/>
                <a:cs typeface="Courier New" pitchFamily="49" charset="0"/>
              </a:rPr>
              <a:t>LoadLinked</a:t>
            </a:r>
            <a:r>
              <a:rPr lang="en-US" altLang="ko-KR" sz="1400" dirty="0">
                <a:solidFill>
                  <a:prstClr val="black"/>
                </a:solidFill>
                <a:latin typeface="Courier New" pitchFamily="49" charset="0"/>
                <a:ea typeface="맑은 고딕" pitchFamily="50" charset="-127"/>
                <a:cs typeface="Courier New" pitchFamily="49" charset="0"/>
              </a:rPr>
              <a:t> to this address)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ptr</a:t>
            </a:r>
            <a:r>
              <a:rPr lang="en-US" altLang="ko-KR" sz="1400" dirty="0">
                <a:solidFill>
                  <a:prstClr val="black"/>
                </a:solidFill>
                <a:latin typeface="Courier New" pitchFamily="49" charset="0"/>
                <a:ea typeface="맑은 고딕" pitchFamily="50" charset="-127"/>
                <a:cs typeface="Courier New" pitchFamily="49" charset="0"/>
              </a:rPr>
              <a:t> = value;</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success!</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79646"/>
                </a:solidFill>
                <a:latin typeface="Courier New" pitchFamily="49" charset="0"/>
                <a:ea typeface="맑은 고딕" pitchFamily="50" charset="-127"/>
                <a:cs typeface="Courier New" pitchFamily="49" charset="0"/>
              </a:rPr>
              <a:t>else</a:t>
            </a: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failed to update</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p:txBody>
      </p:sp>
      <p:sp>
        <p:nvSpPr>
          <p:cNvPr id="20" name="제목 1"/>
          <p:cNvSpPr>
            <a:spLocks noGrp="1"/>
          </p:cNvSpPr>
          <p:nvPr>
            <p:ph type="title"/>
          </p:nvPr>
        </p:nvSpPr>
        <p:spPr>
          <a:xfrm>
            <a:off x="838200" y="365126"/>
            <a:ext cx="10515600" cy="1069780"/>
          </a:xfrm>
        </p:spPr>
        <p:txBody>
          <a:bodyPr/>
          <a:lstStyle/>
          <a:p>
            <a:r>
              <a:rPr lang="en-US" altLang="ko-KR" b="1" dirty="0"/>
              <a:t>Load-Linked and Store-Conditional</a:t>
            </a:r>
            <a:endParaRPr lang="ko-KR" altLang="en-US" b="1" dirty="0"/>
          </a:p>
        </p:txBody>
      </p:sp>
    </p:spTree>
    <p:extLst>
      <p:ext uri="{BB962C8B-B14F-4D97-AF65-F5344CB8AC3E}">
        <p14:creationId xmlns:p14="http://schemas.microsoft.com/office/powerpoint/2010/main" val="249222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제목 1"/>
          <p:cNvSpPr>
            <a:spLocks noGrp="1"/>
          </p:cNvSpPr>
          <p:nvPr>
            <p:ph type="title"/>
          </p:nvPr>
        </p:nvSpPr>
        <p:spPr>
          <a:xfrm>
            <a:off x="838200" y="211015"/>
            <a:ext cx="10515600" cy="703385"/>
          </a:xfrm>
        </p:spPr>
        <p:txBody>
          <a:bodyPr>
            <a:normAutofit/>
          </a:bodyPr>
          <a:lstStyle/>
          <a:p>
            <a:r>
              <a:rPr lang="en-US" altLang="ko-KR" b="1" dirty="0"/>
              <a:t>Load-Linked and Store-Conditional (Cont.)</a:t>
            </a:r>
            <a:endParaRPr lang="ko-KR" altLang="en-US" b="1" dirty="0"/>
          </a:p>
        </p:txBody>
      </p:sp>
      <p:sp>
        <p:nvSpPr>
          <p:cNvPr id="20" name="Content Placeholder 19"/>
          <p:cNvSpPr txBox="1">
            <a:spLocks noGrp="1"/>
          </p:cNvSpPr>
          <p:nvPr>
            <p:ph idx="1"/>
          </p:nvPr>
        </p:nvSpPr>
        <p:spPr>
          <a:xfrm>
            <a:off x="407963" y="801858"/>
            <a:ext cx="11226018" cy="4151906"/>
          </a:xfrm>
          <a:prstGeom prst="rect">
            <a:avLst/>
          </a:prstGeom>
          <a:noFill/>
          <a:ln>
            <a:solidFill>
              <a:schemeClr val="tx1"/>
            </a:solidFill>
          </a:ln>
        </p:spPr>
        <p:txBody>
          <a:bodyPr wrap="square" rtlCol="0">
            <a:spAutoFit/>
          </a:bodyPr>
          <a:lstStyle/>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lock(</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 *lock)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while</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while</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b="1" dirty="0" err="1">
                <a:solidFill>
                  <a:prstClr val="black"/>
                </a:solidFill>
                <a:latin typeface="Courier New" pitchFamily="49" charset="0"/>
                <a:ea typeface="맑은 고딕" pitchFamily="50" charset="-127"/>
                <a:cs typeface="Courier New" pitchFamily="49" charset="0"/>
              </a:rPr>
              <a:t>LoadLinked</a:t>
            </a:r>
            <a:r>
              <a:rPr lang="en-US" altLang="ko-KR" sz="1400" dirty="0">
                <a:solidFill>
                  <a:prstClr val="black"/>
                </a:solidFill>
                <a:latin typeface="Courier New" pitchFamily="49" charset="0"/>
                <a:ea typeface="맑은 고딕" pitchFamily="50" charset="-127"/>
                <a:cs typeface="Courier New" pitchFamily="49" charset="0"/>
              </a:rPr>
              <a:t>(&amp;lock-&gt;flag)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spin until it’s zero</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if</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b="1" dirty="0" err="1">
                <a:solidFill>
                  <a:prstClr val="black"/>
                </a:solidFill>
                <a:latin typeface="Courier New" pitchFamily="49" charset="0"/>
                <a:ea typeface="맑은 고딕" pitchFamily="50" charset="-127"/>
                <a:cs typeface="Courier New" pitchFamily="49" charset="0"/>
              </a:rPr>
              <a:t>StoreConditional</a:t>
            </a:r>
            <a:r>
              <a:rPr lang="en-US" altLang="ko-KR" sz="1400" dirty="0">
                <a:solidFill>
                  <a:prstClr val="black"/>
                </a:solidFill>
                <a:latin typeface="Courier New" pitchFamily="49" charset="0"/>
                <a:ea typeface="맑은 고딕" pitchFamily="50" charset="-127"/>
                <a:cs typeface="Courier New" pitchFamily="49" charset="0"/>
              </a:rPr>
              <a:t>(&amp;lock-&gt;flag,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F79646"/>
                </a:solidFill>
                <a:latin typeface="Courier New" pitchFamily="49" charset="0"/>
                <a:ea typeface="맑은 고딕" pitchFamily="50" charset="-127"/>
                <a:cs typeface="Courier New" pitchFamily="49" charset="0"/>
              </a:rPr>
              <a:t>return</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 if set-it-to-1 was a success: all done</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F0"/>
                </a:solidFill>
                <a:latin typeface="Courier New" pitchFamily="49" charset="0"/>
                <a:ea typeface="맑은 고딕" pitchFamily="50" charset="-127"/>
                <a:cs typeface="Courier New" pitchFamily="49" charset="0"/>
              </a:rPr>
              <a:t>otherwise: try it all over again</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unlock(</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 *lock)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lock-&gt;flag = </a:t>
            </a:r>
            <a:r>
              <a:rPr lang="en-US" altLang="ko-KR" sz="1400" dirty="0">
                <a:solidFill>
                  <a:srgbClr val="FF0000"/>
                </a:solidFill>
                <a:latin typeface="Courier New" pitchFamily="49" charset="0"/>
                <a:ea typeface="맑은 고딕" pitchFamily="50" charset="-127"/>
                <a:cs typeface="Courier New" pitchFamily="49" charset="0"/>
              </a:rPr>
              <a:t>0</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p:txBody>
      </p:sp>
      <p:sp>
        <p:nvSpPr>
          <p:cNvPr id="21" name="TextBox 20"/>
          <p:cNvSpPr txBox="1"/>
          <p:nvPr/>
        </p:nvSpPr>
        <p:spPr>
          <a:xfrm>
            <a:off x="1012874" y="5430129"/>
            <a:ext cx="7735589" cy="1169551"/>
          </a:xfrm>
          <a:prstGeom prst="rect">
            <a:avLst/>
          </a:prstGeom>
          <a:noFill/>
          <a:ln>
            <a:solidFill>
              <a:schemeClr val="tx1"/>
            </a:solidFill>
          </a:ln>
        </p:spPr>
        <p:txBody>
          <a:bodyPr wrap="square" rtlCol="0">
            <a:spAutoFit/>
          </a:bodyPr>
          <a:lstStyle/>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rgbClr val="00B050"/>
                </a:solidFill>
                <a:latin typeface="Courier New" pitchFamily="49" charset="0"/>
                <a:ea typeface="맑은 고딕" pitchFamily="50" charset="-127"/>
                <a:cs typeface="Courier New" pitchFamily="49" charset="0"/>
              </a:rPr>
              <a:t>void</a:t>
            </a:r>
            <a:r>
              <a:rPr lang="en-US" altLang="ko-KR" sz="1400" dirty="0">
                <a:solidFill>
                  <a:prstClr val="black"/>
                </a:solidFill>
                <a:latin typeface="Courier New" pitchFamily="49" charset="0"/>
                <a:ea typeface="맑은 고딕" pitchFamily="50" charset="-127"/>
                <a:cs typeface="Courier New" pitchFamily="49" charset="0"/>
              </a:rPr>
              <a:t> lock(</a:t>
            </a:r>
            <a:r>
              <a:rPr lang="en-US" altLang="ko-KR" sz="1400" dirty="0" err="1">
                <a:solidFill>
                  <a:prstClr val="black"/>
                </a:solidFill>
                <a:latin typeface="Courier New" pitchFamily="49" charset="0"/>
                <a:ea typeface="맑은 고딕" pitchFamily="50" charset="-127"/>
                <a:cs typeface="Courier New" pitchFamily="49" charset="0"/>
              </a:rPr>
              <a:t>lock_t</a:t>
            </a:r>
            <a:r>
              <a:rPr lang="en-US" altLang="ko-KR" sz="1400" dirty="0">
                <a:solidFill>
                  <a:prstClr val="black"/>
                </a:solidFill>
                <a:latin typeface="Courier New" pitchFamily="49" charset="0"/>
                <a:ea typeface="맑은 고딕" pitchFamily="50" charset="-127"/>
                <a:cs typeface="Courier New" pitchFamily="49" charset="0"/>
              </a:rPr>
              <a:t> *lock) {</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a:solidFill>
                  <a:schemeClr val="accent6">
                    <a:lumMod val="75000"/>
                  </a:schemeClr>
                </a:solidFill>
                <a:latin typeface="Courier New" pitchFamily="49" charset="0"/>
                <a:ea typeface="맑은 고딕" pitchFamily="50" charset="-127"/>
                <a:cs typeface="Courier New" pitchFamily="49" charset="0"/>
              </a:rPr>
              <a:t>while</a:t>
            </a:r>
            <a:r>
              <a:rPr lang="en-US" altLang="ko-KR" sz="1400" dirty="0">
                <a:solidFill>
                  <a:prstClr val="black"/>
                </a:solidFill>
                <a:latin typeface="Courier New" pitchFamily="49" charset="0"/>
                <a:ea typeface="맑은 고딕" pitchFamily="50" charset="-127"/>
                <a:cs typeface="Courier New" pitchFamily="49" charset="0"/>
              </a:rPr>
              <a:t> (</a:t>
            </a:r>
            <a:r>
              <a:rPr lang="en-US" altLang="ko-KR" sz="1400" dirty="0" err="1">
                <a:solidFill>
                  <a:prstClr val="black"/>
                </a:solidFill>
                <a:latin typeface="Courier New" pitchFamily="49" charset="0"/>
                <a:ea typeface="맑은 고딕" pitchFamily="50" charset="-127"/>
                <a:cs typeface="Courier New" pitchFamily="49" charset="0"/>
              </a:rPr>
              <a:t>LoadLinked</a:t>
            </a:r>
            <a:r>
              <a:rPr lang="en-US" altLang="ko-KR" sz="1400" dirty="0">
                <a:solidFill>
                  <a:prstClr val="black"/>
                </a:solidFill>
                <a:latin typeface="Courier New" pitchFamily="49" charset="0"/>
                <a:ea typeface="맑은 고딕" pitchFamily="50" charset="-127"/>
                <a:cs typeface="Courier New" pitchFamily="49" charset="0"/>
              </a:rPr>
              <a:t>(&amp;lock-&gt;flag)||!</a:t>
            </a:r>
            <a:r>
              <a:rPr lang="en-US" altLang="ko-KR" sz="1400" dirty="0" err="1">
                <a:solidFill>
                  <a:prstClr val="black"/>
                </a:solidFill>
                <a:latin typeface="Courier New" pitchFamily="49" charset="0"/>
                <a:ea typeface="맑은 고딕" pitchFamily="50" charset="-127"/>
                <a:cs typeface="Courier New" pitchFamily="49" charset="0"/>
              </a:rPr>
              <a:t>StoreConditional</a:t>
            </a:r>
            <a:r>
              <a:rPr lang="en-US" altLang="ko-KR" sz="1400" dirty="0">
                <a:solidFill>
                  <a:prstClr val="black"/>
                </a:solidFill>
                <a:latin typeface="Courier New" pitchFamily="49" charset="0"/>
                <a:ea typeface="맑은 고딕" pitchFamily="50" charset="-127"/>
                <a:cs typeface="Courier New" pitchFamily="49" charset="0"/>
              </a:rPr>
              <a:t>(&amp;lock-&gt;flag, </a:t>
            </a:r>
            <a:r>
              <a:rPr lang="en-US" altLang="ko-KR" sz="1400" dirty="0">
                <a:solidFill>
                  <a:srgbClr val="FF0000"/>
                </a:solidFill>
                <a:latin typeface="Courier New" pitchFamily="49" charset="0"/>
                <a:ea typeface="맑은 고딕" pitchFamily="50" charset="-127"/>
                <a:cs typeface="Courier New" pitchFamily="49" charset="0"/>
              </a:rPr>
              <a:t>1</a:t>
            </a:r>
            <a:r>
              <a:rPr lang="en-US" altLang="ko-KR" sz="1400" dirty="0">
                <a:solidFill>
                  <a:prstClr val="black"/>
                </a:solidFill>
                <a:latin typeface="Courier New" pitchFamily="49" charset="0"/>
                <a:ea typeface="맑은 고딕" pitchFamily="50" charset="-127"/>
                <a:cs typeface="Courier New" pitchFamily="49" charset="0"/>
              </a:rPr>
              <a:t>))</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 </a:t>
            </a:r>
            <a:r>
              <a:rPr lang="en-US" altLang="ko-KR" sz="1400" dirty="0">
                <a:solidFill>
                  <a:srgbClr val="00B0F0"/>
                </a:solidFill>
                <a:latin typeface="Courier New" pitchFamily="49" charset="0"/>
                <a:ea typeface="맑은 고딕" pitchFamily="50" charset="-127"/>
                <a:cs typeface="Courier New" pitchFamily="49" charset="0"/>
              </a:rPr>
              <a:t>// spin</a:t>
            </a:r>
          </a:p>
          <a:p>
            <a:pPr marL="342900" indent="-342900">
              <a:buFontTx/>
              <a:buAutoNum type="arabicPlain"/>
            </a:pPr>
            <a:r>
              <a:rPr lang="en-US" altLang="ko-KR" sz="1400" dirty="0">
                <a:solidFill>
                  <a:prstClr val="black"/>
                </a:solidFill>
                <a:latin typeface="Courier New" pitchFamily="49" charset="0"/>
                <a:ea typeface="맑은 고딕" pitchFamily="50" charset="-127"/>
                <a:cs typeface="Courier New" pitchFamily="49" charset="0"/>
              </a:rPr>
              <a:t> }</a:t>
            </a:r>
          </a:p>
        </p:txBody>
      </p:sp>
      <p:sp>
        <p:nvSpPr>
          <p:cNvPr id="22" name="TextBox 21"/>
          <p:cNvSpPr txBox="1"/>
          <p:nvPr/>
        </p:nvSpPr>
        <p:spPr>
          <a:xfrm>
            <a:off x="2447778" y="5008098"/>
            <a:ext cx="3204342" cy="307777"/>
          </a:xfrm>
          <a:prstGeom prst="rect">
            <a:avLst/>
          </a:prstGeom>
          <a:noFill/>
        </p:spPr>
        <p:txBody>
          <a:bodyPr wrap="square" rtlCol="0">
            <a:spAutoFit/>
          </a:bodyPr>
          <a:lstStyle/>
          <a:p>
            <a:r>
              <a:rPr lang="en-US" altLang="ko-KR" sz="1400" b="1" dirty="0">
                <a:solidFill>
                  <a:prstClr val="black"/>
                </a:solidFill>
                <a:latin typeface="맑은 고딕" pitchFamily="50" charset="-127"/>
                <a:ea typeface="맑은 고딕" pitchFamily="50" charset="-127"/>
              </a:rPr>
              <a:t>Using LL/SC To Build A Lock</a:t>
            </a:r>
            <a:endParaRPr lang="ko-KR" altLang="en-US" sz="1400" b="1" dirty="0">
              <a:solidFill>
                <a:prstClr val="black"/>
              </a:solidFill>
              <a:latin typeface="맑은 고딕" pitchFamily="50" charset="-127"/>
              <a:ea typeface="맑은 고딕" pitchFamily="50" charset="-127"/>
            </a:endParaRPr>
          </a:p>
        </p:txBody>
      </p:sp>
      <p:sp>
        <p:nvSpPr>
          <p:cNvPr id="23" name="TextBox 22"/>
          <p:cNvSpPr txBox="1"/>
          <p:nvPr/>
        </p:nvSpPr>
        <p:spPr>
          <a:xfrm>
            <a:off x="8918916" y="5514535"/>
            <a:ext cx="2799471" cy="523220"/>
          </a:xfrm>
          <a:prstGeom prst="rect">
            <a:avLst/>
          </a:prstGeom>
          <a:noFill/>
        </p:spPr>
        <p:txBody>
          <a:bodyPr wrap="square" rtlCol="0">
            <a:spAutoFit/>
          </a:bodyPr>
          <a:lstStyle/>
          <a:p>
            <a:r>
              <a:rPr lang="en-US" altLang="ko-KR" sz="1400" b="1" dirty="0">
                <a:solidFill>
                  <a:prstClr val="black"/>
                </a:solidFill>
                <a:latin typeface="맑은 고딕" pitchFamily="50" charset="-127"/>
                <a:ea typeface="맑은 고딕" pitchFamily="50" charset="-127"/>
              </a:rPr>
              <a:t>A more concise form of the </a:t>
            </a:r>
            <a:r>
              <a:rPr lang="en-US" altLang="ko-KR" sz="1400" b="1" dirty="0">
                <a:solidFill>
                  <a:prstClr val="black"/>
                </a:solidFill>
                <a:latin typeface="Courier New" panose="02070309020205020404" pitchFamily="49" charset="0"/>
                <a:ea typeface="맑은 고딕" pitchFamily="50" charset="-127"/>
                <a:cs typeface="Courier New" panose="02070309020205020404" pitchFamily="49" charset="0"/>
              </a:rPr>
              <a:t>lock() </a:t>
            </a:r>
            <a:r>
              <a:rPr lang="en-US" altLang="ko-KR" sz="1400" b="1" dirty="0">
                <a:solidFill>
                  <a:prstClr val="black"/>
                </a:solidFill>
                <a:latin typeface="맑은 고딕" pitchFamily="50" charset="-127"/>
                <a:ea typeface="맑은 고딕" pitchFamily="50" charset="-127"/>
              </a:rPr>
              <a:t>using LL/SC</a:t>
            </a:r>
            <a:endParaRPr lang="ko-KR" altLang="en-US" sz="1400" b="1" dirty="0">
              <a:solidFill>
                <a:prstClr val="black"/>
              </a:solidFill>
              <a:latin typeface="맑은 고딕" pitchFamily="50" charset="-127"/>
              <a:ea typeface="맑은 고딕" pitchFamily="50" charset="-127"/>
            </a:endParaRPr>
          </a:p>
        </p:txBody>
      </p:sp>
    </p:spTree>
    <p:extLst>
      <p:ext uri="{BB962C8B-B14F-4D97-AF65-F5344CB8AC3E}">
        <p14:creationId xmlns:p14="http://schemas.microsoft.com/office/powerpoint/2010/main" val="24922275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309118-9194-4F8F-97C8-FD164DB1AF4D}"/>
              </a:ext>
            </a:extLst>
          </p:cNvPr>
          <p:cNvSpPr/>
          <p:nvPr/>
        </p:nvSpPr>
        <p:spPr>
          <a:xfrm>
            <a:off x="670651" y="2313710"/>
            <a:ext cx="10850697" cy="1970016"/>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5F143494-C438-4F85-8563-F756FD09FA89}"/>
              </a:ext>
            </a:extLst>
          </p:cNvPr>
          <p:cNvSpPr>
            <a:spLocks noGrp="1"/>
          </p:cNvSpPr>
          <p:nvPr>
            <p:ph type="title"/>
          </p:nvPr>
        </p:nvSpPr>
        <p:spPr>
          <a:xfrm>
            <a:off x="670650" y="2189018"/>
            <a:ext cx="10850697" cy="2299855"/>
          </a:xfrm>
        </p:spPr>
        <p:txBody>
          <a:bodyPr>
            <a:normAutofit/>
          </a:bodyPr>
          <a:lstStyle/>
          <a:p>
            <a:pPr algn="ctr"/>
            <a:r>
              <a:rPr lang="en-US" sz="5400" b="1" spc="50" dirty="0">
                <a:ln w="0"/>
                <a:solidFill>
                  <a:schemeClr val="bg1"/>
                </a:solidFill>
                <a:effectLst>
                  <a:innerShdw blurRad="63500" dist="50800" dir="13500000">
                    <a:srgbClr val="000000">
                      <a:alpha val="50000"/>
                    </a:srgbClr>
                  </a:innerShdw>
                </a:effectLst>
                <a:latin typeface="+mn-lt"/>
              </a:rPr>
              <a:t>Implementation of locks in xv6</a:t>
            </a:r>
            <a:endParaRPr lang="en-IN" b="1" spc="50" dirty="0">
              <a:ln w="0"/>
              <a:solidFill>
                <a:schemeClr val="bg1"/>
              </a:solidFill>
              <a:effectLst>
                <a:innerShdw blurRad="63500" dist="50800" dir="13500000">
                  <a:srgbClr val="000000">
                    <a:alpha val="50000"/>
                  </a:srgbClr>
                </a:innerShdw>
              </a:effectLst>
              <a:latin typeface="+mn-lt"/>
            </a:endParaRPr>
          </a:p>
        </p:txBody>
      </p:sp>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0" y="6739549"/>
            <a:ext cx="10634098"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51C5FAD-B59B-440E-88F5-E5C427292DCE}"/>
              </a:ext>
            </a:extLst>
          </p:cNvPr>
          <p:cNvSpPr/>
          <p:nvPr/>
        </p:nvSpPr>
        <p:spPr>
          <a:xfrm>
            <a:off x="1" y="2686280"/>
            <a:ext cx="403952" cy="1597445"/>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98EC019E-BEB9-49A1-B463-36249D33CCA8}"/>
              </a:ext>
            </a:extLst>
          </p:cNvPr>
          <p:cNvSpPr/>
          <p:nvPr/>
        </p:nvSpPr>
        <p:spPr>
          <a:xfrm>
            <a:off x="11788048" y="2686280"/>
            <a:ext cx="403952" cy="1597445"/>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727042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itle 18"/>
          <p:cNvSpPr>
            <a:spLocks noGrp="1"/>
          </p:cNvSpPr>
          <p:nvPr>
            <p:ph type="title"/>
          </p:nvPr>
        </p:nvSpPr>
        <p:spPr/>
        <p:txBody>
          <a:bodyPr/>
          <a:lstStyle/>
          <a:p>
            <a:r>
              <a:rPr lang="en-US" b="1" dirty="0"/>
              <a:t>Locking  Introduction</a:t>
            </a:r>
          </a:p>
        </p:txBody>
      </p:sp>
      <p:sp>
        <p:nvSpPr>
          <p:cNvPr id="16" name="Content Placeholder 15"/>
          <p:cNvSpPr>
            <a:spLocks noGrp="1"/>
          </p:cNvSpPr>
          <p:nvPr>
            <p:ph idx="1"/>
          </p:nvPr>
        </p:nvSpPr>
        <p:spPr/>
        <p:txBody>
          <a:bodyPr/>
          <a:lstStyle/>
          <a:p>
            <a:r>
              <a:rPr lang="en-US" dirty="0"/>
              <a:t>xv6 runs on multiprocessors</a:t>
            </a:r>
          </a:p>
          <a:p>
            <a:r>
              <a:rPr lang="en-US" dirty="0"/>
              <a:t>Computers with multiple CPUs executing independently</a:t>
            </a:r>
          </a:p>
          <a:p>
            <a:r>
              <a:rPr lang="en-US" dirty="0"/>
              <a:t>These multiple CPUs share physical RAM, and xv6 exploits the sharing to maintain data structures that all CPUs read and write</a:t>
            </a:r>
          </a:p>
          <a:p>
            <a:r>
              <a:rPr lang="en-US" dirty="0"/>
              <a:t>This sharing raises the possibility of one CPU reading a data structure while another CPU is mid-way through updating it</a:t>
            </a:r>
          </a:p>
          <a:p>
            <a:r>
              <a:rPr lang="en-US" dirty="0"/>
              <a:t>When multiple CPUs updating the same data simultaneously; without careful design such parallel access is likely to yield incorrect results or a broken data structure.</a:t>
            </a:r>
          </a:p>
        </p:txBody>
      </p:sp>
    </p:spTree>
    <p:extLst>
      <p:ext uri="{BB962C8B-B14F-4D97-AF65-F5344CB8AC3E}">
        <p14:creationId xmlns:p14="http://schemas.microsoft.com/office/powerpoint/2010/main" val="2492227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Even on a </a:t>
            </a:r>
            <a:r>
              <a:rPr lang="en-US" dirty="0" err="1"/>
              <a:t>uni</a:t>
            </a:r>
            <a:r>
              <a:rPr lang="en-US" dirty="0"/>
              <a:t>-processor, an interrupt routine that uses the same data as some interruptible code could damage the data if the interrupt occurs at just the wrong time</a:t>
            </a:r>
          </a:p>
          <a:p>
            <a:pPr algn="just"/>
            <a:r>
              <a:rPr lang="en-US" dirty="0"/>
              <a:t>Any code that accesses shared data concurrently must have a strategy for maintaining correctness despite concurrency.</a:t>
            </a:r>
          </a:p>
          <a:p>
            <a:pPr algn="just"/>
            <a:r>
              <a:rPr lang="en-US" dirty="0"/>
              <a:t> The concurrency may arise from accesses by multiple cores, or by multiple threads, or by interrupt code. </a:t>
            </a:r>
          </a:p>
          <a:p>
            <a:pPr algn="just"/>
            <a:r>
              <a:rPr lang="en-US" dirty="0"/>
              <a:t>xv6 uses a handful of simple concurrency control strategies; much more sophistication is possible   </a:t>
            </a:r>
            <a:r>
              <a:rPr lang="en-US" b="1" dirty="0"/>
              <a:t>-    lock</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Title 18"/>
          <p:cNvSpPr>
            <a:spLocks noGrp="1"/>
          </p:cNvSpPr>
          <p:nvPr>
            <p:ph type="title"/>
          </p:nvPr>
        </p:nvSpPr>
        <p:spPr/>
        <p:txBody>
          <a:bodyPr/>
          <a:lstStyle/>
          <a:p>
            <a:r>
              <a:rPr lang="en-US" b="1" dirty="0"/>
              <a:t>Locking  Introduction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 lock provides mutual exclusion, ensuring that only one CPU at a time can hold the lock.</a:t>
            </a:r>
          </a:p>
          <a:p>
            <a:r>
              <a:rPr lang="en-US" dirty="0"/>
              <a:t> If a lock is associated with each shared data item, and the code always holds the associated lock when using a given item, then we can be sure that the item is used from only one CPU at a time.</a:t>
            </a:r>
          </a:p>
          <a:p>
            <a:r>
              <a:rPr lang="en-US" dirty="0"/>
              <a:t>In this situation, we say that the lock protects the data item.</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Title 18"/>
          <p:cNvSpPr>
            <a:spLocks noGrp="1"/>
          </p:cNvSpPr>
          <p:nvPr>
            <p:ph type="title"/>
          </p:nvPr>
        </p:nvSpPr>
        <p:spPr/>
        <p:txBody>
          <a:bodyPr/>
          <a:lstStyle/>
          <a:p>
            <a:r>
              <a:rPr lang="en-US" b="1" dirty="0"/>
              <a:t>Locking  Introduction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Content Placeholder 17"/>
          <p:cNvSpPr>
            <a:spLocks noGrp="1"/>
          </p:cNvSpPr>
          <p:nvPr>
            <p:ph idx="1"/>
          </p:nvPr>
        </p:nvSpPr>
        <p:spPr>
          <a:xfrm>
            <a:off x="838200" y="1491174"/>
            <a:ext cx="10179570" cy="1153552"/>
          </a:xfrm>
        </p:spPr>
        <p:txBody>
          <a:bodyPr/>
          <a:lstStyle/>
          <a:p>
            <a:r>
              <a:rPr lang="en-US" dirty="0"/>
              <a:t>xv6 has two types of locks: spin-locks and sleep-locks.</a:t>
            </a:r>
          </a:p>
          <a:p>
            <a:r>
              <a:rPr lang="en-US" dirty="0"/>
              <a:t>xv6 represents a spin-lock as a </a:t>
            </a:r>
            <a:r>
              <a:rPr lang="en-US" dirty="0" err="1"/>
              <a:t>struct</a:t>
            </a:r>
            <a:r>
              <a:rPr lang="en-US" dirty="0"/>
              <a:t> spinlock.</a:t>
            </a:r>
          </a:p>
        </p:txBody>
      </p:sp>
      <p:pic>
        <p:nvPicPr>
          <p:cNvPr id="6146" name="Picture 2" descr="C:\Users\ASUS\Desktop\Capture.PNG"/>
          <p:cNvPicPr>
            <a:picLocks noChangeAspect="1" noChangeArrowheads="1"/>
          </p:cNvPicPr>
          <p:nvPr/>
        </p:nvPicPr>
        <p:blipFill>
          <a:blip r:embed="rId3"/>
          <a:srcRect/>
          <a:stretch>
            <a:fillRect/>
          </a:stretch>
        </p:blipFill>
        <p:spPr bwMode="auto">
          <a:xfrm>
            <a:off x="951760" y="2739998"/>
            <a:ext cx="7854845" cy="3301037"/>
          </a:xfrm>
          <a:prstGeom prst="rect">
            <a:avLst/>
          </a:prstGeom>
          <a:noFill/>
        </p:spPr>
      </p:pic>
      <p:sp>
        <p:nvSpPr>
          <p:cNvPr id="16" name="Rectangle 15"/>
          <p:cNvSpPr/>
          <p:nvPr/>
        </p:nvSpPr>
        <p:spPr>
          <a:xfrm>
            <a:off x="984738" y="745588"/>
            <a:ext cx="5757177" cy="646331"/>
          </a:xfrm>
          <a:prstGeom prst="rect">
            <a:avLst/>
          </a:prstGeom>
        </p:spPr>
        <p:txBody>
          <a:bodyPr wrap="square">
            <a:spAutoFit/>
          </a:bodyPr>
          <a:lstStyle/>
          <a:p>
            <a:r>
              <a:rPr lang="en-US" sz="3600" b="1" dirty="0"/>
              <a:t>Code: Locks</a:t>
            </a:r>
          </a:p>
        </p:txBody>
      </p:sp>
    </p:spTree>
    <p:extLst>
      <p:ext uri="{BB962C8B-B14F-4D97-AF65-F5344CB8AC3E}">
        <p14:creationId xmlns:p14="http://schemas.microsoft.com/office/powerpoint/2010/main" val="2492227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Content Placeholder 17"/>
          <p:cNvSpPr>
            <a:spLocks noGrp="1"/>
          </p:cNvSpPr>
          <p:nvPr>
            <p:ph idx="1"/>
          </p:nvPr>
        </p:nvSpPr>
        <p:spPr>
          <a:xfrm>
            <a:off x="838200" y="1181686"/>
            <a:ext cx="10515600" cy="1814732"/>
          </a:xfrm>
        </p:spPr>
        <p:txBody>
          <a:bodyPr>
            <a:normAutofit lnSpcReduction="10000"/>
          </a:bodyPr>
          <a:lstStyle/>
          <a:p>
            <a:r>
              <a:rPr lang="en-US" dirty="0"/>
              <a:t>The important field in the structure is locked</a:t>
            </a:r>
          </a:p>
          <a:p>
            <a:r>
              <a:rPr lang="en-US" dirty="0"/>
              <a:t>a word that is zero when the lock is available and non-zero when it is held.</a:t>
            </a:r>
          </a:p>
          <a:p>
            <a:r>
              <a:rPr lang="en-US" dirty="0"/>
              <a:t> Logically, xv6 should acquire a lock by executing code like</a:t>
            </a:r>
          </a:p>
        </p:txBody>
      </p:sp>
      <p:pic>
        <p:nvPicPr>
          <p:cNvPr id="7170" name="Picture 2" descr="C:\Users\ASUS\Desktop\Capture.PNG"/>
          <p:cNvPicPr>
            <a:picLocks noChangeAspect="1" noChangeArrowheads="1"/>
          </p:cNvPicPr>
          <p:nvPr/>
        </p:nvPicPr>
        <p:blipFill>
          <a:blip r:embed="rId3"/>
          <a:srcRect/>
          <a:stretch>
            <a:fillRect/>
          </a:stretch>
        </p:blipFill>
        <p:spPr bwMode="auto">
          <a:xfrm>
            <a:off x="1484026" y="3066757"/>
            <a:ext cx="6066020" cy="3446585"/>
          </a:xfrm>
          <a:prstGeom prst="rect">
            <a:avLst/>
          </a:prstGeom>
          <a:noFill/>
        </p:spPr>
      </p:pic>
      <p:sp>
        <p:nvSpPr>
          <p:cNvPr id="16" name="Rectangle 15"/>
          <p:cNvSpPr/>
          <p:nvPr/>
        </p:nvSpPr>
        <p:spPr>
          <a:xfrm>
            <a:off x="970672" y="309490"/>
            <a:ext cx="5771244" cy="646331"/>
          </a:xfrm>
          <a:prstGeom prst="rect">
            <a:avLst/>
          </a:prstGeom>
        </p:spPr>
        <p:txBody>
          <a:bodyPr wrap="square">
            <a:spAutoFit/>
          </a:bodyPr>
          <a:lstStyle/>
          <a:p>
            <a:r>
              <a:rPr lang="en-US" sz="3600" b="1" dirty="0"/>
              <a:t>Code: Locks</a:t>
            </a:r>
          </a:p>
        </p:txBody>
      </p:sp>
    </p:spTree>
    <p:extLst>
      <p:ext uri="{BB962C8B-B14F-4D97-AF65-F5344CB8AC3E}">
        <p14:creationId xmlns:p14="http://schemas.microsoft.com/office/powerpoint/2010/main" val="2492227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7238"/>
          </a:xfrm>
        </p:spPr>
        <p:txBody>
          <a:bodyPr/>
          <a:lstStyle/>
          <a:p>
            <a:r>
              <a:rPr lang="en-US" b="1" dirty="0"/>
              <a:t>CO4 Topics</a:t>
            </a:r>
          </a:p>
        </p:txBody>
      </p:sp>
      <p:sp>
        <p:nvSpPr>
          <p:cNvPr id="3" name="Content Placeholder 2"/>
          <p:cNvSpPr>
            <a:spLocks noGrp="1"/>
          </p:cNvSpPr>
          <p:nvPr>
            <p:ph idx="1"/>
          </p:nvPr>
        </p:nvSpPr>
        <p:spPr>
          <a:xfrm>
            <a:off x="838200" y="1533378"/>
            <a:ext cx="10515600" cy="4643585"/>
          </a:xfrm>
        </p:spPr>
        <p:txBody>
          <a:bodyPr>
            <a:normAutofit/>
          </a:bodyPr>
          <a:lstStyle/>
          <a:p>
            <a:r>
              <a:rPr lang="en-US" dirty="0"/>
              <a:t>Locking</a:t>
            </a:r>
          </a:p>
          <a:p>
            <a:r>
              <a:rPr lang="en-US" dirty="0"/>
              <a:t>Inter-process communication</a:t>
            </a:r>
          </a:p>
          <a:p>
            <a:r>
              <a:rPr lang="en-US" dirty="0"/>
              <a:t>Models of Inter-process communication</a:t>
            </a:r>
          </a:p>
          <a:p>
            <a:r>
              <a:rPr lang="en-US" dirty="0"/>
              <a:t>Thread API, Conditional Variable</a:t>
            </a:r>
          </a:p>
          <a:p>
            <a:r>
              <a:rPr lang="en-US" dirty="0" err="1"/>
              <a:t>Mutex</a:t>
            </a:r>
            <a:r>
              <a:rPr lang="en-US" dirty="0"/>
              <a:t>, Concurrent Linked List</a:t>
            </a:r>
          </a:p>
          <a:p>
            <a:r>
              <a:rPr lang="en-US" dirty="0"/>
              <a:t>Semaphores</a:t>
            </a:r>
          </a:p>
          <a:p>
            <a:r>
              <a:rPr lang="en-US" dirty="0"/>
              <a:t>Concurrency Control Problems</a:t>
            </a:r>
          </a:p>
          <a:p>
            <a:r>
              <a:rPr lang="en-US" dirty="0"/>
              <a:t>Deadlocks</a:t>
            </a:r>
          </a:p>
          <a:p>
            <a:r>
              <a:rPr lang="en-US" dirty="0"/>
              <a:t>Boot Loader </a:t>
            </a:r>
          </a:p>
          <a:p>
            <a:endParaRPr lang="en-US" dirty="0"/>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Rectangle 15"/>
          <p:cNvSpPr/>
          <p:nvPr/>
        </p:nvSpPr>
        <p:spPr>
          <a:xfrm>
            <a:off x="970672" y="337626"/>
            <a:ext cx="5771244" cy="646331"/>
          </a:xfrm>
          <a:prstGeom prst="rect">
            <a:avLst/>
          </a:prstGeom>
        </p:spPr>
        <p:txBody>
          <a:bodyPr wrap="square">
            <a:spAutoFit/>
          </a:bodyPr>
          <a:lstStyle/>
          <a:p>
            <a:r>
              <a:rPr lang="en-US" sz="3600" b="1" dirty="0"/>
              <a:t>Code: Locks</a:t>
            </a:r>
          </a:p>
        </p:txBody>
      </p:sp>
      <p:sp>
        <p:nvSpPr>
          <p:cNvPr id="26" name="Content Placeholder 17"/>
          <p:cNvSpPr txBox="1">
            <a:spLocks noGrp="1"/>
          </p:cNvSpPr>
          <p:nvPr>
            <p:ph sz="quarter" idx="4"/>
          </p:nvPr>
        </p:nvSpPr>
        <p:spPr>
          <a:xfrm>
            <a:off x="4149969" y="267286"/>
            <a:ext cx="7205419" cy="6246056"/>
          </a:xfrm>
          <a:prstGeom prst="rect">
            <a:avLst/>
          </a:prstGeom>
        </p:spPr>
        <p:txBody>
          <a:bodyPr vert="horz" lIns="91440" tIns="45720" rIns="91440" bIns="45720" rtlCol="0">
            <a:normAutofit fontScale="925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This  code does not guarantee mutual exclusion on a multi-processor.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It could happen that two CPUs simultaneously reach line 25</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0" i="0" u="none" strike="noStrike" kern="1200" cap="none" spc="0" normalizeH="0" baseline="0" noProof="0" dirty="0" err="1">
                <a:ln>
                  <a:noFill/>
                </a:ln>
                <a:solidFill>
                  <a:schemeClr val="tx1"/>
                </a:solidFill>
                <a:effectLst/>
                <a:uLnTx/>
                <a:uFillTx/>
                <a:latin typeface="+mn-lt"/>
                <a:ea typeface="+mn-ea"/>
                <a:cs typeface="+mn-cs"/>
              </a:rPr>
              <a:t>lk</a:t>
            </a:r>
            <a:r>
              <a:rPr kumimoji="0" lang="en-US" sz="2800" b="0" i="0" u="none" strike="noStrike" kern="1200" cap="none" spc="0" normalizeH="0" baseline="0" noProof="0" dirty="0">
                <a:ln>
                  <a:noFill/>
                </a:ln>
                <a:solidFill>
                  <a:schemeClr val="tx1"/>
                </a:solidFill>
                <a:effectLst/>
                <a:uLnTx/>
                <a:uFillTx/>
                <a:latin typeface="+mn-lt"/>
                <a:ea typeface="+mn-ea"/>
                <a:cs typeface="+mn-cs"/>
              </a:rPr>
              <a:t>-&gt;locked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If it is zero then both grab the lock by executing line 26</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a:r>
            <a:r>
              <a:rPr kumimoji="0" lang="en-US" sz="2800" b="0" i="0" u="none" strike="noStrike" kern="1200" cap="none" spc="0" normalizeH="0" baseline="0" noProof="0" dirty="0" err="1">
                <a:ln>
                  <a:noFill/>
                </a:ln>
                <a:solidFill>
                  <a:schemeClr val="tx1"/>
                </a:solidFill>
                <a:effectLst/>
                <a:uLnTx/>
                <a:uFillTx/>
                <a:latin typeface="+mn-lt"/>
                <a:ea typeface="+mn-ea"/>
                <a:cs typeface="+mn-cs"/>
              </a:rPr>
              <a:t>lk</a:t>
            </a:r>
            <a:r>
              <a:rPr kumimoji="0" lang="en-US" sz="2800" b="0" i="0" u="none" strike="noStrike" kern="1200" cap="none" spc="0" normalizeH="0" baseline="0" noProof="0" dirty="0">
                <a:ln>
                  <a:noFill/>
                </a:ln>
                <a:solidFill>
                  <a:schemeClr val="tx1"/>
                </a:solidFill>
                <a:effectLst/>
                <a:uLnTx/>
                <a:uFillTx/>
                <a:latin typeface="+mn-lt"/>
                <a:ea typeface="+mn-ea"/>
                <a:cs typeface="+mn-cs"/>
              </a:rPr>
              <a:t>-&gt;locked = 1;</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 At this point, two different CPUs hold the lock, which violates the mutual exclusion property.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Rather than helping  us  avoid race conditions, this implementation of acquire has its own race condition. </a:t>
            </a:r>
          </a:p>
          <a:p>
            <a:r>
              <a:rPr lang="en-US" dirty="0"/>
              <a:t>The problem here is that lines 25 and 26 executed as separate actions.</a:t>
            </a:r>
          </a:p>
          <a:p>
            <a:r>
              <a:rPr lang="en-US" dirty="0"/>
              <a:t>In order for the routine above to be correct, lines 25 and 26 must execute in one atomic(i.e., indivisible) step</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27" name="Picture 2" descr="C:\Users\ASUS\Desktop\Capture.PNG"/>
          <p:cNvPicPr>
            <a:picLocks noChangeAspect="1" noChangeArrowheads="1"/>
          </p:cNvPicPr>
          <p:nvPr/>
        </p:nvPicPr>
        <p:blipFill>
          <a:blip r:embed="rId3"/>
          <a:srcRect/>
          <a:stretch>
            <a:fillRect/>
          </a:stretch>
        </p:blipFill>
        <p:spPr bwMode="auto">
          <a:xfrm>
            <a:off x="0" y="1111348"/>
            <a:ext cx="4065563" cy="3446585"/>
          </a:xfrm>
          <a:prstGeom prst="rect">
            <a:avLst/>
          </a:prstGeom>
          <a:noFill/>
        </p:spPr>
      </p:pic>
    </p:spTree>
    <p:extLst>
      <p:ext uri="{BB962C8B-B14F-4D97-AF65-F5344CB8AC3E}">
        <p14:creationId xmlns:p14="http://schemas.microsoft.com/office/powerpoint/2010/main" val="2492227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Content Placeholder 15"/>
          <p:cNvSpPr>
            <a:spLocks noGrp="1"/>
          </p:cNvSpPr>
          <p:nvPr>
            <p:ph idx="1"/>
          </p:nvPr>
        </p:nvSpPr>
        <p:spPr>
          <a:xfrm>
            <a:off x="838200" y="1097280"/>
            <a:ext cx="10515600" cy="5079683"/>
          </a:xfrm>
        </p:spPr>
        <p:txBody>
          <a:bodyPr>
            <a:noAutofit/>
          </a:bodyPr>
          <a:lstStyle/>
          <a:p>
            <a:r>
              <a:rPr lang="en-US" dirty="0"/>
              <a:t>To execute those two lines atomically, xv6 relies on a special x86 instruction , </a:t>
            </a:r>
            <a:r>
              <a:rPr lang="en-US" dirty="0" err="1"/>
              <a:t>xchg</a:t>
            </a:r>
            <a:endParaRPr lang="en-US" dirty="0"/>
          </a:p>
          <a:p>
            <a:pPr>
              <a:buNone/>
            </a:pPr>
            <a:r>
              <a:rPr lang="en-US" i="1" dirty="0"/>
              <a:t>                  </a:t>
            </a:r>
            <a:r>
              <a:rPr lang="en-US" b="1" i="1" dirty="0" err="1"/>
              <a:t>xchg</a:t>
            </a:r>
            <a:r>
              <a:rPr lang="en-US" b="1" i="1" dirty="0"/>
              <a:t>(volatile </a:t>
            </a:r>
            <a:r>
              <a:rPr lang="en-US" b="1" i="1" dirty="0" err="1"/>
              <a:t>uint</a:t>
            </a:r>
            <a:r>
              <a:rPr lang="en-US" b="1" i="1" dirty="0"/>
              <a:t> *</a:t>
            </a:r>
            <a:r>
              <a:rPr lang="en-US" b="1" i="1" dirty="0" err="1"/>
              <a:t>addr</a:t>
            </a:r>
            <a:r>
              <a:rPr lang="en-US" b="1" i="1" dirty="0"/>
              <a:t>, </a:t>
            </a:r>
            <a:r>
              <a:rPr lang="en-US" b="1" i="1" dirty="0" err="1"/>
              <a:t>uint</a:t>
            </a:r>
            <a:r>
              <a:rPr lang="en-US" b="1" i="1" dirty="0"/>
              <a:t> </a:t>
            </a:r>
            <a:r>
              <a:rPr lang="en-US" b="1" i="1" dirty="0" err="1"/>
              <a:t>newval</a:t>
            </a:r>
            <a:r>
              <a:rPr lang="en-US" b="1" i="1" dirty="0"/>
              <a:t>)</a:t>
            </a:r>
          </a:p>
          <a:p>
            <a:r>
              <a:rPr lang="en-US" dirty="0"/>
              <a:t>Locks (i.e., spinlocks) in xv6 are implemented using the </a:t>
            </a:r>
            <a:r>
              <a:rPr lang="en-US" dirty="0" err="1"/>
              <a:t>xchg</a:t>
            </a:r>
            <a:r>
              <a:rPr lang="en-US" dirty="0"/>
              <a:t> atomic instruction</a:t>
            </a:r>
            <a:endParaRPr lang="en-US" b="1" i="1" dirty="0"/>
          </a:p>
          <a:p>
            <a:r>
              <a:rPr lang="en-US" dirty="0"/>
              <a:t>In one atomic operation, </a:t>
            </a:r>
            <a:r>
              <a:rPr lang="en-US" dirty="0" err="1"/>
              <a:t>xchg</a:t>
            </a:r>
            <a:r>
              <a:rPr lang="en-US" dirty="0"/>
              <a:t> swaps a word in memory with the contents of a register. </a:t>
            </a:r>
          </a:p>
          <a:p>
            <a:r>
              <a:rPr lang="en-US" dirty="0"/>
              <a:t>The function </a:t>
            </a:r>
            <a:r>
              <a:rPr lang="en-US" b="1" i="1" dirty="0"/>
              <a:t>acquire</a:t>
            </a:r>
            <a:r>
              <a:rPr lang="en-US" dirty="0"/>
              <a:t>  repeats  this  </a:t>
            </a:r>
            <a:r>
              <a:rPr lang="en-US" dirty="0" err="1"/>
              <a:t>xchg</a:t>
            </a:r>
            <a:r>
              <a:rPr lang="en-US" dirty="0"/>
              <a:t> instruction in a loop</a:t>
            </a:r>
          </a:p>
          <a:p>
            <a:pPr>
              <a:buNone/>
            </a:pPr>
            <a:r>
              <a:rPr lang="en-US" b="1" i="1" dirty="0"/>
              <a:t>                 acquire(</a:t>
            </a:r>
            <a:r>
              <a:rPr lang="en-US" b="1" i="1" dirty="0" err="1"/>
              <a:t>struct</a:t>
            </a:r>
            <a:r>
              <a:rPr lang="en-US" b="1" i="1" dirty="0"/>
              <a:t>   spinlock *</a:t>
            </a:r>
            <a:r>
              <a:rPr lang="en-US" b="1" i="1" dirty="0" err="1"/>
              <a:t>lk</a:t>
            </a:r>
            <a:r>
              <a:rPr lang="en-US" b="1" i="1" dirty="0"/>
              <a:t>)</a:t>
            </a:r>
            <a:endParaRPr lang="en-US" dirty="0"/>
          </a:p>
          <a:p>
            <a:r>
              <a:rPr lang="en-US" dirty="0"/>
              <a:t> Each iteration atomically reads   </a:t>
            </a:r>
            <a:r>
              <a:rPr lang="en-US" dirty="0" err="1"/>
              <a:t>lk</a:t>
            </a:r>
            <a:r>
              <a:rPr lang="en-US" dirty="0"/>
              <a:t>-&gt;locked   and  sets  it  to 1</a:t>
            </a:r>
          </a:p>
          <a:p>
            <a:pPr>
              <a:buNone/>
            </a:pPr>
            <a:r>
              <a:rPr lang="en-US" b="1" i="1" dirty="0"/>
              <a:t>                 while(</a:t>
            </a:r>
            <a:r>
              <a:rPr lang="en-US" b="1" i="1" dirty="0" err="1"/>
              <a:t>xchg</a:t>
            </a:r>
            <a:r>
              <a:rPr lang="en-US" b="1" i="1" dirty="0"/>
              <a:t>(&amp;</a:t>
            </a:r>
            <a:r>
              <a:rPr lang="en-US" b="1" i="1" dirty="0" err="1"/>
              <a:t>lk</a:t>
            </a:r>
            <a:r>
              <a:rPr lang="en-US" b="1" i="1" dirty="0"/>
              <a:t>-&gt;locked,1)!=0)</a:t>
            </a:r>
          </a:p>
          <a:p>
            <a:pPr>
              <a:buNone/>
            </a:pPr>
            <a:endParaRPr lang="en-US" dirty="0"/>
          </a:p>
          <a:p>
            <a:pPr>
              <a:buNone/>
            </a:pPr>
            <a:r>
              <a:rPr lang="en-US" dirty="0"/>
              <a:t>                        </a:t>
            </a:r>
            <a:endParaRPr lang="en-US" b="1" i="1" dirty="0"/>
          </a:p>
        </p:txBody>
      </p:sp>
      <p:sp>
        <p:nvSpPr>
          <p:cNvPr id="19" name="Rectangle 18"/>
          <p:cNvSpPr/>
          <p:nvPr/>
        </p:nvSpPr>
        <p:spPr>
          <a:xfrm>
            <a:off x="914400" y="295422"/>
            <a:ext cx="5827515" cy="646331"/>
          </a:xfrm>
          <a:prstGeom prst="rect">
            <a:avLst/>
          </a:prstGeom>
        </p:spPr>
        <p:txBody>
          <a:bodyPr wrap="square">
            <a:spAutoFit/>
          </a:bodyPr>
          <a:lstStyle/>
          <a:p>
            <a:r>
              <a:rPr lang="en-US" sz="3600" b="1" dirty="0"/>
              <a:t>Code: Locks</a:t>
            </a:r>
          </a:p>
        </p:txBody>
      </p:sp>
    </p:spTree>
    <p:extLst>
      <p:ext uri="{BB962C8B-B14F-4D97-AF65-F5344CB8AC3E}">
        <p14:creationId xmlns:p14="http://schemas.microsoft.com/office/powerpoint/2010/main" val="2492227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6" name="Content Placeholder 15"/>
          <p:cNvSpPr>
            <a:spLocks noGrp="1"/>
          </p:cNvSpPr>
          <p:nvPr>
            <p:ph idx="1"/>
          </p:nvPr>
        </p:nvSpPr>
        <p:spPr>
          <a:xfrm>
            <a:off x="838200" y="1575581"/>
            <a:ext cx="9999689" cy="4417255"/>
          </a:xfrm>
        </p:spPr>
        <p:txBody>
          <a:bodyPr>
            <a:normAutofit lnSpcReduction="10000"/>
          </a:bodyPr>
          <a:lstStyle/>
          <a:p>
            <a:pPr algn="just"/>
            <a:r>
              <a:rPr lang="en-US" dirty="0"/>
              <a:t>If the lock is already held, </a:t>
            </a:r>
            <a:r>
              <a:rPr lang="en-US" dirty="0" err="1"/>
              <a:t>lk</a:t>
            </a:r>
            <a:r>
              <a:rPr lang="en-US" dirty="0"/>
              <a:t>-&gt;locked will already be 1, so the </a:t>
            </a:r>
            <a:r>
              <a:rPr lang="en-US" b="1" i="1" dirty="0" err="1"/>
              <a:t>xchg</a:t>
            </a:r>
            <a:r>
              <a:rPr lang="en-US" dirty="0"/>
              <a:t> returns 1 and the loop continues.</a:t>
            </a:r>
          </a:p>
          <a:p>
            <a:pPr algn="just"/>
            <a:r>
              <a:rPr lang="en-US" dirty="0"/>
              <a:t> If the </a:t>
            </a:r>
            <a:r>
              <a:rPr lang="en-US" b="1" i="1" dirty="0" err="1"/>
              <a:t>xchg</a:t>
            </a:r>
            <a:r>
              <a:rPr lang="en-US" dirty="0"/>
              <a:t> returns 0, however , acquire has successfully acquired the lock-&gt;locked  was  0  and  is  now  1—so the loop can stop.</a:t>
            </a:r>
          </a:p>
          <a:p>
            <a:pPr algn="just"/>
            <a:r>
              <a:rPr lang="en-US" dirty="0"/>
              <a:t> Once the lock is acquired , acquire records, for debugging, the CPU and stack trace that acquired the lock. </a:t>
            </a:r>
          </a:p>
          <a:p>
            <a:pPr algn="just"/>
            <a:r>
              <a:rPr lang="en-US" dirty="0"/>
              <a:t>If a process forgets to release a lock, this information can help to identify the culprit.</a:t>
            </a:r>
          </a:p>
          <a:p>
            <a:pPr algn="just"/>
            <a:r>
              <a:rPr lang="en-US" dirty="0"/>
              <a:t> These debugging fields are protected by the lock and must only be edited while holding the lock.</a:t>
            </a:r>
          </a:p>
        </p:txBody>
      </p:sp>
      <p:sp>
        <p:nvSpPr>
          <p:cNvPr id="17" name="Rectangle 16"/>
          <p:cNvSpPr/>
          <p:nvPr/>
        </p:nvSpPr>
        <p:spPr>
          <a:xfrm>
            <a:off x="984738" y="745588"/>
            <a:ext cx="5757177" cy="646331"/>
          </a:xfrm>
          <a:prstGeom prst="rect">
            <a:avLst/>
          </a:prstGeom>
        </p:spPr>
        <p:txBody>
          <a:bodyPr wrap="square">
            <a:spAutoFit/>
          </a:bodyPr>
          <a:lstStyle/>
          <a:p>
            <a:r>
              <a:rPr lang="en-US" sz="3600" b="1" dirty="0"/>
              <a:t>Code: Locks</a:t>
            </a:r>
          </a:p>
        </p:txBody>
      </p:sp>
    </p:spTree>
    <p:extLst>
      <p:ext uri="{BB962C8B-B14F-4D97-AF65-F5344CB8AC3E}">
        <p14:creationId xmlns:p14="http://schemas.microsoft.com/office/powerpoint/2010/main" val="2492227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function release  is the opposite of acquire: it clears the debugging fields and then releases the lock.</a:t>
            </a:r>
          </a:p>
          <a:p>
            <a:pPr algn="just">
              <a:buNone/>
            </a:pPr>
            <a:r>
              <a:rPr lang="en-US" dirty="0"/>
              <a:t>                            </a:t>
            </a:r>
            <a:r>
              <a:rPr lang="en-US" b="1" i="1" dirty="0"/>
              <a:t> release(</a:t>
            </a:r>
            <a:r>
              <a:rPr lang="en-US" b="1" i="1" dirty="0" err="1"/>
              <a:t>struct</a:t>
            </a:r>
            <a:r>
              <a:rPr lang="en-US" b="1" i="1" dirty="0"/>
              <a:t>  spinlock  *</a:t>
            </a:r>
            <a:r>
              <a:rPr lang="en-US" b="1" i="1" dirty="0" err="1"/>
              <a:t>lk</a:t>
            </a:r>
            <a:r>
              <a:rPr lang="en-US" b="1" i="1" dirty="0"/>
              <a:t>)</a:t>
            </a:r>
            <a:endParaRPr lang="en-US" dirty="0"/>
          </a:p>
          <a:p>
            <a:pPr algn="just"/>
            <a:r>
              <a:rPr lang="en-US" dirty="0"/>
              <a:t> The function uses an assembly instruction to clear locked, because clearing this field should be atomic so that the </a:t>
            </a:r>
            <a:r>
              <a:rPr lang="en-US" dirty="0" err="1"/>
              <a:t>xchg</a:t>
            </a:r>
            <a:r>
              <a:rPr lang="en-US" dirty="0"/>
              <a:t> instruction won’t see a subset of the 4 bytes that hold locked updated. </a:t>
            </a:r>
          </a:p>
          <a:p>
            <a:pPr algn="just"/>
            <a:r>
              <a:rPr lang="en-US" dirty="0"/>
              <a:t>The x86 guarantees that a 32-bit </a:t>
            </a:r>
            <a:r>
              <a:rPr lang="en-US" dirty="0" err="1"/>
              <a:t>movl</a:t>
            </a:r>
            <a:r>
              <a:rPr lang="en-US" dirty="0"/>
              <a:t> updates all 4 bytes atomically. </a:t>
            </a:r>
          </a:p>
          <a:p>
            <a:pPr algn="just">
              <a:buNone/>
            </a:pPr>
            <a:endParaRPr lang="en-US" dirty="0"/>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3" name="Title 12"/>
          <p:cNvSpPr>
            <a:spLocks noGrp="1"/>
          </p:cNvSpPr>
          <p:nvPr>
            <p:ph type="title"/>
          </p:nvPr>
        </p:nvSpPr>
        <p:spPr>
          <a:prstGeom prst="rect">
            <a:avLst/>
          </a:prstGeom>
        </p:spPr>
        <p:txBody>
          <a:bodyPr wrap="square">
            <a:spAutoFit/>
          </a:bodyPr>
          <a:lstStyle/>
          <a:p>
            <a:r>
              <a:rPr lang="en-US" sz="3600" b="1" dirty="0"/>
              <a:t>Code: Locks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itle 18"/>
          <p:cNvSpPr>
            <a:spLocks noGrp="1"/>
          </p:cNvSpPr>
          <p:nvPr>
            <p:ph type="title"/>
          </p:nvPr>
        </p:nvSpPr>
        <p:spPr>
          <a:xfrm>
            <a:off x="838200" y="168812"/>
            <a:ext cx="10515600" cy="914400"/>
          </a:xfrm>
        </p:spPr>
        <p:txBody>
          <a:bodyPr/>
          <a:lstStyle/>
          <a:p>
            <a:r>
              <a:rPr lang="en-US" b="1" dirty="0"/>
              <a:t>Code: Using locks</a:t>
            </a:r>
            <a:endParaRPr lang="en-US" dirty="0"/>
          </a:p>
        </p:txBody>
      </p:sp>
      <p:sp>
        <p:nvSpPr>
          <p:cNvPr id="16" name="Content Placeholder 15"/>
          <p:cNvSpPr>
            <a:spLocks noGrp="1"/>
          </p:cNvSpPr>
          <p:nvPr>
            <p:ph idx="1"/>
          </p:nvPr>
        </p:nvSpPr>
        <p:spPr>
          <a:xfrm>
            <a:off x="838200" y="1097280"/>
            <a:ext cx="10515600" cy="5079683"/>
          </a:xfrm>
        </p:spPr>
        <p:txBody>
          <a:bodyPr>
            <a:normAutofit/>
          </a:bodyPr>
          <a:lstStyle/>
          <a:p>
            <a:pPr algn="just"/>
            <a:r>
              <a:rPr lang="en-US" dirty="0"/>
              <a:t>xv6 uses locks in many places to avoid race conditions</a:t>
            </a:r>
          </a:p>
          <a:p>
            <a:pPr algn="just"/>
            <a:r>
              <a:rPr lang="en-US" dirty="0"/>
              <a:t> A hard part about using locks is deciding how many locks to use and which data and invariants each lock protects. </a:t>
            </a:r>
          </a:p>
          <a:p>
            <a:pPr algn="just"/>
            <a:r>
              <a:rPr lang="en-US" dirty="0"/>
              <a:t>There are a few basic principles. </a:t>
            </a:r>
          </a:p>
          <a:p>
            <a:pPr algn="just"/>
            <a:r>
              <a:rPr lang="en-US" b="1" dirty="0"/>
              <a:t>First</a:t>
            </a:r>
            <a:r>
              <a:rPr lang="en-US" dirty="0"/>
              <a:t>, any time a variable can be written by one CPU at the same time that another CPU can read or write it, a lock should be introduced to keep the two operations from overlapping.</a:t>
            </a:r>
          </a:p>
          <a:p>
            <a:pPr algn="just"/>
            <a:r>
              <a:rPr lang="en-US" dirty="0"/>
              <a:t> </a:t>
            </a:r>
            <a:r>
              <a:rPr lang="en-US" b="1" dirty="0"/>
              <a:t>Second</a:t>
            </a:r>
            <a:r>
              <a:rPr lang="en-US" dirty="0"/>
              <a:t>, remember that locks protect invariants: if an invariant involves multiple memory locations, typically all of them need to be protected by a single lock to ensure the invariant is maintained.</a:t>
            </a:r>
          </a:p>
        </p:txBody>
      </p:sp>
    </p:spTree>
    <p:extLst>
      <p:ext uri="{BB962C8B-B14F-4D97-AF65-F5344CB8AC3E}">
        <p14:creationId xmlns:p14="http://schemas.microsoft.com/office/powerpoint/2010/main" val="2492227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 Using locks</a:t>
            </a:r>
            <a:endParaRPr lang="en-US" dirty="0"/>
          </a:p>
        </p:txBody>
      </p:sp>
      <p:sp>
        <p:nvSpPr>
          <p:cNvPr id="3" name="Content Placeholder 2"/>
          <p:cNvSpPr>
            <a:spLocks noGrp="1"/>
          </p:cNvSpPr>
          <p:nvPr>
            <p:ph idx="1"/>
          </p:nvPr>
        </p:nvSpPr>
        <p:spPr/>
        <p:txBody>
          <a:bodyPr>
            <a:normAutofit/>
          </a:bodyPr>
          <a:lstStyle/>
          <a:p>
            <a:r>
              <a:rPr lang="en-US" dirty="0"/>
              <a:t>These two rules says when locks are necessary but say nothing about when locks are unnecessary</a:t>
            </a:r>
          </a:p>
          <a:p>
            <a:r>
              <a:rPr lang="en-US" dirty="0"/>
              <a:t>It is important for efficiency not to lock too much, because locks reduce parallelism. </a:t>
            </a:r>
          </a:p>
          <a:p>
            <a:r>
              <a:rPr lang="en-US" dirty="0"/>
              <a:t>If parallelism isn’t important, then one could arrange to have only a single thread and not worry about locks. </a:t>
            </a:r>
          </a:p>
          <a:p>
            <a:r>
              <a:rPr lang="en-US" dirty="0"/>
              <a:t>A simple kernel can do this on a multiprocessor by having a single lock that must be acquired on entering the kernel and released on exiting the kernel </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0"/>
            <a:ext cx="12192001" cy="6857999"/>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Sleep locks</a:t>
            </a:r>
          </a:p>
        </p:txBody>
      </p:sp>
      <p:sp>
        <p:nvSpPr>
          <p:cNvPr id="3" name="Content Placeholder 2"/>
          <p:cNvSpPr>
            <a:spLocks noGrp="1"/>
          </p:cNvSpPr>
          <p:nvPr>
            <p:ph idx="1"/>
          </p:nvPr>
        </p:nvSpPr>
        <p:spPr/>
        <p:txBody>
          <a:bodyPr>
            <a:normAutofit lnSpcReduction="10000"/>
          </a:bodyPr>
          <a:lstStyle/>
          <a:p>
            <a:pPr algn="just"/>
            <a:r>
              <a:rPr lang="en-US" dirty="0"/>
              <a:t>Sometimes xv6 code needs to hold a lock for a long time. </a:t>
            </a:r>
          </a:p>
          <a:p>
            <a:pPr algn="just"/>
            <a:r>
              <a:rPr lang="en-US" dirty="0"/>
              <a:t>For example, the file system keeps a file locked while reading and writing its content on the disk, and these disk operations can take tens of milliseconds. </a:t>
            </a:r>
          </a:p>
          <a:p>
            <a:pPr algn="just"/>
            <a:r>
              <a:rPr lang="en-US" dirty="0"/>
              <a:t>Efficiency demands that the processor be yielded while waiting so that other threads can make progress, and this in turn means that xv6 needs locks that work well when held across context switches.</a:t>
            </a:r>
          </a:p>
          <a:p>
            <a:pPr algn="just"/>
            <a:r>
              <a:rPr lang="en-US" dirty="0"/>
              <a:t> xv6 provides such locks in the form of sleep-locks.</a:t>
            </a:r>
          </a:p>
          <a:p>
            <a:pPr algn="just"/>
            <a:r>
              <a:rPr lang="en-US" dirty="0"/>
              <a:t>Xv6 sleep-locks support yielding the processor during their critical sections.</a:t>
            </a:r>
          </a:p>
          <a:p>
            <a:pPr algn="just"/>
            <a:endParaRPr lang="en-US" dirty="0"/>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b="1" dirty="0"/>
              <a:t>Sleep locks</a:t>
            </a:r>
            <a:endParaRPr lang="en-US" dirty="0"/>
          </a:p>
        </p:txBody>
      </p:sp>
      <p:sp>
        <p:nvSpPr>
          <p:cNvPr id="3" name="Content Placeholder 2"/>
          <p:cNvSpPr>
            <a:spLocks noGrp="1"/>
          </p:cNvSpPr>
          <p:nvPr>
            <p:ph idx="1"/>
          </p:nvPr>
        </p:nvSpPr>
        <p:spPr>
          <a:xfrm>
            <a:off x="838200" y="1041010"/>
            <a:ext cx="10515600" cy="5135954"/>
          </a:xfrm>
        </p:spPr>
        <p:txBody>
          <a:bodyPr>
            <a:normAutofit lnSpcReduction="10000"/>
          </a:bodyPr>
          <a:lstStyle/>
          <a:p>
            <a:pPr algn="just"/>
            <a:r>
              <a:rPr lang="en-US" dirty="0"/>
              <a:t>This property poses a design challenge: if thread T1 holds lock L1 and has yielded the processor, and thread T2 wishes to acquire L1, we have to ensure that T1 can execute while T2 is waiting so that T1 can release L1. </a:t>
            </a:r>
          </a:p>
          <a:p>
            <a:pPr algn="just"/>
            <a:r>
              <a:rPr lang="en-US" dirty="0"/>
              <a:t>T2 can’t use the spin-lock acquire function here: it spins with interrupts turned off, and that would prevent T1 from running. </a:t>
            </a:r>
          </a:p>
          <a:p>
            <a:pPr algn="just"/>
            <a:r>
              <a:rPr lang="en-US" dirty="0"/>
              <a:t>To avoid this deadlock, the sleep-lock acquire routine (called </a:t>
            </a:r>
            <a:r>
              <a:rPr lang="en-US" dirty="0" err="1"/>
              <a:t>acquiresleep</a:t>
            </a:r>
            <a:r>
              <a:rPr lang="en-US" dirty="0"/>
              <a:t>) yields the processor while waiting, and does not disable interrupts</a:t>
            </a:r>
          </a:p>
          <a:p>
            <a:pPr algn="just">
              <a:buNone/>
            </a:pPr>
            <a:r>
              <a:rPr lang="en-US" dirty="0"/>
              <a:t>                            </a:t>
            </a:r>
            <a:r>
              <a:rPr lang="en-US" b="1" i="1" dirty="0" err="1"/>
              <a:t>acquiresleep</a:t>
            </a:r>
            <a:r>
              <a:rPr lang="en-US" b="1" i="1" dirty="0"/>
              <a:t>(</a:t>
            </a:r>
            <a:r>
              <a:rPr lang="en-US" b="1" i="1" dirty="0" err="1"/>
              <a:t>struct</a:t>
            </a:r>
            <a:r>
              <a:rPr lang="en-US" b="1" i="1" dirty="0"/>
              <a:t> </a:t>
            </a:r>
            <a:r>
              <a:rPr lang="en-US" b="1" i="1" dirty="0" err="1"/>
              <a:t>sleeplock</a:t>
            </a:r>
            <a:r>
              <a:rPr lang="en-US" b="1" i="1" dirty="0"/>
              <a:t>  *</a:t>
            </a:r>
            <a:r>
              <a:rPr lang="en-US" b="1" i="1" dirty="0" err="1"/>
              <a:t>lk</a:t>
            </a:r>
            <a:r>
              <a:rPr lang="en-US" b="1" i="1" dirty="0"/>
              <a:t>)</a:t>
            </a:r>
          </a:p>
          <a:p>
            <a:pPr algn="just"/>
            <a:r>
              <a:rPr lang="en-US" dirty="0"/>
              <a:t>At a high level, a sleep-lock has a locked field that is protected by a spinlock, and </a:t>
            </a:r>
            <a:r>
              <a:rPr lang="en-US" dirty="0" err="1"/>
              <a:t>acquiresleep’s</a:t>
            </a:r>
            <a:r>
              <a:rPr lang="en-US" dirty="0"/>
              <a:t> call to sleep atomically yields the CPU and releases the spin-lock.</a:t>
            </a:r>
          </a:p>
          <a:p>
            <a:pPr algn="just">
              <a:buNone/>
            </a:pPr>
            <a:endParaRPr lang="en-US" b="1" i="1" dirty="0"/>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Sleep locks</a:t>
            </a:r>
            <a:endParaRPr lang="en-US" dirty="0"/>
          </a:p>
        </p:txBody>
      </p:sp>
      <p:sp>
        <p:nvSpPr>
          <p:cNvPr id="3" name="Content Placeholder 2"/>
          <p:cNvSpPr>
            <a:spLocks noGrp="1"/>
          </p:cNvSpPr>
          <p:nvPr>
            <p:ph idx="1"/>
          </p:nvPr>
        </p:nvSpPr>
        <p:spPr/>
        <p:txBody>
          <a:bodyPr/>
          <a:lstStyle/>
          <a:p>
            <a:r>
              <a:rPr lang="en-US" dirty="0"/>
              <a:t>The result is that other threads can execute while </a:t>
            </a:r>
            <a:r>
              <a:rPr lang="en-US" dirty="0" err="1"/>
              <a:t>acquiresleep</a:t>
            </a:r>
            <a:r>
              <a:rPr lang="en-US" dirty="0"/>
              <a:t> waits.</a:t>
            </a:r>
          </a:p>
          <a:p>
            <a:r>
              <a:rPr lang="en-US" dirty="0"/>
              <a:t>Because sleep-locks leave interrupts enabled, they cannot be used in interrupt handlers.</a:t>
            </a:r>
          </a:p>
          <a:p>
            <a:r>
              <a:rPr lang="en-US" dirty="0"/>
              <a:t> Because </a:t>
            </a:r>
            <a:r>
              <a:rPr lang="en-US" dirty="0" err="1"/>
              <a:t>acquiresleep</a:t>
            </a:r>
            <a:r>
              <a:rPr lang="en-US" dirty="0"/>
              <a:t> may yield the processor, sleep-locks cannot be used inside spin-lock critical sections (though spin-locks can be used inside sleep-lock critical sections).</a:t>
            </a:r>
          </a:p>
          <a:p>
            <a:r>
              <a:rPr lang="en-US" dirty="0"/>
              <a:t>xv6 uses spin-locks in most situations, since they have low overhead.</a:t>
            </a:r>
          </a:p>
          <a:p>
            <a:r>
              <a:rPr lang="en-US" dirty="0"/>
              <a:t> It uses sleep-locks only in the file system, where it is convenient to be able to hold locks across lengthy disk operations</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 of locks</a:t>
            </a:r>
          </a:p>
        </p:txBody>
      </p:sp>
      <p:sp>
        <p:nvSpPr>
          <p:cNvPr id="3" name="Content Placeholder 2"/>
          <p:cNvSpPr>
            <a:spLocks noGrp="1"/>
          </p:cNvSpPr>
          <p:nvPr>
            <p:ph idx="1"/>
          </p:nvPr>
        </p:nvSpPr>
        <p:spPr/>
        <p:txBody>
          <a:bodyPr/>
          <a:lstStyle/>
          <a:p>
            <a:r>
              <a:rPr lang="en-US" dirty="0"/>
              <a:t>Locks often solve concurrency problems cleanly, but there are times when they are awkward.</a:t>
            </a:r>
          </a:p>
          <a:p>
            <a:r>
              <a:rPr lang="en-US" dirty="0"/>
              <a:t> Sometimes a function uses data which must be guarded by a lock, but the function is called both from code that already holds the lock and from code that wouldn't otherwise need the lock.</a:t>
            </a:r>
          </a:p>
          <a:p>
            <a:r>
              <a:rPr lang="en-US" dirty="0"/>
              <a:t>One way to deal with this is to have two variants of the function, one that acquires the lock, and the other that expects the caller to already hold the lock</a:t>
            </a:r>
          </a:p>
          <a:p>
            <a:r>
              <a:rPr lang="en-US" dirty="0"/>
              <a:t>Another approach is for the function to require </a:t>
            </a:r>
            <a:r>
              <a:rPr lang="en-US" dirty="0" err="1"/>
              <a:t>callersto</a:t>
            </a:r>
            <a:r>
              <a:rPr lang="en-US" dirty="0"/>
              <a:t> hold the lock whether the caller needs it or </a:t>
            </a:r>
            <a:r>
              <a:rPr lang="en-US" dirty="0" err="1"/>
              <a:t>not,as</a:t>
            </a:r>
            <a:r>
              <a:rPr lang="en-US" dirty="0"/>
              <a:t> with </a:t>
            </a:r>
          </a:p>
        </p:txBody>
      </p:sp>
      <p:grpSp>
        <p:nvGrpSpPr>
          <p:cNvPr id="4" name="Group 3">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5"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593958" cy="591478"/>
          </a:xfrm>
        </p:spPr>
        <p:txBody>
          <a:bodyPr>
            <a:normAutofit fontScale="90000"/>
          </a:bodyPr>
          <a:lstStyle/>
          <a:p>
            <a:r>
              <a:rPr lang="en-US" sz="4400" b="1" dirty="0">
                <a:effectLst/>
                <a:latin typeface="Calibri" panose="020F0502020204030204" pitchFamily="34" charset="0"/>
                <a:ea typeface="Times New Roman" panose="02020603050405020304" pitchFamily="18" charset="0"/>
                <a:cs typeface="Arial" panose="020B0604020202020204" pitchFamily="34" charset="0"/>
              </a:rPr>
              <a:t>Process memory layout</a:t>
            </a:r>
            <a:br>
              <a:rPr lang="en-IN" sz="36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b="1" dirty="0"/>
          </a:p>
        </p:txBody>
      </p:sp>
      <p:grpSp>
        <p:nvGrpSpPr>
          <p:cNvPr id="18" name="Group 17">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aphicFrame>
        <p:nvGraphicFramePr>
          <p:cNvPr id="31" name="Table 30">
            <a:extLst>
              <a:ext uri="{FF2B5EF4-FFF2-40B4-BE49-F238E27FC236}">
                <a16:creationId xmlns:a16="http://schemas.microsoft.com/office/drawing/2014/main" id="{253793D6-C6BC-465B-9065-7309C05688C6}"/>
              </a:ext>
            </a:extLst>
          </p:cNvPr>
          <p:cNvGraphicFramePr>
            <a:graphicFrameLocks noGrp="1"/>
          </p:cNvGraphicFramePr>
          <p:nvPr>
            <p:extLst>
              <p:ext uri="{D42A27DB-BD31-4B8C-83A1-F6EECF244321}">
                <p14:modId xmlns:p14="http://schemas.microsoft.com/office/powerpoint/2010/main" val="2995104978"/>
              </p:ext>
            </p:extLst>
          </p:nvPr>
        </p:nvGraphicFramePr>
        <p:xfrm>
          <a:off x="2190308" y="5184151"/>
          <a:ext cx="5497032" cy="1187704"/>
        </p:xfrm>
        <a:graphic>
          <a:graphicData uri="http://schemas.openxmlformats.org/drawingml/2006/table">
            <a:tbl>
              <a:tblPr>
                <a:tableStyleId>{5C22544A-7EE6-4342-B048-85BDC9FD1C3A}</a:tableStyleId>
              </a:tblPr>
              <a:tblGrid>
                <a:gridCol w="951409">
                  <a:extLst>
                    <a:ext uri="{9D8B030D-6E8A-4147-A177-3AD203B41FA5}">
                      <a16:colId xmlns:a16="http://schemas.microsoft.com/office/drawing/2014/main" val="2221756046"/>
                    </a:ext>
                  </a:extLst>
                </a:gridCol>
                <a:gridCol w="792841">
                  <a:extLst>
                    <a:ext uri="{9D8B030D-6E8A-4147-A177-3AD203B41FA5}">
                      <a16:colId xmlns:a16="http://schemas.microsoft.com/office/drawing/2014/main" val="2316326062"/>
                    </a:ext>
                  </a:extLst>
                </a:gridCol>
                <a:gridCol w="687129">
                  <a:extLst>
                    <a:ext uri="{9D8B030D-6E8A-4147-A177-3AD203B41FA5}">
                      <a16:colId xmlns:a16="http://schemas.microsoft.com/office/drawing/2014/main" val="3581330400"/>
                    </a:ext>
                  </a:extLst>
                </a:gridCol>
                <a:gridCol w="898554">
                  <a:extLst>
                    <a:ext uri="{9D8B030D-6E8A-4147-A177-3AD203B41FA5}">
                      <a16:colId xmlns:a16="http://schemas.microsoft.com/office/drawing/2014/main" val="1047986160"/>
                    </a:ext>
                  </a:extLst>
                </a:gridCol>
                <a:gridCol w="845697">
                  <a:extLst>
                    <a:ext uri="{9D8B030D-6E8A-4147-A177-3AD203B41FA5}">
                      <a16:colId xmlns:a16="http://schemas.microsoft.com/office/drawing/2014/main" val="962291220"/>
                    </a:ext>
                  </a:extLst>
                </a:gridCol>
                <a:gridCol w="1321402">
                  <a:extLst>
                    <a:ext uri="{9D8B030D-6E8A-4147-A177-3AD203B41FA5}">
                      <a16:colId xmlns:a16="http://schemas.microsoft.com/office/drawing/2014/main" val="709086239"/>
                    </a:ext>
                  </a:extLst>
                </a:gridCol>
              </a:tblGrid>
              <a:tr h="244228">
                <a:tc gridSpan="4">
                  <a:txBody>
                    <a:bodyPr/>
                    <a:lstStyle/>
                    <a:p>
                      <a:pPr marR="355600" algn="l">
                        <a:lnSpc>
                          <a:spcPct val="115000"/>
                        </a:lnSpc>
                        <a:spcAft>
                          <a:spcPts val="0"/>
                        </a:spcAft>
                      </a:pPr>
                      <a:r>
                        <a:rPr lang="en-US" sz="1800" b="1" dirty="0">
                          <a:effectLst/>
                        </a:rPr>
                        <a:t>$ size /</a:t>
                      </a:r>
                      <a:r>
                        <a:rPr lang="en-US" sz="1800" b="1" dirty="0" err="1">
                          <a:effectLst/>
                        </a:rPr>
                        <a:t>usr</a:t>
                      </a:r>
                      <a:r>
                        <a:rPr lang="en-US" sz="1800" b="1" dirty="0">
                          <a:effectLst/>
                        </a:rPr>
                        <a:t>/bin/cc /bin/</a:t>
                      </a:r>
                      <a:r>
                        <a:rPr lang="en-US" sz="1800" b="1" dirty="0" err="1">
                          <a:effectLst/>
                        </a:rPr>
                        <a:t>sh</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a:lnSpc>
                          <a:spcPct val="115000"/>
                        </a:lnSpc>
                        <a:spcAft>
                          <a:spcPts val="0"/>
                        </a:spcAft>
                      </a:pPr>
                      <a:r>
                        <a:rPr lang="en-US" sz="1600" b="1" dirty="0">
                          <a:effectLst/>
                        </a:rPr>
                        <a:t> </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algn="l">
                        <a:lnSpc>
                          <a:spcPct val="115000"/>
                        </a:lnSpc>
                        <a:spcAft>
                          <a:spcPts val="0"/>
                        </a:spcAft>
                      </a:pPr>
                      <a:r>
                        <a:rPr lang="en-US" sz="1600" b="1" dirty="0">
                          <a:effectLst/>
                        </a:rPr>
                        <a:t> </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243038053"/>
                  </a:ext>
                </a:extLst>
              </a:tr>
              <a:tr h="244228">
                <a:tc>
                  <a:txBody>
                    <a:bodyPr/>
                    <a:lstStyle/>
                    <a:p>
                      <a:pPr marR="88900" algn="r">
                        <a:lnSpc>
                          <a:spcPct val="115000"/>
                        </a:lnSpc>
                        <a:spcAft>
                          <a:spcPts val="0"/>
                        </a:spcAft>
                      </a:pPr>
                      <a:r>
                        <a:rPr lang="en-US" sz="1800" b="1">
                          <a:effectLst/>
                        </a:rPr>
                        <a:t>text</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algn="r">
                        <a:lnSpc>
                          <a:spcPct val="115000"/>
                        </a:lnSpc>
                        <a:spcAft>
                          <a:spcPts val="0"/>
                        </a:spcAft>
                      </a:pPr>
                      <a:r>
                        <a:rPr lang="en-US" sz="1800" b="1">
                          <a:effectLst/>
                        </a:rPr>
                        <a:t>data</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12700" algn="r">
                        <a:lnSpc>
                          <a:spcPct val="115000"/>
                        </a:lnSpc>
                        <a:spcAft>
                          <a:spcPts val="0"/>
                        </a:spcAft>
                      </a:pPr>
                      <a:r>
                        <a:rPr lang="en-US" sz="1800" b="1">
                          <a:effectLst/>
                        </a:rPr>
                        <a:t>bss</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50800" algn="r">
                        <a:lnSpc>
                          <a:spcPct val="115000"/>
                        </a:lnSpc>
                        <a:spcAft>
                          <a:spcPts val="0"/>
                        </a:spcAft>
                      </a:pPr>
                      <a:r>
                        <a:rPr lang="en-US" sz="1800" b="1">
                          <a:effectLst/>
                        </a:rPr>
                        <a:t>dec</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50800" algn="r">
                        <a:lnSpc>
                          <a:spcPct val="115000"/>
                        </a:lnSpc>
                        <a:spcAft>
                          <a:spcPts val="0"/>
                        </a:spcAft>
                      </a:pPr>
                      <a:r>
                        <a:rPr lang="en-US" sz="1800" b="1">
                          <a:effectLst/>
                        </a:rPr>
                        <a:t>hex</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14300">
                        <a:lnSpc>
                          <a:spcPct val="115000"/>
                        </a:lnSpc>
                        <a:spcAft>
                          <a:spcPts val="0"/>
                        </a:spcAft>
                      </a:pPr>
                      <a:r>
                        <a:rPr lang="en-US" sz="1800" b="1">
                          <a:effectLst/>
                        </a:rPr>
                        <a:t>filename</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4112141625"/>
                  </a:ext>
                </a:extLst>
              </a:tr>
              <a:tr h="244228">
                <a:tc>
                  <a:txBody>
                    <a:bodyPr/>
                    <a:lstStyle/>
                    <a:p>
                      <a:pPr marR="88900" algn="r">
                        <a:lnSpc>
                          <a:spcPct val="115000"/>
                        </a:lnSpc>
                        <a:spcAft>
                          <a:spcPts val="0"/>
                        </a:spcAft>
                      </a:pPr>
                      <a:r>
                        <a:rPr lang="en-US" sz="1800" b="1">
                          <a:effectLst/>
                        </a:rPr>
                        <a:t>79606</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algn="r">
                        <a:lnSpc>
                          <a:spcPct val="115000"/>
                        </a:lnSpc>
                        <a:spcAft>
                          <a:spcPts val="0"/>
                        </a:spcAft>
                      </a:pPr>
                      <a:r>
                        <a:rPr lang="en-US" sz="1800" b="1">
                          <a:effectLst/>
                        </a:rPr>
                        <a:t>1536</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12700" algn="r">
                        <a:lnSpc>
                          <a:spcPct val="115000"/>
                        </a:lnSpc>
                        <a:spcAft>
                          <a:spcPts val="0"/>
                        </a:spcAft>
                      </a:pPr>
                      <a:r>
                        <a:rPr lang="en-US" sz="1800" b="1" dirty="0">
                          <a:effectLst/>
                        </a:rPr>
                        <a:t>916</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50800" algn="r">
                        <a:lnSpc>
                          <a:spcPct val="115000"/>
                        </a:lnSpc>
                        <a:spcAft>
                          <a:spcPts val="0"/>
                        </a:spcAft>
                      </a:pPr>
                      <a:r>
                        <a:rPr lang="en-US" sz="1800" b="1">
                          <a:effectLst/>
                        </a:rPr>
                        <a:t>82058</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50800" algn="r">
                        <a:lnSpc>
                          <a:spcPct val="115000"/>
                        </a:lnSpc>
                        <a:spcAft>
                          <a:spcPts val="0"/>
                        </a:spcAft>
                      </a:pPr>
                      <a:r>
                        <a:rPr lang="en-US" sz="1800" b="1">
                          <a:effectLst/>
                        </a:rPr>
                        <a:t>1408a</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14300">
                        <a:lnSpc>
                          <a:spcPct val="115000"/>
                        </a:lnSpc>
                        <a:spcAft>
                          <a:spcPts val="0"/>
                        </a:spcAft>
                      </a:pPr>
                      <a:r>
                        <a:rPr lang="en-US" sz="1800" b="1">
                          <a:effectLst/>
                        </a:rPr>
                        <a:t>/usr/bin/cc</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3505984361"/>
                  </a:ext>
                </a:extLst>
              </a:tr>
              <a:tr h="244228">
                <a:tc>
                  <a:txBody>
                    <a:bodyPr/>
                    <a:lstStyle/>
                    <a:p>
                      <a:pPr marR="88900" algn="r">
                        <a:lnSpc>
                          <a:spcPct val="115000"/>
                        </a:lnSpc>
                        <a:spcAft>
                          <a:spcPts val="0"/>
                        </a:spcAft>
                      </a:pPr>
                      <a:r>
                        <a:rPr lang="en-US" sz="1800" b="1">
                          <a:effectLst/>
                        </a:rPr>
                        <a:t>619234</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algn="r">
                        <a:lnSpc>
                          <a:spcPct val="115000"/>
                        </a:lnSpc>
                        <a:spcAft>
                          <a:spcPts val="0"/>
                        </a:spcAft>
                      </a:pPr>
                      <a:r>
                        <a:rPr lang="en-US" sz="1800" b="1">
                          <a:effectLst/>
                        </a:rPr>
                        <a:t>21120</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12700" algn="r">
                        <a:lnSpc>
                          <a:spcPct val="115000"/>
                        </a:lnSpc>
                        <a:spcAft>
                          <a:spcPts val="0"/>
                        </a:spcAft>
                      </a:pPr>
                      <a:r>
                        <a:rPr lang="en-US" sz="1800" b="1">
                          <a:effectLst/>
                        </a:rPr>
                        <a:t>18260</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50800" algn="r">
                        <a:lnSpc>
                          <a:spcPct val="115000"/>
                        </a:lnSpc>
                        <a:spcAft>
                          <a:spcPts val="0"/>
                        </a:spcAft>
                      </a:pPr>
                      <a:r>
                        <a:rPr lang="en-US" sz="1800" b="1">
                          <a:effectLst/>
                        </a:rPr>
                        <a:t>658614</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R="50800" algn="r">
                        <a:lnSpc>
                          <a:spcPct val="115000"/>
                        </a:lnSpc>
                        <a:spcAft>
                          <a:spcPts val="0"/>
                        </a:spcAft>
                      </a:pPr>
                      <a:r>
                        <a:rPr lang="en-US" sz="1800" b="1">
                          <a:effectLst/>
                        </a:rPr>
                        <a:t>a0cb6</a:t>
                      </a:r>
                      <a:endParaRPr lang="en-IN" sz="2400" b="1">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tc>
                  <a:txBody>
                    <a:bodyPr/>
                    <a:lstStyle/>
                    <a:p>
                      <a:pPr marL="114300">
                        <a:lnSpc>
                          <a:spcPct val="115000"/>
                        </a:lnSpc>
                        <a:spcAft>
                          <a:spcPts val="0"/>
                        </a:spcAft>
                      </a:pPr>
                      <a:r>
                        <a:rPr lang="en-US" sz="1800" b="1" dirty="0">
                          <a:effectLst/>
                        </a:rPr>
                        <a:t>/bin/</a:t>
                      </a:r>
                      <a:r>
                        <a:rPr lang="en-US" sz="1800" b="1" dirty="0" err="1">
                          <a:effectLst/>
                        </a:rPr>
                        <a:t>sh</a:t>
                      </a:r>
                      <a:endParaRPr lang="en-IN" sz="24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nchor="b"/>
                </a:tc>
                <a:extLst>
                  <a:ext uri="{0D108BD9-81ED-4DB2-BD59-A6C34878D82A}">
                    <a16:rowId xmlns:a16="http://schemas.microsoft.com/office/drawing/2014/main" val="1295698106"/>
                  </a:ext>
                </a:extLst>
              </a:tr>
            </a:tbl>
          </a:graphicData>
        </a:graphic>
      </p:graphicFrame>
      <p:sp>
        <p:nvSpPr>
          <p:cNvPr id="38" name="TextBox 37">
            <a:extLst>
              <a:ext uri="{FF2B5EF4-FFF2-40B4-BE49-F238E27FC236}">
                <a16:creationId xmlns:a16="http://schemas.microsoft.com/office/drawing/2014/main" id="{AF11EE9B-D5B1-43DB-8272-E5B02AB17B8A}"/>
              </a:ext>
            </a:extLst>
          </p:cNvPr>
          <p:cNvSpPr txBox="1"/>
          <p:nvPr/>
        </p:nvSpPr>
        <p:spPr>
          <a:xfrm>
            <a:off x="483334" y="696937"/>
            <a:ext cx="11542089" cy="4206408"/>
          </a:xfrm>
          <a:prstGeom prst="rect">
            <a:avLst/>
          </a:prstGeom>
          <a:noFill/>
        </p:spPr>
        <p:txBody>
          <a:bodyPr wrap="square">
            <a:spAutoFit/>
          </a:bodyPr>
          <a:lstStyle/>
          <a:p>
            <a:pPr>
              <a:lnSpc>
                <a:spcPct val="115000"/>
              </a:lnSpc>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program</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is a file containing a range of information that describes how to construct a process at run time.</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hangingPunct="0">
              <a:lnSpc>
                <a:spcPct val="115000"/>
              </a:lnSpc>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memory allocated to each process is composed of a number of parts, usually referred to as segments. These segments are as follows:</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mj-lt"/>
              <a:buAutoNum type="alphaL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Text: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instructions of the program.</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mj-lt"/>
              <a:buAutoNum type="alphaLcPeriod"/>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initialized data segment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contains global and static variables that are explicitly Initialized</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558800" lvl="0" indent="-342900" hangingPunct="0">
              <a:lnSpc>
                <a:spcPct val="115000"/>
              </a:lnSpc>
              <a:spcAft>
                <a:spcPts val="0"/>
              </a:spcAft>
              <a:buFont typeface="+mj-lt"/>
              <a:buAutoNum type="alphaLcPeriod"/>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uninitialized data segment</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contains global and static variables that are not explicitly initialized. </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558800" lvl="0" indent="-342900" hangingPunct="0">
              <a:lnSpc>
                <a:spcPct val="115000"/>
              </a:lnSpc>
              <a:spcAft>
                <a:spcPts val="0"/>
              </a:spcAft>
              <a:buFont typeface="+mj-lt"/>
              <a:buAutoNum type="alphaL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Heap: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an area from which programs can dynamically allocate extra memory.</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hangingPunct="0">
              <a:lnSpc>
                <a:spcPct val="115000"/>
              </a:lnSpc>
              <a:spcAft>
                <a:spcPts val="0"/>
              </a:spcAft>
              <a:buFont typeface="+mj-lt"/>
              <a:buAutoNum type="alphaLcPeriod"/>
            </a:pP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Stack: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 piece of memory that grows and shrinks as functions are called and return and that is used to</a:t>
            </a:r>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allocate storage for local variables and function call linkage information</a:t>
            </a:r>
            <a:endParaRPr lang="en-IN"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R="558800" hangingPunct="0">
              <a:lnSpc>
                <a:spcPct val="115000"/>
              </a:lnSpc>
            </a:pPr>
            <a:r>
              <a:rPr lang="en-US" dirty="0">
                <a:latin typeface="Arial" panose="020B0604020202020204" pitchFamily="34" charset="0"/>
                <a:cs typeface="Times New Roman" panose="02020603050405020304" pitchFamily="18" charset="0"/>
              </a:rPr>
              <a:t>Several more segment types exist in an </a:t>
            </a:r>
            <a:r>
              <a:rPr lang="en-US" dirty="0" err="1">
                <a:latin typeface="Arial" panose="020B0604020202020204" pitchFamily="34" charset="0"/>
                <a:cs typeface="Times New Roman" panose="02020603050405020304" pitchFamily="18" charset="0"/>
              </a:rPr>
              <a:t>a.out</a:t>
            </a:r>
            <a:r>
              <a:rPr lang="en-US" dirty="0">
                <a:latin typeface="Arial" panose="020B0604020202020204" pitchFamily="34" charset="0"/>
                <a:cs typeface="Times New Roman" panose="02020603050405020304" pitchFamily="18" charset="0"/>
              </a:rPr>
              <a:t>, containing the symbol table, debugging information, linkage tables for dynamic shared libraries, and the like. These additional sections don't get loaded as part of the program's image executed by a process.</a:t>
            </a:r>
            <a:endParaRPr lang="en-IN" dirty="0">
              <a:latin typeface="Arial" panose="020B0604020202020204" pitchFamily="34" charset="0"/>
              <a:cs typeface="Times New Roman" panose="02020603050405020304" pitchFamily="18" charset="0"/>
            </a:endParaRPr>
          </a:p>
          <a:p>
            <a:pPr marR="558800" hangingPunct="0">
              <a:lnSpc>
                <a:spcPct val="115000"/>
              </a:lnSpc>
            </a:pPr>
            <a:r>
              <a:rPr lang="en-US" dirty="0">
                <a:latin typeface="Arial" panose="020B0604020202020204" pitchFamily="34" charset="0"/>
                <a:cs typeface="Times New Roman" panose="02020603050405020304" pitchFamily="18" charset="0"/>
              </a:rPr>
              <a:t>The size(1) command reports the sizes (in bytes) of the text, data, and </a:t>
            </a:r>
            <a:r>
              <a:rPr lang="en-US" dirty="0" err="1">
                <a:latin typeface="Arial" panose="020B0604020202020204" pitchFamily="34" charset="0"/>
                <a:cs typeface="Times New Roman" panose="02020603050405020304" pitchFamily="18" charset="0"/>
              </a:rPr>
              <a:t>bss</a:t>
            </a:r>
            <a:r>
              <a:rPr lang="en-US" dirty="0">
                <a:latin typeface="Arial" panose="020B0604020202020204" pitchFamily="34" charset="0"/>
                <a:cs typeface="Times New Roman" panose="02020603050405020304" pitchFamily="18" charset="0"/>
              </a:rPr>
              <a:t> segments. For example:</a:t>
            </a:r>
            <a:endParaRPr lang="en-IN" dirty="0">
              <a:latin typeface="Arial" panose="020B0604020202020204" pitchFamily="34"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Kernel developers need to be aware of such requirements.</a:t>
            </a:r>
          </a:p>
          <a:p>
            <a:r>
              <a:rPr lang="en-US" dirty="0"/>
              <a:t>It might seem that one could simplify situations where both caller and </a:t>
            </a:r>
            <a:r>
              <a:rPr lang="en-US" dirty="0" err="1"/>
              <a:t>callee</a:t>
            </a:r>
            <a:r>
              <a:rPr lang="en-US" dirty="0"/>
              <a:t> need a lock by allowing  "recursive locks" ,</a:t>
            </a:r>
          </a:p>
          <a:p>
            <a:r>
              <a:rPr lang="en-US" dirty="0"/>
              <a:t>so that if a function holds a lock , any function it calls is allowed to re-acquire the lock.</a:t>
            </a:r>
          </a:p>
        </p:txBody>
      </p:sp>
      <p:sp>
        <p:nvSpPr>
          <p:cNvPr id="4" name="Title 1"/>
          <p:cNvSpPr>
            <a:spLocks noGrp="1"/>
          </p:cNvSpPr>
          <p:nvPr>
            <p:ph type="title"/>
          </p:nvPr>
        </p:nvSpPr>
        <p:spPr/>
        <p:txBody>
          <a:bodyPr/>
          <a:lstStyle/>
          <a:p>
            <a:r>
              <a:rPr lang="en-US" b="1" dirty="0"/>
              <a:t>Limitations of locks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0"/>
            <a:ext cx="12192001" cy="6857999"/>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Rectangle 2">
            <a:extLst>
              <a:ext uri="{FF2B5EF4-FFF2-40B4-BE49-F238E27FC236}">
                <a16:creationId xmlns:a16="http://schemas.microsoft.com/office/drawing/2014/main" id="{E3247FDF-C3C4-4826-973A-3CEBE160053F}"/>
              </a:ext>
            </a:extLst>
          </p:cNvPr>
          <p:cNvSpPr txBox="1">
            <a:spLocks noChangeArrowheads="1"/>
          </p:cNvSpPr>
          <p:nvPr/>
        </p:nvSpPr>
        <p:spPr>
          <a:xfrm>
            <a:off x="338866" y="6095"/>
            <a:ext cx="7656443" cy="6953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solidFill>
                <a:srgbClr val="FF0000"/>
              </a:solidFill>
            </a:endParaRPr>
          </a:p>
        </p:txBody>
      </p:sp>
      <p:sp>
        <p:nvSpPr>
          <p:cNvPr id="55" name="Title 54"/>
          <p:cNvSpPr>
            <a:spLocks noGrp="1"/>
          </p:cNvSpPr>
          <p:nvPr>
            <p:ph type="title"/>
          </p:nvPr>
        </p:nvSpPr>
        <p:spPr/>
        <p:txBody>
          <a:bodyPr/>
          <a:lstStyle/>
          <a:p>
            <a:r>
              <a:rPr lang="en-US" b="1" dirty="0"/>
              <a:t>Locks in xv6</a:t>
            </a:r>
            <a:endParaRPr lang="en-US" dirty="0"/>
          </a:p>
        </p:txBody>
      </p:sp>
      <p:pic>
        <p:nvPicPr>
          <p:cNvPr id="6" name="Picture 6" descr="Text&#10;&#10;Description automatically generated">
            <a:extLst>
              <a:ext uri="{FF2B5EF4-FFF2-40B4-BE49-F238E27FC236}">
                <a16:creationId xmlns:a16="http://schemas.microsoft.com/office/drawing/2014/main" id="{2C0CAB44-BE95-467C-BBDD-4C3073E7C2D2}"/>
              </a:ext>
            </a:extLst>
          </p:cNvPr>
          <p:cNvPicPr>
            <a:picLocks noGrp="1" noChangeAspect="1"/>
          </p:cNvPicPr>
          <p:nvPr>
            <p:ph idx="1"/>
          </p:nvPr>
        </p:nvPicPr>
        <p:blipFill>
          <a:blip r:embed="rId3"/>
          <a:stretch>
            <a:fillRect/>
          </a:stretch>
        </p:blipFill>
        <p:spPr>
          <a:xfrm>
            <a:off x="704491" y="1714846"/>
            <a:ext cx="9762225" cy="4242218"/>
          </a:xfrm>
        </p:spPr>
      </p:pic>
    </p:spTree>
    <p:extLst>
      <p:ext uri="{BB962C8B-B14F-4D97-AF65-F5344CB8AC3E}">
        <p14:creationId xmlns:p14="http://schemas.microsoft.com/office/powerpoint/2010/main" val="2600381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itle 18"/>
          <p:cNvSpPr>
            <a:spLocks noGrp="1"/>
          </p:cNvSpPr>
          <p:nvPr>
            <p:ph type="title"/>
          </p:nvPr>
        </p:nvSpPr>
        <p:spPr/>
        <p:txBody>
          <a:bodyPr/>
          <a:lstStyle/>
          <a:p>
            <a:r>
              <a:rPr lang="en-US" b="1" dirty="0" err="1"/>
              <a:t>initlock</a:t>
            </a:r>
            <a:endParaRPr lang="en-US" b="1" dirty="0"/>
          </a:p>
        </p:txBody>
      </p:sp>
      <p:pic>
        <p:nvPicPr>
          <p:cNvPr id="3074" name="Picture 2" descr="C:\Users\hi\Desktop\Capture.PNG"/>
          <p:cNvPicPr>
            <a:picLocks noGrp="1" noChangeAspect="1" noChangeArrowheads="1"/>
          </p:cNvPicPr>
          <p:nvPr>
            <p:ph idx="1"/>
          </p:nvPr>
        </p:nvPicPr>
        <p:blipFill>
          <a:blip r:embed="rId3"/>
          <a:srcRect/>
          <a:stretch>
            <a:fillRect/>
          </a:stretch>
        </p:blipFill>
        <p:spPr bwMode="auto">
          <a:xfrm>
            <a:off x="1026943" y="1730326"/>
            <a:ext cx="6844842" cy="2658795"/>
          </a:xfrm>
          <a:prstGeom prst="rect">
            <a:avLst/>
          </a:prstGeom>
          <a:noFill/>
        </p:spPr>
      </p:pic>
    </p:spTree>
    <p:extLst>
      <p:ext uri="{BB962C8B-B14F-4D97-AF65-F5344CB8AC3E}">
        <p14:creationId xmlns:p14="http://schemas.microsoft.com/office/powerpoint/2010/main" val="2492227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8" name="Title 17"/>
          <p:cNvSpPr>
            <a:spLocks noGrp="1"/>
          </p:cNvSpPr>
          <p:nvPr>
            <p:ph type="title"/>
          </p:nvPr>
        </p:nvSpPr>
        <p:spPr/>
        <p:txBody>
          <a:bodyPr/>
          <a:lstStyle/>
          <a:p>
            <a:r>
              <a:rPr lang="en-US" b="1" dirty="0"/>
              <a:t>acquire</a:t>
            </a:r>
          </a:p>
        </p:txBody>
      </p:sp>
      <p:pic>
        <p:nvPicPr>
          <p:cNvPr id="4098" name="Picture 2" descr="C:\Users\hi\Desktop\Capture.PNG"/>
          <p:cNvPicPr>
            <a:picLocks noGrp="1" noChangeAspect="1" noChangeArrowheads="1"/>
          </p:cNvPicPr>
          <p:nvPr>
            <p:ph idx="1"/>
          </p:nvPr>
        </p:nvPicPr>
        <p:blipFill>
          <a:blip r:embed="rId3"/>
          <a:stretch>
            <a:fillRect/>
          </a:stretch>
        </p:blipFill>
        <p:spPr bwMode="auto">
          <a:xfrm>
            <a:off x="928468" y="1688123"/>
            <a:ext cx="8863748" cy="4123174"/>
          </a:xfrm>
          <a:prstGeom prst="rect">
            <a:avLst/>
          </a:prstGeom>
          <a:noFill/>
        </p:spPr>
      </p:pic>
    </p:spTree>
    <p:extLst>
      <p:ext uri="{BB962C8B-B14F-4D97-AF65-F5344CB8AC3E}">
        <p14:creationId xmlns:p14="http://schemas.microsoft.com/office/powerpoint/2010/main" val="2492227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release</a:t>
            </a:r>
            <a:br>
              <a:rPr lang="en-US" b="1" dirty="0"/>
            </a:br>
            <a:endParaRPr lang="en-US" b="1" dirty="0"/>
          </a:p>
        </p:txBody>
      </p:sp>
      <p:pic>
        <p:nvPicPr>
          <p:cNvPr id="5122" name="Picture 2" descr="C:\Users\hi\Desktop\Capture.PNG"/>
          <p:cNvPicPr>
            <a:picLocks noGrp="1" noChangeAspect="1" noChangeArrowheads="1"/>
          </p:cNvPicPr>
          <p:nvPr>
            <p:ph idx="1"/>
          </p:nvPr>
        </p:nvPicPr>
        <p:blipFill>
          <a:blip r:embed="rId2"/>
          <a:srcRect/>
          <a:stretch>
            <a:fillRect/>
          </a:stretch>
        </p:blipFill>
        <p:spPr bwMode="auto">
          <a:xfrm>
            <a:off x="1322363" y="1491175"/>
            <a:ext cx="8011184" cy="4685788"/>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026" name="Picture 2" descr="C:\Users\ASUS\Desktop\Capture.PNG"/>
          <p:cNvPicPr>
            <a:picLocks noGrp="1" noChangeAspect="1" noChangeArrowheads="1"/>
          </p:cNvPicPr>
          <p:nvPr>
            <p:ph idx="1"/>
          </p:nvPr>
        </p:nvPicPr>
        <p:blipFill>
          <a:blip r:embed="rId3"/>
          <a:srcRect/>
          <a:stretch>
            <a:fillRect/>
          </a:stretch>
        </p:blipFill>
        <p:spPr bwMode="auto">
          <a:xfrm>
            <a:off x="998807" y="1125415"/>
            <a:ext cx="6240288" cy="3284922"/>
          </a:xfrm>
          <a:prstGeom prst="rect">
            <a:avLst/>
          </a:prstGeom>
          <a:noFill/>
        </p:spPr>
      </p:pic>
    </p:spTree>
    <p:extLst>
      <p:ext uri="{BB962C8B-B14F-4D97-AF65-F5344CB8AC3E}">
        <p14:creationId xmlns:p14="http://schemas.microsoft.com/office/powerpoint/2010/main" val="24922275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050" name="Picture 2" descr="C:\Users\ASUS\Desktop\Capture.PNG"/>
          <p:cNvPicPr>
            <a:picLocks noChangeAspect="1" noChangeArrowheads="1"/>
          </p:cNvPicPr>
          <p:nvPr/>
        </p:nvPicPr>
        <p:blipFill>
          <a:blip r:embed="rId3"/>
          <a:srcRect/>
          <a:stretch>
            <a:fillRect/>
          </a:stretch>
        </p:blipFill>
        <p:spPr bwMode="auto">
          <a:xfrm>
            <a:off x="257470" y="1069144"/>
            <a:ext cx="4715343" cy="5378010"/>
          </a:xfrm>
          <a:prstGeom prst="rect">
            <a:avLst/>
          </a:prstGeom>
          <a:noFill/>
        </p:spPr>
      </p:pic>
      <p:pic>
        <p:nvPicPr>
          <p:cNvPr id="2051" name="Picture 3" descr="C:\Users\ASUS\Desktop\Capture.PNG"/>
          <p:cNvPicPr>
            <a:picLocks noChangeAspect="1" noChangeArrowheads="1"/>
          </p:cNvPicPr>
          <p:nvPr/>
        </p:nvPicPr>
        <p:blipFill>
          <a:blip r:embed="rId4"/>
          <a:srcRect/>
          <a:stretch>
            <a:fillRect/>
          </a:stretch>
        </p:blipFill>
        <p:spPr bwMode="auto">
          <a:xfrm>
            <a:off x="4991956" y="1266092"/>
            <a:ext cx="6145966" cy="5136091"/>
          </a:xfrm>
          <a:prstGeom prst="rect">
            <a:avLst/>
          </a:prstGeom>
          <a:noFill/>
        </p:spPr>
      </p:pic>
      <p:sp>
        <p:nvSpPr>
          <p:cNvPr id="16" name="Title 15"/>
          <p:cNvSpPr>
            <a:spLocks noGrp="1"/>
          </p:cNvSpPr>
          <p:nvPr>
            <p:ph type="title"/>
          </p:nvPr>
        </p:nvSpPr>
        <p:spPr>
          <a:xfrm>
            <a:off x="838200" y="365126"/>
            <a:ext cx="10515600" cy="310123"/>
          </a:xfrm>
        </p:spPr>
        <p:txBody>
          <a:bodyPr>
            <a:normAutofit fontScale="90000"/>
          </a:bodyPr>
          <a:lstStyle/>
          <a:p>
            <a:r>
              <a:rPr lang="en-US" b="1" dirty="0"/>
              <a:t>Spin Lock</a:t>
            </a:r>
          </a:p>
        </p:txBody>
      </p:sp>
    </p:spTree>
    <p:extLst>
      <p:ext uri="{BB962C8B-B14F-4D97-AF65-F5344CB8AC3E}">
        <p14:creationId xmlns:p14="http://schemas.microsoft.com/office/powerpoint/2010/main" val="24922275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074" name="Picture 2" descr="C:\Users\ASUS\Desktop\Capture.PNG"/>
          <p:cNvPicPr>
            <a:picLocks noGrp="1" noChangeAspect="1" noChangeArrowheads="1"/>
          </p:cNvPicPr>
          <p:nvPr>
            <p:ph idx="1"/>
          </p:nvPr>
        </p:nvPicPr>
        <p:blipFill>
          <a:blip r:embed="rId3"/>
          <a:srcRect/>
          <a:stretch>
            <a:fillRect/>
          </a:stretch>
        </p:blipFill>
        <p:spPr bwMode="auto">
          <a:xfrm>
            <a:off x="494675" y="599607"/>
            <a:ext cx="6175949" cy="5577356"/>
          </a:xfrm>
          <a:prstGeom prst="rect">
            <a:avLst/>
          </a:prstGeom>
          <a:noFill/>
        </p:spPr>
      </p:pic>
    </p:spTree>
    <p:extLst>
      <p:ext uri="{BB962C8B-B14F-4D97-AF65-F5344CB8AC3E}">
        <p14:creationId xmlns:p14="http://schemas.microsoft.com/office/powerpoint/2010/main" val="2492227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098" name="Picture 2" descr="C:\Users\ASUS\Desktop\Capture.PNG"/>
          <p:cNvPicPr>
            <a:picLocks noGrp="1" noChangeAspect="1" noChangeArrowheads="1"/>
          </p:cNvPicPr>
          <p:nvPr>
            <p:ph idx="1"/>
          </p:nvPr>
        </p:nvPicPr>
        <p:blipFill>
          <a:blip r:embed="rId3"/>
          <a:srcRect/>
          <a:stretch>
            <a:fillRect/>
          </a:stretch>
        </p:blipFill>
        <p:spPr bwMode="auto">
          <a:xfrm>
            <a:off x="539647" y="476509"/>
            <a:ext cx="5316698" cy="5804370"/>
          </a:xfrm>
          <a:prstGeom prst="rect">
            <a:avLst/>
          </a:prstGeom>
          <a:noFill/>
        </p:spPr>
      </p:pic>
      <p:pic>
        <p:nvPicPr>
          <p:cNvPr id="4099" name="Picture 3" descr="C:\Users\ASUS\Desktop\Capture.PNG"/>
          <p:cNvPicPr>
            <a:picLocks noChangeAspect="1" noChangeArrowheads="1"/>
          </p:cNvPicPr>
          <p:nvPr/>
        </p:nvPicPr>
        <p:blipFill>
          <a:blip r:embed="rId4"/>
          <a:srcRect/>
          <a:stretch>
            <a:fillRect/>
          </a:stretch>
        </p:blipFill>
        <p:spPr bwMode="auto">
          <a:xfrm>
            <a:off x="5899097" y="800724"/>
            <a:ext cx="4591050" cy="878173"/>
          </a:xfrm>
          <a:prstGeom prst="rect">
            <a:avLst/>
          </a:prstGeom>
          <a:noFill/>
        </p:spPr>
      </p:pic>
      <p:pic>
        <p:nvPicPr>
          <p:cNvPr id="4100" name="Picture 4" descr="C:\Users\ASUS\Desktop\Capture.PNG"/>
          <p:cNvPicPr>
            <a:picLocks noChangeAspect="1" noChangeArrowheads="1"/>
          </p:cNvPicPr>
          <p:nvPr/>
        </p:nvPicPr>
        <p:blipFill>
          <a:blip r:embed="rId5"/>
          <a:srcRect/>
          <a:stretch>
            <a:fillRect/>
          </a:stretch>
        </p:blipFill>
        <p:spPr bwMode="auto">
          <a:xfrm>
            <a:off x="5818837" y="1663909"/>
            <a:ext cx="5243904" cy="2548327"/>
          </a:xfrm>
          <a:prstGeom prst="rect">
            <a:avLst/>
          </a:prstGeom>
          <a:noFill/>
        </p:spPr>
      </p:pic>
    </p:spTree>
    <p:extLst>
      <p:ext uri="{BB962C8B-B14F-4D97-AF65-F5344CB8AC3E}">
        <p14:creationId xmlns:p14="http://schemas.microsoft.com/office/powerpoint/2010/main" val="24922275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itle 18"/>
          <p:cNvSpPr>
            <a:spLocks noGrp="1"/>
          </p:cNvSpPr>
          <p:nvPr>
            <p:ph type="title"/>
          </p:nvPr>
        </p:nvSpPr>
        <p:spPr/>
        <p:txBody>
          <a:bodyPr/>
          <a:lstStyle/>
          <a:p>
            <a:r>
              <a:rPr lang="en-US" b="1" dirty="0"/>
              <a:t>wakeup</a:t>
            </a:r>
          </a:p>
        </p:txBody>
      </p:sp>
      <p:pic>
        <p:nvPicPr>
          <p:cNvPr id="6146" name="Picture 2" descr="C:\Users\hi\Desktop\Capture.PNG"/>
          <p:cNvPicPr>
            <a:picLocks noGrp="1" noChangeAspect="1" noChangeArrowheads="1"/>
          </p:cNvPicPr>
          <p:nvPr>
            <p:ph idx="1"/>
          </p:nvPr>
        </p:nvPicPr>
        <p:blipFill>
          <a:blip r:embed="rId3"/>
          <a:srcRect/>
          <a:stretch>
            <a:fillRect/>
          </a:stretch>
        </p:blipFill>
        <p:spPr bwMode="auto">
          <a:xfrm>
            <a:off x="520505" y="1336431"/>
            <a:ext cx="9045525" cy="4979963"/>
          </a:xfrm>
          <a:prstGeom prst="rect">
            <a:avLst/>
          </a:prstGeom>
          <a:noFill/>
        </p:spPr>
      </p:pic>
    </p:spTree>
    <p:extLst>
      <p:ext uri="{BB962C8B-B14F-4D97-AF65-F5344CB8AC3E}">
        <p14:creationId xmlns:p14="http://schemas.microsoft.com/office/powerpoint/2010/main" val="249222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7518991" cy="591478"/>
          </a:xfrm>
        </p:spPr>
        <p:txBody>
          <a:bodyPr>
            <a:normAutofit fontScale="90000"/>
          </a:bodyPr>
          <a:lstStyle/>
          <a:p>
            <a:r>
              <a:rPr lang="en-IN" sz="4400" b="0" i="0" u="none" strike="noStrike" baseline="0" dirty="0">
                <a:latin typeface="UtopiaStd-Regular"/>
              </a:rPr>
              <a:t>Stack and Heap Segment</a:t>
            </a:r>
            <a:br>
              <a:rPr lang="en-IN" sz="4400" b="0" i="0" u="none" strike="noStrike" baseline="0" dirty="0">
                <a:latin typeface="UtopiaStd-Regular"/>
              </a:rPr>
            </a:br>
            <a:endParaRPr lang="en-US" b="1" dirty="0"/>
          </a:p>
        </p:txBody>
      </p:sp>
      <p:sp>
        <p:nvSpPr>
          <p:cNvPr id="3" name="Content Placeholder 2"/>
          <p:cNvSpPr>
            <a:spLocks noGrp="1"/>
          </p:cNvSpPr>
          <p:nvPr>
            <p:ph idx="1"/>
          </p:nvPr>
        </p:nvSpPr>
        <p:spPr>
          <a:xfrm>
            <a:off x="390427" y="639274"/>
            <a:ext cx="10443990" cy="4953074"/>
          </a:xfrm>
        </p:spPr>
        <p:txBody>
          <a:bodyPr>
            <a:noAutofit/>
          </a:bodyPr>
          <a:lstStyle/>
          <a:p>
            <a:pPr marL="0" indent="0" algn="l">
              <a:buNone/>
            </a:pPr>
            <a:r>
              <a:rPr lang="en-IN" sz="2400" b="1" i="0" u="none" strike="noStrike" baseline="0" dirty="0">
                <a:latin typeface="UtopiaStd-Regular"/>
              </a:rPr>
              <a:t>Stack Segment</a:t>
            </a:r>
          </a:p>
          <a:p>
            <a:pPr algn="l"/>
            <a:r>
              <a:rPr lang="en-US" sz="2400" b="1" i="0" u="none" strike="noStrike" baseline="0" dirty="0">
                <a:latin typeface="UtopiaStd-Regular"/>
              </a:rPr>
              <a:t>The stack segment is used to store local variables, function parameters, and the return address. (A return address is the memory address where a CPU will continue its execution after the return from a function call).</a:t>
            </a:r>
          </a:p>
          <a:p>
            <a:pPr algn="l"/>
            <a:r>
              <a:rPr lang="en-US" sz="2400" b="1" i="0" u="none" strike="noStrike" baseline="0" dirty="0">
                <a:latin typeface="UtopiaStd-Regular"/>
              </a:rPr>
              <a:t>Local variables are declared inside the opening left curly brace of a function body, including the </a:t>
            </a:r>
            <a:r>
              <a:rPr lang="en-US" sz="2400" b="1" i="0" u="none" strike="noStrike" baseline="0" dirty="0">
                <a:latin typeface="TheSansMonoConNormal"/>
              </a:rPr>
              <a:t>main() </a:t>
            </a:r>
            <a:r>
              <a:rPr lang="en-US" sz="2400" b="1" i="0" u="none" strike="noStrike" baseline="0" dirty="0">
                <a:latin typeface="UtopiaStd-Regular"/>
              </a:rPr>
              <a:t>or other left curly braces that are not defined as static. Thus, the scopes of those variables are limited to the function’s body. The life of a local variable is defined until the execution control is within the respective function body.</a:t>
            </a:r>
          </a:p>
          <a:p>
            <a:pPr marL="0" indent="0" algn="l">
              <a:buNone/>
            </a:pPr>
            <a:r>
              <a:rPr lang="en-IN" sz="2400" b="1" i="0" u="none" strike="noStrike" baseline="0" dirty="0">
                <a:latin typeface="UtopiaStd-Regular"/>
              </a:rPr>
              <a:t>Heap Segment</a:t>
            </a:r>
          </a:p>
          <a:p>
            <a:pPr algn="l"/>
            <a:r>
              <a:rPr lang="en-US" sz="2000" b="1" i="0" u="none" strike="noStrike" baseline="0" dirty="0">
                <a:latin typeface="UtopiaStd-Regular"/>
              </a:rPr>
              <a:t>The heap area is allocated to each process by the OS when the process is created. Dynamic memory is obtained from the heap. They are obtained with the help of the </a:t>
            </a:r>
            <a:r>
              <a:rPr lang="en-US" sz="2000" b="1" i="0" u="none" strike="noStrike" baseline="0" dirty="0">
                <a:latin typeface="TheSansMonoConNormal"/>
              </a:rPr>
              <a:t>malloc()</a:t>
            </a:r>
            <a:r>
              <a:rPr lang="en-US" sz="2000" b="1" i="0" u="none" strike="noStrike" baseline="0" dirty="0">
                <a:latin typeface="UtopiaStd-Regular"/>
              </a:rPr>
              <a:t>, </a:t>
            </a:r>
            <a:r>
              <a:rPr lang="en-US" sz="2000" b="1" i="0" u="none" strike="noStrike" baseline="0" dirty="0" err="1">
                <a:latin typeface="TheSansMonoConNormal"/>
              </a:rPr>
              <a:t>calloc</a:t>
            </a:r>
            <a:r>
              <a:rPr lang="en-US" sz="2000" b="1" i="0" u="none" strike="noStrike" baseline="0" dirty="0">
                <a:latin typeface="TheSansMonoConNormal"/>
              </a:rPr>
              <a:t>()</a:t>
            </a:r>
            <a:r>
              <a:rPr lang="en-US" sz="2000" b="1" i="0" u="none" strike="noStrike" baseline="0" dirty="0">
                <a:latin typeface="UtopiaStd-Regular"/>
              </a:rPr>
              <a:t>, and </a:t>
            </a:r>
            <a:r>
              <a:rPr lang="en-US" sz="2000" b="1" i="0" u="none" strike="noStrike" baseline="0" dirty="0" err="1">
                <a:latin typeface="TheSansMonoConNormal"/>
              </a:rPr>
              <a:t>realloc</a:t>
            </a:r>
            <a:r>
              <a:rPr lang="en-US" sz="2000" b="1" i="0" u="none" strike="noStrike" baseline="0" dirty="0">
                <a:latin typeface="TheSansMonoConNormal"/>
              </a:rPr>
              <a:t>() </a:t>
            </a:r>
            <a:r>
              <a:rPr lang="en-US" sz="2000" b="1" i="0" u="none" strike="noStrike" baseline="0" dirty="0">
                <a:latin typeface="UtopiaStd-Regular"/>
              </a:rPr>
              <a:t>function calls. Memory from the heap can only be accessed via pointers. Process address space grows and shrinks at runtime as memory gets allocated and deallocated. Memory is given back to the heap using </a:t>
            </a:r>
            <a:r>
              <a:rPr lang="en-US" sz="2000" b="1" i="0" u="none" strike="noStrike" baseline="0" dirty="0">
                <a:latin typeface="TheSansMonoConNormal"/>
              </a:rPr>
              <a:t>free()</a:t>
            </a:r>
            <a:r>
              <a:rPr lang="en-US" sz="2000" b="1" i="0" u="none" strike="noStrike" baseline="0" dirty="0">
                <a:latin typeface="UtopiaStd-Regular"/>
              </a:rPr>
              <a:t>. Data structures such as linked lists and trees can be easily implemented using heap memory. Keeping track of heap memory is an overhead. If not utilized properly, it may </a:t>
            </a:r>
            <a:r>
              <a:rPr lang="en-IN" sz="2000" b="1" i="0" u="none" strike="noStrike" baseline="0" dirty="0">
                <a:latin typeface="UtopiaStd-Regular"/>
              </a:rPr>
              <a:t>lead to memory leaks.</a:t>
            </a:r>
            <a:endParaRPr lang="en-US" sz="2000" b="1" i="0" u="none" strike="noStrike" baseline="0" dirty="0">
              <a:latin typeface="UtopiaStd-Regular"/>
            </a:endParaRPr>
          </a:p>
        </p:txBody>
      </p:sp>
      <p:grpSp>
        <p:nvGrpSpPr>
          <p:cNvPr id="18" name="Group 17">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26417998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 name="Picture 4" descr="Text&#10;&#10;Description automatically generated">
            <a:extLst>
              <a:ext uri="{FF2B5EF4-FFF2-40B4-BE49-F238E27FC236}">
                <a16:creationId xmlns:a16="http://schemas.microsoft.com/office/drawing/2014/main" id="{477BBE8B-2E6A-4746-91E5-554E78735395}"/>
              </a:ext>
            </a:extLst>
          </p:cNvPr>
          <p:cNvPicPr>
            <a:picLocks noGrp="1" noChangeAspect="1"/>
          </p:cNvPicPr>
          <p:nvPr>
            <p:ph idx="1"/>
          </p:nvPr>
        </p:nvPicPr>
        <p:blipFill>
          <a:blip r:embed="rId3"/>
          <a:stretch>
            <a:fillRect/>
          </a:stretch>
        </p:blipFill>
        <p:spPr>
          <a:xfrm>
            <a:off x="732526" y="1117196"/>
            <a:ext cx="5493588" cy="5106837"/>
          </a:xfrm>
        </p:spPr>
      </p:pic>
      <p:sp>
        <p:nvSpPr>
          <p:cNvPr id="19" name="Title 18"/>
          <p:cNvSpPr>
            <a:spLocks noGrp="1"/>
          </p:cNvSpPr>
          <p:nvPr>
            <p:ph type="title"/>
          </p:nvPr>
        </p:nvSpPr>
        <p:spPr>
          <a:xfrm>
            <a:off x="838200" y="365125"/>
            <a:ext cx="10515600" cy="621073"/>
          </a:xfrm>
        </p:spPr>
        <p:txBody>
          <a:bodyPr>
            <a:normAutofit fontScale="90000"/>
          </a:bodyPr>
          <a:lstStyle/>
          <a:p>
            <a:r>
              <a:rPr lang="en-US" b="1" dirty="0" err="1">
                <a:cs typeface="Calibri Light"/>
              </a:rPr>
              <a:t>bcache.lock</a:t>
            </a:r>
            <a:endParaRPr lang="en-US" b="1" dirty="0"/>
          </a:p>
        </p:txBody>
      </p:sp>
      <p:pic>
        <p:nvPicPr>
          <p:cNvPr id="5" name="Picture 5" descr="Text, letter&#10;&#10;Description automatically generated">
            <a:extLst>
              <a:ext uri="{FF2B5EF4-FFF2-40B4-BE49-F238E27FC236}">
                <a16:creationId xmlns:a16="http://schemas.microsoft.com/office/drawing/2014/main" id="{12D8E983-2C43-473C-BC56-8B24E56C9E0E}"/>
              </a:ext>
            </a:extLst>
          </p:cNvPr>
          <p:cNvPicPr>
            <a:picLocks noChangeAspect="1"/>
          </p:cNvPicPr>
          <p:nvPr/>
        </p:nvPicPr>
        <p:blipFill>
          <a:blip r:embed="rId4"/>
          <a:stretch>
            <a:fillRect/>
          </a:stretch>
        </p:blipFill>
        <p:spPr>
          <a:xfrm>
            <a:off x="6147759" y="1001298"/>
            <a:ext cx="5431765" cy="2986349"/>
          </a:xfrm>
          <a:prstGeom prst="rect">
            <a:avLst/>
          </a:prstGeom>
        </p:spPr>
      </p:pic>
    </p:spTree>
    <p:extLst>
      <p:ext uri="{BB962C8B-B14F-4D97-AF65-F5344CB8AC3E}">
        <p14:creationId xmlns:p14="http://schemas.microsoft.com/office/powerpoint/2010/main" val="24922275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9" name="Title 18"/>
          <p:cNvSpPr>
            <a:spLocks noGrp="1"/>
          </p:cNvSpPr>
          <p:nvPr>
            <p:ph type="title"/>
          </p:nvPr>
        </p:nvSpPr>
        <p:spPr>
          <a:xfrm>
            <a:off x="838200" y="365125"/>
            <a:ext cx="10515600" cy="362280"/>
          </a:xfrm>
        </p:spPr>
        <p:txBody>
          <a:bodyPr>
            <a:normAutofit fontScale="90000"/>
          </a:bodyPr>
          <a:lstStyle/>
          <a:p>
            <a:r>
              <a:rPr lang="en-US" b="1">
                <a:cs typeface="Calibri Light"/>
              </a:rPr>
              <a:t>cons.lock</a:t>
            </a:r>
            <a:endParaRPr lang="en-US" b="1"/>
          </a:p>
        </p:txBody>
      </p:sp>
      <p:pic>
        <p:nvPicPr>
          <p:cNvPr id="5" name="Picture 5" descr="A picture containing table&#10;&#10;Description automatically generated">
            <a:extLst>
              <a:ext uri="{FF2B5EF4-FFF2-40B4-BE49-F238E27FC236}">
                <a16:creationId xmlns:a16="http://schemas.microsoft.com/office/drawing/2014/main" id="{0990BD75-70D9-4C05-9028-67F129D6AF83}"/>
              </a:ext>
            </a:extLst>
          </p:cNvPr>
          <p:cNvPicPr>
            <a:picLocks noChangeAspect="1"/>
          </p:cNvPicPr>
          <p:nvPr/>
        </p:nvPicPr>
        <p:blipFill>
          <a:blip r:embed="rId3"/>
          <a:stretch>
            <a:fillRect/>
          </a:stretch>
        </p:blipFill>
        <p:spPr>
          <a:xfrm>
            <a:off x="583721" y="887416"/>
            <a:ext cx="4928558" cy="5198188"/>
          </a:xfrm>
          <a:prstGeom prst="rect">
            <a:avLst/>
          </a:prstGeom>
        </p:spPr>
      </p:pic>
      <p:pic>
        <p:nvPicPr>
          <p:cNvPr id="10" name="Picture 15" descr="Text&#10;&#10;Description automatically generated">
            <a:extLst>
              <a:ext uri="{FF2B5EF4-FFF2-40B4-BE49-F238E27FC236}">
                <a16:creationId xmlns:a16="http://schemas.microsoft.com/office/drawing/2014/main" id="{11A313F5-CAB2-4492-AC41-C898600083BB}"/>
              </a:ext>
            </a:extLst>
          </p:cNvPr>
          <p:cNvPicPr>
            <a:picLocks noChangeAspect="1"/>
          </p:cNvPicPr>
          <p:nvPr/>
        </p:nvPicPr>
        <p:blipFill>
          <a:blip r:embed="rId4"/>
          <a:stretch>
            <a:fillRect/>
          </a:stretch>
        </p:blipFill>
        <p:spPr>
          <a:xfrm>
            <a:off x="5285117" y="845944"/>
            <a:ext cx="5331124" cy="4030301"/>
          </a:xfrm>
          <a:prstGeom prst="rect">
            <a:avLst/>
          </a:prstGeom>
        </p:spPr>
      </p:pic>
      <p:pic>
        <p:nvPicPr>
          <p:cNvPr id="16" name="Picture 16" descr="Logo&#10;&#10;Description automatically generated">
            <a:extLst>
              <a:ext uri="{FF2B5EF4-FFF2-40B4-BE49-F238E27FC236}">
                <a16:creationId xmlns:a16="http://schemas.microsoft.com/office/drawing/2014/main" id="{DD5D7E7F-2377-4A39-8EAD-3A7454B83F20}"/>
              </a:ext>
            </a:extLst>
          </p:cNvPr>
          <p:cNvPicPr>
            <a:picLocks noChangeAspect="1"/>
          </p:cNvPicPr>
          <p:nvPr/>
        </p:nvPicPr>
        <p:blipFill>
          <a:blip r:embed="rId5"/>
          <a:stretch>
            <a:fillRect/>
          </a:stretch>
        </p:blipFill>
        <p:spPr>
          <a:xfrm>
            <a:off x="5285118" y="4718916"/>
            <a:ext cx="4971690" cy="726962"/>
          </a:xfrm>
          <a:prstGeom prst="rect">
            <a:avLst/>
          </a:prstGeom>
        </p:spPr>
      </p:pic>
    </p:spTree>
    <p:extLst>
      <p:ext uri="{BB962C8B-B14F-4D97-AF65-F5344CB8AC3E}">
        <p14:creationId xmlns:p14="http://schemas.microsoft.com/office/powerpoint/2010/main" val="2492227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 name="Picture 4" descr="Text&#10;&#10;Description automatically generated">
            <a:extLst>
              <a:ext uri="{FF2B5EF4-FFF2-40B4-BE49-F238E27FC236}">
                <a16:creationId xmlns:a16="http://schemas.microsoft.com/office/drawing/2014/main" id="{B103E073-107A-4E24-B0DD-4A1853ED342C}"/>
              </a:ext>
            </a:extLst>
          </p:cNvPr>
          <p:cNvPicPr>
            <a:picLocks noGrp="1" noChangeAspect="1"/>
          </p:cNvPicPr>
          <p:nvPr>
            <p:ph idx="1"/>
          </p:nvPr>
        </p:nvPicPr>
        <p:blipFill>
          <a:blip r:embed="rId3"/>
          <a:stretch>
            <a:fillRect/>
          </a:stretch>
        </p:blipFill>
        <p:spPr>
          <a:xfrm>
            <a:off x="760562" y="1194205"/>
            <a:ext cx="4114800" cy="4751537"/>
          </a:xfrm>
        </p:spPr>
      </p:pic>
      <p:sp>
        <p:nvSpPr>
          <p:cNvPr id="19" name="Title 18"/>
          <p:cNvSpPr>
            <a:spLocks noGrp="1"/>
          </p:cNvSpPr>
          <p:nvPr>
            <p:ph type="title"/>
          </p:nvPr>
        </p:nvSpPr>
        <p:spPr>
          <a:xfrm>
            <a:off x="838200" y="365125"/>
            <a:ext cx="10515600" cy="448545"/>
          </a:xfrm>
        </p:spPr>
        <p:txBody>
          <a:bodyPr>
            <a:normAutofit fontScale="90000"/>
          </a:bodyPr>
          <a:lstStyle/>
          <a:p>
            <a:r>
              <a:rPr lang="en-US" b="1">
                <a:cs typeface="Calibri Light"/>
              </a:rPr>
              <a:t>ftable.lock</a:t>
            </a:r>
            <a:endParaRPr lang="en-US" b="1"/>
          </a:p>
        </p:txBody>
      </p:sp>
      <p:pic>
        <p:nvPicPr>
          <p:cNvPr id="5" name="Picture 5" descr="Text, letter&#10;&#10;Description automatically generated">
            <a:extLst>
              <a:ext uri="{FF2B5EF4-FFF2-40B4-BE49-F238E27FC236}">
                <a16:creationId xmlns:a16="http://schemas.microsoft.com/office/drawing/2014/main" id="{92F5C010-FC3C-4207-A47F-BF3DDB1C558A}"/>
              </a:ext>
            </a:extLst>
          </p:cNvPr>
          <p:cNvPicPr>
            <a:picLocks noChangeAspect="1"/>
          </p:cNvPicPr>
          <p:nvPr/>
        </p:nvPicPr>
        <p:blipFill>
          <a:blip r:embed="rId4"/>
          <a:stretch>
            <a:fillRect/>
          </a:stretch>
        </p:blipFill>
        <p:spPr>
          <a:xfrm>
            <a:off x="5428891" y="1193942"/>
            <a:ext cx="5503652" cy="4297587"/>
          </a:xfrm>
          <a:prstGeom prst="rect">
            <a:avLst/>
          </a:prstGeom>
        </p:spPr>
      </p:pic>
    </p:spTree>
    <p:extLst>
      <p:ext uri="{BB962C8B-B14F-4D97-AF65-F5344CB8AC3E}">
        <p14:creationId xmlns:p14="http://schemas.microsoft.com/office/powerpoint/2010/main" val="24922275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4" name="Picture 4" descr="Graphical user interface, text&#10;&#10;Description automatically generated">
            <a:extLst>
              <a:ext uri="{FF2B5EF4-FFF2-40B4-BE49-F238E27FC236}">
                <a16:creationId xmlns:a16="http://schemas.microsoft.com/office/drawing/2014/main" id="{1A38AA3A-96DC-4600-BC9E-66A4044330E0}"/>
              </a:ext>
            </a:extLst>
          </p:cNvPr>
          <p:cNvPicPr>
            <a:picLocks noGrp="1" noChangeAspect="1"/>
          </p:cNvPicPr>
          <p:nvPr>
            <p:ph idx="1"/>
          </p:nvPr>
        </p:nvPicPr>
        <p:blipFill>
          <a:blip r:embed="rId3"/>
          <a:stretch>
            <a:fillRect/>
          </a:stretch>
        </p:blipFill>
        <p:spPr>
          <a:xfrm>
            <a:off x="359075" y="1434904"/>
            <a:ext cx="4297332" cy="3291841"/>
          </a:xfrm>
        </p:spPr>
      </p:pic>
      <p:pic>
        <p:nvPicPr>
          <p:cNvPr id="5" name="Picture 5" descr="A picture containing text&#10;&#10;Description automatically generated">
            <a:extLst>
              <a:ext uri="{FF2B5EF4-FFF2-40B4-BE49-F238E27FC236}">
                <a16:creationId xmlns:a16="http://schemas.microsoft.com/office/drawing/2014/main" id="{E74D57BF-9C47-4E81-BA0F-B3043BC7FE23}"/>
              </a:ext>
            </a:extLst>
          </p:cNvPr>
          <p:cNvPicPr>
            <a:picLocks noChangeAspect="1"/>
          </p:cNvPicPr>
          <p:nvPr/>
        </p:nvPicPr>
        <p:blipFill>
          <a:blip r:embed="rId4"/>
          <a:stretch>
            <a:fillRect/>
          </a:stretch>
        </p:blipFill>
        <p:spPr>
          <a:xfrm>
            <a:off x="4954437" y="1024243"/>
            <a:ext cx="5834331" cy="5025172"/>
          </a:xfrm>
          <a:prstGeom prst="rect">
            <a:avLst/>
          </a:prstGeom>
        </p:spPr>
      </p:pic>
    </p:spTree>
    <p:extLst>
      <p:ext uri="{BB962C8B-B14F-4D97-AF65-F5344CB8AC3E}">
        <p14:creationId xmlns:p14="http://schemas.microsoft.com/office/powerpoint/2010/main" val="2492227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8"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7" name="Content Placeholder 16"/>
          <p:cNvSpPr>
            <a:spLocks noGrp="1"/>
          </p:cNvSpPr>
          <p:nvPr>
            <p:ph idx="1"/>
          </p:nvPr>
        </p:nvSpPr>
        <p:spPr>
          <a:xfrm>
            <a:off x="838200" y="2704011"/>
            <a:ext cx="10515600" cy="1867989"/>
          </a:xfrm>
        </p:spPr>
        <p:txBody>
          <a:bodyPr>
            <a:normAutofit/>
          </a:bodyPr>
          <a:lstStyle/>
          <a:p>
            <a:pPr algn="ctr">
              <a:buNone/>
            </a:pPr>
            <a:r>
              <a:rPr lang="en-US" sz="4800" b="1" dirty="0">
                <a:solidFill>
                  <a:srgbClr val="FF0000"/>
                </a:solidFill>
              </a:rPr>
              <a:t>Thank you</a:t>
            </a:r>
          </a:p>
        </p:txBody>
      </p:sp>
    </p:spTree>
    <p:extLst>
      <p:ext uri="{BB962C8B-B14F-4D97-AF65-F5344CB8AC3E}">
        <p14:creationId xmlns:p14="http://schemas.microsoft.com/office/powerpoint/2010/main" val="249222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9932581" cy="591478"/>
          </a:xfrm>
        </p:spPr>
        <p:txBody>
          <a:bodyPr>
            <a:normAutofit fontScale="90000"/>
          </a:bodyPr>
          <a:lstStyle/>
          <a:p>
            <a:pPr algn="r"/>
            <a:r>
              <a:rPr lang="en-IN" sz="4000" b="1" dirty="0">
                <a:latin typeface="Calibri" panose="020F0502020204030204" pitchFamily="34" charset="0"/>
                <a:cs typeface="Arial" panose="020B0604020202020204" pitchFamily="34" charset="0"/>
              </a:rPr>
              <a:t>Typical memory arrangement</a:t>
            </a:r>
            <a:endParaRPr lang="en-US" sz="4000" b="1" dirty="0">
              <a:latin typeface="Calibri" panose="020F0502020204030204" pitchFamily="34" charset="0"/>
              <a:cs typeface="Arial" panose="020B0604020202020204" pitchFamily="34" charset="0"/>
            </a:endParaRPr>
          </a:p>
        </p:txBody>
      </p:sp>
      <p:grpSp>
        <p:nvGrpSpPr>
          <p:cNvPr id="18" name="Group 17">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7" name="Picture 26">
            <a:extLst>
              <a:ext uri="{FF2B5EF4-FFF2-40B4-BE49-F238E27FC236}">
                <a16:creationId xmlns:a16="http://schemas.microsoft.com/office/drawing/2014/main" id="{DAD2BD64-D245-4454-AC4C-D91DF841BEE2}"/>
              </a:ext>
            </a:extLst>
          </p:cNvPr>
          <p:cNvPicPr>
            <a:picLocks noChangeAspect="1"/>
          </p:cNvPicPr>
          <p:nvPr/>
        </p:nvPicPr>
        <p:blipFill>
          <a:blip r:embed="rId3"/>
          <a:stretch>
            <a:fillRect/>
          </a:stretch>
        </p:blipFill>
        <p:spPr>
          <a:xfrm>
            <a:off x="7520031" y="1648047"/>
            <a:ext cx="4664494" cy="3964820"/>
          </a:xfrm>
          <a:prstGeom prst="rect">
            <a:avLst/>
          </a:prstGeom>
        </p:spPr>
      </p:pic>
      <p:pic>
        <p:nvPicPr>
          <p:cNvPr id="31" name="Picture 30">
            <a:extLst>
              <a:ext uri="{FF2B5EF4-FFF2-40B4-BE49-F238E27FC236}">
                <a16:creationId xmlns:a16="http://schemas.microsoft.com/office/drawing/2014/main" id="{EC63468D-F0CB-4961-9769-59D748908C6F}"/>
              </a:ext>
            </a:extLst>
          </p:cNvPr>
          <p:cNvPicPr>
            <a:picLocks noChangeAspect="1"/>
          </p:cNvPicPr>
          <p:nvPr/>
        </p:nvPicPr>
        <p:blipFill>
          <a:blip r:embed="rId4"/>
          <a:stretch>
            <a:fillRect/>
          </a:stretch>
        </p:blipFill>
        <p:spPr>
          <a:xfrm>
            <a:off x="516072" y="1076691"/>
            <a:ext cx="6905866" cy="5115456"/>
          </a:xfrm>
          <a:prstGeom prst="rect">
            <a:avLst/>
          </a:prstGeom>
        </p:spPr>
      </p:pic>
    </p:spTree>
    <p:extLst>
      <p:ext uri="{BB962C8B-B14F-4D97-AF65-F5344CB8AC3E}">
        <p14:creationId xmlns:p14="http://schemas.microsoft.com/office/powerpoint/2010/main" val="162386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7210647" cy="591478"/>
          </a:xfrm>
        </p:spPr>
        <p:txBody>
          <a:bodyPr>
            <a:normAutofit fontScale="90000"/>
          </a:bodyPr>
          <a:lstStyle/>
          <a:p>
            <a:r>
              <a:rPr lang="en-IN" sz="4400" b="1" dirty="0">
                <a:latin typeface="Calibri" panose="020F0502020204030204" pitchFamily="34" charset="0"/>
                <a:cs typeface="Arial" panose="020B0604020202020204" pitchFamily="34" charset="0"/>
              </a:rPr>
              <a:t>Typical memory arrangement</a:t>
            </a:r>
            <a:endParaRPr lang="en-US" b="1" dirty="0"/>
          </a:p>
        </p:txBody>
      </p:sp>
      <p:grpSp>
        <p:nvGrpSpPr>
          <p:cNvPr id="18" name="Group 17">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8" name="Picture 27">
            <a:extLst>
              <a:ext uri="{FF2B5EF4-FFF2-40B4-BE49-F238E27FC236}">
                <a16:creationId xmlns:a16="http://schemas.microsoft.com/office/drawing/2014/main" id="{5C794131-E001-4A71-8F93-91FC48B3A656}"/>
              </a:ext>
            </a:extLst>
          </p:cNvPr>
          <p:cNvPicPr>
            <a:picLocks noChangeAspect="1"/>
          </p:cNvPicPr>
          <p:nvPr/>
        </p:nvPicPr>
        <p:blipFill>
          <a:blip r:embed="rId3"/>
          <a:stretch>
            <a:fillRect/>
          </a:stretch>
        </p:blipFill>
        <p:spPr>
          <a:xfrm>
            <a:off x="1989755" y="956604"/>
            <a:ext cx="7686675" cy="5495925"/>
          </a:xfrm>
          <a:prstGeom prst="rect">
            <a:avLst/>
          </a:prstGeom>
        </p:spPr>
      </p:pic>
    </p:spTree>
    <p:extLst>
      <p:ext uri="{BB962C8B-B14F-4D97-AF65-F5344CB8AC3E}">
        <p14:creationId xmlns:p14="http://schemas.microsoft.com/office/powerpoint/2010/main" val="428392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7561521" cy="591478"/>
          </a:xfrm>
        </p:spPr>
        <p:txBody>
          <a:bodyPr>
            <a:normAutofit fontScale="90000"/>
          </a:bodyPr>
          <a:lstStyle/>
          <a:p>
            <a:r>
              <a:rPr lang="en-US" b="1" dirty="0"/>
              <a:t>Race Condition Example - 1</a:t>
            </a:r>
          </a:p>
        </p:txBody>
      </p:sp>
      <p:grpSp>
        <p:nvGrpSpPr>
          <p:cNvPr id="18" name="Group 17">
            <a:extLst>
              <a:ext uri="{FF2B5EF4-FFF2-40B4-BE49-F238E27FC236}">
                <a16:creationId xmlns:a16="http://schemas.microsoft.com/office/drawing/2014/main" id="{3795E5C7-7E62-4BA5-8695-A19746209846}"/>
              </a:ext>
            </a:extLst>
          </p:cNvPr>
          <p:cNvGrpSpPr/>
          <p:nvPr/>
        </p:nvGrpSpPr>
        <p:grpSpPr>
          <a:xfrm>
            <a:off x="0" y="-134152"/>
            <a:ext cx="12192001" cy="6860735"/>
            <a:chOff x="0" y="0"/>
            <a:chExt cx="12192001" cy="6860735"/>
          </a:xfrm>
        </p:grpSpPr>
        <p:pic>
          <p:nvPicPr>
            <p:cNvPr id="19" name="Picture 2" descr="KL Deemed to be University Logo">
              <a:extLst>
                <a:ext uri="{FF2B5EF4-FFF2-40B4-BE49-F238E27FC236}">
                  <a16:creationId xmlns:a16="http://schemas.microsoft.com/office/drawing/2014/main" id="{9150CB72-475A-4012-AA1F-6E8FA44F8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07" r="23747"/>
            <a:stretch/>
          </p:blipFill>
          <p:spPr bwMode="auto">
            <a:xfrm>
              <a:off x="10634098" y="6176963"/>
              <a:ext cx="1557903" cy="65900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A682F2BC-42C8-429C-A1B5-37D47EFACC12}"/>
                </a:ext>
              </a:extLst>
            </p:cNvPr>
            <p:cNvSpPr/>
            <p:nvPr/>
          </p:nvSpPr>
          <p:spPr>
            <a:xfrm>
              <a:off x="0" y="0"/>
              <a:ext cx="1219200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644F1C0-F409-46E9-AC60-F0BFBBA2A864}"/>
                </a:ext>
              </a:extLst>
            </p:cNvPr>
            <p:cNvSpPr/>
            <p:nvPr/>
          </p:nvSpPr>
          <p:spPr>
            <a:xfrm>
              <a:off x="1" y="6739549"/>
              <a:ext cx="10443990"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5D23B24-EA96-4F21-AB88-790AEC097913}"/>
                </a:ext>
              </a:extLst>
            </p:cNvPr>
            <p:cNvSpPr/>
            <p:nvPr/>
          </p:nvSpPr>
          <p:spPr>
            <a:xfrm>
              <a:off x="1" y="220337"/>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D5254000-E62C-4760-AC3E-4B337CAB3449}"/>
                </a:ext>
              </a:extLst>
            </p:cNvPr>
            <p:cNvSpPr/>
            <p:nvPr/>
          </p:nvSpPr>
          <p:spPr>
            <a:xfrm>
              <a:off x="10466024" y="6736814"/>
              <a:ext cx="88135" cy="1211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8BFC6B0F-BD64-4064-93D0-26838C42D57C}"/>
                </a:ext>
              </a:extLst>
            </p:cNvPr>
            <p:cNvSpPr/>
            <p:nvPr/>
          </p:nvSpPr>
          <p:spPr>
            <a:xfrm>
              <a:off x="11501610" y="220337"/>
              <a:ext cx="690390"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E189DDEA-D85D-4CBB-A66F-E5CFF80921AD}"/>
                </a:ext>
              </a:extLst>
            </p:cNvPr>
            <p:cNvSpPr/>
            <p:nvPr/>
          </p:nvSpPr>
          <p:spPr>
            <a:xfrm>
              <a:off x="1135613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B4540EA6-736E-4B21-9DFC-166AA019AF9A}"/>
                </a:ext>
              </a:extLst>
            </p:cNvPr>
            <p:cNvSpPr/>
            <p:nvPr/>
          </p:nvSpPr>
          <p:spPr>
            <a:xfrm>
              <a:off x="11217290" y="219325"/>
              <a:ext cx="88134" cy="991518"/>
            </a:xfrm>
            <a:prstGeom prst="rect">
              <a:avLst/>
            </a:prstGeom>
            <a:solidFill>
              <a:srgbClr val="BA1A1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15" name="Picture 14">
            <a:extLst>
              <a:ext uri="{FF2B5EF4-FFF2-40B4-BE49-F238E27FC236}">
                <a16:creationId xmlns:a16="http://schemas.microsoft.com/office/drawing/2014/main" id="{E94E1218-BD9D-46B4-BDE9-66DB16D77577}"/>
              </a:ext>
            </a:extLst>
          </p:cNvPr>
          <p:cNvPicPr>
            <a:picLocks noChangeAspect="1"/>
          </p:cNvPicPr>
          <p:nvPr/>
        </p:nvPicPr>
        <p:blipFill>
          <a:blip r:embed="rId3"/>
          <a:stretch>
            <a:fillRect/>
          </a:stretch>
        </p:blipFill>
        <p:spPr>
          <a:xfrm>
            <a:off x="88135" y="2039416"/>
            <a:ext cx="4736442" cy="4332897"/>
          </a:xfrm>
          <a:prstGeom prst="rect">
            <a:avLst/>
          </a:prstGeom>
        </p:spPr>
      </p:pic>
      <p:sp>
        <p:nvSpPr>
          <p:cNvPr id="30" name="TextBox 29">
            <a:extLst>
              <a:ext uri="{FF2B5EF4-FFF2-40B4-BE49-F238E27FC236}">
                <a16:creationId xmlns:a16="http://schemas.microsoft.com/office/drawing/2014/main" id="{5A707E83-1C34-490E-B61D-495F8546435B}"/>
              </a:ext>
            </a:extLst>
          </p:cNvPr>
          <p:cNvSpPr txBox="1"/>
          <p:nvPr/>
        </p:nvSpPr>
        <p:spPr>
          <a:xfrm>
            <a:off x="653538" y="845395"/>
            <a:ext cx="11276191" cy="1200329"/>
          </a:xfrm>
          <a:prstGeom prst="rect">
            <a:avLst/>
          </a:prstGeom>
          <a:noFill/>
        </p:spPr>
        <p:txBody>
          <a:bodyPr wrap="square">
            <a:spAutoFit/>
          </a:bodyPr>
          <a:lstStyle/>
          <a:p>
            <a:pPr algn="l"/>
            <a:r>
              <a:rPr lang="en-US" sz="1800" b="0" i="0" u="none" strike="noStrike" baseline="0" dirty="0">
                <a:latin typeface="MinionPro-Regular"/>
              </a:rPr>
              <a:t>As an example of why we need locks, consider several processors sharing a single</a:t>
            </a:r>
          </a:p>
          <a:p>
            <a:pPr algn="l"/>
            <a:r>
              <a:rPr lang="en-US" sz="1800" b="0" i="0" u="none" strike="noStrike" baseline="0" dirty="0">
                <a:latin typeface="MinionPro-Regular"/>
              </a:rPr>
              <a:t>disk, such as the IDE disk in xv6. The disk driver maintains a linked list of the outstanding disk requests </a:t>
            </a:r>
            <a:r>
              <a:rPr lang="en-US" sz="1100" b="0" i="0" u="none" strike="noStrike" baseline="0" dirty="0">
                <a:latin typeface="MinionPro-Regular"/>
              </a:rPr>
              <a:t>(4226) </a:t>
            </a:r>
            <a:r>
              <a:rPr lang="en-US" sz="1800" b="0" i="0" u="none" strike="noStrike" baseline="0" dirty="0">
                <a:latin typeface="MinionPro-Regular"/>
              </a:rPr>
              <a:t>and processors may add new requests to the list concurrently </a:t>
            </a:r>
            <a:r>
              <a:rPr lang="en-US" sz="1100" b="0" i="0" u="none" strike="noStrike" baseline="0" dirty="0">
                <a:latin typeface="MinionPro-Regular"/>
              </a:rPr>
              <a:t>(4354)</a:t>
            </a:r>
            <a:r>
              <a:rPr lang="en-US" sz="1800" b="0" i="0" u="none" strike="noStrike" baseline="0" dirty="0">
                <a:latin typeface="MinionPro-Regular"/>
              </a:rPr>
              <a:t>. If there were no concurrent requests, you might implement the linked list </a:t>
            </a:r>
            <a:r>
              <a:rPr lang="en-IN" sz="1800" b="0" i="0" u="none" strike="noStrike" baseline="0" dirty="0">
                <a:latin typeface="MinionPro-Regular"/>
              </a:rPr>
              <a:t>as follows:</a:t>
            </a:r>
            <a:endParaRPr lang="en-IN" dirty="0"/>
          </a:p>
        </p:txBody>
      </p:sp>
    </p:spTree>
    <p:extLst>
      <p:ext uri="{BB962C8B-B14F-4D97-AF65-F5344CB8AC3E}">
        <p14:creationId xmlns:p14="http://schemas.microsoft.com/office/powerpoint/2010/main" val="2891761727"/>
      </p:ext>
    </p:extLst>
  </p:cSld>
  <p:clrMapOvr>
    <a:masterClrMapping/>
  </p:clrMapOvr>
</p:sld>
</file>

<file path=ppt/theme/theme1.xml><?xml version="1.0" encoding="utf-8"?>
<a:theme xmlns:a="http://schemas.openxmlformats.org/drawingml/2006/main" name="Session-3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Session-31</Template>
  <TotalTime>2798</TotalTime>
  <Words>5657</Words>
  <Application>Microsoft Office PowerPoint</Application>
  <PresentationFormat>Widescreen</PresentationFormat>
  <Paragraphs>563</Paragraphs>
  <Slides>64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64</vt:i4>
      </vt:variant>
    </vt:vector>
  </HeadingPairs>
  <TitlesOfParts>
    <vt:vector size="79" baseType="lpstr">
      <vt:lpstr>Malgun Gothic</vt:lpstr>
      <vt:lpstr>Arial</vt:lpstr>
      <vt:lpstr>Calibri</vt:lpstr>
      <vt:lpstr>Calibri Light</vt:lpstr>
      <vt:lpstr>Courier</vt:lpstr>
      <vt:lpstr>Courier New</vt:lpstr>
      <vt:lpstr>LucidaSans-Typewriter83</vt:lpstr>
      <vt:lpstr>MinionPro-It</vt:lpstr>
      <vt:lpstr>MinionPro-Regular</vt:lpstr>
      <vt:lpstr>NewBaskervilleEF-Roman</vt:lpstr>
      <vt:lpstr>NewBaskervilleEF-RomanIta</vt:lpstr>
      <vt:lpstr>TheSansMonoConNormal</vt:lpstr>
      <vt:lpstr>Times New Roman</vt:lpstr>
      <vt:lpstr>UtopiaStd-Regular</vt:lpstr>
      <vt:lpstr>Session-31</vt:lpstr>
      <vt:lpstr>CO4 – Concurrency</vt:lpstr>
      <vt:lpstr> Operating Systems Design​ Session 31: Locking: Spin Locks</vt:lpstr>
      <vt:lpstr>Recap of CO3</vt:lpstr>
      <vt:lpstr>CO4 Topics</vt:lpstr>
      <vt:lpstr>Process memory layout </vt:lpstr>
      <vt:lpstr>Stack and Heap Segment </vt:lpstr>
      <vt:lpstr>Typical memory arrangement</vt:lpstr>
      <vt:lpstr>Typical memory arrangement</vt:lpstr>
      <vt:lpstr>Race Condition Example - 1</vt:lpstr>
      <vt:lpstr>Race Condition</vt:lpstr>
      <vt:lpstr>Race Condition</vt:lpstr>
      <vt:lpstr>Race Condition example – 2     i = 5 (shared)</vt:lpstr>
      <vt:lpstr>Simple example of the kind of problems that can occur when shared resources are not accessed atomically.</vt:lpstr>
      <vt:lpstr>sequence-number-increment problem</vt:lpstr>
      <vt:lpstr>If the sequence number in the file is initialized to one, and a single copy of the program is run, we get the following output:</vt:lpstr>
      <vt:lpstr>Critical Section</vt:lpstr>
      <vt:lpstr>Mutual exclusion </vt:lpstr>
      <vt:lpstr>Locks: The Basic Idea</vt:lpstr>
      <vt:lpstr>Locks: The Basic Idea</vt:lpstr>
      <vt:lpstr>The semantics of the lock()</vt:lpstr>
      <vt:lpstr>Building A Lock</vt:lpstr>
      <vt:lpstr>Design</vt:lpstr>
      <vt:lpstr>Evaluating locks – Basic criteria</vt:lpstr>
      <vt:lpstr>Controlling Interrupts</vt:lpstr>
      <vt:lpstr>PowerPoint Presentation</vt:lpstr>
      <vt:lpstr>PowerPoint Presentation</vt:lpstr>
      <vt:lpstr>Test And Set (Atomic Exchange)</vt:lpstr>
      <vt:lpstr>A Simple Spin Lock using test-and-set</vt:lpstr>
      <vt:lpstr>A Simple Spin Lock using open()</vt:lpstr>
      <vt:lpstr>Evaluating Spin Locks</vt:lpstr>
      <vt:lpstr>Load-Linked and Store-Conditional</vt:lpstr>
      <vt:lpstr>Load-Linked and Store-Conditional</vt:lpstr>
      <vt:lpstr>Load-Linked and Store-Conditional (Cont.)</vt:lpstr>
      <vt:lpstr>Implementation of locks in xv6</vt:lpstr>
      <vt:lpstr>Locking  Introduction</vt:lpstr>
      <vt:lpstr>Locking  Introduction </vt:lpstr>
      <vt:lpstr>Locking  Introduction </vt:lpstr>
      <vt:lpstr>PowerPoint Presentation</vt:lpstr>
      <vt:lpstr>PowerPoint Presentation</vt:lpstr>
      <vt:lpstr>PowerPoint Presentation</vt:lpstr>
      <vt:lpstr>PowerPoint Presentation</vt:lpstr>
      <vt:lpstr>PowerPoint Presentation</vt:lpstr>
      <vt:lpstr>Code: Locks</vt:lpstr>
      <vt:lpstr>Code: Using locks</vt:lpstr>
      <vt:lpstr>Code: Using locks</vt:lpstr>
      <vt:lpstr>Sleep locks</vt:lpstr>
      <vt:lpstr>Sleep locks</vt:lpstr>
      <vt:lpstr>Sleep locks</vt:lpstr>
      <vt:lpstr>Limitations of locks</vt:lpstr>
      <vt:lpstr>Limitations of locks</vt:lpstr>
      <vt:lpstr>Locks in xv6</vt:lpstr>
      <vt:lpstr>initlock</vt:lpstr>
      <vt:lpstr>acquire</vt:lpstr>
      <vt:lpstr>release </vt:lpstr>
      <vt:lpstr>PowerPoint Presentation</vt:lpstr>
      <vt:lpstr>Spin Lock</vt:lpstr>
      <vt:lpstr>PowerPoint Presentation</vt:lpstr>
      <vt:lpstr>PowerPoint Presentation</vt:lpstr>
      <vt:lpstr>wakeup</vt:lpstr>
      <vt:lpstr>bcache.lock</vt:lpstr>
      <vt:lpstr>cons.lock</vt:lpstr>
      <vt:lpstr>ftable.lock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CO4 – Concurrency</dc:title>
  <dc:creator>ASUS</dc:creator>
  <cp:lastModifiedBy>vishnuvardhan mannava</cp:lastModifiedBy>
  <cp:revision>186</cp:revision>
  <dcterms:created xsi:type="dcterms:W3CDTF">2020-10-10T07:05:57Z</dcterms:created>
  <dcterms:modified xsi:type="dcterms:W3CDTF">2020-10-14T06:43:55Z</dcterms:modified>
</cp:coreProperties>
</file>