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B73ED-85B1-4A9F-8496-36D1FA69B65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57FC8-983B-478E-B6CE-85A7D7703E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57FC8-983B-478E-B6CE-85A7D7703E9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B74C-F1FE-4AE5-BC70-3716D842D8A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3286-E56E-4A15-AE63-37214CE102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6F8D17B-9457-4A2D-98CD-889C5DFA895C}"/>
              </a:ext>
            </a:extLst>
          </p:cNvPr>
          <p:cNvSpPr/>
          <p:nvPr/>
        </p:nvSpPr>
        <p:spPr>
          <a:xfrm>
            <a:off x="0" y="1446028"/>
            <a:ext cx="9144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71801"/>
            <a:ext cx="9144000" cy="2133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800" b="1" i="0" u="none" strike="noStrik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Operating </a:t>
            </a:r>
            <a:r>
              <a:rPr lang="en-US" sz="4800" b="1" i="0" u="none" strike="noStrik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Systems Design</a:t>
            </a:r>
            <a: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Session </a:t>
            </a:r>
            <a:r>
              <a:rPr lang="en-US" sz="4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32: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Locking: </a:t>
            </a:r>
            <a:r>
              <a:rPr lang="en-US" sz="4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Spin Locks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854C4E1-D9BB-4CEF-B300-13701DFDCF8E}"/>
              </a:ext>
            </a:extLst>
          </p:cNvPr>
          <p:cNvSpPr txBox="1"/>
          <p:nvPr/>
        </p:nvSpPr>
        <p:spPr>
          <a:xfrm>
            <a:off x="0" y="1876397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19CS2106R​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BAEC50-F360-44B5-9CD6-F2332A6A95AB}"/>
              </a:ext>
            </a:extLst>
          </p:cNvPr>
          <p:cNvSpPr txBox="1"/>
          <p:nvPr/>
        </p:nvSpPr>
        <p:spPr>
          <a:xfrm>
            <a:off x="1893815" y="6048017"/>
            <a:ext cx="522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="" xmlns:a16="http://schemas.microsoft.com/office/drawing/2014/main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3659851" y="201700"/>
            <a:ext cx="1824299" cy="1029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3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214313" y="228600"/>
            <a:ext cx="8786812" cy="68580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/>
              <a:t>Thread Creation (Cont.)</a:t>
            </a:r>
            <a:endParaRPr lang="ko-KR" altLang="en-US" sz="36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14313" y="1066800"/>
            <a:ext cx="8786812" cy="5314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start_routine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 required another type argument, the declaration would look like this: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integer argument: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an integer: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3124200"/>
            <a:ext cx="69127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(*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0600" y="4800600"/>
            <a:ext cx="69657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(*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86750" cy="990600"/>
          </a:xfrm>
        </p:spPr>
        <p:txBody>
          <a:bodyPr/>
          <a:lstStyle/>
          <a:p>
            <a:pPr algn="l"/>
            <a:r>
              <a:rPr lang="en-US" altLang="ko-KR" dirty="0" smtClean="0"/>
              <a:t>Example: Creating a Thread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Content Placeholder 16"/>
          <p:cNvSpPr txBox="1">
            <a:spLocks noGrp="1"/>
          </p:cNvSpPr>
          <p:nvPr>
            <p:ph idx="1"/>
          </p:nvPr>
        </p:nvSpPr>
        <p:spPr>
          <a:xfrm>
            <a:off x="304800" y="1219200"/>
            <a:ext cx="8382000" cy="504753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lIns="25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%d\n”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return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7238"/>
          </a:xfrm>
        </p:spPr>
        <p:txBody>
          <a:bodyPr/>
          <a:lstStyle/>
          <a:p>
            <a:r>
              <a:rPr lang="en-US" altLang="ko-KR" dirty="0" smtClean="0"/>
              <a:t>Wait for a thread to complete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 smtClean="0"/>
              <a:t>: Specify which thread </a:t>
            </a:r>
            <a:r>
              <a:rPr lang="en-US" altLang="ko-KR" i="1" dirty="0" smtClean="0"/>
              <a:t>to wait for</a:t>
            </a:r>
          </a:p>
          <a:p>
            <a:pPr lvl="1"/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altLang="ko-KR" dirty="0" smtClean="0"/>
              <a:t>: A pointer to the </a:t>
            </a:r>
            <a:r>
              <a:rPr lang="en-US" altLang="ko-KR" u="sng" dirty="0" smtClean="0"/>
              <a:t>return value</a:t>
            </a:r>
          </a:p>
          <a:p>
            <a:pPr lvl="2"/>
            <a:r>
              <a:rPr lang="en-US" altLang="ko-KR" dirty="0" smtClean="0"/>
              <a:t>Because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 smtClean="0"/>
              <a:t> routine changes the value, you need to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pass in a pointer</a:t>
            </a:r>
            <a:r>
              <a:rPr lang="en-US" altLang="ko-KR" dirty="0" smtClean="0"/>
              <a:t> to that value.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1676400"/>
            <a:ext cx="7406208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noAutofit/>
          </a:bodyPr>
          <a:lstStyle/>
          <a:p>
            <a:r>
              <a:rPr lang="en-US" altLang="ko-KR" sz="16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thread,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value_ptr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Example: Waiting for Thread Completion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Content Placeholder 16"/>
          <p:cNvSpPr txBox="1">
            <a:spLocks noGrp="1"/>
          </p:cNvSpPr>
          <p:nvPr>
            <p:ph idx="1"/>
          </p:nvPr>
        </p:nvSpPr>
        <p:spPr>
          <a:xfrm>
            <a:off x="304800" y="1371600"/>
            <a:ext cx="8610600" cy="526297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y;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*r =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r-&gt;x =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r-&gt;y =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r;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72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Example: Waiting for Thread Completion (Cont.)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5"/>
            </a:pP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 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thread has been					   // waiting inside of the 						   // </a:t>
            </a:r>
            <a:r>
              <a:rPr lang="en-US" altLang="ko-KR" sz="1600" dirty="0" err="1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routine.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 %d\n”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m-&gt;x, m-&gt;y);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smtClean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7238"/>
          </a:xfrm>
        </p:spPr>
        <p:txBody>
          <a:bodyPr/>
          <a:lstStyle/>
          <a:p>
            <a:r>
              <a:rPr lang="en-US" altLang="ko-KR" dirty="0" smtClean="0"/>
              <a:t>Example: Dangerous code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457200" y="2514600"/>
            <a:ext cx="8229600" cy="2406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r; </a:t>
            </a:r>
            <a:r>
              <a:rPr lang="en-US" altLang="ko-KR" sz="1600" dirty="0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 ON STACK: BAD!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r.x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r.y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smtClean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524001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Be careful with </a:t>
            </a:r>
            <a:r>
              <a:rPr lang="en-US" altLang="ko-KR" sz="2800" u="sng" dirty="0" smtClean="0"/>
              <a:t>how values are returned</a:t>
            </a:r>
            <a:r>
              <a:rPr lang="en-US" altLang="ko-KR" sz="2800" dirty="0" smtClean="0"/>
              <a:t> from a thread.</a:t>
            </a:r>
            <a:endParaRPr lang="en-US" altLang="ko-KR" sz="28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33400" y="5105400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When the variable </a:t>
            </a:r>
            <a:r>
              <a:rPr lang="en-US" altLang="ko-K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ko-KR" sz="2800" dirty="0" smtClean="0"/>
              <a:t> returns, it is automatically 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de-allocated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72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Example: Simpler Argument Passing to a Thread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" y="2286000"/>
            <a:ext cx="835414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 = 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“%d\n”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smtClean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(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lang="en-US" altLang="ko-KR" sz="1600" dirty="0" smtClean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100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%d\n”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smtClean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5362" y="3244334"/>
            <a:ext cx="283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Just passing in a single value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600" y="1752600"/>
            <a:ext cx="5379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Just passing in a single value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ownloads\photo607540493771562506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85800"/>
            <a:ext cx="6629400" cy="5715000"/>
          </a:xfrm>
          <a:prstGeom prst="rect">
            <a:avLst/>
          </a:prstGeom>
          <a:noFill/>
        </p:spPr>
      </p:pic>
      <p:grpSp>
        <p:nvGrpSpPr>
          <p:cNvPr id="5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6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1"/>
            <a:ext cx="7368833" cy="1219199"/>
          </a:xfrm>
        </p:spPr>
        <p:txBody>
          <a:bodyPr/>
          <a:lstStyle/>
          <a:p>
            <a:pPr algn="l"/>
            <a:r>
              <a:rPr lang="en-US" altLang="ko-KR" dirty="0" smtClean="0"/>
              <a:t>Fetch-And-Add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34152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 smtClean="0"/>
              <a:t>a value while returning the old value at a particular address.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2971800"/>
            <a:ext cx="524600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old = *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*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old +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smtClean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0" y="4516090"/>
            <a:ext cx="496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Fetch-And-Add Hardware atomic instruction (C-style)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19200"/>
          </a:xfrm>
        </p:spPr>
        <p:txBody>
          <a:bodyPr/>
          <a:lstStyle/>
          <a:p>
            <a:pPr algn="l"/>
            <a:r>
              <a:rPr lang="en-US" altLang="ko-KR" dirty="0" smtClean="0"/>
              <a:t>Ticket Lock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142999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Ticket lock</a:t>
            </a:r>
            <a:r>
              <a:rPr lang="en-US" altLang="ko-KR" dirty="0" smtClean="0"/>
              <a:t> can be built with </a:t>
            </a:r>
            <a:r>
              <a:rPr lang="en-US" altLang="ko-KR" u="sng" dirty="0" smtClean="0"/>
              <a:t>fetch-and add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Ensure progress for all threads.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fairness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2362200"/>
            <a:ext cx="7776864" cy="403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ticket;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turn;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lang="en-US" altLang="ko-KR" sz="1400" dirty="0" smtClean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lock-&gt;ticket =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lock-&gt;turn =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lang="en-US" altLang="ko-KR" sz="1400" dirty="0" smtClean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(&amp;lock-&gt;ticket);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smtClean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(lock-&gt;turn !=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; </a:t>
            </a:r>
            <a:r>
              <a:rPr lang="en-US" altLang="ko-KR" sz="1400" dirty="0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(&amp;lock-&gt;turn);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7238"/>
          </a:xfrm>
        </p:spPr>
        <p:txBody>
          <a:bodyPr/>
          <a:lstStyle/>
          <a:p>
            <a:pPr algn="l"/>
            <a:r>
              <a:rPr lang="en-US" altLang="ko-KR" dirty="0" smtClean="0"/>
              <a:t>So Much Spinning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7006220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899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Hardware-based spin locks are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en-US" altLang="ko-KR" dirty="0" smtClean="0"/>
              <a:t> and they work.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some cases, these solutions can be quite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inefficient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Any time a thread gets caught </a:t>
            </a:r>
            <a:r>
              <a:rPr lang="en-US" altLang="ko-KR" i="1" dirty="0" smtClean="0"/>
              <a:t>spinning</a:t>
            </a:r>
            <a:r>
              <a:rPr lang="en-US" altLang="ko-KR" dirty="0" smtClean="0"/>
              <a:t>, it </a:t>
            </a:r>
            <a:r>
              <a:rPr lang="en-US" altLang="ko-KR" b="1" dirty="0" smtClean="0"/>
              <a:t>wastes an entire time slice </a:t>
            </a:r>
            <a:r>
              <a:rPr lang="en-US" altLang="ko-KR" dirty="0" smtClean="0"/>
              <a:t>doing nothing but checking a value.</a:t>
            </a:r>
          </a:p>
          <a:p>
            <a:endParaRPr lang="en-US" dirty="0"/>
          </a:p>
        </p:txBody>
      </p:sp>
      <p:sp>
        <p:nvSpPr>
          <p:cNvPr id="14" name="모서리가 둥근 직사각형 5"/>
          <p:cNvSpPr/>
          <p:nvPr/>
        </p:nvSpPr>
        <p:spPr>
          <a:xfrm>
            <a:off x="1524000" y="4876800"/>
            <a:ext cx="5856312" cy="1143000"/>
          </a:xfrm>
          <a:prstGeom prst="roundRect">
            <a:avLst>
              <a:gd name="adj" fmla="val 2107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To Avoid </a:t>
            </a:r>
            <a:r>
              <a:rPr lang="en-US" altLang="ko-KR" b="1" i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Spinning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?</a:t>
            </a:r>
          </a:p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We’ll need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OS Support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too!</a:t>
            </a:r>
            <a:endParaRPr lang="en-US" altLang="ko-KR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874"/>
          </a:xfrm>
        </p:spPr>
        <p:txBody>
          <a:bodyPr/>
          <a:lstStyle/>
          <a:p>
            <a:pPr algn="l"/>
            <a:r>
              <a:rPr lang="en-US" altLang="ko-KR" dirty="0" smtClean="0"/>
              <a:t>A Simple Approach: Just Yield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5145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When you are going to spin,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give up the CPU </a:t>
            </a:r>
            <a:r>
              <a:rPr lang="en-US" altLang="ko-KR" sz="2400" dirty="0" smtClean="0"/>
              <a:t>to another thread.</a:t>
            </a:r>
          </a:p>
          <a:p>
            <a:pPr lvl="1"/>
            <a:r>
              <a:rPr lang="en-US" altLang="ko-KR" sz="2400" dirty="0" smtClean="0"/>
              <a:t>OS system call moves the caller from the </a:t>
            </a:r>
            <a:r>
              <a:rPr lang="en-US" altLang="ko-KR" sz="2400" i="1" dirty="0" smtClean="0"/>
              <a:t>running state</a:t>
            </a:r>
            <a:r>
              <a:rPr lang="en-US" altLang="ko-KR" sz="2400" dirty="0" smtClean="0"/>
              <a:t> to the </a:t>
            </a:r>
            <a:r>
              <a:rPr lang="en-US" altLang="ko-KR" sz="2400" i="1" dirty="0" smtClean="0"/>
              <a:t>ready state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The cost of a </a:t>
            </a:r>
            <a:r>
              <a:rPr lang="en-US" altLang="ko-KR" sz="2400" b="1" dirty="0" smtClean="0"/>
              <a:t>context switch </a:t>
            </a:r>
            <a:r>
              <a:rPr lang="en-US" altLang="ko-KR" sz="2400" dirty="0" smtClean="0"/>
              <a:t>can be substantial and the </a:t>
            </a:r>
            <a:r>
              <a:rPr lang="en-US" altLang="ko-KR" sz="2400" b="1" dirty="0" smtClean="0"/>
              <a:t>starvation</a:t>
            </a:r>
            <a:r>
              <a:rPr lang="en-US" altLang="ko-KR" sz="2400" dirty="0" smtClean="0"/>
              <a:t> problem still exists.</a:t>
            </a:r>
            <a:endParaRPr lang="ko-KR" altLang="en-US" sz="2400" dirty="0" smtClean="0"/>
          </a:p>
          <a:p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3581400"/>
            <a:ext cx="769843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flag =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smtClean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(&amp;flag,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b="1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yield()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give up the CPU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lang="en-US" altLang="ko-KR" sz="1400" dirty="0" smtClean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flag =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6257056"/>
            <a:ext cx="303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Test-and-set and Yield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72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Using Queues: Sleeping Instead of Spinning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Queue</a:t>
            </a:r>
            <a:r>
              <a:rPr lang="en-US" altLang="ko-KR" dirty="0" smtClean="0"/>
              <a:t> to keep track of which threads are </a:t>
            </a:r>
            <a:r>
              <a:rPr lang="en-US" altLang="ko-KR" u="sng" dirty="0" smtClean="0"/>
              <a:t>waiting</a:t>
            </a:r>
            <a:r>
              <a:rPr lang="en-US" altLang="ko-KR" dirty="0" smtClean="0"/>
              <a:t> to enter the lock.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park()</a:t>
            </a:r>
          </a:p>
          <a:p>
            <a:pPr lvl="1"/>
            <a:r>
              <a:rPr lang="en-US" altLang="ko-KR" dirty="0" smtClean="0"/>
              <a:t>Put a calling thread to sleep</a:t>
            </a:r>
          </a:p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 smtClean="0"/>
              <a:t>Wake a particular thread as designated by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36295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Using Queues: Sleeping Instead of Spinning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304800" y="1066800"/>
            <a:ext cx="8610600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guard;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*q; }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m-&gt;flag =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queue_init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endParaRPr lang="en-US" altLang="ko-KR" sz="1400" dirty="0" smtClean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smtClean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; </a:t>
            </a:r>
            <a:r>
              <a:rPr lang="en-US" altLang="ko-KR" sz="1400" dirty="0" smtClean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(m-&gt;flag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lock is acquired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b="1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park();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72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Using Queues: Sleeping Instead of Spinning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2376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queue_empty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let go of lock; no one wants it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unpark</a:t>
            </a:r>
            <a:r>
              <a:rPr lang="en-US" altLang="ko-KR" sz="1400" b="1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queue_remove</a:t>
            </a:r>
            <a:r>
              <a:rPr lang="en-US" altLang="ko-KR" sz="1400" b="1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hold lock (for next thread!)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4495800"/>
            <a:ext cx="626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34350" cy="914400"/>
          </a:xfrm>
        </p:spPr>
        <p:txBody>
          <a:bodyPr/>
          <a:lstStyle/>
          <a:p>
            <a:pPr algn="l"/>
            <a:r>
              <a:rPr lang="en-US" altLang="ko-KR" dirty="0" smtClean="0"/>
              <a:t>Thread Creation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795E5C7-7E62-4BA5-8695-A19746209846}"/>
              </a:ext>
            </a:extLst>
          </p:cNvPr>
          <p:cNvGrpSpPr/>
          <p:nvPr/>
        </p:nvGrpSpPr>
        <p:grpSpPr>
          <a:xfrm>
            <a:off x="0" y="-148220"/>
            <a:ext cx="9144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9150CB72-475A-4012-AA1F-6E8FA44F85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682F2BC-42C8-429C-A1B5-37D47EFACC12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644F1C0-F409-46E9-AC60-F0BFBBA2A864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5D23B24-EA96-4F21-AB88-790AEC097913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5254000-E62C-4760-AC3E-4B337CAB3449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BFC6B0F-BD64-4064-93D0-26838C42D57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89DDEA-D85D-4CBB-A66F-E5CFF80921AD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4540EA6-736E-4B21-9DFC-166AA019AF9A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How to create and control threads?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 smtClean="0"/>
              <a:t>: Used to interact with this thread.</a:t>
            </a:r>
          </a:p>
          <a:p>
            <a:pPr lvl="1"/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ko-KR" dirty="0" smtClean="0">
                <a:cs typeface="Courier New" panose="02070309020205020404" pitchFamily="49" charset="0"/>
              </a:rPr>
              <a:t>:</a:t>
            </a:r>
            <a:r>
              <a:rPr lang="en-US" altLang="ko-KR" dirty="0" smtClean="0"/>
              <a:t> Used to specify any attributes this thread might have.</a:t>
            </a:r>
          </a:p>
          <a:p>
            <a:pPr lvl="2"/>
            <a:r>
              <a:rPr lang="en-US" altLang="ko-KR" dirty="0" smtClean="0"/>
              <a:t>Stack size, Scheduling priority, …</a:t>
            </a:r>
          </a:p>
          <a:p>
            <a:pPr lvl="1"/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ko-KR" dirty="0" smtClean="0"/>
              <a:t>: the function this thread start running in.</a:t>
            </a:r>
          </a:p>
          <a:p>
            <a:pPr lvl="1"/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dirty="0" smtClean="0"/>
              <a:t>: the argument to be passed to the function (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routine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i="1" dirty="0" smtClean="0"/>
              <a:t>a void pointer </a:t>
            </a:r>
            <a:r>
              <a:rPr lang="en-US" altLang="ko-KR" dirty="0" smtClean="0"/>
              <a:t>allows us to pass in </a:t>
            </a:r>
            <a:r>
              <a:rPr lang="en-US" altLang="ko-KR" i="1" dirty="0" smtClean="0"/>
              <a:t>any type of </a:t>
            </a:r>
            <a:r>
              <a:rPr lang="en-US" altLang="ko-KR" dirty="0" smtClean="0"/>
              <a:t>argument.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1371600"/>
            <a:ext cx="793541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6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 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thread,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600" dirty="0" err="1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const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pthread_attr_t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attr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(*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*),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smtClean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</a:t>
            </a:r>
            <a:r>
              <a:rPr lang="en-US" altLang="ko-KR" sz="1600" dirty="0" err="1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 smtClean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1163</Words>
  <Application>Microsoft Office PowerPoint</Application>
  <PresentationFormat>On-screen Show (4:3)</PresentationFormat>
  <Paragraphs>232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Operating Systems Design​ Session 32: Locking: Spin Locks</vt:lpstr>
      <vt:lpstr>Fetch-And-Add</vt:lpstr>
      <vt:lpstr>Ticket Lock</vt:lpstr>
      <vt:lpstr>So Much Spinning</vt:lpstr>
      <vt:lpstr>A Simple Approach: Just Yield</vt:lpstr>
      <vt:lpstr>Using Queues: Sleeping Instead of Spinning</vt:lpstr>
      <vt:lpstr>Using Queues: Sleeping Instead of Spinning</vt:lpstr>
      <vt:lpstr>Using Queues: Sleeping Instead of Spinning</vt:lpstr>
      <vt:lpstr>Thread Creation</vt:lpstr>
      <vt:lpstr>Thread Creation (Cont.)</vt:lpstr>
      <vt:lpstr>Example: Creating a Thread</vt:lpstr>
      <vt:lpstr>Wait for a thread to complete</vt:lpstr>
      <vt:lpstr>Example: Waiting for Thread Completion</vt:lpstr>
      <vt:lpstr>Example: Waiting for Thread Completion (Cont.)</vt:lpstr>
      <vt:lpstr>Example: Dangerous code</vt:lpstr>
      <vt:lpstr>Example: Simpler Argument Passing to a Thread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Design​ Session 32: Locking: Spin Locks</dc:title>
  <dc:creator>ASUS</dc:creator>
  <cp:lastModifiedBy>ASUS</cp:lastModifiedBy>
  <cp:revision>6</cp:revision>
  <dcterms:created xsi:type="dcterms:W3CDTF">2020-10-17T07:47:20Z</dcterms:created>
  <dcterms:modified xsi:type="dcterms:W3CDTF">2020-10-17T12:00:41Z</dcterms:modified>
</cp:coreProperties>
</file>