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81" r:id="rId2"/>
    <p:sldId id="608" r:id="rId3"/>
    <p:sldId id="644" r:id="rId4"/>
    <p:sldId id="632" r:id="rId5"/>
    <p:sldId id="624" r:id="rId6"/>
    <p:sldId id="625" r:id="rId7"/>
    <p:sldId id="645" r:id="rId8"/>
    <p:sldId id="633" r:id="rId9"/>
    <p:sldId id="635" r:id="rId10"/>
    <p:sldId id="636" r:id="rId11"/>
    <p:sldId id="637" r:id="rId12"/>
    <p:sldId id="626" r:id="rId13"/>
    <p:sldId id="638" r:id="rId14"/>
    <p:sldId id="627" r:id="rId15"/>
    <p:sldId id="628" r:id="rId16"/>
    <p:sldId id="639" r:id="rId17"/>
    <p:sldId id="629" r:id="rId18"/>
    <p:sldId id="640" r:id="rId19"/>
    <p:sldId id="630" r:id="rId20"/>
    <p:sldId id="631" r:id="rId21"/>
    <p:sldId id="477" r:id="rId22"/>
    <p:sldId id="642" r:id="rId23"/>
    <p:sldId id="641" r:id="rId24"/>
    <p:sldId id="64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90" d="100"/>
          <a:sy n="90" d="100"/>
        </p:scale>
        <p:origin x="576" y="144"/>
      </p:cViewPr>
      <p:guideLst>
        <p:guide orient="horz" pos="2160"/>
        <p:guide pos="3840"/>
      </p:guideLst>
    </p:cSldViewPr>
  </p:slideViewPr>
  <p:outlineViewPr>
    <p:cViewPr>
      <p:scale>
        <a:sx n="33" d="100"/>
        <a:sy n="33" d="100"/>
      </p:scale>
      <p:origin x="0" y="100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pPr/>
              <a:t>28-10-2020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pPr/>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pPr/>
              <a:t>10/28/2020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pPr/>
              <a:t>10/28/2020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pPr/>
              <a:t>10/28/2020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pPr/>
              <a:t>10/28/2020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pPr/>
              <a:t>10/28/2020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pPr/>
              <a:t>10/28/2020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pPr/>
              <a:t>10/28/2020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pPr/>
              <a:t>10/28/2020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pPr/>
              <a:t>10/28/2020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pPr/>
              <a:t>10/28/2020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pPr/>
              <a:t>10/28/2020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pPr/>
              <a:t>10/28/2020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pPr/>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F8D17B-9457-4A2D-98CD-889C5DFA895C}"/>
              </a:ext>
            </a:extLst>
          </p:cNvPr>
          <p:cNvSpPr/>
          <p:nvPr/>
        </p:nvSpPr>
        <p:spPr>
          <a:xfrm>
            <a:off x="0" y="1446028"/>
            <a:ext cx="12192000" cy="4040372"/>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0" y="3461657"/>
            <a:ext cx="12192000" cy="1972492"/>
          </a:xfrm>
        </p:spPr>
        <p:txBody>
          <a:bodyPr>
            <a:noAutofit/>
          </a:bodyPr>
          <a:lstStyle/>
          <a:p>
            <a:pPr>
              <a:lnSpc>
                <a:spcPct val="150000"/>
              </a:lnSpc>
              <a:spcBef>
                <a:spcPts val="600"/>
              </a:spcBef>
              <a:spcAft>
                <a:spcPts val="600"/>
              </a:spcAft>
            </a:pPr>
            <a:br>
              <a:rPr lang="en-US" sz="7200" b="1" spc="50" dirty="0">
                <a:ln w="0"/>
                <a:solidFill>
                  <a:schemeClr val="bg1"/>
                </a:solidFill>
                <a:effectLst>
                  <a:innerShdw blurRad="63500" dist="50800" dir="13500000">
                    <a:srgbClr val="000000">
                      <a:alpha val="50000"/>
                    </a:srgbClr>
                  </a:innerShdw>
                </a:effectLst>
              </a:rPr>
            </a:br>
            <a:r>
              <a:rPr lang="en-US" sz="4800" b="1" i="0" u="none" strike="noStrike" spc="50" dirty="0">
                <a:ln w="0"/>
                <a:solidFill>
                  <a:schemeClr val="bg1"/>
                </a:solidFill>
                <a:effectLst>
                  <a:innerShdw blurRad="63500" dist="50800" dir="13500000">
                    <a:srgbClr val="000000">
                      <a:alpha val="50000"/>
                    </a:srgbClr>
                  </a:innerShdw>
                </a:effectLst>
                <a:latin typeface="Calibri" panose="020F0502020204030204" pitchFamily="34" charset="0"/>
              </a:rPr>
              <a:t>Operating Systems Design</a:t>
            </a:r>
            <a: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t>​</a:t>
            </a:r>
            <a:b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br>
            <a:r>
              <a:rPr lang="en-US" sz="4400" b="1" spc="50" dirty="0">
                <a:ln w="0"/>
                <a:solidFill>
                  <a:schemeClr val="bg1"/>
                </a:solidFill>
                <a:effectLst>
                  <a:innerShdw blurRad="63500" dist="50800" dir="13500000">
                    <a:srgbClr val="000000">
                      <a:alpha val="50000"/>
                    </a:srgbClr>
                  </a:innerShdw>
                </a:effectLst>
                <a:latin typeface="+mn-lt"/>
              </a:rPr>
              <a:t>Session 33: Message Queue </a:t>
            </a:r>
            <a:r>
              <a:rPr lang="en-US" sz="4400" b="1" spc="50" dirty="0" err="1">
                <a:ln w="0"/>
                <a:solidFill>
                  <a:schemeClr val="bg1"/>
                </a:solidFill>
                <a:effectLst>
                  <a:innerShdw blurRad="63500" dist="50800" dir="13500000">
                    <a:srgbClr val="000000">
                      <a:alpha val="50000"/>
                    </a:srgbClr>
                  </a:innerShdw>
                </a:effectLst>
                <a:latin typeface="+mn-lt"/>
              </a:rPr>
              <a:t>Interprocess</a:t>
            </a:r>
            <a:r>
              <a:rPr lang="en-US" sz="4400" b="1" spc="50" dirty="0">
                <a:ln w="0"/>
                <a:solidFill>
                  <a:schemeClr val="bg1"/>
                </a:solidFill>
                <a:effectLst>
                  <a:innerShdw blurRad="63500" dist="50800" dir="13500000">
                    <a:srgbClr val="000000">
                      <a:alpha val="50000"/>
                    </a:srgbClr>
                  </a:innerShdw>
                </a:effectLst>
                <a:latin typeface="+mn-lt"/>
              </a:rPr>
              <a:t> communication</a:t>
            </a:r>
            <a:endParaRPr lang="en-US" sz="3600" b="1" spc="50" dirty="0">
              <a:ln w="0"/>
              <a:solidFill>
                <a:schemeClr val="bg1"/>
              </a:solidFill>
              <a:effectLst>
                <a:innerShdw blurRad="63500" dist="50800" dir="13500000">
                  <a:srgbClr val="000000">
                    <a:alpha val="50000"/>
                  </a:srgbClr>
                </a:innerShdw>
              </a:effectLst>
              <a:latin typeface="+mn-lt"/>
            </a:endParaRPr>
          </a:p>
        </p:txBody>
      </p:sp>
      <p:sp>
        <p:nvSpPr>
          <p:cNvPr id="12" name="TextBox 11">
            <a:extLst>
              <a:ext uri="{FF2B5EF4-FFF2-40B4-BE49-F238E27FC236}">
                <a16:creationId xmlns:a16="http://schemas.microsoft.com/office/drawing/2014/main" id="{3854C4E1-D9BB-4CEF-B300-13701DFDCF8E}"/>
              </a:ext>
            </a:extLst>
          </p:cNvPr>
          <p:cNvSpPr txBox="1"/>
          <p:nvPr/>
        </p:nvSpPr>
        <p:spPr>
          <a:xfrm>
            <a:off x="0" y="1876396"/>
            <a:ext cx="12192000" cy="769441"/>
          </a:xfrm>
          <a:prstGeom prst="rect">
            <a:avLst/>
          </a:prstGeom>
          <a:noFill/>
        </p:spPr>
        <p:txBody>
          <a:bodyPr wrap="square">
            <a:spAutoFit/>
          </a:bodyPr>
          <a:lstStyle/>
          <a:p>
            <a:pPr algn="ctr"/>
            <a:r>
              <a:rPr lang="en-IN" sz="4400" b="1" spc="50" dirty="0">
                <a:ln w="0"/>
                <a:solidFill>
                  <a:schemeClr val="bg1"/>
                </a:solidFill>
                <a:effectLst>
                  <a:innerShdw blurRad="63500" dist="50800" dir="13500000">
                    <a:srgbClr val="000000">
                      <a:alpha val="50000"/>
                    </a:srgbClr>
                  </a:innerShdw>
                </a:effectLst>
              </a:rPr>
              <a:t>19CS2106R​</a:t>
            </a:r>
          </a:p>
        </p:txBody>
      </p:sp>
      <p:sp>
        <p:nvSpPr>
          <p:cNvPr id="14" name="TextBox 13">
            <a:extLst>
              <a:ext uri="{FF2B5EF4-FFF2-40B4-BE49-F238E27FC236}">
                <a16:creationId xmlns:a16="http://schemas.microsoft.com/office/drawing/2014/main" id="{84BAEC50-F360-44B5-9CD6-F2332A6A95AB}"/>
              </a:ext>
            </a:extLst>
          </p:cNvPr>
          <p:cNvSpPr txBox="1"/>
          <p:nvPr/>
        </p:nvSpPr>
        <p:spPr>
          <a:xfrm>
            <a:off x="2525086" y="6048017"/>
            <a:ext cx="6962163" cy="369332"/>
          </a:xfrm>
          <a:prstGeom prst="rect">
            <a:avLst/>
          </a:prstGeom>
          <a:noFill/>
        </p:spPr>
        <p:txBody>
          <a:bodyPr wrap="square">
            <a:spAutoFit/>
          </a:bodyPr>
          <a:lstStyle/>
          <a:p>
            <a:pPr algn="ctr"/>
            <a:r>
              <a:rPr lang="en-US" b="0" i="0" dirty="0">
                <a:solidFill>
                  <a:srgbClr val="898989"/>
                </a:solidFill>
                <a:effectLst/>
                <a:latin typeface="Calibri" panose="020F0502020204030204" pitchFamily="34" charset="0"/>
              </a:rPr>
              <a:t>© 2020 KL University </a:t>
            </a:r>
            <a:endParaRPr lang="en-IN" dirty="0"/>
          </a:p>
        </p:txBody>
      </p:sp>
      <p:pic>
        <p:nvPicPr>
          <p:cNvPr id="1026" name="Picture 2" descr="KL Deemed to be University Logo">
            <a:extLst>
              <a:ext uri="{FF2B5EF4-FFF2-40B4-BE49-F238E27FC236}">
                <a16:creationId xmlns:a16="http://schemas.microsoft.com/office/drawing/2014/main" id="{B40BD21A-190E-4213-8A75-AE891938F6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755"/>
          <a:stretch/>
        </p:blipFill>
        <p:spPr bwMode="auto">
          <a:xfrm>
            <a:off x="4879800" y="201699"/>
            <a:ext cx="2432399" cy="102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0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US" altLang="en-US" dirty="0"/>
              <a:t>Message Queue Structure</a:t>
            </a:r>
            <a:endParaRPr lang="en-IN" b="1" i="0" dirty="0">
              <a:solidFill>
                <a:srgbClr val="24292E"/>
              </a:solidFill>
              <a:effectLst/>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6" name="Picture 43">
            <a:extLst>
              <a:ext uri="{FF2B5EF4-FFF2-40B4-BE49-F238E27FC236}">
                <a16:creationId xmlns:a16="http://schemas.microsoft.com/office/drawing/2014/main" id="{41DE28C6-B9E7-4F40-9B41-21AD853F6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005" y="1214525"/>
            <a:ext cx="7924800" cy="515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33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344" y="112647"/>
            <a:ext cx="10515600" cy="957238"/>
          </a:xfrm>
        </p:spPr>
        <p:txBody>
          <a:bodyPr/>
          <a:lstStyle/>
          <a:p>
            <a:pPr algn="l"/>
            <a:r>
              <a:rPr lang="en-IN" b="1" i="0" dirty="0">
                <a:solidFill>
                  <a:srgbClr val="24292E"/>
                </a:solidFill>
                <a:effectLst/>
                <a:latin typeface="-apple-system"/>
              </a:rPr>
              <a:t>Message Queues</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 Box 4">
            <a:extLst>
              <a:ext uri="{FF2B5EF4-FFF2-40B4-BE49-F238E27FC236}">
                <a16:creationId xmlns:a16="http://schemas.microsoft.com/office/drawing/2014/main" id="{84A58271-E2F4-40DC-B0FF-6E05A9A8F2E8}"/>
              </a:ext>
            </a:extLst>
          </p:cNvPr>
          <p:cNvSpPr txBox="1">
            <a:spLocks noChangeArrowheads="1"/>
          </p:cNvSpPr>
          <p:nvPr/>
        </p:nvSpPr>
        <p:spPr bwMode="auto">
          <a:xfrm>
            <a:off x="323850" y="981075"/>
            <a:ext cx="8569325" cy="38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6000" tIns="36000" rIns="36000" bIns="36000">
            <a:spAutoFit/>
          </a:bodyPr>
          <a:lstStyle>
            <a:lvl1pPr marL="292100" indent="-2921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9pPr>
          </a:lstStyle>
          <a:p>
            <a:pPr marL="342900" indent="-342900" eaLnBrk="1" hangingPunct="1">
              <a:lnSpc>
                <a:spcPct val="110000"/>
              </a:lnSpc>
              <a:spcAft>
                <a:spcPct val="20000"/>
              </a:spcAft>
              <a:buFont typeface="Arial" panose="020B0604020202020204" pitchFamily="34" charset="0"/>
              <a:buChar char="•"/>
            </a:pPr>
            <a:r>
              <a:rPr lang="en-US" altLang="ko-KR" sz="2000" dirty="0">
                <a:ea typeface="HY헤드라인M" pitchFamily="18" charset="-127"/>
              </a:rPr>
              <a:t>Each queue has a structure</a:t>
            </a:r>
          </a:p>
        </p:txBody>
      </p:sp>
      <p:sp>
        <p:nvSpPr>
          <p:cNvPr id="18" name="Text Box 6">
            <a:extLst>
              <a:ext uri="{FF2B5EF4-FFF2-40B4-BE49-F238E27FC236}">
                <a16:creationId xmlns:a16="http://schemas.microsoft.com/office/drawing/2014/main" id="{B9C11C94-761F-4584-B4AA-5F41088D152D}"/>
              </a:ext>
            </a:extLst>
          </p:cNvPr>
          <p:cNvSpPr txBox="1">
            <a:spLocks noChangeArrowheads="1"/>
          </p:cNvSpPr>
          <p:nvPr/>
        </p:nvSpPr>
        <p:spPr bwMode="auto">
          <a:xfrm>
            <a:off x="645318" y="1393416"/>
            <a:ext cx="8105277" cy="37643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9pPr>
          </a:lstStyle>
          <a:p>
            <a:pPr eaLnBrk="1" hangingPunct="1"/>
            <a:r>
              <a:rPr lang="en-US" altLang="ko-KR" sz="1800" b="1" dirty="0">
                <a:latin typeface="Courier New" panose="02070309020205020404" pitchFamily="49" charset="0"/>
                <a:ea typeface="돋움" panose="020B0600000101010101" pitchFamily="34" charset="-127"/>
              </a:rPr>
              <a:t>struct </a:t>
            </a:r>
            <a:r>
              <a:rPr lang="en-US" altLang="ko-KR" sz="1800" b="1" dirty="0" err="1">
                <a:latin typeface="Courier New" panose="02070309020205020404" pitchFamily="49" charset="0"/>
                <a:ea typeface="돋움" panose="020B0600000101010101" pitchFamily="34" charset="-127"/>
              </a:rPr>
              <a:t>msqid_ds</a:t>
            </a:r>
            <a:r>
              <a:rPr lang="en-US" altLang="ko-KR" sz="1800" b="1" dirty="0">
                <a:latin typeface="Courier New" panose="02070309020205020404" pitchFamily="49" charset="0"/>
                <a:ea typeface="돋움" panose="020B0600000101010101" pitchFamily="34" charset="-127"/>
              </a:rPr>
              <a:t> { </a:t>
            </a:r>
          </a:p>
          <a:p>
            <a:pPr eaLnBrk="1" hangingPunct="1"/>
            <a:r>
              <a:rPr lang="en-US" altLang="ko-KR" sz="1800" b="1" dirty="0">
                <a:latin typeface="Courier New" panose="02070309020205020404" pitchFamily="49" charset="0"/>
                <a:ea typeface="돋움" panose="020B0600000101010101" pitchFamily="34" charset="-127"/>
              </a:rPr>
              <a:t>  struct </a:t>
            </a:r>
            <a:r>
              <a:rPr lang="en-US" altLang="ko-KR" sz="1800" b="1" dirty="0" err="1">
                <a:latin typeface="Courier New" panose="02070309020205020404" pitchFamily="49" charset="0"/>
                <a:ea typeface="돋움" panose="020B0600000101010101" pitchFamily="34" charset="-127"/>
              </a:rPr>
              <a:t>ipc_perm</a:t>
            </a: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msg_perm</a:t>
            </a:r>
            <a:r>
              <a:rPr lang="en-US" altLang="ko-KR" sz="1800" b="1" dirty="0">
                <a:latin typeface="Courier New" panose="02070309020205020404" pitchFamily="49" charset="0"/>
                <a:ea typeface="돋움" panose="020B0600000101010101" pitchFamily="34" charset="-127"/>
              </a:rPr>
              <a:t>; </a:t>
            </a:r>
          </a:p>
          <a:p>
            <a:pPr eaLnBrk="1" hangingPunct="1"/>
            <a:r>
              <a:rPr lang="en-US" altLang="ko-KR" sz="1800" b="1" dirty="0">
                <a:latin typeface="Courier New" panose="02070309020205020404" pitchFamily="49" charset="0"/>
                <a:ea typeface="돋움" panose="020B0600000101010101" pitchFamily="34" charset="-127"/>
              </a:rPr>
              <a:t>  struct msg *</a:t>
            </a:r>
            <a:r>
              <a:rPr lang="en-US" altLang="ko-KR" sz="1800" b="1" dirty="0" err="1">
                <a:latin typeface="Courier New" panose="02070309020205020404" pitchFamily="49" charset="0"/>
                <a:ea typeface="돋움" panose="020B0600000101010101" pitchFamily="34" charset="-127"/>
              </a:rPr>
              <a:t>msg_first</a:t>
            </a:r>
            <a:r>
              <a:rPr lang="en-US" altLang="ko-KR" sz="1800" b="1" dirty="0">
                <a:latin typeface="Courier New" panose="02070309020205020404" pitchFamily="49" charset="0"/>
                <a:ea typeface="돋움" panose="020B0600000101010101" pitchFamily="34" charset="-127"/>
              </a:rPr>
              <a:t>; /* </a:t>
            </a:r>
            <a:r>
              <a:rPr lang="en-US" altLang="ko-KR" sz="1800" b="1" dirty="0" err="1">
                <a:latin typeface="Courier New" panose="02070309020205020404" pitchFamily="49" charset="0"/>
                <a:ea typeface="돋움" panose="020B0600000101010101" pitchFamily="34" charset="-127"/>
              </a:rPr>
              <a:t>ptr</a:t>
            </a:r>
            <a:r>
              <a:rPr lang="en-US" altLang="ko-KR" sz="1800" b="1" dirty="0">
                <a:latin typeface="Courier New" panose="02070309020205020404" pitchFamily="49" charset="0"/>
                <a:ea typeface="돋움" panose="020B0600000101010101" pitchFamily="34" charset="-127"/>
              </a:rPr>
              <a:t> to first msg on queue */ </a:t>
            </a:r>
          </a:p>
          <a:p>
            <a:pPr eaLnBrk="1" hangingPunct="1"/>
            <a:r>
              <a:rPr lang="en-US" altLang="ko-KR" sz="1800" b="1" dirty="0">
                <a:latin typeface="Courier New" panose="02070309020205020404" pitchFamily="49" charset="0"/>
                <a:ea typeface="돋움" panose="020B0600000101010101" pitchFamily="34" charset="-127"/>
              </a:rPr>
              <a:t>  struct msg *</a:t>
            </a:r>
            <a:r>
              <a:rPr lang="en-US" altLang="ko-KR" sz="1800" b="1" dirty="0" err="1">
                <a:latin typeface="Courier New" panose="02070309020205020404" pitchFamily="49" charset="0"/>
                <a:ea typeface="돋움" panose="020B0600000101010101" pitchFamily="34" charset="-127"/>
              </a:rPr>
              <a:t>msg_last</a:t>
            </a:r>
            <a:r>
              <a:rPr lang="en-US" altLang="ko-KR" sz="1800" b="1" dirty="0">
                <a:latin typeface="Courier New" panose="02070309020205020404" pitchFamily="49" charset="0"/>
                <a:ea typeface="돋움" panose="020B0600000101010101" pitchFamily="34" charset="-127"/>
              </a:rPr>
              <a:t>;  /* </a:t>
            </a:r>
            <a:r>
              <a:rPr lang="en-US" altLang="ko-KR" sz="1800" b="1" dirty="0" err="1">
                <a:latin typeface="Courier New" panose="02070309020205020404" pitchFamily="49" charset="0"/>
                <a:ea typeface="돋움" panose="020B0600000101010101" pitchFamily="34" charset="-127"/>
              </a:rPr>
              <a:t>ptr</a:t>
            </a:r>
            <a:r>
              <a:rPr lang="en-US" altLang="ko-KR" sz="1800" b="1" dirty="0">
                <a:latin typeface="Courier New" panose="02070309020205020404" pitchFamily="49" charset="0"/>
                <a:ea typeface="돋움" panose="020B0600000101010101" pitchFamily="34" charset="-127"/>
              </a:rPr>
              <a:t> to last msg on queue */ </a:t>
            </a:r>
          </a:p>
          <a:p>
            <a:pPr eaLnBrk="1" hangingPunct="1"/>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ulong</a:t>
            </a: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msg_cbytes</a:t>
            </a:r>
            <a:r>
              <a:rPr lang="en-US" altLang="ko-KR" sz="1800" b="1" dirty="0">
                <a:latin typeface="Courier New" panose="02070309020205020404" pitchFamily="49" charset="0"/>
                <a:ea typeface="돋움" panose="020B0600000101010101" pitchFamily="34" charset="-127"/>
              </a:rPr>
              <a:t>;      /* current # bytes on queue */ </a:t>
            </a:r>
          </a:p>
          <a:p>
            <a:pPr eaLnBrk="1" hangingPunct="1"/>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ulong</a:t>
            </a: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msg_qnum</a:t>
            </a:r>
            <a:r>
              <a:rPr lang="en-US" altLang="ko-KR" sz="1800" b="1" dirty="0">
                <a:latin typeface="Courier New" panose="02070309020205020404" pitchFamily="49" charset="0"/>
                <a:ea typeface="돋움" panose="020B0600000101010101" pitchFamily="34" charset="-127"/>
              </a:rPr>
              <a:t>;        /* # </a:t>
            </a:r>
            <a:r>
              <a:rPr lang="en-US" altLang="ko-KR" sz="1800" b="1" dirty="0" err="1">
                <a:latin typeface="Courier New" panose="02070309020205020404" pitchFamily="49" charset="0"/>
                <a:ea typeface="돋움" panose="020B0600000101010101" pitchFamily="34" charset="-127"/>
              </a:rPr>
              <a:t>msgs</a:t>
            </a:r>
            <a:r>
              <a:rPr lang="en-US" altLang="ko-KR" sz="1800" b="1" dirty="0">
                <a:latin typeface="Courier New" panose="02070309020205020404" pitchFamily="49" charset="0"/>
                <a:ea typeface="돋움" panose="020B0600000101010101" pitchFamily="34" charset="-127"/>
              </a:rPr>
              <a:t> on queue */ </a:t>
            </a:r>
          </a:p>
          <a:p>
            <a:pPr eaLnBrk="1" hangingPunct="1"/>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ulong</a:t>
            </a: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msg_qbytes</a:t>
            </a:r>
            <a:r>
              <a:rPr lang="en-US" altLang="ko-KR" sz="1800" b="1" dirty="0">
                <a:latin typeface="Courier New" panose="02070309020205020404" pitchFamily="49" charset="0"/>
                <a:ea typeface="돋움" panose="020B0600000101010101" pitchFamily="34" charset="-127"/>
              </a:rPr>
              <a:t>;      /* max # bytes on queue */ </a:t>
            </a:r>
          </a:p>
          <a:p>
            <a:pPr eaLnBrk="1" hangingPunct="1"/>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pid_t</a:t>
            </a: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msg_lspid</a:t>
            </a:r>
            <a:r>
              <a:rPr lang="en-US" altLang="ko-KR" sz="1800" b="1" dirty="0">
                <a:latin typeface="Courier New" panose="02070309020205020404" pitchFamily="49" charset="0"/>
                <a:ea typeface="돋움" panose="020B0600000101010101" pitchFamily="34" charset="-127"/>
              </a:rPr>
              <a:t>;       /* </a:t>
            </a:r>
            <a:r>
              <a:rPr lang="en-US" altLang="ko-KR" sz="1800" b="1" dirty="0" err="1">
                <a:latin typeface="Courier New" panose="02070309020205020404" pitchFamily="49" charset="0"/>
                <a:ea typeface="돋움" panose="020B0600000101010101" pitchFamily="34" charset="-127"/>
              </a:rPr>
              <a:t>pid</a:t>
            </a:r>
            <a:r>
              <a:rPr lang="en-US" altLang="ko-KR" sz="1800" b="1" dirty="0">
                <a:latin typeface="Courier New" panose="02070309020205020404" pitchFamily="49" charset="0"/>
                <a:ea typeface="돋움" panose="020B0600000101010101" pitchFamily="34" charset="-127"/>
              </a:rPr>
              <a:t> of last </a:t>
            </a:r>
            <a:r>
              <a:rPr lang="en-US" altLang="ko-KR" sz="1800" b="1" dirty="0" err="1">
                <a:latin typeface="Courier New" panose="02070309020205020404" pitchFamily="49" charset="0"/>
                <a:ea typeface="돋움" panose="020B0600000101010101" pitchFamily="34" charset="-127"/>
              </a:rPr>
              <a:t>msgsnd</a:t>
            </a:r>
            <a:r>
              <a:rPr lang="en-US" altLang="ko-KR" sz="1800" b="1" dirty="0">
                <a:latin typeface="Courier New" panose="02070309020205020404" pitchFamily="49" charset="0"/>
                <a:ea typeface="돋움" panose="020B0600000101010101" pitchFamily="34" charset="-127"/>
              </a:rPr>
              <a:t>() */ </a:t>
            </a:r>
          </a:p>
          <a:p>
            <a:pPr eaLnBrk="1" hangingPunct="1"/>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pid_t</a:t>
            </a: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msg_lrpid</a:t>
            </a:r>
            <a:r>
              <a:rPr lang="en-US" altLang="ko-KR" sz="1800" b="1" dirty="0">
                <a:latin typeface="Courier New" panose="02070309020205020404" pitchFamily="49" charset="0"/>
                <a:ea typeface="돋움" panose="020B0600000101010101" pitchFamily="34" charset="-127"/>
              </a:rPr>
              <a:t>;       /* </a:t>
            </a:r>
            <a:r>
              <a:rPr lang="en-US" altLang="ko-KR" sz="1800" b="1" dirty="0" err="1">
                <a:latin typeface="Courier New" panose="02070309020205020404" pitchFamily="49" charset="0"/>
                <a:ea typeface="돋움" panose="020B0600000101010101" pitchFamily="34" charset="-127"/>
              </a:rPr>
              <a:t>pid</a:t>
            </a:r>
            <a:r>
              <a:rPr lang="en-US" altLang="ko-KR" sz="1800" b="1" dirty="0">
                <a:latin typeface="Courier New" panose="02070309020205020404" pitchFamily="49" charset="0"/>
                <a:ea typeface="돋움" panose="020B0600000101010101" pitchFamily="34" charset="-127"/>
              </a:rPr>
              <a:t> of last </a:t>
            </a:r>
            <a:r>
              <a:rPr lang="en-US" altLang="ko-KR" sz="1800" b="1" dirty="0" err="1">
                <a:latin typeface="Courier New" panose="02070309020205020404" pitchFamily="49" charset="0"/>
                <a:ea typeface="돋움" panose="020B0600000101010101" pitchFamily="34" charset="-127"/>
              </a:rPr>
              <a:t>msgrcv</a:t>
            </a:r>
            <a:r>
              <a:rPr lang="en-US" altLang="ko-KR" sz="1800" b="1" dirty="0">
                <a:latin typeface="Courier New" panose="02070309020205020404" pitchFamily="49" charset="0"/>
                <a:ea typeface="돋움" panose="020B0600000101010101" pitchFamily="34" charset="-127"/>
              </a:rPr>
              <a:t>() */ </a:t>
            </a:r>
          </a:p>
          <a:p>
            <a:pPr eaLnBrk="1" hangingPunct="1"/>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time_t</a:t>
            </a: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msg_stime</a:t>
            </a:r>
            <a:r>
              <a:rPr lang="en-US" altLang="ko-KR" sz="1800" b="1" dirty="0">
                <a:latin typeface="Courier New" panose="02070309020205020404" pitchFamily="49" charset="0"/>
                <a:ea typeface="돋움" panose="020B0600000101010101" pitchFamily="34" charset="-127"/>
              </a:rPr>
              <a:t>;      /* last-</a:t>
            </a:r>
            <a:r>
              <a:rPr lang="en-US" altLang="ko-KR" sz="1800" b="1" dirty="0" err="1">
                <a:latin typeface="Courier New" panose="02070309020205020404" pitchFamily="49" charset="0"/>
                <a:ea typeface="돋움" panose="020B0600000101010101" pitchFamily="34" charset="-127"/>
              </a:rPr>
              <a:t>msgsnd</a:t>
            </a:r>
            <a:r>
              <a:rPr lang="en-US" altLang="ko-KR" sz="1800" b="1" dirty="0">
                <a:latin typeface="Courier New" panose="02070309020205020404" pitchFamily="49" charset="0"/>
                <a:ea typeface="돋움" panose="020B0600000101010101" pitchFamily="34" charset="-127"/>
              </a:rPr>
              <a:t>() time */ </a:t>
            </a:r>
          </a:p>
          <a:p>
            <a:pPr eaLnBrk="1" hangingPunct="1"/>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time_t</a:t>
            </a: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msg_rtime</a:t>
            </a:r>
            <a:r>
              <a:rPr lang="en-US" altLang="ko-KR" sz="1800" b="1" dirty="0">
                <a:latin typeface="Courier New" panose="02070309020205020404" pitchFamily="49" charset="0"/>
                <a:ea typeface="돋움" panose="020B0600000101010101" pitchFamily="34" charset="-127"/>
              </a:rPr>
              <a:t>;      /* last-</a:t>
            </a:r>
            <a:r>
              <a:rPr lang="en-US" altLang="ko-KR" sz="1800" b="1" dirty="0" err="1">
                <a:latin typeface="Courier New" panose="02070309020205020404" pitchFamily="49" charset="0"/>
                <a:ea typeface="돋움" panose="020B0600000101010101" pitchFamily="34" charset="-127"/>
              </a:rPr>
              <a:t>msgrcv</a:t>
            </a:r>
            <a:r>
              <a:rPr lang="en-US" altLang="ko-KR" sz="1800" b="1" dirty="0">
                <a:latin typeface="Courier New" panose="02070309020205020404" pitchFamily="49" charset="0"/>
                <a:ea typeface="돋움" panose="020B0600000101010101" pitchFamily="34" charset="-127"/>
              </a:rPr>
              <a:t>() time */ </a:t>
            </a:r>
          </a:p>
          <a:p>
            <a:pPr eaLnBrk="1" hangingPunct="1"/>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time_t</a:t>
            </a: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msg_ctime</a:t>
            </a:r>
            <a:r>
              <a:rPr lang="en-US" altLang="ko-KR" sz="1800" b="1" dirty="0">
                <a:latin typeface="Courier New" panose="02070309020205020404" pitchFamily="49" charset="0"/>
                <a:ea typeface="돋움" panose="020B0600000101010101" pitchFamily="34" charset="-127"/>
              </a:rPr>
              <a:t>;      /* last-change time */ </a:t>
            </a:r>
          </a:p>
          <a:p>
            <a:pPr eaLnBrk="1" hangingPunct="1"/>
            <a:r>
              <a:rPr lang="en-US" altLang="ko-KR" sz="1800" b="1" dirty="0">
                <a:latin typeface="Courier New" panose="02070309020205020404" pitchFamily="49" charset="0"/>
                <a:ea typeface="돋움" panose="020B0600000101010101" pitchFamily="34" charset="-127"/>
              </a:rPr>
              <a:t>};</a:t>
            </a:r>
          </a:p>
        </p:txBody>
      </p:sp>
      <p:sp>
        <p:nvSpPr>
          <p:cNvPr id="20" name="Text Box 7">
            <a:extLst>
              <a:ext uri="{FF2B5EF4-FFF2-40B4-BE49-F238E27FC236}">
                <a16:creationId xmlns:a16="http://schemas.microsoft.com/office/drawing/2014/main" id="{BE2A0760-F84D-4D07-80B0-DC0A4F38B7C8}"/>
              </a:ext>
            </a:extLst>
          </p:cNvPr>
          <p:cNvSpPr txBox="1">
            <a:spLocks noChangeArrowheads="1"/>
          </p:cNvSpPr>
          <p:nvPr/>
        </p:nvSpPr>
        <p:spPr bwMode="auto">
          <a:xfrm>
            <a:off x="323850" y="5157788"/>
            <a:ext cx="8569325" cy="78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6000" tIns="36000" rIns="36000" bIns="36000">
            <a:spAutoFit/>
          </a:bodyPr>
          <a:lstStyle>
            <a:lvl1pPr marL="292100" indent="-2921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9pPr>
          </a:lstStyle>
          <a:p>
            <a:pPr marL="342900" indent="-342900" eaLnBrk="1" hangingPunct="1">
              <a:lnSpc>
                <a:spcPct val="110000"/>
              </a:lnSpc>
              <a:spcAft>
                <a:spcPct val="20000"/>
              </a:spcAft>
              <a:buFont typeface="Arial" panose="020B0604020202020204" pitchFamily="34" charset="0"/>
              <a:buChar char="•"/>
            </a:pPr>
            <a:r>
              <a:rPr lang="en-US" altLang="ko-KR" sz="2000" dirty="0">
                <a:ea typeface="HY헤드라인M" pitchFamily="18" charset="-127"/>
              </a:rPr>
              <a:t>We can get the structure using </a:t>
            </a:r>
            <a:r>
              <a:rPr lang="en-US" altLang="ko-KR" sz="2000" dirty="0" err="1">
                <a:ea typeface="HY헤드라인M" pitchFamily="18" charset="-127"/>
              </a:rPr>
              <a:t>msgctl</a:t>
            </a:r>
            <a:r>
              <a:rPr lang="en-US" altLang="ko-KR" sz="2000" dirty="0">
                <a:ea typeface="HY헤드라인M" pitchFamily="18" charset="-127"/>
              </a:rPr>
              <a:t>() function.</a:t>
            </a:r>
          </a:p>
          <a:p>
            <a:pPr marL="342900" indent="-342900" eaLnBrk="1" hangingPunct="1">
              <a:lnSpc>
                <a:spcPct val="110000"/>
              </a:lnSpc>
              <a:spcAft>
                <a:spcPct val="20000"/>
              </a:spcAft>
              <a:buFont typeface="Arial" panose="020B0604020202020204" pitchFamily="34" charset="0"/>
              <a:buChar char="•"/>
            </a:pPr>
            <a:r>
              <a:rPr lang="en-US" altLang="ko-KR" sz="2000" dirty="0">
                <a:ea typeface="HY헤드라인M" pitchFamily="18" charset="-127"/>
              </a:rPr>
              <a:t>Actually, however, we don’t need to know the structure in detail.</a:t>
            </a:r>
          </a:p>
        </p:txBody>
      </p:sp>
    </p:spTree>
    <p:extLst>
      <p:ext uri="{BB962C8B-B14F-4D97-AF65-F5344CB8AC3E}">
        <p14:creationId xmlns:p14="http://schemas.microsoft.com/office/powerpoint/2010/main" val="161531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IN" b="1" i="0" dirty="0">
                <a:solidFill>
                  <a:srgbClr val="24292E"/>
                </a:solidFill>
                <a:effectLst/>
                <a:latin typeface="-apple-system"/>
              </a:rPr>
              <a:t>Syntax of </a:t>
            </a:r>
            <a:r>
              <a:rPr lang="en-IN" b="1" i="1" dirty="0" err="1">
                <a:solidFill>
                  <a:srgbClr val="24292E"/>
                </a:solidFill>
                <a:effectLst/>
                <a:latin typeface="-apple-system"/>
              </a:rPr>
              <a:t>msgget</a:t>
            </a:r>
            <a:r>
              <a:rPr lang="en-IN" b="1" i="0" dirty="0">
                <a:solidFill>
                  <a:srgbClr val="24292E"/>
                </a:solidFill>
                <a:effectLst/>
                <a:latin typeface="-apple-system"/>
              </a:rPr>
              <a:t>:</a:t>
            </a:r>
          </a:p>
        </p:txBody>
      </p:sp>
      <p:sp>
        <p:nvSpPr>
          <p:cNvPr id="3" name="Content Placeholder 2"/>
          <p:cNvSpPr>
            <a:spLocks noGrp="1"/>
          </p:cNvSpPr>
          <p:nvPr>
            <p:ph idx="1"/>
          </p:nvPr>
        </p:nvSpPr>
        <p:spPr>
          <a:xfrm>
            <a:off x="690390" y="1322364"/>
            <a:ext cx="10515600" cy="4643585"/>
          </a:xfrm>
        </p:spPr>
        <p:txBody>
          <a:bodyPr>
            <a:normAutofit fontScale="92500" lnSpcReduction="10000"/>
          </a:bodyPr>
          <a:lstStyle/>
          <a:p>
            <a:pPr marL="0" indent="0">
              <a:buNone/>
            </a:pPr>
            <a:r>
              <a:rPr lang="en-US" b="1" i="0" dirty="0" err="1">
                <a:solidFill>
                  <a:srgbClr val="24292E"/>
                </a:solidFill>
                <a:effectLst/>
                <a:latin typeface="-apple-system"/>
              </a:rPr>
              <a:t>msgqid</a:t>
            </a:r>
            <a:r>
              <a:rPr lang="en-US" b="1" i="0" dirty="0">
                <a:solidFill>
                  <a:srgbClr val="24292E"/>
                </a:solidFill>
                <a:effectLst/>
                <a:latin typeface="-apple-system"/>
              </a:rPr>
              <a:t> = </a:t>
            </a:r>
            <a:r>
              <a:rPr lang="en-US" b="1" i="0" dirty="0" err="1">
                <a:solidFill>
                  <a:srgbClr val="24292E"/>
                </a:solidFill>
                <a:effectLst/>
                <a:latin typeface="-apple-system"/>
              </a:rPr>
              <a:t>msgget</a:t>
            </a:r>
            <a:r>
              <a:rPr lang="en-US" b="1" i="0" dirty="0">
                <a:solidFill>
                  <a:srgbClr val="24292E"/>
                </a:solidFill>
                <a:effectLst/>
                <a:latin typeface="-apple-system"/>
              </a:rPr>
              <a:t>(key, flag);</a:t>
            </a:r>
          </a:p>
          <a:p>
            <a:pPr marL="0" indent="0">
              <a:buNone/>
            </a:pPr>
            <a:r>
              <a:rPr lang="en-US" b="0" i="0" dirty="0">
                <a:solidFill>
                  <a:srgbClr val="24292E"/>
                </a:solidFill>
                <a:effectLst/>
                <a:latin typeface="-apple-system"/>
              </a:rPr>
              <a:t>where </a:t>
            </a:r>
            <a:r>
              <a:rPr lang="en-US" b="0" i="0" dirty="0" err="1">
                <a:solidFill>
                  <a:srgbClr val="24292E"/>
                </a:solidFill>
                <a:effectLst/>
                <a:latin typeface="-apple-system"/>
              </a:rPr>
              <a:t>msgqid</a:t>
            </a:r>
            <a:r>
              <a:rPr lang="en-US" b="0" i="0" dirty="0">
                <a:solidFill>
                  <a:srgbClr val="24292E"/>
                </a:solidFill>
                <a:effectLst/>
                <a:latin typeface="-apple-system"/>
              </a:rPr>
              <a:t> is the descriptor returned by the call, and key and flag have the semantics described above for the general "get" calls. The kernel stores messages on a linked list (queue) per descriptor, and it uses </a:t>
            </a:r>
            <a:r>
              <a:rPr lang="en-US" b="0" i="0" dirty="0" err="1">
                <a:solidFill>
                  <a:srgbClr val="24292E"/>
                </a:solidFill>
                <a:effectLst/>
                <a:latin typeface="-apple-system"/>
              </a:rPr>
              <a:t>msgqid</a:t>
            </a:r>
            <a:r>
              <a:rPr lang="en-US" b="0" i="0" dirty="0">
                <a:solidFill>
                  <a:srgbClr val="24292E"/>
                </a:solidFill>
                <a:effectLst/>
                <a:latin typeface="-apple-system"/>
              </a:rPr>
              <a:t> as an index into an array of message queue headers. The queue structure contains the following fields, in addition to the common fields:</a:t>
            </a:r>
          </a:p>
          <a:p>
            <a:r>
              <a:rPr lang="en-US" b="0" i="0" dirty="0">
                <a:solidFill>
                  <a:srgbClr val="24292E"/>
                </a:solidFill>
                <a:effectLst/>
                <a:latin typeface="-apple-system"/>
              </a:rPr>
              <a:t>Pointers to the first and last messages on a linked list.</a:t>
            </a:r>
          </a:p>
          <a:p>
            <a:r>
              <a:rPr lang="en-US" b="0" i="0" dirty="0">
                <a:solidFill>
                  <a:srgbClr val="24292E"/>
                </a:solidFill>
                <a:effectLst/>
                <a:latin typeface="-apple-system"/>
              </a:rPr>
              <a:t>The number of messages and total number of data bytes on the linked list.</a:t>
            </a:r>
          </a:p>
          <a:p>
            <a:r>
              <a:rPr lang="en-US" b="0" i="0" dirty="0">
                <a:solidFill>
                  <a:srgbClr val="24292E"/>
                </a:solidFill>
                <a:effectLst/>
                <a:latin typeface="-apple-system"/>
              </a:rPr>
              <a:t>The maximum number of bytes of data that can be on the linked list.</a:t>
            </a:r>
          </a:p>
          <a:p>
            <a:r>
              <a:rPr lang="en-US" b="0" i="0" dirty="0">
                <a:solidFill>
                  <a:srgbClr val="24292E"/>
                </a:solidFill>
                <a:effectLst/>
                <a:latin typeface="-apple-system"/>
              </a:rPr>
              <a:t>The process IDs of the last processes to send and receive messages.</a:t>
            </a:r>
          </a:p>
          <a:p>
            <a:r>
              <a:rPr lang="en-US" b="0" i="0" dirty="0">
                <a:solidFill>
                  <a:srgbClr val="24292E"/>
                </a:solidFill>
                <a:effectLst/>
                <a:latin typeface="-apple-system"/>
              </a:rPr>
              <a:t>Time stamps of the last </a:t>
            </a:r>
            <a:r>
              <a:rPr lang="en-US" b="0" i="0" dirty="0" err="1">
                <a:solidFill>
                  <a:srgbClr val="24292E"/>
                </a:solidFill>
                <a:effectLst/>
                <a:latin typeface="-apple-system"/>
              </a:rPr>
              <a:t>msgsnd</a:t>
            </a:r>
            <a:r>
              <a:rPr lang="en-US" b="0" i="0" dirty="0">
                <a:solidFill>
                  <a:srgbClr val="24292E"/>
                </a:solidFill>
                <a:effectLst/>
                <a:latin typeface="-apple-system"/>
              </a:rPr>
              <a:t>, </a:t>
            </a:r>
            <a:r>
              <a:rPr lang="en-US" b="0" i="0" dirty="0" err="1">
                <a:solidFill>
                  <a:srgbClr val="24292E"/>
                </a:solidFill>
                <a:effectLst/>
                <a:latin typeface="-apple-system"/>
              </a:rPr>
              <a:t>msgrcv</a:t>
            </a:r>
            <a:r>
              <a:rPr lang="en-US" b="0" i="0" dirty="0">
                <a:solidFill>
                  <a:srgbClr val="24292E"/>
                </a:solidFill>
                <a:effectLst/>
                <a:latin typeface="-apple-system"/>
              </a:rPr>
              <a:t>, and </a:t>
            </a:r>
            <a:r>
              <a:rPr lang="en-US" b="0" i="0" dirty="0" err="1">
                <a:solidFill>
                  <a:srgbClr val="24292E"/>
                </a:solidFill>
                <a:effectLst/>
                <a:latin typeface="-apple-system"/>
              </a:rPr>
              <a:t>msgctl</a:t>
            </a:r>
            <a:r>
              <a:rPr lang="en-US" b="0" i="0" dirty="0">
                <a:solidFill>
                  <a:srgbClr val="24292E"/>
                </a:solidFill>
                <a:effectLst/>
                <a:latin typeface="-apple-system"/>
              </a:rPr>
              <a:t> operations.</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88935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IN" b="1" i="0" dirty="0">
                <a:solidFill>
                  <a:srgbClr val="24292E"/>
                </a:solidFill>
                <a:effectLst/>
                <a:latin typeface="-apple-system"/>
              </a:rPr>
              <a:t>Syntax of </a:t>
            </a:r>
            <a:r>
              <a:rPr lang="en-IN" b="1" i="1" dirty="0" err="1">
                <a:solidFill>
                  <a:srgbClr val="24292E"/>
                </a:solidFill>
                <a:effectLst/>
                <a:latin typeface="-apple-system"/>
              </a:rPr>
              <a:t>msgget</a:t>
            </a:r>
            <a:r>
              <a:rPr lang="en-IN" b="1" i="0" dirty="0">
                <a:solidFill>
                  <a:srgbClr val="24292E"/>
                </a:solidFill>
                <a:effectLst/>
                <a:latin typeface="-apple-system"/>
              </a:rPr>
              <a:t>:</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 Box 6">
            <a:extLst>
              <a:ext uri="{FF2B5EF4-FFF2-40B4-BE49-F238E27FC236}">
                <a16:creationId xmlns:a16="http://schemas.microsoft.com/office/drawing/2014/main" id="{DFAAB917-77AB-420E-97B5-830BF45FD57C}"/>
              </a:ext>
            </a:extLst>
          </p:cNvPr>
          <p:cNvSpPr txBox="1">
            <a:spLocks noChangeArrowheads="1"/>
          </p:cNvSpPr>
          <p:nvPr/>
        </p:nvSpPr>
        <p:spPr bwMode="auto">
          <a:xfrm>
            <a:off x="760044" y="1394288"/>
            <a:ext cx="9585435"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9pPr>
          </a:lstStyle>
          <a:p>
            <a:pPr eaLnBrk="1" hangingPunct="1"/>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types.h</a:t>
            </a:r>
            <a:r>
              <a:rPr lang="en-US" altLang="ko-KR" sz="2000" b="1" dirty="0">
                <a:latin typeface="Courier New" panose="02070309020205020404" pitchFamily="49" charset="0"/>
                <a:ea typeface="돋움" panose="020B0600000101010101" pitchFamily="34" charset="-127"/>
              </a:rPr>
              <a:t>&gt; </a:t>
            </a:r>
          </a:p>
          <a:p>
            <a:pPr eaLnBrk="1" hangingPunct="1"/>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ipc.h</a:t>
            </a:r>
            <a:r>
              <a:rPr lang="en-US" altLang="ko-KR" sz="2000" b="1" dirty="0">
                <a:latin typeface="Courier New" panose="02070309020205020404" pitchFamily="49" charset="0"/>
                <a:ea typeface="돋움" panose="020B0600000101010101" pitchFamily="34" charset="-127"/>
              </a:rPr>
              <a:t>&gt; </a:t>
            </a:r>
          </a:p>
          <a:p>
            <a:pPr eaLnBrk="1" hangingPunct="1"/>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msg.h</a:t>
            </a:r>
            <a:r>
              <a:rPr lang="en-US" altLang="ko-KR" sz="2000" b="1" dirty="0">
                <a:latin typeface="Courier New" panose="02070309020205020404" pitchFamily="49" charset="0"/>
                <a:ea typeface="돋움" panose="020B0600000101010101" pitchFamily="34" charset="-127"/>
              </a:rPr>
              <a:t>&gt; </a:t>
            </a:r>
          </a:p>
          <a:p>
            <a:pPr eaLnBrk="1" hangingPunct="1"/>
            <a:endParaRPr lang="en-US" altLang="ko-KR" sz="2000" b="1" dirty="0">
              <a:latin typeface="Courier New" panose="02070309020205020404" pitchFamily="49" charset="0"/>
              <a:ea typeface="돋움" panose="020B0600000101010101" pitchFamily="34" charset="-127"/>
            </a:endParaRPr>
          </a:p>
          <a:p>
            <a:pPr eaLnBrk="1" hangingPunct="1"/>
            <a:r>
              <a:rPr lang="en-US" altLang="ko-KR" sz="2000" b="1" dirty="0">
                <a:latin typeface="Courier New" panose="02070309020205020404" pitchFamily="49" charset="0"/>
                <a:ea typeface="돋움" panose="020B0600000101010101" pitchFamily="34" charset="-127"/>
              </a:rPr>
              <a:t>int </a:t>
            </a:r>
            <a:r>
              <a:rPr lang="en-US" altLang="ko-KR" sz="2000" b="1" dirty="0" err="1">
                <a:latin typeface="Courier New" panose="02070309020205020404" pitchFamily="49" charset="0"/>
                <a:ea typeface="돋움" panose="020B0600000101010101" pitchFamily="34" charset="-127"/>
              </a:rPr>
              <a:t>msgget</a:t>
            </a:r>
            <a:r>
              <a:rPr lang="en-US" altLang="ko-KR" sz="2000" b="1" dirty="0">
                <a:latin typeface="Courier New" panose="02070309020205020404" pitchFamily="49" charset="0"/>
                <a:ea typeface="돋움" panose="020B0600000101010101" pitchFamily="34" charset="-127"/>
              </a:rPr>
              <a:t>(</a:t>
            </a:r>
            <a:r>
              <a:rPr lang="en-US" altLang="ko-KR" sz="2000" b="1" dirty="0" err="1">
                <a:latin typeface="Courier New" panose="02070309020205020404" pitchFamily="49" charset="0"/>
                <a:ea typeface="돋움" panose="020B0600000101010101" pitchFamily="34" charset="-127"/>
              </a:rPr>
              <a:t>key_t</a:t>
            </a:r>
            <a:r>
              <a:rPr lang="en-US" altLang="ko-KR" sz="2000" b="1" dirty="0">
                <a:latin typeface="Courier New" panose="02070309020205020404" pitchFamily="49" charset="0"/>
                <a:ea typeface="돋움" panose="020B0600000101010101" pitchFamily="34" charset="-127"/>
              </a:rPr>
              <a:t> key, int flag); </a:t>
            </a:r>
          </a:p>
          <a:p>
            <a:pPr eaLnBrk="1" hangingPunct="1"/>
            <a:r>
              <a:rPr lang="en-US" altLang="ko-KR" sz="2000" b="1" dirty="0">
                <a:latin typeface="Courier New" panose="02070309020205020404" pitchFamily="49" charset="0"/>
                <a:ea typeface="돋움" panose="020B0600000101010101" pitchFamily="34" charset="-127"/>
              </a:rPr>
              <a:t>                     Returns: msg queue ID if OK, -1 on error</a:t>
            </a:r>
          </a:p>
        </p:txBody>
      </p:sp>
      <p:sp>
        <p:nvSpPr>
          <p:cNvPr id="18" name="Text Box 7">
            <a:extLst>
              <a:ext uri="{FF2B5EF4-FFF2-40B4-BE49-F238E27FC236}">
                <a16:creationId xmlns:a16="http://schemas.microsoft.com/office/drawing/2014/main" id="{C12976D0-21CC-4B2C-BF59-2DF4A4FC54E6}"/>
              </a:ext>
            </a:extLst>
          </p:cNvPr>
          <p:cNvSpPr txBox="1">
            <a:spLocks noChangeArrowheads="1"/>
          </p:cNvSpPr>
          <p:nvPr/>
        </p:nvSpPr>
        <p:spPr bwMode="auto">
          <a:xfrm>
            <a:off x="611188" y="3686442"/>
            <a:ext cx="8569325" cy="157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6000" tIns="36000" rIns="36000" bIns="36000">
            <a:spAutoFit/>
          </a:bodyPr>
          <a:lstStyle>
            <a:lvl1pPr marL="292100" indent="-2921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9pPr>
          </a:lstStyle>
          <a:p>
            <a:pPr marL="342900" indent="-342900" eaLnBrk="1" hangingPunct="1">
              <a:lnSpc>
                <a:spcPct val="110000"/>
              </a:lnSpc>
              <a:spcAft>
                <a:spcPct val="20000"/>
              </a:spcAft>
              <a:buFont typeface="Arial" panose="020B0604020202020204" pitchFamily="34" charset="0"/>
              <a:buChar char="•"/>
            </a:pPr>
            <a:r>
              <a:rPr lang="en-US" altLang="ko-KR" sz="2000" dirty="0">
                <a:ea typeface="HY헤드라인M" pitchFamily="18" charset="-127"/>
              </a:rPr>
              <a:t>Create new or open existing queue</a:t>
            </a:r>
          </a:p>
          <a:p>
            <a:pPr marL="342900" indent="-342900" eaLnBrk="1" hangingPunct="1">
              <a:lnSpc>
                <a:spcPct val="110000"/>
              </a:lnSpc>
              <a:spcAft>
                <a:spcPct val="20000"/>
              </a:spcAft>
              <a:buFont typeface="Arial" panose="020B0604020202020204" pitchFamily="34" charset="0"/>
              <a:buChar char="•"/>
            </a:pPr>
            <a:r>
              <a:rPr lang="en-US" altLang="ko-KR" sz="2000" dirty="0">
                <a:ea typeface="HY헤드라인M" pitchFamily="18" charset="-127"/>
              </a:rPr>
              <a:t>flag  : </a:t>
            </a:r>
            <a:r>
              <a:rPr lang="en-US" altLang="ko-KR" sz="2000" dirty="0" err="1">
                <a:ea typeface="HY헤드라인M" pitchFamily="18" charset="-127"/>
              </a:rPr>
              <a:t>ipc_perm.mode</a:t>
            </a:r>
            <a:endParaRPr lang="en-US" altLang="ko-KR" sz="2000" dirty="0">
              <a:ea typeface="HY헤드라인M" pitchFamily="18" charset="-127"/>
            </a:endParaRPr>
          </a:p>
          <a:p>
            <a:pPr marL="342900" indent="-342900" eaLnBrk="1" hangingPunct="1">
              <a:lnSpc>
                <a:spcPct val="110000"/>
              </a:lnSpc>
              <a:spcAft>
                <a:spcPct val="20000"/>
              </a:spcAft>
              <a:buFont typeface="Arial" panose="020B0604020202020204" pitchFamily="34" charset="0"/>
              <a:buChar char="•"/>
            </a:pPr>
            <a:r>
              <a:rPr lang="en-US" altLang="ko-KR" sz="2000" dirty="0">
                <a:ea typeface="HY헤드라인M" pitchFamily="18" charset="-127"/>
              </a:rPr>
              <a:t>Example</a:t>
            </a:r>
          </a:p>
          <a:p>
            <a:pPr eaLnBrk="1" hangingPunct="1">
              <a:lnSpc>
                <a:spcPct val="110000"/>
              </a:lnSpc>
              <a:spcAft>
                <a:spcPct val="20000"/>
              </a:spcAft>
              <a:buFont typeface="Wingdings" panose="05000000000000000000" pitchFamily="2" charset="2"/>
              <a:buNone/>
            </a:pPr>
            <a:r>
              <a:rPr lang="en-US" altLang="ko-KR" b="1" dirty="0">
                <a:latin typeface="Courier New" panose="02070309020205020404" pitchFamily="49" charset="0"/>
              </a:rPr>
              <a:t>	</a:t>
            </a:r>
            <a:r>
              <a:rPr lang="en-US" altLang="ko-KR" sz="1800" b="1" dirty="0" err="1">
                <a:latin typeface="Courier New" panose="02070309020205020404" pitchFamily="49" charset="0"/>
              </a:rPr>
              <a:t>msg_qid</a:t>
            </a:r>
            <a:r>
              <a:rPr lang="en-US" altLang="ko-KR" sz="1800" b="1" dirty="0">
                <a:latin typeface="Courier New" panose="02070309020205020404" pitchFamily="49" charset="0"/>
              </a:rPr>
              <a:t> = </a:t>
            </a:r>
            <a:r>
              <a:rPr lang="en-US" altLang="ko-KR" sz="1800" b="1" dirty="0" err="1">
                <a:latin typeface="Courier New" panose="02070309020205020404" pitchFamily="49" charset="0"/>
              </a:rPr>
              <a:t>msgget</a:t>
            </a:r>
            <a:r>
              <a:rPr lang="en-US" altLang="ko-KR" sz="1800" b="1" dirty="0">
                <a:latin typeface="Courier New" panose="02070309020205020404" pitchFamily="49" charset="0"/>
              </a:rPr>
              <a:t>(DEFINED_KEY, IPC_CREAT | 0666);</a:t>
            </a:r>
            <a:endParaRPr lang="en-US" altLang="ko-KR" b="1" dirty="0">
              <a:latin typeface="Courier New" panose="02070309020205020404" pitchFamily="49" charset="0"/>
            </a:endParaRPr>
          </a:p>
        </p:txBody>
      </p:sp>
    </p:spTree>
    <p:extLst>
      <p:ext uri="{BB962C8B-B14F-4D97-AF65-F5344CB8AC3E}">
        <p14:creationId xmlns:p14="http://schemas.microsoft.com/office/powerpoint/2010/main" val="101734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IN" b="1" i="0" dirty="0">
                <a:solidFill>
                  <a:srgbClr val="24292E"/>
                </a:solidFill>
                <a:effectLst/>
                <a:latin typeface="-apple-system"/>
              </a:rPr>
              <a:t>Syntax of </a:t>
            </a:r>
            <a:r>
              <a:rPr lang="en-IN" b="1" i="1" dirty="0" err="1">
                <a:solidFill>
                  <a:srgbClr val="24292E"/>
                </a:solidFill>
                <a:effectLst/>
                <a:latin typeface="-apple-system"/>
              </a:rPr>
              <a:t>msgsnd</a:t>
            </a:r>
            <a:r>
              <a:rPr lang="en-IN" b="1" i="0" dirty="0">
                <a:solidFill>
                  <a:srgbClr val="24292E"/>
                </a:solidFill>
                <a:effectLst/>
                <a:latin typeface="-apple-system"/>
              </a:rPr>
              <a:t>:</a:t>
            </a:r>
          </a:p>
        </p:txBody>
      </p:sp>
      <p:sp>
        <p:nvSpPr>
          <p:cNvPr id="3" name="Content Placeholder 2"/>
          <p:cNvSpPr>
            <a:spLocks noGrp="1"/>
          </p:cNvSpPr>
          <p:nvPr>
            <p:ph idx="1"/>
          </p:nvPr>
        </p:nvSpPr>
        <p:spPr>
          <a:xfrm>
            <a:off x="690391" y="1322364"/>
            <a:ext cx="4350488" cy="4643585"/>
          </a:xfrm>
        </p:spPr>
        <p:txBody>
          <a:bodyPr>
            <a:normAutofit/>
          </a:bodyPr>
          <a:lstStyle/>
          <a:p>
            <a:pPr marL="0" indent="0">
              <a:buNone/>
            </a:pPr>
            <a:r>
              <a:rPr lang="en-US" b="0" i="0" dirty="0" err="1">
                <a:solidFill>
                  <a:srgbClr val="24292E"/>
                </a:solidFill>
                <a:effectLst/>
                <a:latin typeface="-apple-system"/>
              </a:rPr>
              <a:t>msgsnd</a:t>
            </a:r>
            <a:r>
              <a:rPr lang="en-US" b="0" i="0" dirty="0">
                <a:solidFill>
                  <a:srgbClr val="24292E"/>
                </a:solidFill>
                <a:effectLst/>
                <a:latin typeface="-apple-system"/>
              </a:rPr>
              <a:t>(</a:t>
            </a:r>
            <a:r>
              <a:rPr lang="en-US" b="0" i="0" dirty="0" err="1">
                <a:solidFill>
                  <a:srgbClr val="24292E"/>
                </a:solidFill>
                <a:effectLst/>
                <a:latin typeface="-apple-system"/>
              </a:rPr>
              <a:t>msgqid</a:t>
            </a:r>
            <a:r>
              <a:rPr lang="en-US" b="0" i="0" dirty="0">
                <a:solidFill>
                  <a:srgbClr val="24292E"/>
                </a:solidFill>
                <a:effectLst/>
                <a:latin typeface="-apple-system"/>
              </a:rPr>
              <a:t>, msg, count, flag);</a:t>
            </a:r>
          </a:p>
          <a:p>
            <a:pPr marL="0" indent="0">
              <a:buNone/>
            </a:pPr>
            <a:r>
              <a:rPr lang="en-US" b="0" i="0" dirty="0">
                <a:solidFill>
                  <a:srgbClr val="24292E"/>
                </a:solidFill>
                <a:effectLst/>
                <a:latin typeface="-apple-system"/>
              </a:rPr>
              <a:t>flag describes the action the kernel should take if it runs out of internal buffer space. The algorithm is given below:</a:t>
            </a:r>
          </a:p>
          <a:p>
            <a:pPr marL="0" indent="0">
              <a:buNone/>
            </a:pPr>
            <a:endParaRPr lang="en-US" b="0" i="0" dirty="0">
              <a:solidFill>
                <a:srgbClr val="24292E"/>
              </a:solidFill>
              <a:effectLst/>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390AE414-FF9A-42D5-8EBD-C30BA7C2E41E}"/>
              </a:ext>
            </a:extLst>
          </p:cNvPr>
          <p:cNvSpPr txBox="1"/>
          <p:nvPr/>
        </p:nvSpPr>
        <p:spPr>
          <a:xfrm>
            <a:off x="5445748" y="580932"/>
            <a:ext cx="6658117" cy="5909310"/>
          </a:xfrm>
          <a:prstGeom prst="rect">
            <a:avLst/>
          </a:prstGeom>
          <a:noFill/>
        </p:spPr>
        <p:txBody>
          <a:bodyPr wrap="square">
            <a:spAutoFit/>
          </a:bodyPr>
          <a:lstStyle/>
          <a:p>
            <a:r>
              <a:rPr lang="en-IN" dirty="0"/>
              <a:t>/*  </a:t>
            </a:r>
            <a:r>
              <a:rPr lang="en-IN" b="1" dirty="0"/>
              <a:t>Algorithm: </a:t>
            </a:r>
            <a:r>
              <a:rPr lang="en-IN" b="1" dirty="0" err="1"/>
              <a:t>msgsnd</a:t>
            </a:r>
            <a:endParaRPr lang="en-IN" b="1" dirty="0"/>
          </a:p>
          <a:p>
            <a:r>
              <a:rPr lang="en-IN" dirty="0"/>
              <a:t> *  Input: message queue descriptor</a:t>
            </a:r>
          </a:p>
          <a:p>
            <a:r>
              <a:rPr lang="en-IN" dirty="0"/>
              <a:t> *         address of message structure</a:t>
            </a:r>
          </a:p>
          <a:p>
            <a:r>
              <a:rPr lang="en-IN" dirty="0"/>
              <a:t> *         size of message</a:t>
            </a:r>
          </a:p>
          <a:p>
            <a:r>
              <a:rPr lang="en-IN" dirty="0"/>
              <a:t> *         flags</a:t>
            </a:r>
          </a:p>
          <a:p>
            <a:r>
              <a:rPr lang="en-IN" dirty="0"/>
              <a:t> *  Output: number of bytes send</a:t>
            </a:r>
          </a:p>
          <a:p>
            <a:r>
              <a:rPr lang="en-IN" dirty="0"/>
              <a:t> */</a:t>
            </a:r>
          </a:p>
          <a:p>
            <a:r>
              <a:rPr lang="en-IN" dirty="0"/>
              <a:t>{	check legality of descriptor, permissions;</a:t>
            </a:r>
          </a:p>
          <a:p>
            <a:r>
              <a:rPr lang="en-IN" dirty="0"/>
              <a:t>	while (not enough space to store message)</a:t>
            </a:r>
          </a:p>
          <a:p>
            <a:r>
              <a:rPr lang="en-IN" dirty="0"/>
              <a:t>	{</a:t>
            </a:r>
          </a:p>
          <a:p>
            <a:r>
              <a:rPr lang="en-IN" dirty="0"/>
              <a:t>		if (flags specify not to wait)</a:t>
            </a:r>
          </a:p>
          <a:p>
            <a:r>
              <a:rPr lang="en-IN" dirty="0"/>
              <a:t>			return;</a:t>
            </a:r>
          </a:p>
          <a:p>
            <a:r>
              <a:rPr lang="en-IN" dirty="0"/>
              <a:t>		sleep(event: enough space is available);</a:t>
            </a:r>
          </a:p>
          <a:p>
            <a:r>
              <a:rPr lang="en-IN" dirty="0"/>
              <a:t>	}</a:t>
            </a:r>
          </a:p>
          <a:p>
            <a:r>
              <a:rPr lang="en-IN" dirty="0"/>
              <a:t>	get message header;</a:t>
            </a:r>
          </a:p>
          <a:p>
            <a:r>
              <a:rPr lang="en-IN" dirty="0"/>
              <a:t>	read message text from user space to kernel;</a:t>
            </a:r>
          </a:p>
          <a:p>
            <a:r>
              <a:rPr lang="en-IN" dirty="0"/>
              <a:t>	adjust data structures: enqueue message header,</a:t>
            </a:r>
          </a:p>
          <a:p>
            <a:r>
              <a:rPr lang="en-IN" dirty="0"/>
              <a:t>		message header points to data, counts,</a:t>
            </a:r>
          </a:p>
          <a:p>
            <a:r>
              <a:rPr lang="en-IN" dirty="0"/>
              <a:t>		time stamps, process ID;</a:t>
            </a:r>
          </a:p>
          <a:p>
            <a:r>
              <a:rPr lang="en-IN" dirty="0"/>
              <a:t>	wakeup all processes waiting to read message from queue;</a:t>
            </a:r>
          </a:p>
          <a:p>
            <a:r>
              <a:rPr lang="en-IN" dirty="0"/>
              <a:t>}</a:t>
            </a:r>
          </a:p>
        </p:txBody>
      </p:sp>
    </p:spTree>
    <p:extLst>
      <p:ext uri="{BB962C8B-B14F-4D97-AF65-F5344CB8AC3E}">
        <p14:creationId xmlns:p14="http://schemas.microsoft.com/office/powerpoint/2010/main" val="20508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81" y="120690"/>
            <a:ext cx="11214959" cy="957238"/>
          </a:xfrm>
        </p:spPr>
        <p:txBody>
          <a:bodyPr>
            <a:normAutofit fontScale="90000"/>
          </a:bodyPr>
          <a:lstStyle/>
          <a:p>
            <a:pPr algn="l"/>
            <a:r>
              <a:rPr lang="en-US" b="1" i="0" dirty="0">
                <a:solidFill>
                  <a:srgbClr val="24292E"/>
                </a:solidFill>
                <a:effectLst/>
                <a:latin typeface="-apple-system"/>
              </a:rPr>
              <a:t>The diagram shows the structure of message queues:</a:t>
            </a:r>
            <a:endParaRPr lang="en-IN" b="1" i="0" dirty="0">
              <a:solidFill>
                <a:srgbClr val="24292E"/>
              </a:solidFill>
              <a:effectLst/>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098" name="Picture 2" descr="Message queues">
            <a:extLst>
              <a:ext uri="{FF2B5EF4-FFF2-40B4-BE49-F238E27FC236}">
                <a16:creationId xmlns:a16="http://schemas.microsoft.com/office/drawing/2014/main" id="{4C10D45F-79FE-49F6-A5BA-7BDFF65AE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560" y="846342"/>
            <a:ext cx="5726799" cy="552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908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Rectangle 3">
            <a:extLst>
              <a:ext uri="{FF2B5EF4-FFF2-40B4-BE49-F238E27FC236}">
                <a16:creationId xmlns:a16="http://schemas.microsoft.com/office/drawing/2014/main" id="{6DA479D1-F4D3-4DDE-8FDF-A937B06FCE85}"/>
              </a:ext>
            </a:extLst>
          </p:cNvPr>
          <p:cNvSpPr>
            <a:spLocks noChangeArrowheads="1"/>
          </p:cNvSpPr>
          <p:nvPr/>
        </p:nvSpPr>
        <p:spPr bwMode="auto">
          <a:xfrm>
            <a:off x="1163638" y="328613"/>
            <a:ext cx="4908550" cy="769441"/>
          </a:xfrm>
          <a:prstGeom prst="rect">
            <a:avLst/>
          </a:prstGeom>
          <a:noFill/>
          <a:ln w="9525">
            <a:noFill/>
            <a:miter lim="800000"/>
            <a:headEnd/>
            <a:tailEnd/>
          </a:ln>
          <a:effectLst/>
        </p:spPr>
        <p:txBody>
          <a:bodyPr>
            <a:spAutoFit/>
          </a:bodyPr>
          <a:lstStyle/>
          <a:p>
            <a:pPr>
              <a:buFont typeface="Wingdings" pitchFamily="2" charset="2"/>
              <a:buNone/>
              <a:defRPr/>
            </a:pPr>
            <a:r>
              <a:rPr lang="en-US" altLang="ko-KR" sz="4400" b="1" dirty="0" err="1">
                <a:solidFill>
                  <a:srgbClr val="24292E"/>
                </a:solidFill>
                <a:latin typeface="-apple-system"/>
                <a:ea typeface="+mj-ea"/>
                <a:cs typeface="+mj-cs"/>
              </a:rPr>
              <a:t>msgsnd</a:t>
            </a:r>
            <a:r>
              <a:rPr lang="en-US" altLang="ko-KR" sz="4400" b="1" dirty="0">
                <a:solidFill>
                  <a:srgbClr val="24292E"/>
                </a:solidFill>
                <a:latin typeface="-apple-system"/>
                <a:ea typeface="+mj-ea"/>
                <a:cs typeface="+mj-cs"/>
              </a:rPr>
              <a:t>()</a:t>
            </a:r>
          </a:p>
        </p:txBody>
      </p:sp>
      <p:sp>
        <p:nvSpPr>
          <p:cNvPr id="16" name="Text Box 5">
            <a:extLst>
              <a:ext uri="{FF2B5EF4-FFF2-40B4-BE49-F238E27FC236}">
                <a16:creationId xmlns:a16="http://schemas.microsoft.com/office/drawing/2014/main" id="{894D7A77-52F7-44A6-8FBC-E34410BFA1DE}"/>
              </a:ext>
            </a:extLst>
          </p:cNvPr>
          <p:cNvSpPr txBox="1">
            <a:spLocks noChangeArrowheads="1"/>
          </p:cNvSpPr>
          <p:nvPr/>
        </p:nvSpPr>
        <p:spPr bwMode="auto">
          <a:xfrm>
            <a:off x="611188" y="1052513"/>
            <a:ext cx="9308989" cy="17543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9pPr>
          </a:lstStyle>
          <a:p>
            <a:pPr eaLnBrk="1" hangingPunct="1"/>
            <a:r>
              <a:rPr lang="en-US" altLang="ko-KR" sz="1800" b="1" dirty="0">
                <a:latin typeface="Courier New" panose="02070309020205020404" pitchFamily="49" charset="0"/>
                <a:ea typeface="돋움" panose="020B0600000101010101" pitchFamily="34" charset="-127"/>
              </a:rPr>
              <a:t>#include &lt;sys/</a:t>
            </a:r>
            <a:r>
              <a:rPr lang="en-US" altLang="ko-KR" sz="1800" b="1" dirty="0" err="1">
                <a:latin typeface="Courier New" panose="02070309020205020404" pitchFamily="49" charset="0"/>
                <a:ea typeface="돋움" panose="020B0600000101010101" pitchFamily="34" charset="-127"/>
              </a:rPr>
              <a:t>types.h</a:t>
            </a:r>
            <a:r>
              <a:rPr lang="en-US" altLang="ko-KR" sz="1800" b="1" dirty="0">
                <a:latin typeface="Courier New" panose="02070309020205020404" pitchFamily="49" charset="0"/>
                <a:ea typeface="돋움" panose="020B0600000101010101" pitchFamily="34" charset="-127"/>
              </a:rPr>
              <a:t>&gt; </a:t>
            </a:r>
          </a:p>
          <a:p>
            <a:pPr eaLnBrk="1" hangingPunct="1"/>
            <a:r>
              <a:rPr lang="en-US" altLang="ko-KR" sz="1800" b="1" dirty="0">
                <a:latin typeface="Courier New" panose="02070309020205020404" pitchFamily="49" charset="0"/>
                <a:ea typeface="돋움" panose="020B0600000101010101" pitchFamily="34" charset="-127"/>
              </a:rPr>
              <a:t>#include &lt;sys/</a:t>
            </a:r>
            <a:r>
              <a:rPr lang="en-US" altLang="ko-KR" sz="1800" b="1" dirty="0" err="1">
                <a:latin typeface="Courier New" panose="02070309020205020404" pitchFamily="49" charset="0"/>
                <a:ea typeface="돋움" panose="020B0600000101010101" pitchFamily="34" charset="-127"/>
              </a:rPr>
              <a:t>ipc.h</a:t>
            </a:r>
            <a:r>
              <a:rPr lang="en-US" altLang="ko-KR" sz="1800" b="1" dirty="0">
                <a:latin typeface="Courier New" panose="02070309020205020404" pitchFamily="49" charset="0"/>
                <a:ea typeface="돋움" panose="020B0600000101010101" pitchFamily="34" charset="-127"/>
              </a:rPr>
              <a:t>&gt; </a:t>
            </a:r>
          </a:p>
          <a:p>
            <a:pPr eaLnBrk="1" hangingPunct="1"/>
            <a:r>
              <a:rPr lang="en-US" altLang="ko-KR" sz="1800" b="1" dirty="0">
                <a:latin typeface="Courier New" panose="02070309020205020404" pitchFamily="49" charset="0"/>
                <a:ea typeface="돋움" panose="020B0600000101010101" pitchFamily="34" charset="-127"/>
              </a:rPr>
              <a:t>#include &lt;sys/</a:t>
            </a:r>
            <a:r>
              <a:rPr lang="en-US" altLang="ko-KR" sz="1800" b="1" dirty="0" err="1">
                <a:latin typeface="Courier New" panose="02070309020205020404" pitchFamily="49" charset="0"/>
                <a:ea typeface="돋움" panose="020B0600000101010101" pitchFamily="34" charset="-127"/>
              </a:rPr>
              <a:t>msg.h</a:t>
            </a:r>
            <a:r>
              <a:rPr lang="en-US" altLang="ko-KR" sz="1800" b="1" dirty="0">
                <a:latin typeface="Courier New" panose="02070309020205020404" pitchFamily="49" charset="0"/>
                <a:ea typeface="돋움" panose="020B0600000101010101" pitchFamily="34" charset="-127"/>
              </a:rPr>
              <a:t>&gt; </a:t>
            </a:r>
          </a:p>
          <a:p>
            <a:pPr eaLnBrk="1" hangingPunct="1"/>
            <a:endParaRPr lang="en-US" altLang="ko-KR" sz="1800" b="1" dirty="0">
              <a:latin typeface="Courier New" panose="02070309020205020404" pitchFamily="49" charset="0"/>
              <a:ea typeface="돋움" panose="020B0600000101010101" pitchFamily="34" charset="-127"/>
            </a:endParaRPr>
          </a:p>
          <a:p>
            <a:pPr eaLnBrk="1" hangingPunct="1"/>
            <a:r>
              <a:rPr lang="en-US" altLang="ko-KR" sz="1800" b="1" dirty="0">
                <a:latin typeface="Courier New" panose="02070309020205020404" pitchFamily="49" charset="0"/>
                <a:ea typeface="돋움" panose="020B0600000101010101" pitchFamily="34" charset="-127"/>
              </a:rPr>
              <a:t>int </a:t>
            </a:r>
            <a:r>
              <a:rPr lang="en-US" altLang="ko-KR" sz="1800" b="1" dirty="0" err="1">
                <a:latin typeface="Courier New" panose="02070309020205020404" pitchFamily="49" charset="0"/>
                <a:ea typeface="돋움" panose="020B0600000101010101" pitchFamily="34" charset="-127"/>
              </a:rPr>
              <a:t>msgsnd</a:t>
            </a:r>
            <a:r>
              <a:rPr lang="en-US" altLang="ko-KR" sz="1800" b="1" dirty="0">
                <a:latin typeface="Courier New" panose="02070309020205020404" pitchFamily="49" charset="0"/>
                <a:ea typeface="돋움" panose="020B0600000101010101" pitchFamily="34" charset="-127"/>
              </a:rPr>
              <a:t>(int </a:t>
            </a:r>
            <a:r>
              <a:rPr lang="en-US" altLang="ko-KR" sz="1800" b="1" dirty="0" err="1">
                <a:latin typeface="Courier New" panose="02070309020205020404" pitchFamily="49" charset="0"/>
                <a:ea typeface="돋움" panose="020B0600000101010101" pitchFamily="34" charset="-127"/>
              </a:rPr>
              <a:t>msqid</a:t>
            </a:r>
            <a:r>
              <a:rPr lang="en-US" altLang="ko-KR" sz="1800" b="1" dirty="0">
                <a:latin typeface="Courier New" panose="02070309020205020404" pitchFamily="49" charset="0"/>
                <a:ea typeface="돋움" panose="020B0600000101010101" pitchFamily="34" charset="-127"/>
              </a:rPr>
              <a:t>, const void *</a:t>
            </a:r>
            <a:r>
              <a:rPr lang="en-US" altLang="ko-KR" sz="1800" b="1" dirty="0" err="1">
                <a:latin typeface="Courier New" panose="02070309020205020404" pitchFamily="49" charset="0"/>
                <a:ea typeface="돋움" panose="020B0600000101010101" pitchFamily="34" charset="-127"/>
              </a:rPr>
              <a:t>ptr</a:t>
            </a: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size_t</a:t>
            </a: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nbytes</a:t>
            </a:r>
            <a:r>
              <a:rPr lang="en-US" altLang="ko-KR" sz="1800" b="1" dirty="0">
                <a:latin typeface="Courier New" panose="02070309020205020404" pitchFamily="49" charset="0"/>
                <a:ea typeface="돋움" panose="020B0600000101010101" pitchFamily="34" charset="-127"/>
              </a:rPr>
              <a:t>, int flag); </a:t>
            </a:r>
          </a:p>
          <a:p>
            <a:pPr eaLnBrk="1" hangingPunct="1"/>
            <a:r>
              <a:rPr lang="en-US" altLang="ko-KR" sz="1800" b="1" dirty="0">
                <a:latin typeface="Courier New" panose="02070309020205020404" pitchFamily="49" charset="0"/>
                <a:ea typeface="돋움" panose="020B0600000101010101" pitchFamily="34" charset="-127"/>
              </a:rPr>
              <a:t>                              Returns: 0 if OK, -1 on error</a:t>
            </a:r>
          </a:p>
        </p:txBody>
      </p:sp>
      <p:sp>
        <p:nvSpPr>
          <p:cNvPr id="18" name="Text Box 6">
            <a:extLst>
              <a:ext uri="{FF2B5EF4-FFF2-40B4-BE49-F238E27FC236}">
                <a16:creationId xmlns:a16="http://schemas.microsoft.com/office/drawing/2014/main" id="{67680AD5-635A-414E-B5EA-E43AFF0AD5A0}"/>
              </a:ext>
            </a:extLst>
          </p:cNvPr>
          <p:cNvSpPr txBox="1">
            <a:spLocks noChangeArrowheads="1"/>
          </p:cNvSpPr>
          <p:nvPr/>
        </p:nvSpPr>
        <p:spPr bwMode="auto">
          <a:xfrm>
            <a:off x="323850" y="2781300"/>
            <a:ext cx="9840876" cy="186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6000" tIns="36000" rIns="36000" bIns="36000">
            <a:spAutoFit/>
          </a:bodyPr>
          <a:lstStyle>
            <a:lvl1pPr marL="292100" indent="-2921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1pPr>
            <a:lvl2pPr marL="530225" indent="-236538"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9pPr>
          </a:lstStyle>
          <a:p>
            <a:pPr marL="342900" indent="-342900" eaLnBrk="1" hangingPunct="1">
              <a:lnSpc>
                <a:spcPct val="110000"/>
              </a:lnSpc>
              <a:spcAft>
                <a:spcPct val="20000"/>
              </a:spcAft>
              <a:buFont typeface="Arial" panose="020B0604020202020204" pitchFamily="34" charset="0"/>
              <a:buChar char="•"/>
            </a:pPr>
            <a:r>
              <a:rPr lang="en-US" altLang="ko-KR" sz="2000" dirty="0" err="1">
                <a:ea typeface="HY헤드라인M" pitchFamily="18" charset="-127"/>
              </a:rPr>
              <a:t>msgsnd</a:t>
            </a:r>
            <a:r>
              <a:rPr lang="en-US" altLang="ko-KR" sz="2000" dirty="0">
                <a:ea typeface="HY헤드라인M" pitchFamily="18" charset="-127"/>
              </a:rPr>
              <a:t>() places a message at the end of the queue.</a:t>
            </a:r>
          </a:p>
          <a:p>
            <a:pPr marL="579437" lvl="1" indent="-285750" eaLnBrk="1" hangingPunct="1">
              <a:lnSpc>
                <a:spcPct val="110000"/>
              </a:lnSpc>
              <a:spcAft>
                <a:spcPct val="20000"/>
              </a:spcAft>
              <a:buClr>
                <a:schemeClr val="tx1"/>
              </a:buClr>
              <a:buFont typeface="Courier New" panose="02070309020205020404" pitchFamily="49" charset="0"/>
              <a:buChar char="o"/>
            </a:pPr>
            <a:r>
              <a:rPr lang="en-US" altLang="ko-KR" sz="1800" dirty="0" err="1">
                <a:ea typeface="HY헤드라인M" pitchFamily="18" charset="-127"/>
              </a:rPr>
              <a:t>ptr</a:t>
            </a:r>
            <a:r>
              <a:rPr lang="en-US" altLang="ko-KR" sz="1800" dirty="0">
                <a:ea typeface="HY헤드라인M" pitchFamily="18" charset="-127"/>
              </a:rPr>
              <a:t>: pointer that points to a message</a:t>
            </a:r>
          </a:p>
          <a:p>
            <a:pPr marL="579437" lvl="1" indent="-285750" eaLnBrk="1" hangingPunct="1">
              <a:lnSpc>
                <a:spcPct val="110000"/>
              </a:lnSpc>
              <a:spcAft>
                <a:spcPct val="20000"/>
              </a:spcAft>
              <a:buClr>
                <a:schemeClr val="tx1"/>
              </a:buClr>
              <a:buFont typeface="Courier New" panose="02070309020205020404" pitchFamily="49" charset="0"/>
              <a:buChar char="o"/>
            </a:pPr>
            <a:r>
              <a:rPr lang="en-US" altLang="ko-KR" sz="1800" dirty="0" err="1">
                <a:ea typeface="HY헤드라인M" pitchFamily="18" charset="-127"/>
              </a:rPr>
              <a:t>nbytes</a:t>
            </a:r>
            <a:r>
              <a:rPr lang="en-US" altLang="ko-KR" sz="1800" dirty="0">
                <a:ea typeface="HY헤드라인M" pitchFamily="18" charset="-127"/>
              </a:rPr>
              <a:t>: length of message data</a:t>
            </a:r>
          </a:p>
          <a:p>
            <a:pPr marL="579437" lvl="1" indent="-285750" eaLnBrk="1" hangingPunct="1">
              <a:lnSpc>
                <a:spcPct val="110000"/>
              </a:lnSpc>
              <a:spcAft>
                <a:spcPct val="20000"/>
              </a:spcAft>
              <a:buClr>
                <a:schemeClr val="tx1"/>
              </a:buClr>
              <a:buFont typeface="Courier New" panose="02070309020205020404" pitchFamily="49" charset="0"/>
              <a:buChar char="o"/>
            </a:pPr>
            <a:r>
              <a:rPr lang="en-US" altLang="ko-KR" sz="1800" dirty="0">
                <a:ea typeface="HY헤드라인M" pitchFamily="18" charset="-127"/>
              </a:rPr>
              <a:t>if flag = IPC_NOWAIT: IPC_NOWAIT is similar to the nonblocking I/O flag for file I/O. </a:t>
            </a:r>
          </a:p>
          <a:p>
            <a:pPr marL="342900" indent="-342900" eaLnBrk="1" hangingPunct="1">
              <a:lnSpc>
                <a:spcPct val="110000"/>
              </a:lnSpc>
              <a:spcAft>
                <a:spcPct val="20000"/>
              </a:spcAft>
              <a:buFont typeface="Arial" panose="020B0604020202020204" pitchFamily="34" charset="0"/>
              <a:buChar char="•"/>
            </a:pPr>
            <a:r>
              <a:rPr lang="en-US" altLang="ko-KR" sz="2000" dirty="0">
                <a:ea typeface="HY헤드라인M" pitchFamily="18" charset="-127"/>
              </a:rPr>
              <a:t>Structure of messages </a:t>
            </a:r>
          </a:p>
        </p:txBody>
      </p:sp>
      <p:sp>
        <p:nvSpPr>
          <p:cNvPr id="20" name="Text Box 7">
            <a:extLst>
              <a:ext uri="{FF2B5EF4-FFF2-40B4-BE49-F238E27FC236}">
                <a16:creationId xmlns:a16="http://schemas.microsoft.com/office/drawing/2014/main" id="{A563CC9D-60DF-46B7-9CB7-5A4190446A02}"/>
              </a:ext>
            </a:extLst>
          </p:cNvPr>
          <p:cNvSpPr txBox="1">
            <a:spLocks noChangeArrowheads="1"/>
          </p:cNvSpPr>
          <p:nvPr/>
        </p:nvSpPr>
        <p:spPr bwMode="auto">
          <a:xfrm>
            <a:off x="611187" y="4914653"/>
            <a:ext cx="9170766"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9pPr>
          </a:lstStyle>
          <a:p>
            <a:pPr eaLnBrk="1" hangingPunct="1"/>
            <a:r>
              <a:rPr lang="en-US" altLang="ko-KR" sz="1800" b="1" dirty="0">
                <a:latin typeface="Courier New" panose="02070309020205020404" pitchFamily="49" charset="0"/>
                <a:ea typeface="돋움" panose="020B0600000101010101" pitchFamily="34" charset="-127"/>
              </a:rPr>
              <a:t>struct </a:t>
            </a:r>
            <a:r>
              <a:rPr lang="en-US" altLang="ko-KR" sz="1800" b="1" dirty="0" err="1">
                <a:latin typeface="Courier New" panose="02070309020205020404" pitchFamily="49" charset="0"/>
                <a:ea typeface="돋움" panose="020B0600000101010101" pitchFamily="34" charset="-127"/>
              </a:rPr>
              <a:t>mymesg</a:t>
            </a:r>
            <a:r>
              <a:rPr lang="en-US" altLang="ko-KR" sz="1800" b="1" dirty="0">
                <a:latin typeface="Courier New" panose="02070309020205020404" pitchFamily="49" charset="0"/>
                <a:ea typeface="돋움" panose="020B0600000101010101" pitchFamily="34" charset="-127"/>
              </a:rPr>
              <a:t> {</a:t>
            </a:r>
          </a:p>
          <a:p>
            <a:pPr eaLnBrk="1" hangingPunct="1"/>
            <a:r>
              <a:rPr lang="en-US" altLang="ko-KR" sz="1800" b="1" dirty="0">
                <a:latin typeface="Courier New" panose="02070309020205020404" pitchFamily="49" charset="0"/>
                <a:ea typeface="돋움" panose="020B0600000101010101" pitchFamily="34" charset="-127"/>
              </a:rPr>
              <a:t>  long </a:t>
            </a:r>
            <a:r>
              <a:rPr lang="en-US" altLang="ko-KR" sz="1800" b="1" dirty="0" err="1">
                <a:latin typeface="Courier New" panose="02070309020205020404" pitchFamily="49" charset="0"/>
                <a:ea typeface="돋움" panose="020B0600000101010101" pitchFamily="34" charset="-127"/>
              </a:rPr>
              <a:t>mtype</a:t>
            </a:r>
            <a:r>
              <a:rPr lang="en-US" altLang="ko-KR" sz="1800" b="1" dirty="0">
                <a:latin typeface="Courier New" panose="02070309020205020404" pitchFamily="49" charset="0"/>
                <a:ea typeface="돋움" panose="020B0600000101010101" pitchFamily="34" charset="-127"/>
              </a:rPr>
              <a:t>;         /* positive message type */</a:t>
            </a:r>
          </a:p>
          <a:p>
            <a:pPr eaLnBrk="1" hangingPunct="1"/>
            <a:r>
              <a:rPr lang="en-US" altLang="ko-KR" sz="1800" b="1" dirty="0">
                <a:latin typeface="Courier New" panose="02070309020205020404" pitchFamily="49" charset="0"/>
                <a:ea typeface="돋움" panose="020B0600000101010101" pitchFamily="34" charset="-127"/>
              </a:rPr>
              <a:t>  char </a:t>
            </a:r>
            <a:r>
              <a:rPr lang="en-US" altLang="ko-KR" sz="1800" b="1" dirty="0" err="1">
                <a:latin typeface="Courier New" panose="02070309020205020404" pitchFamily="49" charset="0"/>
                <a:ea typeface="돋움" panose="020B0600000101010101" pitchFamily="34" charset="-127"/>
              </a:rPr>
              <a:t>mtext</a:t>
            </a:r>
            <a:r>
              <a:rPr lang="en-US" altLang="ko-KR" sz="1800" b="1" dirty="0">
                <a:latin typeface="Courier New" panose="02070309020205020404" pitchFamily="49" charset="0"/>
                <a:ea typeface="돋움" panose="020B0600000101010101" pitchFamily="34" charset="-127"/>
              </a:rPr>
              <a:t>[512];    /* message data, of length </a:t>
            </a:r>
            <a:r>
              <a:rPr lang="en-US" altLang="ko-KR" sz="1800" b="1" dirty="0" err="1">
                <a:latin typeface="Courier New" panose="02070309020205020404" pitchFamily="49" charset="0"/>
                <a:ea typeface="돋움" panose="020B0600000101010101" pitchFamily="34" charset="-127"/>
              </a:rPr>
              <a:t>nbytes</a:t>
            </a:r>
            <a:r>
              <a:rPr lang="en-US" altLang="ko-KR" sz="1800" b="1" dirty="0">
                <a:latin typeface="Courier New" panose="02070309020205020404" pitchFamily="49" charset="0"/>
                <a:ea typeface="돋움" panose="020B0600000101010101" pitchFamily="34" charset="-127"/>
              </a:rPr>
              <a:t> */</a:t>
            </a:r>
          </a:p>
          <a:p>
            <a:pPr eaLnBrk="1" hangingPunct="1"/>
            <a:r>
              <a:rPr lang="en-US" altLang="ko-KR" sz="1800" b="1" dirty="0">
                <a:latin typeface="Courier New" panose="02070309020205020404" pitchFamily="49" charset="0"/>
                <a:ea typeface="돋움" panose="020B0600000101010101" pitchFamily="34" charset="-127"/>
              </a:rPr>
              <a:t>};</a:t>
            </a:r>
          </a:p>
        </p:txBody>
      </p:sp>
    </p:spTree>
    <p:extLst>
      <p:ext uri="{BB962C8B-B14F-4D97-AF65-F5344CB8AC3E}">
        <p14:creationId xmlns:p14="http://schemas.microsoft.com/office/powerpoint/2010/main" val="3563968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98" y="365126"/>
            <a:ext cx="10515600" cy="957238"/>
          </a:xfrm>
        </p:spPr>
        <p:txBody>
          <a:bodyPr/>
          <a:lstStyle/>
          <a:p>
            <a:pPr algn="l"/>
            <a:r>
              <a:rPr lang="en-IN" b="1" i="0" dirty="0">
                <a:solidFill>
                  <a:srgbClr val="24292E"/>
                </a:solidFill>
                <a:effectLst/>
                <a:latin typeface="-apple-system"/>
              </a:rPr>
              <a:t>Syntax for </a:t>
            </a:r>
            <a:r>
              <a:rPr lang="en-IN" b="1" i="1" dirty="0" err="1">
                <a:solidFill>
                  <a:srgbClr val="24292E"/>
                </a:solidFill>
                <a:effectLst/>
                <a:latin typeface="-apple-system"/>
              </a:rPr>
              <a:t>msgrcv</a:t>
            </a:r>
            <a:r>
              <a:rPr lang="en-IN" b="1" i="0" dirty="0">
                <a:solidFill>
                  <a:srgbClr val="24292E"/>
                </a:solidFill>
                <a:effectLst/>
                <a:latin typeface="-apple-system"/>
              </a:rPr>
              <a:t>:</a:t>
            </a:r>
          </a:p>
        </p:txBody>
      </p:sp>
      <p:sp>
        <p:nvSpPr>
          <p:cNvPr id="3" name="Content Placeholder 2"/>
          <p:cNvSpPr>
            <a:spLocks noGrp="1"/>
          </p:cNvSpPr>
          <p:nvPr>
            <p:ph idx="1"/>
          </p:nvPr>
        </p:nvSpPr>
        <p:spPr>
          <a:xfrm>
            <a:off x="233917" y="1322364"/>
            <a:ext cx="4189228" cy="4643585"/>
          </a:xfrm>
        </p:spPr>
        <p:txBody>
          <a:bodyPr>
            <a:normAutofit/>
          </a:bodyPr>
          <a:lstStyle/>
          <a:p>
            <a:pPr marL="0" indent="0">
              <a:buNone/>
            </a:pPr>
            <a:r>
              <a:rPr lang="en-US" sz="2000" b="1" i="0" dirty="0">
                <a:solidFill>
                  <a:srgbClr val="24292E"/>
                </a:solidFill>
                <a:effectLst/>
                <a:latin typeface="-apple-system"/>
              </a:rPr>
              <a:t>count = </a:t>
            </a:r>
            <a:r>
              <a:rPr lang="en-US" sz="2000" b="1" i="0" dirty="0" err="1">
                <a:solidFill>
                  <a:srgbClr val="24292E"/>
                </a:solidFill>
                <a:effectLst/>
                <a:latin typeface="-apple-system"/>
              </a:rPr>
              <a:t>msgrcv</a:t>
            </a:r>
            <a:r>
              <a:rPr lang="en-US" sz="2000" b="1" i="0" dirty="0">
                <a:solidFill>
                  <a:srgbClr val="24292E"/>
                </a:solidFill>
                <a:effectLst/>
                <a:latin typeface="-apple-system"/>
              </a:rPr>
              <a:t>(id, msg, </a:t>
            </a:r>
            <a:r>
              <a:rPr lang="en-US" sz="2000" b="1" i="0" dirty="0" err="1">
                <a:solidFill>
                  <a:srgbClr val="24292E"/>
                </a:solidFill>
                <a:effectLst/>
                <a:latin typeface="-apple-system"/>
              </a:rPr>
              <a:t>maxcount</a:t>
            </a:r>
            <a:r>
              <a:rPr lang="en-US" sz="2000" b="1" i="0" dirty="0">
                <a:solidFill>
                  <a:srgbClr val="24292E"/>
                </a:solidFill>
                <a:effectLst/>
                <a:latin typeface="-apple-system"/>
              </a:rPr>
              <a:t>, type, flag);</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TextBox 14">
            <a:extLst>
              <a:ext uri="{FF2B5EF4-FFF2-40B4-BE49-F238E27FC236}">
                <a16:creationId xmlns:a16="http://schemas.microsoft.com/office/drawing/2014/main" id="{0A49F924-1010-4818-A3CB-D0BE82B36370}"/>
              </a:ext>
            </a:extLst>
          </p:cNvPr>
          <p:cNvSpPr txBox="1"/>
          <p:nvPr/>
        </p:nvSpPr>
        <p:spPr>
          <a:xfrm>
            <a:off x="4361166" y="-12966"/>
            <a:ext cx="7111771" cy="6771084"/>
          </a:xfrm>
          <a:prstGeom prst="rect">
            <a:avLst/>
          </a:prstGeom>
          <a:noFill/>
        </p:spPr>
        <p:txBody>
          <a:bodyPr wrap="square">
            <a:spAutoFit/>
          </a:bodyPr>
          <a:lstStyle/>
          <a:p>
            <a:r>
              <a:rPr lang="en-US" sz="1400" dirty="0"/>
              <a:t>/*  Algorithm: </a:t>
            </a:r>
            <a:r>
              <a:rPr lang="en-US" sz="1400" b="1" dirty="0" err="1"/>
              <a:t>msgrcv</a:t>
            </a:r>
            <a:endParaRPr lang="en-US" sz="1400" b="1" dirty="0"/>
          </a:p>
          <a:p>
            <a:r>
              <a:rPr lang="en-US" sz="1400" dirty="0"/>
              <a:t> *  Input: message descriptor</a:t>
            </a:r>
          </a:p>
          <a:p>
            <a:r>
              <a:rPr lang="en-US" sz="1400" dirty="0"/>
              <a:t> *         address of data array for incoming message</a:t>
            </a:r>
          </a:p>
          <a:p>
            <a:r>
              <a:rPr lang="en-US" sz="1400" dirty="0"/>
              <a:t> *         size of data array</a:t>
            </a:r>
          </a:p>
          <a:p>
            <a:r>
              <a:rPr lang="en-US" sz="1400" dirty="0"/>
              <a:t> *         requested message type</a:t>
            </a:r>
          </a:p>
          <a:p>
            <a:r>
              <a:rPr lang="en-US" sz="1400" dirty="0"/>
              <a:t> *         flags</a:t>
            </a:r>
          </a:p>
          <a:p>
            <a:r>
              <a:rPr lang="en-US" sz="1400" dirty="0"/>
              <a:t> *  Output: number of bytes in returned message</a:t>
            </a:r>
          </a:p>
          <a:p>
            <a:r>
              <a:rPr lang="en-US" sz="1400" dirty="0"/>
              <a:t> */</a:t>
            </a:r>
          </a:p>
          <a:p>
            <a:r>
              <a:rPr lang="en-US" sz="1400" dirty="0"/>
              <a:t>{	check permissions;</a:t>
            </a:r>
          </a:p>
          <a:p>
            <a:r>
              <a:rPr lang="en-US" sz="1400" dirty="0"/>
              <a:t> loop:</a:t>
            </a:r>
          </a:p>
          <a:p>
            <a:r>
              <a:rPr lang="en-US" sz="1400" dirty="0"/>
              <a:t> 	check legality of message descriptor;</a:t>
            </a:r>
          </a:p>
          <a:p>
            <a:r>
              <a:rPr lang="en-US" sz="1400" dirty="0"/>
              <a:t> 	// find message to return to user</a:t>
            </a:r>
          </a:p>
          <a:p>
            <a:r>
              <a:rPr lang="en-US" sz="1400" dirty="0"/>
              <a:t> 	if (requested message type == 0)</a:t>
            </a:r>
          </a:p>
          <a:p>
            <a:r>
              <a:rPr lang="en-US" sz="1400" dirty="0"/>
              <a:t> 		consider first message on queue;</a:t>
            </a:r>
          </a:p>
          <a:p>
            <a:r>
              <a:rPr lang="en-US" sz="1400" dirty="0"/>
              <a:t> 	else if (requested message type &gt; 0)</a:t>
            </a:r>
          </a:p>
          <a:p>
            <a:r>
              <a:rPr lang="en-US" sz="1400" dirty="0"/>
              <a:t> 		consider first message on queue with given type;</a:t>
            </a:r>
          </a:p>
          <a:p>
            <a:r>
              <a:rPr lang="en-US" sz="1400" dirty="0"/>
              <a:t> 	else			// requested message type &lt; 0</a:t>
            </a:r>
          </a:p>
          <a:p>
            <a:r>
              <a:rPr lang="en-US" sz="1400" dirty="0"/>
              <a:t> 		consider first of the lowest typed messages on queue,</a:t>
            </a:r>
          </a:p>
          <a:p>
            <a:r>
              <a:rPr lang="en-US" sz="1400" dirty="0"/>
              <a:t> 			such that its type is &lt;= absolute value of requested type;</a:t>
            </a:r>
          </a:p>
          <a:p>
            <a:r>
              <a:rPr lang="en-US" sz="1400" dirty="0"/>
              <a:t> 	if (there is a message)</a:t>
            </a:r>
          </a:p>
          <a:p>
            <a:r>
              <a:rPr lang="en-US" sz="1400" dirty="0"/>
              <a:t> 	{	adjust message size or return error if user size too small;</a:t>
            </a:r>
          </a:p>
          <a:p>
            <a:r>
              <a:rPr lang="en-US" sz="1400" dirty="0"/>
              <a:t> 		copy message type, text from kernel space to user space;</a:t>
            </a:r>
          </a:p>
          <a:p>
            <a:r>
              <a:rPr lang="en-US" sz="1400" dirty="0"/>
              <a:t> 		unlink message from queue;</a:t>
            </a:r>
          </a:p>
          <a:p>
            <a:r>
              <a:rPr lang="en-US" sz="1400" dirty="0"/>
              <a:t> 		return;</a:t>
            </a:r>
          </a:p>
          <a:p>
            <a:r>
              <a:rPr lang="en-US" sz="1400" dirty="0"/>
              <a:t> 	}</a:t>
            </a:r>
          </a:p>
          <a:p>
            <a:r>
              <a:rPr lang="en-US" sz="1400" dirty="0"/>
              <a:t> 	// no message</a:t>
            </a:r>
          </a:p>
          <a:p>
            <a:r>
              <a:rPr lang="en-US" sz="1400" dirty="0"/>
              <a:t> 	if (flags specify not to sleep)</a:t>
            </a:r>
          </a:p>
          <a:p>
            <a:r>
              <a:rPr lang="en-US" sz="1400" dirty="0"/>
              <a:t> 		return with error;</a:t>
            </a:r>
          </a:p>
          <a:p>
            <a:r>
              <a:rPr lang="en-US" sz="1400" dirty="0"/>
              <a:t> 	sleep(event: message arrives on queue);</a:t>
            </a:r>
          </a:p>
          <a:p>
            <a:r>
              <a:rPr lang="en-US" sz="1400" dirty="0"/>
              <a:t> 	</a:t>
            </a:r>
            <a:r>
              <a:rPr lang="en-US" sz="1400" dirty="0" err="1"/>
              <a:t>goto</a:t>
            </a:r>
            <a:r>
              <a:rPr lang="en-US" sz="1400" dirty="0"/>
              <a:t> loop;</a:t>
            </a:r>
          </a:p>
          <a:p>
            <a:r>
              <a:rPr lang="en-US" sz="1400" dirty="0"/>
              <a:t>}</a:t>
            </a:r>
            <a:endParaRPr lang="en-IN" dirty="0"/>
          </a:p>
        </p:txBody>
      </p:sp>
    </p:spTree>
    <p:extLst>
      <p:ext uri="{BB962C8B-B14F-4D97-AF65-F5344CB8AC3E}">
        <p14:creationId xmlns:p14="http://schemas.microsoft.com/office/powerpoint/2010/main" val="1142453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Rectangle 3">
            <a:extLst>
              <a:ext uri="{FF2B5EF4-FFF2-40B4-BE49-F238E27FC236}">
                <a16:creationId xmlns:a16="http://schemas.microsoft.com/office/drawing/2014/main" id="{7188132C-24F7-49E6-851F-CB0DCA0AA3C4}"/>
              </a:ext>
            </a:extLst>
          </p:cNvPr>
          <p:cNvSpPr>
            <a:spLocks noChangeArrowheads="1"/>
          </p:cNvSpPr>
          <p:nvPr/>
        </p:nvSpPr>
        <p:spPr bwMode="auto">
          <a:xfrm>
            <a:off x="1163637" y="328613"/>
            <a:ext cx="5982367" cy="769441"/>
          </a:xfrm>
          <a:prstGeom prst="rect">
            <a:avLst/>
          </a:prstGeom>
          <a:noFill/>
          <a:ln w="9525">
            <a:noFill/>
            <a:miter lim="800000"/>
            <a:headEnd/>
            <a:tailEnd/>
          </a:ln>
          <a:effectLst/>
        </p:spPr>
        <p:txBody>
          <a:bodyPr wrap="square">
            <a:spAutoFit/>
          </a:bodyPr>
          <a:lstStyle/>
          <a:p>
            <a:pPr>
              <a:buFont typeface="Wingdings" pitchFamily="2" charset="2"/>
              <a:buNone/>
              <a:defRPr/>
            </a:pPr>
            <a:r>
              <a:rPr lang="en-US" altLang="ko-KR" sz="4400" b="1" dirty="0" err="1">
                <a:solidFill>
                  <a:srgbClr val="24292E"/>
                </a:solidFill>
                <a:latin typeface="-apple-system"/>
                <a:ea typeface="+mj-ea"/>
                <a:cs typeface="+mj-cs"/>
              </a:rPr>
              <a:t>msgrcv</a:t>
            </a:r>
            <a:r>
              <a:rPr lang="en-US" altLang="ko-KR" sz="4400" b="1" dirty="0">
                <a:solidFill>
                  <a:srgbClr val="24292E"/>
                </a:solidFill>
                <a:latin typeface="-apple-system"/>
                <a:ea typeface="+mj-ea"/>
                <a:cs typeface="+mj-cs"/>
              </a:rPr>
              <a:t>()</a:t>
            </a:r>
          </a:p>
        </p:txBody>
      </p:sp>
      <p:sp>
        <p:nvSpPr>
          <p:cNvPr id="21" name="Text Box 5">
            <a:extLst>
              <a:ext uri="{FF2B5EF4-FFF2-40B4-BE49-F238E27FC236}">
                <a16:creationId xmlns:a16="http://schemas.microsoft.com/office/drawing/2014/main" id="{E4557F64-2B11-4227-A2BA-4DF4E92928B4}"/>
              </a:ext>
            </a:extLst>
          </p:cNvPr>
          <p:cNvSpPr txBox="1">
            <a:spLocks noChangeArrowheads="1"/>
          </p:cNvSpPr>
          <p:nvPr/>
        </p:nvSpPr>
        <p:spPr bwMode="auto">
          <a:xfrm>
            <a:off x="395288" y="1052513"/>
            <a:ext cx="11472862"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9pPr>
          </a:lstStyle>
          <a:p>
            <a:pPr eaLnBrk="1" hangingPunct="1"/>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types.h</a:t>
            </a:r>
            <a:r>
              <a:rPr lang="en-US" altLang="ko-KR" sz="2000" b="1" dirty="0">
                <a:latin typeface="Courier New" panose="02070309020205020404" pitchFamily="49" charset="0"/>
                <a:ea typeface="돋움" panose="020B0600000101010101" pitchFamily="34" charset="-127"/>
              </a:rPr>
              <a:t>&gt; </a:t>
            </a:r>
          </a:p>
          <a:p>
            <a:pPr eaLnBrk="1" hangingPunct="1"/>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ipc.h</a:t>
            </a:r>
            <a:r>
              <a:rPr lang="en-US" altLang="ko-KR" sz="2000" b="1" dirty="0">
                <a:latin typeface="Courier New" panose="02070309020205020404" pitchFamily="49" charset="0"/>
                <a:ea typeface="돋움" panose="020B0600000101010101" pitchFamily="34" charset="-127"/>
              </a:rPr>
              <a:t>&gt; </a:t>
            </a:r>
          </a:p>
          <a:p>
            <a:pPr eaLnBrk="1" hangingPunct="1"/>
            <a:r>
              <a:rPr lang="en-US" altLang="ko-KR" sz="2000" b="1" dirty="0">
                <a:latin typeface="Courier New" panose="02070309020205020404" pitchFamily="49" charset="0"/>
                <a:ea typeface="돋움" panose="020B0600000101010101" pitchFamily="34" charset="-127"/>
              </a:rPr>
              <a:t>#include &lt;sys/</a:t>
            </a:r>
            <a:r>
              <a:rPr lang="en-US" altLang="ko-KR" sz="2000" b="1" dirty="0" err="1">
                <a:latin typeface="Courier New" panose="02070309020205020404" pitchFamily="49" charset="0"/>
                <a:ea typeface="돋움" panose="020B0600000101010101" pitchFamily="34" charset="-127"/>
              </a:rPr>
              <a:t>msg.h</a:t>
            </a:r>
            <a:r>
              <a:rPr lang="en-US" altLang="ko-KR" sz="2000" b="1" dirty="0">
                <a:latin typeface="Courier New" panose="02070309020205020404" pitchFamily="49" charset="0"/>
                <a:ea typeface="돋움" panose="020B0600000101010101" pitchFamily="34" charset="-127"/>
              </a:rPr>
              <a:t>&gt; </a:t>
            </a:r>
          </a:p>
          <a:p>
            <a:pPr eaLnBrk="1" hangingPunct="1"/>
            <a:endParaRPr lang="en-US" altLang="ko-KR" sz="2000" b="1" dirty="0">
              <a:latin typeface="Courier New" panose="02070309020205020404" pitchFamily="49" charset="0"/>
              <a:ea typeface="돋움" panose="020B0600000101010101" pitchFamily="34" charset="-127"/>
            </a:endParaRPr>
          </a:p>
          <a:p>
            <a:pPr eaLnBrk="1" hangingPunct="1"/>
            <a:r>
              <a:rPr lang="en-US" altLang="ko-KR" sz="2000" b="1" dirty="0">
                <a:latin typeface="Courier New" panose="02070309020205020404" pitchFamily="49" charset="0"/>
                <a:ea typeface="돋움" panose="020B0600000101010101" pitchFamily="34" charset="-127"/>
              </a:rPr>
              <a:t>int </a:t>
            </a:r>
            <a:r>
              <a:rPr lang="en-US" altLang="ko-KR" sz="2000" b="1" dirty="0" err="1">
                <a:latin typeface="Courier New" panose="02070309020205020404" pitchFamily="49" charset="0"/>
                <a:ea typeface="돋움" panose="020B0600000101010101" pitchFamily="34" charset="-127"/>
              </a:rPr>
              <a:t>msgrcv</a:t>
            </a:r>
            <a:r>
              <a:rPr lang="en-US" altLang="ko-KR" sz="2000" b="1" dirty="0">
                <a:latin typeface="Courier New" panose="02070309020205020404" pitchFamily="49" charset="0"/>
                <a:ea typeface="돋움" panose="020B0600000101010101" pitchFamily="34" charset="-127"/>
              </a:rPr>
              <a:t>(int </a:t>
            </a:r>
            <a:r>
              <a:rPr lang="en-US" altLang="ko-KR" sz="2000" b="1" dirty="0" err="1">
                <a:latin typeface="Courier New" panose="02070309020205020404" pitchFamily="49" charset="0"/>
                <a:ea typeface="돋움" panose="020B0600000101010101" pitchFamily="34" charset="-127"/>
              </a:rPr>
              <a:t>msqid</a:t>
            </a:r>
            <a:r>
              <a:rPr lang="en-US" altLang="ko-KR" sz="2000" b="1" dirty="0">
                <a:latin typeface="Courier New" panose="02070309020205020404" pitchFamily="49" charset="0"/>
                <a:ea typeface="돋움" panose="020B0600000101010101" pitchFamily="34" charset="-127"/>
              </a:rPr>
              <a:t>, void *</a:t>
            </a:r>
            <a:r>
              <a:rPr lang="en-US" altLang="ko-KR" sz="2000" b="1" dirty="0" err="1">
                <a:latin typeface="Courier New" panose="02070309020205020404" pitchFamily="49" charset="0"/>
                <a:ea typeface="돋움" panose="020B0600000101010101" pitchFamily="34" charset="-127"/>
              </a:rPr>
              <a:t>ptr</a:t>
            </a:r>
            <a:r>
              <a:rPr lang="en-US" altLang="ko-KR" sz="2000" b="1" dirty="0">
                <a:latin typeface="Courier New" panose="02070309020205020404" pitchFamily="49" charset="0"/>
                <a:ea typeface="돋움" panose="020B0600000101010101" pitchFamily="34" charset="-127"/>
              </a:rPr>
              <a:t>, </a:t>
            </a:r>
            <a:r>
              <a:rPr lang="en-US" altLang="ko-KR" sz="2000" b="1" dirty="0" err="1">
                <a:latin typeface="Courier New" panose="02070309020205020404" pitchFamily="49" charset="0"/>
                <a:ea typeface="돋움" panose="020B0600000101010101" pitchFamily="34" charset="-127"/>
              </a:rPr>
              <a:t>size_t</a:t>
            </a:r>
            <a:r>
              <a:rPr lang="en-US" altLang="ko-KR" sz="2000" b="1" dirty="0">
                <a:latin typeface="Courier New" panose="02070309020205020404" pitchFamily="49" charset="0"/>
                <a:ea typeface="돋움" panose="020B0600000101010101" pitchFamily="34" charset="-127"/>
              </a:rPr>
              <a:t> </a:t>
            </a:r>
            <a:r>
              <a:rPr lang="en-US" altLang="ko-KR" sz="2000" b="1" dirty="0" err="1">
                <a:latin typeface="Courier New" panose="02070309020205020404" pitchFamily="49" charset="0"/>
                <a:ea typeface="돋움" panose="020B0600000101010101" pitchFamily="34" charset="-127"/>
              </a:rPr>
              <a:t>nbytes</a:t>
            </a:r>
            <a:r>
              <a:rPr lang="en-US" altLang="ko-KR" sz="2000" b="1" dirty="0">
                <a:latin typeface="Courier New" panose="02070309020205020404" pitchFamily="49" charset="0"/>
                <a:ea typeface="돋움" panose="020B0600000101010101" pitchFamily="34" charset="-127"/>
              </a:rPr>
              <a:t>, long type, int flag); </a:t>
            </a:r>
          </a:p>
          <a:p>
            <a:pPr eaLnBrk="1" hangingPunct="1"/>
            <a:r>
              <a:rPr lang="en-US" altLang="ko-KR" sz="2000" b="1" dirty="0">
                <a:latin typeface="Courier New" panose="02070309020205020404" pitchFamily="49" charset="0"/>
                <a:ea typeface="돋움" panose="020B0600000101010101" pitchFamily="34" charset="-127"/>
              </a:rPr>
              <a:t>                        Returns: data size in message if OK, -1 on error</a:t>
            </a:r>
          </a:p>
        </p:txBody>
      </p:sp>
      <p:sp>
        <p:nvSpPr>
          <p:cNvPr id="23" name="Text Box 6">
            <a:extLst>
              <a:ext uri="{FF2B5EF4-FFF2-40B4-BE49-F238E27FC236}">
                <a16:creationId xmlns:a16="http://schemas.microsoft.com/office/drawing/2014/main" id="{A3C589EC-EF9F-4033-BB90-8164599B24C9}"/>
              </a:ext>
            </a:extLst>
          </p:cNvPr>
          <p:cNvSpPr txBox="1">
            <a:spLocks noChangeArrowheads="1"/>
          </p:cNvSpPr>
          <p:nvPr/>
        </p:nvSpPr>
        <p:spPr bwMode="auto">
          <a:xfrm>
            <a:off x="291952" y="3073019"/>
            <a:ext cx="10443990" cy="2325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6000" tIns="36000" rIns="36000" bIns="36000">
            <a:spAutoFit/>
          </a:bodyPr>
          <a:lstStyle>
            <a:lvl1pPr marL="292100" indent="-2921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9pPr>
          </a:lstStyle>
          <a:p>
            <a:pPr marL="342900" indent="-342900" eaLnBrk="1" hangingPunct="1">
              <a:lnSpc>
                <a:spcPct val="110000"/>
              </a:lnSpc>
              <a:spcAft>
                <a:spcPct val="20000"/>
              </a:spcAft>
              <a:buFont typeface="Arial" panose="020B0604020202020204" pitchFamily="34" charset="0"/>
              <a:buChar char="•"/>
            </a:pPr>
            <a:r>
              <a:rPr lang="en-US" altLang="ko-KR" sz="2000" dirty="0" err="1">
                <a:ea typeface="HY헤드라인M" pitchFamily="18" charset="-127"/>
              </a:rPr>
              <a:t>msgrcv</a:t>
            </a:r>
            <a:r>
              <a:rPr lang="en-US" altLang="ko-KR" sz="2000" dirty="0">
                <a:ea typeface="HY헤드라인M" pitchFamily="18" charset="-127"/>
              </a:rPr>
              <a:t>() retrieves a message from a queue.</a:t>
            </a:r>
          </a:p>
          <a:p>
            <a:pPr marL="342900" indent="-342900" eaLnBrk="1" hangingPunct="1">
              <a:lnSpc>
                <a:spcPct val="110000"/>
              </a:lnSpc>
              <a:spcAft>
                <a:spcPct val="20000"/>
              </a:spcAft>
              <a:buFont typeface="Arial" panose="020B0604020202020204" pitchFamily="34" charset="0"/>
              <a:buChar char="•"/>
            </a:pPr>
            <a:r>
              <a:rPr lang="en-US" altLang="ko-KR" sz="2000" dirty="0">
                <a:ea typeface="HY헤드라인M" pitchFamily="18" charset="-127"/>
              </a:rPr>
              <a:t>type == 0: the first message on the queue is returned</a:t>
            </a:r>
          </a:p>
          <a:p>
            <a:pPr marL="342900" indent="-342900" eaLnBrk="1" hangingPunct="1">
              <a:lnSpc>
                <a:spcPct val="110000"/>
              </a:lnSpc>
              <a:spcAft>
                <a:spcPct val="20000"/>
              </a:spcAft>
              <a:buFont typeface="Arial" panose="020B0604020202020204" pitchFamily="34" charset="0"/>
              <a:buChar char="•"/>
            </a:pPr>
            <a:r>
              <a:rPr lang="en-US" altLang="ko-KR" sz="2000" dirty="0">
                <a:ea typeface="HY헤드라인M" pitchFamily="18" charset="-127"/>
              </a:rPr>
              <a:t>type &gt; 0: the first message on the queue whose message type equals type is returned</a:t>
            </a:r>
          </a:p>
          <a:p>
            <a:pPr marL="342900" indent="-342900" eaLnBrk="1" hangingPunct="1">
              <a:lnSpc>
                <a:spcPct val="110000"/>
              </a:lnSpc>
              <a:spcAft>
                <a:spcPct val="20000"/>
              </a:spcAft>
              <a:buFont typeface="Arial" panose="020B0604020202020204" pitchFamily="34" charset="0"/>
              <a:buChar char="•"/>
            </a:pPr>
            <a:r>
              <a:rPr lang="en-US" altLang="ko-KR" sz="2000" dirty="0">
                <a:ea typeface="HY헤드라인M" pitchFamily="18" charset="-127"/>
              </a:rPr>
              <a:t>type &lt; 0: the first message on the queue whose message type is the lowest value less than or equal to the absolute value of type is returned</a:t>
            </a:r>
          </a:p>
          <a:p>
            <a:pPr marL="342900" indent="-342900" eaLnBrk="1" hangingPunct="1">
              <a:lnSpc>
                <a:spcPct val="110000"/>
              </a:lnSpc>
              <a:spcAft>
                <a:spcPct val="20000"/>
              </a:spcAft>
              <a:buFont typeface="Arial" panose="020B0604020202020204" pitchFamily="34" charset="0"/>
              <a:buChar char="•"/>
            </a:pPr>
            <a:r>
              <a:rPr lang="en-US" altLang="ko-KR" sz="2000" dirty="0">
                <a:ea typeface="HY헤드라인M" pitchFamily="18" charset="-127"/>
              </a:rPr>
              <a:t>flag may be given by IPC_NOWAIT</a:t>
            </a:r>
          </a:p>
        </p:txBody>
      </p:sp>
    </p:spTree>
    <p:extLst>
      <p:ext uri="{BB962C8B-B14F-4D97-AF65-F5344CB8AC3E}">
        <p14:creationId xmlns:p14="http://schemas.microsoft.com/office/powerpoint/2010/main" val="2855285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US" sz="4400" dirty="0"/>
              <a:t>Algorithm: </a:t>
            </a:r>
            <a:r>
              <a:rPr lang="en-US" sz="4400" b="1" dirty="0" err="1"/>
              <a:t>msgrcv</a:t>
            </a:r>
            <a:endParaRPr lang="en-IN" b="1" i="0" dirty="0">
              <a:solidFill>
                <a:srgbClr val="24292E"/>
              </a:solidFill>
              <a:effectLst/>
              <a:latin typeface="-apple-system"/>
            </a:endParaRPr>
          </a:p>
        </p:txBody>
      </p:sp>
      <p:sp>
        <p:nvSpPr>
          <p:cNvPr id="3" name="Content Placeholder 2"/>
          <p:cNvSpPr>
            <a:spLocks noGrp="1"/>
          </p:cNvSpPr>
          <p:nvPr>
            <p:ph idx="1"/>
          </p:nvPr>
        </p:nvSpPr>
        <p:spPr>
          <a:xfrm>
            <a:off x="690390" y="1322364"/>
            <a:ext cx="10515600" cy="4643585"/>
          </a:xfrm>
        </p:spPr>
        <p:txBody>
          <a:bodyPr>
            <a:normAutofit fontScale="92500" lnSpcReduction="20000"/>
          </a:bodyPr>
          <a:lstStyle/>
          <a:p>
            <a:pPr algn="l"/>
            <a:r>
              <a:rPr lang="en-US" b="0" i="0" dirty="0">
                <a:solidFill>
                  <a:srgbClr val="24292E"/>
                </a:solidFill>
                <a:effectLst/>
                <a:latin typeface="-apple-system"/>
              </a:rPr>
              <a:t>If processes were waiting to send messages because there was no room on the list, the kernel awakens them after it removes a message from the message queue. If a message is bigger than </a:t>
            </a:r>
            <a:r>
              <a:rPr lang="en-US" b="0" i="1" dirty="0" err="1">
                <a:solidFill>
                  <a:srgbClr val="24292E"/>
                </a:solidFill>
                <a:effectLst/>
                <a:latin typeface="-apple-system"/>
              </a:rPr>
              <a:t>maxcount</a:t>
            </a:r>
            <a:r>
              <a:rPr lang="en-US" b="0" i="0" dirty="0">
                <a:solidFill>
                  <a:srgbClr val="24292E"/>
                </a:solidFill>
                <a:effectLst/>
                <a:latin typeface="-apple-system"/>
              </a:rPr>
              <a:t>, the kernel returns an error for the system call leaves the message on the queue. If a process ignores the size constraints (</a:t>
            </a:r>
            <a:r>
              <a:rPr lang="en-US" b="0" i="1" dirty="0">
                <a:solidFill>
                  <a:srgbClr val="24292E"/>
                </a:solidFill>
                <a:effectLst/>
                <a:latin typeface="-apple-system"/>
              </a:rPr>
              <a:t>MSG_NOERROR</a:t>
            </a:r>
            <a:r>
              <a:rPr lang="en-US" b="0" i="0" dirty="0">
                <a:solidFill>
                  <a:srgbClr val="24292E"/>
                </a:solidFill>
                <a:effectLst/>
                <a:latin typeface="-apple-system"/>
              </a:rPr>
              <a:t> bit is set in </a:t>
            </a:r>
            <a:r>
              <a:rPr lang="en-US" b="0" i="1" dirty="0">
                <a:solidFill>
                  <a:srgbClr val="24292E"/>
                </a:solidFill>
                <a:effectLst/>
                <a:latin typeface="-apple-system"/>
              </a:rPr>
              <a:t>flag</a:t>
            </a:r>
            <a:r>
              <a:rPr lang="en-US" b="0" i="0" dirty="0">
                <a:solidFill>
                  <a:srgbClr val="24292E"/>
                </a:solidFill>
                <a:effectLst/>
                <a:latin typeface="-apple-system"/>
              </a:rPr>
              <a:t>), the kernel truncates the message, returns the requested number of bytes, and removes the entire message from the list.</a:t>
            </a:r>
          </a:p>
          <a:p>
            <a:pPr algn="l"/>
            <a:r>
              <a:rPr lang="en-US" b="0" i="0" dirty="0">
                <a:solidFill>
                  <a:srgbClr val="24292E"/>
                </a:solidFill>
                <a:effectLst/>
                <a:latin typeface="-apple-system"/>
              </a:rPr>
              <a:t>If the </a:t>
            </a:r>
            <a:r>
              <a:rPr lang="en-US" b="0" i="1" dirty="0">
                <a:solidFill>
                  <a:srgbClr val="24292E"/>
                </a:solidFill>
                <a:effectLst/>
                <a:latin typeface="-apple-system"/>
              </a:rPr>
              <a:t>type</a:t>
            </a:r>
            <a:r>
              <a:rPr lang="en-US" b="0" i="0" dirty="0">
                <a:solidFill>
                  <a:srgbClr val="24292E"/>
                </a:solidFill>
                <a:effectLst/>
                <a:latin typeface="-apple-system"/>
              </a:rPr>
              <a:t> is a positive integer, the kernel returns the first message of the given type. If it is a negative, the kernel finds the lowest type of all message on the queue, provided it is less than or equal to the absolute value of the </a:t>
            </a:r>
            <a:r>
              <a:rPr lang="en-US" b="0" i="1" dirty="0">
                <a:solidFill>
                  <a:srgbClr val="24292E"/>
                </a:solidFill>
                <a:effectLst/>
                <a:latin typeface="-apple-system"/>
              </a:rPr>
              <a:t>type</a:t>
            </a:r>
            <a:r>
              <a:rPr lang="en-US" b="0" i="0" dirty="0">
                <a:solidFill>
                  <a:srgbClr val="24292E"/>
                </a:solidFill>
                <a:effectLst/>
                <a:latin typeface="-apple-system"/>
              </a:rPr>
              <a:t>, and returns the first message of that type. For example, if a queue contains three messages whose types are 3, 1, and 2, respectively, and a user requests a message with type -2, the kernel returns the message of type 1.</a:t>
            </a:r>
          </a:p>
          <a:p>
            <a:pPr marL="0" indent="0">
              <a:buNone/>
            </a:pPr>
            <a:endParaRPr lang="en-US" b="0" i="0" dirty="0">
              <a:solidFill>
                <a:srgbClr val="24292E"/>
              </a:solidFill>
              <a:effectLst/>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16401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normAutofit fontScale="90000"/>
          </a:bodyPr>
          <a:lstStyle/>
          <a:p>
            <a:pPr marL="0" indent="0">
              <a:lnSpc>
                <a:spcPct val="115000"/>
              </a:lnSpc>
              <a:spcAft>
                <a:spcPts val="0"/>
              </a:spcAft>
              <a:buNone/>
            </a:pPr>
            <a:r>
              <a:rPr lang="en-IN" sz="4400" b="1" dirty="0">
                <a:effectLst/>
                <a:latin typeface="Calibri" panose="020F0502020204030204" pitchFamily="34" charset="0"/>
                <a:ea typeface="Calibri" panose="020F0502020204030204" pitchFamily="34" charset="0"/>
                <a:cs typeface="Calibri" panose="020F0502020204030204" pitchFamily="34" charset="0"/>
              </a:rPr>
              <a:t>UNIX provides several different IPC mechanisms.</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690390" y="1322364"/>
            <a:ext cx="10515600" cy="4965108"/>
          </a:xfrm>
        </p:spPr>
        <p:txBody>
          <a:bodyPr>
            <a:normAutofit fontScale="25000" lnSpcReduction="20000"/>
          </a:bodyPr>
          <a:lstStyle/>
          <a:p>
            <a:pPr marL="0" indent="0">
              <a:lnSpc>
                <a:spcPct val="115000"/>
              </a:lnSpc>
              <a:spcAft>
                <a:spcPts val="0"/>
              </a:spcAft>
              <a:buNone/>
            </a:pPr>
            <a:r>
              <a:rPr lang="en-IN" sz="6400" dirty="0" err="1">
                <a:effectLst/>
                <a:latin typeface="Calibri" panose="020F0502020204030204" pitchFamily="34" charset="0"/>
                <a:ea typeface="Calibri" panose="020F0502020204030204" pitchFamily="34" charset="0"/>
                <a:cs typeface="Calibri" panose="020F0502020204030204" pitchFamily="34" charset="0"/>
              </a:rPr>
              <a:t>Interprocess</a:t>
            </a:r>
            <a:r>
              <a:rPr lang="en-IN" sz="6400" dirty="0">
                <a:effectLst/>
                <a:latin typeface="Calibri" panose="020F0502020204030204" pitchFamily="34" charset="0"/>
                <a:ea typeface="Calibri" panose="020F0502020204030204" pitchFamily="34" charset="0"/>
                <a:cs typeface="Calibri" panose="020F0502020204030204" pitchFamily="34" charset="0"/>
              </a:rPr>
              <a:t> interactions have several distinct purposes: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Char char="•"/>
            </a:pPr>
            <a:r>
              <a:rPr lang="en-IN" sz="7200" b="1" dirty="0">
                <a:effectLst/>
                <a:latin typeface="Calibri" panose="020F0502020204030204" pitchFamily="34" charset="0"/>
                <a:ea typeface="Calibri" panose="020F0502020204030204" pitchFamily="34" charset="0"/>
                <a:cs typeface="Calibri" panose="020F0502020204030204" pitchFamily="34" charset="0"/>
              </a:rPr>
              <a:t>Data transfer —</a:t>
            </a:r>
            <a:r>
              <a:rPr lang="en-IN" sz="7200" dirty="0">
                <a:effectLst/>
                <a:latin typeface="Calibri" panose="020F0502020204030204" pitchFamily="34" charset="0"/>
                <a:ea typeface="Calibri" panose="020F0502020204030204" pitchFamily="34" charset="0"/>
                <a:cs typeface="Calibri" panose="020F0502020204030204" pitchFamily="34" charset="0"/>
              </a:rPr>
              <a:t> One process may wish to send data to another process. The amount of data sent may vary from one byte to several megabytes.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Char char="•"/>
            </a:pPr>
            <a:r>
              <a:rPr lang="en-IN" sz="7200" b="1" dirty="0">
                <a:effectLst/>
                <a:latin typeface="Calibri" panose="020F0502020204030204" pitchFamily="34" charset="0"/>
                <a:ea typeface="Calibri" panose="020F0502020204030204" pitchFamily="34" charset="0"/>
                <a:cs typeface="Calibri" panose="020F0502020204030204" pitchFamily="34" charset="0"/>
              </a:rPr>
              <a:t>Sharing data —</a:t>
            </a:r>
            <a:r>
              <a:rPr lang="en-IN" sz="7200" dirty="0">
                <a:effectLst/>
                <a:latin typeface="Calibri" panose="020F0502020204030204" pitchFamily="34" charset="0"/>
                <a:ea typeface="Calibri" panose="020F0502020204030204" pitchFamily="34" charset="0"/>
                <a:cs typeface="Calibri" panose="020F0502020204030204" pitchFamily="34" charset="0"/>
              </a:rPr>
              <a:t> Multiple processes may wish to operate on shared data, such that if a process modifies the data, that change will be immediately visible to other processes sharing it.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Char char="•"/>
            </a:pPr>
            <a:r>
              <a:rPr lang="en-IN" sz="7200" b="1" dirty="0">
                <a:effectLst/>
                <a:latin typeface="Calibri" panose="020F0502020204030204" pitchFamily="34" charset="0"/>
                <a:ea typeface="Calibri" panose="020F0502020204030204" pitchFamily="34" charset="0"/>
                <a:cs typeface="Calibri" panose="020F0502020204030204" pitchFamily="34" charset="0"/>
              </a:rPr>
              <a:t>Event notification —</a:t>
            </a:r>
            <a:r>
              <a:rPr lang="en-IN" sz="7200" dirty="0">
                <a:effectLst/>
                <a:latin typeface="Calibri" panose="020F0502020204030204" pitchFamily="34" charset="0"/>
                <a:ea typeface="Calibri" panose="020F0502020204030204" pitchFamily="34" charset="0"/>
                <a:cs typeface="Calibri" panose="020F0502020204030204" pitchFamily="34" charset="0"/>
              </a:rPr>
              <a:t> A process may wish to notify another process or set of processes that some event has occurred. For instance, when a process terminates, it may need to inform its parent process. The receiver may be notified asynchronously, in which case its normal processing is interrupted. Alternatively, the receiver may choose to wait for the notification.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Calibri" panose="020F0502020204030204" pitchFamily="34" charset="0"/>
              <a:buChar char="•"/>
            </a:pPr>
            <a:r>
              <a:rPr lang="en-IN" sz="7200" b="1" dirty="0">
                <a:effectLst/>
                <a:latin typeface="Calibri" panose="020F0502020204030204" pitchFamily="34" charset="0"/>
                <a:ea typeface="Calibri" panose="020F0502020204030204" pitchFamily="34" charset="0"/>
                <a:cs typeface="Calibri" panose="020F0502020204030204" pitchFamily="34" charset="0"/>
              </a:rPr>
              <a:t>Resource sharing —</a:t>
            </a:r>
            <a:r>
              <a:rPr lang="en-IN" sz="7200" dirty="0">
                <a:effectLst/>
                <a:latin typeface="Calibri" panose="020F0502020204030204" pitchFamily="34" charset="0"/>
                <a:ea typeface="Calibri" panose="020F0502020204030204" pitchFamily="34" charset="0"/>
                <a:cs typeface="Calibri" panose="020F0502020204030204" pitchFamily="34" charset="0"/>
              </a:rPr>
              <a:t> Although the kernel provides default semantics for resource allocation, they are not suitable for all applications. A set of cooperating processes may wish to define their own protocol for accessing specific resources. Such rules are usually implemented by a locking and synchronization scheme, which must be built on top of the basic set of primitives provided by the kernel. </a:t>
            </a:r>
          </a:p>
          <a:p>
            <a:pPr marL="342900" lvl="0" indent="-342900">
              <a:lnSpc>
                <a:spcPct val="115000"/>
              </a:lnSpc>
              <a:spcAft>
                <a:spcPts val="0"/>
              </a:spcAft>
              <a:buFont typeface="Calibri" panose="020F0502020204030204" pitchFamily="34" charset="0"/>
              <a:buChar char="•"/>
            </a:pPr>
            <a:r>
              <a:rPr lang="en-IN" sz="7200" b="1" dirty="0">
                <a:effectLst/>
                <a:latin typeface="Calibri" panose="020F0502020204030204" pitchFamily="34" charset="0"/>
                <a:ea typeface="Calibri" panose="020F0502020204030204" pitchFamily="34" charset="0"/>
              </a:rPr>
              <a:t>Process control —</a:t>
            </a:r>
            <a:r>
              <a:rPr lang="en-IN" sz="7200" dirty="0">
                <a:effectLst/>
                <a:latin typeface="Calibri" panose="020F0502020204030204" pitchFamily="34" charset="0"/>
                <a:ea typeface="Calibri" panose="020F0502020204030204" pitchFamily="34" charset="0"/>
              </a:rPr>
              <a:t> A process such as a debugger may wish to assume complete control over the execution of another (target) process. The controlling process may wish to intercept all traps and exceptions intended for the target and be notified of any change in the target's state. </a:t>
            </a:r>
            <a:endParaRPr lang="en-US" altLang="en-US" sz="7200" dirty="0"/>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IN" b="1" i="0" dirty="0">
                <a:solidFill>
                  <a:srgbClr val="24292E"/>
                </a:solidFill>
                <a:effectLst/>
                <a:latin typeface="-apple-system"/>
              </a:rPr>
              <a:t>The syntax of </a:t>
            </a:r>
            <a:r>
              <a:rPr lang="en-IN" b="1" i="1" dirty="0" err="1">
                <a:solidFill>
                  <a:srgbClr val="24292E"/>
                </a:solidFill>
                <a:effectLst/>
                <a:latin typeface="-apple-system"/>
              </a:rPr>
              <a:t>msgctl</a:t>
            </a:r>
            <a:r>
              <a:rPr lang="en-IN" b="1" i="0" dirty="0">
                <a:solidFill>
                  <a:srgbClr val="24292E"/>
                </a:solidFill>
                <a:effectLst/>
                <a:latin typeface="-apple-system"/>
              </a:rPr>
              <a:t>:</a:t>
            </a:r>
          </a:p>
        </p:txBody>
      </p:sp>
      <p:sp>
        <p:nvSpPr>
          <p:cNvPr id="3" name="Content Placeholder 2"/>
          <p:cNvSpPr>
            <a:spLocks noGrp="1"/>
          </p:cNvSpPr>
          <p:nvPr>
            <p:ph idx="1"/>
          </p:nvPr>
        </p:nvSpPr>
        <p:spPr>
          <a:xfrm>
            <a:off x="690390" y="1322364"/>
            <a:ext cx="10515600" cy="1200329"/>
          </a:xfrm>
        </p:spPr>
        <p:txBody>
          <a:bodyPr>
            <a:normAutofit lnSpcReduction="10000"/>
          </a:bodyPr>
          <a:lstStyle/>
          <a:p>
            <a:pPr marL="0" indent="0">
              <a:buNone/>
            </a:pPr>
            <a:r>
              <a:rPr lang="en-US" sz="2400" b="0" i="0" dirty="0" err="1">
                <a:solidFill>
                  <a:srgbClr val="24292E"/>
                </a:solidFill>
                <a:effectLst/>
                <a:latin typeface="-apple-system"/>
              </a:rPr>
              <a:t>msgctl</a:t>
            </a:r>
            <a:r>
              <a:rPr lang="en-US" sz="2400" b="0" i="0" dirty="0">
                <a:solidFill>
                  <a:srgbClr val="24292E"/>
                </a:solidFill>
                <a:effectLst/>
                <a:latin typeface="-apple-system"/>
              </a:rPr>
              <a:t>(id, </a:t>
            </a:r>
            <a:r>
              <a:rPr lang="en-US" sz="2400" b="0" i="0" dirty="0" err="1">
                <a:solidFill>
                  <a:srgbClr val="24292E"/>
                </a:solidFill>
                <a:effectLst/>
                <a:latin typeface="-apple-system"/>
              </a:rPr>
              <a:t>cmd</a:t>
            </a:r>
            <a:r>
              <a:rPr lang="en-US" sz="2400" b="0" i="0" dirty="0">
                <a:solidFill>
                  <a:srgbClr val="24292E"/>
                </a:solidFill>
                <a:effectLst/>
                <a:latin typeface="-apple-system"/>
              </a:rPr>
              <a:t>, </a:t>
            </a:r>
            <a:r>
              <a:rPr lang="en-US" sz="2400" b="0" i="0" dirty="0" err="1">
                <a:solidFill>
                  <a:srgbClr val="24292E"/>
                </a:solidFill>
                <a:effectLst/>
                <a:latin typeface="-apple-system"/>
              </a:rPr>
              <a:t>mstatbuf</a:t>
            </a:r>
            <a:r>
              <a:rPr lang="en-US" sz="2400" b="0" i="0" dirty="0">
                <a:solidFill>
                  <a:srgbClr val="24292E"/>
                </a:solidFill>
                <a:effectLst/>
                <a:latin typeface="-apple-system"/>
              </a:rPr>
              <a:t>);</a:t>
            </a:r>
          </a:p>
          <a:p>
            <a:pPr marL="0" indent="0">
              <a:buNone/>
            </a:pPr>
            <a:r>
              <a:rPr lang="en-US" sz="2400" b="0" i="0" dirty="0">
                <a:solidFill>
                  <a:srgbClr val="24292E"/>
                </a:solidFill>
                <a:effectLst/>
                <a:latin typeface="-apple-system"/>
              </a:rPr>
              <a:t>where </a:t>
            </a:r>
            <a:r>
              <a:rPr lang="en-US" sz="2400" b="0" i="0" dirty="0" err="1">
                <a:solidFill>
                  <a:srgbClr val="24292E"/>
                </a:solidFill>
                <a:effectLst/>
                <a:latin typeface="-apple-system"/>
              </a:rPr>
              <a:t>cmd</a:t>
            </a:r>
            <a:r>
              <a:rPr lang="en-US" sz="2400" b="0" i="0" dirty="0">
                <a:solidFill>
                  <a:srgbClr val="24292E"/>
                </a:solidFill>
                <a:effectLst/>
                <a:latin typeface="-apple-system"/>
              </a:rPr>
              <a:t> specifies the type of command, and </a:t>
            </a:r>
            <a:r>
              <a:rPr lang="en-US" sz="2400" b="0" i="0" dirty="0" err="1">
                <a:solidFill>
                  <a:srgbClr val="24292E"/>
                </a:solidFill>
                <a:effectLst/>
                <a:latin typeface="-apple-system"/>
              </a:rPr>
              <a:t>mstatbuf</a:t>
            </a:r>
            <a:r>
              <a:rPr lang="en-US" sz="2400" b="0" i="0" dirty="0">
                <a:solidFill>
                  <a:srgbClr val="24292E"/>
                </a:solidFill>
                <a:effectLst/>
                <a:latin typeface="-apple-system"/>
              </a:rPr>
              <a:t> is the address of a user data structure that will contain control parameters or the results of a query.</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 Box 5">
            <a:extLst>
              <a:ext uri="{FF2B5EF4-FFF2-40B4-BE49-F238E27FC236}">
                <a16:creationId xmlns:a16="http://schemas.microsoft.com/office/drawing/2014/main" id="{38D7A79F-D08C-476C-951E-8789A6BA11C8}"/>
              </a:ext>
            </a:extLst>
          </p:cNvPr>
          <p:cNvSpPr txBox="1">
            <a:spLocks noChangeArrowheads="1"/>
          </p:cNvSpPr>
          <p:nvPr/>
        </p:nvSpPr>
        <p:spPr bwMode="auto">
          <a:xfrm>
            <a:off x="4976036" y="2624427"/>
            <a:ext cx="6911164"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9pPr>
          </a:lstStyle>
          <a:p>
            <a:pPr eaLnBrk="1" hangingPunct="1"/>
            <a:r>
              <a:rPr lang="en-US" altLang="ko-KR" sz="1600" b="1" dirty="0">
                <a:latin typeface="Courier New" panose="02070309020205020404" pitchFamily="49" charset="0"/>
                <a:ea typeface="돋움" panose="020B0600000101010101" pitchFamily="34" charset="-127"/>
              </a:rPr>
              <a:t>#include &lt;sys/</a:t>
            </a:r>
            <a:r>
              <a:rPr lang="en-US" altLang="ko-KR" sz="1600" b="1" dirty="0" err="1">
                <a:latin typeface="Courier New" panose="02070309020205020404" pitchFamily="49" charset="0"/>
                <a:ea typeface="돋움" panose="020B0600000101010101" pitchFamily="34" charset="-127"/>
              </a:rPr>
              <a:t>types.h</a:t>
            </a:r>
            <a:r>
              <a:rPr lang="en-US" altLang="ko-KR" sz="1600" b="1" dirty="0">
                <a:latin typeface="Courier New" panose="02070309020205020404" pitchFamily="49" charset="0"/>
                <a:ea typeface="돋움" panose="020B0600000101010101" pitchFamily="34" charset="-127"/>
              </a:rPr>
              <a:t>&gt; </a:t>
            </a:r>
          </a:p>
          <a:p>
            <a:pPr eaLnBrk="1" hangingPunct="1"/>
            <a:r>
              <a:rPr lang="en-US" altLang="ko-KR" sz="1600" b="1" dirty="0">
                <a:latin typeface="Courier New" panose="02070309020205020404" pitchFamily="49" charset="0"/>
                <a:ea typeface="돋움" panose="020B0600000101010101" pitchFamily="34" charset="-127"/>
              </a:rPr>
              <a:t>#include &lt;sys/</a:t>
            </a:r>
            <a:r>
              <a:rPr lang="en-US" altLang="ko-KR" sz="1600" b="1" dirty="0" err="1">
                <a:latin typeface="Courier New" panose="02070309020205020404" pitchFamily="49" charset="0"/>
                <a:ea typeface="돋움" panose="020B0600000101010101" pitchFamily="34" charset="-127"/>
              </a:rPr>
              <a:t>ipc.h</a:t>
            </a:r>
            <a:r>
              <a:rPr lang="en-US" altLang="ko-KR" sz="1600" b="1" dirty="0">
                <a:latin typeface="Courier New" panose="02070309020205020404" pitchFamily="49" charset="0"/>
                <a:ea typeface="돋움" panose="020B0600000101010101" pitchFamily="34" charset="-127"/>
              </a:rPr>
              <a:t>&gt; </a:t>
            </a:r>
          </a:p>
          <a:p>
            <a:pPr eaLnBrk="1" hangingPunct="1"/>
            <a:r>
              <a:rPr lang="en-US" altLang="ko-KR" sz="1600" b="1" dirty="0">
                <a:latin typeface="Courier New" panose="02070309020205020404" pitchFamily="49" charset="0"/>
                <a:ea typeface="돋움" panose="020B0600000101010101" pitchFamily="34" charset="-127"/>
              </a:rPr>
              <a:t>#include &lt;sys/</a:t>
            </a:r>
            <a:r>
              <a:rPr lang="en-US" altLang="ko-KR" sz="1600" b="1" dirty="0" err="1">
                <a:latin typeface="Courier New" panose="02070309020205020404" pitchFamily="49" charset="0"/>
                <a:ea typeface="돋움" panose="020B0600000101010101" pitchFamily="34" charset="-127"/>
              </a:rPr>
              <a:t>msg.h</a:t>
            </a:r>
            <a:r>
              <a:rPr lang="en-US" altLang="ko-KR" sz="1600" b="1" dirty="0">
                <a:latin typeface="Courier New" panose="02070309020205020404" pitchFamily="49" charset="0"/>
                <a:ea typeface="돋움" panose="020B0600000101010101" pitchFamily="34" charset="-127"/>
              </a:rPr>
              <a:t>&gt; </a:t>
            </a:r>
          </a:p>
          <a:p>
            <a:pPr eaLnBrk="1" hangingPunct="1"/>
            <a:endParaRPr lang="en-US" altLang="ko-KR" sz="1600" b="1" dirty="0">
              <a:latin typeface="Courier New" panose="02070309020205020404" pitchFamily="49" charset="0"/>
              <a:ea typeface="돋움" panose="020B0600000101010101" pitchFamily="34" charset="-127"/>
            </a:endParaRPr>
          </a:p>
          <a:p>
            <a:pPr eaLnBrk="1" hangingPunct="1"/>
            <a:r>
              <a:rPr lang="en-US" altLang="ko-KR" sz="1600" b="1" dirty="0">
                <a:latin typeface="Courier New" panose="02070309020205020404" pitchFamily="49" charset="0"/>
                <a:ea typeface="돋움" panose="020B0600000101010101" pitchFamily="34" charset="-127"/>
              </a:rPr>
              <a:t>int </a:t>
            </a:r>
            <a:r>
              <a:rPr lang="en-US" altLang="ko-KR" sz="1600" b="1" dirty="0" err="1">
                <a:latin typeface="Courier New" panose="02070309020205020404" pitchFamily="49" charset="0"/>
                <a:ea typeface="돋움" panose="020B0600000101010101" pitchFamily="34" charset="-127"/>
              </a:rPr>
              <a:t>msgctl</a:t>
            </a:r>
            <a:r>
              <a:rPr lang="en-US" altLang="ko-KR" sz="1600" b="1" dirty="0">
                <a:latin typeface="Courier New" panose="02070309020205020404" pitchFamily="49" charset="0"/>
                <a:ea typeface="돋움" panose="020B0600000101010101" pitchFamily="34" charset="-127"/>
              </a:rPr>
              <a:t>(int </a:t>
            </a:r>
            <a:r>
              <a:rPr lang="en-US" altLang="ko-KR" sz="1600" b="1" dirty="0" err="1">
                <a:latin typeface="Courier New" panose="02070309020205020404" pitchFamily="49" charset="0"/>
                <a:ea typeface="돋움" panose="020B0600000101010101" pitchFamily="34" charset="-127"/>
              </a:rPr>
              <a:t>msqid</a:t>
            </a:r>
            <a:r>
              <a:rPr lang="en-US" altLang="ko-KR" sz="1600" b="1" dirty="0">
                <a:latin typeface="Courier New" panose="02070309020205020404" pitchFamily="49" charset="0"/>
                <a:ea typeface="돋움" panose="020B0600000101010101" pitchFamily="34" charset="-127"/>
              </a:rPr>
              <a:t>, int </a:t>
            </a:r>
            <a:r>
              <a:rPr lang="en-US" altLang="ko-KR" sz="1600" b="1" dirty="0" err="1">
                <a:latin typeface="Courier New" panose="02070309020205020404" pitchFamily="49" charset="0"/>
                <a:ea typeface="돋움" panose="020B0600000101010101" pitchFamily="34" charset="-127"/>
              </a:rPr>
              <a:t>cmd</a:t>
            </a:r>
            <a:r>
              <a:rPr lang="en-US" altLang="ko-KR" sz="1600" b="1" dirty="0">
                <a:latin typeface="Courier New" panose="02070309020205020404" pitchFamily="49" charset="0"/>
                <a:ea typeface="돋움" panose="020B0600000101010101" pitchFamily="34" charset="-127"/>
              </a:rPr>
              <a:t>, struct </a:t>
            </a:r>
            <a:r>
              <a:rPr lang="en-US" altLang="ko-KR" sz="1600" b="1" dirty="0" err="1">
                <a:latin typeface="Courier New" panose="02070309020205020404" pitchFamily="49" charset="0"/>
                <a:ea typeface="돋움" panose="020B0600000101010101" pitchFamily="34" charset="-127"/>
              </a:rPr>
              <a:t>msqid_ds</a:t>
            </a:r>
            <a:r>
              <a:rPr lang="en-US" altLang="ko-KR" sz="1600" b="1" dirty="0">
                <a:latin typeface="Courier New" panose="02070309020205020404" pitchFamily="49" charset="0"/>
                <a:ea typeface="돋움" panose="020B0600000101010101" pitchFamily="34" charset="-127"/>
              </a:rPr>
              <a:t> *</a:t>
            </a:r>
            <a:r>
              <a:rPr lang="en-US" altLang="ko-KR" sz="1600" b="1" dirty="0" err="1">
                <a:latin typeface="Courier New" panose="02070309020205020404" pitchFamily="49" charset="0"/>
                <a:ea typeface="돋움" panose="020B0600000101010101" pitchFamily="34" charset="-127"/>
              </a:rPr>
              <a:t>buf</a:t>
            </a:r>
            <a:r>
              <a:rPr lang="en-US" altLang="ko-KR" sz="1600" b="1" dirty="0">
                <a:latin typeface="Courier New" panose="02070309020205020404" pitchFamily="49" charset="0"/>
                <a:ea typeface="돋움" panose="020B0600000101010101" pitchFamily="34" charset="-127"/>
              </a:rPr>
              <a:t>); </a:t>
            </a:r>
          </a:p>
          <a:p>
            <a:pPr eaLnBrk="1" hangingPunct="1"/>
            <a:r>
              <a:rPr lang="en-US" altLang="ko-KR" sz="1600" b="1" dirty="0">
                <a:latin typeface="Courier New" panose="02070309020205020404" pitchFamily="49" charset="0"/>
                <a:ea typeface="돋움" panose="020B0600000101010101" pitchFamily="34" charset="-127"/>
              </a:rPr>
              <a:t>                     Returns: 0 if OK, -1 on error</a:t>
            </a:r>
          </a:p>
        </p:txBody>
      </p:sp>
      <p:sp>
        <p:nvSpPr>
          <p:cNvPr id="18" name="Text Box 6">
            <a:extLst>
              <a:ext uri="{FF2B5EF4-FFF2-40B4-BE49-F238E27FC236}">
                <a16:creationId xmlns:a16="http://schemas.microsoft.com/office/drawing/2014/main" id="{54CFCF63-87F1-4EA6-8DE1-0FBA9260B04F}"/>
              </a:ext>
            </a:extLst>
          </p:cNvPr>
          <p:cNvSpPr txBox="1">
            <a:spLocks noChangeArrowheads="1"/>
          </p:cNvSpPr>
          <p:nvPr/>
        </p:nvSpPr>
        <p:spPr bwMode="auto">
          <a:xfrm>
            <a:off x="838200" y="3587140"/>
            <a:ext cx="8569325" cy="294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6000" tIns="36000" rIns="36000" bIns="36000">
            <a:spAutoFit/>
          </a:bodyPr>
          <a:lstStyle>
            <a:lvl1pPr marL="292100" indent="-2921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tabLst>
                <a:tab pos="268288" algn="l"/>
                <a:tab pos="3681413" algn="l"/>
              </a:tabLst>
              <a:defRPr kumimoji="1" sz="1200">
                <a:solidFill>
                  <a:schemeClr val="tx1"/>
                </a:solidFill>
                <a:latin typeface="Times New Roman" panose="02020603050405020304" pitchFamily="18" charset="0"/>
                <a:ea typeface="굴림" panose="020B0600000101010101" pitchFamily="34" charset="-127"/>
              </a:defRPr>
            </a:lvl9pPr>
          </a:lstStyle>
          <a:p>
            <a:pPr marL="0" indent="0" eaLnBrk="1" hangingPunct="1">
              <a:lnSpc>
                <a:spcPct val="110000"/>
              </a:lnSpc>
              <a:spcAft>
                <a:spcPct val="20000"/>
              </a:spcAft>
            </a:pPr>
            <a:r>
              <a:rPr lang="en-US" altLang="ko-KR" sz="2000" dirty="0">
                <a:ea typeface="HY헤드라인M" pitchFamily="18" charset="-127"/>
              </a:rPr>
              <a:t>Performs various operations on a queue</a:t>
            </a:r>
          </a:p>
          <a:p>
            <a:pPr marL="342900" indent="-342900" eaLnBrk="1" hangingPunct="1">
              <a:lnSpc>
                <a:spcPct val="110000"/>
              </a:lnSpc>
              <a:spcAft>
                <a:spcPct val="20000"/>
              </a:spcAft>
              <a:buFont typeface="Arial" panose="020B0604020202020204" pitchFamily="34" charset="0"/>
              <a:buChar char="•"/>
            </a:pPr>
            <a:r>
              <a:rPr lang="en-US" altLang="ko-KR" sz="2000" b="1" dirty="0" err="1">
                <a:latin typeface="Courier New" panose="02070309020205020404" pitchFamily="49" charset="0"/>
                <a:ea typeface="HY헤드라인M" pitchFamily="18" charset="-127"/>
              </a:rPr>
              <a:t>cmd</a:t>
            </a:r>
            <a:r>
              <a:rPr lang="en-US" altLang="ko-KR" sz="2000" b="1" dirty="0">
                <a:latin typeface="Courier New" panose="02070309020205020404" pitchFamily="49" charset="0"/>
                <a:ea typeface="HY헤드라인M" pitchFamily="18" charset="-127"/>
              </a:rPr>
              <a:t> = IPC_STAT:</a:t>
            </a:r>
            <a:br>
              <a:rPr lang="en-US" altLang="ko-KR" sz="2000" b="1" dirty="0">
                <a:latin typeface="Courier New" panose="02070309020205020404" pitchFamily="49" charset="0"/>
                <a:ea typeface="HY헤드라인M" pitchFamily="18" charset="-127"/>
              </a:rPr>
            </a:br>
            <a:r>
              <a:rPr lang="en-US" altLang="ko-KR" sz="2000" dirty="0">
                <a:ea typeface="HY헤드라인M" pitchFamily="18" charset="-127"/>
              </a:rPr>
              <a:t>fetch the </a:t>
            </a:r>
            <a:r>
              <a:rPr lang="en-US" altLang="ko-KR" sz="2000" dirty="0" err="1">
                <a:ea typeface="HY헤드라인M" pitchFamily="18" charset="-127"/>
              </a:rPr>
              <a:t>msqid_ds</a:t>
            </a:r>
            <a:r>
              <a:rPr lang="en-US" altLang="ko-KR" sz="2000" dirty="0">
                <a:ea typeface="HY헤드라인M" pitchFamily="18" charset="-127"/>
              </a:rPr>
              <a:t> structure for this queue, storing it in </a:t>
            </a:r>
            <a:r>
              <a:rPr lang="en-US" altLang="ko-KR" sz="2000" dirty="0" err="1">
                <a:ea typeface="HY헤드라인M" pitchFamily="18" charset="-127"/>
              </a:rPr>
              <a:t>buf</a:t>
            </a:r>
            <a:endParaRPr lang="en-US" altLang="ko-KR" sz="2000" dirty="0">
              <a:ea typeface="HY헤드라인M" pitchFamily="18" charset="-127"/>
            </a:endParaRPr>
          </a:p>
          <a:p>
            <a:pPr marL="342900" indent="-342900" eaLnBrk="1" hangingPunct="1">
              <a:lnSpc>
                <a:spcPct val="110000"/>
              </a:lnSpc>
              <a:spcAft>
                <a:spcPct val="20000"/>
              </a:spcAft>
              <a:buFont typeface="Arial" panose="020B0604020202020204" pitchFamily="34" charset="0"/>
              <a:buChar char="•"/>
            </a:pPr>
            <a:r>
              <a:rPr lang="en-US" altLang="ko-KR" sz="2000" b="1" dirty="0" err="1">
                <a:latin typeface="Courier New" panose="02070309020205020404" pitchFamily="49" charset="0"/>
                <a:ea typeface="HY헤드라인M" pitchFamily="18" charset="-127"/>
              </a:rPr>
              <a:t>cmd</a:t>
            </a:r>
            <a:r>
              <a:rPr lang="en-US" altLang="ko-KR" sz="2000" b="1" dirty="0">
                <a:latin typeface="Courier New" panose="02070309020205020404" pitchFamily="49" charset="0"/>
                <a:ea typeface="HY헤드라인M" pitchFamily="18" charset="-127"/>
              </a:rPr>
              <a:t> = IPC_SET:</a:t>
            </a:r>
            <a:br>
              <a:rPr lang="en-US" altLang="ko-KR" sz="2000" b="1" dirty="0">
                <a:latin typeface="Courier New" panose="02070309020205020404" pitchFamily="49" charset="0"/>
                <a:ea typeface="HY헤드라인M" pitchFamily="18" charset="-127"/>
              </a:rPr>
            </a:br>
            <a:r>
              <a:rPr lang="en-US" altLang="ko-KR" sz="2000" dirty="0">
                <a:ea typeface="HY헤드라인M" pitchFamily="18" charset="-127"/>
              </a:rPr>
              <a:t>set the following four fields from </a:t>
            </a:r>
            <a:r>
              <a:rPr lang="en-US" altLang="ko-KR" sz="2000" dirty="0" err="1">
                <a:ea typeface="HY헤드라인M" pitchFamily="18" charset="-127"/>
              </a:rPr>
              <a:t>buf</a:t>
            </a:r>
            <a:r>
              <a:rPr lang="en-US" altLang="ko-KR" sz="2000" dirty="0">
                <a:ea typeface="HY헤드라인M" pitchFamily="18" charset="-127"/>
              </a:rPr>
              <a:t>: </a:t>
            </a:r>
            <a:r>
              <a:rPr lang="en-US" altLang="ko-KR" sz="2000" dirty="0" err="1">
                <a:ea typeface="HY헤드라인M" pitchFamily="18" charset="-127"/>
              </a:rPr>
              <a:t>msg_perm.uid</a:t>
            </a:r>
            <a:r>
              <a:rPr lang="en-US" altLang="ko-KR" sz="2000" dirty="0">
                <a:ea typeface="HY헤드라인M" pitchFamily="18" charset="-127"/>
              </a:rPr>
              <a:t>, </a:t>
            </a:r>
            <a:r>
              <a:rPr lang="en-US" altLang="ko-KR" sz="2000" dirty="0" err="1">
                <a:ea typeface="HY헤드라인M" pitchFamily="18" charset="-127"/>
              </a:rPr>
              <a:t>msg_perm.gid</a:t>
            </a:r>
            <a:r>
              <a:rPr lang="en-US" altLang="ko-KR" sz="2000" dirty="0">
                <a:ea typeface="HY헤드라인M" pitchFamily="18" charset="-127"/>
              </a:rPr>
              <a:t>, </a:t>
            </a:r>
            <a:r>
              <a:rPr lang="en-US" altLang="ko-KR" sz="2000" dirty="0" err="1">
                <a:ea typeface="HY헤드라인M" pitchFamily="18" charset="-127"/>
              </a:rPr>
              <a:t>msg_perm.mode</a:t>
            </a:r>
            <a:r>
              <a:rPr lang="en-US" altLang="ko-KR" sz="2000" dirty="0">
                <a:ea typeface="HY헤드라인M" pitchFamily="18" charset="-127"/>
              </a:rPr>
              <a:t>, and </a:t>
            </a:r>
            <a:r>
              <a:rPr lang="en-US" altLang="ko-KR" sz="2000" dirty="0" err="1">
                <a:ea typeface="HY헤드라인M" pitchFamily="18" charset="-127"/>
              </a:rPr>
              <a:t>msg_qbytes</a:t>
            </a:r>
            <a:endParaRPr lang="en-US" altLang="ko-KR" sz="2000" dirty="0">
              <a:ea typeface="HY헤드라인M" pitchFamily="18" charset="-127"/>
            </a:endParaRPr>
          </a:p>
          <a:p>
            <a:pPr marL="342900" indent="-342900" eaLnBrk="1" hangingPunct="1">
              <a:lnSpc>
                <a:spcPct val="110000"/>
              </a:lnSpc>
              <a:spcAft>
                <a:spcPct val="20000"/>
              </a:spcAft>
              <a:buFont typeface="Arial" panose="020B0604020202020204" pitchFamily="34" charset="0"/>
              <a:buChar char="•"/>
            </a:pPr>
            <a:r>
              <a:rPr lang="en-US" altLang="ko-KR" sz="2000" b="1" dirty="0" err="1">
                <a:latin typeface="Courier New" panose="02070309020205020404" pitchFamily="49" charset="0"/>
                <a:ea typeface="HY헤드라인M" pitchFamily="18" charset="-127"/>
              </a:rPr>
              <a:t>cmd</a:t>
            </a:r>
            <a:r>
              <a:rPr lang="en-US" altLang="ko-KR" sz="2000" b="1" dirty="0">
                <a:latin typeface="Courier New" panose="02070309020205020404" pitchFamily="49" charset="0"/>
                <a:ea typeface="HY헤드라인M" pitchFamily="18" charset="-127"/>
              </a:rPr>
              <a:t> = IPC_RMID:</a:t>
            </a:r>
            <a:br>
              <a:rPr lang="en-US" altLang="ko-KR" sz="2000" b="1" dirty="0">
                <a:latin typeface="Courier New" panose="02070309020205020404" pitchFamily="49" charset="0"/>
                <a:ea typeface="HY헤드라인M" pitchFamily="18" charset="-127"/>
              </a:rPr>
            </a:br>
            <a:r>
              <a:rPr lang="en-US" altLang="ko-KR" sz="2000" dirty="0">
                <a:ea typeface="HY헤드라인M" pitchFamily="18" charset="-127"/>
              </a:rPr>
              <a:t>remove the message queue.</a:t>
            </a:r>
          </a:p>
        </p:txBody>
      </p:sp>
    </p:spTree>
    <p:extLst>
      <p:ext uri="{BB962C8B-B14F-4D97-AF65-F5344CB8AC3E}">
        <p14:creationId xmlns:p14="http://schemas.microsoft.com/office/powerpoint/2010/main" val="2720506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Rectangle 3">
            <a:extLst>
              <a:ext uri="{FF2B5EF4-FFF2-40B4-BE49-F238E27FC236}">
                <a16:creationId xmlns:a16="http://schemas.microsoft.com/office/drawing/2014/main" id="{D54136EB-5AB6-41F9-B8B4-4390BA5B31C5}"/>
              </a:ext>
            </a:extLst>
          </p:cNvPr>
          <p:cNvSpPr>
            <a:spLocks noChangeArrowheads="1"/>
          </p:cNvSpPr>
          <p:nvPr/>
        </p:nvSpPr>
        <p:spPr bwMode="auto">
          <a:xfrm>
            <a:off x="47388" y="67960"/>
            <a:ext cx="11356129" cy="707886"/>
          </a:xfrm>
          <a:prstGeom prst="rect">
            <a:avLst/>
          </a:prstGeom>
          <a:noFill/>
          <a:ln w="9525">
            <a:noFill/>
            <a:miter lim="800000"/>
            <a:headEnd/>
            <a:tailEnd/>
          </a:ln>
          <a:effectLst/>
        </p:spPr>
        <p:txBody>
          <a:bodyPr wrap="square">
            <a:spAutoFit/>
          </a:bodyPr>
          <a:lstStyle/>
          <a:p>
            <a:pPr>
              <a:buFont typeface="Wingdings" pitchFamily="2" charset="2"/>
              <a:buNone/>
              <a:defRPr/>
            </a:pPr>
            <a:r>
              <a:rPr lang="en-US" altLang="ko-KR" sz="4000" b="1" dirty="0">
                <a:solidFill>
                  <a:srgbClr val="24292E"/>
                </a:solidFill>
                <a:latin typeface="-apple-system"/>
                <a:ea typeface="+mj-ea"/>
                <a:cs typeface="+mj-cs"/>
              </a:rPr>
              <a:t>example: </a:t>
            </a:r>
            <a:r>
              <a:rPr lang="en-US" altLang="ko-KR" sz="4000" b="1" dirty="0" err="1">
                <a:solidFill>
                  <a:srgbClr val="24292E"/>
                </a:solidFill>
                <a:latin typeface="-apple-system"/>
                <a:ea typeface="+mj-ea"/>
                <a:cs typeface="+mj-cs"/>
              </a:rPr>
              <a:t>sender.c</a:t>
            </a:r>
            <a:r>
              <a:rPr lang="en-US" altLang="ko-KR" sz="4000" b="1" dirty="0">
                <a:solidFill>
                  <a:srgbClr val="24292E"/>
                </a:solidFill>
                <a:latin typeface="-apple-system"/>
                <a:ea typeface="+mj-ea"/>
                <a:cs typeface="+mj-cs"/>
              </a:rPr>
              <a:t> – send/store 3 messages in to MQ</a:t>
            </a:r>
          </a:p>
        </p:txBody>
      </p:sp>
      <p:sp>
        <p:nvSpPr>
          <p:cNvPr id="7" name="Text Box 5">
            <a:extLst>
              <a:ext uri="{FF2B5EF4-FFF2-40B4-BE49-F238E27FC236}">
                <a16:creationId xmlns:a16="http://schemas.microsoft.com/office/drawing/2014/main" id="{79DEADA7-0600-49D8-BC1A-C731A3090661}"/>
              </a:ext>
            </a:extLst>
          </p:cNvPr>
          <p:cNvSpPr txBox="1">
            <a:spLocks noChangeArrowheads="1"/>
          </p:cNvSpPr>
          <p:nvPr/>
        </p:nvSpPr>
        <p:spPr bwMode="auto">
          <a:xfrm>
            <a:off x="744162" y="856772"/>
            <a:ext cx="10186108" cy="5616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9pPr>
          </a:lstStyle>
          <a:p>
            <a:pPr eaLnBrk="1" hangingPunct="1">
              <a:lnSpc>
                <a:spcPct val="86000"/>
              </a:lnSpc>
            </a:pPr>
            <a:r>
              <a:rPr lang="en-US" altLang="ko-KR" sz="1800" b="1" dirty="0">
                <a:latin typeface="Courier New" panose="02070309020205020404" pitchFamily="49" charset="0"/>
                <a:ea typeface="돋움" panose="020B0600000101010101" pitchFamily="34" charset="-127"/>
              </a:rPr>
              <a:t>#include &lt;</a:t>
            </a:r>
            <a:r>
              <a:rPr lang="en-US" altLang="ko-KR" sz="1800" b="1" dirty="0" err="1">
                <a:latin typeface="Courier New" panose="02070309020205020404" pitchFamily="49" charset="0"/>
                <a:ea typeface="돋움" panose="020B0600000101010101" pitchFamily="34" charset="-127"/>
              </a:rPr>
              <a:t>stdio.h</a:t>
            </a:r>
            <a:r>
              <a:rPr lang="en-US" altLang="ko-KR" sz="1800" b="1" dirty="0">
                <a:latin typeface="Courier New" panose="02070309020205020404" pitchFamily="49" charset="0"/>
                <a:ea typeface="돋움" panose="020B0600000101010101" pitchFamily="34" charset="-127"/>
              </a:rPr>
              <a:t>&gt;  </a:t>
            </a:r>
            <a:r>
              <a:rPr lang="en-US" altLang="ko-KR" sz="1800" b="1" dirty="0">
                <a:solidFill>
                  <a:schemeClr val="bg2"/>
                </a:solidFill>
                <a:latin typeface="Courier New" panose="02070309020205020404" pitchFamily="49" charset="0"/>
                <a:ea typeface="돋움" panose="020B0600000101010101" pitchFamily="34" charset="-127"/>
              </a:rPr>
              <a:t>// </a:t>
            </a:r>
            <a:r>
              <a:rPr lang="en-US" altLang="ko-KR" sz="1800" b="1" dirty="0" err="1">
                <a:solidFill>
                  <a:schemeClr val="bg2"/>
                </a:solidFill>
                <a:latin typeface="Courier New" panose="02070309020205020404" pitchFamily="49" charset="0"/>
                <a:ea typeface="돋움" panose="020B0600000101010101" pitchFamily="34" charset="-127"/>
              </a:rPr>
              <a:t>sender.c</a:t>
            </a:r>
            <a:endParaRPr lang="en-US" altLang="ko-KR" sz="1800" b="1" dirty="0">
              <a:solidFill>
                <a:schemeClr val="bg2"/>
              </a:solidFill>
              <a:latin typeface="Courier New" panose="02070309020205020404" pitchFamily="49" charset="0"/>
              <a:ea typeface="돋움" panose="020B0600000101010101" pitchFamily="34" charset="-127"/>
            </a:endParaRPr>
          </a:p>
          <a:p>
            <a:pPr eaLnBrk="1" hangingPunct="1">
              <a:lnSpc>
                <a:spcPct val="86000"/>
              </a:lnSpc>
            </a:pPr>
            <a:r>
              <a:rPr lang="en-US" altLang="ko-KR" sz="1800" b="1" dirty="0">
                <a:latin typeface="Courier New" panose="02070309020205020404" pitchFamily="49" charset="0"/>
                <a:ea typeface="돋움" panose="020B0600000101010101" pitchFamily="34" charset="-127"/>
              </a:rPr>
              <a:t>#include &lt;sys/</a:t>
            </a:r>
            <a:r>
              <a:rPr lang="en-US" altLang="ko-KR" sz="1800" b="1" dirty="0" err="1">
                <a:latin typeface="Courier New" panose="02070309020205020404" pitchFamily="49" charset="0"/>
                <a:ea typeface="돋움" panose="020B0600000101010101" pitchFamily="34" charset="-127"/>
              </a:rPr>
              <a:t>types.h</a:t>
            </a:r>
            <a:r>
              <a:rPr lang="en-US" altLang="ko-KR" sz="1800" b="1" dirty="0">
                <a:latin typeface="Courier New" panose="02070309020205020404" pitchFamily="49" charset="0"/>
                <a:ea typeface="돋움" panose="020B0600000101010101" pitchFamily="34" charset="-127"/>
              </a:rPr>
              <a:t>&gt;</a:t>
            </a:r>
          </a:p>
          <a:p>
            <a:pPr eaLnBrk="1" hangingPunct="1">
              <a:lnSpc>
                <a:spcPct val="86000"/>
              </a:lnSpc>
            </a:pPr>
            <a:r>
              <a:rPr lang="en-US" altLang="ko-KR" sz="1800" b="1" dirty="0">
                <a:latin typeface="Courier New" panose="02070309020205020404" pitchFamily="49" charset="0"/>
                <a:ea typeface="돋움" panose="020B0600000101010101" pitchFamily="34" charset="-127"/>
              </a:rPr>
              <a:t>#include &lt;sys/</a:t>
            </a:r>
            <a:r>
              <a:rPr lang="en-US" altLang="ko-KR" sz="1800" b="1" dirty="0" err="1">
                <a:latin typeface="Courier New" panose="02070309020205020404" pitchFamily="49" charset="0"/>
                <a:ea typeface="돋움" panose="020B0600000101010101" pitchFamily="34" charset="-127"/>
              </a:rPr>
              <a:t>ipc.h</a:t>
            </a:r>
            <a:r>
              <a:rPr lang="en-US" altLang="ko-KR" sz="1800" b="1" dirty="0">
                <a:latin typeface="Courier New" panose="02070309020205020404" pitchFamily="49" charset="0"/>
                <a:ea typeface="돋움" panose="020B0600000101010101" pitchFamily="34" charset="-127"/>
              </a:rPr>
              <a:t>&gt;</a:t>
            </a:r>
          </a:p>
          <a:p>
            <a:pPr eaLnBrk="1" hangingPunct="1">
              <a:lnSpc>
                <a:spcPct val="86000"/>
              </a:lnSpc>
            </a:pPr>
            <a:r>
              <a:rPr lang="en-US" altLang="ko-KR" sz="1800" b="1" dirty="0">
                <a:latin typeface="Courier New" panose="02070309020205020404" pitchFamily="49" charset="0"/>
                <a:ea typeface="돋움" panose="020B0600000101010101" pitchFamily="34" charset="-127"/>
              </a:rPr>
              <a:t>#include &lt;sys/</a:t>
            </a:r>
            <a:r>
              <a:rPr lang="en-US" altLang="ko-KR" sz="1800" b="1" dirty="0" err="1">
                <a:latin typeface="Courier New" panose="02070309020205020404" pitchFamily="49" charset="0"/>
                <a:ea typeface="돋움" panose="020B0600000101010101" pitchFamily="34" charset="-127"/>
              </a:rPr>
              <a:t>msg.h</a:t>
            </a:r>
            <a:r>
              <a:rPr lang="en-US" altLang="ko-KR" sz="1800" b="1" dirty="0">
                <a:latin typeface="Courier New" panose="02070309020205020404" pitchFamily="49" charset="0"/>
                <a:ea typeface="돋움" panose="020B0600000101010101" pitchFamily="34" charset="-127"/>
              </a:rPr>
              <a:t>&gt;</a:t>
            </a:r>
          </a:p>
          <a:p>
            <a:pPr eaLnBrk="1" hangingPunct="1">
              <a:lnSpc>
                <a:spcPct val="86000"/>
              </a:lnSpc>
            </a:pPr>
            <a:r>
              <a:rPr lang="en-US" altLang="ko-KR" sz="1800" b="1" dirty="0">
                <a:latin typeface="Courier New" panose="02070309020205020404" pitchFamily="49" charset="0"/>
                <a:ea typeface="돋움" panose="020B0600000101010101" pitchFamily="34" charset="-127"/>
              </a:rPr>
              <a:t>#define DEFINED_KEY 0x10101010</a:t>
            </a:r>
          </a:p>
          <a:p>
            <a:pPr eaLnBrk="1" hangingPunct="1">
              <a:lnSpc>
                <a:spcPct val="86000"/>
              </a:lnSpc>
            </a:pPr>
            <a:r>
              <a:rPr lang="en-US" altLang="ko-KR" sz="1800" b="1" dirty="0">
                <a:latin typeface="Courier New" panose="02070309020205020404" pitchFamily="49" charset="0"/>
                <a:ea typeface="돋움" panose="020B0600000101010101" pitchFamily="34" charset="-127"/>
              </a:rPr>
              <a:t>main(int </a:t>
            </a:r>
            <a:r>
              <a:rPr lang="en-US" altLang="ko-KR" sz="1800" b="1" dirty="0" err="1">
                <a:latin typeface="Courier New" panose="02070309020205020404" pitchFamily="49" charset="0"/>
                <a:ea typeface="돋움" panose="020B0600000101010101" pitchFamily="34" charset="-127"/>
              </a:rPr>
              <a:t>argc</a:t>
            </a:r>
            <a:r>
              <a:rPr lang="en-US" altLang="ko-KR" sz="1800" b="1" dirty="0">
                <a:latin typeface="Courier New" panose="02070309020205020404" pitchFamily="49" charset="0"/>
                <a:ea typeface="돋움" panose="020B0600000101010101" pitchFamily="34" charset="-127"/>
              </a:rPr>
              <a:t>, char **</a:t>
            </a:r>
            <a:r>
              <a:rPr lang="en-US" altLang="ko-KR" sz="1800" b="1" dirty="0" err="1">
                <a:latin typeface="Courier New" panose="02070309020205020404" pitchFamily="49" charset="0"/>
                <a:ea typeface="돋움" panose="020B0600000101010101" pitchFamily="34" charset="-127"/>
              </a:rPr>
              <a:t>argv</a:t>
            </a:r>
            <a:r>
              <a:rPr lang="en-US" altLang="ko-KR" sz="1800" b="1" dirty="0">
                <a:latin typeface="Courier New" panose="02070309020205020404" pitchFamily="49" charset="0"/>
                <a:ea typeface="돋움" panose="020B0600000101010101" pitchFamily="34" charset="-127"/>
              </a:rPr>
              <a:t>)</a:t>
            </a:r>
          </a:p>
          <a:p>
            <a:pPr eaLnBrk="1" hangingPunct="1">
              <a:lnSpc>
                <a:spcPct val="86000"/>
              </a:lnSpc>
            </a:pPr>
            <a:r>
              <a:rPr lang="en-US" altLang="ko-KR" sz="1800" b="1" dirty="0">
                <a:latin typeface="Courier New" panose="02070309020205020404" pitchFamily="49" charset="0"/>
                <a:ea typeface="돋움" panose="020B0600000101010101" pitchFamily="34" charset="-127"/>
              </a:rPr>
              <a:t>{</a:t>
            </a:r>
          </a:p>
          <a:p>
            <a:pPr eaLnBrk="1" hangingPunct="1">
              <a:lnSpc>
                <a:spcPct val="86000"/>
              </a:lnSpc>
            </a:pPr>
            <a:r>
              <a:rPr lang="en-US" altLang="ko-KR" sz="1800" b="1" dirty="0">
                <a:latin typeface="Courier New" panose="02070309020205020404" pitchFamily="49" charset="0"/>
                <a:ea typeface="돋움" panose="020B0600000101010101" pitchFamily="34" charset="-127"/>
              </a:rPr>
              <a:t>    int </a:t>
            </a:r>
            <a:r>
              <a:rPr lang="en-US" altLang="ko-KR" sz="1800" b="1" dirty="0" err="1">
                <a:latin typeface="Courier New" panose="02070309020205020404" pitchFamily="49" charset="0"/>
                <a:ea typeface="돋움" panose="020B0600000101010101" pitchFamily="34" charset="-127"/>
              </a:rPr>
              <a:t>msg_qid</a:t>
            </a:r>
            <a:r>
              <a:rPr lang="en-US" altLang="ko-KR" sz="1800" b="1" dirty="0">
                <a:latin typeface="Courier New" panose="02070309020205020404" pitchFamily="49" charset="0"/>
                <a:ea typeface="돋움" panose="020B0600000101010101" pitchFamily="34" charset="-127"/>
              </a:rPr>
              <a:t>;</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r>
              <a:rPr lang="en-US" altLang="ko-KR" sz="1800" b="1" dirty="0">
                <a:solidFill>
                  <a:srgbClr val="3333CC"/>
                </a:solidFill>
                <a:latin typeface="Courier New" panose="02070309020205020404" pitchFamily="49" charset="0"/>
                <a:ea typeface="돋움" panose="020B0600000101010101" pitchFamily="34" charset="-127"/>
              </a:rPr>
              <a:t>struct {</a:t>
            </a:r>
          </a:p>
          <a:p>
            <a:pPr eaLnBrk="1" hangingPunct="1">
              <a:lnSpc>
                <a:spcPct val="86000"/>
              </a:lnSpc>
            </a:pPr>
            <a:r>
              <a:rPr lang="en-US" altLang="ko-KR" sz="1800" b="1" dirty="0">
                <a:solidFill>
                  <a:srgbClr val="3333CC"/>
                </a:solidFill>
                <a:latin typeface="Courier New" panose="02070309020205020404" pitchFamily="49" charset="0"/>
                <a:ea typeface="돋움" panose="020B0600000101010101" pitchFamily="34" charset="-127"/>
              </a:rPr>
              <a:t>        long </a:t>
            </a:r>
            <a:r>
              <a:rPr lang="en-US" altLang="ko-KR" sz="1800" b="1" dirty="0" err="1">
                <a:solidFill>
                  <a:srgbClr val="3333CC"/>
                </a:solidFill>
                <a:latin typeface="Courier New" panose="02070309020205020404" pitchFamily="49" charset="0"/>
                <a:ea typeface="돋움" panose="020B0600000101010101" pitchFamily="34" charset="-127"/>
              </a:rPr>
              <a:t>mtype</a:t>
            </a:r>
            <a:r>
              <a:rPr lang="en-US" altLang="ko-KR" sz="1800" b="1" dirty="0">
                <a:solidFill>
                  <a:srgbClr val="3333CC"/>
                </a:solidFill>
                <a:latin typeface="Courier New" panose="02070309020205020404" pitchFamily="49" charset="0"/>
                <a:ea typeface="돋움" panose="020B0600000101010101" pitchFamily="34" charset="-127"/>
              </a:rPr>
              <a:t>;</a:t>
            </a:r>
          </a:p>
          <a:p>
            <a:pPr eaLnBrk="1" hangingPunct="1">
              <a:lnSpc>
                <a:spcPct val="86000"/>
              </a:lnSpc>
            </a:pPr>
            <a:r>
              <a:rPr lang="en-US" altLang="ko-KR" sz="1800" b="1" dirty="0">
                <a:solidFill>
                  <a:srgbClr val="3333CC"/>
                </a:solidFill>
                <a:latin typeface="Courier New" panose="02070309020205020404" pitchFamily="49" charset="0"/>
                <a:ea typeface="돋움" panose="020B0600000101010101" pitchFamily="34" charset="-127"/>
              </a:rPr>
              <a:t>        char content[256];</a:t>
            </a:r>
          </a:p>
          <a:p>
            <a:pPr eaLnBrk="1" hangingPunct="1">
              <a:lnSpc>
                <a:spcPct val="86000"/>
              </a:lnSpc>
            </a:pPr>
            <a:r>
              <a:rPr lang="en-US" altLang="ko-KR" sz="1800" b="1" dirty="0">
                <a:solidFill>
                  <a:srgbClr val="3333CC"/>
                </a:solidFill>
                <a:latin typeface="Courier New" panose="02070309020205020404" pitchFamily="49" charset="0"/>
                <a:ea typeface="돋움" panose="020B0600000101010101" pitchFamily="34" charset="-127"/>
              </a:rPr>
              <a:t>    } msg;</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fprintf</a:t>
            </a:r>
            <a:r>
              <a:rPr lang="en-US" altLang="ko-KR" sz="1800" b="1" dirty="0">
                <a:latin typeface="Courier New" panose="02070309020205020404" pitchFamily="49" charset="0"/>
                <a:ea typeface="돋움" panose="020B0600000101010101" pitchFamily="34" charset="-127"/>
              </a:rPr>
              <a:t>(</a:t>
            </a:r>
            <a:r>
              <a:rPr lang="en-US" altLang="ko-KR" sz="1800" b="1" dirty="0" err="1">
                <a:latin typeface="Courier New" panose="02070309020205020404" pitchFamily="49" charset="0"/>
                <a:ea typeface="돋움" panose="020B0600000101010101" pitchFamily="34" charset="-127"/>
              </a:rPr>
              <a:t>stdout</a:t>
            </a:r>
            <a:r>
              <a:rPr lang="en-US" altLang="ko-KR" sz="1800" b="1" dirty="0">
                <a:latin typeface="Courier New" panose="02070309020205020404" pitchFamily="49" charset="0"/>
                <a:ea typeface="돋움" panose="020B0600000101010101" pitchFamily="34" charset="-127"/>
              </a:rPr>
              <a:t>, "=========SENDER==========\n");</a:t>
            </a:r>
          </a:p>
          <a:p>
            <a:pPr eaLnBrk="1" hangingPunct="1">
              <a:lnSpc>
                <a:spcPct val="86000"/>
              </a:lnSpc>
            </a:pPr>
            <a:r>
              <a:rPr lang="en-US" altLang="ko-KR" sz="1800" b="1" dirty="0">
                <a:latin typeface="Courier New" panose="02070309020205020404" pitchFamily="49" charset="0"/>
                <a:ea typeface="돋움" panose="020B0600000101010101" pitchFamily="34" charset="-127"/>
              </a:rPr>
              <a:t>    if((</a:t>
            </a:r>
            <a:r>
              <a:rPr lang="en-US" altLang="ko-KR" sz="1800" b="1" dirty="0" err="1">
                <a:latin typeface="Courier New" panose="02070309020205020404" pitchFamily="49" charset="0"/>
                <a:ea typeface="돋움" panose="020B0600000101010101" pitchFamily="34" charset="-127"/>
              </a:rPr>
              <a:t>msg_qid</a:t>
            </a:r>
            <a:r>
              <a:rPr lang="en-US" altLang="ko-KR" sz="1800" b="1" dirty="0">
                <a:latin typeface="Courier New" panose="02070309020205020404" pitchFamily="49" charset="0"/>
                <a:ea typeface="돋움" panose="020B0600000101010101" pitchFamily="34" charset="-127"/>
              </a:rPr>
              <a:t> = </a:t>
            </a:r>
            <a:r>
              <a:rPr lang="en-US" altLang="ko-KR" sz="1800" b="1" dirty="0" err="1">
                <a:solidFill>
                  <a:srgbClr val="3333CC"/>
                </a:solidFill>
                <a:latin typeface="Courier New" panose="02070309020205020404" pitchFamily="49" charset="0"/>
                <a:ea typeface="돋움" panose="020B0600000101010101" pitchFamily="34" charset="-127"/>
              </a:rPr>
              <a:t>msgget</a:t>
            </a:r>
            <a:r>
              <a:rPr lang="en-US" altLang="ko-KR" sz="1800" b="1" dirty="0">
                <a:latin typeface="Courier New" panose="02070309020205020404" pitchFamily="49" charset="0"/>
                <a:ea typeface="돋움" panose="020B0600000101010101" pitchFamily="34" charset="-127"/>
              </a:rPr>
              <a:t>(DEFINED_KEY, IPC_CREAT | 0666)) &lt; 0) {</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perror</a:t>
            </a:r>
            <a:r>
              <a:rPr lang="en-US" altLang="ko-KR" sz="1800" b="1" dirty="0">
                <a:latin typeface="Courier New" panose="02070309020205020404" pitchFamily="49" charset="0"/>
                <a:ea typeface="돋움" panose="020B0600000101010101" pitchFamily="34" charset="-127"/>
              </a:rPr>
              <a:t>("</a:t>
            </a:r>
            <a:r>
              <a:rPr lang="en-US" altLang="ko-KR" sz="1800" b="1" dirty="0" err="1">
                <a:latin typeface="Courier New" panose="02070309020205020404" pitchFamily="49" charset="0"/>
                <a:ea typeface="돋움" panose="020B0600000101010101" pitchFamily="34" charset="-127"/>
              </a:rPr>
              <a:t>msgget</a:t>
            </a:r>
            <a:r>
              <a:rPr lang="en-US" altLang="ko-KR" sz="1800" b="1" dirty="0">
                <a:latin typeface="Courier New" panose="02070309020205020404" pitchFamily="49" charset="0"/>
                <a:ea typeface="돋움" panose="020B0600000101010101" pitchFamily="34" charset="-127"/>
              </a:rPr>
              <a:t>: "); exit(-1);</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msg.mtype</a:t>
            </a:r>
            <a:r>
              <a:rPr lang="en-US" altLang="ko-KR" sz="1800" b="1" dirty="0">
                <a:latin typeface="Courier New" panose="02070309020205020404" pitchFamily="49" charset="0"/>
                <a:ea typeface="돋움" panose="020B0600000101010101" pitchFamily="34" charset="-127"/>
              </a:rPr>
              <a:t> = 1; int </a:t>
            </a:r>
            <a:r>
              <a:rPr lang="en-US" altLang="ko-KR" sz="1800" b="1" dirty="0" err="1">
                <a:latin typeface="Courier New" panose="02070309020205020404" pitchFamily="49" charset="0"/>
                <a:ea typeface="돋움" panose="020B0600000101010101" pitchFamily="34" charset="-127"/>
              </a:rPr>
              <a:t>i</a:t>
            </a:r>
            <a:r>
              <a:rPr lang="en-US" altLang="ko-KR" sz="1800" b="1" dirty="0">
                <a:latin typeface="Courier New" panose="02070309020205020404" pitchFamily="49" charset="0"/>
                <a:ea typeface="돋움" panose="020B0600000101010101" pitchFamily="34" charset="-127"/>
              </a:rPr>
              <a:t>=3;</a:t>
            </a:r>
          </a:p>
          <a:p>
            <a:pPr eaLnBrk="1" hangingPunct="1">
              <a:lnSpc>
                <a:spcPct val="86000"/>
              </a:lnSpc>
            </a:pPr>
            <a:r>
              <a:rPr lang="en-US" altLang="ko-KR" sz="1800" b="1" dirty="0">
                <a:latin typeface="Courier New" panose="02070309020205020404" pitchFamily="49" charset="0"/>
                <a:ea typeface="돋움" panose="020B0600000101010101" pitchFamily="34" charset="-127"/>
              </a:rPr>
              <a:t>    while(</a:t>
            </a:r>
            <a:r>
              <a:rPr lang="en-US" altLang="ko-KR" sz="1800" b="1" dirty="0" err="1">
                <a:latin typeface="Courier New" panose="02070309020205020404" pitchFamily="49" charset="0"/>
                <a:ea typeface="돋움" panose="020B0600000101010101" pitchFamily="34" charset="-127"/>
              </a:rPr>
              <a:t>i</a:t>
            </a:r>
            <a:r>
              <a:rPr lang="en-US" altLang="ko-KR" sz="1800" b="1" dirty="0">
                <a:latin typeface="Courier New" panose="02070309020205020404" pitchFamily="49" charset="0"/>
                <a:ea typeface="돋움" panose="020B0600000101010101" pitchFamily="34" charset="-127"/>
              </a:rPr>
              <a:t>--) {</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memset</a:t>
            </a:r>
            <a:r>
              <a:rPr lang="en-US" altLang="ko-KR" sz="1800" b="1" dirty="0">
                <a:latin typeface="Courier New" panose="02070309020205020404" pitchFamily="49" charset="0"/>
                <a:ea typeface="돋움" panose="020B0600000101010101" pitchFamily="34" charset="-127"/>
              </a:rPr>
              <a:t>(</a:t>
            </a:r>
            <a:r>
              <a:rPr lang="en-US" altLang="ko-KR" sz="1800" b="1" dirty="0" err="1">
                <a:latin typeface="Courier New" panose="02070309020205020404" pitchFamily="49" charset="0"/>
                <a:ea typeface="돋움" panose="020B0600000101010101" pitchFamily="34" charset="-127"/>
              </a:rPr>
              <a:t>msg.content</a:t>
            </a:r>
            <a:r>
              <a:rPr lang="en-US" altLang="ko-KR" sz="1800" b="1" dirty="0">
                <a:latin typeface="Courier New" panose="02070309020205020404" pitchFamily="49" charset="0"/>
                <a:ea typeface="돋움" panose="020B0600000101010101" pitchFamily="34" charset="-127"/>
              </a:rPr>
              <a:t>, 0x0, 256);</a:t>
            </a:r>
          </a:p>
          <a:p>
            <a:pPr eaLnBrk="1" hangingPunct="1">
              <a:lnSpc>
                <a:spcPct val="86000"/>
              </a:lnSpc>
            </a:pPr>
            <a:r>
              <a:rPr lang="en-US" altLang="ko-KR" sz="1800" b="1" dirty="0">
                <a:latin typeface="Courier New" panose="02070309020205020404" pitchFamily="49" charset="0"/>
                <a:ea typeface="돋움" panose="020B0600000101010101" pitchFamily="34" charset="-127"/>
              </a:rPr>
              <a:t>        gets(</a:t>
            </a:r>
            <a:r>
              <a:rPr lang="en-US" altLang="ko-KR" sz="1800" b="1" dirty="0" err="1">
                <a:latin typeface="Courier New" panose="02070309020205020404" pitchFamily="49" charset="0"/>
                <a:ea typeface="돋움" panose="020B0600000101010101" pitchFamily="34" charset="-127"/>
              </a:rPr>
              <a:t>msg.content</a:t>
            </a:r>
            <a:r>
              <a:rPr lang="en-US" altLang="ko-KR" sz="1800" b="1" dirty="0">
                <a:latin typeface="Courier New" panose="02070309020205020404" pitchFamily="49" charset="0"/>
                <a:ea typeface="돋움" panose="020B0600000101010101" pitchFamily="34" charset="-127"/>
              </a:rPr>
              <a:t>);</a:t>
            </a:r>
          </a:p>
          <a:p>
            <a:pPr eaLnBrk="1" hangingPunct="1">
              <a:lnSpc>
                <a:spcPct val="86000"/>
              </a:lnSpc>
            </a:pPr>
            <a:r>
              <a:rPr lang="en-US" altLang="ko-KR" sz="1800" b="1" dirty="0">
                <a:latin typeface="Courier New" panose="02070309020205020404" pitchFamily="49" charset="0"/>
                <a:ea typeface="돋움" panose="020B0600000101010101" pitchFamily="34" charset="-127"/>
              </a:rPr>
              <a:t>        if(</a:t>
            </a:r>
            <a:r>
              <a:rPr lang="en-US" altLang="ko-KR" sz="1800" b="1" dirty="0" err="1">
                <a:solidFill>
                  <a:srgbClr val="3333CC"/>
                </a:solidFill>
                <a:latin typeface="Courier New" panose="02070309020205020404" pitchFamily="49" charset="0"/>
                <a:ea typeface="돋움" panose="020B0600000101010101" pitchFamily="34" charset="-127"/>
              </a:rPr>
              <a:t>msgsnd</a:t>
            </a:r>
            <a:r>
              <a:rPr lang="en-US" altLang="ko-KR" sz="1800" b="1" dirty="0">
                <a:latin typeface="Courier New" panose="02070309020205020404" pitchFamily="49" charset="0"/>
                <a:ea typeface="돋움" panose="020B0600000101010101" pitchFamily="34" charset="-127"/>
              </a:rPr>
              <a:t>(</a:t>
            </a:r>
            <a:r>
              <a:rPr lang="en-US" altLang="ko-KR" sz="1800" b="1" dirty="0" err="1">
                <a:latin typeface="Courier New" panose="02070309020205020404" pitchFamily="49" charset="0"/>
                <a:ea typeface="돋움" panose="020B0600000101010101" pitchFamily="34" charset="-127"/>
              </a:rPr>
              <a:t>msg_qid</a:t>
            </a:r>
            <a:r>
              <a:rPr lang="en-US" altLang="ko-KR" sz="1800" b="1" dirty="0">
                <a:latin typeface="Courier New" panose="02070309020205020404" pitchFamily="49" charset="0"/>
                <a:ea typeface="돋움" panose="020B0600000101010101" pitchFamily="34" charset="-127"/>
              </a:rPr>
              <a:t>, &amp;msg, </a:t>
            </a:r>
            <a:r>
              <a:rPr lang="en-US" altLang="ko-KR" sz="1800" b="1" dirty="0" err="1">
                <a:latin typeface="Courier New" panose="02070309020205020404" pitchFamily="49" charset="0"/>
                <a:ea typeface="돋움" panose="020B0600000101010101" pitchFamily="34" charset="-127"/>
              </a:rPr>
              <a:t>sizeof</a:t>
            </a:r>
            <a:r>
              <a:rPr lang="en-US" altLang="ko-KR" sz="1800" b="1" dirty="0">
                <a:latin typeface="Courier New" panose="02070309020205020404" pitchFamily="49" charset="0"/>
                <a:ea typeface="돋움" panose="020B0600000101010101" pitchFamily="34" charset="-127"/>
              </a:rPr>
              <a:t>(</a:t>
            </a:r>
            <a:r>
              <a:rPr lang="en-US" altLang="ko-KR" sz="1800" b="1" dirty="0" err="1">
                <a:latin typeface="Courier New" panose="02070309020205020404" pitchFamily="49" charset="0"/>
                <a:ea typeface="돋움" panose="020B0600000101010101" pitchFamily="34" charset="-127"/>
              </a:rPr>
              <a:t>msg.content</a:t>
            </a:r>
            <a:r>
              <a:rPr lang="en-US" altLang="ko-KR" sz="1800" b="1" dirty="0">
                <a:latin typeface="Courier New" panose="02070309020205020404" pitchFamily="49" charset="0"/>
                <a:ea typeface="돋움" panose="020B0600000101010101" pitchFamily="34" charset="-127"/>
              </a:rPr>
              <a:t>), 0) &lt; 0) {</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perror</a:t>
            </a:r>
            <a:r>
              <a:rPr lang="en-US" altLang="ko-KR" sz="1800" b="1" dirty="0">
                <a:latin typeface="Courier New" panose="02070309020205020404" pitchFamily="49" charset="0"/>
                <a:ea typeface="돋움" panose="020B0600000101010101" pitchFamily="34" charset="-127"/>
              </a:rPr>
              <a:t>("</a:t>
            </a:r>
            <a:r>
              <a:rPr lang="en-US" altLang="ko-KR" sz="1800" b="1" dirty="0" err="1">
                <a:latin typeface="Courier New" panose="02070309020205020404" pitchFamily="49" charset="0"/>
                <a:ea typeface="돋움" panose="020B0600000101010101" pitchFamily="34" charset="-127"/>
              </a:rPr>
              <a:t>msgsnd</a:t>
            </a:r>
            <a:r>
              <a:rPr lang="en-US" altLang="ko-KR" sz="1800" b="1" dirty="0">
                <a:latin typeface="Courier New" panose="02070309020205020404" pitchFamily="49" charset="0"/>
                <a:ea typeface="돋움" panose="020B0600000101010101" pitchFamily="34" charset="-127"/>
              </a:rPr>
              <a:t>: "); exit(-1);</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p>
          <a:p>
            <a:pPr eaLnBrk="1" hangingPunct="1">
              <a:lnSpc>
                <a:spcPct val="86000"/>
              </a:lnSpc>
            </a:pPr>
            <a:r>
              <a:rPr lang="en-US" altLang="ko-KR" sz="1800" b="1" dirty="0">
                <a:latin typeface="Courier New" panose="02070309020205020404" pitchFamily="49" charset="0"/>
                <a:ea typeface="돋움" panose="020B0600000101010101" pitchFamily="34" charset="-127"/>
              </a:rPr>
              <a:t>}</a:t>
            </a:r>
          </a:p>
          <a:p>
            <a:pPr eaLnBrk="1" hangingPunct="1">
              <a:lnSpc>
                <a:spcPct val="86000"/>
              </a:lnSpc>
            </a:pPr>
            <a:endParaRPr lang="en-US" altLang="ko-KR" sz="1400" dirty="0">
              <a:latin typeface="Courier New" panose="02070309020205020404" pitchFamily="49" charset="0"/>
              <a:ea typeface="돋움" panose="020B0600000101010101" pitchFamily="34" charset="-127"/>
            </a:endParaRPr>
          </a:p>
        </p:txBody>
      </p:sp>
    </p:spTree>
    <p:extLst>
      <p:ext uri="{BB962C8B-B14F-4D97-AF65-F5344CB8AC3E}">
        <p14:creationId xmlns:p14="http://schemas.microsoft.com/office/powerpoint/2010/main" val="2492227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Rectangle 3">
            <a:extLst>
              <a:ext uri="{FF2B5EF4-FFF2-40B4-BE49-F238E27FC236}">
                <a16:creationId xmlns:a16="http://schemas.microsoft.com/office/drawing/2014/main" id="{9A7E771F-8132-49E8-87A6-C04C9C60EE07}"/>
              </a:ext>
            </a:extLst>
          </p:cNvPr>
          <p:cNvSpPr>
            <a:spLocks noChangeArrowheads="1"/>
          </p:cNvSpPr>
          <p:nvPr/>
        </p:nvSpPr>
        <p:spPr bwMode="auto">
          <a:xfrm>
            <a:off x="0" y="-12966"/>
            <a:ext cx="11621386" cy="769441"/>
          </a:xfrm>
          <a:prstGeom prst="rect">
            <a:avLst/>
          </a:prstGeom>
          <a:noFill/>
          <a:ln w="9525">
            <a:noFill/>
            <a:miter lim="800000"/>
            <a:headEnd/>
            <a:tailEnd/>
          </a:ln>
          <a:effectLst/>
        </p:spPr>
        <p:txBody>
          <a:bodyPr wrap="square">
            <a:spAutoFit/>
          </a:bodyPr>
          <a:lstStyle/>
          <a:p>
            <a:pPr>
              <a:buFont typeface="Wingdings" pitchFamily="2" charset="2"/>
              <a:buNone/>
              <a:defRPr/>
            </a:pPr>
            <a:r>
              <a:rPr lang="en-US" altLang="ko-KR" sz="4400" b="1" dirty="0">
                <a:solidFill>
                  <a:srgbClr val="24292E"/>
                </a:solidFill>
                <a:latin typeface="-apple-system"/>
                <a:ea typeface="+mj-ea"/>
                <a:cs typeface="+mj-cs"/>
              </a:rPr>
              <a:t>example: </a:t>
            </a:r>
            <a:r>
              <a:rPr lang="en-US" altLang="ko-KR" sz="4400" b="1" dirty="0" err="1">
                <a:solidFill>
                  <a:srgbClr val="24292E"/>
                </a:solidFill>
                <a:latin typeface="-apple-system"/>
                <a:ea typeface="+mj-ea"/>
                <a:cs typeface="+mj-cs"/>
              </a:rPr>
              <a:t>receiver.c</a:t>
            </a:r>
            <a:r>
              <a:rPr lang="en-US" altLang="ko-KR" sz="4400" b="1" dirty="0">
                <a:solidFill>
                  <a:srgbClr val="24292E"/>
                </a:solidFill>
                <a:latin typeface="-apple-system"/>
                <a:ea typeface="+mj-ea"/>
                <a:cs typeface="+mj-cs"/>
              </a:rPr>
              <a:t> – fetch 3 messages from MQ</a:t>
            </a:r>
          </a:p>
        </p:txBody>
      </p:sp>
      <p:sp>
        <p:nvSpPr>
          <p:cNvPr id="7" name="Text Box 5">
            <a:extLst>
              <a:ext uri="{FF2B5EF4-FFF2-40B4-BE49-F238E27FC236}">
                <a16:creationId xmlns:a16="http://schemas.microsoft.com/office/drawing/2014/main" id="{D73CE6F3-D72C-4C2F-AB82-03225A09C03C}"/>
              </a:ext>
            </a:extLst>
          </p:cNvPr>
          <p:cNvSpPr txBox="1">
            <a:spLocks noChangeArrowheads="1"/>
          </p:cNvSpPr>
          <p:nvPr/>
        </p:nvSpPr>
        <p:spPr bwMode="auto">
          <a:xfrm>
            <a:off x="395288" y="836613"/>
            <a:ext cx="10181464" cy="547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9pPr>
          </a:lstStyle>
          <a:p>
            <a:pPr eaLnBrk="1" hangingPunct="1">
              <a:lnSpc>
                <a:spcPct val="86000"/>
              </a:lnSpc>
            </a:pPr>
            <a:r>
              <a:rPr lang="en-US" altLang="ko-KR" sz="1800" b="1" dirty="0">
                <a:latin typeface="Courier New" panose="02070309020205020404" pitchFamily="49" charset="0"/>
                <a:ea typeface="돋움" panose="020B0600000101010101" pitchFamily="34" charset="-127"/>
              </a:rPr>
              <a:t>#include &lt;</a:t>
            </a:r>
            <a:r>
              <a:rPr lang="en-US" altLang="ko-KR" sz="1800" b="1" dirty="0" err="1">
                <a:latin typeface="Courier New" panose="02070309020205020404" pitchFamily="49" charset="0"/>
                <a:ea typeface="돋움" panose="020B0600000101010101" pitchFamily="34" charset="-127"/>
              </a:rPr>
              <a:t>stdio.h</a:t>
            </a:r>
            <a:r>
              <a:rPr lang="en-US" altLang="ko-KR" sz="1800" b="1" dirty="0">
                <a:latin typeface="Courier New" panose="02070309020205020404" pitchFamily="49" charset="0"/>
                <a:ea typeface="돋움" panose="020B0600000101010101" pitchFamily="34" charset="-127"/>
              </a:rPr>
              <a:t>&gt;  </a:t>
            </a:r>
            <a:r>
              <a:rPr lang="en-US" altLang="ko-KR" sz="1800" b="1" dirty="0">
                <a:solidFill>
                  <a:schemeClr val="bg2"/>
                </a:solidFill>
                <a:latin typeface="Courier New" panose="02070309020205020404" pitchFamily="49" charset="0"/>
                <a:ea typeface="돋움" panose="020B0600000101010101" pitchFamily="34" charset="-127"/>
              </a:rPr>
              <a:t>// </a:t>
            </a:r>
            <a:r>
              <a:rPr lang="en-US" altLang="ko-KR" sz="1800" b="1" dirty="0" err="1">
                <a:solidFill>
                  <a:schemeClr val="bg2"/>
                </a:solidFill>
                <a:latin typeface="Courier New" panose="02070309020205020404" pitchFamily="49" charset="0"/>
                <a:ea typeface="돋움" panose="020B0600000101010101" pitchFamily="34" charset="-127"/>
              </a:rPr>
              <a:t>receiver.c</a:t>
            </a:r>
            <a:endParaRPr lang="en-US" altLang="ko-KR" sz="1800" b="1" dirty="0">
              <a:solidFill>
                <a:schemeClr val="bg2"/>
              </a:solidFill>
              <a:latin typeface="Courier New" panose="02070309020205020404" pitchFamily="49" charset="0"/>
              <a:ea typeface="돋움" panose="020B0600000101010101" pitchFamily="34" charset="-127"/>
            </a:endParaRPr>
          </a:p>
          <a:p>
            <a:pPr eaLnBrk="1" hangingPunct="1">
              <a:lnSpc>
                <a:spcPct val="86000"/>
              </a:lnSpc>
            </a:pPr>
            <a:r>
              <a:rPr lang="en-US" altLang="ko-KR" sz="1800" b="1" dirty="0">
                <a:latin typeface="Courier New" panose="02070309020205020404" pitchFamily="49" charset="0"/>
                <a:ea typeface="돋움" panose="020B0600000101010101" pitchFamily="34" charset="-127"/>
              </a:rPr>
              <a:t>#include &lt;sys/</a:t>
            </a:r>
            <a:r>
              <a:rPr lang="en-US" altLang="ko-KR" sz="1800" b="1" dirty="0" err="1">
                <a:latin typeface="Courier New" panose="02070309020205020404" pitchFamily="49" charset="0"/>
                <a:ea typeface="돋움" panose="020B0600000101010101" pitchFamily="34" charset="-127"/>
              </a:rPr>
              <a:t>types.h</a:t>
            </a:r>
            <a:r>
              <a:rPr lang="en-US" altLang="ko-KR" sz="1800" b="1" dirty="0">
                <a:latin typeface="Courier New" panose="02070309020205020404" pitchFamily="49" charset="0"/>
                <a:ea typeface="돋움" panose="020B0600000101010101" pitchFamily="34" charset="-127"/>
              </a:rPr>
              <a:t>&gt;</a:t>
            </a:r>
          </a:p>
          <a:p>
            <a:pPr eaLnBrk="1" hangingPunct="1">
              <a:lnSpc>
                <a:spcPct val="86000"/>
              </a:lnSpc>
            </a:pPr>
            <a:r>
              <a:rPr lang="en-US" altLang="ko-KR" sz="1800" b="1" dirty="0">
                <a:latin typeface="Courier New" panose="02070309020205020404" pitchFamily="49" charset="0"/>
                <a:ea typeface="돋움" panose="020B0600000101010101" pitchFamily="34" charset="-127"/>
              </a:rPr>
              <a:t>#include &lt;sys/</a:t>
            </a:r>
            <a:r>
              <a:rPr lang="en-US" altLang="ko-KR" sz="1800" b="1" dirty="0" err="1">
                <a:latin typeface="Courier New" panose="02070309020205020404" pitchFamily="49" charset="0"/>
                <a:ea typeface="돋움" panose="020B0600000101010101" pitchFamily="34" charset="-127"/>
              </a:rPr>
              <a:t>ipc.h</a:t>
            </a:r>
            <a:r>
              <a:rPr lang="en-US" altLang="ko-KR" sz="1800" b="1" dirty="0">
                <a:latin typeface="Courier New" panose="02070309020205020404" pitchFamily="49" charset="0"/>
                <a:ea typeface="돋움" panose="020B0600000101010101" pitchFamily="34" charset="-127"/>
              </a:rPr>
              <a:t>&gt;</a:t>
            </a:r>
          </a:p>
          <a:p>
            <a:pPr eaLnBrk="1" hangingPunct="1">
              <a:lnSpc>
                <a:spcPct val="86000"/>
              </a:lnSpc>
            </a:pPr>
            <a:r>
              <a:rPr lang="en-US" altLang="ko-KR" sz="1800" b="1" dirty="0">
                <a:latin typeface="Courier New" panose="02070309020205020404" pitchFamily="49" charset="0"/>
                <a:ea typeface="돋움" panose="020B0600000101010101" pitchFamily="34" charset="-127"/>
              </a:rPr>
              <a:t>#include &lt;sys/</a:t>
            </a:r>
            <a:r>
              <a:rPr lang="en-US" altLang="ko-KR" sz="1800" b="1" dirty="0" err="1">
                <a:latin typeface="Courier New" panose="02070309020205020404" pitchFamily="49" charset="0"/>
                <a:ea typeface="돋움" panose="020B0600000101010101" pitchFamily="34" charset="-127"/>
              </a:rPr>
              <a:t>msg.h</a:t>
            </a:r>
            <a:r>
              <a:rPr lang="en-US" altLang="ko-KR" sz="1800" b="1" dirty="0">
                <a:latin typeface="Courier New" panose="02070309020205020404" pitchFamily="49" charset="0"/>
                <a:ea typeface="돋움" panose="020B0600000101010101" pitchFamily="34" charset="-127"/>
              </a:rPr>
              <a:t>&gt;</a:t>
            </a:r>
          </a:p>
          <a:p>
            <a:pPr eaLnBrk="1" hangingPunct="1">
              <a:lnSpc>
                <a:spcPct val="86000"/>
              </a:lnSpc>
            </a:pPr>
            <a:r>
              <a:rPr lang="en-US" altLang="ko-KR" sz="1800" b="1" dirty="0">
                <a:latin typeface="Courier New" panose="02070309020205020404" pitchFamily="49" charset="0"/>
                <a:ea typeface="돋움" panose="020B0600000101010101" pitchFamily="34" charset="-127"/>
              </a:rPr>
              <a:t>#define DEFINED_KEY 0x10101010</a:t>
            </a:r>
          </a:p>
          <a:p>
            <a:pPr eaLnBrk="1" hangingPunct="1">
              <a:lnSpc>
                <a:spcPct val="86000"/>
              </a:lnSpc>
            </a:pPr>
            <a:r>
              <a:rPr lang="en-US" altLang="ko-KR" sz="1800" b="1" dirty="0">
                <a:latin typeface="Courier New" panose="02070309020205020404" pitchFamily="49" charset="0"/>
                <a:ea typeface="돋움" panose="020B0600000101010101" pitchFamily="34" charset="-127"/>
              </a:rPr>
              <a:t>main(int </a:t>
            </a:r>
            <a:r>
              <a:rPr lang="en-US" altLang="ko-KR" sz="1800" b="1" dirty="0" err="1">
                <a:latin typeface="Courier New" panose="02070309020205020404" pitchFamily="49" charset="0"/>
                <a:ea typeface="돋움" panose="020B0600000101010101" pitchFamily="34" charset="-127"/>
              </a:rPr>
              <a:t>argc</a:t>
            </a:r>
            <a:r>
              <a:rPr lang="en-US" altLang="ko-KR" sz="1800" b="1" dirty="0">
                <a:latin typeface="Courier New" panose="02070309020205020404" pitchFamily="49" charset="0"/>
                <a:ea typeface="돋움" panose="020B0600000101010101" pitchFamily="34" charset="-127"/>
              </a:rPr>
              <a:t>, char **</a:t>
            </a:r>
            <a:r>
              <a:rPr lang="en-US" altLang="ko-KR" sz="1800" b="1" dirty="0" err="1">
                <a:latin typeface="Courier New" panose="02070309020205020404" pitchFamily="49" charset="0"/>
                <a:ea typeface="돋움" panose="020B0600000101010101" pitchFamily="34" charset="-127"/>
              </a:rPr>
              <a:t>argv</a:t>
            </a:r>
            <a:r>
              <a:rPr lang="en-US" altLang="ko-KR" sz="1800" b="1" dirty="0">
                <a:latin typeface="Courier New" panose="02070309020205020404" pitchFamily="49" charset="0"/>
                <a:ea typeface="돋움" panose="020B0600000101010101" pitchFamily="34" charset="-127"/>
              </a:rPr>
              <a:t>)</a:t>
            </a:r>
          </a:p>
          <a:p>
            <a:pPr eaLnBrk="1" hangingPunct="1">
              <a:lnSpc>
                <a:spcPct val="86000"/>
              </a:lnSpc>
            </a:pPr>
            <a:r>
              <a:rPr lang="en-US" altLang="ko-KR" sz="1800" b="1" dirty="0">
                <a:latin typeface="Courier New" panose="02070309020205020404" pitchFamily="49" charset="0"/>
                <a:ea typeface="돋움" panose="020B0600000101010101" pitchFamily="34" charset="-127"/>
              </a:rPr>
              <a:t>{</a:t>
            </a:r>
          </a:p>
          <a:p>
            <a:pPr eaLnBrk="1" hangingPunct="1">
              <a:lnSpc>
                <a:spcPct val="86000"/>
              </a:lnSpc>
            </a:pPr>
            <a:r>
              <a:rPr lang="en-US" altLang="ko-KR" sz="1800" b="1" dirty="0">
                <a:latin typeface="Courier New" panose="02070309020205020404" pitchFamily="49" charset="0"/>
                <a:ea typeface="돋움" panose="020B0600000101010101" pitchFamily="34" charset="-127"/>
              </a:rPr>
              <a:t>    int </a:t>
            </a:r>
            <a:r>
              <a:rPr lang="en-US" altLang="ko-KR" sz="1800" b="1" dirty="0" err="1">
                <a:latin typeface="Courier New" panose="02070309020205020404" pitchFamily="49" charset="0"/>
                <a:ea typeface="돋움" panose="020B0600000101010101" pitchFamily="34" charset="-127"/>
              </a:rPr>
              <a:t>msg_qid</a:t>
            </a:r>
            <a:r>
              <a:rPr lang="en-US" altLang="ko-KR" sz="1800" b="1" dirty="0">
                <a:latin typeface="Courier New" panose="02070309020205020404" pitchFamily="49" charset="0"/>
                <a:ea typeface="돋움" panose="020B0600000101010101" pitchFamily="34" charset="-127"/>
              </a:rPr>
              <a:t>;</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r>
              <a:rPr lang="en-US" altLang="ko-KR" sz="1800" b="1" dirty="0">
                <a:solidFill>
                  <a:srgbClr val="3333CC"/>
                </a:solidFill>
                <a:latin typeface="Courier New" panose="02070309020205020404" pitchFamily="49" charset="0"/>
                <a:ea typeface="돋움" panose="020B0600000101010101" pitchFamily="34" charset="-127"/>
              </a:rPr>
              <a:t>struct {</a:t>
            </a:r>
          </a:p>
          <a:p>
            <a:pPr eaLnBrk="1" hangingPunct="1">
              <a:lnSpc>
                <a:spcPct val="86000"/>
              </a:lnSpc>
            </a:pPr>
            <a:r>
              <a:rPr lang="en-US" altLang="ko-KR" sz="1800" b="1" dirty="0">
                <a:solidFill>
                  <a:srgbClr val="3333CC"/>
                </a:solidFill>
                <a:latin typeface="Courier New" panose="02070309020205020404" pitchFamily="49" charset="0"/>
                <a:ea typeface="돋움" panose="020B0600000101010101" pitchFamily="34" charset="-127"/>
              </a:rPr>
              <a:t>        long </a:t>
            </a:r>
            <a:r>
              <a:rPr lang="en-US" altLang="ko-KR" sz="1800" b="1" dirty="0" err="1">
                <a:solidFill>
                  <a:srgbClr val="3333CC"/>
                </a:solidFill>
                <a:latin typeface="Courier New" panose="02070309020205020404" pitchFamily="49" charset="0"/>
                <a:ea typeface="돋움" panose="020B0600000101010101" pitchFamily="34" charset="-127"/>
              </a:rPr>
              <a:t>mtype</a:t>
            </a:r>
            <a:r>
              <a:rPr lang="en-US" altLang="ko-KR" sz="1800" b="1" dirty="0">
                <a:solidFill>
                  <a:srgbClr val="3333CC"/>
                </a:solidFill>
                <a:latin typeface="Courier New" panose="02070309020205020404" pitchFamily="49" charset="0"/>
                <a:ea typeface="돋움" panose="020B0600000101010101" pitchFamily="34" charset="-127"/>
              </a:rPr>
              <a:t>;</a:t>
            </a:r>
          </a:p>
          <a:p>
            <a:pPr eaLnBrk="1" hangingPunct="1">
              <a:lnSpc>
                <a:spcPct val="86000"/>
              </a:lnSpc>
            </a:pPr>
            <a:r>
              <a:rPr lang="en-US" altLang="ko-KR" sz="1800" b="1" dirty="0">
                <a:solidFill>
                  <a:srgbClr val="3333CC"/>
                </a:solidFill>
                <a:latin typeface="Courier New" panose="02070309020205020404" pitchFamily="49" charset="0"/>
                <a:ea typeface="돋움" panose="020B0600000101010101" pitchFamily="34" charset="-127"/>
              </a:rPr>
              <a:t>        char content[256];</a:t>
            </a:r>
          </a:p>
          <a:p>
            <a:pPr eaLnBrk="1" hangingPunct="1">
              <a:lnSpc>
                <a:spcPct val="86000"/>
              </a:lnSpc>
            </a:pPr>
            <a:r>
              <a:rPr lang="en-US" altLang="ko-KR" sz="1800" b="1" dirty="0">
                <a:solidFill>
                  <a:srgbClr val="3333CC"/>
                </a:solidFill>
                <a:latin typeface="Courier New" panose="02070309020205020404" pitchFamily="49" charset="0"/>
                <a:ea typeface="돋움" panose="020B0600000101010101" pitchFamily="34" charset="-127"/>
              </a:rPr>
              <a:t>    } msg;</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fprintf</a:t>
            </a:r>
            <a:r>
              <a:rPr lang="en-US" altLang="ko-KR" sz="1800" b="1" dirty="0">
                <a:latin typeface="Courier New" panose="02070309020205020404" pitchFamily="49" charset="0"/>
                <a:ea typeface="돋움" panose="020B0600000101010101" pitchFamily="34" charset="-127"/>
              </a:rPr>
              <a:t>(</a:t>
            </a:r>
            <a:r>
              <a:rPr lang="en-US" altLang="ko-KR" sz="1800" b="1" dirty="0" err="1">
                <a:latin typeface="Courier New" panose="02070309020205020404" pitchFamily="49" charset="0"/>
                <a:ea typeface="돋움" panose="020B0600000101010101" pitchFamily="34" charset="-127"/>
              </a:rPr>
              <a:t>stdout</a:t>
            </a:r>
            <a:r>
              <a:rPr lang="en-US" altLang="ko-KR" sz="1800" b="1" dirty="0">
                <a:latin typeface="Courier New" panose="02070309020205020404" pitchFamily="49" charset="0"/>
                <a:ea typeface="돋움" panose="020B0600000101010101" pitchFamily="34" charset="-127"/>
              </a:rPr>
              <a:t>, "=========RECEIVER==========\n");</a:t>
            </a:r>
          </a:p>
          <a:p>
            <a:pPr eaLnBrk="1" hangingPunct="1">
              <a:lnSpc>
                <a:spcPct val="86000"/>
              </a:lnSpc>
            </a:pPr>
            <a:r>
              <a:rPr lang="en-US" altLang="ko-KR" sz="1800" b="1" dirty="0">
                <a:latin typeface="Courier New" panose="02070309020205020404" pitchFamily="49" charset="0"/>
                <a:ea typeface="돋움" panose="020B0600000101010101" pitchFamily="34" charset="-127"/>
              </a:rPr>
              <a:t>    if((</a:t>
            </a:r>
            <a:r>
              <a:rPr lang="en-US" altLang="ko-KR" sz="1800" b="1" dirty="0" err="1">
                <a:latin typeface="Courier New" panose="02070309020205020404" pitchFamily="49" charset="0"/>
                <a:ea typeface="돋움" panose="020B0600000101010101" pitchFamily="34" charset="-127"/>
              </a:rPr>
              <a:t>msg_qid</a:t>
            </a:r>
            <a:r>
              <a:rPr lang="en-US" altLang="ko-KR" sz="1800" b="1" dirty="0">
                <a:latin typeface="Courier New" panose="02070309020205020404" pitchFamily="49" charset="0"/>
                <a:ea typeface="돋움" panose="020B0600000101010101" pitchFamily="34" charset="-127"/>
              </a:rPr>
              <a:t> = </a:t>
            </a:r>
            <a:r>
              <a:rPr lang="en-US" altLang="ko-KR" sz="1800" b="1" dirty="0" err="1">
                <a:solidFill>
                  <a:srgbClr val="3333CC"/>
                </a:solidFill>
                <a:latin typeface="Courier New" panose="02070309020205020404" pitchFamily="49" charset="0"/>
                <a:ea typeface="돋움" panose="020B0600000101010101" pitchFamily="34" charset="-127"/>
              </a:rPr>
              <a:t>msgget</a:t>
            </a:r>
            <a:r>
              <a:rPr lang="en-US" altLang="ko-KR" sz="1800" b="1" dirty="0">
                <a:latin typeface="Courier New" panose="02070309020205020404" pitchFamily="49" charset="0"/>
                <a:ea typeface="돋움" panose="020B0600000101010101" pitchFamily="34" charset="-127"/>
              </a:rPr>
              <a:t>(DEFINED_KEY, IPC_CREAT | 0666)) &lt; 0) {</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perror</a:t>
            </a:r>
            <a:r>
              <a:rPr lang="en-US" altLang="ko-KR" sz="1800" b="1" dirty="0">
                <a:latin typeface="Courier New" panose="02070309020205020404" pitchFamily="49" charset="0"/>
                <a:ea typeface="돋움" panose="020B0600000101010101" pitchFamily="34" charset="-127"/>
              </a:rPr>
              <a:t>("</a:t>
            </a:r>
            <a:r>
              <a:rPr lang="en-US" altLang="ko-KR" sz="1800" b="1" dirty="0" err="1">
                <a:latin typeface="Courier New" panose="02070309020205020404" pitchFamily="49" charset="0"/>
                <a:ea typeface="돋움" panose="020B0600000101010101" pitchFamily="34" charset="-127"/>
              </a:rPr>
              <a:t>msgget</a:t>
            </a:r>
            <a:r>
              <a:rPr lang="en-US" altLang="ko-KR" sz="1800" b="1" dirty="0">
                <a:latin typeface="Courier New" panose="02070309020205020404" pitchFamily="49" charset="0"/>
                <a:ea typeface="돋움" panose="020B0600000101010101" pitchFamily="34" charset="-127"/>
              </a:rPr>
              <a:t>: "); exit(-1);</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p>
          <a:p>
            <a:pPr eaLnBrk="1" hangingPunct="1">
              <a:lnSpc>
                <a:spcPct val="86000"/>
              </a:lnSpc>
            </a:pPr>
            <a:r>
              <a:rPr lang="en-US" altLang="ko-KR" sz="1800" b="1" dirty="0">
                <a:latin typeface="Courier New" panose="02070309020205020404" pitchFamily="49" charset="0"/>
                <a:ea typeface="돋움" panose="020B0600000101010101" pitchFamily="34" charset="-127"/>
              </a:rPr>
              <a:t>    int </a:t>
            </a:r>
            <a:r>
              <a:rPr lang="en-US" altLang="ko-KR" sz="1800" b="1" dirty="0" err="1">
                <a:latin typeface="Courier New" panose="02070309020205020404" pitchFamily="49" charset="0"/>
                <a:ea typeface="돋움" panose="020B0600000101010101" pitchFamily="34" charset="-127"/>
              </a:rPr>
              <a:t>i</a:t>
            </a:r>
            <a:r>
              <a:rPr lang="en-US" altLang="ko-KR" sz="1800" b="1" dirty="0">
                <a:latin typeface="Courier New" panose="02070309020205020404" pitchFamily="49" charset="0"/>
                <a:ea typeface="돋움" panose="020B0600000101010101" pitchFamily="34" charset="-127"/>
              </a:rPr>
              <a:t>=3;</a:t>
            </a:r>
          </a:p>
          <a:p>
            <a:pPr eaLnBrk="1" hangingPunct="1">
              <a:lnSpc>
                <a:spcPct val="86000"/>
              </a:lnSpc>
            </a:pPr>
            <a:r>
              <a:rPr lang="en-US" altLang="ko-KR" sz="1800" b="1" dirty="0">
                <a:latin typeface="Courier New" panose="02070309020205020404" pitchFamily="49" charset="0"/>
                <a:ea typeface="돋움" panose="020B0600000101010101" pitchFamily="34" charset="-127"/>
              </a:rPr>
              <a:t>    while(</a:t>
            </a:r>
            <a:r>
              <a:rPr lang="en-US" altLang="ko-KR" sz="1800" b="1" dirty="0" err="1">
                <a:latin typeface="Courier New" panose="02070309020205020404" pitchFamily="49" charset="0"/>
                <a:ea typeface="돋움" panose="020B0600000101010101" pitchFamily="34" charset="-127"/>
              </a:rPr>
              <a:t>i</a:t>
            </a:r>
            <a:r>
              <a:rPr lang="en-US" altLang="ko-KR" sz="1800" b="1" dirty="0">
                <a:latin typeface="Courier New" panose="02070309020205020404" pitchFamily="49" charset="0"/>
                <a:ea typeface="돋움" panose="020B0600000101010101" pitchFamily="34" charset="-127"/>
              </a:rPr>
              <a:t>--) {</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memset</a:t>
            </a:r>
            <a:r>
              <a:rPr lang="en-US" altLang="ko-KR" sz="1800" b="1" dirty="0">
                <a:latin typeface="Courier New" panose="02070309020205020404" pitchFamily="49" charset="0"/>
                <a:ea typeface="돋움" panose="020B0600000101010101" pitchFamily="34" charset="-127"/>
              </a:rPr>
              <a:t>(</a:t>
            </a:r>
            <a:r>
              <a:rPr lang="en-US" altLang="ko-KR" sz="1800" b="1" dirty="0" err="1">
                <a:latin typeface="Courier New" panose="02070309020205020404" pitchFamily="49" charset="0"/>
                <a:ea typeface="돋움" panose="020B0600000101010101" pitchFamily="34" charset="-127"/>
              </a:rPr>
              <a:t>msg.content</a:t>
            </a:r>
            <a:r>
              <a:rPr lang="en-US" altLang="ko-KR" sz="1800" b="1" dirty="0">
                <a:latin typeface="Courier New" panose="02070309020205020404" pitchFamily="49" charset="0"/>
                <a:ea typeface="돋움" panose="020B0600000101010101" pitchFamily="34" charset="-127"/>
              </a:rPr>
              <a:t>, 0x0, 256);</a:t>
            </a:r>
          </a:p>
          <a:p>
            <a:pPr eaLnBrk="1" hangingPunct="1">
              <a:lnSpc>
                <a:spcPct val="86000"/>
              </a:lnSpc>
            </a:pPr>
            <a:r>
              <a:rPr lang="en-US" altLang="ko-KR" sz="1800" b="1" dirty="0">
                <a:latin typeface="Courier New" panose="02070309020205020404" pitchFamily="49" charset="0"/>
                <a:ea typeface="돋움" panose="020B0600000101010101" pitchFamily="34" charset="-127"/>
              </a:rPr>
              <a:t>        if(</a:t>
            </a:r>
            <a:r>
              <a:rPr lang="en-US" altLang="ko-KR" sz="1800" b="1" dirty="0" err="1">
                <a:solidFill>
                  <a:srgbClr val="3333CC"/>
                </a:solidFill>
                <a:latin typeface="Courier New" panose="02070309020205020404" pitchFamily="49" charset="0"/>
                <a:ea typeface="돋움" panose="020B0600000101010101" pitchFamily="34" charset="-127"/>
              </a:rPr>
              <a:t>msgrcv</a:t>
            </a:r>
            <a:r>
              <a:rPr lang="en-US" altLang="ko-KR" sz="1800" b="1" dirty="0">
                <a:latin typeface="Courier New" panose="02070309020205020404" pitchFamily="49" charset="0"/>
                <a:ea typeface="돋움" panose="020B0600000101010101" pitchFamily="34" charset="-127"/>
              </a:rPr>
              <a:t>(</a:t>
            </a:r>
            <a:r>
              <a:rPr lang="en-US" altLang="ko-KR" sz="1800" b="1" dirty="0" err="1">
                <a:latin typeface="Courier New" panose="02070309020205020404" pitchFamily="49" charset="0"/>
                <a:ea typeface="돋움" panose="020B0600000101010101" pitchFamily="34" charset="-127"/>
              </a:rPr>
              <a:t>msg_qid</a:t>
            </a:r>
            <a:r>
              <a:rPr lang="en-US" altLang="ko-KR" sz="1800" b="1" dirty="0">
                <a:latin typeface="Courier New" panose="02070309020205020404" pitchFamily="49" charset="0"/>
                <a:ea typeface="돋움" panose="020B0600000101010101" pitchFamily="34" charset="-127"/>
              </a:rPr>
              <a:t>, &amp;msg, 256, 0, 0) &lt; 0) {</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r>
              <a:rPr lang="en-US" altLang="ko-KR" sz="1800" b="1" dirty="0" err="1">
                <a:latin typeface="Courier New" panose="02070309020205020404" pitchFamily="49" charset="0"/>
                <a:ea typeface="돋움" panose="020B0600000101010101" pitchFamily="34" charset="-127"/>
              </a:rPr>
              <a:t>perror</a:t>
            </a:r>
            <a:r>
              <a:rPr lang="en-US" altLang="ko-KR" sz="1800" b="1" dirty="0">
                <a:latin typeface="Courier New" panose="02070309020205020404" pitchFamily="49" charset="0"/>
                <a:ea typeface="돋움" panose="020B0600000101010101" pitchFamily="34" charset="-127"/>
              </a:rPr>
              <a:t>("</a:t>
            </a:r>
            <a:r>
              <a:rPr lang="en-US" altLang="ko-KR" sz="1800" b="1" dirty="0" err="1">
                <a:latin typeface="Courier New" panose="02070309020205020404" pitchFamily="49" charset="0"/>
                <a:ea typeface="돋움" panose="020B0600000101010101" pitchFamily="34" charset="-127"/>
              </a:rPr>
              <a:t>msgrcv</a:t>
            </a:r>
            <a:r>
              <a:rPr lang="en-US" altLang="ko-KR" sz="1800" b="1" dirty="0">
                <a:latin typeface="Courier New" panose="02070309020205020404" pitchFamily="49" charset="0"/>
                <a:ea typeface="돋움" panose="020B0600000101010101" pitchFamily="34" charset="-127"/>
              </a:rPr>
              <a:t>: "); exit(-1);</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p>
          <a:p>
            <a:pPr eaLnBrk="1" hangingPunct="1">
              <a:lnSpc>
                <a:spcPct val="86000"/>
              </a:lnSpc>
            </a:pPr>
            <a:r>
              <a:rPr lang="en-US" altLang="ko-KR" sz="1800" b="1" dirty="0">
                <a:latin typeface="Courier New" panose="02070309020205020404" pitchFamily="49" charset="0"/>
                <a:ea typeface="돋움" panose="020B0600000101010101" pitchFamily="34" charset="-127"/>
              </a:rPr>
              <a:t>        puts(</a:t>
            </a:r>
            <a:r>
              <a:rPr lang="en-US" altLang="ko-KR" sz="1800" b="1" dirty="0" err="1">
                <a:latin typeface="Courier New" panose="02070309020205020404" pitchFamily="49" charset="0"/>
                <a:ea typeface="돋움" panose="020B0600000101010101" pitchFamily="34" charset="-127"/>
              </a:rPr>
              <a:t>msg.content</a:t>
            </a:r>
            <a:r>
              <a:rPr lang="en-US" altLang="ko-KR" sz="1800" b="1" dirty="0">
                <a:latin typeface="Courier New" panose="02070309020205020404" pitchFamily="49" charset="0"/>
                <a:ea typeface="돋움" panose="020B0600000101010101" pitchFamily="34" charset="-127"/>
              </a:rPr>
              <a:t>);</a:t>
            </a:r>
          </a:p>
          <a:p>
            <a:pPr eaLnBrk="1" hangingPunct="1">
              <a:lnSpc>
                <a:spcPct val="86000"/>
              </a:lnSpc>
            </a:pPr>
            <a:r>
              <a:rPr lang="en-US" altLang="ko-KR" sz="1800" b="1" dirty="0">
                <a:latin typeface="Courier New" panose="02070309020205020404" pitchFamily="49" charset="0"/>
                <a:ea typeface="돋움" panose="020B0600000101010101" pitchFamily="34" charset="-127"/>
              </a:rPr>
              <a:t>    }</a:t>
            </a:r>
          </a:p>
          <a:p>
            <a:pPr eaLnBrk="1" hangingPunct="1">
              <a:lnSpc>
                <a:spcPct val="86000"/>
              </a:lnSpc>
            </a:pPr>
            <a:r>
              <a:rPr lang="en-US" altLang="ko-KR" sz="1800" b="1" dirty="0">
                <a:latin typeface="Courier New" panose="02070309020205020404" pitchFamily="49" charset="0"/>
                <a:ea typeface="돋움" panose="020B0600000101010101" pitchFamily="34" charset="-127"/>
              </a:rPr>
              <a:t>}</a:t>
            </a:r>
          </a:p>
        </p:txBody>
      </p:sp>
    </p:spTree>
    <p:extLst>
      <p:ext uri="{BB962C8B-B14F-4D97-AF65-F5344CB8AC3E}">
        <p14:creationId xmlns:p14="http://schemas.microsoft.com/office/powerpoint/2010/main" val="172464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7A820B8C-9C6A-48F3-8A2A-7FFC766E8F7C}"/>
              </a:ext>
            </a:extLst>
          </p:cNvPr>
          <p:cNvSpPr txBox="1"/>
          <p:nvPr/>
        </p:nvSpPr>
        <p:spPr>
          <a:xfrm>
            <a:off x="372139" y="1505635"/>
            <a:ext cx="4529470" cy="2831544"/>
          </a:xfrm>
          <a:prstGeom prst="rect">
            <a:avLst/>
          </a:prstGeom>
          <a:noFill/>
        </p:spPr>
        <p:txBody>
          <a:bodyPr wrap="square">
            <a:spAutoFit/>
          </a:bodyPr>
          <a:lstStyle/>
          <a:p>
            <a:r>
              <a:rPr lang="en-US" sz="2000" dirty="0"/>
              <a:t>[</a:t>
            </a:r>
            <a:r>
              <a:rPr lang="en-US" sz="2000" dirty="0" err="1"/>
              <a:t>vishnu@team-osd</a:t>
            </a:r>
            <a:r>
              <a:rPr lang="en-US" sz="2000" dirty="0"/>
              <a:t> ~]$ vi </a:t>
            </a:r>
            <a:r>
              <a:rPr lang="en-US" sz="2000" dirty="0" err="1"/>
              <a:t>sender.c</a:t>
            </a:r>
            <a:endParaRPr lang="en-US" sz="2000" dirty="0"/>
          </a:p>
          <a:p>
            <a:r>
              <a:rPr lang="en-US" sz="2000" dirty="0"/>
              <a:t>[</a:t>
            </a:r>
            <a:r>
              <a:rPr lang="en-US" sz="2000" dirty="0" err="1"/>
              <a:t>vishnu@team-osd</a:t>
            </a:r>
            <a:r>
              <a:rPr lang="en-US" sz="2000" dirty="0"/>
              <a:t> ~]$ cc </a:t>
            </a:r>
            <a:r>
              <a:rPr lang="en-US" sz="2000" dirty="0" err="1"/>
              <a:t>sender.c</a:t>
            </a:r>
            <a:r>
              <a:rPr lang="en-US" sz="2000" dirty="0"/>
              <a:t> -o sender</a:t>
            </a:r>
          </a:p>
          <a:p>
            <a:r>
              <a:rPr lang="en-US" sz="2000" dirty="0"/>
              <a:t>[</a:t>
            </a:r>
            <a:r>
              <a:rPr lang="en-US" sz="2000" dirty="0" err="1"/>
              <a:t>vishnu@team-osd</a:t>
            </a:r>
            <a:r>
              <a:rPr lang="en-US" sz="2000" dirty="0"/>
              <a:t> ~]$ ./sender</a:t>
            </a:r>
          </a:p>
          <a:p>
            <a:r>
              <a:rPr lang="en-US" sz="2000" dirty="0"/>
              <a:t>=========SENDER==========</a:t>
            </a:r>
          </a:p>
          <a:p>
            <a:r>
              <a:rPr lang="en-US" sz="2000" dirty="0" err="1"/>
              <a:t>i</a:t>
            </a:r>
            <a:endParaRPr lang="en-US" sz="2000" dirty="0"/>
          </a:p>
          <a:p>
            <a:r>
              <a:rPr lang="en-US" sz="2000" dirty="0"/>
              <a:t>am</a:t>
            </a:r>
          </a:p>
          <a:p>
            <a:r>
              <a:rPr lang="en-US" sz="2000" dirty="0"/>
              <a:t>happy</a:t>
            </a:r>
          </a:p>
          <a:p>
            <a:endParaRPr lang="en-US" dirty="0"/>
          </a:p>
        </p:txBody>
      </p:sp>
      <p:sp>
        <p:nvSpPr>
          <p:cNvPr id="18" name="TextBox 17">
            <a:extLst>
              <a:ext uri="{FF2B5EF4-FFF2-40B4-BE49-F238E27FC236}">
                <a16:creationId xmlns:a16="http://schemas.microsoft.com/office/drawing/2014/main" id="{EA7C2217-61F8-475D-8FE7-7A41EDD6A085}"/>
              </a:ext>
            </a:extLst>
          </p:cNvPr>
          <p:cNvSpPr txBox="1"/>
          <p:nvPr/>
        </p:nvSpPr>
        <p:spPr>
          <a:xfrm>
            <a:off x="5341176" y="1505635"/>
            <a:ext cx="6103088" cy="2523768"/>
          </a:xfrm>
          <a:prstGeom prst="rect">
            <a:avLst/>
          </a:prstGeom>
          <a:noFill/>
        </p:spPr>
        <p:txBody>
          <a:bodyPr wrap="square">
            <a:spAutoFit/>
          </a:bodyPr>
          <a:lstStyle/>
          <a:p>
            <a:r>
              <a:rPr lang="en-US" sz="2000" dirty="0"/>
              <a:t>[</a:t>
            </a:r>
            <a:r>
              <a:rPr lang="en-US" sz="2000" dirty="0" err="1"/>
              <a:t>vishnu@team-osd</a:t>
            </a:r>
            <a:r>
              <a:rPr lang="en-US" sz="2000" dirty="0"/>
              <a:t> ~]$ vi </a:t>
            </a:r>
            <a:r>
              <a:rPr lang="en-US" sz="2000" dirty="0" err="1"/>
              <a:t>receiver.c</a:t>
            </a:r>
            <a:endParaRPr lang="en-US" sz="2000" dirty="0"/>
          </a:p>
          <a:p>
            <a:r>
              <a:rPr lang="en-US" sz="2000" dirty="0"/>
              <a:t>[</a:t>
            </a:r>
            <a:r>
              <a:rPr lang="en-US" sz="2000" dirty="0" err="1"/>
              <a:t>vishnu@team-osd</a:t>
            </a:r>
            <a:r>
              <a:rPr lang="en-US" sz="2000" dirty="0"/>
              <a:t> ~]$ cc </a:t>
            </a:r>
            <a:r>
              <a:rPr lang="en-US" sz="2000" dirty="0" err="1"/>
              <a:t>receiver.c</a:t>
            </a:r>
            <a:r>
              <a:rPr lang="en-US" sz="2000" dirty="0"/>
              <a:t> -o receiver</a:t>
            </a:r>
          </a:p>
          <a:p>
            <a:r>
              <a:rPr lang="en-IN" sz="2000" dirty="0"/>
              <a:t>[</a:t>
            </a:r>
            <a:r>
              <a:rPr lang="en-IN" sz="2000" dirty="0" err="1"/>
              <a:t>vishnu@team-osd</a:t>
            </a:r>
            <a:r>
              <a:rPr lang="en-IN" sz="2000" dirty="0"/>
              <a:t> ~]$ ./receiver</a:t>
            </a:r>
          </a:p>
          <a:p>
            <a:r>
              <a:rPr lang="en-IN" sz="2000" dirty="0"/>
              <a:t>=========RECEIVER==========</a:t>
            </a:r>
          </a:p>
          <a:p>
            <a:r>
              <a:rPr lang="en-IN" sz="2000" dirty="0" err="1"/>
              <a:t>i</a:t>
            </a:r>
            <a:endParaRPr lang="en-IN" sz="2000" dirty="0"/>
          </a:p>
          <a:p>
            <a:r>
              <a:rPr lang="en-IN" sz="2000" dirty="0"/>
              <a:t>am</a:t>
            </a:r>
          </a:p>
          <a:p>
            <a:r>
              <a:rPr lang="en-IN" sz="2000" dirty="0"/>
              <a:t>happy</a:t>
            </a:r>
          </a:p>
          <a:p>
            <a:endParaRPr lang="en-US" dirty="0"/>
          </a:p>
        </p:txBody>
      </p:sp>
      <p:sp>
        <p:nvSpPr>
          <p:cNvPr id="4" name="Text Box 5">
            <a:extLst>
              <a:ext uri="{FF2B5EF4-FFF2-40B4-BE49-F238E27FC236}">
                <a16:creationId xmlns:a16="http://schemas.microsoft.com/office/drawing/2014/main" id="{C997E927-4946-4BB8-A164-713433F1683F}"/>
              </a:ext>
            </a:extLst>
          </p:cNvPr>
          <p:cNvSpPr txBox="1">
            <a:spLocks noChangeArrowheads="1"/>
          </p:cNvSpPr>
          <p:nvPr/>
        </p:nvSpPr>
        <p:spPr bwMode="auto">
          <a:xfrm>
            <a:off x="284321" y="330836"/>
            <a:ext cx="11014463"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9pPr>
          </a:lstStyle>
          <a:p>
            <a:pPr eaLnBrk="1" hangingPunct="1"/>
            <a:r>
              <a:rPr lang="en-US" altLang="ko-KR" sz="2400" b="1" dirty="0">
                <a:latin typeface="Courier New" panose="02070309020205020404" pitchFamily="49" charset="0"/>
                <a:ea typeface="돋움" panose="020B0600000101010101" pitchFamily="34" charset="-127"/>
              </a:rPr>
              <a:t>Execute </a:t>
            </a:r>
            <a:r>
              <a:rPr lang="en-US" altLang="ko-KR" sz="2400" b="1" dirty="0" err="1">
                <a:latin typeface="Courier New" panose="02070309020205020404" pitchFamily="49" charset="0"/>
                <a:ea typeface="돋움" panose="020B0600000101010101" pitchFamily="34" charset="-127"/>
              </a:rPr>
              <a:t>sender.c</a:t>
            </a:r>
            <a:r>
              <a:rPr lang="en-US" altLang="ko-KR" sz="2400" b="1" dirty="0">
                <a:latin typeface="Courier New" panose="02070309020205020404" pitchFamily="49" charset="0"/>
                <a:ea typeface="돋움" panose="020B0600000101010101" pitchFamily="34" charset="-127"/>
              </a:rPr>
              <a:t> and </a:t>
            </a:r>
            <a:r>
              <a:rPr lang="en-US" altLang="ko-KR" sz="2400" b="1" dirty="0" err="1">
                <a:latin typeface="Courier New" panose="02070309020205020404" pitchFamily="49" charset="0"/>
                <a:ea typeface="돋움" panose="020B0600000101010101" pitchFamily="34" charset="-127"/>
              </a:rPr>
              <a:t>receiver.c</a:t>
            </a:r>
            <a:r>
              <a:rPr lang="en-US" altLang="ko-KR" sz="2400" b="1" dirty="0">
                <a:latin typeface="Courier New" panose="02070309020205020404" pitchFamily="49" charset="0"/>
                <a:ea typeface="돋움" panose="020B0600000101010101" pitchFamily="34" charset="-127"/>
              </a:rPr>
              <a:t> on two different terminals</a:t>
            </a:r>
          </a:p>
        </p:txBody>
      </p:sp>
    </p:spTree>
    <p:extLst>
      <p:ext uri="{BB962C8B-B14F-4D97-AF65-F5344CB8AC3E}">
        <p14:creationId xmlns:p14="http://schemas.microsoft.com/office/powerpoint/2010/main" val="2651482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Content Placeholder 16"/>
          <p:cNvSpPr>
            <a:spLocks noGrp="1"/>
          </p:cNvSpPr>
          <p:nvPr>
            <p:ph idx="1"/>
          </p:nvPr>
        </p:nvSpPr>
        <p:spPr>
          <a:xfrm>
            <a:off x="838200" y="2704011"/>
            <a:ext cx="10515600" cy="1867989"/>
          </a:xfrm>
        </p:spPr>
        <p:txBody>
          <a:bodyPr>
            <a:normAutofit/>
          </a:bodyPr>
          <a:lstStyle/>
          <a:p>
            <a:pPr algn="ctr">
              <a:buNone/>
            </a:pPr>
            <a:r>
              <a:rPr lang="en-US" sz="4800" b="1" dirty="0">
                <a:solidFill>
                  <a:srgbClr val="FF0000"/>
                </a:solidFill>
              </a:rPr>
              <a:t>Thank you</a:t>
            </a:r>
          </a:p>
        </p:txBody>
      </p:sp>
    </p:spTree>
    <p:extLst>
      <p:ext uri="{BB962C8B-B14F-4D97-AF65-F5344CB8AC3E}">
        <p14:creationId xmlns:p14="http://schemas.microsoft.com/office/powerpoint/2010/main" val="291440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IN" b="1" i="0" dirty="0" err="1">
                <a:solidFill>
                  <a:srgbClr val="24292E"/>
                </a:solidFill>
                <a:effectLst/>
                <a:latin typeface="-apple-system"/>
              </a:rPr>
              <a:t>Interprocess</a:t>
            </a:r>
            <a:r>
              <a:rPr lang="en-IN" b="1" i="0" dirty="0">
                <a:solidFill>
                  <a:srgbClr val="24292E"/>
                </a:solidFill>
                <a:effectLst/>
                <a:latin typeface="-apple-system"/>
              </a:rPr>
              <a:t> Communication</a:t>
            </a:r>
          </a:p>
        </p:txBody>
      </p:sp>
      <p:sp>
        <p:nvSpPr>
          <p:cNvPr id="3" name="Content Placeholder 2"/>
          <p:cNvSpPr>
            <a:spLocks noGrp="1"/>
          </p:cNvSpPr>
          <p:nvPr>
            <p:ph idx="1"/>
          </p:nvPr>
        </p:nvSpPr>
        <p:spPr>
          <a:xfrm>
            <a:off x="690390" y="1322364"/>
            <a:ext cx="10515600" cy="4643585"/>
          </a:xfrm>
        </p:spPr>
        <p:txBody>
          <a:bodyPr>
            <a:normAutofit fontScale="92500" lnSpcReduction="20000"/>
          </a:bodyPr>
          <a:lstStyle/>
          <a:p>
            <a:pPr marL="0" indent="0">
              <a:buNone/>
            </a:pPr>
            <a:r>
              <a:rPr lang="en-US" b="0" i="0" dirty="0">
                <a:solidFill>
                  <a:srgbClr val="24292E"/>
                </a:solidFill>
                <a:effectLst/>
                <a:latin typeface="-apple-system"/>
              </a:rPr>
              <a:t>Processes have to communicate to exchange data and to synchronize operations. Several forms of </a:t>
            </a:r>
            <a:r>
              <a:rPr lang="en-US" b="0" i="0" dirty="0" err="1">
                <a:solidFill>
                  <a:srgbClr val="24292E"/>
                </a:solidFill>
                <a:effectLst/>
                <a:latin typeface="-apple-system"/>
              </a:rPr>
              <a:t>interprocess</a:t>
            </a:r>
            <a:r>
              <a:rPr lang="en-US" b="0" i="0" dirty="0">
                <a:solidFill>
                  <a:srgbClr val="24292E"/>
                </a:solidFill>
                <a:effectLst/>
                <a:latin typeface="-apple-system"/>
              </a:rPr>
              <a:t> communication are: pipes, named pipes and signals. But each one has some limitations.</a:t>
            </a:r>
            <a:endParaRPr lang="en-US" dirty="0"/>
          </a:p>
          <a:p>
            <a:pPr marL="0" indent="0">
              <a:buNone/>
            </a:pPr>
            <a:endParaRPr lang="en-US" b="0" i="0" dirty="0">
              <a:solidFill>
                <a:srgbClr val="24292E"/>
              </a:solidFill>
              <a:effectLst/>
              <a:latin typeface="-apple-system"/>
            </a:endParaRPr>
          </a:p>
          <a:p>
            <a:pPr algn="l"/>
            <a:r>
              <a:rPr lang="en-US" b="1" i="0" dirty="0">
                <a:solidFill>
                  <a:srgbClr val="24292E"/>
                </a:solidFill>
                <a:effectLst/>
                <a:latin typeface="-apple-system"/>
              </a:rPr>
              <a:t>System V IPC</a:t>
            </a:r>
          </a:p>
          <a:p>
            <a:pPr marL="0" indent="0" algn="l">
              <a:buNone/>
            </a:pPr>
            <a:r>
              <a:rPr lang="en-US" b="0" i="0" dirty="0">
                <a:solidFill>
                  <a:srgbClr val="24292E"/>
                </a:solidFill>
                <a:effectLst/>
                <a:latin typeface="-apple-system"/>
              </a:rPr>
              <a:t>The UNIX System V IPC package consists of three mechanisms:</a:t>
            </a:r>
          </a:p>
          <a:p>
            <a:pPr algn="l">
              <a:buFont typeface="+mj-lt"/>
              <a:buAutoNum type="arabicPeriod"/>
            </a:pPr>
            <a:r>
              <a:rPr lang="en-US" b="0" i="0" dirty="0">
                <a:solidFill>
                  <a:srgbClr val="24292E"/>
                </a:solidFill>
                <a:effectLst/>
                <a:latin typeface="-apple-system"/>
              </a:rPr>
              <a:t> Message Queues/Messages allow process to send formatted data streams to arbitrary processes. </a:t>
            </a:r>
          </a:p>
          <a:p>
            <a:pPr>
              <a:buFont typeface="+mj-lt"/>
              <a:buAutoNum type="arabicPeriod"/>
            </a:pPr>
            <a:r>
              <a:rPr lang="en-US" b="0" i="0" dirty="0">
                <a:solidFill>
                  <a:srgbClr val="24292E"/>
                </a:solidFill>
                <a:effectLst/>
                <a:latin typeface="-apple-system"/>
              </a:rPr>
              <a:t> Shared memory allows processes to share parts of their virtual address space. </a:t>
            </a:r>
            <a:r>
              <a:rPr lang="en-US" altLang="en-US" sz="2800" dirty="0"/>
              <a:t>an area of memory accessible by multiple processes.</a:t>
            </a:r>
            <a:endParaRPr lang="en-US" b="0" i="0" dirty="0">
              <a:solidFill>
                <a:srgbClr val="24292E"/>
              </a:solidFill>
              <a:effectLst/>
              <a:latin typeface="-apple-system"/>
            </a:endParaRPr>
          </a:p>
          <a:p>
            <a:pPr>
              <a:buFont typeface="+mj-lt"/>
              <a:buAutoNum type="arabicPeriod"/>
            </a:pPr>
            <a:r>
              <a:rPr lang="en-US" b="0" i="0" dirty="0">
                <a:solidFill>
                  <a:srgbClr val="24292E"/>
                </a:solidFill>
                <a:effectLst/>
                <a:latin typeface="-apple-system"/>
              </a:rPr>
              <a:t> Semaphores allow processes to synchronize execution. </a:t>
            </a:r>
            <a:r>
              <a:rPr lang="en-US" altLang="en-US" sz="2800" dirty="0"/>
              <a:t>Can be used to implement critical-section problems; allocation of resources</a:t>
            </a:r>
            <a:r>
              <a:rPr lang="en-US" altLang="en-US" sz="2800" dirty="0">
                <a:solidFill>
                  <a:srgbClr val="24292E"/>
                </a:solidFill>
                <a:latin typeface="-apple-system"/>
              </a:rPr>
              <a:t>.</a:t>
            </a:r>
            <a:endParaRPr lang="en-US" altLang="en-US" sz="2800" dirty="0"/>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654650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72" y="250575"/>
            <a:ext cx="10515600" cy="957238"/>
          </a:xfrm>
        </p:spPr>
        <p:txBody>
          <a:bodyPr/>
          <a:lstStyle/>
          <a:p>
            <a:pPr algn="l"/>
            <a:r>
              <a:rPr lang="en-US" altLang="en-US" b="1" dirty="0">
                <a:solidFill>
                  <a:srgbClr val="24292E"/>
                </a:solidFill>
                <a:latin typeface="-apple-system"/>
              </a:rPr>
              <a:t>IPC  System Calls</a:t>
            </a:r>
            <a:endParaRPr lang="en-IN" b="1" dirty="0">
              <a:solidFill>
                <a:srgbClr val="24292E"/>
              </a:solidFill>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aphicFrame>
        <p:nvGraphicFramePr>
          <p:cNvPr id="16" name="Group 1157">
            <a:extLst>
              <a:ext uri="{FF2B5EF4-FFF2-40B4-BE49-F238E27FC236}">
                <a16:creationId xmlns:a16="http://schemas.microsoft.com/office/drawing/2014/main" id="{CC0F11F7-9660-4555-A867-431FDC6603A1}"/>
              </a:ext>
            </a:extLst>
          </p:cNvPr>
          <p:cNvGraphicFramePr>
            <a:graphicFrameLocks noGrp="1"/>
          </p:cNvGraphicFramePr>
          <p:nvPr>
            <p:extLst>
              <p:ext uri="{D42A27DB-BD31-4B8C-83A1-F6EECF244321}">
                <p14:modId xmlns:p14="http://schemas.microsoft.com/office/powerpoint/2010/main" val="1218206644"/>
              </p:ext>
            </p:extLst>
          </p:nvPr>
        </p:nvGraphicFramePr>
        <p:xfrm>
          <a:off x="217607" y="1531187"/>
          <a:ext cx="6458614" cy="3738880"/>
        </p:xfrm>
        <a:graphic>
          <a:graphicData uri="http://schemas.openxmlformats.org/drawingml/2006/table">
            <a:tbl>
              <a:tblPr/>
              <a:tblGrid>
                <a:gridCol w="1847217">
                  <a:extLst>
                    <a:ext uri="{9D8B030D-6E8A-4147-A177-3AD203B41FA5}">
                      <a16:colId xmlns:a16="http://schemas.microsoft.com/office/drawing/2014/main" val="3766604872"/>
                    </a:ext>
                  </a:extLst>
                </a:gridCol>
                <a:gridCol w="1383419">
                  <a:extLst>
                    <a:ext uri="{9D8B030D-6E8A-4147-A177-3AD203B41FA5}">
                      <a16:colId xmlns:a16="http://schemas.microsoft.com/office/drawing/2014/main" val="3706796879"/>
                    </a:ext>
                  </a:extLst>
                </a:gridCol>
                <a:gridCol w="1586465">
                  <a:extLst>
                    <a:ext uri="{9D8B030D-6E8A-4147-A177-3AD203B41FA5}">
                      <a16:colId xmlns:a16="http://schemas.microsoft.com/office/drawing/2014/main" val="1956382167"/>
                    </a:ext>
                  </a:extLst>
                </a:gridCol>
                <a:gridCol w="1641513">
                  <a:extLst>
                    <a:ext uri="{9D8B030D-6E8A-4147-A177-3AD203B41FA5}">
                      <a16:colId xmlns:a16="http://schemas.microsoft.com/office/drawing/2014/main" val="1967151871"/>
                    </a:ext>
                  </a:extLst>
                </a:gridCol>
              </a:tblGrid>
              <a:tr h="965200">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Functionality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 Message  Queue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Semaphore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rPr>
                        <a:t>Shared</a:t>
                      </a:r>
                    </a:p>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rPr>
                        <a:t>Memory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235421540"/>
                  </a:ext>
                </a:extLst>
              </a:tr>
              <a:tr h="914400">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Allocate IPC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a:ln>
                            <a:noFill/>
                          </a:ln>
                          <a:solidFill>
                            <a:schemeClr val="tx1"/>
                          </a:solidFill>
                          <a:effectLst/>
                          <a:latin typeface="Times New Roman" panose="02020603050405020304" pitchFamily="18" charset="0"/>
                        </a:rPr>
                        <a:t>msgget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a:ln>
                            <a:noFill/>
                          </a:ln>
                          <a:solidFill>
                            <a:schemeClr val="tx1"/>
                          </a:solidFill>
                          <a:effectLst/>
                          <a:latin typeface="Times New Roman" panose="02020603050405020304" pitchFamily="18" charset="0"/>
                        </a:rPr>
                        <a:t>semget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dirty="0" err="1">
                          <a:ln>
                            <a:noFill/>
                          </a:ln>
                          <a:solidFill>
                            <a:schemeClr val="tx1"/>
                          </a:solidFill>
                          <a:effectLst/>
                          <a:latin typeface="Times New Roman" panose="02020603050405020304" pitchFamily="18" charset="0"/>
                        </a:rPr>
                        <a:t>shmget</a:t>
                      </a:r>
                      <a:endParaRPr kumimoji="0" lang="en-US" altLang="en-US" sz="2800" b="1" i="1"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4320527"/>
                  </a:ext>
                </a:extLst>
              </a:tr>
              <a:tr h="944563">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rPr>
                        <a:t>Access IPC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a:ln>
                            <a:noFill/>
                          </a:ln>
                          <a:solidFill>
                            <a:schemeClr val="tx1"/>
                          </a:solidFill>
                          <a:effectLst/>
                          <a:latin typeface="Times New Roman" panose="02020603050405020304" pitchFamily="18" charset="0"/>
                        </a:rPr>
                        <a:t>msgsnd msgrcv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a:ln>
                            <a:noFill/>
                          </a:ln>
                          <a:solidFill>
                            <a:schemeClr val="tx1"/>
                          </a:solidFill>
                          <a:effectLst/>
                          <a:latin typeface="Times New Roman" panose="02020603050405020304" pitchFamily="18" charset="0"/>
                        </a:rPr>
                        <a:t>semop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dirty="0" err="1">
                          <a:ln>
                            <a:noFill/>
                          </a:ln>
                          <a:solidFill>
                            <a:schemeClr val="tx1"/>
                          </a:solidFill>
                          <a:effectLst/>
                          <a:latin typeface="Times New Roman" panose="02020603050405020304" pitchFamily="18" charset="0"/>
                        </a:rPr>
                        <a:t>shmat</a:t>
                      </a:r>
                      <a:br>
                        <a:rPr kumimoji="0" lang="en-US" altLang="en-US" sz="2800" b="1" i="1" u="none" strike="noStrike" cap="none" normalizeH="0" baseline="0" dirty="0">
                          <a:ln>
                            <a:noFill/>
                          </a:ln>
                          <a:solidFill>
                            <a:schemeClr val="tx1"/>
                          </a:solidFill>
                          <a:effectLst/>
                          <a:latin typeface="Times New Roman" panose="02020603050405020304" pitchFamily="18" charset="0"/>
                        </a:rPr>
                      </a:br>
                      <a:r>
                        <a:rPr kumimoji="0" lang="en-US" altLang="en-US" sz="2800" b="1" i="1" u="none" strike="noStrike" cap="none" normalizeH="0" baseline="0" dirty="0">
                          <a:ln>
                            <a:noFill/>
                          </a:ln>
                          <a:solidFill>
                            <a:schemeClr val="tx1"/>
                          </a:solidFill>
                          <a:effectLst/>
                          <a:latin typeface="Times New Roman" panose="02020603050405020304" pitchFamily="18" charset="0"/>
                        </a:rPr>
                        <a:t> </a:t>
                      </a:r>
                      <a:r>
                        <a:rPr kumimoji="0" lang="en-US" altLang="en-US" sz="2800" b="1" i="1" u="none" strike="noStrike" cap="none" normalizeH="0" baseline="0" dirty="0" err="1">
                          <a:ln>
                            <a:noFill/>
                          </a:ln>
                          <a:solidFill>
                            <a:schemeClr val="tx1"/>
                          </a:solidFill>
                          <a:effectLst/>
                          <a:latin typeface="Times New Roman" panose="02020603050405020304" pitchFamily="18" charset="0"/>
                        </a:rPr>
                        <a:t>shmdt</a:t>
                      </a:r>
                      <a:endParaRPr kumimoji="0" lang="en-US" altLang="en-US" sz="2800" b="1" i="1"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082176"/>
                  </a:ext>
                </a:extLst>
              </a:tr>
              <a:tr h="914400">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IPC 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a:ln>
                            <a:noFill/>
                          </a:ln>
                          <a:solidFill>
                            <a:schemeClr val="tx1"/>
                          </a:solidFill>
                          <a:effectLst/>
                          <a:latin typeface="Times New Roman" panose="02020603050405020304" pitchFamily="18" charset="0"/>
                        </a:rPr>
                        <a:t>msgctl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a:ln>
                            <a:noFill/>
                          </a:ln>
                          <a:solidFill>
                            <a:schemeClr val="tx1"/>
                          </a:solidFill>
                          <a:effectLst/>
                          <a:latin typeface="Times New Roman" panose="02020603050405020304" pitchFamily="18" charset="0"/>
                        </a:rPr>
                        <a:t>semctl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dirty="0" err="1">
                          <a:ln>
                            <a:noFill/>
                          </a:ln>
                          <a:solidFill>
                            <a:schemeClr val="tx1"/>
                          </a:solidFill>
                          <a:effectLst/>
                          <a:latin typeface="Times New Roman" panose="02020603050405020304" pitchFamily="18" charset="0"/>
                        </a:rPr>
                        <a:t>shmctl</a:t>
                      </a:r>
                      <a:endParaRPr kumimoji="0" lang="en-US" altLang="en-US" sz="2800" b="1" i="1"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2947759"/>
                  </a:ext>
                </a:extLst>
              </a:tr>
            </a:tbl>
          </a:graphicData>
        </a:graphic>
      </p:graphicFrame>
      <p:sp>
        <p:nvSpPr>
          <p:cNvPr id="18" name="TextBox 17">
            <a:extLst>
              <a:ext uri="{FF2B5EF4-FFF2-40B4-BE49-F238E27FC236}">
                <a16:creationId xmlns:a16="http://schemas.microsoft.com/office/drawing/2014/main" id="{8E5AEBB6-2A50-47F1-B14F-CC1CFDF97719}"/>
              </a:ext>
            </a:extLst>
          </p:cNvPr>
          <p:cNvSpPr txBox="1"/>
          <p:nvPr/>
        </p:nvSpPr>
        <p:spPr>
          <a:xfrm>
            <a:off x="6921368" y="1396859"/>
            <a:ext cx="4925437" cy="3693319"/>
          </a:xfrm>
          <a:prstGeom prst="rect">
            <a:avLst/>
          </a:prstGeom>
          <a:noFill/>
        </p:spPr>
        <p:txBody>
          <a:bodyPr wrap="square">
            <a:spAutoFit/>
          </a:bodyPr>
          <a:lstStyle/>
          <a:p>
            <a:r>
              <a:rPr lang="en-US" b="1" dirty="0"/>
              <a:t>msg/</a:t>
            </a:r>
            <a:r>
              <a:rPr lang="en-US" b="1" dirty="0" err="1"/>
              <a:t>sem</a:t>
            </a:r>
            <a:r>
              <a:rPr lang="en-US" b="1" dirty="0"/>
              <a:t>/</a:t>
            </a:r>
            <a:r>
              <a:rPr lang="en-US" b="1" dirty="0" err="1"/>
              <a:t>shm</a:t>
            </a:r>
            <a:r>
              <a:rPr lang="en-US" b="1" dirty="0"/>
              <a:t> get</a:t>
            </a:r>
          </a:p>
          <a:p>
            <a:r>
              <a:rPr lang="en-US" b="1" dirty="0"/>
              <a:t>Create new or open existing IPC structure. </a:t>
            </a:r>
          </a:p>
          <a:p>
            <a:r>
              <a:rPr lang="en-US" b="1" dirty="0"/>
              <a:t>Returns an IPC identifier</a:t>
            </a:r>
          </a:p>
          <a:p>
            <a:endParaRPr lang="en-US" b="1" dirty="0"/>
          </a:p>
          <a:p>
            <a:r>
              <a:rPr lang="en-US" b="1" dirty="0"/>
              <a:t>msg/</a:t>
            </a:r>
            <a:r>
              <a:rPr lang="en-US" b="1" dirty="0" err="1"/>
              <a:t>sem</a:t>
            </a:r>
            <a:r>
              <a:rPr lang="en-US" b="1" dirty="0"/>
              <a:t>/</a:t>
            </a:r>
            <a:r>
              <a:rPr lang="en-US" b="1" dirty="0" err="1"/>
              <a:t>shm</a:t>
            </a:r>
            <a:r>
              <a:rPr lang="en-US" b="1" dirty="0"/>
              <a:t> </a:t>
            </a:r>
            <a:r>
              <a:rPr lang="en-US" b="1" dirty="0" err="1"/>
              <a:t>ctl</a:t>
            </a:r>
            <a:endParaRPr lang="en-US" b="1" dirty="0"/>
          </a:p>
          <a:p>
            <a:r>
              <a:rPr lang="en-US" b="1" dirty="0"/>
              <a:t>Determine status, set options and/or permissions</a:t>
            </a:r>
          </a:p>
          <a:p>
            <a:r>
              <a:rPr lang="en-US" b="1" dirty="0"/>
              <a:t>Remove an IPC identifier</a:t>
            </a:r>
          </a:p>
          <a:p>
            <a:endParaRPr lang="en-US" b="1" dirty="0"/>
          </a:p>
          <a:p>
            <a:r>
              <a:rPr lang="en-US" b="1" dirty="0"/>
              <a:t>msg/</a:t>
            </a:r>
            <a:r>
              <a:rPr lang="en-US" b="1" dirty="0" err="1"/>
              <a:t>sem</a:t>
            </a:r>
            <a:r>
              <a:rPr lang="en-US" b="1" dirty="0"/>
              <a:t>/</a:t>
            </a:r>
            <a:r>
              <a:rPr lang="en-US" b="1" dirty="0" err="1"/>
              <a:t>shm</a:t>
            </a:r>
            <a:r>
              <a:rPr lang="en-US" b="1" dirty="0"/>
              <a:t> op</a:t>
            </a:r>
          </a:p>
          <a:p>
            <a:r>
              <a:rPr lang="en-US" b="1" dirty="0"/>
              <a:t>Operate on an IPC identifier</a:t>
            </a:r>
          </a:p>
          <a:p>
            <a:r>
              <a:rPr lang="en-US" b="1" dirty="0"/>
              <a:t>For example(Message queue)</a:t>
            </a:r>
          </a:p>
          <a:p>
            <a:r>
              <a:rPr lang="en-US" b="1" dirty="0"/>
              <a:t>add new msg to a queue  (</a:t>
            </a:r>
            <a:r>
              <a:rPr lang="en-US" b="1" dirty="0" err="1"/>
              <a:t>msgsnd</a:t>
            </a:r>
            <a:r>
              <a:rPr lang="en-US" b="1" dirty="0"/>
              <a:t>)</a:t>
            </a:r>
          </a:p>
          <a:p>
            <a:r>
              <a:rPr lang="en-US" b="1" dirty="0"/>
              <a:t>receive msg from a queue  (</a:t>
            </a:r>
            <a:r>
              <a:rPr lang="en-US" b="1" dirty="0" err="1"/>
              <a:t>msgrcv</a:t>
            </a:r>
            <a:r>
              <a:rPr lang="en-US" b="1" dirty="0"/>
              <a:t>)</a:t>
            </a:r>
          </a:p>
        </p:txBody>
      </p:sp>
    </p:spTree>
    <p:extLst>
      <p:ext uri="{BB962C8B-B14F-4D97-AF65-F5344CB8AC3E}">
        <p14:creationId xmlns:p14="http://schemas.microsoft.com/office/powerpoint/2010/main" val="202227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332" y="0"/>
            <a:ext cx="10515600" cy="957238"/>
          </a:xfrm>
        </p:spPr>
        <p:txBody>
          <a:bodyPr/>
          <a:lstStyle/>
          <a:p>
            <a:pPr algn="l"/>
            <a:r>
              <a:rPr lang="en-IN" b="1" i="0" dirty="0">
                <a:solidFill>
                  <a:srgbClr val="24292E"/>
                </a:solidFill>
                <a:effectLst/>
                <a:latin typeface="-apple-system"/>
              </a:rPr>
              <a:t>They share common properties:</a:t>
            </a:r>
          </a:p>
        </p:txBody>
      </p:sp>
      <p:sp>
        <p:nvSpPr>
          <p:cNvPr id="3" name="Content Placeholder 2"/>
          <p:cNvSpPr>
            <a:spLocks noGrp="1"/>
          </p:cNvSpPr>
          <p:nvPr>
            <p:ph idx="1"/>
          </p:nvPr>
        </p:nvSpPr>
        <p:spPr>
          <a:xfrm>
            <a:off x="690390" y="723014"/>
            <a:ext cx="10515600" cy="5761918"/>
          </a:xfrm>
        </p:spPr>
        <p:txBody>
          <a:bodyPr>
            <a:normAutofit fontScale="25000" lnSpcReduction="20000"/>
          </a:bodyPr>
          <a:lstStyle/>
          <a:p>
            <a:r>
              <a:rPr lang="en-US" sz="9600" b="0" i="0" dirty="0">
                <a:solidFill>
                  <a:srgbClr val="24292E"/>
                </a:solidFill>
                <a:effectLst/>
                <a:latin typeface="-apple-system"/>
              </a:rPr>
              <a:t>Each mechanism contains a table whose entries describe all instances of the mechanism.</a:t>
            </a:r>
          </a:p>
          <a:p>
            <a:r>
              <a:rPr lang="en-US" sz="9600" b="0" i="0" dirty="0">
                <a:solidFill>
                  <a:srgbClr val="24292E"/>
                </a:solidFill>
                <a:effectLst/>
                <a:latin typeface="-apple-system"/>
              </a:rPr>
              <a:t>Each entry contains a numeric key, which is its user-chosen name.</a:t>
            </a:r>
          </a:p>
          <a:p>
            <a:r>
              <a:rPr lang="en-US" sz="9600" b="0" i="0" dirty="0">
                <a:solidFill>
                  <a:srgbClr val="24292E"/>
                </a:solidFill>
                <a:effectLst/>
                <a:latin typeface="-apple-system"/>
              </a:rPr>
              <a:t>Each mechanism contains a "get" system call to create a new entry or to retrieve an existing one, and parameters to the calls include a key and flags.</a:t>
            </a:r>
          </a:p>
          <a:p>
            <a:r>
              <a:rPr lang="en-US" sz="9600" b="0" i="0" dirty="0">
                <a:solidFill>
                  <a:srgbClr val="24292E"/>
                </a:solidFill>
                <a:effectLst/>
                <a:latin typeface="-apple-system"/>
              </a:rPr>
              <a:t>Processes can call the "get" system calls with the key IPC_PRIVATE to assure the return of an unused entry. They can set the IPC_CREAT bit in the flag field to create a new entry if one by the given key does not already exist, and they can force an error notification by setting the IPC_EXCL and IPC_CREAT flags, if an entry already exists for the key.</a:t>
            </a:r>
          </a:p>
          <a:p>
            <a:r>
              <a:rPr lang="en-US" sz="9600" b="0" i="0" dirty="0">
                <a:solidFill>
                  <a:srgbClr val="24292E"/>
                </a:solidFill>
                <a:effectLst/>
                <a:latin typeface="-apple-system"/>
              </a:rPr>
              <a:t>The kernel uses the following formula to find the index into the table of data structures from the descriptor: index = descriptor modulo (number of entries in table);</a:t>
            </a:r>
          </a:p>
          <a:p>
            <a:r>
              <a:rPr lang="en-US" sz="9600" b="0" i="0" dirty="0">
                <a:solidFill>
                  <a:srgbClr val="24292E"/>
                </a:solidFill>
                <a:effectLst/>
                <a:latin typeface="-apple-system"/>
              </a:rPr>
              <a:t>Each entry has a permissions structure that includes the user ID and group ID of the process that created the entry, a user and group ID set by the "control" system call (studied below), and a set of read-write-execute permissions for user, group, and others, similar to the file permission modes.</a:t>
            </a:r>
          </a:p>
          <a:p>
            <a:r>
              <a:rPr lang="en-US" sz="9600" b="0" i="0" dirty="0">
                <a:solidFill>
                  <a:srgbClr val="24292E"/>
                </a:solidFill>
                <a:effectLst/>
                <a:latin typeface="-apple-system"/>
              </a:rPr>
              <a:t>Each entry contains other information such as the process ID of the last process to update the entry, and time of last access or update.</a:t>
            </a:r>
          </a:p>
          <a:p>
            <a:endParaRPr lang="en-US" b="0" i="0" dirty="0">
              <a:solidFill>
                <a:srgbClr val="24292E"/>
              </a:solidFill>
              <a:effectLst/>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87062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IN" b="1" i="0" dirty="0">
                <a:solidFill>
                  <a:srgbClr val="24292E"/>
                </a:solidFill>
                <a:effectLst/>
                <a:latin typeface="-apple-system"/>
              </a:rPr>
              <a:t>They share common properties:</a:t>
            </a:r>
          </a:p>
        </p:txBody>
      </p:sp>
      <p:sp>
        <p:nvSpPr>
          <p:cNvPr id="3" name="Content Placeholder 2"/>
          <p:cNvSpPr>
            <a:spLocks noGrp="1"/>
          </p:cNvSpPr>
          <p:nvPr>
            <p:ph idx="1"/>
          </p:nvPr>
        </p:nvSpPr>
        <p:spPr>
          <a:xfrm>
            <a:off x="690390" y="1322364"/>
            <a:ext cx="10515600" cy="4643585"/>
          </a:xfrm>
        </p:spPr>
        <p:txBody>
          <a:bodyPr>
            <a:normAutofit fontScale="70000" lnSpcReduction="20000"/>
          </a:bodyPr>
          <a:lstStyle/>
          <a:p>
            <a:r>
              <a:rPr lang="en-US" sz="2800" b="0" i="0" dirty="0">
                <a:solidFill>
                  <a:srgbClr val="24292E"/>
                </a:solidFill>
                <a:effectLst/>
                <a:latin typeface="-apple-system"/>
              </a:rPr>
              <a:t>Each mechanism contains a "control" system call to query status of an entry, to set status information, or to remove the entry from the system.</a:t>
            </a:r>
          </a:p>
          <a:p>
            <a:r>
              <a:rPr lang="en-US" sz="2800" b="0" i="0" dirty="0">
                <a:solidFill>
                  <a:srgbClr val="24292E"/>
                </a:solidFill>
                <a:effectLst/>
                <a:latin typeface="-apple-system"/>
              </a:rPr>
              <a:t>When a user allocates an IPC resource, the kernel returns the resource ID or descriptor , which it computes by the formula </a:t>
            </a:r>
          </a:p>
          <a:p>
            <a:r>
              <a:rPr lang="en-US" sz="2800" b="0" i="0" dirty="0">
                <a:solidFill>
                  <a:srgbClr val="24292E"/>
                </a:solidFill>
                <a:effectLst/>
                <a:latin typeface="-apple-system"/>
              </a:rPr>
              <a:t>Id or descriptor = seq * table size + index; </a:t>
            </a:r>
          </a:p>
          <a:p>
            <a:r>
              <a:rPr lang="en-US" sz="2800" b="0" i="0" dirty="0">
                <a:solidFill>
                  <a:srgbClr val="24292E"/>
                </a:solidFill>
                <a:effectLst/>
                <a:latin typeface="-apple-system"/>
              </a:rPr>
              <a:t>where seq is the sequence number of this resource, table size is the size of the resource table, and index is the index of the resource in the table. This ensures that a new id is generated if a table element is reused, since seq is incremented. This prevents processes from accessing a resource using a stale id</a:t>
            </a:r>
            <a:r>
              <a:rPr lang="en-US" sz="2400" b="0" i="0" dirty="0">
                <a:solidFill>
                  <a:srgbClr val="24292E"/>
                </a:solidFill>
                <a:effectLst/>
                <a:latin typeface="-apple-system"/>
              </a:rPr>
              <a:t>. </a:t>
            </a:r>
          </a:p>
          <a:p>
            <a:pPr algn="l"/>
            <a:r>
              <a:rPr lang="en-US" dirty="0">
                <a:solidFill>
                  <a:srgbClr val="24292E"/>
                </a:solidFill>
                <a:latin typeface="-apple-system"/>
              </a:rPr>
              <a:t>For example, if the table of message structures contains 100 entries, the descriptors for entry 1 are 1, 101, 201, and so on. When a process removes an entry, the kernel increments the descriptor associated with it by the number of entries in the table: The incremented value becomes the new descriptor for the entry when it is next allocated by a "get" call. Processes that attempt to access the entry by its old descriptor fail on their access. Referring to the previous example, if the descriptor associated with message entry 1 is 201 when it is removed, the kernel assigns a new descriptor, 301, to the entry. Processes that attempt to access descriptor 201 receive an error, because it is no longer valid. The kernel eventually recycles descriptor numbers, presumably after a long time </a:t>
            </a:r>
            <a:r>
              <a:rPr lang="en-IN" dirty="0">
                <a:solidFill>
                  <a:srgbClr val="24292E"/>
                </a:solidFill>
                <a:latin typeface="-apple-system"/>
              </a:rPr>
              <a:t>lapse.</a:t>
            </a:r>
            <a:endParaRPr lang="en-US" dirty="0">
              <a:solidFill>
                <a:srgbClr val="24292E"/>
              </a:solidFill>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42765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IN" b="1" i="0" dirty="0">
                <a:solidFill>
                  <a:srgbClr val="24292E"/>
                </a:solidFill>
                <a:effectLst/>
                <a:latin typeface="-apple-system"/>
              </a:rPr>
              <a:t>Messages/Message Queues</a:t>
            </a:r>
          </a:p>
        </p:txBody>
      </p:sp>
      <p:sp>
        <p:nvSpPr>
          <p:cNvPr id="3" name="Content Placeholder 2"/>
          <p:cNvSpPr>
            <a:spLocks noGrp="1"/>
          </p:cNvSpPr>
          <p:nvPr>
            <p:ph idx="1"/>
          </p:nvPr>
        </p:nvSpPr>
        <p:spPr>
          <a:xfrm>
            <a:off x="690390" y="1322364"/>
            <a:ext cx="10515600" cy="4643585"/>
          </a:xfrm>
        </p:spPr>
        <p:txBody>
          <a:bodyPr>
            <a:normAutofit/>
          </a:bodyPr>
          <a:lstStyle/>
          <a:p>
            <a:pPr algn="l"/>
            <a:r>
              <a:rPr lang="en-US" b="0" i="0" dirty="0">
                <a:solidFill>
                  <a:srgbClr val="24292E"/>
                </a:solidFill>
                <a:effectLst/>
                <a:latin typeface="-apple-system"/>
              </a:rPr>
              <a:t>There are four system calls for messages/messages queues:</a:t>
            </a:r>
          </a:p>
          <a:p>
            <a:pPr algn="l">
              <a:buFont typeface="+mj-lt"/>
              <a:buAutoNum type="arabicPeriod"/>
            </a:pPr>
            <a:r>
              <a:rPr lang="en-US" b="0" i="1" dirty="0" err="1">
                <a:solidFill>
                  <a:srgbClr val="24292E"/>
                </a:solidFill>
                <a:effectLst/>
                <a:latin typeface="-apple-system"/>
              </a:rPr>
              <a:t>msgget</a:t>
            </a:r>
            <a:r>
              <a:rPr lang="en-US" b="0" i="0" dirty="0">
                <a:solidFill>
                  <a:srgbClr val="24292E"/>
                </a:solidFill>
                <a:effectLst/>
                <a:latin typeface="-apple-system"/>
              </a:rPr>
              <a:t> returns (and possibly creates) a message descriptor.</a:t>
            </a:r>
          </a:p>
          <a:p>
            <a:pPr algn="l">
              <a:buFont typeface="+mj-lt"/>
              <a:buAutoNum type="arabicPeriod"/>
            </a:pPr>
            <a:r>
              <a:rPr lang="en-US" b="0" i="1" dirty="0" err="1">
                <a:solidFill>
                  <a:srgbClr val="24292E"/>
                </a:solidFill>
                <a:effectLst/>
                <a:latin typeface="-apple-system"/>
              </a:rPr>
              <a:t>msgctl</a:t>
            </a:r>
            <a:r>
              <a:rPr lang="en-US" b="0" i="0" dirty="0">
                <a:solidFill>
                  <a:srgbClr val="24292E"/>
                </a:solidFill>
                <a:effectLst/>
                <a:latin typeface="-apple-system"/>
              </a:rPr>
              <a:t> has options to set and return parameters associated with a message descriptor and an option to remove descriptors.</a:t>
            </a:r>
          </a:p>
          <a:p>
            <a:pPr algn="l">
              <a:buFont typeface="+mj-lt"/>
              <a:buAutoNum type="arabicPeriod"/>
            </a:pPr>
            <a:r>
              <a:rPr lang="en-US" b="0" i="1" dirty="0" err="1">
                <a:solidFill>
                  <a:srgbClr val="24292E"/>
                </a:solidFill>
                <a:effectLst/>
                <a:latin typeface="-apple-system"/>
              </a:rPr>
              <a:t>msgsnd</a:t>
            </a:r>
            <a:r>
              <a:rPr lang="en-US" b="0" i="0" dirty="0">
                <a:solidFill>
                  <a:srgbClr val="24292E"/>
                </a:solidFill>
                <a:effectLst/>
                <a:latin typeface="-apple-system"/>
              </a:rPr>
              <a:t> sends a message.</a:t>
            </a:r>
          </a:p>
          <a:p>
            <a:pPr algn="l">
              <a:buFont typeface="+mj-lt"/>
              <a:buAutoNum type="arabicPeriod"/>
            </a:pPr>
            <a:r>
              <a:rPr lang="en-US" b="0" i="1" dirty="0" err="1">
                <a:solidFill>
                  <a:srgbClr val="24292E"/>
                </a:solidFill>
                <a:effectLst/>
                <a:latin typeface="-apple-system"/>
              </a:rPr>
              <a:t>msgrcv</a:t>
            </a:r>
            <a:r>
              <a:rPr lang="en-US" b="0" i="0" dirty="0">
                <a:solidFill>
                  <a:srgbClr val="24292E"/>
                </a:solidFill>
                <a:effectLst/>
                <a:latin typeface="-apple-system"/>
              </a:rPr>
              <a:t> receives a message.</a:t>
            </a:r>
          </a:p>
          <a:p>
            <a:pPr marL="0" indent="0">
              <a:buNone/>
            </a:pPr>
            <a:endParaRPr lang="en-US" b="0" i="0" dirty="0">
              <a:solidFill>
                <a:srgbClr val="24292E"/>
              </a:solidFill>
              <a:effectLst/>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08794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buFont typeface="Wingdings" pitchFamily="2" charset="2"/>
              <a:buNone/>
              <a:defRPr/>
            </a:pPr>
            <a:r>
              <a:rPr lang="en-US" altLang="ko-KR" sz="4400" dirty="0">
                <a:solidFill>
                  <a:schemeClr val="accent6">
                    <a:lumMod val="25000"/>
                  </a:schemeClr>
                </a:solidFill>
                <a:effectLst>
                  <a:outerShdw blurRad="38100" dist="38100" dir="2700000" algn="tl">
                    <a:srgbClr val="C0C0C0"/>
                  </a:outerShdw>
                </a:effectLst>
                <a:latin typeface="Times New Roman" charset="0"/>
                <a:ea typeface="HY헤드라인M" pitchFamily="18" charset="-127"/>
              </a:rPr>
              <a:t>Permission Structure</a:t>
            </a:r>
          </a:p>
        </p:txBody>
      </p:sp>
      <p:sp>
        <p:nvSpPr>
          <p:cNvPr id="3" name="Content Placeholder 2"/>
          <p:cNvSpPr>
            <a:spLocks noGrp="1"/>
          </p:cNvSpPr>
          <p:nvPr>
            <p:ph idx="1"/>
          </p:nvPr>
        </p:nvSpPr>
        <p:spPr>
          <a:xfrm>
            <a:off x="690390" y="1322364"/>
            <a:ext cx="10515600" cy="4643585"/>
          </a:xfrm>
        </p:spPr>
        <p:txBody>
          <a:bodyPr>
            <a:normAutofit/>
          </a:bodyPr>
          <a:lstStyle/>
          <a:p>
            <a:pPr>
              <a:lnSpc>
                <a:spcPct val="125000"/>
              </a:lnSpc>
              <a:spcBef>
                <a:spcPct val="30000"/>
              </a:spcBef>
              <a:spcAft>
                <a:spcPct val="30000"/>
              </a:spcAft>
            </a:pPr>
            <a:r>
              <a:rPr lang="en-US" altLang="ko-KR" sz="2800" dirty="0" err="1">
                <a:ea typeface="HY헤드라인M" pitchFamily="18" charset="-127"/>
              </a:rPr>
              <a:t>ipc_perm</a:t>
            </a:r>
            <a:r>
              <a:rPr lang="en-US" altLang="ko-KR" sz="2800" dirty="0">
                <a:ea typeface="HY헤드라인M" pitchFamily="18" charset="-127"/>
              </a:rPr>
              <a:t> is associated with each IPC structure.</a:t>
            </a:r>
          </a:p>
          <a:p>
            <a:pPr>
              <a:lnSpc>
                <a:spcPct val="125000"/>
              </a:lnSpc>
              <a:spcBef>
                <a:spcPct val="30000"/>
              </a:spcBef>
              <a:spcAft>
                <a:spcPct val="30000"/>
              </a:spcAft>
            </a:pPr>
            <a:r>
              <a:rPr lang="en-US" altLang="ko-KR" sz="2800" dirty="0">
                <a:ea typeface="HY헤드라인M" pitchFamily="18" charset="-127"/>
              </a:rPr>
              <a:t>Defines the permissions and owner.</a:t>
            </a:r>
          </a:p>
          <a:p>
            <a:pPr marL="0" indent="0">
              <a:buNone/>
            </a:pPr>
            <a:endParaRPr lang="en-US" b="0" i="0" dirty="0">
              <a:solidFill>
                <a:srgbClr val="24292E"/>
              </a:solidFill>
              <a:effectLst/>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 Box 7">
            <a:extLst>
              <a:ext uri="{FF2B5EF4-FFF2-40B4-BE49-F238E27FC236}">
                <a16:creationId xmlns:a16="http://schemas.microsoft.com/office/drawing/2014/main" id="{DAD843C0-CA76-40FB-9813-A0F5D3624E46}"/>
              </a:ext>
            </a:extLst>
          </p:cNvPr>
          <p:cNvSpPr txBox="1">
            <a:spLocks noChangeArrowheads="1"/>
          </p:cNvSpPr>
          <p:nvPr/>
        </p:nvSpPr>
        <p:spPr bwMode="auto">
          <a:xfrm>
            <a:off x="1067243" y="2835680"/>
            <a:ext cx="9905557" cy="32071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1200">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sz="1200">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sz="1200">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sz="1200">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sz="1200">
                <a:solidFill>
                  <a:schemeClr val="tx1"/>
                </a:solidFill>
                <a:latin typeface="Times New Roman" panose="02020603050405020304" pitchFamily="18" charset="0"/>
                <a:ea typeface="굴림" panose="020B0600000101010101" pitchFamily="34" charset="-127"/>
              </a:defRPr>
            </a:lvl5pPr>
            <a:lvl6pPr marL="25146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6pPr>
            <a:lvl7pPr marL="29718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7pPr>
            <a:lvl8pPr marL="34290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8pPr>
            <a:lvl9pPr marL="3886200" indent="-228600" eaLnBrk="0" fontAlgn="base" latinLnBrk="1" hangingPunct="0">
              <a:spcBef>
                <a:spcPct val="0"/>
              </a:spcBef>
              <a:spcAft>
                <a:spcPct val="0"/>
              </a:spcAft>
              <a:defRPr kumimoji="1" sz="1200">
                <a:solidFill>
                  <a:schemeClr val="tx1"/>
                </a:solidFill>
                <a:latin typeface="Times New Roman" panose="02020603050405020304" pitchFamily="18" charset="0"/>
                <a:ea typeface="굴림" panose="020B0600000101010101" pitchFamily="34" charset="-127"/>
              </a:defRPr>
            </a:lvl9pPr>
          </a:lstStyle>
          <a:p>
            <a:pPr eaLnBrk="1" hangingPunct="1"/>
            <a:r>
              <a:rPr lang="en-US" altLang="ko-KR" sz="2400" b="1" dirty="0">
                <a:solidFill>
                  <a:srgbClr val="000000"/>
                </a:solidFill>
                <a:latin typeface="Courier New" panose="02070309020205020404" pitchFamily="49" charset="0"/>
                <a:ea typeface="돋움" panose="020B0600000101010101" pitchFamily="34" charset="-127"/>
              </a:rPr>
              <a:t>struct </a:t>
            </a:r>
            <a:r>
              <a:rPr lang="en-US" altLang="ko-KR" sz="2400" b="1" dirty="0" err="1">
                <a:solidFill>
                  <a:srgbClr val="000000"/>
                </a:solidFill>
                <a:latin typeface="Courier New" panose="02070309020205020404" pitchFamily="49" charset="0"/>
                <a:ea typeface="돋움" panose="020B0600000101010101" pitchFamily="34" charset="-127"/>
              </a:rPr>
              <a:t>ipc_perm</a:t>
            </a:r>
            <a:r>
              <a:rPr lang="en-US" altLang="ko-KR" sz="2400" b="1" dirty="0">
                <a:solidFill>
                  <a:srgbClr val="000000"/>
                </a:solidFill>
                <a:latin typeface="Courier New" panose="02070309020205020404" pitchFamily="49" charset="0"/>
                <a:ea typeface="돋움" panose="020B0600000101010101" pitchFamily="34" charset="-127"/>
              </a:rPr>
              <a:t> {</a:t>
            </a:r>
          </a:p>
          <a:p>
            <a:pPr eaLnBrk="1" hangingPunct="1"/>
            <a:r>
              <a:rPr lang="en-US" altLang="ko-KR" sz="2400" b="1" dirty="0">
                <a:solidFill>
                  <a:srgbClr val="000000"/>
                </a:solidFill>
                <a:latin typeface="Courier New" panose="02070309020205020404" pitchFamily="49" charset="0"/>
                <a:ea typeface="돋움" panose="020B0600000101010101" pitchFamily="34" charset="-127"/>
              </a:rPr>
              <a:t>  </a:t>
            </a:r>
            <a:r>
              <a:rPr lang="en-US" altLang="ko-KR" sz="2400" b="1" dirty="0" err="1">
                <a:solidFill>
                  <a:srgbClr val="000000"/>
                </a:solidFill>
                <a:latin typeface="Courier New" panose="02070309020205020404" pitchFamily="49" charset="0"/>
                <a:ea typeface="돋움" panose="020B0600000101010101" pitchFamily="34" charset="-127"/>
              </a:rPr>
              <a:t>uid_t</a:t>
            </a:r>
            <a:r>
              <a:rPr lang="en-US" altLang="ko-KR" sz="2400" b="1" dirty="0">
                <a:solidFill>
                  <a:srgbClr val="000000"/>
                </a:solidFill>
                <a:latin typeface="Courier New" panose="02070309020205020404" pitchFamily="49" charset="0"/>
                <a:ea typeface="돋움" panose="020B0600000101010101" pitchFamily="34" charset="-127"/>
              </a:rPr>
              <a:t> </a:t>
            </a:r>
            <a:r>
              <a:rPr lang="en-US" altLang="ko-KR" sz="2400" b="1" dirty="0" err="1">
                <a:solidFill>
                  <a:srgbClr val="000000"/>
                </a:solidFill>
                <a:latin typeface="Courier New" panose="02070309020205020404" pitchFamily="49" charset="0"/>
                <a:ea typeface="돋움" panose="020B0600000101010101" pitchFamily="34" charset="-127"/>
              </a:rPr>
              <a:t>uid</a:t>
            </a:r>
            <a:r>
              <a:rPr lang="en-US" altLang="ko-KR" sz="2400" b="1" dirty="0">
                <a:solidFill>
                  <a:srgbClr val="000000"/>
                </a:solidFill>
                <a:latin typeface="Courier New" panose="02070309020205020404" pitchFamily="49" charset="0"/>
                <a:ea typeface="돋움" panose="020B0600000101010101" pitchFamily="34" charset="-127"/>
              </a:rPr>
              <a:t>;   /* owner's effective user id */</a:t>
            </a:r>
          </a:p>
          <a:p>
            <a:pPr eaLnBrk="1" hangingPunct="1"/>
            <a:r>
              <a:rPr lang="en-US" altLang="ko-KR" sz="2400" b="1" dirty="0">
                <a:solidFill>
                  <a:srgbClr val="000000"/>
                </a:solidFill>
                <a:latin typeface="Courier New" panose="02070309020205020404" pitchFamily="49" charset="0"/>
                <a:ea typeface="돋움" panose="020B0600000101010101" pitchFamily="34" charset="-127"/>
              </a:rPr>
              <a:t>  </a:t>
            </a:r>
            <a:r>
              <a:rPr lang="en-US" altLang="ko-KR" sz="2400" b="1" dirty="0" err="1">
                <a:solidFill>
                  <a:srgbClr val="000000"/>
                </a:solidFill>
                <a:latin typeface="Courier New" panose="02070309020205020404" pitchFamily="49" charset="0"/>
                <a:ea typeface="돋움" panose="020B0600000101010101" pitchFamily="34" charset="-127"/>
              </a:rPr>
              <a:t>gid_t</a:t>
            </a:r>
            <a:r>
              <a:rPr lang="en-US" altLang="ko-KR" sz="2400" b="1" dirty="0">
                <a:solidFill>
                  <a:srgbClr val="000000"/>
                </a:solidFill>
                <a:latin typeface="Courier New" panose="02070309020205020404" pitchFamily="49" charset="0"/>
                <a:ea typeface="돋움" panose="020B0600000101010101" pitchFamily="34" charset="-127"/>
              </a:rPr>
              <a:t> gid;   /* owner's effective group id */</a:t>
            </a:r>
          </a:p>
          <a:p>
            <a:pPr eaLnBrk="1" hangingPunct="1"/>
            <a:r>
              <a:rPr lang="en-US" altLang="ko-KR" sz="2400" b="1" dirty="0">
                <a:solidFill>
                  <a:srgbClr val="000000"/>
                </a:solidFill>
                <a:latin typeface="Courier New" panose="02070309020205020404" pitchFamily="49" charset="0"/>
                <a:ea typeface="돋움" panose="020B0600000101010101" pitchFamily="34" charset="-127"/>
              </a:rPr>
              <a:t>  </a:t>
            </a:r>
            <a:r>
              <a:rPr lang="en-US" altLang="ko-KR" sz="2400" b="1" dirty="0" err="1">
                <a:solidFill>
                  <a:srgbClr val="000000"/>
                </a:solidFill>
                <a:latin typeface="Courier New" panose="02070309020205020404" pitchFamily="49" charset="0"/>
                <a:ea typeface="돋움" panose="020B0600000101010101" pitchFamily="34" charset="-127"/>
              </a:rPr>
              <a:t>uid_t</a:t>
            </a:r>
            <a:r>
              <a:rPr lang="en-US" altLang="ko-KR" sz="2400" b="1" dirty="0">
                <a:solidFill>
                  <a:srgbClr val="000000"/>
                </a:solidFill>
                <a:latin typeface="Courier New" panose="02070309020205020404" pitchFamily="49" charset="0"/>
                <a:ea typeface="돋움" panose="020B0600000101010101" pitchFamily="34" charset="-127"/>
              </a:rPr>
              <a:t> </a:t>
            </a:r>
            <a:r>
              <a:rPr lang="en-US" altLang="ko-KR" sz="2400" b="1" dirty="0" err="1">
                <a:solidFill>
                  <a:srgbClr val="000000"/>
                </a:solidFill>
                <a:latin typeface="Courier New" panose="02070309020205020404" pitchFamily="49" charset="0"/>
                <a:ea typeface="돋움" panose="020B0600000101010101" pitchFamily="34" charset="-127"/>
              </a:rPr>
              <a:t>cuid</a:t>
            </a:r>
            <a:r>
              <a:rPr lang="en-US" altLang="ko-KR" sz="2400" b="1" dirty="0">
                <a:solidFill>
                  <a:srgbClr val="000000"/>
                </a:solidFill>
                <a:latin typeface="Courier New" panose="02070309020205020404" pitchFamily="49" charset="0"/>
                <a:ea typeface="돋움" panose="020B0600000101010101" pitchFamily="34" charset="-127"/>
              </a:rPr>
              <a:t>;  /* creator's effective user id */</a:t>
            </a:r>
          </a:p>
          <a:p>
            <a:pPr eaLnBrk="1" hangingPunct="1"/>
            <a:r>
              <a:rPr lang="en-US" altLang="ko-KR" sz="2400" b="1" dirty="0">
                <a:solidFill>
                  <a:srgbClr val="000000"/>
                </a:solidFill>
                <a:latin typeface="Courier New" panose="02070309020205020404" pitchFamily="49" charset="0"/>
                <a:ea typeface="돋움" panose="020B0600000101010101" pitchFamily="34" charset="-127"/>
              </a:rPr>
              <a:t>  </a:t>
            </a:r>
            <a:r>
              <a:rPr lang="en-US" altLang="ko-KR" sz="2400" b="1" dirty="0" err="1">
                <a:solidFill>
                  <a:srgbClr val="000000"/>
                </a:solidFill>
                <a:latin typeface="Courier New" panose="02070309020205020404" pitchFamily="49" charset="0"/>
                <a:ea typeface="돋움" panose="020B0600000101010101" pitchFamily="34" charset="-127"/>
              </a:rPr>
              <a:t>gid_t</a:t>
            </a:r>
            <a:r>
              <a:rPr lang="en-US" altLang="ko-KR" sz="2400" b="1" dirty="0">
                <a:solidFill>
                  <a:srgbClr val="000000"/>
                </a:solidFill>
                <a:latin typeface="Courier New" panose="02070309020205020404" pitchFamily="49" charset="0"/>
                <a:ea typeface="돋움" panose="020B0600000101010101" pitchFamily="34" charset="-127"/>
              </a:rPr>
              <a:t> </a:t>
            </a:r>
            <a:r>
              <a:rPr lang="en-US" altLang="ko-KR" sz="2400" b="1" dirty="0" err="1">
                <a:solidFill>
                  <a:srgbClr val="000000"/>
                </a:solidFill>
                <a:latin typeface="Courier New" panose="02070309020205020404" pitchFamily="49" charset="0"/>
                <a:ea typeface="돋움" panose="020B0600000101010101" pitchFamily="34" charset="-127"/>
              </a:rPr>
              <a:t>cgid</a:t>
            </a:r>
            <a:r>
              <a:rPr lang="en-US" altLang="ko-KR" sz="2400" b="1" dirty="0">
                <a:solidFill>
                  <a:srgbClr val="000000"/>
                </a:solidFill>
                <a:latin typeface="Courier New" panose="02070309020205020404" pitchFamily="49" charset="0"/>
                <a:ea typeface="돋움" panose="020B0600000101010101" pitchFamily="34" charset="-127"/>
              </a:rPr>
              <a:t>;  /* creator’s effective group id */</a:t>
            </a:r>
          </a:p>
          <a:p>
            <a:pPr eaLnBrk="1" hangingPunct="1"/>
            <a:r>
              <a:rPr lang="en-US" altLang="ko-KR" sz="2400" b="1" dirty="0">
                <a:solidFill>
                  <a:srgbClr val="000000"/>
                </a:solidFill>
                <a:latin typeface="Courier New" panose="02070309020205020404" pitchFamily="49" charset="0"/>
                <a:ea typeface="돋움" panose="020B0600000101010101" pitchFamily="34" charset="-127"/>
              </a:rPr>
              <a:t>  </a:t>
            </a:r>
            <a:r>
              <a:rPr lang="en-US" altLang="ko-KR" sz="2400" b="1" dirty="0" err="1">
                <a:solidFill>
                  <a:srgbClr val="000000"/>
                </a:solidFill>
                <a:latin typeface="Courier New" panose="02070309020205020404" pitchFamily="49" charset="0"/>
                <a:ea typeface="돋움" panose="020B0600000101010101" pitchFamily="34" charset="-127"/>
              </a:rPr>
              <a:t>mode_t</a:t>
            </a:r>
            <a:r>
              <a:rPr lang="en-US" altLang="ko-KR" sz="2400" b="1" dirty="0">
                <a:solidFill>
                  <a:srgbClr val="000000"/>
                </a:solidFill>
                <a:latin typeface="Courier New" panose="02070309020205020404" pitchFamily="49" charset="0"/>
                <a:ea typeface="돋움" panose="020B0600000101010101" pitchFamily="34" charset="-127"/>
              </a:rPr>
              <a:t> mode; /* access modes */</a:t>
            </a:r>
          </a:p>
          <a:p>
            <a:pPr eaLnBrk="1" hangingPunct="1"/>
            <a:r>
              <a:rPr lang="en-US" altLang="ko-KR" sz="2400" b="1" dirty="0">
                <a:solidFill>
                  <a:srgbClr val="000000"/>
                </a:solidFill>
                <a:latin typeface="Courier New" panose="02070309020205020404" pitchFamily="49" charset="0"/>
                <a:ea typeface="돋움" panose="020B0600000101010101" pitchFamily="34" charset="-127"/>
              </a:rPr>
              <a:t>  </a:t>
            </a:r>
            <a:r>
              <a:rPr lang="en-US" altLang="ko-KR" sz="2400" b="1" dirty="0" err="1">
                <a:solidFill>
                  <a:srgbClr val="000000"/>
                </a:solidFill>
                <a:latin typeface="Courier New" panose="02070309020205020404" pitchFamily="49" charset="0"/>
                <a:ea typeface="돋움" panose="020B0600000101010101" pitchFamily="34" charset="-127"/>
              </a:rPr>
              <a:t>ulong</a:t>
            </a:r>
            <a:r>
              <a:rPr lang="en-US" altLang="ko-KR" sz="2400" b="1" dirty="0">
                <a:solidFill>
                  <a:srgbClr val="000000"/>
                </a:solidFill>
                <a:latin typeface="Courier New" panose="02070309020205020404" pitchFamily="49" charset="0"/>
                <a:ea typeface="돋움" panose="020B0600000101010101" pitchFamily="34" charset="-127"/>
              </a:rPr>
              <a:t> seq;   /* slot usage sequence number */</a:t>
            </a:r>
          </a:p>
          <a:p>
            <a:pPr eaLnBrk="1" hangingPunct="1"/>
            <a:r>
              <a:rPr lang="en-US" altLang="ko-KR" sz="2400" b="1" dirty="0">
                <a:solidFill>
                  <a:srgbClr val="000000"/>
                </a:solidFill>
                <a:latin typeface="Courier New" panose="02070309020205020404" pitchFamily="49" charset="0"/>
                <a:ea typeface="돋움" panose="020B0600000101010101" pitchFamily="34" charset="-127"/>
              </a:rPr>
              <a:t>  </a:t>
            </a:r>
            <a:r>
              <a:rPr lang="en-US" altLang="ko-KR" sz="2400" b="1" dirty="0" err="1">
                <a:solidFill>
                  <a:srgbClr val="000000"/>
                </a:solidFill>
                <a:latin typeface="Courier New" panose="02070309020205020404" pitchFamily="49" charset="0"/>
                <a:ea typeface="돋움" panose="020B0600000101010101" pitchFamily="34" charset="-127"/>
              </a:rPr>
              <a:t>key_t</a:t>
            </a:r>
            <a:r>
              <a:rPr lang="en-US" altLang="ko-KR" sz="2400" b="1" dirty="0">
                <a:solidFill>
                  <a:srgbClr val="000000"/>
                </a:solidFill>
                <a:latin typeface="Courier New" panose="02070309020205020404" pitchFamily="49" charset="0"/>
                <a:ea typeface="돋움" panose="020B0600000101010101" pitchFamily="34" charset="-127"/>
              </a:rPr>
              <a:t> key;   /* key */</a:t>
            </a:r>
          </a:p>
          <a:p>
            <a:pPr eaLnBrk="1" hangingPunct="1"/>
            <a:r>
              <a:rPr lang="en-US" altLang="ko-KR" sz="2400" b="1" dirty="0">
                <a:solidFill>
                  <a:srgbClr val="000000"/>
                </a:solidFill>
                <a:latin typeface="Courier New" panose="02070309020205020404" pitchFamily="49" charset="0"/>
                <a:ea typeface="돋움" panose="020B0600000101010101" pitchFamily="34" charset="-127"/>
              </a:rPr>
              <a:t>};</a:t>
            </a:r>
          </a:p>
        </p:txBody>
      </p:sp>
    </p:spTree>
    <p:extLst>
      <p:ext uri="{BB962C8B-B14F-4D97-AF65-F5344CB8AC3E}">
        <p14:creationId xmlns:p14="http://schemas.microsoft.com/office/powerpoint/2010/main" val="1711824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pPr algn="l"/>
            <a:r>
              <a:rPr lang="en-IN" b="1" i="0" dirty="0">
                <a:solidFill>
                  <a:srgbClr val="24292E"/>
                </a:solidFill>
                <a:effectLst/>
                <a:latin typeface="-apple-system"/>
              </a:rPr>
              <a:t>Message Queues</a:t>
            </a:r>
          </a:p>
        </p:txBody>
      </p:sp>
      <p:sp>
        <p:nvSpPr>
          <p:cNvPr id="3" name="Content Placeholder 2"/>
          <p:cNvSpPr>
            <a:spLocks noGrp="1"/>
          </p:cNvSpPr>
          <p:nvPr>
            <p:ph idx="1"/>
          </p:nvPr>
        </p:nvSpPr>
        <p:spPr>
          <a:xfrm>
            <a:off x="690390" y="1322364"/>
            <a:ext cx="10515600" cy="4643585"/>
          </a:xfrm>
        </p:spPr>
        <p:txBody>
          <a:bodyPr>
            <a:normAutofit/>
          </a:bodyPr>
          <a:lstStyle/>
          <a:p>
            <a:pPr marL="625475" indent="-625475">
              <a:lnSpc>
                <a:spcPct val="90000"/>
              </a:lnSpc>
              <a:buFontTx/>
              <a:buChar char="•"/>
            </a:pPr>
            <a:r>
              <a:rPr lang="en-US" altLang="en-US" sz="2800" dirty="0"/>
              <a:t>One process establishes a message queue that others may access. Often a server will establish a message queue that multiple clients can access</a:t>
            </a:r>
          </a:p>
          <a:p>
            <a:pPr marL="625475" indent="-625475">
              <a:lnSpc>
                <a:spcPct val="90000"/>
              </a:lnSpc>
              <a:buFontTx/>
              <a:buChar char="•"/>
            </a:pPr>
            <a:r>
              <a:rPr lang="en-US" altLang="en-US" sz="2800" dirty="0"/>
              <a:t>Features of Message Queues</a:t>
            </a:r>
          </a:p>
          <a:p>
            <a:pPr marL="1366838" lvl="1">
              <a:lnSpc>
                <a:spcPct val="90000"/>
              </a:lnSpc>
            </a:pPr>
            <a:r>
              <a:rPr lang="en-US" altLang="en-US" sz="2400" dirty="0"/>
              <a:t>A process generating a message may specify its type when it places the message in a message queue. </a:t>
            </a:r>
          </a:p>
          <a:p>
            <a:pPr marL="1366838" lvl="1">
              <a:lnSpc>
                <a:spcPct val="90000"/>
              </a:lnSpc>
            </a:pPr>
            <a:r>
              <a:rPr lang="en-US" altLang="en-US" sz="2400" dirty="0"/>
              <a:t>Another process accessing the message queue can use the message type to selectively read only messages of specific type(s) in a first-in-first-out manner.  </a:t>
            </a:r>
          </a:p>
          <a:p>
            <a:pPr marL="1366838" lvl="1">
              <a:lnSpc>
                <a:spcPct val="90000"/>
              </a:lnSpc>
            </a:pPr>
            <a:r>
              <a:rPr lang="en-US" altLang="en-US" sz="2400" dirty="0"/>
              <a:t>Message queues provide a user with a means of multiplexing data from one or more producer(s) to one or more consumer(s).</a:t>
            </a:r>
          </a:p>
          <a:p>
            <a:pPr marL="0" indent="0">
              <a:buNone/>
            </a:pPr>
            <a:endParaRPr lang="en-US" b="0" i="0" dirty="0">
              <a:solidFill>
                <a:srgbClr val="24292E"/>
              </a:solidFill>
              <a:effectLst/>
              <a:latin typeface="-apple-system"/>
            </a:endParaRP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129034698"/>
      </p:ext>
    </p:extLst>
  </p:cSld>
  <p:clrMapOvr>
    <a:masterClrMapping/>
  </p:clrMapOvr>
</p:sld>
</file>

<file path=ppt/theme/theme1.xml><?xml version="1.0" encoding="utf-8"?>
<a:theme xmlns:a="http://schemas.openxmlformats.org/drawingml/2006/main" name="Session-3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Session-31</Template>
  <TotalTime>3560</TotalTime>
  <Words>3317</Words>
  <Application>Microsoft Office PowerPoint</Application>
  <PresentationFormat>Widescreen</PresentationFormat>
  <Paragraphs>294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-apple-system</vt:lpstr>
      <vt:lpstr>Arial</vt:lpstr>
      <vt:lpstr>Calibri</vt:lpstr>
      <vt:lpstr>Calibri Light</vt:lpstr>
      <vt:lpstr>Courier New</vt:lpstr>
      <vt:lpstr>Times New Roman</vt:lpstr>
      <vt:lpstr>Wingdings</vt:lpstr>
      <vt:lpstr>Session-31</vt:lpstr>
      <vt:lpstr> Operating Systems Design​ Session 33: Message Queue Interprocess communication</vt:lpstr>
      <vt:lpstr>UNIX provides several different IPC mechanisms.</vt:lpstr>
      <vt:lpstr>Interprocess Communication</vt:lpstr>
      <vt:lpstr>IPC  System Calls</vt:lpstr>
      <vt:lpstr>They share common properties:</vt:lpstr>
      <vt:lpstr>They share common properties:</vt:lpstr>
      <vt:lpstr>Messages/Message Queues</vt:lpstr>
      <vt:lpstr>Permission Structure</vt:lpstr>
      <vt:lpstr>Message Queues</vt:lpstr>
      <vt:lpstr>Message Queue Structure</vt:lpstr>
      <vt:lpstr>Message Queues</vt:lpstr>
      <vt:lpstr>Syntax of msgget:</vt:lpstr>
      <vt:lpstr>Syntax of msgget:</vt:lpstr>
      <vt:lpstr>Syntax of msgsnd:</vt:lpstr>
      <vt:lpstr>The diagram shows the structure of message queues:</vt:lpstr>
      <vt:lpstr>PowerPoint Presentation</vt:lpstr>
      <vt:lpstr>Syntax for msgrcv:</vt:lpstr>
      <vt:lpstr>PowerPoint Presentation</vt:lpstr>
      <vt:lpstr>Algorithm: msgrcv</vt:lpstr>
      <vt:lpstr>The syntax of msgctl: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CO4 – Concurrency</dc:title>
  <dc:creator>ASUS</dc:creator>
  <cp:lastModifiedBy>vishnuvardhan mannava</cp:lastModifiedBy>
  <cp:revision>214</cp:revision>
  <dcterms:created xsi:type="dcterms:W3CDTF">2020-10-10T07:05:57Z</dcterms:created>
  <dcterms:modified xsi:type="dcterms:W3CDTF">2020-10-28T05:09:47Z</dcterms:modified>
</cp:coreProperties>
</file>