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481" r:id="rId2"/>
    <p:sldId id="648" r:id="rId3"/>
    <p:sldId id="649" r:id="rId4"/>
    <p:sldId id="632" r:id="rId5"/>
    <p:sldId id="637" r:id="rId6"/>
    <p:sldId id="638" r:id="rId7"/>
    <p:sldId id="639" r:id="rId8"/>
    <p:sldId id="633" r:id="rId9"/>
    <p:sldId id="644" r:id="rId10"/>
    <p:sldId id="645" r:id="rId11"/>
    <p:sldId id="634" r:id="rId12"/>
    <p:sldId id="635" r:id="rId13"/>
    <p:sldId id="636" r:id="rId14"/>
    <p:sldId id="646" r:id="rId15"/>
    <p:sldId id="640" r:id="rId16"/>
    <p:sldId id="650" r:id="rId17"/>
    <p:sldId id="647" r:id="rId18"/>
    <p:sldId id="651" r:id="rId19"/>
    <p:sldId id="4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246" autoAdjust="0"/>
    <p:restoredTop sz="94660" autoAdjust="0"/>
  </p:normalViewPr>
  <p:slideViewPr>
    <p:cSldViewPr snapToGrid="0">
      <p:cViewPr varScale="1">
        <p:scale>
          <a:sx n="81" d="100"/>
          <a:sy n="81" d="100"/>
        </p:scale>
        <p:origin x="108" y="282"/>
      </p:cViewPr>
      <p:guideLst>
        <p:guide orient="horz" pos="2160"/>
        <p:guide pos="3840"/>
      </p:guideLst>
    </p:cSldViewPr>
  </p:slideViewPr>
  <p:outlineViewPr>
    <p:cViewPr>
      <p:scale>
        <a:sx n="33" d="100"/>
        <a:sy n="33" d="100"/>
      </p:scale>
      <p:origin x="0" y="100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4673D-08A9-485D-B334-FBE364CD0FA3}" type="datetimeFigureOut">
              <a:rPr lang="en-IN" smtClean="0"/>
              <a:pPr/>
              <a:t>01-11-2020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C6472-3D53-488C-AD4B-9CC4541E470A}" type="slidenum">
              <a:rPr lang="en-IN" smtClean="0"/>
              <a:pPr/>
              <a:t>‹#›</a:t>
            </a:fld>
            <a:endParaRPr lang="en-IN"/>
          </a:p>
        </p:txBody>
      </p:sp>
    </p:spTree>
    <p:extLst>
      <p:ext uri="{BB962C8B-B14F-4D97-AF65-F5344CB8AC3E}">
        <p14:creationId xmlns:p14="http://schemas.microsoft.com/office/powerpoint/2010/main" val="2921512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BAA1-764E-494F-ACC0-2F99EC082A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6BD02-63D9-40BE-B999-1B8CDD207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927D5B-0D66-4202-8B73-6A7F4FBE5CAE}"/>
              </a:ext>
            </a:extLst>
          </p:cNvPr>
          <p:cNvSpPr>
            <a:spLocks noGrp="1"/>
          </p:cNvSpPr>
          <p:nvPr>
            <p:ph type="dt" sz="half" idx="10"/>
          </p:nvPr>
        </p:nvSpPr>
        <p:spPr/>
        <p:txBody>
          <a:bodyPr/>
          <a:lstStyle/>
          <a:p>
            <a:fld id="{AC7AD84D-2E55-4090-8ED3-FF3362D8EB0A}" type="datetimeFigureOut">
              <a:rPr lang="en-US" smtClean="0"/>
              <a:pPr/>
              <a:t>11/1/2020</a:t>
            </a:fld>
            <a:endParaRPr lang="en-US"/>
          </a:p>
        </p:txBody>
      </p:sp>
      <p:sp>
        <p:nvSpPr>
          <p:cNvPr id="5" name="Footer Placeholder 4">
            <a:extLst>
              <a:ext uri="{FF2B5EF4-FFF2-40B4-BE49-F238E27FC236}">
                <a16:creationId xmlns:a16="http://schemas.microsoft.com/office/drawing/2014/main" id="{8C2783BA-7863-4556-B49F-2F120E3C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B843B-D2E8-4A15-BB9F-485E72BDBA27}"/>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68436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1CED-53E0-4C81-8545-DAADC6A68B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CF36BE-1116-4915-9A57-B2C7133A6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3A298-FFA9-4671-B995-EA8BAADDDEEC}"/>
              </a:ext>
            </a:extLst>
          </p:cNvPr>
          <p:cNvSpPr>
            <a:spLocks noGrp="1"/>
          </p:cNvSpPr>
          <p:nvPr>
            <p:ph type="dt" sz="half" idx="10"/>
          </p:nvPr>
        </p:nvSpPr>
        <p:spPr/>
        <p:txBody>
          <a:bodyPr/>
          <a:lstStyle/>
          <a:p>
            <a:fld id="{AC7AD84D-2E55-4090-8ED3-FF3362D8EB0A}" type="datetimeFigureOut">
              <a:rPr lang="en-US" smtClean="0"/>
              <a:pPr/>
              <a:t>11/1/2020</a:t>
            </a:fld>
            <a:endParaRPr lang="en-US"/>
          </a:p>
        </p:txBody>
      </p:sp>
      <p:sp>
        <p:nvSpPr>
          <p:cNvPr id="5" name="Footer Placeholder 4">
            <a:extLst>
              <a:ext uri="{FF2B5EF4-FFF2-40B4-BE49-F238E27FC236}">
                <a16:creationId xmlns:a16="http://schemas.microsoft.com/office/drawing/2014/main" id="{96D33558-041C-45B3-BD2D-4ECBFAC4D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0E182-233C-468F-A452-E27577638388}"/>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122148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1086B-FC5D-48C1-9F24-A57BC85525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58CE97-B556-4DB4-A7C9-B755215B1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72BA5-3591-45BE-AE30-AA03B7CF7AB9}"/>
              </a:ext>
            </a:extLst>
          </p:cNvPr>
          <p:cNvSpPr>
            <a:spLocks noGrp="1"/>
          </p:cNvSpPr>
          <p:nvPr>
            <p:ph type="dt" sz="half" idx="10"/>
          </p:nvPr>
        </p:nvSpPr>
        <p:spPr/>
        <p:txBody>
          <a:bodyPr/>
          <a:lstStyle/>
          <a:p>
            <a:fld id="{AC7AD84D-2E55-4090-8ED3-FF3362D8EB0A}" type="datetimeFigureOut">
              <a:rPr lang="en-US" smtClean="0"/>
              <a:pPr/>
              <a:t>11/1/2020</a:t>
            </a:fld>
            <a:endParaRPr lang="en-US"/>
          </a:p>
        </p:txBody>
      </p:sp>
      <p:sp>
        <p:nvSpPr>
          <p:cNvPr id="5" name="Footer Placeholder 4">
            <a:extLst>
              <a:ext uri="{FF2B5EF4-FFF2-40B4-BE49-F238E27FC236}">
                <a16:creationId xmlns:a16="http://schemas.microsoft.com/office/drawing/2014/main" id="{60D13A68-A9FB-415A-982A-EF2319716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2985A-9D07-47AE-8705-4D090DB5C0D0}"/>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47813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6991-A24D-4DDF-8451-4EA6D9B0D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A5DD3-C439-450E-A222-E2CC4D074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8B1BD-F678-473F-970C-1B2E78746A47}"/>
              </a:ext>
            </a:extLst>
          </p:cNvPr>
          <p:cNvSpPr>
            <a:spLocks noGrp="1"/>
          </p:cNvSpPr>
          <p:nvPr>
            <p:ph type="dt" sz="half" idx="10"/>
          </p:nvPr>
        </p:nvSpPr>
        <p:spPr/>
        <p:txBody>
          <a:bodyPr/>
          <a:lstStyle/>
          <a:p>
            <a:fld id="{AC7AD84D-2E55-4090-8ED3-FF3362D8EB0A}" type="datetimeFigureOut">
              <a:rPr lang="en-US" smtClean="0"/>
              <a:pPr/>
              <a:t>11/1/2020</a:t>
            </a:fld>
            <a:endParaRPr lang="en-US"/>
          </a:p>
        </p:txBody>
      </p:sp>
      <p:sp>
        <p:nvSpPr>
          <p:cNvPr id="5" name="Footer Placeholder 4">
            <a:extLst>
              <a:ext uri="{FF2B5EF4-FFF2-40B4-BE49-F238E27FC236}">
                <a16:creationId xmlns:a16="http://schemas.microsoft.com/office/drawing/2014/main" id="{8DE997A1-C023-4698-A53F-3162F7834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F043E-6401-43B9-A1CA-91C44ED2636A}"/>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73582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BE62-6D93-469D-872D-F57FD12F4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4308EF-0039-43B5-BDFA-79C9D5E40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FA6C41-326D-4BAA-9AEA-21414BCE0E58}"/>
              </a:ext>
            </a:extLst>
          </p:cNvPr>
          <p:cNvSpPr>
            <a:spLocks noGrp="1"/>
          </p:cNvSpPr>
          <p:nvPr>
            <p:ph type="dt" sz="half" idx="10"/>
          </p:nvPr>
        </p:nvSpPr>
        <p:spPr/>
        <p:txBody>
          <a:bodyPr/>
          <a:lstStyle/>
          <a:p>
            <a:fld id="{AC7AD84D-2E55-4090-8ED3-FF3362D8EB0A}" type="datetimeFigureOut">
              <a:rPr lang="en-US" smtClean="0"/>
              <a:pPr/>
              <a:t>11/1/2020</a:t>
            </a:fld>
            <a:endParaRPr lang="en-US"/>
          </a:p>
        </p:txBody>
      </p:sp>
      <p:sp>
        <p:nvSpPr>
          <p:cNvPr id="5" name="Footer Placeholder 4">
            <a:extLst>
              <a:ext uri="{FF2B5EF4-FFF2-40B4-BE49-F238E27FC236}">
                <a16:creationId xmlns:a16="http://schemas.microsoft.com/office/drawing/2014/main" id="{6BA5461E-9311-4131-9C94-32D0029FA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1970A-1D42-4054-8D5F-36D840CD2147}"/>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403391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70BF-2658-4E9D-B53C-9BDFD5D01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B8927-3A7E-4B76-B704-11DAEAF41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53FB6-4218-4545-A221-AF8E8416DF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8FC0E7-3A14-475C-8067-8963EDC31395}"/>
              </a:ext>
            </a:extLst>
          </p:cNvPr>
          <p:cNvSpPr>
            <a:spLocks noGrp="1"/>
          </p:cNvSpPr>
          <p:nvPr>
            <p:ph type="dt" sz="half" idx="10"/>
          </p:nvPr>
        </p:nvSpPr>
        <p:spPr/>
        <p:txBody>
          <a:bodyPr/>
          <a:lstStyle/>
          <a:p>
            <a:fld id="{AC7AD84D-2E55-4090-8ED3-FF3362D8EB0A}" type="datetimeFigureOut">
              <a:rPr lang="en-US" smtClean="0"/>
              <a:pPr/>
              <a:t>11/1/2020</a:t>
            </a:fld>
            <a:endParaRPr lang="en-US"/>
          </a:p>
        </p:txBody>
      </p:sp>
      <p:sp>
        <p:nvSpPr>
          <p:cNvPr id="6" name="Footer Placeholder 5">
            <a:extLst>
              <a:ext uri="{FF2B5EF4-FFF2-40B4-BE49-F238E27FC236}">
                <a16:creationId xmlns:a16="http://schemas.microsoft.com/office/drawing/2014/main" id="{B0D613EC-61C2-4353-8CD4-D55BB88AA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80E40-69E5-4481-9411-4E34E3E78251}"/>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22738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06DA-2D1B-47F9-B82F-45213DCA65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8C93D9-ACFE-41B2-BB22-7EFE8654E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6889C3-7052-4414-8919-5DA01CB10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68771-5C28-4270-A7C4-878CDEE70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2D8702-13D4-422C-B71F-2E3017FAF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26B91A-CD8F-41DA-8D53-11E43554AC56}"/>
              </a:ext>
            </a:extLst>
          </p:cNvPr>
          <p:cNvSpPr>
            <a:spLocks noGrp="1"/>
          </p:cNvSpPr>
          <p:nvPr>
            <p:ph type="dt" sz="half" idx="10"/>
          </p:nvPr>
        </p:nvSpPr>
        <p:spPr/>
        <p:txBody>
          <a:bodyPr/>
          <a:lstStyle/>
          <a:p>
            <a:fld id="{AC7AD84D-2E55-4090-8ED3-FF3362D8EB0A}" type="datetimeFigureOut">
              <a:rPr lang="en-US" smtClean="0"/>
              <a:pPr/>
              <a:t>11/1/2020</a:t>
            </a:fld>
            <a:endParaRPr lang="en-US"/>
          </a:p>
        </p:txBody>
      </p:sp>
      <p:sp>
        <p:nvSpPr>
          <p:cNvPr id="8" name="Footer Placeholder 7">
            <a:extLst>
              <a:ext uri="{FF2B5EF4-FFF2-40B4-BE49-F238E27FC236}">
                <a16:creationId xmlns:a16="http://schemas.microsoft.com/office/drawing/2014/main" id="{FBC18969-2F0B-4761-8668-CE59EDD20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EC431E-6A0B-4FDC-A788-9785D5D6ED23}"/>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2237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1919-DE5A-4373-82DC-23F5A8E041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10C199-819B-46E6-BBBE-8B16E57FB3A3}"/>
              </a:ext>
            </a:extLst>
          </p:cNvPr>
          <p:cNvSpPr>
            <a:spLocks noGrp="1"/>
          </p:cNvSpPr>
          <p:nvPr>
            <p:ph type="dt" sz="half" idx="10"/>
          </p:nvPr>
        </p:nvSpPr>
        <p:spPr/>
        <p:txBody>
          <a:bodyPr/>
          <a:lstStyle/>
          <a:p>
            <a:fld id="{AC7AD84D-2E55-4090-8ED3-FF3362D8EB0A}" type="datetimeFigureOut">
              <a:rPr lang="en-US" smtClean="0"/>
              <a:pPr/>
              <a:t>11/1/2020</a:t>
            </a:fld>
            <a:endParaRPr lang="en-US"/>
          </a:p>
        </p:txBody>
      </p:sp>
      <p:sp>
        <p:nvSpPr>
          <p:cNvPr id="4" name="Footer Placeholder 3">
            <a:extLst>
              <a:ext uri="{FF2B5EF4-FFF2-40B4-BE49-F238E27FC236}">
                <a16:creationId xmlns:a16="http://schemas.microsoft.com/office/drawing/2014/main" id="{9662AF19-5F33-4E60-9DE9-D1071A8BE8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93DD7B-96C1-4B70-BB70-D45DC4A3F2BB}"/>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18387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168AF-2498-478D-8EFA-FF6BFBAAC21A}"/>
              </a:ext>
            </a:extLst>
          </p:cNvPr>
          <p:cNvSpPr>
            <a:spLocks noGrp="1"/>
          </p:cNvSpPr>
          <p:nvPr>
            <p:ph type="dt" sz="half" idx="10"/>
          </p:nvPr>
        </p:nvSpPr>
        <p:spPr/>
        <p:txBody>
          <a:bodyPr/>
          <a:lstStyle/>
          <a:p>
            <a:fld id="{AC7AD84D-2E55-4090-8ED3-FF3362D8EB0A}" type="datetimeFigureOut">
              <a:rPr lang="en-US" smtClean="0"/>
              <a:pPr/>
              <a:t>11/1/2020</a:t>
            </a:fld>
            <a:endParaRPr lang="en-US"/>
          </a:p>
        </p:txBody>
      </p:sp>
      <p:sp>
        <p:nvSpPr>
          <p:cNvPr id="3" name="Footer Placeholder 2">
            <a:extLst>
              <a:ext uri="{FF2B5EF4-FFF2-40B4-BE49-F238E27FC236}">
                <a16:creationId xmlns:a16="http://schemas.microsoft.com/office/drawing/2014/main" id="{BBC72B70-3DF6-4629-8C97-589D0564CC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92F3AD-E1BA-4081-85B1-4B5D20BDEC54}"/>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9341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A7EE-CB9B-413B-8B6A-E4E534984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E7B70D-B2AF-462E-B15B-D94739754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7E88FE-595E-4424-B3D8-A29155240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904E3-3C77-4C57-A404-12FBE6E9E27B}"/>
              </a:ext>
            </a:extLst>
          </p:cNvPr>
          <p:cNvSpPr>
            <a:spLocks noGrp="1"/>
          </p:cNvSpPr>
          <p:nvPr>
            <p:ph type="dt" sz="half" idx="10"/>
          </p:nvPr>
        </p:nvSpPr>
        <p:spPr/>
        <p:txBody>
          <a:bodyPr/>
          <a:lstStyle/>
          <a:p>
            <a:fld id="{AC7AD84D-2E55-4090-8ED3-FF3362D8EB0A}" type="datetimeFigureOut">
              <a:rPr lang="en-US" smtClean="0"/>
              <a:pPr/>
              <a:t>11/1/2020</a:t>
            </a:fld>
            <a:endParaRPr lang="en-US"/>
          </a:p>
        </p:txBody>
      </p:sp>
      <p:sp>
        <p:nvSpPr>
          <p:cNvPr id="6" name="Footer Placeholder 5">
            <a:extLst>
              <a:ext uri="{FF2B5EF4-FFF2-40B4-BE49-F238E27FC236}">
                <a16:creationId xmlns:a16="http://schemas.microsoft.com/office/drawing/2014/main" id="{2668CC37-EEA9-43E2-8A57-202B866C8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49487-E7B1-4D6A-B644-162F6DE90213}"/>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84309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71AE-49F2-44EE-8741-C98D6C7EA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60DC75-344D-4A8A-A6BF-E5CFD8DB6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E0D4060-7F87-41EC-AE6F-67D8EBE62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6286A-310F-4225-86F2-9D8D19D83DA4}"/>
              </a:ext>
            </a:extLst>
          </p:cNvPr>
          <p:cNvSpPr>
            <a:spLocks noGrp="1"/>
          </p:cNvSpPr>
          <p:nvPr>
            <p:ph type="dt" sz="half" idx="10"/>
          </p:nvPr>
        </p:nvSpPr>
        <p:spPr/>
        <p:txBody>
          <a:bodyPr/>
          <a:lstStyle/>
          <a:p>
            <a:fld id="{AC7AD84D-2E55-4090-8ED3-FF3362D8EB0A}" type="datetimeFigureOut">
              <a:rPr lang="en-US" smtClean="0"/>
              <a:pPr/>
              <a:t>11/1/2020</a:t>
            </a:fld>
            <a:endParaRPr lang="en-US"/>
          </a:p>
        </p:txBody>
      </p:sp>
      <p:sp>
        <p:nvSpPr>
          <p:cNvPr id="6" name="Footer Placeholder 5">
            <a:extLst>
              <a:ext uri="{FF2B5EF4-FFF2-40B4-BE49-F238E27FC236}">
                <a16:creationId xmlns:a16="http://schemas.microsoft.com/office/drawing/2014/main" id="{E35C2F42-4013-4A5F-9C52-1911E7B0C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79416-A28F-4A37-884C-480EB4BBBE2F}"/>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9917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D6A84-5CAA-46EC-8B73-3BA70688F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C4ABA-AB51-4F9C-9B17-6848D33EA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7DAD6-CACA-4FAF-B721-58597B5B1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AD84D-2E55-4090-8ED3-FF3362D8EB0A}" type="datetimeFigureOut">
              <a:rPr lang="en-US" smtClean="0"/>
              <a:pPr/>
              <a:t>11/1/2020</a:t>
            </a:fld>
            <a:endParaRPr lang="en-US"/>
          </a:p>
        </p:txBody>
      </p:sp>
      <p:sp>
        <p:nvSpPr>
          <p:cNvPr id="5" name="Footer Placeholder 4">
            <a:extLst>
              <a:ext uri="{FF2B5EF4-FFF2-40B4-BE49-F238E27FC236}">
                <a16:creationId xmlns:a16="http://schemas.microsoft.com/office/drawing/2014/main" id="{84190BD8-B16B-4819-BA83-C1A3BD442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D5C834-C71E-4E10-8451-C04B15C78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32F56-3308-4FA1-8E32-5018D79001BB}" type="slidenum">
              <a:rPr lang="en-US" smtClean="0"/>
              <a:pPr/>
              <a:t>‹#›</a:t>
            </a:fld>
            <a:endParaRPr lang="en-US"/>
          </a:p>
        </p:txBody>
      </p:sp>
    </p:spTree>
    <p:extLst>
      <p:ext uri="{BB962C8B-B14F-4D97-AF65-F5344CB8AC3E}">
        <p14:creationId xmlns:p14="http://schemas.microsoft.com/office/powerpoint/2010/main" val="400930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F8D17B-9457-4A2D-98CD-889C5DFA895C}"/>
              </a:ext>
            </a:extLst>
          </p:cNvPr>
          <p:cNvSpPr/>
          <p:nvPr/>
        </p:nvSpPr>
        <p:spPr>
          <a:xfrm>
            <a:off x="0" y="1446028"/>
            <a:ext cx="12192000" cy="4040372"/>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B46DE73-3A40-4B12-8697-E0C74FE3CF0C}"/>
              </a:ext>
            </a:extLst>
          </p:cNvPr>
          <p:cNvSpPr>
            <a:spLocks noGrp="1"/>
          </p:cNvSpPr>
          <p:nvPr>
            <p:ph type="ctrTitle"/>
          </p:nvPr>
        </p:nvSpPr>
        <p:spPr>
          <a:xfrm>
            <a:off x="0" y="3461657"/>
            <a:ext cx="12192000" cy="1972492"/>
          </a:xfrm>
        </p:spPr>
        <p:txBody>
          <a:bodyPr>
            <a:noAutofit/>
          </a:bodyPr>
          <a:lstStyle/>
          <a:p>
            <a:pPr>
              <a:lnSpc>
                <a:spcPct val="150000"/>
              </a:lnSpc>
              <a:spcBef>
                <a:spcPts val="600"/>
              </a:spcBef>
              <a:spcAft>
                <a:spcPts val="600"/>
              </a:spcAft>
            </a:pPr>
            <a:br>
              <a:rPr lang="en-US" sz="7200" b="1" spc="50" dirty="0">
                <a:ln w="0"/>
                <a:solidFill>
                  <a:schemeClr val="bg1"/>
                </a:solidFill>
                <a:effectLst>
                  <a:innerShdw blurRad="63500" dist="50800" dir="13500000">
                    <a:srgbClr val="000000">
                      <a:alpha val="50000"/>
                    </a:srgbClr>
                  </a:innerShdw>
                </a:effectLst>
              </a:rPr>
            </a:br>
            <a:r>
              <a:rPr lang="en-US" sz="4800" b="1" i="0" u="none" strike="noStrike" spc="50" dirty="0">
                <a:ln w="0"/>
                <a:solidFill>
                  <a:schemeClr val="bg1"/>
                </a:solidFill>
                <a:effectLst>
                  <a:innerShdw blurRad="63500" dist="50800" dir="13500000">
                    <a:srgbClr val="000000">
                      <a:alpha val="50000"/>
                    </a:srgbClr>
                  </a:innerShdw>
                </a:effectLst>
                <a:latin typeface="Calibri" panose="020F0502020204030204" pitchFamily="34" charset="0"/>
              </a:rPr>
              <a:t>Operating Systems Design</a:t>
            </a:r>
            <a:r>
              <a:rPr lang="en-US" sz="7200" b="1" i="0" spc="50" dirty="0">
                <a:ln w="0"/>
                <a:solidFill>
                  <a:schemeClr val="bg1"/>
                </a:solidFill>
                <a:effectLst>
                  <a:innerShdw blurRad="63500" dist="50800" dir="13500000">
                    <a:srgbClr val="000000">
                      <a:alpha val="50000"/>
                    </a:srgbClr>
                  </a:innerShdw>
                </a:effectLst>
                <a:latin typeface="Calibri" panose="020F0502020204030204" pitchFamily="34" charset="0"/>
              </a:rPr>
              <a:t>​</a:t>
            </a:r>
            <a:br>
              <a:rPr lang="en-US" sz="7200" b="1" i="0" spc="50" dirty="0">
                <a:ln w="0"/>
                <a:solidFill>
                  <a:schemeClr val="bg1"/>
                </a:solidFill>
                <a:effectLst>
                  <a:innerShdw blurRad="63500" dist="50800" dir="13500000">
                    <a:srgbClr val="000000">
                      <a:alpha val="50000"/>
                    </a:srgbClr>
                  </a:innerShdw>
                </a:effectLst>
                <a:latin typeface="Calibri" panose="020F0502020204030204" pitchFamily="34" charset="0"/>
              </a:rPr>
            </a:br>
            <a:r>
              <a:rPr lang="en-US" sz="4400" b="1" spc="50" dirty="0">
                <a:ln w="0"/>
                <a:solidFill>
                  <a:schemeClr val="bg1"/>
                </a:solidFill>
                <a:effectLst>
                  <a:innerShdw blurRad="63500" dist="50800" dir="13500000">
                    <a:srgbClr val="000000">
                      <a:alpha val="50000"/>
                    </a:srgbClr>
                  </a:innerShdw>
                </a:effectLst>
                <a:latin typeface="+mn-lt"/>
              </a:rPr>
              <a:t>Session 34: Shared Memory </a:t>
            </a:r>
            <a:r>
              <a:rPr lang="en-US" sz="4400" b="1" spc="50" dirty="0" err="1">
                <a:ln w="0"/>
                <a:solidFill>
                  <a:schemeClr val="bg1"/>
                </a:solidFill>
                <a:effectLst>
                  <a:innerShdw blurRad="63500" dist="50800" dir="13500000">
                    <a:srgbClr val="000000">
                      <a:alpha val="50000"/>
                    </a:srgbClr>
                  </a:innerShdw>
                </a:effectLst>
                <a:latin typeface="+mn-lt"/>
              </a:rPr>
              <a:t>Interprocess</a:t>
            </a:r>
            <a:r>
              <a:rPr lang="en-US" sz="4400" b="1" spc="50" dirty="0">
                <a:ln w="0"/>
                <a:solidFill>
                  <a:schemeClr val="bg1"/>
                </a:solidFill>
                <a:effectLst>
                  <a:innerShdw blurRad="63500" dist="50800" dir="13500000">
                    <a:srgbClr val="000000">
                      <a:alpha val="50000"/>
                    </a:srgbClr>
                  </a:innerShdw>
                </a:effectLst>
                <a:latin typeface="+mn-lt"/>
              </a:rPr>
              <a:t> communication</a:t>
            </a:r>
            <a:endParaRPr lang="en-US" sz="3600" b="1" spc="50" dirty="0">
              <a:ln w="0"/>
              <a:solidFill>
                <a:schemeClr val="bg1"/>
              </a:solidFill>
              <a:effectLst>
                <a:innerShdw blurRad="63500" dist="50800" dir="13500000">
                  <a:srgbClr val="000000">
                    <a:alpha val="50000"/>
                  </a:srgbClr>
                </a:innerShdw>
              </a:effectLst>
              <a:latin typeface="+mn-lt"/>
            </a:endParaRPr>
          </a:p>
        </p:txBody>
      </p:sp>
      <p:sp>
        <p:nvSpPr>
          <p:cNvPr id="12" name="TextBox 11">
            <a:extLst>
              <a:ext uri="{FF2B5EF4-FFF2-40B4-BE49-F238E27FC236}">
                <a16:creationId xmlns:a16="http://schemas.microsoft.com/office/drawing/2014/main" id="{3854C4E1-D9BB-4CEF-B300-13701DFDCF8E}"/>
              </a:ext>
            </a:extLst>
          </p:cNvPr>
          <p:cNvSpPr txBox="1"/>
          <p:nvPr/>
        </p:nvSpPr>
        <p:spPr>
          <a:xfrm>
            <a:off x="0" y="1876396"/>
            <a:ext cx="12192000" cy="769441"/>
          </a:xfrm>
          <a:prstGeom prst="rect">
            <a:avLst/>
          </a:prstGeom>
          <a:noFill/>
        </p:spPr>
        <p:txBody>
          <a:bodyPr wrap="square">
            <a:spAutoFit/>
          </a:bodyPr>
          <a:lstStyle/>
          <a:p>
            <a:pPr algn="ctr"/>
            <a:r>
              <a:rPr lang="en-IN" sz="4400" b="1" spc="50" dirty="0">
                <a:ln w="0"/>
                <a:solidFill>
                  <a:schemeClr val="bg1"/>
                </a:solidFill>
                <a:effectLst>
                  <a:innerShdw blurRad="63500" dist="50800" dir="13500000">
                    <a:srgbClr val="000000">
                      <a:alpha val="50000"/>
                    </a:srgbClr>
                  </a:innerShdw>
                </a:effectLst>
              </a:rPr>
              <a:t>19CS2106R​</a:t>
            </a:r>
          </a:p>
        </p:txBody>
      </p:sp>
      <p:sp>
        <p:nvSpPr>
          <p:cNvPr id="14" name="TextBox 13">
            <a:extLst>
              <a:ext uri="{FF2B5EF4-FFF2-40B4-BE49-F238E27FC236}">
                <a16:creationId xmlns:a16="http://schemas.microsoft.com/office/drawing/2014/main" id="{84BAEC50-F360-44B5-9CD6-F2332A6A95AB}"/>
              </a:ext>
            </a:extLst>
          </p:cNvPr>
          <p:cNvSpPr txBox="1"/>
          <p:nvPr/>
        </p:nvSpPr>
        <p:spPr>
          <a:xfrm>
            <a:off x="2525086" y="6048017"/>
            <a:ext cx="6962163" cy="369332"/>
          </a:xfrm>
          <a:prstGeom prst="rect">
            <a:avLst/>
          </a:prstGeom>
          <a:noFill/>
        </p:spPr>
        <p:txBody>
          <a:bodyPr wrap="square">
            <a:spAutoFit/>
          </a:bodyPr>
          <a:lstStyle/>
          <a:p>
            <a:pPr algn="ctr"/>
            <a:r>
              <a:rPr lang="en-US" b="0" i="0" dirty="0">
                <a:solidFill>
                  <a:srgbClr val="898989"/>
                </a:solidFill>
                <a:effectLst/>
                <a:latin typeface="Calibri" panose="020F0502020204030204" pitchFamily="34" charset="0"/>
              </a:rPr>
              <a:t>© 2020 KL University </a:t>
            </a:r>
            <a:endParaRPr lang="en-IN" dirty="0"/>
          </a:p>
        </p:txBody>
      </p:sp>
      <p:pic>
        <p:nvPicPr>
          <p:cNvPr id="1026" name="Picture 2" descr="KL Deemed to be University Logo">
            <a:extLst>
              <a:ext uri="{FF2B5EF4-FFF2-40B4-BE49-F238E27FC236}">
                <a16:creationId xmlns:a16="http://schemas.microsoft.com/office/drawing/2014/main" id="{B40BD21A-190E-4213-8A75-AE891938F6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755"/>
          <a:stretch/>
        </p:blipFill>
        <p:spPr bwMode="auto">
          <a:xfrm>
            <a:off x="4879800" y="201699"/>
            <a:ext cx="2432399" cy="102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0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Rectangle 18">
            <a:extLst>
              <a:ext uri="{FF2B5EF4-FFF2-40B4-BE49-F238E27FC236}">
                <a16:creationId xmlns:a16="http://schemas.microsoft.com/office/drawing/2014/main" id="{72FC8724-A224-48BC-86AB-0E0A1B30CB00}"/>
              </a:ext>
            </a:extLst>
          </p:cNvPr>
          <p:cNvSpPr>
            <a:spLocks noChangeArrowheads="1"/>
          </p:cNvSpPr>
          <p:nvPr/>
        </p:nvSpPr>
        <p:spPr bwMode="auto">
          <a:xfrm>
            <a:off x="1973263" y="2641600"/>
            <a:ext cx="1676400" cy="4032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algn="ctr" eaLnBrk="1" fontAlgn="base" hangingPunct="1">
              <a:spcBef>
                <a:spcPct val="0"/>
              </a:spcBef>
              <a:buClrTx/>
              <a:buSzTx/>
              <a:buFontTx/>
              <a:buNone/>
            </a:pPr>
            <a:r>
              <a:rPr lang="en-US" altLang="ko-KR" sz="1200" b="1">
                <a:ea typeface="바탕" panose="02030600000101010101" pitchFamily="18" charset="-127"/>
              </a:rPr>
              <a:t>shared memory</a:t>
            </a:r>
          </a:p>
        </p:txBody>
      </p:sp>
      <p:sp>
        <p:nvSpPr>
          <p:cNvPr id="3" name="Rectangle 3">
            <a:extLst>
              <a:ext uri="{FF2B5EF4-FFF2-40B4-BE49-F238E27FC236}">
                <a16:creationId xmlns:a16="http://schemas.microsoft.com/office/drawing/2014/main" id="{9ED85E12-146A-47AA-81B4-976DAEC5AB69}"/>
              </a:ext>
            </a:extLst>
          </p:cNvPr>
          <p:cNvSpPr>
            <a:spLocks noChangeArrowheads="1"/>
          </p:cNvSpPr>
          <p:nvPr/>
        </p:nvSpPr>
        <p:spPr bwMode="auto">
          <a:xfrm>
            <a:off x="1092200" y="328613"/>
            <a:ext cx="4908550" cy="646331"/>
          </a:xfrm>
          <a:prstGeom prst="rect">
            <a:avLst/>
          </a:prstGeom>
          <a:noFill/>
          <a:ln w="9525">
            <a:noFill/>
            <a:miter lim="800000"/>
            <a:headEnd/>
            <a:tailEnd/>
          </a:ln>
          <a:effectLst/>
        </p:spPr>
        <p:txBody>
          <a:bodyPr>
            <a:spAutoFit/>
          </a:bodyPr>
          <a:lstStyle/>
          <a:p>
            <a:pPr eaLnBrk="1" latinLnBrk="1" hangingPunct="1">
              <a:buFont typeface="Wingdings" pitchFamily="2" charset="2"/>
              <a:buNone/>
              <a:defRPr/>
            </a:pPr>
            <a:r>
              <a:rPr lang="en-US" altLang="ko-KR" sz="3600" dirty="0">
                <a:solidFill>
                  <a:schemeClr val="accent6">
                    <a:lumMod val="25000"/>
                  </a:schemeClr>
                </a:solidFill>
                <a:effectLst>
                  <a:outerShdw blurRad="38100" dist="38100" dir="2700000" algn="tl">
                    <a:srgbClr val="C0C0C0"/>
                  </a:outerShdw>
                </a:effectLst>
                <a:latin typeface="Times New Roman" charset="0"/>
                <a:ea typeface="HY헤드라인M" pitchFamily="18" charset="-127"/>
              </a:rPr>
              <a:t>Memory Layout</a:t>
            </a:r>
          </a:p>
        </p:txBody>
      </p:sp>
      <p:sp>
        <p:nvSpPr>
          <p:cNvPr id="16" name="Rectangle 7">
            <a:extLst>
              <a:ext uri="{FF2B5EF4-FFF2-40B4-BE49-F238E27FC236}">
                <a16:creationId xmlns:a16="http://schemas.microsoft.com/office/drawing/2014/main" id="{46997E93-9BCE-4B99-AE36-383018C317EC}"/>
              </a:ext>
            </a:extLst>
          </p:cNvPr>
          <p:cNvSpPr>
            <a:spLocks noChangeArrowheads="1"/>
          </p:cNvSpPr>
          <p:nvPr/>
        </p:nvSpPr>
        <p:spPr bwMode="auto">
          <a:xfrm>
            <a:off x="1974850" y="1470025"/>
            <a:ext cx="1676400"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18" name="Rectangle 8">
            <a:extLst>
              <a:ext uri="{FF2B5EF4-FFF2-40B4-BE49-F238E27FC236}">
                <a16:creationId xmlns:a16="http://schemas.microsoft.com/office/drawing/2014/main" id="{B09C3408-01A8-4BA6-8147-7DDB48679576}"/>
              </a:ext>
            </a:extLst>
          </p:cNvPr>
          <p:cNvSpPr>
            <a:spLocks noChangeArrowheads="1"/>
          </p:cNvSpPr>
          <p:nvPr/>
        </p:nvSpPr>
        <p:spPr bwMode="auto">
          <a:xfrm>
            <a:off x="1974850" y="4057650"/>
            <a:ext cx="1676400" cy="539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algn="ctr" eaLnBrk="1" fontAlgn="base" hangingPunct="1">
              <a:spcBef>
                <a:spcPct val="0"/>
              </a:spcBef>
              <a:buClrTx/>
              <a:buSzTx/>
              <a:buFontTx/>
              <a:buNone/>
            </a:pPr>
            <a:r>
              <a:rPr lang="en-US" altLang="ko-KR" sz="1200" b="1">
                <a:ea typeface="바탕" panose="02030600000101010101" pitchFamily="18" charset="-127"/>
              </a:rPr>
              <a:t>uninitialized data</a:t>
            </a:r>
          </a:p>
          <a:p>
            <a:pPr algn="ctr" eaLnBrk="1" fontAlgn="base" hangingPunct="1">
              <a:spcBef>
                <a:spcPct val="0"/>
              </a:spcBef>
              <a:buClrTx/>
              <a:buSzTx/>
              <a:buFontTx/>
              <a:buNone/>
            </a:pPr>
            <a:r>
              <a:rPr lang="en-US" altLang="ko-KR" sz="1200" b="1">
                <a:ea typeface="바탕" panose="02030600000101010101" pitchFamily="18" charset="-127"/>
              </a:rPr>
              <a:t>(bss)</a:t>
            </a:r>
          </a:p>
        </p:txBody>
      </p:sp>
      <p:sp>
        <p:nvSpPr>
          <p:cNvPr id="20" name="Rectangle 9">
            <a:extLst>
              <a:ext uri="{FF2B5EF4-FFF2-40B4-BE49-F238E27FC236}">
                <a16:creationId xmlns:a16="http://schemas.microsoft.com/office/drawing/2014/main" id="{E614DAB4-CBBA-42CA-94F7-8FF23CF3901A}"/>
              </a:ext>
            </a:extLst>
          </p:cNvPr>
          <p:cNvSpPr>
            <a:spLocks noChangeArrowheads="1"/>
          </p:cNvSpPr>
          <p:nvPr/>
        </p:nvSpPr>
        <p:spPr bwMode="auto">
          <a:xfrm>
            <a:off x="1974850" y="1900238"/>
            <a:ext cx="1676400" cy="2157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b"/>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algn="ctr" eaLnBrk="1" fontAlgn="base" hangingPunct="1">
              <a:spcBef>
                <a:spcPct val="0"/>
              </a:spcBef>
              <a:buClrTx/>
              <a:buSzTx/>
              <a:buFontTx/>
              <a:buNone/>
            </a:pPr>
            <a:r>
              <a:rPr lang="en-US" altLang="ko-KR" sz="1200" b="1">
                <a:ea typeface="바탕" panose="02030600000101010101" pitchFamily="18" charset="-127"/>
              </a:rPr>
              <a:t>stack</a:t>
            </a:r>
          </a:p>
          <a:p>
            <a:pPr algn="ctr" eaLnBrk="1" fontAlgn="base" hangingPunct="1">
              <a:spcBef>
                <a:spcPct val="0"/>
              </a:spcBef>
              <a:buClrTx/>
              <a:buSzTx/>
              <a:buFontTx/>
              <a:buNone/>
            </a:pPr>
            <a:endParaRPr lang="en-US" altLang="ko-KR" sz="1200" b="1">
              <a:ea typeface="바탕" panose="02030600000101010101" pitchFamily="18" charset="-127"/>
            </a:endParaRPr>
          </a:p>
          <a:p>
            <a:pPr algn="ctr" eaLnBrk="1" fontAlgn="base" hangingPunct="1">
              <a:spcBef>
                <a:spcPct val="0"/>
              </a:spcBef>
              <a:buClrTx/>
              <a:buSzTx/>
              <a:buFontTx/>
              <a:buNone/>
            </a:pPr>
            <a:endParaRPr lang="en-US" altLang="ko-KR" sz="1200" b="1">
              <a:ea typeface="바탕" panose="02030600000101010101" pitchFamily="18" charset="-127"/>
            </a:endParaRPr>
          </a:p>
          <a:p>
            <a:pPr algn="ctr" eaLnBrk="1" fontAlgn="base" hangingPunct="1">
              <a:spcBef>
                <a:spcPct val="0"/>
              </a:spcBef>
              <a:buClrTx/>
              <a:buSzTx/>
              <a:buFontTx/>
              <a:buNone/>
            </a:pPr>
            <a:endParaRPr lang="en-US" altLang="ko-KR" sz="1200" b="1">
              <a:ea typeface="바탕" panose="02030600000101010101" pitchFamily="18" charset="-127"/>
            </a:endParaRPr>
          </a:p>
          <a:p>
            <a:pPr algn="ctr" eaLnBrk="1" fontAlgn="base" hangingPunct="1">
              <a:spcBef>
                <a:spcPct val="0"/>
              </a:spcBef>
              <a:buClrTx/>
              <a:buSzTx/>
              <a:buFontTx/>
              <a:buNone/>
            </a:pPr>
            <a:endParaRPr lang="en-US" altLang="ko-KR" sz="1200" b="1">
              <a:ea typeface="바탕" panose="02030600000101010101" pitchFamily="18" charset="-127"/>
            </a:endParaRPr>
          </a:p>
          <a:p>
            <a:pPr algn="ctr" eaLnBrk="1" fontAlgn="base" hangingPunct="1">
              <a:spcBef>
                <a:spcPct val="0"/>
              </a:spcBef>
              <a:buClrTx/>
              <a:buSzTx/>
              <a:buFontTx/>
              <a:buNone/>
            </a:pPr>
            <a:endParaRPr lang="en-US" altLang="ko-KR" sz="1200" b="1">
              <a:ea typeface="바탕" panose="02030600000101010101" pitchFamily="18" charset="-127"/>
            </a:endParaRPr>
          </a:p>
          <a:p>
            <a:pPr algn="ctr" eaLnBrk="1" fontAlgn="base" hangingPunct="1">
              <a:spcBef>
                <a:spcPct val="0"/>
              </a:spcBef>
              <a:buClrTx/>
              <a:buSzTx/>
              <a:buFontTx/>
              <a:buNone/>
            </a:pPr>
            <a:endParaRPr lang="en-US" altLang="ko-KR" sz="1200" b="1">
              <a:ea typeface="바탕" panose="02030600000101010101" pitchFamily="18" charset="-127"/>
            </a:endParaRPr>
          </a:p>
          <a:p>
            <a:pPr algn="ctr" eaLnBrk="1" fontAlgn="base" hangingPunct="1">
              <a:spcBef>
                <a:spcPct val="0"/>
              </a:spcBef>
              <a:buClrTx/>
              <a:buSzTx/>
              <a:buFontTx/>
              <a:buNone/>
            </a:pPr>
            <a:endParaRPr lang="en-US" altLang="ko-KR" sz="1200" b="1">
              <a:ea typeface="바탕" panose="02030600000101010101" pitchFamily="18" charset="-127"/>
            </a:endParaRPr>
          </a:p>
          <a:p>
            <a:pPr algn="ctr" eaLnBrk="1" fontAlgn="base" hangingPunct="1">
              <a:spcBef>
                <a:spcPct val="0"/>
              </a:spcBef>
              <a:buClrTx/>
              <a:buSzTx/>
              <a:buFontTx/>
              <a:buNone/>
            </a:pPr>
            <a:endParaRPr lang="en-US" altLang="ko-KR" sz="1200" b="1">
              <a:ea typeface="바탕" panose="02030600000101010101" pitchFamily="18" charset="-127"/>
            </a:endParaRPr>
          </a:p>
          <a:p>
            <a:pPr algn="ctr" eaLnBrk="1" fontAlgn="base" hangingPunct="1">
              <a:spcBef>
                <a:spcPct val="0"/>
              </a:spcBef>
              <a:buClrTx/>
              <a:buSzTx/>
              <a:buFontTx/>
              <a:buNone/>
            </a:pPr>
            <a:r>
              <a:rPr lang="en-US" altLang="ko-KR" sz="1200" b="1">
                <a:ea typeface="바탕" panose="02030600000101010101" pitchFamily="18" charset="-127"/>
              </a:rPr>
              <a:t>heap</a:t>
            </a:r>
          </a:p>
          <a:p>
            <a:pPr algn="ctr" eaLnBrk="1" fontAlgn="base" hangingPunct="1">
              <a:spcBef>
                <a:spcPct val="0"/>
              </a:spcBef>
              <a:buClrTx/>
              <a:buSzTx/>
              <a:buFontTx/>
              <a:buNone/>
            </a:pPr>
            <a:endParaRPr lang="en-US" altLang="ko-KR" sz="1200" b="1">
              <a:ea typeface="바탕" panose="02030600000101010101" pitchFamily="18" charset="-127"/>
            </a:endParaRPr>
          </a:p>
        </p:txBody>
      </p:sp>
      <p:sp>
        <p:nvSpPr>
          <p:cNvPr id="22" name="Rectangle 10">
            <a:extLst>
              <a:ext uri="{FF2B5EF4-FFF2-40B4-BE49-F238E27FC236}">
                <a16:creationId xmlns:a16="http://schemas.microsoft.com/office/drawing/2014/main" id="{14D8ECEE-8A26-4A88-A64C-651E2F050676}"/>
              </a:ext>
            </a:extLst>
          </p:cNvPr>
          <p:cNvSpPr>
            <a:spLocks noChangeArrowheads="1"/>
          </p:cNvSpPr>
          <p:nvPr/>
        </p:nvSpPr>
        <p:spPr bwMode="auto">
          <a:xfrm>
            <a:off x="1974850" y="4597400"/>
            <a:ext cx="1676400"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algn="ctr" eaLnBrk="1" fontAlgn="base" hangingPunct="1">
              <a:spcBef>
                <a:spcPct val="0"/>
              </a:spcBef>
              <a:buClrTx/>
              <a:buSzTx/>
              <a:buFontTx/>
              <a:buNone/>
            </a:pPr>
            <a:r>
              <a:rPr lang="en-US" altLang="ko-KR" sz="1200" b="1">
                <a:ea typeface="바탕" panose="02030600000101010101" pitchFamily="18" charset="-127"/>
              </a:rPr>
              <a:t>initialized data</a:t>
            </a:r>
          </a:p>
        </p:txBody>
      </p:sp>
      <p:sp>
        <p:nvSpPr>
          <p:cNvPr id="24" name="Rectangle 11">
            <a:extLst>
              <a:ext uri="{FF2B5EF4-FFF2-40B4-BE49-F238E27FC236}">
                <a16:creationId xmlns:a16="http://schemas.microsoft.com/office/drawing/2014/main" id="{AA95B8F0-84A4-4D27-88CC-63659C44E696}"/>
              </a:ext>
            </a:extLst>
          </p:cNvPr>
          <p:cNvSpPr>
            <a:spLocks noChangeArrowheads="1"/>
          </p:cNvSpPr>
          <p:nvPr/>
        </p:nvSpPr>
        <p:spPr bwMode="auto">
          <a:xfrm>
            <a:off x="1974850" y="5000625"/>
            <a:ext cx="1676400" cy="401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algn="ctr" eaLnBrk="1" fontAlgn="base" hangingPunct="1">
              <a:spcBef>
                <a:spcPct val="0"/>
              </a:spcBef>
              <a:buClrTx/>
              <a:buSzTx/>
              <a:buFontTx/>
              <a:buNone/>
            </a:pPr>
            <a:r>
              <a:rPr lang="en-US" altLang="ko-KR" sz="1200" b="1">
                <a:ea typeface="바탕" panose="02030600000101010101" pitchFamily="18" charset="-127"/>
              </a:rPr>
              <a:t>text</a:t>
            </a:r>
          </a:p>
        </p:txBody>
      </p:sp>
      <p:sp>
        <p:nvSpPr>
          <p:cNvPr id="26" name="Line 12">
            <a:extLst>
              <a:ext uri="{FF2B5EF4-FFF2-40B4-BE49-F238E27FC236}">
                <a16:creationId xmlns:a16="http://schemas.microsoft.com/office/drawing/2014/main" id="{B3C4ACCD-6609-448F-8EDE-F586FD994C1A}"/>
              </a:ext>
            </a:extLst>
          </p:cNvPr>
          <p:cNvSpPr>
            <a:spLocks noChangeShapeType="1"/>
          </p:cNvSpPr>
          <p:nvPr/>
        </p:nvSpPr>
        <p:spPr bwMode="auto">
          <a:xfrm>
            <a:off x="1982788" y="3519488"/>
            <a:ext cx="167640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13">
            <a:extLst>
              <a:ext uri="{FF2B5EF4-FFF2-40B4-BE49-F238E27FC236}">
                <a16:creationId xmlns:a16="http://schemas.microsoft.com/office/drawing/2014/main" id="{0C22CCAD-0AC1-49E4-B76B-8E4B3A5B91AB}"/>
              </a:ext>
            </a:extLst>
          </p:cNvPr>
          <p:cNvSpPr>
            <a:spLocks noChangeShapeType="1"/>
          </p:cNvSpPr>
          <p:nvPr/>
        </p:nvSpPr>
        <p:spPr bwMode="auto">
          <a:xfrm>
            <a:off x="1974850" y="2274888"/>
            <a:ext cx="167640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Text Box 14">
            <a:extLst>
              <a:ext uri="{FF2B5EF4-FFF2-40B4-BE49-F238E27FC236}">
                <a16:creationId xmlns:a16="http://schemas.microsoft.com/office/drawing/2014/main" id="{601395A9-BE10-4CC9-984B-9CC2972A7711}"/>
              </a:ext>
            </a:extLst>
          </p:cNvPr>
          <p:cNvSpPr txBox="1">
            <a:spLocks noChangeArrowheads="1"/>
          </p:cNvSpPr>
          <p:nvPr/>
        </p:nvSpPr>
        <p:spPr bwMode="auto">
          <a:xfrm>
            <a:off x="831850" y="1341438"/>
            <a:ext cx="11763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50000"/>
              </a:spcBef>
              <a:buClrTx/>
              <a:buSzTx/>
              <a:buFontTx/>
              <a:buNone/>
            </a:pPr>
            <a:r>
              <a:rPr lang="en-US" altLang="ko-KR" sz="1200" b="1">
                <a:ea typeface="바탕" panose="02030600000101010101" pitchFamily="18" charset="-127"/>
              </a:rPr>
              <a:t>high address</a:t>
            </a:r>
          </a:p>
        </p:txBody>
      </p:sp>
      <p:sp>
        <p:nvSpPr>
          <p:cNvPr id="32" name="Text Box 15">
            <a:extLst>
              <a:ext uri="{FF2B5EF4-FFF2-40B4-BE49-F238E27FC236}">
                <a16:creationId xmlns:a16="http://schemas.microsoft.com/office/drawing/2014/main" id="{794993A2-92FF-44E0-AD1D-C36F855F0868}"/>
              </a:ext>
            </a:extLst>
          </p:cNvPr>
          <p:cNvSpPr txBox="1">
            <a:spLocks noChangeArrowheads="1"/>
          </p:cNvSpPr>
          <p:nvPr/>
        </p:nvSpPr>
        <p:spPr bwMode="auto">
          <a:xfrm>
            <a:off x="831850" y="5133975"/>
            <a:ext cx="11763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50000"/>
              </a:spcBef>
              <a:buClrTx/>
              <a:buSzTx/>
              <a:buFontTx/>
              <a:buNone/>
            </a:pPr>
            <a:r>
              <a:rPr lang="en-US" altLang="ko-KR" sz="1200" b="1">
                <a:ea typeface="바탕" panose="02030600000101010101" pitchFamily="18" charset="-127"/>
              </a:rPr>
              <a:t>low address</a:t>
            </a:r>
          </a:p>
        </p:txBody>
      </p:sp>
      <p:sp>
        <p:nvSpPr>
          <p:cNvPr id="34" name="AutoShape 16">
            <a:extLst>
              <a:ext uri="{FF2B5EF4-FFF2-40B4-BE49-F238E27FC236}">
                <a16:creationId xmlns:a16="http://schemas.microsoft.com/office/drawing/2014/main" id="{1037AE67-ECC4-4C78-9481-EEE0031524B5}"/>
              </a:ext>
            </a:extLst>
          </p:cNvPr>
          <p:cNvSpPr>
            <a:spLocks/>
          </p:cNvSpPr>
          <p:nvPr/>
        </p:nvSpPr>
        <p:spPr bwMode="auto">
          <a:xfrm>
            <a:off x="3743325" y="1528763"/>
            <a:ext cx="252413" cy="342900"/>
          </a:xfrm>
          <a:prstGeom prst="rightBrace">
            <a:avLst>
              <a:gd name="adj1" fmla="val 1132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36" name="Text Box 17">
            <a:extLst>
              <a:ext uri="{FF2B5EF4-FFF2-40B4-BE49-F238E27FC236}">
                <a16:creationId xmlns:a16="http://schemas.microsoft.com/office/drawing/2014/main" id="{4752704C-1DD7-410B-88F5-355859BBC37D}"/>
              </a:ext>
            </a:extLst>
          </p:cNvPr>
          <p:cNvSpPr txBox="1">
            <a:spLocks noChangeArrowheads="1"/>
          </p:cNvSpPr>
          <p:nvPr/>
        </p:nvSpPr>
        <p:spPr bwMode="auto">
          <a:xfrm>
            <a:off x="3967163" y="1382713"/>
            <a:ext cx="26082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1200"/>
              <a:t>command-line arguments</a:t>
            </a:r>
          </a:p>
          <a:p>
            <a:pPr eaLnBrk="1" fontAlgn="base" hangingPunct="1">
              <a:spcBef>
                <a:spcPct val="0"/>
              </a:spcBef>
              <a:buClrTx/>
              <a:buSzTx/>
              <a:buFontTx/>
              <a:buNone/>
            </a:pPr>
            <a:r>
              <a:rPr lang="en-US" altLang="ko-KR" sz="1200"/>
              <a:t>and environment variables</a:t>
            </a:r>
          </a:p>
        </p:txBody>
      </p:sp>
      <p:sp>
        <p:nvSpPr>
          <p:cNvPr id="38" name="Line 19">
            <a:extLst>
              <a:ext uri="{FF2B5EF4-FFF2-40B4-BE49-F238E27FC236}">
                <a16:creationId xmlns:a16="http://schemas.microsoft.com/office/drawing/2014/main" id="{FC4A7BD3-E4C1-4765-A91B-91466D3ACF88}"/>
              </a:ext>
            </a:extLst>
          </p:cNvPr>
          <p:cNvSpPr>
            <a:spLocks noChangeShapeType="1"/>
          </p:cNvSpPr>
          <p:nvPr/>
        </p:nvSpPr>
        <p:spPr bwMode="auto">
          <a:xfrm flipH="1">
            <a:off x="3681413" y="2092325"/>
            <a:ext cx="266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0" name="Text Box 20">
            <a:extLst>
              <a:ext uri="{FF2B5EF4-FFF2-40B4-BE49-F238E27FC236}">
                <a16:creationId xmlns:a16="http://schemas.microsoft.com/office/drawing/2014/main" id="{7A04E722-9739-4CF3-A357-7537DB62049A}"/>
              </a:ext>
            </a:extLst>
          </p:cNvPr>
          <p:cNvSpPr txBox="1">
            <a:spLocks noChangeArrowheads="1"/>
          </p:cNvSpPr>
          <p:nvPr/>
        </p:nvSpPr>
        <p:spPr bwMode="auto">
          <a:xfrm>
            <a:off x="3963988" y="1903413"/>
            <a:ext cx="11160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1200"/>
              <a:t>0xf7fffb2c</a:t>
            </a:r>
          </a:p>
        </p:txBody>
      </p:sp>
      <p:sp>
        <p:nvSpPr>
          <p:cNvPr id="42" name="Line 21">
            <a:extLst>
              <a:ext uri="{FF2B5EF4-FFF2-40B4-BE49-F238E27FC236}">
                <a16:creationId xmlns:a16="http://schemas.microsoft.com/office/drawing/2014/main" id="{87D80E0C-3BBA-4C52-844C-2758024CE2CD}"/>
              </a:ext>
            </a:extLst>
          </p:cNvPr>
          <p:cNvSpPr>
            <a:spLocks noChangeShapeType="1"/>
          </p:cNvSpPr>
          <p:nvPr/>
        </p:nvSpPr>
        <p:spPr bwMode="auto">
          <a:xfrm flipH="1">
            <a:off x="3684588" y="2681288"/>
            <a:ext cx="266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4" name="Text Box 22">
            <a:extLst>
              <a:ext uri="{FF2B5EF4-FFF2-40B4-BE49-F238E27FC236}">
                <a16:creationId xmlns:a16="http://schemas.microsoft.com/office/drawing/2014/main" id="{C54B620D-0F31-4B36-8CDC-9D4D209747B5}"/>
              </a:ext>
            </a:extLst>
          </p:cNvPr>
          <p:cNvSpPr txBox="1">
            <a:spLocks noChangeArrowheads="1"/>
          </p:cNvSpPr>
          <p:nvPr/>
        </p:nvSpPr>
        <p:spPr bwMode="auto">
          <a:xfrm>
            <a:off x="3975100" y="2522538"/>
            <a:ext cx="12176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1200"/>
              <a:t>0xf77e86a0</a:t>
            </a:r>
          </a:p>
          <a:p>
            <a:pPr eaLnBrk="1" fontAlgn="base" hangingPunct="1">
              <a:spcBef>
                <a:spcPct val="0"/>
              </a:spcBef>
              <a:buClrTx/>
              <a:buSzTx/>
              <a:buFontTx/>
              <a:buNone/>
            </a:pPr>
            <a:r>
              <a:rPr lang="en-US" altLang="ko-KR" sz="1200"/>
              <a:t>0xf77d0000</a:t>
            </a:r>
          </a:p>
        </p:txBody>
      </p:sp>
      <p:sp>
        <p:nvSpPr>
          <p:cNvPr id="46" name="Line 23">
            <a:extLst>
              <a:ext uri="{FF2B5EF4-FFF2-40B4-BE49-F238E27FC236}">
                <a16:creationId xmlns:a16="http://schemas.microsoft.com/office/drawing/2014/main" id="{C2E7E64E-E683-4C5F-9679-223382CA77E1}"/>
              </a:ext>
            </a:extLst>
          </p:cNvPr>
          <p:cNvSpPr>
            <a:spLocks noChangeShapeType="1"/>
          </p:cNvSpPr>
          <p:nvPr/>
        </p:nvSpPr>
        <p:spPr bwMode="auto">
          <a:xfrm flipH="1">
            <a:off x="3679825" y="2973388"/>
            <a:ext cx="266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8" name="AutoShape 24">
            <a:extLst>
              <a:ext uri="{FF2B5EF4-FFF2-40B4-BE49-F238E27FC236}">
                <a16:creationId xmlns:a16="http://schemas.microsoft.com/office/drawing/2014/main" id="{46BDEDA1-BE92-4525-B23B-009DE4017C96}"/>
              </a:ext>
            </a:extLst>
          </p:cNvPr>
          <p:cNvSpPr>
            <a:spLocks/>
          </p:cNvSpPr>
          <p:nvPr/>
        </p:nvSpPr>
        <p:spPr bwMode="auto">
          <a:xfrm>
            <a:off x="5162550" y="2643188"/>
            <a:ext cx="252413" cy="342900"/>
          </a:xfrm>
          <a:prstGeom prst="rightBrace">
            <a:avLst>
              <a:gd name="adj1" fmla="val 1132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50" name="Line 26">
            <a:extLst>
              <a:ext uri="{FF2B5EF4-FFF2-40B4-BE49-F238E27FC236}">
                <a16:creationId xmlns:a16="http://schemas.microsoft.com/office/drawing/2014/main" id="{677B35DE-DD1F-409E-AD90-9DBC2A530210}"/>
              </a:ext>
            </a:extLst>
          </p:cNvPr>
          <p:cNvSpPr>
            <a:spLocks noChangeShapeType="1"/>
          </p:cNvSpPr>
          <p:nvPr/>
        </p:nvSpPr>
        <p:spPr bwMode="auto">
          <a:xfrm flipH="1">
            <a:off x="3702050" y="3662363"/>
            <a:ext cx="266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52" name="Text Box 27">
            <a:extLst>
              <a:ext uri="{FF2B5EF4-FFF2-40B4-BE49-F238E27FC236}">
                <a16:creationId xmlns:a16="http://schemas.microsoft.com/office/drawing/2014/main" id="{BEBE74B2-3898-4581-8D77-A8536E93D97E}"/>
              </a:ext>
            </a:extLst>
          </p:cNvPr>
          <p:cNvSpPr txBox="1">
            <a:spLocks noChangeArrowheads="1"/>
          </p:cNvSpPr>
          <p:nvPr/>
        </p:nvSpPr>
        <p:spPr bwMode="auto">
          <a:xfrm>
            <a:off x="3992563" y="3503613"/>
            <a:ext cx="12430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1200"/>
              <a:t>0x0003d2c8</a:t>
            </a:r>
          </a:p>
          <a:p>
            <a:pPr eaLnBrk="1" fontAlgn="base" hangingPunct="1">
              <a:spcBef>
                <a:spcPct val="0"/>
              </a:spcBef>
              <a:buClrTx/>
              <a:buSzTx/>
              <a:buFontTx/>
              <a:buNone/>
            </a:pPr>
            <a:r>
              <a:rPr lang="en-US" altLang="ko-KR" sz="1200"/>
              <a:t>0x00024c28</a:t>
            </a:r>
          </a:p>
        </p:txBody>
      </p:sp>
      <p:sp>
        <p:nvSpPr>
          <p:cNvPr id="54" name="Line 28">
            <a:extLst>
              <a:ext uri="{FF2B5EF4-FFF2-40B4-BE49-F238E27FC236}">
                <a16:creationId xmlns:a16="http://schemas.microsoft.com/office/drawing/2014/main" id="{B4BCAF86-7D7F-403B-B36B-9C6AB30FE0A1}"/>
              </a:ext>
            </a:extLst>
          </p:cNvPr>
          <p:cNvSpPr>
            <a:spLocks noChangeShapeType="1"/>
          </p:cNvSpPr>
          <p:nvPr/>
        </p:nvSpPr>
        <p:spPr bwMode="auto">
          <a:xfrm flipH="1">
            <a:off x="3697288" y="3954463"/>
            <a:ext cx="266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56" name="AutoShape 29">
            <a:extLst>
              <a:ext uri="{FF2B5EF4-FFF2-40B4-BE49-F238E27FC236}">
                <a16:creationId xmlns:a16="http://schemas.microsoft.com/office/drawing/2014/main" id="{58A59F26-BFC6-4076-82A7-B0F674389C2C}"/>
              </a:ext>
            </a:extLst>
          </p:cNvPr>
          <p:cNvSpPr>
            <a:spLocks/>
          </p:cNvSpPr>
          <p:nvPr/>
        </p:nvSpPr>
        <p:spPr bwMode="auto">
          <a:xfrm>
            <a:off x="5180013" y="3624263"/>
            <a:ext cx="252412" cy="342900"/>
          </a:xfrm>
          <a:prstGeom prst="rightBrace">
            <a:avLst>
              <a:gd name="adj1" fmla="val 1132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58" name="Text Box 30">
            <a:extLst>
              <a:ext uri="{FF2B5EF4-FFF2-40B4-BE49-F238E27FC236}">
                <a16:creationId xmlns:a16="http://schemas.microsoft.com/office/drawing/2014/main" id="{AC8050DD-D842-4B08-A15A-B4A73B9E49F3}"/>
              </a:ext>
            </a:extLst>
          </p:cNvPr>
          <p:cNvSpPr txBox="1">
            <a:spLocks noChangeArrowheads="1"/>
          </p:cNvSpPr>
          <p:nvPr/>
        </p:nvSpPr>
        <p:spPr bwMode="auto">
          <a:xfrm>
            <a:off x="5441950" y="3586163"/>
            <a:ext cx="2359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1200"/>
              <a:t>malloc of 100,000 bytes</a:t>
            </a:r>
          </a:p>
        </p:txBody>
      </p:sp>
      <p:sp>
        <p:nvSpPr>
          <p:cNvPr id="60" name="Line 31">
            <a:extLst>
              <a:ext uri="{FF2B5EF4-FFF2-40B4-BE49-F238E27FC236}">
                <a16:creationId xmlns:a16="http://schemas.microsoft.com/office/drawing/2014/main" id="{71BC0275-2E82-4274-9FC8-E958D55298EF}"/>
              </a:ext>
            </a:extLst>
          </p:cNvPr>
          <p:cNvSpPr>
            <a:spLocks noChangeShapeType="1"/>
          </p:cNvSpPr>
          <p:nvPr/>
        </p:nvSpPr>
        <p:spPr bwMode="auto">
          <a:xfrm flipH="1">
            <a:off x="3703638" y="4289425"/>
            <a:ext cx="266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62" name="Text Box 32">
            <a:extLst>
              <a:ext uri="{FF2B5EF4-FFF2-40B4-BE49-F238E27FC236}">
                <a16:creationId xmlns:a16="http://schemas.microsoft.com/office/drawing/2014/main" id="{B8F422BD-C562-4ADC-AC7B-3DBF3DFE2AFE}"/>
              </a:ext>
            </a:extLst>
          </p:cNvPr>
          <p:cNvSpPr txBox="1">
            <a:spLocks noChangeArrowheads="1"/>
          </p:cNvSpPr>
          <p:nvPr/>
        </p:nvSpPr>
        <p:spPr bwMode="auto">
          <a:xfrm>
            <a:off x="3994150" y="4162425"/>
            <a:ext cx="12430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80000"/>
              </a:lnSpc>
              <a:spcBef>
                <a:spcPct val="0"/>
              </a:spcBef>
              <a:buClrTx/>
              <a:buSzTx/>
              <a:buFontTx/>
              <a:buNone/>
            </a:pPr>
            <a:r>
              <a:rPr lang="en-US" altLang="ko-KR" sz="1200"/>
              <a:t>0x0003d2c8</a:t>
            </a:r>
          </a:p>
          <a:p>
            <a:pPr eaLnBrk="1" fontAlgn="base" hangingPunct="1">
              <a:lnSpc>
                <a:spcPct val="80000"/>
              </a:lnSpc>
              <a:spcBef>
                <a:spcPct val="0"/>
              </a:spcBef>
              <a:buClrTx/>
              <a:buSzTx/>
              <a:buFontTx/>
              <a:buNone/>
            </a:pPr>
            <a:r>
              <a:rPr lang="en-US" altLang="ko-KR" sz="1200"/>
              <a:t>0x00024c28</a:t>
            </a:r>
          </a:p>
        </p:txBody>
      </p:sp>
      <p:sp>
        <p:nvSpPr>
          <p:cNvPr id="64" name="Line 33">
            <a:extLst>
              <a:ext uri="{FF2B5EF4-FFF2-40B4-BE49-F238E27FC236}">
                <a16:creationId xmlns:a16="http://schemas.microsoft.com/office/drawing/2014/main" id="{23F22547-5E0A-4CB3-A454-C51314210710}"/>
              </a:ext>
            </a:extLst>
          </p:cNvPr>
          <p:cNvSpPr>
            <a:spLocks noChangeShapeType="1"/>
          </p:cNvSpPr>
          <p:nvPr/>
        </p:nvSpPr>
        <p:spPr bwMode="auto">
          <a:xfrm flipH="1">
            <a:off x="3706813" y="4497388"/>
            <a:ext cx="266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66" name="AutoShape 34">
            <a:extLst>
              <a:ext uri="{FF2B5EF4-FFF2-40B4-BE49-F238E27FC236}">
                <a16:creationId xmlns:a16="http://schemas.microsoft.com/office/drawing/2014/main" id="{7FB6BC28-5617-43DC-AFC7-4C020137892F}"/>
              </a:ext>
            </a:extLst>
          </p:cNvPr>
          <p:cNvSpPr>
            <a:spLocks/>
          </p:cNvSpPr>
          <p:nvPr/>
        </p:nvSpPr>
        <p:spPr bwMode="auto">
          <a:xfrm>
            <a:off x="5173663" y="4281488"/>
            <a:ext cx="268287" cy="228600"/>
          </a:xfrm>
          <a:prstGeom prst="rightBrace">
            <a:avLst>
              <a:gd name="adj1" fmla="val 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68" name="Text Box 35">
            <a:extLst>
              <a:ext uri="{FF2B5EF4-FFF2-40B4-BE49-F238E27FC236}">
                <a16:creationId xmlns:a16="http://schemas.microsoft.com/office/drawing/2014/main" id="{D051DF2D-5535-4E37-96BB-5D974A47A6D5}"/>
              </a:ext>
            </a:extLst>
          </p:cNvPr>
          <p:cNvSpPr txBox="1">
            <a:spLocks noChangeArrowheads="1"/>
          </p:cNvSpPr>
          <p:nvPr/>
        </p:nvSpPr>
        <p:spPr bwMode="auto">
          <a:xfrm>
            <a:off x="5505450" y="4233863"/>
            <a:ext cx="2268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1200"/>
              <a:t>array[] of 40,000 bytes</a:t>
            </a:r>
          </a:p>
        </p:txBody>
      </p:sp>
    </p:spTree>
    <p:extLst>
      <p:ext uri="{BB962C8B-B14F-4D97-AF65-F5344CB8AC3E}">
        <p14:creationId xmlns:p14="http://schemas.microsoft.com/office/powerpoint/2010/main" val="3850724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98" y="-73559"/>
            <a:ext cx="10515600" cy="957238"/>
          </a:xfrm>
        </p:spPr>
        <p:txBody>
          <a:bodyPr/>
          <a:lstStyle/>
          <a:p>
            <a:pPr algn="l"/>
            <a:r>
              <a:rPr lang="en-US" b="1" dirty="0">
                <a:solidFill>
                  <a:srgbClr val="24292E"/>
                </a:solidFill>
                <a:latin typeface="-apple-system"/>
              </a:rPr>
              <a:t>Data Structures for Shared Memory</a:t>
            </a:r>
            <a:endParaRPr lang="en-IN" b="1" dirty="0">
              <a:solidFill>
                <a:srgbClr val="24292E"/>
              </a:solidFill>
              <a:latin typeface="-apple-system"/>
            </a:endParaRP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7170" name="Picture 2" descr="Data structures for shared memory">
            <a:extLst>
              <a:ext uri="{FF2B5EF4-FFF2-40B4-BE49-F238E27FC236}">
                <a16:creationId xmlns:a16="http://schemas.microsoft.com/office/drawing/2014/main" id="{3B07CD5A-C0BA-4765-A366-DEA03641D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2579" y="670266"/>
            <a:ext cx="6594772" cy="5932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769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677"/>
            <a:ext cx="10515600" cy="957238"/>
          </a:xfrm>
        </p:spPr>
        <p:txBody>
          <a:bodyPr/>
          <a:lstStyle/>
          <a:p>
            <a:pPr algn="l"/>
            <a:r>
              <a:rPr lang="en-IN" i="0" dirty="0">
                <a:solidFill>
                  <a:srgbClr val="24292E"/>
                </a:solidFill>
                <a:effectLst/>
                <a:latin typeface="-apple-system"/>
              </a:rPr>
              <a:t>Algorithm: </a:t>
            </a:r>
            <a:r>
              <a:rPr lang="en-IN" i="0" dirty="0" err="1">
                <a:solidFill>
                  <a:srgbClr val="24292E"/>
                </a:solidFill>
                <a:effectLst/>
                <a:latin typeface="-apple-system"/>
              </a:rPr>
              <a:t>shmat</a:t>
            </a:r>
            <a:endParaRPr lang="en-IN" i="0" dirty="0">
              <a:solidFill>
                <a:srgbClr val="24292E"/>
              </a:solidFill>
              <a:effectLst/>
              <a:latin typeface="-apple-system"/>
            </a:endParaRP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 name="TextBox 18">
            <a:extLst>
              <a:ext uri="{FF2B5EF4-FFF2-40B4-BE49-F238E27FC236}">
                <a16:creationId xmlns:a16="http://schemas.microsoft.com/office/drawing/2014/main" id="{5046D154-67F9-4B5E-95C2-4A12657A6B5A}"/>
              </a:ext>
            </a:extLst>
          </p:cNvPr>
          <p:cNvSpPr txBox="1"/>
          <p:nvPr/>
        </p:nvSpPr>
        <p:spPr>
          <a:xfrm>
            <a:off x="2326677" y="615825"/>
            <a:ext cx="8833267" cy="5355312"/>
          </a:xfrm>
          <a:prstGeom prst="rect">
            <a:avLst/>
          </a:prstGeom>
          <a:noFill/>
        </p:spPr>
        <p:txBody>
          <a:bodyPr wrap="square">
            <a:spAutoFit/>
          </a:bodyPr>
          <a:lstStyle/>
          <a:p>
            <a:r>
              <a:rPr lang="en-US" dirty="0"/>
              <a:t>/*  </a:t>
            </a:r>
            <a:r>
              <a:rPr lang="en-US" b="1" dirty="0"/>
              <a:t>Algorithm: </a:t>
            </a:r>
            <a:r>
              <a:rPr lang="en-US" b="1" dirty="0" err="1"/>
              <a:t>shmat</a:t>
            </a:r>
            <a:endParaRPr lang="en-US" b="1" dirty="0"/>
          </a:p>
          <a:p>
            <a:r>
              <a:rPr lang="en-US" dirty="0"/>
              <a:t> *  Input: shared memory descriptor</a:t>
            </a:r>
          </a:p>
          <a:p>
            <a:r>
              <a:rPr lang="en-US" dirty="0"/>
              <a:t> *         virtual addresses to attach memory</a:t>
            </a:r>
          </a:p>
          <a:p>
            <a:r>
              <a:rPr lang="en-US" dirty="0"/>
              <a:t> *         flags</a:t>
            </a:r>
          </a:p>
          <a:p>
            <a:r>
              <a:rPr lang="en-US" dirty="0"/>
              <a:t> *  Output: virtual address where memory was attached</a:t>
            </a:r>
          </a:p>
          <a:p>
            <a:r>
              <a:rPr lang="en-US" dirty="0"/>
              <a:t> */</a:t>
            </a:r>
          </a:p>
          <a:p>
            <a:r>
              <a:rPr lang="en-US" dirty="0"/>
              <a:t>{	check validity of descriptor, permissions;</a:t>
            </a:r>
          </a:p>
          <a:p>
            <a:r>
              <a:rPr lang="en-US" dirty="0"/>
              <a:t>	if (user specified virtual address)</a:t>
            </a:r>
          </a:p>
          <a:p>
            <a:r>
              <a:rPr lang="en-US" dirty="0"/>
              <a:t>	{</a:t>
            </a:r>
          </a:p>
          <a:p>
            <a:r>
              <a:rPr lang="en-US" dirty="0"/>
              <a:t>		round off virtual address, as specified by flags;</a:t>
            </a:r>
          </a:p>
          <a:p>
            <a:r>
              <a:rPr lang="en-US" dirty="0"/>
              <a:t>		check legality of virtual address, size of region;</a:t>
            </a:r>
          </a:p>
          <a:p>
            <a:r>
              <a:rPr lang="en-US" dirty="0"/>
              <a:t>	}</a:t>
            </a:r>
          </a:p>
          <a:p>
            <a:r>
              <a:rPr lang="en-US" dirty="0"/>
              <a:t>	else			// user wants kernel to find good address</a:t>
            </a:r>
          </a:p>
          <a:p>
            <a:r>
              <a:rPr lang="en-US" dirty="0"/>
              <a:t>		kernel picks virtual address: error if none available;</a:t>
            </a:r>
          </a:p>
          <a:p>
            <a:r>
              <a:rPr lang="en-US" dirty="0"/>
              <a:t>	attach region to process address space (algorithm: </a:t>
            </a:r>
            <a:r>
              <a:rPr lang="en-US" dirty="0" err="1"/>
              <a:t>attachreg</a:t>
            </a:r>
            <a:r>
              <a:rPr lang="en-US" dirty="0"/>
              <a:t>);</a:t>
            </a:r>
          </a:p>
          <a:p>
            <a:r>
              <a:rPr lang="en-US" dirty="0"/>
              <a:t>	if (region being attached for first time)</a:t>
            </a:r>
          </a:p>
          <a:p>
            <a:r>
              <a:rPr lang="en-US" dirty="0"/>
              <a:t>		allocate page tables, memory for region (algorithm: </a:t>
            </a:r>
            <a:r>
              <a:rPr lang="en-US" dirty="0" err="1"/>
              <a:t>growreg</a:t>
            </a:r>
            <a:r>
              <a:rPr lang="en-US" dirty="0"/>
              <a:t>);</a:t>
            </a:r>
          </a:p>
          <a:p>
            <a:r>
              <a:rPr lang="en-US" dirty="0"/>
              <a:t>	return (virtual address where attached);</a:t>
            </a:r>
          </a:p>
          <a:p>
            <a:r>
              <a:rPr lang="en-US" dirty="0"/>
              <a:t>}</a:t>
            </a:r>
            <a:endParaRPr lang="en-IN" dirty="0"/>
          </a:p>
        </p:txBody>
      </p:sp>
      <p:sp>
        <p:nvSpPr>
          <p:cNvPr id="21" name="TextBox 20">
            <a:extLst>
              <a:ext uri="{FF2B5EF4-FFF2-40B4-BE49-F238E27FC236}">
                <a16:creationId xmlns:a16="http://schemas.microsoft.com/office/drawing/2014/main" id="{3BC82D37-3786-49FE-AF31-C478D9BEB636}"/>
              </a:ext>
            </a:extLst>
          </p:cNvPr>
          <p:cNvSpPr txBox="1"/>
          <p:nvPr/>
        </p:nvSpPr>
        <p:spPr>
          <a:xfrm>
            <a:off x="180753" y="5643495"/>
            <a:ext cx="11546959" cy="923330"/>
          </a:xfrm>
          <a:prstGeom prst="rect">
            <a:avLst/>
          </a:prstGeom>
          <a:noFill/>
        </p:spPr>
        <p:txBody>
          <a:bodyPr wrap="square">
            <a:spAutoFit/>
          </a:bodyPr>
          <a:lstStyle/>
          <a:p>
            <a:r>
              <a:rPr lang="en-US" dirty="0"/>
              <a:t>If the address where the region is to be attached is given as 0, the kernel chooses a convenient virtual address. If the calling process is the first process to attach that region, it means that page tables and memory are not allocated for that region, therefore, the kernel allocated both using </a:t>
            </a:r>
            <a:r>
              <a:rPr lang="en-US" dirty="0" err="1"/>
              <a:t>growreg</a:t>
            </a:r>
            <a:r>
              <a:rPr lang="en-US" dirty="0"/>
              <a:t>.</a:t>
            </a:r>
            <a:endParaRPr lang="en-IN" dirty="0"/>
          </a:p>
        </p:txBody>
      </p:sp>
    </p:spTree>
    <p:extLst>
      <p:ext uri="{BB962C8B-B14F-4D97-AF65-F5344CB8AC3E}">
        <p14:creationId xmlns:p14="http://schemas.microsoft.com/office/powerpoint/2010/main" val="95552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072" y="85173"/>
            <a:ext cx="10515600" cy="957238"/>
          </a:xfrm>
        </p:spPr>
        <p:txBody>
          <a:bodyPr/>
          <a:lstStyle/>
          <a:p>
            <a:pPr algn="l"/>
            <a:r>
              <a:rPr lang="en-IN" b="0" i="0" dirty="0">
                <a:solidFill>
                  <a:srgbClr val="24292E"/>
                </a:solidFill>
                <a:effectLst/>
                <a:latin typeface="-apple-system"/>
              </a:rPr>
              <a:t>The syntax for </a:t>
            </a:r>
            <a:r>
              <a:rPr lang="en-IN" b="0" i="1" dirty="0" err="1">
                <a:solidFill>
                  <a:srgbClr val="24292E"/>
                </a:solidFill>
                <a:effectLst/>
                <a:latin typeface="-apple-system"/>
              </a:rPr>
              <a:t>shmdt</a:t>
            </a:r>
            <a:r>
              <a:rPr lang="en-IN" b="0" i="0" dirty="0">
                <a:solidFill>
                  <a:srgbClr val="24292E"/>
                </a:solidFill>
                <a:effectLst/>
                <a:latin typeface="-apple-system"/>
              </a:rPr>
              <a:t>:</a:t>
            </a:r>
            <a:endParaRPr lang="en-IN" b="1" i="0" dirty="0">
              <a:solidFill>
                <a:srgbClr val="24292E"/>
              </a:solidFill>
              <a:effectLst/>
              <a:latin typeface="-apple-system"/>
            </a:endParaRPr>
          </a:p>
        </p:txBody>
      </p:sp>
      <p:sp>
        <p:nvSpPr>
          <p:cNvPr id="3" name="Content Placeholder 2"/>
          <p:cNvSpPr>
            <a:spLocks noGrp="1"/>
          </p:cNvSpPr>
          <p:nvPr>
            <p:ph idx="1"/>
          </p:nvPr>
        </p:nvSpPr>
        <p:spPr>
          <a:xfrm>
            <a:off x="486366" y="973230"/>
            <a:ext cx="10673578" cy="2856150"/>
          </a:xfrm>
        </p:spPr>
        <p:txBody>
          <a:bodyPr>
            <a:normAutofit lnSpcReduction="10000"/>
          </a:bodyPr>
          <a:lstStyle/>
          <a:p>
            <a:pPr marL="0" indent="0">
              <a:buNone/>
            </a:pPr>
            <a:r>
              <a:rPr lang="en-US" b="1" i="0" dirty="0" err="1">
                <a:solidFill>
                  <a:srgbClr val="24292E"/>
                </a:solidFill>
                <a:effectLst/>
                <a:latin typeface="-apple-system"/>
              </a:rPr>
              <a:t>shmdt</a:t>
            </a:r>
            <a:r>
              <a:rPr lang="en-US" b="1" i="0" dirty="0">
                <a:solidFill>
                  <a:srgbClr val="24292E"/>
                </a:solidFill>
                <a:effectLst/>
                <a:latin typeface="-apple-system"/>
              </a:rPr>
              <a:t>(</a:t>
            </a:r>
            <a:r>
              <a:rPr lang="en-US" b="1" i="0" dirty="0" err="1">
                <a:solidFill>
                  <a:srgbClr val="24292E"/>
                </a:solidFill>
                <a:effectLst/>
                <a:latin typeface="-apple-system"/>
              </a:rPr>
              <a:t>addr</a:t>
            </a:r>
            <a:r>
              <a:rPr lang="en-US" b="1" i="0" dirty="0">
                <a:solidFill>
                  <a:srgbClr val="24292E"/>
                </a:solidFill>
                <a:effectLst/>
                <a:latin typeface="-apple-system"/>
              </a:rPr>
              <a:t>);</a:t>
            </a:r>
          </a:p>
          <a:p>
            <a:pPr marL="0" indent="0">
              <a:buNone/>
            </a:pPr>
            <a:r>
              <a:rPr lang="en-US" b="0" i="0" dirty="0">
                <a:solidFill>
                  <a:srgbClr val="24292E"/>
                </a:solidFill>
                <a:effectLst/>
                <a:latin typeface="-apple-system"/>
              </a:rPr>
              <a:t>where </a:t>
            </a:r>
            <a:r>
              <a:rPr lang="en-US" b="0" i="0" dirty="0" err="1">
                <a:solidFill>
                  <a:srgbClr val="24292E"/>
                </a:solidFill>
                <a:effectLst/>
                <a:latin typeface="-apple-system"/>
              </a:rPr>
              <a:t>addr</a:t>
            </a:r>
            <a:r>
              <a:rPr lang="en-US" b="0" i="0" dirty="0">
                <a:solidFill>
                  <a:srgbClr val="24292E"/>
                </a:solidFill>
                <a:effectLst/>
                <a:latin typeface="-apple-system"/>
              </a:rPr>
              <a:t> is the virtual address returned by a prior </a:t>
            </a:r>
            <a:r>
              <a:rPr lang="en-US" b="0" i="0" dirty="0" err="1">
                <a:solidFill>
                  <a:srgbClr val="24292E"/>
                </a:solidFill>
                <a:effectLst/>
                <a:latin typeface="-apple-system"/>
              </a:rPr>
              <a:t>shmat</a:t>
            </a:r>
            <a:r>
              <a:rPr lang="en-US" b="0" i="0" dirty="0">
                <a:solidFill>
                  <a:srgbClr val="24292E"/>
                </a:solidFill>
                <a:effectLst/>
                <a:latin typeface="-apple-system"/>
              </a:rPr>
              <a:t> call. The kernel searches for the process region attached at the indicated virtual address and detaches it using </a:t>
            </a:r>
            <a:r>
              <a:rPr lang="en-US" b="0" i="0" dirty="0" err="1">
                <a:solidFill>
                  <a:srgbClr val="24292E"/>
                </a:solidFill>
                <a:effectLst/>
                <a:latin typeface="-apple-system"/>
              </a:rPr>
              <a:t>detachreg</a:t>
            </a:r>
            <a:r>
              <a:rPr lang="en-US" b="0" i="0" dirty="0">
                <a:solidFill>
                  <a:srgbClr val="24292E"/>
                </a:solidFill>
                <a:effectLst/>
                <a:latin typeface="-apple-system"/>
              </a:rPr>
              <a:t>. Because the region tables have no back pointers to the shared memory table, the kernel searches the shared memory table for the entry that points to the region and adjusts the field for the time the region was last detached.</a:t>
            </a: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Title 1">
            <a:extLst>
              <a:ext uri="{FF2B5EF4-FFF2-40B4-BE49-F238E27FC236}">
                <a16:creationId xmlns:a16="http://schemas.microsoft.com/office/drawing/2014/main" id="{9F61549C-FC98-4D3E-BC10-9018CBFCCC45}"/>
              </a:ext>
            </a:extLst>
          </p:cNvPr>
          <p:cNvSpPr txBox="1">
            <a:spLocks/>
          </p:cNvSpPr>
          <p:nvPr/>
        </p:nvSpPr>
        <p:spPr>
          <a:xfrm>
            <a:off x="542580" y="3994904"/>
            <a:ext cx="10515600" cy="9572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0" i="0" dirty="0">
                <a:solidFill>
                  <a:srgbClr val="24292E"/>
                </a:solidFill>
                <a:effectLst/>
                <a:latin typeface="-apple-system"/>
              </a:rPr>
              <a:t>Syntax of </a:t>
            </a:r>
            <a:r>
              <a:rPr lang="en-IN" b="0" i="1" dirty="0" err="1">
                <a:solidFill>
                  <a:srgbClr val="24292E"/>
                </a:solidFill>
                <a:effectLst/>
                <a:latin typeface="-apple-system"/>
              </a:rPr>
              <a:t>shmctl</a:t>
            </a:r>
            <a:r>
              <a:rPr lang="en-IN" b="0" i="1" dirty="0">
                <a:solidFill>
                  <a:srgbClr val="24292E"/>
                </a:solidFill>
                <a:effectLst/>
                <a:latin typeface="-apple-system"/>
              </a:rPr>
              <a:t>:</a:t>
            </a:r>
            <a:endParaRPr lang="en-IN" b="1" dirty="0">
              <a:solidFill>
                <a:srgbClr val="24292E"/>
              </a:solidFill>
              <a:latin typeface="-apple-system"/>
            </a:endParaRPr>
          </a:p>
        </p:txBody>
      </p:sp>
      <p:sp>
        <p:nvSpPr>
          <p:cNvPr id="14" name="Content Placeholder 2">
            <a:extLst>
              <a:ext uri="{FF2B5EF4-FFF2-40B4-BE49-F238E27FC236}">
                <a16:creationId xmlns:a16="http://schemas.microsoft.com/office/drawing/2014/main" id="{1AC82EE7-F46E-424C-B50C-E751E47DE876}"/>
              </a:ext>
            </a:extLst>
          </p:cNvPr>
          <p:cNvSpPr txBox="1">
            <a:spLocks/>
          </p:cNvSpPr>
          <p:nvPr/>
        </p:nvSpPr>
        <p:spPr>
          <a:xfrm>
            <a:off x="271042" y="3534995"/>
            <a:ext cx="10515600" cy="29048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rgbClr val="24292E"/>
              </a:solidFill>
              <a:latin typeface="-apple-system"/>
            </a:endParaRPr>
          </a:p>
        </p:txBody>
      </p:sp>
      <p:sp>
        <p:nvSpPr>
          <p:cNvPr id="17" name="TextBox 16">
            <a:extLst>
              <a:ext uri="{FF2B5EF4-FFF2-40B4-BE49-F238E27FC236}">
                <a16:creationId xmlns:a16="http://schemas.microsoft.com/office/drawing/2014/main" id="{6041857A-12C1-401C-877C-65680A69C31D}"/>
              </a:ext>
            </a:extLst>
          </p:cNvPr>
          <p:cNvSpPr txBox="1"/>
          <p:nvPr/>
        </p:nvSpPr>
        <p:spPr>
          <a:xfrm>
            <a:off x="729783" y="4952142"/>
            <a:ext cx="7744366" cy="954107"/>
          </a:xfrm>
          <a:prstGeom prst="rect">
            <a:avLst/>
          </a:prstGeom>
          <a:noFill/>
        </p:spPr>
        <p:txBody>
          <a:bodyPr wrap="square">
            <a:spAutoFit/>
          </a:bodyPr>
          <a:lstStyle/>
          <a:p>
            <a:r>
              <a:rPr lang="en-US" sz="2800" b="1" dirty="0" err="1">
                <a:solidFill>
                  <a:srgbClr val="24292E"/>
                </a:solidFill>
                <a:latin typeface="-apple-system"/>
              </a:rPr>
              <a:t>shmctl</a:t>
            </a:r>
            <a:r>
              <a:rPr lang="en-US" sz="2800" b="1" dirty="0">
                <a:solidFill>
                  <a:srgbClr val="24292E"/>
                </a:solidFill>
                <a:latin typeface="-apple-system"/>
              </a:rPr>
              <a:t>(id, </a:t>
            </a:r>
            <a:r>
              <a:rPr lang="en-US" sz="2800" b="1" dirty="0" err="1">
                <a:solidFill>
                  <a:srgbClr val="24292E"/>
                </a:solidFill>
                <a:latin typeface="-apple-system"/>
              </a:rPr>
              <a:t>cmd</a:t>
            </a:r>
            <a:r>
              <a:rPr lang="en-US" sz="2800" b="1" dirty="0">
                <a:solidFill>
                  <a:srgbClr val="24292E"/>
                </a:solidFill>
                <a:latin typeface="-apple-system"/>
              </a:rPr>
              <a:t>, </a:t>
            </a:r>
            <a:r>
              <a:rPr lang="en-US" sz="2800" b="1" dirty="0" err="1">
                <a:solidFill>
                  <a:srgbClr val="24292E"/>
                </a:solidFill>
                <a:latin typeface="-apple-system"/>
              </a:rPr>
              <a:t>shmstatbuf</a:t>
            </a:r>
            <a:r>
              <a:rPr lang="en-US" sz="2800" b="1" dirty="0">
                <a:solidFill>
                  <a:srgbClr val="24292E"/>
                </a:solidFill>
                <a:latin typeface="-apple-system"/>
              </a:rPr>
              <a:t>);</a:t>
            </a:r>
          </a:p>
          <a:p>
            <a:r>
              <a:rPr lang="en-US" sz="2800" dirty="0">
                <a:solidFill>
                  <a:srgbClr val="24292E"/>
                </a:solidFill>
                <a:latin typeface="-apple-system"/>
              </a:rPr>
              <a:t>which is similar to </a:t>
            </a:r>
            <a:r>
              <a:rPr lang="en-US" sz="2800" dirty="0" err="1">
                <a:solidFill>
                  <a:srgbClr val="24292E"/>
                </a:solidFill>
                <a:latin typeface="-apple-system"/>
              </a:rPr>
              <a:t>msgctl</a:t>
            </a:r>
            <a:endParaRPr lang="en-IN" sz="2800" dirty="0">
              <a:solidFill>
                <a:srgbClr val="24292E"/>
              </a:solidFill>
              <a:latin typeface="-apple-system"/>
            </a:endParaRPr>
          </a:p>
        </p:txBody>
      </p:sp>
    </p:spTree>
    <p:extLst>
      <p:ext uri="{BB962C8B-B14F-4D97-AF65-F5344CB8AC3E}">
        <p14:creationId xmlns:p14="http://schemas.microsoft.com/office/powerpoint/2010/main" val="3841277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Rectangle 3">
            <a:extLst>
              <a:ext uri="{FF2B5EF4-FFF2-40B4-BE49-F238E27FC236}">
                <a16:creationId xmlns:a16="http://schemas.microsoft.com/office/drawing/2014/main" id="{5F7574B5-2DC0-4C90-ABBA-C15EE701D0DF}"/>
              </a:ext>
            </a:extLst>
          </p:cNvPr>
          <p:cNvSpPr>
            <a:spLocks noChangeArrowheads="1"/>
          </p:cNvSpPr>
          <p:nvPr/>
        </p:nvSpPr>
        <p:spPr bwMode="auto">
          <a:xfrm>
            <a:off x="1654926" y="319088"/>
            <a:ext cx="4908550" cy="707886"/>
          </a:xfrm>
          <a:prstGeom prst="rect">
            <a:avLst/>
          </a:prstGeom>
          <a:noFill/>
          <a:ln w="9525">
            <a:noFill/>
            <a:miter lim="800000"/>
            <a:headEnd/>
            <a:tailEnd/>
          </a:ln>
          <a:effectLst/>
        </p:spPr>
        <p:txBody>
          <a:bodyPr>
            <a:spAutoFit/>
          </a:bodyPr>
          <a:lstStyle/>
          <a:p>
            <a:pPr eaLnBrk="1" latinLnBrk="1" hangingPunct="1">
              <a:buFont typeface="Wingdings" pitchFamily="2" charset="2"/>
              <a:buNone/>
              <a:defRPr/>
            </a:pPr>
            <a:r>
              <a:rPr lang="en-US" altLang="ko-KR" sz="4000" dirty="0" err="1">
                <a:solidFill>
                  <a:schemeClr val="accent6">
                    <a:lumMod val="25000"/>
                  </a:schemeClr>
                </a:solidFill>
                <a:effectLst>
                  <a:outerShdw blurRad="38100" dist="38100" dir="2700000" algn="tl">
                    <a:srgbClr val="C0C0C0"/>
                  </a:outerShdw>
                </a:effectLst>
                <a:latin typeface="Times New Roman" charset="0"/>
                <a:ea typeface="HY헤드라인M" pitchFamily="18" charset="-127"/>
              </a:rPr>
              <a:t>shmdt</a:t>
            </a:r>
            <a:r>
              <a:rPr lang="en-US" altLang="ko-KR" sz="4000" dirty="0">
                <a:solidFill>
                  <a:schemeClr val="accent6">
                    <a:lumMod val="25000"/>
                  </a:schemeClr>
                </a:solidFill>
                <a:effectLst>
                  <a:outerShdw blurRad="38100" dist="38100" dir="2700000" algn="tl">
                    <a:srgbClr val="C0C0C0"/>
                  </a:outerShdw>
                </a:effectLst>
                <a:latin typeface="Times New Roman" charset="0"/>
                <a:ea typeface="HY헤드라인M" pitchFamily="18" charset="-127"/>
              </a:rPr>
              <a:t>()</a:t>
            </a:r>
          </a:p>
        </p:txBody>
      </p:sp>
      <p:sp>
        <p:nvSpPr>
          <p:cNvPr id="3" name="Text Box 5">
            <a:extLst>
              <a:ext uri="{FF2B5EF4-FFF2-40B4-BE49-F238E27FC236}">
                <a16:creationId xmlns:a16="http://schemas.microsoft.com/office/drawing/2014/main" id="{59BCDF8E-CEFE-40BA-8354-AB4EB07D8954}"/>
              </a:ext>
            </a:extLst>
          </p:cNvPr>
          <p:cNvSpPr txBox="1">
            <a:spLocks noChangeArrowheads="1"/>
          </p:cNvSpPr>
          <p:nvPr/>
        </p:nvSpPr>
        <p:spPr bwMode="auto">
          <a:xfrm>
            <a:off x="1173914" y="1414469"/>
            <a:ext cx="10182216" cy="19389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2000" b="1" dirty="0">
                <a:latin typeface="Courier New" panose="02070309020205020404" pitchFamily="49" charset="0"/>
                <a:ea typeface="돋움" panose="020B0600000101010101" pitchFamily="34" charset="-127"/>
              </a:rPr>
              <a:t>#include &lt;sys/</a:t>
            </a:r>
            <a:r>
              <a:rPr lang="en-US" altLang="ko-KR" sz="2000" b="1" dirty="0" err="1">
                <a:latin typeface="Courier New" panose="02070309020205020404" pitchFamily="49" charset="0"/>
                <a:ea typeface="돋움" panose="020B0600000101010101" pitchFamily="34" charset="-127"/>
              </a:rPr>
              <a:t>types.h</a:t>
            </a:r>
            <a:r>
              <a:rPr lang="en-US" altLang="ko-KR" sz="2000" b="1" dirty="0">
                <a:latin typeface="Courier New" panose="02070309020205020404" pitchFamily="49" charset="0"/>
                <a:ea typeface="돋움" panose="020B0600000101010101" pitchFamily="34" charset="-127"/>
              </a:rPr>
              <a:t>&gt; </a:t>
            </a:r>
          </a:p>
          <a:p>
            <a:pPr eaLnBrk="1" fontAlgn="base" hangingPunct="1">
              <a:spcBef>
                <a:spcPct val="0"/>
              </a:spcBef>
              <a:buClrTx/>
              <a:buSzTx/>
              <a:buFontTx/>
              <a:buNone/>
            </a:pPr>
            <a:r>
              <a:rPr lang="en-US" altLang="ko-KR" sz="2000" b="1" dirty="0">
                <a:latin typeface="Courier New" panose="02070309020205020404" pitchFamily="49" charset="0"/>
                <a:ea typeface="돋움" panose="020B0600000101010101" pitchFamily="34" charset="-127"/>
              </a:rPr>
              <a:t>#include &lt;sys/</a:t>
            </a:r>
            <a:r>
              <a:rPr lang="en-US" altLang="ko-KR" sz="2000" b="1" dirty="0" err="1">
                <a:latin typeface="Courier New" panose="02070309020205020404" pitchFamily="49" charset="0"/>
                <a:ea typeface="돋움" panose="020B0600000101010101" pitchFamily="34" charset="-127"/>
              </a:rPr>
              <a:t>ipc.h</a:t>
            </a:r>
            <a:r>
              <a:rPr lang="en-US" altLang="ko-KR" sz="2000" b="1" dirty="0">
                <a:latin typeface="Courier New" panose="02070309020205020404" pitchFamily="49" charset="0"/>
                <a:ea typeface="돋움" panose="020B0600000101010101" pitchFamily="34" charset="-127"/>
              </a:rPr>
              <a:t>&gt; </a:t>
            </a:r>
          </a:p>
          <a:p>
            <a:pPr eaLnBrk="1" fontAlgn="base" hangingPunct="1">
              <a:spcBef>
                <a:spcPct val="0"/>
              </a:spcBef>
              <a:buClrTx/>
              <a:buSzTx/>
              <a:buFontTx/>
              <a:buNone/>
            </a:pPr>
            <a:r>
              <a:rPr lang="en-US" altLang="ko-KR" sz="2000" b="1" dirty="0">
                <a:latin typeface="Courier New" panose="02070309020205020404" pitchFamily="49" charset="0"/>
                <a:ea typeface="돋움" panose="020B0600000101010101" pitchFamily="34" charset="-127"/>
              </a:rPr>
              <a:t>#include &lt;sys/</a:t>
            </a:r>
            <a:r>
              <a:rPr lang="en-US" altLang="ko-KR" sz="2000" b="1" dirty="0" err="1">
                <a:latin typeface="Courier New" panose="02070309020205020404" pitchFamily="49" charset="0"/>
                <a:ea typeface="돋움" panose="020B0600000101010101" pitchFamily="34" charset="-127"/>
              </a:rPr>
              <a:t>shm.h</a:t>
            </a:r>
            <a:r>
              <a:rPr lang="en-US" altLang="ko-KR" sz="2000" b="1" dirty="0">
                <a:latin typeface="Courier New" panose="02070309020205020404" pitchFamily="49" charset="0"/>
                <a:ea typeface="돋움" panose="020B0600000101010101" pitchFamily="34" charset="-127"/>
              </a:rPr>
              <a:t>&gt; </a:t>
            </a:r>
          </a:p>
          <a:p>
            <a:pPr eaLnBrk="1" fontAlgn="base" hangingPunct="1">
              <a:spcBef>
                <a:spcPct val="0"/>
              </a:spcBef>
              <a:buClrTx/>
              <a:buSzTx/>
              <a:buFontTx/>
              <a:buNone/>
            </a:pPr>
            <a:endParaRPr lang="en-US" altLang="ko-KR" sz="2000" b="1" dirty="0">
              <a:latin typeface="Courier New" panose="02070309020205020404" pitchFamily="49" charset="0"/>
              <a:ea typeface="돋움" panose="020B0600000101010101" pitchFamily="34" charset="-127"/>
            </a:endParaRPr>
          </a:p>
          <a:p>
            <a:pPr eaLnBrk="1" fontAlgn="base" hangingPunct="1">
              <a:spcBef>
                <a:spcPct val="0"/>
              </a:spcBef>
              <a:buClrTx/>
              <a:buSzTx/>
              <a:buFontTx/>
              <a:buNone/>
            </a:pPr>
            <a:r>
              <a:rPr lang="en-US" altLang="ko-KR" sz="2000" b="1" dirty="0">
                <a:latin typeface="Courier New" panose="02070309020205020404" pitchFamily="49" charset="0"/>
                <a:ea typeface="돋움" panose="020B0600000101010101" pitchFamily="34" charset="-127"/>
              </a:rPr>
              <a:t>void </a:t>
            </a:r>
            <a:r>
              <a:rPr lang="en-US" altLang="ko-KR" sz="2000" b="1" dirty="0" err="1">
                <a:latin typeface="Courier New" panose="02070309020205020404" pitchFamily="49" charset="0"/>
                <a:ea typeface="돋움" panose="020B0600000101010101" pitchFamily="34" charset="-127"/>
              </a:rPr>
              <a:t>shmdt</a:t>
            </a:r>
            <a:r>
              <a:rPr lang="en-US" altLang="ko-KR" sz="2000" b="1" dirty="0">
                <a:latin typeface="Courier New" panose="02070309020205020404" pitchFamily="49" charset="0"/>
                <a:ea typeface="돋움" panose="020B0600000101010101" pitchFamily="34" charset="-127"/>
              </a:rPr>
              <a:t> (void *</a:t>
            </a:r>
            <a:r>
              <a:rPr lang="en-US" altLang="ko-KR" sz="2000" b="1" dirty="0" err="1">
                <a:latin typeface="Courier New" panose="02070309020205020404" pitchFamily="49" charset="0"/>
                <a:ea typeface="돋움" panose="020B0600000101010101" pitchFamily="34" charset="-127"/>
              </a:rPr>
              <a:t>addr</a:t>
            </a:r>
            <a:r>
              <a:rPr lang="en-US" altLang="ko-KR" sz="2000" b="1" dirty="0">
                <a:latin typeface="Courier New" panose="02070309020205020404" pitchFamily="49" charset="0"/>
                <a:ea typeface="돋움" panose="020B0600000101010101" pitchFamily="34" charset="-127"/>
              </a:rPr>
              <a:t>); </a:t>
            </a:r>
          </a:p>
          <a:p>
            <a:pPr eaLnBrk="1" fontAlgn="base" hangingPunct="1">
              <a:spcBef>
                <a:spcPct val="0"/>
              </a:spcBef>
              <a:buClrTx/>
              <a:buSzTx/>
              <a:buFontTx/>
              <a:buNone/>
            </a:pPr>
            <a:r>
              <a:rPr lang="en-US" altLang="ko-KR" sz="2000" b="1" dirty="0">
                <a:latin typeface="Courier New" panose="02070309020205020404" pitchFamily="49" charset="0"/>
                <a:ea typeface="돋움" panose="020B0600000101010101" pitchFamily="34" charset="-127"/>
              </a:rPr>
              <a:t>                                Returns: 0 if OK, -1 on error</a:t>
            </a:r>
          </a:p>
        </p:txBody>
      </p:sp>
      <p:sp>
        <p:nvSpPr>
          <p:cNvPr id="16" name="Text Box 6">
            <a:extLst>
              <a:ext uri="{FF2B5EF4-FFF2-40B4-BE49-F238E27FC236}">
                <a16:creationId xmlns:a16="http://schemas.microsoft.com/office/drawing/2014/main" id="{DA16F191-2554-40C2-8102-138CD69CCF42}"/>
              </a:ext>
            </a:extLst>
          </p:cNvPr>
          <p:cNvSpPr txBox="1">
            <a:spLocks noChangeArrowheads="1"/>
          </p:cNvSpPr>
          <p:nvPr/>
        </p:nvSpPr>
        <p:spPr bwMode="auto">
          <a:xfrm>
            <a:off x="1173914" y="4255897"/>
            <a:ext cx="8569325" cy="544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6000" tIns="36000" rIns="36000" bIns="36000">
            <a:spAutoFit/>
          </a:bodyPr>
          <a:lstStyle>
            <a:lvl1pPr marL="292100" indent="-292100" fontAlgn="t" latinLnBrk="1">
              <a:spcBef>
                <a:spcPct val="20000"/>
              </a:spcBef>
              <a:buClr>
                <a:srgbClr val="FF5555"/>
              </a:buClr>
              <a:buSzPct val="80000"/>
              <a:buFont typeface="Wingdings" panose="05000000000000000000" pitchFamily="2" charset="2"/>
              <a:buChar char="n"/>
              <a:tabLst>
                <a:tab pos="268288" algn="l"/>
                <a:tab pos="3681413" algn="l"/>
              </a:tabLst>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tabLst>
                <a:tab pos="268288" algn="l"/>
                <a:tab pos="3681413" algn="l"/>
              </a:tabLst>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tabLst>
                <a:tab pos="268288" algn="l"/>
                <a:tab pos="3681413" algn="l"/>
              </a:tabLst>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9pPr>
          </a:lstStyle>
          <a:p>
            <a:pPr fontAlgn="base">
              <a:lnSpc>
                <a:spcPct val="120000"/>
              </a:lnSpc>
              <a:spcBef>
                <a:spcPct val="25000"/>
              </a:spcBef>
              <a:spcAft>
                <a:spcPct val="25000"/>
              </a:spcAft>
              <a:buClrTx/>
              <a:buSzTx/>
              <a:buFont typeface="Arial" panose="020B0604020202020204" pitchFamily="34" charset="0"/>
              <a:buChar char="•"/>
            </a:pPr>
            <a:r>
              <a:rPr lang="en-US" altLang="ko-KR" sz="2800" dirty="0">
                <a:ea typeface="HY헤드라인M" pitchFamily="18" charset="-127"/>
              </a:rPr>
              <a:t>Detach a shared memory segment</a:t>
            </a:r>
          </a:p>
        </p:txBody>
      </p:sp>
    </p:spTree>
    <p:extLst>
      <p:ext uri="{BB962C8B-B14F-4D97-AF65-F5344CB8AC3E}">
        <p14:creationId xmlns:p14="http://schemas.microsoft.com/office/powerpoint/2010/main" val="1087179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Rectangle 3">
            <a:extLst>
              <a:ext uri="{FF2B5EF4-FFF2-40B4-BE49-F238E27FC236}">
                <a16:creationId xmlns:a16="http://schemas.microsoft.com/office/drawing/2014/main" id="{4458DC02-7826-4945-9079-461D70DE997B}"/>
              </a:ext>
            </a:extLst>
          </p:cNvPr>
          <p:cNvSpPr>
            <a:spLocks noChangeArrowheads="1"/>
          </p:cNvSpPr>
          <p:nvPr/>
        </p:nvSpPr>
        <p:spPr bwMode="auto">
          <a:xfrm>
            <a:off x="1081568" y="225325"/>
            <a:ext cx="4908550" cy="769441"/>
          </a:xfrm>
          <a:prstGeom prst="rect">
            <a:avLst/>
          </a:prstGeom>
          <a:noFill/>
          <a:ln w="9525">
            <a:noFill/>
            <a:miter lim="800000"/>
            <a:headEnd/>
            <a:tailEnd/>
          </a:ln>
          <a:effectLst/>
        </p:spPr>
        <p:txBody>
          <a:bodyPr>
            <a:spAutoFit/>
          </a:bodyPr>
          <a:lstStyle/>
          <a:p>
            <a:pPr eaLnBrk="1" latinLnBrk="1" hangingPunct="1">
              <a:buFont typeface="Wingdings" pitchFamily="2" charset="2"/>
              <a:buNone/>
              <a:defRPr/>
            </a:pPr>
            <a:r>
              <a:rPr lang="en-US" altLang="ko-KR" sz="4400" dirty="0" err="1">
                <a:solidFill>
                  <a:schemeClr val="accent6">
                    <a:lumMod val="25000"/>
                  </a:schemeClr>
                </a:solidFill>
                <a:effectLst>
                  <a:outerShdw blurRad="38100" dist="38100" dir="2700000" algn="tl">
                    <a:srgbClr val="C0C0C0"/>
                  </a:outerShdw>
                </a:effectLst>
                <a:latin typeface="Times New Roman" charset="0"/>
                <a:ea typeface="HY헤드라인M" pitchFamily="18" charset="-127"/>
              </a:rPr>
              <a:t>shmctl</a:t>
            </a:r>
            <a:r>
              <a:rPr lang="en-US" altLang="ko-KR" sz="4400" dirty="0">
                <a:solidFill>
                  <a:schemeClr val="accent6">
                    <a:lumMod val="25000"/>
                  </a:schemeClr>
                </a:solidFill>
                <a:effectLst>
                  <a:outerShdw blurRad="38100" dist="38100" dir="2700000" algn="tl">
                    <a:srgbClr val="C0C0C0"/>
                  </a:outerShdw>
                </a:effectLst>
                <a:latin typeface="Times New Roman" charset="0"/>
                <a:ea typeface="HY헤드라인M" pitchFamily="18" charset="-127"/>
              </a:rPr>
              <a:t>()</a:t>
            </a:r>
          </a:p>
        </p:txBody>
      </p:sp>
      <p:sp>
        <p:nvSpPr>
          <p:cNvPr id="20" name="Text Box 5">
            <a:extLst>
              <a:ext uri="{FF2B5EF4-FFF2-40B4-BE49-F238E27FC236}">
                <a16:creationId xmlns:a16="http://schemas.microsoft.com/office/drawing/2014/main" id="{4B0043D5-36A8-4CA2-92E7-7493939D05AE}"/>
              </a:ext>
            </a:extLst>
          </p:cNvPr>
          <p:cNvSpPr txBox="1">
            <a:spLocks noChangeArrowheads="1"/>
          </p:cNvSpPr>
          <p:nvPr/>
        </p:nvSpPr>
        <p:spPr bwMode="auto">
          <a:xfrm>
            <a:off x="611188" y="1052513"/>
            <a:ext cx="10340347" cy="19389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2000" b="1" dirty="0">
                <a:latin typeface="Courier New" panose="02070309020205020404" pitchFamily="49" charset="0"/>
                <a:ea typeface="돋움" panose="020B0600000101010101" pitchFamily="34" charset="-127"/>
              </a:rPr>
              <a:t>#include &lt;sys/</a:t>
            </a:r>
            <a:r>
              <a:rPr lang="en-US" altLang="ko-KR" sz="2000" b="1" dirty="0" err="1">
                <a:latin typeface="Courier New" panose="02070309020205020404" pitchFamily="49" charset="0"/>
                <a:ea typeface="돋움" panose="020B0600000101010101" pitchFamily="34" charset="-127"/>
              </a:rPr>
              <a:t>types.h</a:t>
            </a:r>
            <a:r>
              <a:rPr lang="en-US" altLang="ko-KR" sz="2000" b="1" dirty="0">
                <a:latin typeface="Courier New" panose="02070309020205020404" pitchFamily="49" charset="0"/>
                <a:ea typeface="돋움" panose="020B0600000101010101" pitchFamily="34" charset="-127"/>
              </a:rPr>
              <a:t>&gt; </a:t>
            </a:r>
          </a:p>
          <a:p>
            <a:pPr eaLnBrk="1" fontAlgn="base" hangingPunct="1">
              <a:spcBef>
                <a:spcPct val="0"/>
              </a:spcBef>
              <a:buClrTx/>
              <a:buSzTx/>
              <a:buFontTx/>
              <a:buNone/>
            </a:pPr>
            <a:r>
              <a:rPr lang="en-US" altLang="ko-KR" sz="2000" b="1" dirty="0">
                <a:latin typeface="Courier New" panose="02070309020205020404" pitchFamily="49" charset="0"/>
                <a:ea typeface="돋움" panose="020B0600000101010101" pitchFamily="34" charset="-127"/>
              </a:rPr>
              <a:t>#include &lt;sys/</a:t>
            </a:r>
            <a:r>
              <a:rPr lang="en-US" altLang="ko-KR" sz="2000" b="1" dirty="0" err="1">
                <a:latin typeface="Courier New" panose="02070309020205020404" pitchFamily="49" charset="0"/>
                <a:ea typeface="돋움" panose="020B0600000101010101" pitchFamily="34" charset="-127"/>
              </a:rPr>
              <a:t>ipc.h</a:t>
            </a:r>
            <a:r>
              <a:rPr lang="en-US" altLang="ko-KR" sz="2000" b="1" dirty="0">
                <a:latin typeface="Courier New" panose="02070309020205020404" pitchFamily="49" charset="0"/>
                <a:ea typeface="돋움" panose="020B0600000101010101" pitchFamily="34" charset="-127"/>
              </a:rPr>
              <a:t>&gt; </a:t>
            </a:r>
          </a:p>
          <a:p>
            <a:pPr eaLnBrk="1" fontAlgn="base" hangingPunct="1">
              <a:spcBef>
                <a:spcPct val="0"/>
              </a:spcBef>
              <a:buClrTx/>
              <a:buSzTx/>
              <a:buFontTx/>
              <a:buNone/>
            </a:pPr>
            <a:r>
              <a:rPr lang="en-US" altLang="ko-KR" sz="2000" b="1" dirty="0">
                <a:latin typeface="Courier New" panose="02070309020205020404" pitchFamily="49" charset="0"/>
                <a:ea typeface="돋움" panose="020B0600000101010101" pitchFamily="34" charset="-127"/>
              </a:rPr>
              <a:t>#include &lt;sys/</a:t>
            </a:r>
            <a:r>
              <a:rPr lang="en-US" altLang="ko-KR" sz="2000" b="1" dirty="0" err="1">
                <a:latin typeface="Courier New" panose="02070309020205020404" pitchFamily="49" charset="0"/>
                <a:ea typeface="돋움" panose="020B0600000101010101" pitchFamily="34" charset="-127"/>
              </a:rPr>
              <a:t>shm.h</a:t>
            </a:r>
            <a:r>
              <a:rPr lang="en-US" altLang="ko-KR" sz="2000" b="1" dirty="0">
                <a:latin typeface="Courier New" panose="02070309020205020404" pitchFamily="49" charset="0"/>
                <a:ea typeface="돋움" panose="020B0600000101010101" pitchFamily="34" charset="-127"/>
              </a:rPr>
              <a:t>&gt; </a:t>
            </a:r>
          </a:p>
          <a:p>
            <a:pPr eaLnBrk="1" fontAlgn="base" hangingPunct="1">
              <a:spcBef>
                <a:spcPct val="0"/>
              </a:spcBef>
              <a:buClrTx/>
              <a:buSzTx/>
              <a:buFontTx/>
              <a:buNone/>
            </a:pPr>
            <a:endParaRPr lang="en-US" altLang="ko-KR" sz="2000" b="1" dirty="0">
              <a:latin typeface="Courier New" panose="02070309020205020404" pitchFamily="49" charset="0"/>
              <a:ea typeface="돋움" panose="020B0600000101010101" pitchFamily="34" charset="-127"/>
            </a:endParaRPr>
          </a:p>
          <a:p>
            <a:pPr eaLnBrk="1" fontAlgn="base" hangingPunct="1">
              <a:spcBef>
                <a:spcPct val="0"/>
              </a:spcBef>
              <a:buClrTx/>
              <a:buSzTx/>
              <a:buFontTx/>
              <a:buNone/>
            </a:pPr>
            <a:r>
              <a:rPr lang="en-US" altLang="ko-KR" sz="2000" b="1" dirty="0">
                <a:latin typeface="Courier New" panose="02070309020205020404" pitchFamily="49" charset="0"/>
                <a:ea typeface="돋움" panose="020B0600000101010101" pitchFamily="34" charset="-127"/>
              </a:rPr>
              <a:t>int </a:t>
            </a:r>
            <a:r>
              <a:rPr lang="en-US" altLang="ko-KR" sz="2000" b="1" dirty="0" err="1">
                <a:latin typeface="Courier New" panose="02070309020205020404" pitchFamily="49" charset="0"/>
                <a:ea typeface="돋움" panose="020B0600000101010101" pitchFamily="34" charset="-127"/>
              </a:rPr>
              <a:t>shmctl</a:t>
            </a:r>
            <a:r>
              <a:rPr lang="en-US" altLang="ko-KR" sz="2000" b="1" dirty="0">
                <a:latin typeface="Courier New" panose="02070309020205020404" pitchFamily="49" charset="0"/>
                <a:ea typeface="돋움" panose="020B0600000101010101" pitchFamily="34" charset="-127"/>
              </a:rPr>
              <a:t>(int </a:t>
            </a:r>
            <a:r>
              <a:rPr lang="en-US" altLang="ko-KR" sz="2000" b="1" dirty="0" err="1">
                <a:latin typeface="Courier New" panose="02070309020205020404" pitchFamily="49" charset="0"/>
                <a:ea typeface="돋움" panose="020B0600000101010101" pitchFamily="34" charset="-127"/>
              </a:rPr>
              <a:t>shmid</a:t>
            </a:r>
            <a:r>
              <a:rPr lang="en-US" altLang="ko-KR" sz="2000" b="1" dirty="0">
                <a:latin typeface="Courier New" panose="02070309020205020404" pitchFamily="49" charset="0"/>
                <a:ea typeface="돋움" panose="020B0600000101010101" pitchFamily="34" charset="-127"/>
              </a:rPr>
              <a:t>, int </a:t>
            </a:r>
            <a:r>
              <a:rPr lang="en-US" altLang="ko-KR" sz="2000" b="1" dirty="0" err="1">
                <a:latin typeface="Courier New" panose="02070309020205020404" pitchFamily="49" charset="0"/>
                <a:ea typeface="돋움" panose="020B0600000101010101" pitchFamily="34" charset="-127"/>
              </a:rPr>
              <a:t>cmd</a:t>
            </a:r>
            <a:r>
              <a:rPr lang="en-US" altLang="ko-KR" sz="2000" b="1" dirty="0">
                <a:latin typeface="Courier New" panose="02070309020205020404" pitchFamily="49" charset="0"/>
                <a:ea typeface="돋움" panose="020B0600000101010101" pitchFamily="34" charset="-127"/>
              </a:rPr>
              <a:t>, struct </a:t>
            </a:r>
            <a:r>
              <a:rPr lang="en-US" altLang="ko-KR" sz="2000" b="1" dirty="0" err="1">
                <a:latin typeface="Courier New" panose="02070309020205020404" pitchFamily="49" charset="0"/>
                <a:ea typeface="돋움" panose="020B0600000101010101" pitchFamily="34" charset="-127"/>
              </a:rPr>
              <a:t>shmid_ds</a:t>
            </a:r>
            <a:r>
              <a:rPr lang="en-US" altLang="ko-KR" sz="2000" b="1" dirty="0">
                <a:latin typeface="Courier New" panose="02070309020205020404" pitchFamily="49" charset="0"/>
                <a:ea typeface="돋움" panose="020B0600000101010101" pitchFamily="34" charset="-127"/>
              </a:rPr>
              <a:t> *</a:t>
            </a:r>
            <a:r>
              <a:rPr lang="en-US" altLang="ko-KR" sz="2000" b="1" dirty="0" err="1">
                <a:latin typeface="Courier New" panose="02070309020205020404" pitchFamily="49" charset="0"/>
                <a:ea typeface="돋움" panose="020B0600000101010101" pitchFamily="34" charset="-127"/>
              </a:rPr>
              <a:t>buf</a:t>
            </a:r>
            <a:r>
              <a:rPr lang="en-US" altLang="ko-KR" sz="2000" b="1" dirty="0">
                <a:latin typeface="Courier New" panose="02070309020205020404" pitchFamily="49" charset="0"/>
                <a:ea typeface="돋움" panose="020B0600000101010101" pitchFamily="34" charset="-127"/>
              </a:rPr>
              <a:t>);</a:t>
            </a:r>
          </a:p>
          <a:p>
            <a:pPr eaLnBrk="1" fontAlgn="base" hangingPunct="1">
              <a:spcBef>
                <a:spcPct val="0"/>
              </a:spcBef>
              <a:buClrTx/>
              <a:buSzTx/>
              <a:buFontTx/>
              <a:buNone/>
            </a:pPr>
            <a:r>
              <a:rPr lang="en-US" altLang="ko-KR" sz="2000" b="1" dirty="0">
                <a:latin typeface="Courier New" panose="02070309020205020404" pitchFamily="49" charset="0"/>
                <a:ea typeface="돋움" panose="020B0600000101010101" pitchFamily="34" charset="-127"/>
              </a:rPr>
              <a:t>                             Returns: 0 if OK, -1 on error</a:t>
            </a:r>
          </a:p>
        </p:txBody>
      </p:sp>
      <p:sp>
        <p:nvSpPr>
          <p:cNvPr id="22" name="Text Box 6">
            <a:extLst>
              <a:ext uri="{FF2B5EF4-FFF2-40B4-BE49-F238E27FC236}">
                <a16:creationId xmlns:a16="http://schemas.microsoft.com/office/drawing/2014/main" id="{680BD770-49E5-4C36-B49D-4E8B44966EF7}"/>
              </a:ext>
            </a:extLst>
          </p:cNvPr>
          <p:cNvSpPr txBox="1">
            <a:spLocks noChangeArrowheads="1"/>
          </p:cNvSpPr>
          <p:nvPr/>
        </p:nvSpPr>
        <p:spPr bwMode="auto">
          <a:xfrm>
            <a:off x="323850" y="2924175"/>
            <a:ext cx="8569325" cy="2941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6000" tIns="36000" rIns="36000" bIns="36000">
            <a:spAutoFit/>
          </a:bodyPr>
          <a:lstStyle>
            <a:lvl1pPr marL="292100" indent="-292100" fontAlgn="t" latinLnBrk="1">
              <a:spcBef>
                <a:spcPct val="20000"/>
              </a:spcBef>
              <a:buClr>
                <a:srgbClr val="FF5555"/>
              </a:buClr>
              <a:buSzPct val="80000"/>
              <a:buFont typeface="Wingdings" panose="05000000000000000000" pitchFamily="2" charset="2"/>
              <a:buChar char="n"/>
              <a:tabLst>
                <a:tab pos="268288" algn="l"/>
                <a:tab pos="3681413" algn="l"/>
              </a:tabLst>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tabLst>
                <a:tab pos="268288" algn="l"/>
                <a:tab pos="3681413" algn="l"/>
              </a:tabLst>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tabLst>
                <a:tab pos="268288" algn="l"/>
                <a:tab pos="3681413" algn="l"/>
              </a:tabLst>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110000"/>
              </a:lnSpc>
              <a:spcBef>
                <a:spcPct val="0"/>
              </a:spcBef>
              <a:spcAft>
                <a:spcPct val="20000"/>
              </a:spcAft>
              <a:buClrTx/>
              <a:buSzTx/>
              <a:buFont typeface="Arial" panose="020B0604020202020204" pitchFamily="34" charset="0"/>
              <a:buChar char="•"/>
            </a:pPr>
            <a:r>
              <a:rPr lang="en-US" altLang="ko-KR" sz="2000" dirty="0">
                <a:ea typeface="HY헤드라인M" pitchFamily="18" charset="-127"/>
              </a:rPr>
              <a:t>Performs various shared memory operations</a:t>
            </a:r>
          </a:p>
          <a:p>
            <a:pPr eaLnBrk="1" fontAlgn="base" hangingPunct="1">
              <a:lnSpc>
                <a:spcPct val="110000"/>
              </a:lnSpc>
              <a:spcBef>
                <a:spcPct val="0"/>
              </a:spcBef>
              <a:spcAft>
                <a:spcPct val="20000"/>
              </a:spcAft>
              <a:buClrTx/>
              <a:buSzTx/>
              <a:buFont typeface="Arial" panose="020B0604020202020204" pitchFamily="34" charset="0"/>
              <a:buChar char="•"/>
            </a:pPr>
            <a:r>
              <a:rPr lang="en-US" altLang="ko-KR" sz="2000" b="1" dirty="0" err="1">
                <a:latin typeface="Courier New" panose="02070309020205020404" pitchFamily="49" charset="0"/>
                <a:ea typeface="HY헤드라인M" pitchFamily="18" charset="-127"/>
              </a:rPr>
              <a:t>cmd</a:t>
            </a:r>
            <a:r>
              <a:rPr lang="en-US" altLang="ko-KR" sz="2000" b="1" dirty="0">
                <a:latin typeface="Courier New" panose="02070309020205020404" pitchFamily="49" charset="0"/>
                <a:ea typeface="HY헤드라인M" pitchFamily="18" charset="-127"/>
              </a:rPr>
              <a:t> = IPC_STAT</a:t>
            </a:r>
            <a:r>
              <a:rPr lang="en-US" altLang="ko-KR" sz="2000" dirty="0"/>
              <a:t>:</a:t>
            </a:r>
            <a:br>
              <a:rPr lang="en-US" altLang="ko-KR" sz="2000" dirty="0"/>
            </a:br>
            <a:r>
              <a:rPr lang="en-US" altLang="ko-KR" sz="2000" dirty="0"/>
              <a:t>fetch the </a:t>
            </a:r>
            <a:r>
              <a:rPr lang="en-US" altLang="ko-KR" sz="2000" dirty="0" err="1"/>
              <a:t>shmid_ds</a:t>
            </a:r>
            <a:r>
              <a:rPr lang="en-US" altLang="ko-KR" sz="2000" dirty="0"/>
              <a:t> structure into </a:t>
            </a:r>
            <a:r>
              <a:rPr lang="en-US" altLang="ko-KR" sz="2000" i="1" dirty="0" err="1"/>
              <a:t>buf</a:t>
            </a:r>
            <a:endParaRPr lang="en-US" altLang="ko-KR" sz="2000" i="1" dirty="0"/>
          </a:p>
          <a:p>
            <a:pPr eaLnBrk="1" fontAlgn="base" hangingPunct="1">
              <a:lnSpc>
                <a:spcPct val="110000"/>
              </a:lnSpc>
              <a:spcBef>
                <a:spcPct val="0"/>
              </a:spcBef>
              <a:spcAft>
                <a:spcPct val="20000"/>
              </a:spcAft>
              <a:buClrTx/>
              <a:buSzTx/>
              <a:buFont typeface="Arial" panose="020B0604020202020204" pitchFamily="34" charset="0"/>
              <a:buChar char="•"/>
            </a:pPr>
            <a:r>
              <a:rPr lang="en-US" altLang="ko-KR" sz="2000" b="1" dirty="0" err="1">
                <a:latin typeface="Courier New" panose="02070309020205020404" pitchFamily="49" charset="0"/>
                <a:ea typeface="HY헤드라인M" pitchFamily="18" charset="-127"/>
              </a:rPr>
              <a:t>cmd</a:t>
            </a:r>
            <a:r>
              <a:rPr lang="en-US" altLang="ko-KR" sz="2000" b="1" dirty="0">
                <a:latin typeface="Courier New" panose="02070309020205020404" pitchFamily="49" charset="0"/>
                <a:ea typeface="HY헤드라인M" pitchFamily="18" charset="-127"/>
              </a:rPr>
              <a:t> = IPC_SET</a:t>
            </a:r>
            <a:r>
              <a:rPr lang="en-US" altLang="ko-KR" sz="2000" dirty="0"/>
              <a:t>:</a:t>
            </a:r>
            <a:br>
              <a:rPr lang="en-US" altLang="ko-KR" sz="2000" dirty="0"/>
            </a:br>
            <a:r>
              <a:rPr lang="en-US" altLang="ko-KR" sz="2000" dirty="0"/>
              <a:t>set the following three fields from </a:t>
            </a:r>
            <a:r>
              <a:rPr lang="en-US" altLang="ko-KR" sz="2000" i="1" dirty="0" err="1"/>
              <a:t>buf</a:t>
            </a:r>
            <a:r>
              <a:rPr lang="en-US" altLang="ko-KR" sz="2000" dirty="0"/>
              <a:t>: </a:t>
            </a:r>
            <a:r>
              <a:rPr lang="en-US" altLang="ko-KR" sz="2000" dirty="0" err="1"/>
              <a:t>shm_perm.uid</a:t>
            </a:r>
            <a:r>
              <a:rPr lang="en-US" altLang="ko-KR" sz="2000" dirty="0"/>
              <a:t>, </a:t>
            </a:r>
            <a:r>
              <a:rPr lang="en-US" altLang="ko-KR" sz="2000" dirty="0" err="1"/>
              <a:t>shm_perm.gid</a:t>
            </a:r>
            <a:r>
              <a:rPr lang="en-US" altLang="ko-KR" sz="2000" dirty="0"/>
              <a:t>, and </a:t>
            </a:r>
            <a:r>
              <a:rPr lang="en-US" altLang="ko-KR" sz="2000" dirty="0" err="1"/>
              <a:t>shm_perm.mode</a:t>
            </a:r>
            <a:endParaRPr lang="en-US" altLang="ko-KR" sz="2000" dirty="0"/>
          </a:p>
          <a:p>
            <a:pPr eaLnBrk="1" fontAlgn="base" hangingPunct="1">
              <a:lnSpc>
                <a:spcPct val="110000"/>
              </a:lnSpc>
              <a:spcBef>
                <a:spcPct val="0"/>
              </a:spcBef>
              <a:spcAft>
                <a:spcPct val="20000"/>
              </a:spcAft>
              <a:buClrTx/>
              <a:buSzTx/>
              <a:buFont typeface="Arial" panose="020B0604020202020204" pitchFamily="34" charset="0"/>
              <a:buChar char="•"/>
            </a:pPr>
            <a:r>
              <a:rPr lang="en-US" altLang="ko-KR" sz="2000" b="1" dirty="0" err="1">
                <a:latin typeface="Courier New" panose="02070309020205020404" pitchFamily="49" charset="0"/>
                <a:ea typeface="HY헤드라인M" pitchFamily="18" charset="-127"/>
              </a:rPr>
              <a:t>cmd</a:t>
            </a:r>
            <a:r>
              <a:rPr lang="en-US" altLang="ko-KR" sz="2000" b="1" dirty="0">
                <a:latin typeface="Courier New" panose="02070309020205020404" pitchFamily="49" charset="0"/>
                <a:ea typeface="HY헤드라인M" pitchFamily="18" charset="-127"/>
              </a:rPr>
              <a:t> = IPC_RMID</a:t>
            </a:r>
            <a:r>
              <a:rPr lang="en-US" altLang="ko-KR" sz="2000" dirty="0"/>
              <a:t>:</a:t>
            </a:r>
            <a:br>
              <a:rPr lang="en-US" altLang="ko-KR" sz="2000" dirty="0"/>
            </a:br>
            <a:r>
              <a:rPr lang="en-US" altLang="ko-KR" sz="2000" dirty="0"/>
              <a:t>remove the shared memory segment set from the system</a:t>
            </a:r>
          </a:p>
        </p:txBody>
      </p:sp>
    </p:spTree>
    <p:extLst>
      <p:ext uri="{BB962C8B-B14F-4D97-AF65-F5344CB8AC3E}">
        <p14:creationId xmlns:p14="http://schemas.microsoft.com/office/powerpoint/2010/main" val="309535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F9190-230D-49FE-9189-434271097368}"/>
              </a:ext>
            </a:extLst>
          </p:cNvPr>
          <p:cNvSpPr>
            <a:spLocks noGrp="1"/>
          </p:cNvSpPr>
          <p:nvPr>
            <p:ph type="title"/>
          </p:nvPr>
        </p:nvSpPr>
        <p:spPr>
          <a:xfrm>
            <a:off x="529441" y="109516"/>
            <a:ext cx="10515600" cy="620527"/>
          </a:xfrm>
        </p:spPr>
        <p:txBody>
          <a:bodyPr>
            <a:normAutofit/>
          </a:bodyPr>
          <a:lstStyle/>
          <a:p>
            <a:r>
              <a:rPr lang="en-US" sz="1800" b="1" dirty="0">
                <a:effectLst/>
                <a:latin typeface="Arial-BoldMT"/>
                <a:ea typeface="Calibri" panose="020F0502020204030204" pitchFamily="34" charset="0"/>
                <a:cs typeface="Arial-BoldMT"/>
              </a:rPr>
              <a:t>Program to Demonstrate System V Shared memory</a:t>
            </a:r>
            <a:endParaRPr lang="en-US" dirty="0"/>
          </a:p>
        </p:txBody>
      </p:sp>
      <p:sp>
        <p:nvSpPr>
          <p:cNvPr id="5" name="TextBox 4">
            <a:extLst>
              <a:ext uri="{FF2B5EF4-FFF2-40B4-BE49-F238E27FC236}">
                <a16:creationId xmlns:a16="http://schemas.microsoft.com/office/drawing/2014/main" id="{C521068F-109C-4E3D-A3C1-290B6DD37FA8}"/>
              </a:ext>
            </a:extLst>
          </p:cNvPr>
          <p:cNvSpPr txBox="1"/>
          <p:nvPr/>
        </p:nvSpPr>
        <p:spPr>
          <a:xfrm>
            <a:off x="424543" y="530030"/>
            <a:ext cx="9143010" cy="6759671"/>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PalatinoLinotype-Roman"/>
                <a:ea typeface="Calibri" panose="020F0502020204030204" pitchFamily="34" charset="0"/>
                <a:cs typeface="PalatinoLinotype-Roman"/>
              </a:rPr>
              <a:t>/* </a:t>
            </a:r>
            <a:r>
              <a:rPr lang="en-US" sz="1800" b="1" dirty="0" err="1">
                <a:effectLst/>
                <a:latin typeface="PalatinoLinotype-Roman"/>
                <a:ea typeface="Calibri" panose="020F0502020204030204" pitchFamily="34" charset="0"/>
                <a:cs typeface="PalatinoLinotype-Roman"/>
              </a:rPr>
              <a:t>writememory.c</a:t>
            </a:r>
            <a:r>
              <a:rPr lang="en-US" sz="1800" dirty="0">
                <a:effectLst/>
                <a:latin typeface="PalatinoLinotype-Roman"/>
                <a:ea typeface="Calibri" panose="020F0502020204030204" pitchFamily="34" charset="0"/>
                <a:cs typeface="PalatinoLinotype-Roman"/>
              </a:rPr>
              <a:t> – Program to write data into the attached shared memory segment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#include &lt;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stdio.h</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&gt;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#include &lt;sys/</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ipc.h</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&gt;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#include &lt;sys/</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shm.h</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&gt;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#include &lt;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stdio.h</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&gt;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#include &lt;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stdlib.h</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&gt;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int main()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latin typeface="Consolas" panose="020B0609020204030204" pitchFamily="49" charset="0"/>
                <a:ea typeface="Calibri" panose="020F0502020204030204" pitchFamily="34" charset="0"/>
                <a:cs typeface="Times New Roman" panose="02020603050405020304" pitchFamily="18" charset="0"/>
              </a:rPr>
              <a:t>	</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char *str;</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int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shmid</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key_t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key =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ftok</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sharedmem</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if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shmid</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shmget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(key, 1024,0666|IPC_CREAT)) &lt; 0)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perror</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shmget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exit(1);</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if ((str =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shmat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shmid</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NULL, 0)) == (char *) -1)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perror</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shmat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exit(1);</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printf</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("Enter the string to be written in memory : ");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gets(str);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printf</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("String written in memory: %s\</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n",str</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shmdt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(str);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return 0;</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0706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TextBox 12">
            <a:extLst>
              <a:ext uri="{FF2B5EF4-FFF2-40B4-BE49-F238E27FC236}">
                <a16:creationId xmlns:a16="http://schemas.microsoft.com/office/drawing/2014/main" id="{1F95FF02-2AAF-4729-B4B7-D897F61FE48C}"/>
              </a:ext>
            </a:extLst>
          </p:cNvPr>
          <p:cNvSpPr txBox="1"/>
          <p:nvPr/>
        </p:nvSpPr>
        <p:spPr>
          <a:xfrm>
            <a:off x="947279" y="580932"/>
            <a:ext cx="10314078" cy="6482672"/>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PalatinoLinotype-Roman"/>
                <a:ea typeface="Calibri" panose="020F0502020204030204" pitchFamily="34" charset="0"/>
                <a:cs typeface="PalatinoLinotype-Roman"/>
              </a:rPr>
              <a:t>/* </a:t>
            </a:r>
            <a:r>
              <a:rPr lang="en-US" sz="1800" b="1" dirty="0" err="1">
                <a:effectLst/>
                <a:latin typeface="PalatinoLinotype-Roman"/>
                <a:ea typeface="Calibri" panose="020F0502020204030204" pitchFamily="34" charset="0"/>
                <a:cs typeface="PalatinoLinotype-Roman"/>
              </a:rPr>
              <a:t>readmemory.c</a:t>
            </a:r>
            <a:r>
              <a:rPr lang="en-US" sz="1800" b="1" dirty="0">
                <a:effectLst/>
                <a:latin typeface="PalatinoLinotype-Roman"/>
                <a:ea typeface="Calibri" panose="020F0502020204030204" pitchFamily="34" charset="0"/>
                <a:cs typeface="PalatinoLinotype-Roman"/>
              </a:rPr>
              <a:t> </a:t>
            </a:r>
            <a:r>
              <a:rPr lang="en-US" sz="1800" dirty="0">
                <a:effectLst/>
                <a:latin typeface="PalatinoLinotype-Roman"/>
                <a:ea typeface="Calibri" panose="020F0502020204030204" pitchFamily="34" charset="0"/>
                <a:cs typeface="PalatinoLinotype-Roman"/>
              </a:rPr>
              <a:t>– Program to read data from the attached shared memory segment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#include &lt;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stdio.h</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&gt;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#include &lt;sys/</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ipc.h</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&gt;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#include &lt;sys/</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shm.h</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&gt;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#include &lt;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stdio.h</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&gt;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#include &lt;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stdlib.h</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&gt;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int main()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latin typeface="Consolas" panose="020B0609020204030204" pitchFamily="49" charset="0"/>
                <a:ea typeface="Calibri" panose="020F0502020204030204" pitchFamily="34" charset="0"/>
                <a:cs typeface="Times New Roman" panose="02020603050405020304" pitchFamily="18" charset="0"/>
              </a:rPr>
              <a:t>	</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shmid</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char * str;</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key_t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key =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ftok</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sharedmem</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if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shmid</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shmget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(key, 1024,0666|IPC_CREAT)) &lt; 0)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perror</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shmget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exit(1);</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if ((str =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shmat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shmid</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NULL, 0)) == (char *) -1)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perror</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shmat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exit(1);</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printf</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("Data read from memory: %s\</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n",str</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shmdt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(str);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shmctl</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shmid,IPC_RMID,NULL</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return 0;</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4" name="Title 1">
            <a:extLst>
              <a:ext uri="{FF2B5EF4-FFF2-40B4-BE49-F238E27FC236}">
                <a16:creationId xmlns:a16="http://schemas.microsoft.com/office/drawing/2014/main" id="{C2C26AA6-C81F-475E-8D30-C1DD97691E62}"/>
              </a:ext>
            </a:extLst>
          </p:cNvPr>
          <p:cNvSpPr>
            <a:spLocks noGrp="1"/>
          </p:cNvSpPr>
          <p:nvPr>
            <p:ph type="title"/>
          </p:nvPr>
        </p:nvSpPr>
        <p:spPr>
          <a:xfrm>
            <a:off x="529441" y="109516"/>
            <a:ext cx="10515600" cy="620527"/>
          </a:xfrm>
        </p:spPr>
        <p:txBody>
          <a:bodyPr>
            <a:normAutofit/>
          </a:bodyPr>
          <a:lstStyle/>
          <a:p>
            <a:r>
              <a:rPr lang="en-US" sz="1800" b="1" dirty="0">
                <a:effectLst/>
                <a:latin typeface="Arial-BoldMT"/>
                <a:ea typeface="Calibri" panose="020F0502020204030204" pitchFamily="34" charset="0"/>
                <a:cs typeface="Arial-BoldMT"/>
              </a:rPr>
              <a:t>Program to Demonstrate System V Shared memory</a:t>
            </a:r>
            <a:endParaRPr lang="en-US" dirty="0"/>
          </a:p>
        </p:txBody>
      </p:sp>
    </p:spTree>
    <p:extLst>
      <p:ext uri="{BB962C8B-B14F-4D97-AF65-F5344CB8AC3E}">
        <p14:creationId xmlns:p14="http://schemas.microsoft.com/office/powerpoint/2010/main" val="327171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DAD12-1757-423A-AE14-C2E366C33E7A}"/>
              </a:ext>
            </a:extLst>
          </p:cNvPr>
          <p:cNvSpPr>
            <a:spLocks noGrp="1"/>
          </p:cNvSpPr>
          <p:nvPr>
            <p:ph type="title"/>
          </p:nvPr>
        </p:nvSpPr>
        <p:spPr>
          <a:xfrm>
            <a:off x="838200" y="130734"/>
            <a:ext cx="10515600" cy="1325563"/>
          </a:xfrm>
        </p:spPr>
        <p:txBody>
          <a:bodyPr>
            <a:normAutofit/>
          </a:bodyPr>
          <a:lstStyle/>
          <a:p>
            <a:r>
              <a:rPr lang="en-US" sz="2800" b="1" dirty="0">
                <a:effectLst/>
                <a:latin typeface="Arial-BoldMT"/>
                <a:ea typeface="Calibri" panose="020F0502020204030204" pitchFamily="34" charset="0"/>
                <a:cs typeface="Arial-BoldMT"/>
              </a:rPr>
              <a:t>Program to Demonstrate System V Shared memory – run </a:t>
            </a:r>
            <a:r>
              <a:rPr lang="en-US" sz="2800" b="1" dirty="0" err="1">
                <a:effectLst/>
                <a:latin typeface="Arial-BoldMT"/>
                <a:ea typeface="Calibri" panose="020F0502020204030204" pitchFamily="34" charset="0"/>
                <a:cs typeface="Arial-BoldMT"/>
              </a:rPr>
              <a:t>writememory.c</a:t>
            </a:r>
            <a:r>
              <a:rPr lang="en-US" sz="2800" b="1" dirty="0">
                <a:effectLst/>
                <a:latin typeface="Arial-BoldMT"/>
                <a:ea typeface="Calibri" panose="020F0502020204030204" pitchFamily="34" charset="0"/>
                <a:cs typeface="Arial-BoldMT"/>
              </a:rPr>
              <a:t> and </a:t>
            </a:r>
            <a:r>
              <a:rPr lang="en-US" sz="2800" b="1" dirty="0" err="1">
                <a:effectLst/>
                <a:latin typeface="Arial-BoldMT"/>
                <a:ea typeface="Calibri" panose="020F0502020204030204" pitchFamily="34" charset="0"/>
                <a:cs typeface="Arial-BoldMT"/>
              </a:rPr>
              <a:t>readmemory.c</a:t>
            </a:r>
            <a:r>
              <a:rPr lang="en-US" sz="2800" b="1" dirty="0">
                <a:effectLst/>
                <a:latin typeface="Arial-BoldMT"/>
                <a:ea typeface="Calibri" panose="020F0502020204030204" pitchFamily="34" charset="0"/>
                <a:cs typeface="Arial-BoldMT"/>
              </a:rPr>
              <a:t> in separate terminals</a:t>
            </a:r>
            <a:endParaRPr lang="en-US" sz="2800" dirty="0"/>
          </a:p>
        </p:txBody>
      </p:sp>
      <p:sp>
        <p:nvSpPr>
          <p:cNvPr id="5" name="TextBox 4">
            <a:extLst>
              <a:ext uri="{FF2B5EF4-FFF2-40B4-BE49-F238E27FC236}">
                <a16:creationId xmlns:a16="http://schemas.microsoft.com/office/drawing/2014/main" id="{39E4AA47-6DCF-487B-B8DA-2BA8FDDEB1A6}"/>
              </a:ext>
            </a:extLst>
          </p:cNvPr>
          <p:cNvSpPr txBox="1"/>
          <p:nvPr/>
        </p:nvSpPr>
        <p:spPr>
          <a:xfrm>
            <a:off x="0" y="1411806"/>
            <a:ext cx="7659584" cy="1477328"/>
          </a:xfrm>
          <a:prstGeom prst="rect">
            <a:avLst/>
          </a:prstGeom>
          <a:noFill/>
        </p:spPr>
        <p:txBody>
          <a:bodyPr wrap="square">
            <a:spAutoFit/>
          </a:bodyPr>
          <a:lstStyle/>
          <a:p>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r>
              <a:rPr lang="en-IN" b="1" dirty="0" err="1">
                <a:latin typeface="Courier New" panose="02070309020205020404" pitchFamily="49" charset="0"/>
                <a:cs typeface="Times New Roman" panose="02020603050405020304" pitchFamily="18" charset="0"/>
              </a:rPr>
              <a:t>vishnu@team-osd</a:t>
            </a:r>
            <a:r>
              <a:rPr lang="en-IN" b="1" dirty="0">
                <a:latin typeface="Courier New" panose="02070309020205020404" pitchFamily="49" charset="0"/>
                <a:cs typeface="Times New Roman" panose="02020603050405020304" pitchFamily="18" charset="0"/>
              </a:rPr>
              <a:t> ~]$ vi </a:t>
            </a:r>
            <a:r>
              <a:rPr lang="en-IN" b="1" dirty="0" err="1">
                <a:latin typeface="Courier New" panose="02070309020205020404" pitchFamily="49" charset="0"/>
                <a:cs typeface="Times New Roman" panose="02020603050405020304" pitchFamily="18" charset="0"/>
              </a:rPr>
              <a:t>writememory.c</a:t>
            </a:r>
            <a:endParaRPr lang="en-US" b="1" dirty="0">
              <a:latin typeface="Courier New" panose="02070309020205020404" pitchFamily="49" charset="0"/>
              <a:cs typeface="Times New Roman" panose="02020603050405020304" pitchFamily="18" charset="0"/>
            </a:endParaRPr>
          </a:p>
          <a:p>
            <a:r>
              <a:rPr lang="en-IN" b="1" dirty="0">
                <a:latin typeface="Courier New" panose="02070309020205020404" pitchFamily="49" charset="0"/>
                <a:cs typeface="Times New Roman" panose="02020603050405020304" pitchFamily="18" charset="0"/>
              </a:rPr>
              <a:t>[</a:t>
            </a:r>
            <a:r>
              <a:rPr lang="en-IN" b="1" dirty="0" err="1">
                <a:latin typeface="Courier New" panose="02070309020205020404" pitchFamily="49" charset="0"/>
                <a:cs typeface="Times New Roman" panose="02020603050405020304" pitchFamily="18" charset="0"/>
              </a:rPr>
              <a:t>vishnu@team-osd</a:t>
            </a:r>
            <a:r>
              <a:rPr lang="en-IN" b="1" dirty="0">
                <a:latin typeface="Courier New" panose="02070309020205020404" pitchFamily="49" charset="0"/>
                <a:cs typeface="Times New Roman" panose="02020603050405020304" pitchFamily="18" charset="0"/>
              </a:rPr>
              <a:t> ~]$ cc </a:t>
            </a:r>
            <a:r>
              <a:rPr lang="en-IN" b="1" dirty="0" err="1">
                <a:latin typeface="Courier New" panose="02070309020205020404" pitchFamily="49" charset="0"/>
                <a:cs typeface="Times New Roman" panose="02020603050405020304" pitchFamily="18" charset="0"/>
              </a:rPr>
              <a:t>writememory.c</a:t>
            </a:r>
            <a:r>
              <a:rPr lang="en-IN" b="1" dirty="0">
                <a:latin typeface="Courier New" panose="02070309020205020404" pitchFamily="49" charset="0"/>
                <a:cs typeface="Times New Roman" panose="02020603050405020304" pitchFamily="18" charset="0"/>
              </a:rPr>
              <a:t> -o </a:t>
            </a:r>
            <a:r>
              <a:rPr lang="en-IN" b="1" dirty="0" err="1">
                <a:latin typeface="Courier New" panose="02070309020205020404" pitchFamily="49" charset="0"/>
                <a:cs typeface="Times New Roman" panose="02020603050405020304" pitchFamily="18" charset="0"/>
              </a:rPr>
              <a:t>writememory</a:t>
            </a:r>
            <a:endParaRPr lang="en-US" b="1" dirty="0">
              <a:latin typeface="Courier New" panose="02070309020205020404" pitchFamily="49" charset="0"/>
              <a:cs typeface="Times New Roman" panose="02020603050405020304" pitchFamily="18" charset="0"/>
            </a:endParaRPr>
          </a:p>
          <a:p>
            <a:r>
              <a:rPr lang="en-IN" b="1" dirty="0">
                <a:latin typeface="Courier New" panose="02070309020205020404" pitchFamily="49" charset="0"/>
                <a:cs typeface="Times New Roman" panose="02020603050405020304" pitchFamily="18" charset="0"/>
              </a:rPr>
              <a:t>[</a:t>
            </a:r>
            <a:r>
              <a:rPr lang="en-IN" b="1" dirty="0" err="1">
                <a:latin typeface="Courier New" panose="02070309020205020404" pitchFamily="49" charset="0"/>
                <a:cs typeface="Times New Roman" panose="02020603050405020304" pitchFamily="18" charset="0"/>
              </a:rPr>
              <a:t>vishnu@team-osd</a:t>
            </a:r>
            <a:r>
              <a:rPr lang="en-IN" b="1" dirty="0">
                <a:latin typeface="Courier New" panose="02070309020205020404" pitchFamily="49" charset="0"/>
                <a:cs typeface="Times New Roman" panose="02020603050405020304" pitchFamily="18" charset="0"/>
              </a:rPr>
              <a:t> ~]$ ./</a:t>
            </a:r>
            <a:r>
              <a:rPr lang="en-IN" b="1" dirty="0" err="1">
                <a:latin typeface="Courier New" panose="02070309020205020404" pitchFamily="49" charset="0"/>
                <a:cs typeface="Times New Roman" panose="02020603050405020304" pitchFamily="18" charset="0"/>
              </a:rPr>
              <a:t>writememory</a:t>
            </a:r>
            <a:endParaRPr lang="en-US" b="1" dirty="0">
              <a:latin typeface="Courier New" panose="02070309020205020404" pitchFamily="49" charset="0"/>
              <a:cs typeface="Times New Roman" panose="02020603050405020304" pitchFamily="18" charset="0"/>
            </a:endParaRPr>
          </a:p>
          <a:p>
            <a:r>
              <a:rPr lang="en-IN" b="1" dirty="0">
                <a:latin typeface="Courier New" panose="02070309020205020404" pitchFamily="49" charset="0"/>
                <a:cs typeface="Times New Roman" panose="02020603050405020304" pitchFamily="18" charset="0"/>
              </a:rPr>
              <a:t>Enter the string to be written in memory : hello</a:t>
            </a:r>
            <a:endParaRPr lang="en-US" b="1" dirty="0">
              <a:latin typeface="Courier New" panose="02070309020205020404" pitchFamily="49" charset="0"/>
              <a:cs typeface="Times New Roman" panose="02020603050405020304" pitchFamily="18" charset="0"/>
            </a:endParaRPr>
          </a:p>
          <a:p>
            <a:r>
              <a:rPr lang="en-IN" b="1" dirty="0">
                <a:latin typeface="Courier New" panose="02070309020205020404" pitchFamily="49" charset="0"/>
                <a:cs typeface="Times New Roman" panose="02020603050405020304" pitchFamily="18" charset="0"/>
              </a:rPr>
              <a:t>String written in memory: hello</a:t>
            </a:r>
            <a:endParaRPr lang="en-US" b="1" dirty="0">
              <a:latin typeface="Courier New" panose="02070309020205020404" pitchFamily="49" charset="0"/>
              <a:cs typeface="Times New Roman" panose="02020603050405020304" pitchFamily="18" charset="0"/>
            </a:endParaRPr>
          </a:p>
        </p:txBody>
      </p:sp>
      <p:sp>
        <p:nvSpPr>
          <p:cNvPr id="7" name="TextBox 6">
            <a:extLst>
              <a:ext uri="{FF2B5EF4-FFF2-40B4-BE49-F238E27FC236}">
                <a16:creationId xmlns:a16="http://schemas.microsoft.com/office/drawing/2014/main" id="{7B88A2A6-DA85-4080-AD97-4F2972FA0090}"/>
              </a:ext>
            </a:extLst>
          </p:cNvPr>
          <p:cNvSpPr txBox="1"/>
          <p:nvPr/>
        </p:nvSpPr>
        <p:spPr>
          <a:xfrm>
            <a:off x="4833257" y="5292546"/>
            <a:ext cx="7056910" cy="1200329"/>
          </a:xfrm>
          <a:prstGeom prst="rect">
            <a:avLst/>
          </a:prstGeom>
          <a:noFill/>
        </p:spPr>
        <p:txBody>
          <a:bodyPr wrap="square">
            <a:spAutoFit/>
          </a:bodyPr>
          <a:lstStyle/>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vishnu@team-osd</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 vi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readmemory.c</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vishnu@team-osd</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 cc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readmemory.c</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-o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readmemory</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vishnu@team-osd</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readmemory</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Data read from memory: hello</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144C448-6580-48AB-ABAA-94AD7AEE910A}"/>
              </a:ext>
            </a:extLst>
          </p:cNvPr>
          <p:cNvSpPr txBox="1"/>
          <p:nvPr/>
        </p:nvSpPr>
        <p:spPr>
          <a:xfrm>
            <a:off x="163285" y="3361178"/>
            <a:ext cx="11190515" cy="1754326"/>
          </a:xfrm>
          <a:prstGeom prst="rect">
            <a:avLst/>
          </a:prstGeom>
          <a:noFill/>
        </p:spPr>
        <p:txBody>
          <a:bodyPr wrap="square">
            <a:spAutoFit/>
          </a:bodyPr>
          <a:lstStyle/>
          <a:p>
            <a:r>
              <a:rPr lang="en-US" b="1" dirty="0">
                <a:latin typeface="Courier New" panose="02070309020205020404" pitchFamily="49" charset="0"/>
                <a:cs typeface="Times New Roman" panose="02020603050405020304" pitchFamily="18" charset="0"/>
              </a:rPr>
              <a:t>[</a:t>
            </a:r>
            <a:r>
              <a:rPr lang="en-US" b="1" dirty="0" err="1">
                <a:latin typeface="Courier New" panose="02070309020205020404" pitchFamily="49" charset="0"/>
                <a:cs typeface="Times New Roman" panose="02020603050405020304" pitchFamily="18" charset="0"/>
              </a:rPr>
              <a:t>vishnu@team-osd</a:t>
            </a:r>
            <a:r>
              <a:rPr lang="en-US" b="1" dirty="0">
                <a:latin typeface="Courier New" panose="02070309020205020404" pitchFamily="49" charset="0"/>
                <a:cs typeface="Times New Roman" panose="02020603050405020304" pitchFamily="18" charset="0"/>
              </a:rPr>
              <a:t> ~]$ </a:t>
            </a:r>
            <a:r>
              <a:rPr lang="en-US" b="1" dirty="0" err="1">
                <a:latin typeface="Courier New" panose="02070309020205020404" pitchFamily="49" charset="0"/>
                <a:cs typeface="Times New Roman" panose="02020603050405020304" pitchFamily="18" charset="0"/>
              </a:rPr>
              <a:t>ipcs</a:t>
            </a:r>
            <a:r>
              <a:rPr lang="en-US" b="1" dirty="0">
                <a:latin typeface="Courier New" panose="02070309020205020404" pitchFamily="49" charset="0"/>
                <a:cs typeface="Times New Roman" panose="02020603050405020304" pitchFamily="18" charset="0"/>
              </a:rPr>
              <a:t> -m</a:t>
            </a:r>
          </a:p>
          <a:p>
            <a:endParaRPr lang="en-US" b="1" dirty="0">
              <a:latin typeface="Courier New" panose="02070309020205020404" pitchFamily="49" charset="0"/>
              <a:cs typeface="Times New Roman" panose="02020603050405020304" pitchFamily="18" charset="0"/>
            </a:endParaRPr>
          </a:p>
          <a:p>
            <a:r>
              <a:rPr lang="en-US" b="1" dirty="0">
                <a:latin typeface="Courier New" panose="02070309020205020404" pitchFamily="49" charset="0"/>
                <a:cs typeface="Times New Roman" panose="02020603050405020304" pitchFamily="18" charset="0"/>
              </a:rPr>
              <a:t>------ Shared Memory Segments --------</a:t>
            </a:r>
          </a:p>
          <a:p>
            <a:r>
              <a:rPr lang="en-US" b="1" dirty="0">
                <a:latin typeface="Courier New" panose="02070309020205020404" pitchFamily="49" charset="0"/>
                <a:cs typeface="Times New Roman" panose="02020603050405020304" pitchFamily="18" charset="0"/>
              </a:rPr>
              <a:t>key        </a:t>
            </a:r>
            <a:r>
              <a:rPr lang="en-US" b="1" dirty="0" err="1">
                <a:latin typeface="Courier New" panose="02070309020205020404" pitchFamily="49" charset="0"/>
                <a:cs typeface="Times New Roman" panose="02020603050405020304" pitchFamily="18" charset="0"/>
              </a:rPr>
              <a:t>shmid</a:t>
            </a:r>
            <a:r>
              <a:rPr lang="en-US" b="1" dirty="0">
                <a:latin typeface="Courier New" panose="02070309020205020404" pitchFamily="49" charset="0"/>
                <a:cs typeface="Times New Roman" panose="02020603050405020304" pitchFamily="18" charset="0"/>
              </a:rPr>
              <a:t>      owner      perms      bytes      </a:t>
            </a:r>
            <a:r>
              <a:rPr lang="en-US" b="1" dirty="0" err="1">
                <a:latin typeface="Courier New" panose="02070309020205020404" pitchFamily="49" charset="0"/>
                <a:cs typeface="Times New Roman" panose="02020603050405020304" pitchFamily="18" charset="0"/>
              </a:rPr>
              <a:t>nattch</a:t>
            </a:r>
            <a:r>
              <a:rPr lang="en-US" b="1" dirty="0">
                <a:latin typeface="Courier New" panose="02070309020205020404" pitchFamily="49" charset="0"/>
                <a:cs typeface="Times New Roman" panose="02020603050405020304" pitchFamily="18" charset="0"/>
              </a:rPr>
              <a:t>     status</a:t>
            </a:r>
          </a:p>
          <a:p>
            <a:r>
              <a:rPr lang="en-US" b="1" dirty="0">
                <a:latin typeface="Courier New" panose="02070309020205020404" pitchFamily="49" charset="0"/>
                <a:cs typeface="Times New Roman" panose="02020603050405020304" pitchFamily="18" charset="0"/>
              </a:rPr>
              <a:t>0xffffffff 688285     vishnu     666        1024       0</a:t>
            </a:r>
          </a:p>
          <a:p>
            <a:endParaRPr lang="en-US" dirty="0"/>
          </a:p>
        </p:txBody>
      </p:sp>
    </p:spTree>
    <p:extLst>
      <p:ext uri="{BB962C8B-B14F-4D97-AF65-F5344CB8AC3E}">
        <p14:creationId xmlns:p14="http://schemas.microsoft.com/office/powerpoint/2010/main" val="3524598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Content Placeholder 16"/>
          <p:cNvSpPr>
            <a:spLocks noGrp="1"/>
          </p:cNvSpPr>
          <p:nvPr>
            <p:ph idx="1"/>
          </p:nvPr>
        </p:nvSpPr>
        <p:spPr>
          <a:xfrm>
            <a:off x="838200" y="2704011"/>
            <a:ext cx="10515600" cy="1867989"/>
          </a:xfrm>
        </p:spPr>
        <p:txBody>
          <a:bodyPr>
            <a:normAutofit/>
          </a:bodyPr>
          <a:lstStyle/>
          <a:p>
            <a:pPr algn="ctr">
              <a:buNone/>
            </a:pPr>
            <a:r>
              <a:rPr lang="en-US" sz="4800" b="1" dirty="0">
                <a:solidFill>
                  <a:srgbClr val="FF0000"/>
                </a:solidFill>
              </a:rPr>
              <a:t>Thank you</a:t>
            </a:r>
          </a:p>
        </p:txBody>
      </p:sp>
    </p:spTree>
    <p:extLst>
      <p:ext uri="{BB962C8B-B14F-4D97-AF65-F5344CB8AC3E}">
        <p14:creationId xmlns:p14="http://schemas.microsoft.com/office/powerpoint/2010/main" val="249222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5104-C4D3-4585-8754-EBE68DA7F90F}"/>
              </a:ext>
            </a:extLst>
          </p:cNvPr>
          <p:cNvSpPr>
            <a:spLocks noGrp="1"/>
          </p:cNvSpPr>
          <p:nvPr>
            <p:ph type="title"/>
          </p:nvPr>
        </p:nvSpPr>
        <p:spPr/>
        <p:txBody>
          <a:bodyPr/>
          <a:lstStyle/>
          <a:p>
            <a:r>
              <a:rPr lang="en-IN" b="1" i="0" dirty="0">
                <a:solidFill>
                  <a:srgbClr val="24292E"/>
                </a:solidFill>
                <a:effectLst/>
                <a:latin typeface="-apple-system"/>
              </a:rPr>
              <a:t>Shared Memory</a:t>
            </a:r>
            <a:endParaRPr lang="en-US" dirty="0"/>
          </a:p>
        </p:txBody>
      </p:sp>
      <p:sp>
        <p:nvSpPr>
          <p:cNvPr id="3" name="Content Placeholder 2">
            <a:extLst>
              <a:ext uri="{FF2B5EF4-FFF2-40B4-BE49-F238E27FC236}">
                <a16:creationId xmlns:a16="http://schemas.microsoft.com/office/drawing/2014/main" id="{85AA4358-3413-4802-AB4F-ACC77C70DBF8}"/>
              </a:ext>
            </a:extLst>
          </p:cNvPr>
          <p:cNvSpPr>
            <a:spLocks noGrp="1"/>
          </p:cNvSpPr>
          <p:nvPr>
            <p:ph idx="1"/>
          </p:nvPr>
        </p:nvSpPr>
        <p:spPr/>
        <p:txBody>
          <a:bodyPr>
            <a:normAutofit lnSpcReduction="10000"/>
          </a:bodyPr>
          <a:lstStyle/>
          <a:p>
            <a:pPr eaLnBrk="1" hangingPunct="1"/>
            <a:r>
              <a:rPr lang="en-US" altLang="en-US" sz="2800" dirty="0"/>
              <a:t>Normally, the Unix kernel prohibits one process from accessing (reading, writing) memory belonging to another process</a:t>
            </a:r>
          </a:p>
          <a:p>
            <a:pPr eaLnBrk="1" hangingPunct="1"/>
            <a:r>
              <a:rPr lang="en-US" altLang="en-US" sz="2800" dirty="0"/>
              <a:t>Sometimes, however, this restriction is inconvenient</a:t>
            </a:r>
          </a:p>
          <a:p>
            <a:pPr eaLnBrk="1" hangingPunct="1"/>
            <a:r>
              <a:rPr lang="en-US" altLang="en-US" sz="2800" dirty="0"/>
              <a:t>At such times, System V IPC Shared Memory can be created to specifically allow on process to read and/or write to memory created by another process</a:t>
            </a:r>
          </a:p>
          <a:p>
            <a:pPr eaLnBrk="1" hangingPunct="1">
              <a:lnSpc>
                <a:spcPct val="80000"/>
              </a:lnSpc>
            </a:pPr>
            <a:r>
              <a:rPr lang="en-US" altLang="en-US" sz="2800" dirty="0"/>
              <a:t>Efficiency:</a:t>
            </a:r>
          </a:p>
          <a:p>
            <a:pPr lvl="1" eaLnBrk="1" hangingPunct="1">
              <a:lnSpc>
                <a:spcPct val="80000"/>
              </a:lnSpc>
            </a:pPr>
            <a:r>
              <a:rPr lang="en-US" altLang="en-US" dirty="0"/>
              <a:t>unlike message queues and pipes, which copy data from the process </a:t>
            </a:r>
            <a:r>
              <a:rPr lang="en-US" altLang="en-US" i="1" dirty="0"/>
              <a:t>into</a:t>
            </a:r>
            <a:r>
              <a:rPr lang="en-US" altLang="en-US" dirty="0"/>
              <a:t> memory within the kernel, shared memory is directly accessed</a:t>
            </a:r>
          </a:p>
          <a:p>
            <a:pPr lvl="1" eaLnBrk="1" hangingPunct="1">
              <a:lnSpc>
                <a:spcPct val="80000"/>
              </a:lnSpc>
            </a:pPr>
            <a:r>
              <a:rPr lang="en-US" altLang="en-US" dirty="0"/>
              <a:t>Shared memory resides in the user process memory, and is then shared among other processes</a:t>
            </a:r>
          </a:p>
          <a:p>
            <a:pPr marL="0" indent="0">
              <a:buNone/>
            </a:pPr>
            <a:endParaRPr lang="en-US" dirty="0"/>
          </a:p>
        </p:txBody>
      </p:sp>
    </p:spTree>
    <p:extLst>
      <p:ext uri="{BB962C8B-B14F-4D97-AF65-F5344CB8AC3E}">
        <p14:creationId xmlns:p14="http://schemas.microsoft.com/office/powerpoint/2010/main" val="427688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A5EB-F665-4FE9-8BF5-FB9C53AC0BCD}"/>
              </a:ext>
            </a:extLst>
          </p:cNvPr>
          <p:cNvSpPr>
            <a:spLocks noGrp="1"/>
          </p:cNvSpPr>
          <p:nvPr>
            <p:ph type="title"/>
          </p:nvPr>
        </p:nvSpPr>
        <p:spPr/>
        <p:txBody>
          <a:bodyPr/>
          <a:lstStyle/>
          <a:p>
            <a:r>
              <a:rPr lang="en-US" altLang="en-US" b="1" dirty="0">
                <a:solidFill>
                  <a:srgbClr val="24292E"/>
                </a:solidFill>
                <a:latin typeface="-apple-system"/>
              </a:rPr>
              <a:t>Disadvantages of Shared Memory</a:t>
            </a:r>
            <a:endParaRPr lang="en-US" b="1" dirty="0">
              <a:solidFill>
                <a:srgbClr val="24292E"/>
              </a:solidFill>
              <a:latin typeface="-apple-system"/>
            </a:endParaRPr>
          </a:p>
        </p:txBody>
      </p:sp>
      <p:sp>
        <p:nvSpPr>
          <p:cNvPr id="3" name="Content Placeholder 2">
            <a:extLst>
              <a:ext uri="{FF2B5EF4-FFF2-40B4-BE49-F238E27FC236}">
                <a16:creationId xmlns:a16="http://schemas.microsoft.com/office/drawing/2014/main" id="{C349178A-951E-408E-A4DD-DDD76FF07796}"/>
              </a:ext>
            </a:extLst>
          </p:cNvPr>
          <p:cNvSpPr>
            <a:spLocks noGrp="1"/>
          </p:cNvSpPr>
          <p:nvPr>
            <p:ph idx="1"/>
          </p:nvPr>
        </p:nvSpPr>
        <p:spPr/>
        <p:txBody>
          <a:bodyPr/>
          <a:lstStyle/>
          <a:p>
            <a:pPr eaLnBrk="1" hangingPunct="1">
              <a:lnSpc>
                <a:spcPct val="80000"/>
              </a:lnSpc>
            </a:pPr>
            <a:r>
              <a:rPr lang="en-US" altLang="en-US" sz="2800" dirty="0"/>
              <a:t>No automatic synchronization as in pipes or message queues (you have to provide any synchronization).  Synchronize with </a:t>
            </a:r>
            <a:r>
              <a:rPr lang="en-US" altLang="en-US" sz="2800" i="1" dirty="0"/>
              <a:t>semaphores</a:t>
            </a:r>
            <a:r>
              <a:rPr lang="en-US" altLang="en-US" sz="2800" dirty="0"/>
              <a:t> or signals.</a:t>
            </a:r>
          </a:p>
          <a:p>
            <a:pPr eaLnBrk="1" hangingPunct="1">
              <a:lnSpc>
                <a:spcPct val="80000"/>
              </a:lnSpc>
            </a:pPr>
            <a:r>
              <a:rPr lang="en-US" altLang="en-US" sz="2800" dirty="0"/>
              <a:t>You must remember that pointers are only valid within a given process.  Thus, pointer offsets cannot be assumed to be valid across inter-process boundaries.  This complicates the sharing of linked lists or binary trees.</a:t>
            </a:r>
          </a:p>
          <a:p>
            <a:endParaRPr lang="en-US" dirty="0"/>
          </a:p>
        </p:txBody>
      </p:sp>
    </p:spTree>
    <p:extLst>
      <p:ext uri="{BB962C8B-B14F-4D97-AF65-F5344CB8AC3E}">
        <p14:creationId xmlns:p14="http://schemas.microsoft.com/office/powerpoint/2010/main" val="3986817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7238"/>
          </a:xfrm>
        </p:spPr>
        <p:txBody>
          <a:bodyPr/>
          <a:lstStyle/>
          <a:p>
            <a:pPr algn="l"/>
            <a:r>
              <a:rPr lang="en-IN" b="1" i="0" dirty="0">
                <a:solidFill>
                  <a:srgbClr val="24292E"/>
                </a:solidFill>
                <a:effectLst/>
                <a:latin typeface="-apple-system"/>
              </a:rPr>
              <a:t>Shared Memory</a:t>
            </a:r>
          </a:p>
        </p:txBody>
      </p:sp>
      <p:sp>
        <p:nvSpPr>
          <p:cNvPr id="3" name="Content Placeholder 2"/>
          <p:cNvSpPr>
            <a:spLocks noGrp="1"/>
          </p:cNvSpPr>
          <p:nvPr>
            <p:ph idx="1"/>
          </p:nvPr>
        </p:nvSpPr>
        <p:spPr>
          <a:xfrm>
            <a:off x="690390" y="1322364"/>
            <a:ext cx="10515600" cy="4643585"/>
          </a:xfrm>
        </p:spPr>
        <p:txBody>
          <a:bodyPr>
            <a:normAutofit/>
          </a:bodyPr>
          <a:lstStyle/>
          <a:p>
            <a:pPr marL="0" indent="0">
              <a:buNone/>
            </a:pPr>
            <a:r>
              <a:rPr lang="en-US" b="0" i="0" dirty="0">
                <a:solidFill>
                  <a:srgbClr val="24292E"/>
                </a:solidFill>
                <a:effectLst/>
                <a:latin typeface="-apple-system"/>
              </a:rPr>
              <a:t>Sharing the part of virtual memory and reading to and writing from it, is another way for the processes to communicate. The system calls are:</a:t>
            </a:r>
          </a:p>
          <a:p>
            <a:r>
              <a:rPr lang="en-US" b="0" i="0" dirty="0" err="1">
                <a:solidFill>
                  <a:srgbClr val="24292E"/>
                </a:solidFill>
                <a:effectLst/>
                <a:latin typeface="-apple-system"/>
              </a:rPr>
              <a:t>shmget</a:t>
            </a:r>
            <a:r>
              <a:rPr lang="en-US" b="0" i="0" dirty="0">
                <a:solidFill>
                  <a:srgbClr val="24292E"/>
                </a:solidFill>
                <a:effectLst/>
                <a:latin typeface="-apple-system"/>
              </a:rPr>
              <a:t> creates a new region of shared memory or returns an existing one.</a:t>
            </a:r>
          </a:p>
          <a:p>
            <a:r>
              <a:rPr lang="en-US" b="0" i="0" dirty="0" err="1">
                <a:solidFill>
                  <a:srgbClr val="24292E"/>
                </a:solidFill>
                <a:effectLst/>
                <a:latin typeface="-apple-system"/>
              </a:rPr>
              <a:t>shmat</a:t>
            </a:r>
            <a:r>
              <a:rPr lang="en-US" b="0" i="0" dirty="0">
                <a:solidFill>
                  <a:srgbClr val="24292E"/>
                </a:solidFill>
                <a:effectLst/>
                <a:latin typeface="-apple-system"/>
              </a:rPr>
              <a:t> logically attaches a region to the virtual address space of a process.</a:t>
            </a:r>
          </a:p>
          <a:p>
            <a:r>
              <a:rPr lang="en-US" b="0" i="0" dirty="0" err="1">
                <a:solidFill>
                  <a:srgbClr val="24292E"/>
                </a:solidFill>
                <a:effectLst/>
                <a:latin typeface="-apple-system"/>
              </a:rPr>
              <a:t>shmdt</a:t>
            </a:r>
            <a:r>
              <a:rPr lang="en-US" b="0" i="0" dirty="0">
                <a:solidFill>
                  <a:srgbClr val="24292E"/>
                </a:solidFill>
                <a:effectLst/>
                <a:latin typeface="-apple-system"/>
              </a:rPr>
              <a:t> logically detaches a region.</a:t>
            </a:r>
          </a:p>
          <a:p>
            <a:r>
              <a:rPr lang="en-US" b="0" i="0" dirty="0" err="1">
                <a:solidFill>
                  <a:srgbClr val="24292E"/>
                </a:solidFill>
                <a:effectLst/>
                <a:latin typeface="-apple-system"/>
              </a:rPr>
              <a:t>shmctl</a:t>
            </a:r>
            <a:r>
              <a:rPr lang="en-US" b="0" i="0" dirty="0">
                <a:solidFill>
                  <a:srgbClr val="24292E"/>
                </a:solidFill>
                <a:effectLst/>
                <a:latin typeface="-apple-system"/>
              </a:rPr>
              <a:t> manipulates the parameters associated with the region.</a:t>
            </a: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2086961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7238"/>
          </a:xfrm>
        </p:spPr>
        <p:txBody>
          <a:bodyPr/>
          <a:lstStyle/>
          <a:p>
            <a:pPr algn="l"/>
            <a:r>
              <a:rPr lang="en-IN" b="1" i="0" dirty="0">
                <a:solidFill>
                  <a:srgbClr val="24292E"/>
                </a:solidFill>
                <a:effectLst/>
                <a:latin typeface="-apple-system"/>
              </a:rPr>
              <a:t>Shared Memory</a:t>
            </a:r>
          </a:p>
        </p:txBody>
      </p:sp>
      <p:sp>
        <p:nvSpPr>
          <p:cNvPr id="3" name="Content Placeholder 2"/>
          <p:cNvSpPr>
            <a:spLocks noGrp="1"/>
          </p:cNvSpPr>
          <p:nvPr>
            <p:ph idx="1"/>
          </p:nvPr>
        </p:nvSpPr>
        <p:spPr>
          <a:xfrm>
            <a:off x="690390" y="1322364"/>
            <a:ext cx="10515600" cy="4643585"/>
          </a:xfrm>
        </p:spPr>
        <p:txBody>
          <a:bodyPr>
            <a:normAutofit lnSpcReduction="10000"/>
          </a:bodyPr>
          <a:lstStyle/>
          <a:p>
            <a:pPr fontAlgn="base">
              <a:lnSpc>
                <a:spcPct val="110000"/>
              </a:lnSpc>
              <a:spcBef>
                <a:spcPct val="0"/>
              </a:spcBef>
              <a:spcAft>
                <a:spcPct val="20000"/>
              </a:spcAft>
            </a:pPr>
            <a:r>
              <a:rPr lang="en-US" altLang="ko-KR" sz="3600" dirty="0">
                <a:ea typeface="HY헤드라인M" pitchFamily="18" charset="-127"/>
              </a:rPr>
              <a:t>Allows multiple processes to share a region of memory</a:t>
            </a:r>
          </a:p>
          <a:p>
            <a:pPr lvl="1" eaLnBrk="1" fontAlgn="base" hangingPunct="1">
              <a:lnSpc>
                <a:spcPct val="110000"/>
              </a:lnSpc>
              <a:spcBef>
                <a:spcPct val="0"/>
              </a:spcBef>
              <a:spcAft>
                <a:spcPct val="20000"/>
              </a:spcAft>
              <a:buClr>
                <a:schemeClr val="tx1"/>
              </a:buClr>
              <a:buSzTx/>
              <a:buFontTx/>
              <a:buChar char="•"/>
            </a:pPr>
            <a:r>
              <a:rPr lang="en-US" altLang="ko-KR" sz="2000" dirty="0">
                <a:ea typeface="HY헤드라인M" pitchFamily="18" charset="-127"/>
              </a:rPr>
              <a:t>Fastest form of IPC: no need of data copying between client &amp; server </a:t>
            </a:r>
          </a:p>
          <a:p>
            <a:pPr lvl="1" eaLnBrk="1" fontAlgn="base" hangingPunct="1">
              <a:lnSpc>
                <a:spcPct val="110000"/>
              </a:lnSpc>
              <a:spcBef>
                <a:spcPct val="0"/>
              </a:spcBef>
              <a:spcAft>
                <a:spcPct val="20000"/>
              </a:spcAft>
              <a:buClr>
                <a:schemeClr val="tx1"/>
              </a:buClr>
              <a:buSzTx/>
              <a:buFontTx/>
              <a:buChar char="•"/>
            </a:pPr>
            <a:endParaRPr lang="en-US" altLang="ko-KR" sz="2000" dirty="0">
              <a:ea typeface="HY헤드라인M" pitchFamily="18" charset="-127"/>
            </a:endParaRPr>
          </a:p>
          <a:p>
            <a:pPr fontAlgn="base">
              <a:lnSpc>
                <a:spcPct val="110000"/>
              </a:lnSpc>
              <a:spcBef>
                <a:spcPct val="0"/>
              </a:spcBef>
              <a:spcAft>
                <a:spcPct val="20000"/>
              </a:spcAft>
            </a:pPr>
            <a:r>
              <a:rPr lang="en-US" altLang="ko-KR" sz="3600" dirty="0">
                <a:ea typeface="HY헤드라인M" pitchFamily="18" charset="-127"/>
              </a:rPr>
              <a:t>If a shared memory segment is attached</a:t>
            </a:r>
          </a:p>
          <a:p>
            <a:pPr lvl="1" eaLnBrk="1" fontAlgn="base" hangingPunct="1">
              <a:lnSpc>
                <a:spcPct val="110000"/>
              </a:lnSpc>
              <a:spcBef>
                <a:spcPct val="0"/>
              </a:spcBef>
              <a:spcAft>
                <a:spcPct val="20000"/>
              </a:spcAft>
              <a:buClr>
                <a:schemeClr val="tx1"/>
              </a:buClr>
              <a:buSzTx/>
              <a:buFontTx/>
              <a:buChar char="•"/>
            </a:pPr>
            <a:r>
              <a:rPr lang="en-US" altLang="ko-KR" sz="2000" dirty="0">
                <a:ea typeface="HY헤드라인M" pitchFamily="18" charset="-127"/>
              </a:rPr>
              <a:t>It become a part of a process data space, and shared among multiple processes</a:t>
            </a:r>
          </a:p>
          <a:p>
            <a:pPr lvl="1" eaLnBrk="1" fontAlgn="base" hangingPunct="1">
              <a:lnSpc>
                <a:spcPct val="110000"/>
              </a:lnSpc>
              <a:spcBef>
                <a:spcPct val="0"/>
              </a:spcBef>
              <a:spcAft>
                <a:spcPct val="20000"/>
              </a:spcAft>
              <a:buClr>
                <a:schemeClr val="tx1"/>
              </a:buClr>
              <a:buSzTx/>
              <a:buFontTx/>
              <a:buChar char="•"/>
            </a:pPr>
            <a:endParaRPr lang="en-US" altLang="ko-KR" sz="2000" dirty="0">
              <a:ea typeface="HY헤드라인M" pitchFamily="18" charset="-127"/>
            </a:endParaRPr>
          </a:p>
          <a:p>
            <a:pPr fontAlgn="base">
              <a:lnSpc>
                <a:spcPct val="110000"/>
              </a:lnSpc>
              <a:spcBef>
                <a:spcPct val="0"/>
              </a:spcBef>
              <a:spcAft>
                <a:spcPct val="20000"/>
              </a:spcAft>
            </a:pPr>
            <a:r>
              <a:rPr lang="en-US" altLang="ko-KR" sz="3600" dirty="0">
                <a:ea typeface="HY헤드라인M" pitchFamily="18" charset="-127"/>
              </a:rPr>
              <a:t>Readers and writers may use semaphore to</a:t>
            </a:r>
          </a:p>
          <a:p>
            <a:pPr lvl="1" eaLnBrk="1" fontAlgn="base" hangingPunct="1">
              <a:lnSpc>
                <a:spcPct val="110000"/>
              </a:lnSpc>
              <a:spcBef>
                <a:spcPct val="0"/>
              </a:spcBef>
              <a:spcAft>
                <a:spcPct val="20000"/>
              </a:spcAft>
              <a:buClr>
                <a:schemeClr val="tx1"/>
              </a:buClr>
              <a:buSzTx/>
              <a:buFontTx/>
              <a:buChar char="•"/>
            </a:pPr>
            <a:r>
              <a:rPr lang="en-US" altLang="ko-KR" sz="2000" dirty="0">
                <a:ea typeface="HY헤드라인M" pitchFamily="18" charset="-127"/>
              </a:rPr>
              <a:t>synchronize access to a shared memory segment </a:t>
            </a:r>
          </a:p>
          <a:p>
            <a:pPr marL="0" indent="0">
              <a:buNone/>
            </a:pPr>
            <a:endParaRPr lang="en-US" b="0" i="0" dirty="0">
              <a:solidFill>
                <a:srgbClr val="24292E"/>
              </a:solidFill>
              <a:effectLst/>
              <a:latin typeface="-apple-system"/>
            </a:endParaRP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756166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7238"/>
          </a:xfrm>
        </p:spPr>
        <p:txBody>
          <a:bodyPr/>
          <a:lstStyle/>
          <a:p>
            <a:pPr eaLnBrk="1" latinLnBrk="1" hangingPunct="1">
              <a:buFont typeface="Wingdings" pitchFamily="2" charset="2"/>
              <a:buNone/>
              <a:defRPr/>
            </a:pPr>
            <a:r>
              <a:rPr lang="en-US" altLang="ko-KR" sz="4400" dirty="0">
                <a:solidFill>
                  <a:schemeClr val="accent6">
                    <a:lumMod val="25000"/>
                  </a:schemeClr>
                </a:solidFill>
                <a:effectLst>
                  <a:outerShdw blurRad="38100" dist="38100" dir="2700000" algn="tl">
                    <a:srgbClr val="C0C0C0"/>
                  </a:outerShdw>
                </a:effectLst>
                <a:latin typeface="Times New Roman" charset="0"/>
                <a:ea typeface="HY헤드라인M" pitchFamily="18" charset="-127"/>
              </a:rPr>
              <a:t>Shared Memory Segment Structure</a:t>
            </a:r>
          </a:p>
        </p:txBody>
      </p:sp>
      <p:sp>
        <p:nvSpPr>
          <p:cNvPr id="3" name="Content Placeholder 2"/>
          <p:cNvSpPr>
            <a:spLocks noGrp="1"/>
          </p:cNvSpPr>
          <p:nvPr>
            <p:ph idx="1"/>
          </p:nvPr>
        </p:nvSpPr>
        <p:spPr>
          <a:xfrm>
            <a:off x="690390" y="1322364"/>
            <a:ext cx="10515600" cy="957239"/>
          </a:xfrm>
        </p:spPr>
        <p:txBody>
          <a:bodyPr>
            <a:normAutofit/>
          </a:bodyPr>
          <a:lstStyle/>
          <a:p>
            <a:r>
              <a:rPr lang="en-US" altLang="ko-KR" sz="2800" dirty="0">
                <a:ea typeface="HY헤드라인M" pitchFamily="18" charset="-127"/>
              </a:rPr>
              <a:t>Each shared memory has a structure</a:t>
            </a:r>
          </a:p>
          <a:p>
            <a:pPr marL="0" indent="0">
              <a:buNone/>
            </a:pPr>
            <a:endParaRPr lang="en-US" b="0" i="0" dirty="0">
              <a:solidFill>
                <a:srgbClr val="24292E"/>
              </a:solidFill>
              <a:effectLst/>
              <a:latin typeface="-apple-system"/>
            </a:endParaRP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4" name="Text Box 6">
            <a:extLst>
              <a:ext uri="{FF2B5EF4-FFF2-40B4-BE49-F238E27FC236}">
                <a16:creationId xmlns:a16="http://schemas.microsoft.com/office/drawing/2014/main" id="{62CCB39A-648C-4B2A-9B1F-D4CE9B3BE32E}"/>
              </a:ext>
            </a:extLst>
          </p:cNvPr>
          <p:cNvSpPr txBox="1">
            <a:spLocks noChangeArrowheads="1"/>
          </p:cNvSpPr>
          <p:nvPr/>
        </p:nvSpPr>
        <p:spPr bwMode="auto">
          <a:xfrm>
            <a:off x="690390" y="1700456"/>
            <a:ext cx="9229787" cy="329320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1600" b="1" dirty="0">
                <a:latin typeface="Courier New" panose="02070309020205020404" pitchFamily="49" charset="0"/>
                <a:ea typeface="돋움" panose="020B0600000101010101" pitchFamily="34" charset="-127"/>
              </a:rPr>
              <a:t>struct </a:t>
            </a:r>
            <a:r>
              <a:rPr lang="en-US" altLang="ko-KR" sz="1600" b="1" dirty="0" err="1">
                <a:latin typeface="Courier New" panose="02070309020205020404" pitchFamily="49" charset="0"/>
                <a:ea typeface="돋움" panose="020B0600000101010101" pitchFamily="34" charset="-127"/>
              </a:rPr>
              <a:t>shmid_ds</a:t>
            </a:r>
            <a:r>
              <a:rPr lang="en-US" altLang="ko-KR" sz="1600" b="1" dirty="0">
                <a:latin typeface="Courier New" panose="02070309020205020404" pitchFamily="49" charset="0"/>
                <a:ea typeface="돋움" panose="020B0600000101010101" pitchFamily="34" charset="-127"/>
              </a:rPr>
              <a:t> { </a:t>
            </a:r>
          </a:p>
          <a:p>
            <a:pPr eaLnBrk="1" fontAlgn="base" hangingPunct="1">
              <a:spcBef>
                <a:spcPct val="0"/>
              </a:spcBef>
              <a:buClrTx/>
              <a:buSzTx/>
              <a:buFontTx/>
              <a:buNone/>
            </a:pPr>
            <a:r>
              <a:rPr lang="en-US" altLang="ko-KR" sz="1600" b="1" dirty="0">
                <a:latin typeface="Courier New" panose="02070309020205020404" pitchFamily="49" charset="0"/>
                <a:ea typeface="돋움" panose="020B0600000101010101" pitchFamily="34" charset="-127"/>
              </a:rPr>
              <a:t> struct </a:t>
            </a:r>
            <a:r>
              <a:rPr lang="en-US" altLang="ko-KR" sz="1600" b="1" dirty="0" err="1">
                <a:latin typeface="Courier New" panose="02070309020205020404" pitchFamily="49" charset="0"/>
                <a:ea typeface="돋움" panose="020B0600000101010101" pitchFamily="34" charset="-127"/>
              </a:rPr>
              <a:t>ipc_perm</a:t>
            </a:r>
            <a:r>
              <a:rPr lang="en-US" altLang="ko-KR" sz="1600" b="1" dirty="0">
                <a:latin typeface="Courier New" panose="02070309020205020404" pitchFamily="49" charset="0"/>
                <a:ea typeface="돋움" panose="020B0600000101010101" pitchFamily="34" charset="-127"/>
              </a:rPr>
              <a:t> </a:t>
            </a:r>
            <a:r>
              <a:rPr lang="en-US" altLang="ko-KR" sz="1600" b="1" dirty="0" err="1">
                <a:latin typeface="Courier New" panose="02070309020205020404" pitchFamily="49" charset="0"/>
                <a:ea typeface="돋움" panose="020B0600000101010101" pitchFamily="34" charset="-127"/>
              </a:rPr>
              <a:t>shm_perm</a:t>
            </a:r>
            <a:r>
              <a:rPr lang="en-US" altLang="ko-KR" sz="1600" b="1" dirty="0">
                <a:latin typeface="Courier New" panose="02070309020205020404" pitchFamily="49" charset="0"/>
                <a:ea typeface="돋움" panose="020B0600000101010101" pitchFamily="34" charset="-127"/>
              </a:rPr>
              <a:t>; </a:t>
            </a:r>
          </a:p>
          <a:p>
            <a:pPr eaLnBrk="1" fontAlgn="base" hangingPunct="1">
              <a:spcBef>
                <a:spcPct val="0"/>
              </a:spcBef>
              <a:buClrTx/>
              <a:buSzTx/>
              <a:buFontTx/>
              <a:buNone/>
            </a:pPr>
            <a:r>
              <a:rPr lang="en-US" altLang="ko-KR" sz="1600" b="1" dirty="0">
                <a:latin typeface="Courier New" panose="02070309020205020404" pitchFamily="49" charset="0"/>
                <a:ea typeface="돋움" panose="020B0600000101010101" pitchFamily="34" charset="-127"/>
              </a:rPr>
              <a:t> struct </a:t>
            </a:r>
            <a:r>
              <a:rPr lang="en-US" altLang="ko-KR" sz="1600" b="1" dirty="0" err="1">
                <a:latin typeface="Courier New" panose="02070309020205020404" pitchFamily="49" charset="0"/>
                <a:ea typeface="돋움" panose="020B0600000101010101" pitchFamily="34" charset="-127"/>
              </a:rPr>
              <a:t>anon_map</a:t>
            </a:r>
            <a:r>
              <a:rPr lang="en-US" altLang="ko-KR" sz="1600" b="1" dirty="0">
                <a:latin typeface="Courier New" panose="02070309020205020404" pitchFamily="49" charset="0"/>
                <a:ea typeface="돋움" panose="020B0600000101010101" pitchFamily="34" charset="-127"/>
              </a:rPr>
              <a:t> *</a:t>
            </a:r>
            <a:r>
              <a:rPr lang="en-US" altLang="ko-KR" sz="1600" b="1" dirty="0" err="1">
                <a:latin typeface="Courier New" panose="02070309020205020404" pitchFamily="49" charset="0"/>
                <a:ea typeface="돋움" panose="020B0600000101010101" pitchFamily="34" charset="-127"/>
              </a:rPr>
              <a:t>shm_amp</a:t>
            </a:r>
            <a:r>
              <a:rPr lang="en-US" altLang="ko-KR" sz="1600" b="1" dirty="0">
                <a:latin typeface="Courier New" panose="02070309020205020404" pitchFamily="49" charset="0"/>
                <a:ea typeface="돋움" panose="020B0600000101010101" pitchFamily="34" charset="-127"/>
              </a:rPr>
              <a:t>; /* pointer in kernel */</a:t>
            </a:r>
          </a:p>
          <a:p>
            <a:pPr eaLnBrk="1" fontAlgn="base" hangingPunct="1">
              <a:spcBef>
                <a:spcPct val="0"/>
              </a:spcBef>
              <a:buClrTx/>
              <a:buSzTx/>
              <a:buFontTx/>
              <a:buNone/>
            </a:pPr>
            <a:r>
              <a:rPr lang="en-US" altLang="ko-KR" sz="1600" b="1" dirty="0">
                <a:latin typeface="Courier New" panose="02070309020205020404" pitchFamily="49" charset="0"/>
                <a:ea typeface="돋움" panose="020B0600000101010101" pitchFamily="34" charset="-127"/>
              </a:rPr>
              <a:t> int </a:t>
            </a:r>
            <a:r>
              <a:rPr lang="en-US" altLang="ko-KR" sz="1600" b="1" dirty="0" err="1">
                <a:latin typeface="Courier New" panose="02070309020205020404" pitchFamily="49" charset="0"/>
                <a:ea typeface="돋움" panose="020B0600000101010101" pitchFamily="34" charset="-127"/>
              </a:rPr>
              <a:t>shm_segsz</a:t>
            </a:r>
            <a:r>
              <a:rPr lang="en-US" altLang="ko-KR" sz="1600" b="1" dirty="0">
                <a:latin typeface="Courier New" panose="02070309020205020404" pitchFamily="49" charset="0"/>
                <a:ea typeface="돋움" panose="020B0600000101010101" pitchFamily="34" charset="-127"/>
              </a:rPr>
              <a:t>;            /* size of segment in bytes */ </a:t>
            </a:r>
          </a:p>
          <a:p>
            <a:pPr eaLnBrk="1" fontAlgn="base" hangingPunct="1">
              <a:spcBef>
                <a:spcPct val="0"/>
              </a:spcBef>
              <a:buClrTx/>
              <a:buSzTx/>
              <a:buFontTx/>
              <a:buNone/>
            </a:pPr>
            <a:r>
              <a:rPr lang="en-US" altLang="ko-KR" sz="1600" b="1" dirty="0">
                <a:latin typeface="Courier New" panose="02070309020205020404" pitchFamily="49" charset="0"/>
                <a:ea typeface="돋움" panose="020B0600000101010101" pitchFamily="34" charset="-127"/>
              </a:rPr>
              <a:t> </a:t>
            </a:r>
            <a:r>
              <a:rPr lang="en-US" altLang="ko-KR" sz="1600" b="1" dirty="0" err="1">
                <a:latin typeface="Courier New" panose="02070309020205020404" pitchFamily="49" charset="0"/>
                <a:ea typeface="돋움" panose="020B0600000101010101" pitchFamily="34" charset="-127"/>
              </a:rPr>
              <a:t>ushort</a:t>
            </a:r>
            <a:r>
              <a:rPr lang="en-US" altLang="ko-KR" sz="1600" b="1" dirty="0">
                <a:latin typeface="Courier New" panose="02070309020205020404" pitchFamily="49" charset="0"/>
                <a:ea typeface="돋움" panose="020B0600000101010101" pitchFamily="34" charset="-127"/>
              </a:rPr>
              <a:t> </a:t>
            </a:r>
            <a:r>
              <a:rPr lang="en-US" altLang="ko-KR" sz="1600" b="1" dirty="0" err="1">
                <a:latin typeface="Courier New" panose="02070309020205020404" pitchFamily="49" charset="0"/>
                <a:ea typeface="돋움" panose="020B0600000101010101" pitchFamily="34" charset="-127"/>
              </a:rPr>
              <a:t>shm_lkcnt</a:t>
            </a:r>
            <a:r>
              <a:rPr lang="en-US" altLang="ko-KR" sz="1600" b="1" dirty="0">
                <a:latin typeface="Courier New" panose="02070309020205020404" pitchFamily="49" charset="0"/>
                <a:ea typeface="돋움" panose="020B0600000101010101" pitchFamily="34" charset="-127"/>
              </a:rPr>
              <a:t>;   /* # of times segment is being locked */ </a:t>
            </a:r>
          </a:p>
          <a:p>
            <a:pPr eaLnBrk="1" fontAlgn="base" hangingPunct="1">
              <a:spcBef>
                <a:spcPct val="0"/>
              </a:spcBef>
              <a:buClrTx/>
              <a:buSzTx/>
              <a:buFontTx/>
              <a:buNone/>
            </a:pPr>
            <a:r>
              <a:rPr lang="en-US" altLang="ko-KR" sz="1600" b="1" dirty="0">
                <a:latin typeface="Courier New" panose="02070309020205020404" pitchFamily="49" charset="0"/>
                <a:ea typeface="돋움" panose="020B0600000101010101" pitchFamily="34" charset="-127"/>
              </a:rPr>
              <a:t> </a:t>
            </a:r>
            <a:r>
              <a:rPr lang="en-US" altLang="ko-KR" sz="1600" b="1" dirty="0" err="1">
                <a:latin typeface="Courier New" panose="02070309020205020404" pitchFamily="49" charset="0"/>
                <a:ea typeface="돋움" panose="020B0600000101010101" pitchFamily="34" charset="-127"/>
              </a:rPr>
              <a:t>pid_t</a:t>
            </a:r>
            <a:r>
              <a:rPr lang="en-US" altLang="ko-KR" sz="1600" b="1" dirty="0">
                <a:latin typeface="Courier New" panose="02070309020205020404" pitchFamily="49" charset="0"/>
                <a:ea typeface="돋움" panose="020B0600000101010101" pitchFamily="34" charset="-127"/>
              </a:rPr>
              <a:t> </a:t>
            </a:r>
            <a:r>
              <a:rPr lang="en-US" altLang="ko-KR" sz="1600" b="1" dirty="0" err="1">
                <a:latin typeface="Courier New" panose="02070309020205020404" pitchFamily="49" charset="0"/>
                <a:ea typeface="돋움" panose="020B0600000101010101" pitchFamily="34" charset="-127"/>
              </a:rPr>
              <a:t>shm_lpid</a:t>
            </a:r>
            <a:r>
              <a:rPr lang="en-US" altLang="ko-KR" sz="1600" b="1" dirty="0">
                <a:latin typeface="Courier New" panose="02070309020205020404" pitchFamily="49" charset="0"/>
                <a:ea typeface="돋움" panose="020B0600000101010101" pitchFamily="34" charset="-127"/>
              </a:rPr>
              <a:t>;     /* </a:t>
            </a:r>
            <a:r>
              <a:rPr lang="en-US" altLang="ko-KR" sz="1600" b="1" dirty="0" err="1">
                <a:latin typeface="Courier New" panose="02070309020205020404" pitchFamily="49" charset="0"/>
                <a:ea typeface="돋움" panose="020B0600000101010101" pitchFamily="34" charset="-127"/>
              </a:rPr>
              <a:t>pid</a:t>
            </a:r>
            <a:r>
              <a:rPr lang="en-US" altLang="ko-KR" sz="1600" b="1" dirty="0">
                <a:latin typeface="Courier New" panose="02070309020205020404" pitchFamily="49" charset="0"/>
                <a:ea typeface="돋움" panose="020B0600000101010101" pitchFamily="34" charset="-127"/>
              </a:rPr>
              <a:t> of last </a:t>
            </a:r>
            <a:r>
              <a:rPr lang="en-US" altLang="ko-KR" sz="1600" b="1" dirty="0" err="1">
                <a:latin typeface="Courier New" panose="02070309020205020404" pitchFamily="49" charset="0"/>
                <a:ea typeface="돋움" panose="020B0600000101010101" pitchFamily="34" charset="-127"/>
              </a:rPr>
              <a:t>shmop</a:t>
            </a:r>
            <a:r>
              <a:rPr lang="en-US" altLang="ko-KR" sz="1600" b="1" dirty="0">
                <a:latin typeface="Courier New" panose="02070309020205020404" pitchFamily="49" charset="0"/>
                <a:ea typeface="돋움" panose="020B0600000101010101" pitchFamily="34" charset="-127"/>
              </a:rPr>
              <a:t>() */ </a:t>
            </a:r>
          </a:p>
          <a:p>
            <a:pPr eaLnBrk="1" fontAlgn="base" hangingPunct="1">
              <a:spcBef>
                <a:spcPct val="0"/>
              </a:spcBef>
              <a:buClrTx/>
              <a:buSzTx/>
              <a:buFontTx/>
              <a:buNone/>
            </a:pPr>
            <a:r>
              <a:rPr lang="en-US" altLang="ko-KR" sz="1600" b="1" dirty="0">
                <a:latin typeface="Courier New" panose="02070309020205020404" pitchFamily="49" charset="0"/>
                <a:ea typeface="돋움" panose="020B0600000101010101" pitchFamily="34" charset="-127"/>
              </a:rPr>
              <a:t> </a:t>
            </a:r>
            <a:r>
              <a:rPr lang="en-US" altLang="ko-KR" sz="1600" b="1" dirty="0" err="1">
                <a:latin typeface="Courier New" panose="02070309020205020404" pitchFamily="49" charset="0"/>
                <a:ea typeface="돋움" panose="020B0600000101010101" pitchFamily="34" charset="-127"/>
              </a:rPr>
              <a:t>pid_t</a:t>
            </a:r>
            <a:r>
              <a:rPr lang="en-US" altLang="ko-KR" sz="1600" b="1" dirty="0">
                <a:latin typeface="Courier New" panose="02070309020205020404" pitchFamily="49" charset="0"/>
                <a:ea typeface="돋움" panose="020B0600000101010101" pitchFamily="34" charset="-127"/>
              </a:rPr>
              <a:t> </a:t>
            </a:r>
            <a:r>
              <a:rPr lang="en-US" altLang="ko-KR" sz="1600" b="1" dirty="0" err="1">
                <a:latin typeface="Courier New" panose="02070309020205020404" pitchFamily="49" charset="0"/>
                <a:ea typeface="돋움" panose="020B0600000101010101" pitchFamily="34" charset="-127"/>
              </a:rPr>
              <a:t>shm_cpid</a:t>
            </a:r>
            <a:r>
              <a:rPr lang="en-US" altLang="ko-KR" sz="1600" b="1" dirty="0">
                <a:latin typeface="Courier New" panose="02070309020205020404" pitchFamily="49" charset="0"/>
                <a:ea typeface="돋움" panose="020B0600000101010101" pitchFamily="34" charset="-127"/>
              </a:rPr>
              <a:t>;     /* </a:t>
            </a:r>
            <a:r>
              <a:rPr lang="en-US" altLang="ko-KR" sz="1600" b="1" dirty="0" err="1">
                <a:latin typeface="Courier New" panose="02070309020205020404" pitchFamily="49" charset="0"/>
                <a:ea typeface="돋움" panose="020B0600000101010101" pitchFamily="34" charset="-127"/>
              </a:rPr>
              <a:t>pid</a:t>
            </a:r>
            <a:r>
              <a:rPr lang="en-US" altLang="ko-KR" sz="1600" b="1" dirty="0">
                <a:latin typeface="Courier New" panose="02070309020205020404" pitchFamily="49" charset="0"/>
                <a:ea typeface="돋움" panose="020B0600000101010101" pitchFamily="34" charset="-127"/>
              </a:rPr>
              <a:t> of creator */ </a:t>
            </a:r>
          </a:p>
          <a:p>
            <a:pPr eaLnBrk="1" fontAlgn="base" hangingPunct="1">
              <a:spcBef>
                <a:spcPct val="0"/>
              </a:spcBef>
              <a:buClrTx/>
              <a:buSzTx/>
              <a:buFontTx/>
              <a:buNone/>
            </a:pPr>
            <a:r>
              <a:rPr lang="en-US" altLang="ko-KR" sz="1600" b="1" dirty="0">
                <a:latin typeface="Courier New" panose="02070309020205020404" pitchFamily="49" charset="0"/>
                <a:ea typeface="돋움" panose="020B0600000101010101" pitchFamily="34" charset="-127"/>
              </a:rPr>
              <a:t> </a:t>
            </a:r>
            <a:r>
              <a:rPr lang="en-US" altLang="ko-KR" sz="1600" b="1" dirty="0" err="1">
                <a:latin typeface="Courier New" panose="02070309020205020404" pitchFamily="49" charset="0"/>
                <a:ea typeface="돋움" panose="020B0600000101010101" pitchFamily="34" charset="-127"/>
              </a:rPr>
              <a:t>ulong</a:t>
            </a:r>
            <a:r>
              <a:rPr lang="en-US" altLang="ko-KR" sz="1600" b="1" dirty="0">
                <a:latin typeface="Courier New" panose="02070309020205020404" pitchFamily="49" charset="0"/>
                <a:ea typeface="돋움" panose="020B0600000101010101" pitchFamily="34" charset="-127"/>
              </a:rPr>
              <a:t> </a:t>
            </a:r>
            <a:r>
              <a:rPr lang="en-US" altLang="ko-KR" sz="1600" b="1" dirty="0" err="1">
                <a:latin typeface="Courier New" panose="02070309020205020404" pitchFamily="49" charset="0"/>
                <a:ea typeface="돋움" panose="020B0600000101010101" pitchFamily="34" charset="-127"/>
              </a:rPr>
              <a:t>shm_nattch</a:t>
            </a:r>
            <a:r>
              <a:rPr lang="en-US" altLang="ko-KR" sz="1600" b="1" dirty="0">
                <a:latin typeface="Courier New" panose="02070309020205020404" pitchFamily="49" charset="0"/>
                <a:ea typeface="돋움" panose="020B0600000101010101" pitchFamily="34" charset="-127"/>
              </a:rPr>
              <a:t>;   /* # of current attaches */ </a:t>
            </a:r>
          </a:p>
          <a:p>
            <a:pPr eaLnBrk="1" fontAlgn="base" hangingPunct="1">
              <a:spcBef>
                <a:spcPct val="0"/>
              </a:spcBef>
              <a:buClrTx/>
              <a:buSzTx/>
              <a:buFontTx/>
              <a:buNone/>
            </a:pPr>
            <a:r>
              <a:rPr lang="en-US" altLang="ko-KR" sz="1600" b="1" dirty="0">
                <a:latin typeface="Courier New" panose="02070309020205020404" pitchFamily="49" charset="0"/>
                <a:ea typeface="돋움" panose="020B0600000101010101" pitchFamily="34" charset="-127"/>
              </a:rPr>
              <a:t> </a:t>
            </a:r>
            <a:r>
              <a:rPr lang="en-US" altLang="ko-KR" sz="1600" b="1" dirty="0" err="1">
                <a:latin typeface="Courier New" panose="02070309020205020404" pitchFamily="49" charset="0"/>
                <a:ea typeface="돋움" panose="020B0600000101010101" pitchFamily="34" charset="-127"/>
              </a:rPr>
              <a:t>ulong</a:t>
            </a:r>
            <a:r>
              <a:rPr lang="en-US" altLang="ko-KR" sz="1600" b="1" dirty="0">
                <a:latin typeface="Courier New" panose="02070309020205020404" pitchFamily="49" charset="0"/>
                <a:ea typeface="돋움" panose="020B0600000101010101" pitchFamily="34" charset="-127"/>
              </a:rPr>
              <a:t> </a:t>
            </a:r>
            <a:r>
              <a:rPr lang="en-US" altLang="ko-KR" sz="1600" b="1" dirty="0" err="1">
                <a:latin typeface="Courier New" panose="02070309020205020404" pitchFamily="49" charset="0"/>
                <a:ea typeface="돋움" panose="020B0600000101010101" pitchFamily="34" charset="-127"/>
              </a:rPr>
              <a:t>shm_cnattch</a:t>
            </a:r>
            <a:r>
              <a:rPr lang="en-US" altLang="ko-KR" sz="1600" b="1" dirty="0">
                <a:latin typeface="Courier New" panose="02070309020205020404" pitchFamily="49" charset="0"/>
                <a:ea typeface="돋움" panose="020B0600000101010101" pitchFamily="34" charset="-127"/>
              </a:rPr>
              <a:t>;  /* used only for </a:t>
            </a:r>
            <a:r>
              <a:rPr lang="en-US" altLang="ko-KR" sz="1600" b="1" dirty="0" err="1">
                <a:latin typeface="Courier New" panose="02070309020205020404" pitchFamily="49" charset="0"/>
                <a:ea typeface="돋움" panose="020B0600000101010101" pitchFamily="34" charset="-127"/>
              </a:rPr>
              <a:t>shminfo</a:t>
            </a:r>
            <a:r>
              <a:rPr lang="en-US" altLang="ko-KR" sz="1600" b="1" dirty="0">
                <a:latin typeface="Courier New" panose="02070309020205020404" pitchFamily="49" charset="0"/>
                <a:ea typeface="돋움" panose="020B0600000101010101" pitchFamily="34" charset="-127"/>
              </a:rPr>
              <a:t>() */ </a:t>
            </a:r>
          </a:p>
          <a:p>
            <a:pPr eaLnBrk="1" fontAlgn="base" hangingPunct="1">
              <a:spcBef>
                <a:spcPct val="0"/>
              </a:spcBef>
              <a:buClrTx/>
              <a:buSzTx/>
              <a:buFontTx/>
              <a:buNone/>
            </a:pPr>
            <a:r>
              <a:rPr lang="en-US" altLang="ko-KR" sz="1600" b="1" dirty="0">
                <a:latin typeface="Courier New" panose="02070309020205020404" pitchFamily="49" charset="0"/>
                <a:ea typeface="돋움" panose="020B0600000101010101" pitchFamily="34" charset="-127"/>
              </a:rPr>
              <a:t> </a:t>
            </a:r>
            <a:r>
              <a:rPr lang="en-US" altLang="ko-KR" sz="1600" b="1" dirty="0" err="1">
                <a:latin typeface="Courier New" panose="02070309020205020404" pitchFamily="49" charset="0"/>
                <a:ea typeface="돋움" panose="020B0600000101010101" pitchFamily="34" charset="-127"/>
              </a:rPr>
              <a:t>time_t</a:t>
            </a:r>
            <a:r>
              <a:rPr lang="en-US" altLang="ko-KR" sz="1600" b="1" dirty="0">
                <a:latin typeface="Courier New" panose="02070309020205020404" pitchFamily="49" charset="0"/>
                <a:ea typeface="돋움" panose="020B0600000101010101" pitchFamily="34" charset="-127"/>
              </a:rPr>
              <a:t> </a:t>
            </a:r>
            <a:r>
              <a:rPr lang="en-US" altLang="ko-KR" sz="1600" b="1" dirty="0" err="1">
                <a:latin typeface="Courier New" panose="02070309020205020404" pitchFamily="49" charset="0"/>
                <a:ea typeface="돋움" panose="020B0600000101010101" pitchFamily="34" charset="-127"/>
              </a:rPr>
              <a:t>shm_atime</a:t>
            </a:r>
            <a:r>
              <a:rPr lang="en-US" altLang="ko-KR" sz="1600" b="1" dirty="0">
                <a:latin typeface="Courier New" panose="02070309020205020404" pitchFamily="49" charset="0"/>
                <a:ea typeface="돋움" panose="020B0600000101010101" pitchFamily="34" charset="-127"/>
              </a:rPr>
              <a:t>;   /* last-attach time */ </a:t>
            </a:r>
          </a:p>
          <a:p>
            <a:pPr eaLnBrk="1" fontAlgn="base" hangingPunct="1">
              <a:spcBef>
                <a:spcPct val="0"/>
              </a:spcBef>
              <a:buClrTx/>
              <a:buSzTx/>
              <a:buFontTx/>
              <a:buNone/>
            </a:pPr>
            <a:r>
              <a:rPr lang="en-US" altLang="ko-KR" sz="1600" b="1" dirty="0">
                <a:latin typeface="Courier New" panose="02070309020205020404" pitchFamily="49" charset="0"/>
                <a:ea typeface="돋움" panose="020B0600000101010101" pitchFamily="34" charset="-127"/>
              </a:rPr>
              <a:t> </a:t>
            </a:r>
            <a:r>
              <a:rPr lang="en-US" altLang="ko-KR" sz="1600" b="1" dirty="0" err="1">
                <a:latin typeface="Courier New" panose="02070309020205020404" pitchFamily="49" charset="0"/>
                <a:ea typeface="돋움" panose="020B0600000101010101" pitchFamily="34" charset="-127"/>
              </a:rPr>
              <a:t>time_t</a:t>
            </a:r>
            <a:r>
              <a:rPr lang="en-US" altLang="ko-KR" sz="1600" b="1" dirty="0">
                <a:latin typeface="Courier New" panose="02070309020205020404" pitchFamily="49" charset="0"/>
                <a:ea typeface="돋움" panose="020B0600000101010101" pitchFamily="34" charset="-127"/>
              </a:rPr>
              <a:t> </a:t>
            </a:r>
            <a:r>
              <a:rPr lang="en-US" altLang="ko-KR" sz="1600" b="1" dirty="0" err="1">
                <a:latin typeface="Courier New" panose="02070309020205020404" pitchFamily="49" charset="0"/>
                <a:ea typeface="돋움" panose="020B0600000101010101" pitchFamily="34" charset="-127"/>
              </a:rPr>
              <a:t>shm_dtime</a:t>
            </a:r>
            <a:r>
              <a:rPr lang="en-US" altLang="ko-KR" sz="1600" b="1" dirty="0">
                <a:latin typeface="Courier New" panose="02070309020205020404" pitchFamily="49" charset="0"/>
                <a:ea typeface="돋움" panose="020B0600000101010101" pitchFamily="34" charset="-127"/>
              </a:rPr>
              <a:t>;   /* last-detach time */ </a:t>
            </a:r>
          </a:p>
          <a:p>
            <a:pPr eaLnBrk="1" fontAlgn="base" hangingPunct="1">
              <a:spcBef>
                <a:spcPct val="0"/>
              </a:spcBef>
              <a:buClrTx/>
              <a:buSzTx/>
              <a:buFontTx/>
              <a:buNone/>
            </a:pPr>
            <a:r>
              <a:rPr lang="en-US" altLang="ko-KR" sz="1600" b="1" dirty="0">
                <a:latin typeface="Courier New" panose="02070309020205020404" pitchFamily="49" charset="0"/>
                <a:ea typeface="돋움" panose="020B0600000101010101" pitchFamily="34" charset="-127"/>
              </a:rPr>
              <a:t> </a:t>
            </a:r>
            <a:r>
              <a:rPr lang="en-US" altLang="ko-KR" sz="1600" b="1" dirty="0" err="1">
                <a:latin typeface="Courier New" panose="02070309020205020404" pitchFamily="49" charset="0"/>
                <a:ea typeface="돋움" panose="020B0600000101010101" pitchFamily="34" charset="-127"/>
              </a:rPr>
              <a:t>time_t</a:t>
            </a:r>
            <a:r>
              <a:rPr lang="en-US" altLang="ko-KR" sz="1600" b="1" dirty="0">
                <a:latin typeface="Courier New" panose="02070309020205020404" pitchFamily="49" charset="0"/>
                <a:ea typeface="돋움" panose="020B0600000101010101" pitchFamily="34" charset="-127"/>
              </a:rPr>
              <a:t> </a:t>
            </a:r>
            <a:r>
              <a:rPr lang="en-US" altLang="ko-KR" sz="1600" b="1" dirty="0" err="1">
                <a:latin typeface="Courier New" panose="02070309020205020404" pitchFamily="49" charset="0"/>
                <a:ea typeface="돋움" panose="020B0600000101010101" pitchFamily="34" charset="-127"/>
              </a:rPr>
              <a:t>shm_ctime</a:t>
            </a:r>
            <a:r>
              <a:rPr lang="en-US" altLang="ko-KR" sz="1600" b="1" dirty="0">
                <a:latin typeface="Courier New" panose="02070309020205020404" pitchFamily="49" charset="0"/>
                <a:ea typeface="돋움" panose="020B0600000101010101" pitchFamily="34" charset="-127"/>
              </a:rPr>
              <a:t>;   /* last-change time */ </a:t>
            </a:r>
          </a:p>
          <a:p>
            <a:pPr eaLnBrk="1" fontAlgn="base" hangingPunct="1">
              <a:spcBef>
                <a:spcPct val="0"/>
              </a:spcBef>
              <a:buClrTx/>
              <a:buSzTx/>
              <a:buFontTx/>
              <a:buNone/>
            </a:pPr>
            <a:r>
              <a:rPr lang="en-US" altLang="ko-KR" sz="1600" b="1" dirty="0">
                <a:latin typeface="Courier New" panose="02070309020205020404" pitchFamily="49" charset="0"/>
                <a:ea typeface="돋움" panose="020B0600000101010101" pitchFamily="34" charset="-127"/>
              </a:rPr>
              <a:t>};</a:t>
            </a:r>
          </a:p>
        </p:txBody>
      </p:sp>
      <p:sp>
        <p:nvSpPr>
          <p:cNvPr id="16" name="Text Box 7">
            <a:extLst>
              <a:ext uri="{FF2B5EF4-FFF2-40B4-BE49-F238E27FC236}">
                <a16:creationId xmlns:a16="http://schemas.microsoft.com/office/drawing/2014/main" id="{E539CBC4-CA1B-436D-B77E-BD763FD3C3FB}"/>
              </a:ext>
            </a:extLst>
          </p:cNvPr>
          <p:cNvSpPr txBox="1">
            <a:spLocks noChangeArrowheads="1"/>
          </p:cNvSpPr>
          <p:nvPr/>
        </p:nvSpPr>
        <p:spPr bwMode="auto">
          <a:xfrm>
            <a:off x="690390" y="5103836"/>
            <a:ext cx="8569325" cy="78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6000" tIns="36000" rIns="36000" bIns="36000">
            <a:spAutoFit/>
          </a:bodyPr>
          <a:lstStyle>
            <a:lvl1pPr marL="292100" indent="-292100" fontAlgn="t" latinLnBrk="1">
              <a:spcBef>
                <a:spcPct val="20000"/>
              </a:spcBef>
              <a:buClr>
                <a:srgbClr val="FF5555"/>
              </a:buClr>
              <a:buSzPct val="80000"/>
              <a:buFont typeface="Wingdings" panose="05000000000000000000" pitchFamily="2" charset="2"/>
              <a:buChar char="n"/>
              <a:tabLst>
                <a:tab pos="268288" algn="l"/>
                <a:tab pos="3681413" algn="l"/>
              </a:tabLst>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tabLst>
                <a:tab pos="268288" algn="l"/>
                <a:tab pos="3681413" algn="l"/>
              </a:tabLst>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tabLst>
                <a:tab pos="268288" algn="l"/>
                <a:tab pos="3681413" algn="l"/>
              </a:tabLst>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9pPr>
          </a:lstStyle>
          <a:p>
            <a:pPr fontAlgn="base">
              <a:lnSpc>
                <a:spcPct val="110000"/>
              </a:lnSpc>
              <a:spcBef>
                <a:spcPct val="0"/>
              </a:spcBef>
              <a:spcAft>
                <a:spcPct val="20000"/>
              </a:spcAft>
              <a:buClrTx/>
              <a:buSzTx/>
              <a:buFont typeface="Arial" panose="020B0604020202020204" pitchFamily="34" charset="0"/>
              <a:buChar char="•"/>
            </a:pPr>
            <a:r>
              <a:rPr lang="en-US" altLang="ko-KR" sz="2000" dirty="0">
                <a:ea typeface="HY헤드라인M" pitchFamily="18" charset="-127"/>
              </a:rPr>
              <a:t>We can get the structure using </a:t>
            </a:r>
            <a:r>
              <a:rPr lang="en-US" altLang="ko-KR" sz="2000" dirty="0" err="1">
                <a:ea typeface="HY헤드라인M" pitchFamily="18" charset="-127"/>
              </a:rPr>
              <a:t>shmctl</a:t>
            </a:r>
            <a:r>
              <a:rPr lang="en-US" altLang="ko-KR" sz="2000" dirty="0">
                <a:ea typeface="HY헤드라인M" pitchFamily="18" charset="-127"/>
              </a:rPr>
              <a:t>() function.</a:t>
            </a:r>
          </a:p>
          <a:p>
            <a:pPr fontAlgn="base">
              <a:lnSpc>
                <a:spcPct val="110000"/>
              </a:lnSpc>
              <a:spcBef>
                <a:spcPct val="0"/>
              </a:spcBef>
              <a:spcAft>
                <a:spcPct val="20000"/>
              </a:spcAft>
              <a:buClrTx/>
              <a:buSzTx/>
              <a:buFont typeface="Arial" panose="020B0604020202020204" pitchFamily="34" charset="0"/>
              <a:buChar char="•"/>
            </a:pPr>
            <a:r>
              <a:rPr lang="en-US" altLang="ko-KR" sz="2000" dirty="0">
                <a:ea typeface="HY헤드라인M" pitchFamily="18" charset="-127"/>
              </a:rPr>
              <a:t>Actually, however, we don’t need to know the structure in detail.</a:t>
            </a:r>
          </a:p>
        </p:txBody>
      </p:sp>
    </p:spTree>
    <p:extLst>
      <p:ext uri="{BB962C8B-B14F-4D97-AF65-F5344CB8AC3E}">
        <p14:creationId xmlns:p14="http://schemas.microsoft.com/office/powerpoint/2010/main" val="638627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Rectangle 3">
            <a:extLst>
              <a:ext uri="{FF2B5EF4-FFF2-40B4-BE49-F238E27FC236}">
                <a16:creationId xmlns:a16="http://schemas.microsoft.com/office/drawing/2014/main" id="{5E6BDFC4-2D07-4B0D-882C-A1BBBBD47CEE}"/>
              </a:ext>
            </a:extLst>
          </p:cNvPr>
          <p:cNvSpPr>
            <a:spLocks noChangeArrowheads="1"/>
          </p:cNvSpPr>
          <p:nvPr/>
        </p:nvSpPr>
        <p:spPr bwMode="auto">
          <a:xfrm>
            <a:off x="1147849" y="196211"/>
            <a:ext cx="4908550" cy="769441"/>
          </a:xfrm>
          <a:prstGeom prst="rect">
            <a:avLst/>
          </a:prstGeom>
          <a:noFill/>
          <a:ln w="9525">
            <a:noFill/>
            <a:miter lim="800000"/>
            <a:headEnd/>
            <a:tailEnd/>
          </a:ln>
          <a:effectLst/>
        </p:spPr>
        <p:txBody>
          <a:bodyPr>
            <a:spAutoFit/>
          </a:bodyPr>
          <a:lstStyle/>
          <a:p>
            <a:pPr eaLnBrk="1" latinLnBrk="1" hangingPunct="1">
              <a:buFont typeface="Wingdings" pitchFamily="2" charset="2"/>
              <a:buNone/>
              <a:defRPr/>
            </a:pPr>
            <a:r>
              <a:rPr lang="en-US" altLang="ko-KR" sz="4400" dirty="0" err="1">
                <a:solidFill>
                  <a:schemeClr val="accent6">
                    <a:lumMod val="25000"/>
                  </a:schemeClr>
                </a:solidFill>
                <a:effectLst>
                  <a:outerShdw blurRad="38100" dist="38100" dir="2700000" algn="tl">
                    <a:srgbClr val="C0C0C0"/>
                  </a:outerShdw>
                </a:effectLst>
                <a:latin typeface="Times New Roman" charset="0"/>
                <a:ea typeface="HY헤드라인M" pitchFamily="18" charset="-127"/>
                <a:cs typeface="+mj-cs"/>
              </a:rPr>
              <a:t>shmget</a:t>
            </a:r>
            <a:r>
              <a:rPr lang="en-US" altLang="ko-KR" sz="4400" dirty="0">
                <a:solidFill>
                  <a:schemeClr val="accent6">
                    <a:lumMod val="25000"/>
                  </a:schemeClr>
                </a:solidFill>
                <a:effectLst>
                  <a:outerShdw blurRad="38100" dist="38100" dir="2700000" algn="tl">
                    <a:srgbClr val="C0C0C0"/>
                  </a:outerShdw>
                </a:effectLst>
                <a:latin typeface="Times New Roman" charset="0"/>
                <a:ea typeface="HY헤드라인M" pitchFamily="18" charset="-127"/>
                <a:cs typeface="+mj-cs"/>
              </a:rPr>
              <a:t>()</a:t>
            </a:r>
          </a:p>
        </p:txBody>
      </p:sp>
      <p:sp>
        <p:nvSpPr>
          <p:cNvPr id="18" name="Text Box 5">
            <a:extLst>
              <a:ext uri="{FF2B5EF4-FFF2-40B4-BE49-F238E27FC236}">
                <a16:creationId xmlns:a16="http://schemas.microsoft.com/office/drawing/2014/main" id="{E73A239B-6315-4060-9801-F1D0756BB548}"/>
              </a:ext>
            </a:extLst>
          </p:cNvPr>
          <p:cNvSpPr txBox="1">
            <a:spLocks noChangeArrowheads="1"/>
          </p:cNvSpPr>
          <p:nvPr/>
        </p:nvSpPr>
        <p:spPr bwMode="auto">
          <a:xfrm>
            <a:off x="611188" y="1052513"/>
            <a:ext cx="11580812" cy="23083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2400" b="1" dirty="0">
                <a:latin typeface="Courier New" panose="02070309020205020404" pitchFamily="49" charset="0"/>
                <a:ea typeface="돋움" panose="020B0600000101010101" pitchFamily="34" charset="-127"/>
              </a:rPr>
              <a:t>#include &lt;sys/</a:t>
            </a:r>
            <a:r>
              <a:rPr lang="en-US" altLang="ko-KR" sz="2400" b="1" dirty="0" err="1">
                <a:latin typeface="Courier New" panose="02070309020205020404" pitchFamily="49" charset="0"/>
                <a:ea typeface="돋움" panose="020B0600000101010101" pitchFamily="34" charset="-127"/>
              </a:rPr>
              <a:t>types.h</a:t>
            </a:r>
            <a:r>
              <a:rPr lang="en-US" altLang="ko-KR" sz="2400" b="1" dirty="0">
                <a:latin typeface="Courier New" panose="02070309020205020404" pitchFamily="49" charset="0"/>
                <a:ea typeface="돋움" panose="020B0600000101010101" pitchFamily="34" charset="-127"/>
              </a:rPr>
              <a:t>&gt; </a:t>
            </a:r>
          </a:p>
          <a:p>
            <a:pPr eaLnBrk="1" fontAlgn="base" hangingPunct="1">
              <a:spcBef>
                <a:spcPct val="0"/>
              </a:spcBef>
              <a:buClrTx/>
              <a:buSzTx/>
              <a:buFontTx/>
              <a:buNone/>
            </a:pPr>
            <a:r>
              <a:rPr lang="en-US" altLang="ko-KR" sz="2400" b="1" dirty="0">
                <a:latin typeface="Courier New" panose="02070309020205020404" pitchFamily="49" charset="0"/>
                <a:ea typeface="돋움" panose="020B0600000101010101" pitchFamily="34" charset="-127"/>
              </a:rPr>
              <a:t>#include &lt;sys/</a:t>
            </a:r>
            <a:r>
              <a:rPr lang="en-US" altLang="ko-KR" sz="2400" b="1" dirty="0" err="1">
                <a:latin typeface="Courier New" panose="02070309020205020404" pitchFamily="49" charset="0"/>
                <a:ea typeface="돋움" panose="020B0600000101010101" pitchFamily="34" charset="-127"/>
              </a:rPr>
              <a:t>ipc.h</a:t>
            </a:r>
            <a:r>
              <a:rPr lang="en-US" altLang="ko-KR" sz="2400" b="1" dirty="0">
                <a:latin typeface="Courier New" panose="02070309020205020404" pitchFamily="49" charset="0"/>
                <a:ea typeface="돋움" panose="020B0600000101010101" pitchFamily="34" charset="-127"/>
              </a:rPr>
              <a:t>&gt; </a:t>
            </a:r>
          </a:p>
          <a:p>
            <a:pPr eaLnBrk="1" fontAlgn="base" hangingPunct="1">
              <a:spcBef>
                <a:spcPct val="0"/>
              </a:spcBef>
              <a:buClrTx/>
              <a:buSzTx/>
              <a:buFontTx/>
              <a:buNone/>
            </a:pPr>
            <a:r>
              <a:rPr lang="en-US" altLang="ko-KR" sz="2400" b="1" dirty="0">
                <a:latin typeface="Courier New" panose="02070309020205020404" pitchFamily="49" charset="0"/>
                <a:ea typeface="돋움" panose="020B0600000101010101" pitchFamily="34" charset="-127"/>
              </a:rPr>
              <a:t>#include &lt;sys/</a:t>
            </a:r>
            <a:r>
              <a:rPr lang="en-US" altLang="ko-KR" sz="2400" b="1" dirty="0" err="1">
                <a:latin typeface="Courier New" panose="02070309020205020404" pitchFamily="49" charset="0"/>
                <a:ea typeface="돋움" panose="020B0600000101010101" pitchFamily="34" charset="-127"/>
              </a:rPr>
              <a:t>shm.h</a:t>
            </a:r>
            <a:r>
              <a:rPr lang="en-US" altLang="ko-KR" sz="2400" b="1" dirty="0">
                <a:latin typeface="Courier New" panose="02070309020205020404" pitchFamily="49" charset="0"/>
                <a:ea typeface="돋움" panose="020B0600000101010101" pitchFamily="34" charset="-127"/>
              </a:rPr>
              <a:t>&gt; </a:t>
            </a:r>
          </a:p>
          <a:p>
            <a:pPr eaLnBrk="1" fontAlgn="base" hangingPunct="1">
              <a:spcBef>
                <a:spcPct val="0"/>
              </a:spcBef>
              <a:buClrTx/>
              <a:buSzTx/>
              <a:buFontTx/>
              <a:buNone/>
            </a:pPr>
            <a:endParaRPr lang="en-US" altLang="ko-KR" sz="2400" b="1" dirty="0">
              <a:latin typeface="Courier New" panose="02070309020205020404" pitchFamily="49" charset="0"/>
              <a:ea typeface="돋움" panose="020B0600000101010101" pitchFamily="34" charset="-127"/>
            </a:endParaRPr>
          </a:p>
          <a:p>
            <a:pPr eaLnBrk="1" fontAlgn="base" hangingPunct="1">
              <a:spcBef>
                <a:spcPct val="0"/>
              </a:spcBef>
              <a:buClrTx/>
              <a:buSzTx/>
              <a:buFontTx/>
              <a:buNone/>
            </a:pPr>
            <a:r>
              <a:rPr lang="en-US" altLang="ko-KR" sz="2400" b="1" dirty="0">
                <a:latin typeface="Courier New" panose="02070309020205020404" pitchFamily="49" charset="0"/>
                <a:ea typeface="돋움" panose="020B0600000101010101" pitchFamily="34" charset="-127"/>
              </a:rPr>
              <a:t>int </a:t>
            </a:r>
            <a:r>
              <a:rPr lang="en-US" altLang="ko-KR" sz="2400" b="1" dirty="0" err="1">
                <a:latin typeface="Courier New" panose="02070309020205020404" pitchFamily="49" charset="0"/>
                <a:ea typeface="돋움" panose="020B0600000101010101" pitchFamily="34" charset="-127"/>
              </a:rPr>
              <a:t>shmget</a:t>
            </a:r>
            <a:r>
              <a:rPr lang="en-US" altLang="ko-KR" sz="2400" b="1" dirty="0">
                <a:latin typeface="Courier New" panose="02070309020205020404" pitchFamily="49" charset="0"/>
                <a:ea typeface="돋움" panose="020B0600000101010101" pitchFamily="34" charset="-127"/>
              </a:rPr>
              <a:t>(</a:t>
            </a:r>
            <a:r>
              <a:rPr lang="en-US" altLang="ko-KR" sz="2400" b="1" dirty="0" err="1">
                <a:latin typeface="Courier New" panose="02070309020205020404" pitchFamily="49" charset="0"/>
                <a:ea typeface="돋움" panose="020B0600000101010101" pitchFamily="34" charset="-127"/>
              </a:rPr>
              <a:t>key_t</a:t>
            </a:r>
            <a:r>
              <a:rPr lang="en-US" altLang="ko-KR" sz="2400" b="1" dirty="0">
                <a:latin typeface="Courier New" panose="02070309020205020404" pitchFamily="49" charset="0"/>
                <a:ea typeface="돋움" panose="020B0600000101010101" pitchFamily="34" charset="-127"/>
              </a:rPr>
              <a:t> key, int size, int flag); </a:t>
            </a:r>
          </a:p>
          <a:p>
            <a:pPr eaLnBrk="1" fontAlgn="base" hangingPunct="1">
              <a:spcBef>
                <a:spcPct val="0"/>
              </a:spcBef>
              <a:buClrTx/>
              <a:buSzTx/>
              <a:buFontTx/>
              <a:buNone/>
            </a:pPr>
            <a:r>
              <a:rPr lang="en-US" altLang="ko-KR" sz="2400" b="1" dirty="0">
                <a:latin typeface="Courier New" panose="02070309020205020404" pitchFamily="49" charset="0"/>
                <a:ea typeface="돋움" panose="020B0600000101010101" pitchFamily="34" charset="-127"/>
              </a:rPr>
              <a:t>                  Returns: shared memory ID if OK, -1 on error</a:t>
            </a:r>
          </a:p>
        </p:txBody>
      </p:sp>
      <p:sp>
        <p:nvSpPr>
          <p:cNvPr id="20" name="Text Box 6">
            <a:extLst>
              <a:ext uri="{FF2B5EF4-FFF2-40B4-BE49-F238E27FC236}">
                <a16:creationId xmlns:a16="http://schemas.microsoft.com/office/drawing/2014/main" id="{3496AA70-5715-4F6A-B10E-0815DCE7AA92}"/>
              </a:ext>
            </a:extLst>
          </p:cNvPr>
          <p:cNvSpPr txBox="1">
            <a:spLocks noChangeArrowheads="1"/>
          </p:cNvSpPr>
          <p:nvPr/>
        </p:nvSpPr>
        <p:spPr bwMode="auto">
          <a:xfrm>
            <a:off x="759784" y="3971468"/>
            <a:ext cx="9564430" cy="2611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6000" tIns="36000" rIns="36000" bIns="36000">
            <a:spAutoFit/>
          </a:bodyPr>
          <a:lstStyle>
            <a:lvl1pPr marL="292100" indent="-292100" fontAlgn="t" latinLnBrk="1">
              <a:spcBef>
                <a:spcPct val="20000"/>
              </a:spcBef>
              <a:buClr>
                <a:srgbClr val="FF5555"/>
              </a:buClr>
              <a:buSzPct val="80000"/>
              <a:buFont typeface="Wingdings" panose="05000000000000000000" pitchFamily="2" charset="2"/>
              <a:buChar char="n"/>
              <a:tabLst>
                <a:tab pos="268288" algn="l"/>
                <a:tab pos="3681413" algn="l"/>
              </a:tabLst>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tabLst>
                <a:tab pos="268288" algn="l"/>
                <a:tab pos="3681413" algn="l"/>
              </a:tabLst>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tabLst>
                <a:tab pos="268288" algn="l"/>
                <a:tab pos="3681413" algn="l"/>
              </a:tabLst>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9pPr>
          </a:lstStyle>
          <a:p>
            <a:pPr fontAlgn="base">
              <a:lnSpc>
                <a:spcPct val="110000"/>
              </a:lnSpc>
              <a:spcBef>
                <a:spcPct val="0"/>
              </a:spcBef>
              <a:spcAft>
                <a:spcPct val="20000"/>
              </a:spcAft>
              <a:buClrTx/>
              <a:buSzTx/>
              <a:buFont typeface="Arial" panose="020B0604020202020204" pitchFamily="34" charset="0"/>
              <a:buChar char="•"/>
            </a:pPr>
            <a:r>
              <a:rPr lang="en-US" altLang="ko-KR" sz="2800" dirty="0">
                <a:ea typeface="HY헤드라인M" pitchFamily="18" charset="-127"/>
              </a:rPr>
              <a:t>Obtain a shared memory identifier</a:t>
            </a:r>
          </a:p>
          <a:p>
            <a:pPr fontAlgn="base">
              <a:lnSpc>
                <a:spcPct val="110000"/>
              </a:lnSpc>
              <a:spcBef>
                <a:spcPct val="0"/>
              </a:spcBef>
              <a:spcAft>
                <a:spcPct val="20000"/>
              </a:spcAft>
              <a:buClrTx/>
              <a:buSzTx/>
              <a:buFont typeface="Arial" panose="020B0604020202020204" pitchFamily="34" charset="0"/>
              <a:buChar char="•"/>
            </a:pPr>
            <a:r>
              <a:rPr lang="en-US" altLang="ko-KR" sz="2800" dirty="0">
                <a:ea typeface="HY헤드라인M" pitchFamily="18" charset="-127"/>
              </a:rPr>
              <a:t>size: is the size of the shared memory segment</a:t>
            </a:r>
          </a:p>
          <a:p>
            <a:pPr fontAlgn="base">
              <a:lnSpc>
                <a:spcPct val="110000"/>
              </a:lnSpc>
              <a:spcBef>
                <a:spcPct val="0"/>
              </a:spcBef>
              <a:spcAft>
                <a:spcPct val="20000"/>
              </a:spcAft>
              <a:buClrTx/>
              <a:buSzTx/>
              <a:buFont typeface="Arial" panose="020B0604020202020204" pitchFamily="34" charset="0"/>
              <a:buChar char="•"/>
            </a:pPr>
            <a:r>
              <a:rPr lang="en-US" altLang="ko-KR" sz="2800" dirty="0">
                <a:ea typeface="HY헤드라인M" pitchFamily="18" charset="-127"/>
              </a:rPr>
              <a:t>flag: </a:t>
            </a:r>
            <a:r>
              <a:rPr lang="en-US" altLang="ko-KR" sz="2800" dirty="0" err="1">
                <a:ea typeface="HY헤드라인M" pitchFamily="18" charset="-127"/>
              </a:rPr>
              <a:t>ipc_perm.mode</a:t>
            </a:r>
            <a:endParaRPr lang="en-US" altLang="ko-KR" sz="2800" dirty="0">
              <a:ea typeface="HY헤드라인M" pitchFamily="18" charset="-127"/>
            </a:endParaRPr>
          </a:p>
          <a:p>
            <a:pPr fontAlgn="base">
              <a:lnSpc>
                <a:spcPct val="110000"/>
              </a:lnSpc>
              <a:spcBef>
                <a:spcPct val="0"/>
              </a:spcBef>
              <a:spcAft>
                <a:spcPct val="20000"/>
              </a:spcAft>
              <a:buClrTx/>
              <a:buSzTx/>
              <a:buFont typeface="Arial" panose="020B0604020202020204" pitchFamily="34" charset="0"/>
              <a:buChar char="•"/>
            </a:pPr>
            <a:r>
              <a:rPr lang="en-US" altLang="ko-KR" sz="2800" dirty="0">
                <a:ea typeface="HY헤드라인M" pitchFamily="18" charset="-127"/>
              </a:rPr>
              <a:t>Example</a:t>
            </a:r>
          </a:p>
          <a:p>
            <a:pPr lvl="1" fontAlgn="base">
              <a:lnSpc>
                <a:spcPct val="110000"/>
              </a:lnSpc>
              <a:spcBef>
                <a:spcPct val="0"/>
              </a:spcBef>
              <a:spcAft>
                <a:spcPct val="20000"/>
              </a:spcAft>
              <a:buClrTx/>
              <a:buSzTx/>
              <a:buFont typeface="Courier New" panose="02070309020205020404" pitchFamily="49" charset="0"/>
              <a:buChar char="o"/>
            </a:pPr>
            <a:r>
              <a:rPr lang="en-US" altLang="ko-KR" sz="1800" b="1" dirty="0" err="1">
                <a:latin typeface="Courier New" panose="02070309020205020404" pitchFamily="49" charset="0"/>
              </a:rPr>
              <a:t>shmId</a:t>
            </a:r>
            <a:r>
              <a:rPr lang="en-US" altLang="ko-KR" sz="1800" b="1" dirty="0">
                <a:latin typeface="Courier New" panose="02070309020205020404" pitchFamily="49" charset="0"/>
              </a:rPr>
              <a:t> = </a:t>
            </a:r>
            <a:r>
              <a:rPr lang="en-US" altLang="ko-KR" sz="1800" b="1" dirty="0" err="1">
                <a:latin typeface="Courier New" panose="02070309020205020404" pitchFamily="49" charset="0"/>
              </a:rPr>
              <a:t>shmget</a:t>
            </a:r>
            <a:r>
              <a:rPr lang="en-US" altLang="ko-KR" sz="1800" b="1" dirty="0">
                <a:latin typeface="Courier New" panose="02070309020205020404" pitchFamily="49" charset="0"/>
              </a:rPr>
              <a:t>(key, size, PERM|IPC_CREAT|IPC_EXCL|0666);</a:t>
            </a:r>
          </a:p>
        </p:txBody>
      </p:sp>
    </p:spTree>
    <p:extLst>
      <p:ext uri="{BB962C8B-B14F-4D97-AF65-F5344CB8AC3E}">
        <p14:creationId xmlns:p14="http://schemas.microsoft.com/office/powerpoint/2010/main" val="2398617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7238"/>
          </a:xfrm>
        </p:spPr>
        <p:txBody>
          <a:bodyPr/>
          <a:lstStyle/>
          <a:p>
            <a:pPr algn="l"/>
            <a:r>
              <a:rPr lang="en-IN" b="1" i="0" dirty="0">
                <a:solidFill>
                  <a:srgbClr val="24292E"/>
                </a:solidFill>
                <a:effectLst/>
                <a:latin typeface="-apple-system"/>
              </a:rPr>
              <a:t>Syntax for </a:t>
            </a:r>
            <a:r>
              <a:rPr lang="en-IN" b="1" i="1" dirty="0" err="1">
                <a:solidFill>
                  <a:srgbClr val="24292E"/>
                </a:solidFill>
                <a:effectLst/>
                <a:latin typeface="-apple-system"/>
              </a:rPr>
              <a:t>shmget</a:t>
            </a:r>
            <a:r>
              <a:rPr lang="en-IN" b="1" i="0" dirty="0">
                <a:solidFill>
                  <a:srgbClr val="24292E"/>
                </a:solidFill>
                <a:effectLst/>
                <a:latin typeface="-apple-system"/>
              </a:rPr>
              <a:t>:</a:t>
            </a:r>
          </a:p>
        </p:txBody>
      </p:sp>
      <p:sp>
        <p:nvSpPr>
          <p:cNvPr id="3" name="Content Placeholder 2"/>
          <p:cNvSpPr>
            <a:spLocks noGrp="1"/>
          </p:cNvSpPr>
          <p:nvPr>
            <p:ph idx="1"/>
          </p:nvPr>
        </p:nvSpPr>
        <p:spPr>
          <a:xfrm>
            <a:off x="690390" y="1322364"/>
            <a:ext cx="10515600" cy="4643585"/>
          </a:xfrm>
        </p:spPr>
        <p:txBody>
          <a:bodyPr>
            <a:normAutofit/>
          </a:bodyPr>
          <a:lstStyle/>
          <a:p>
            <a:pPr marL="0" indent="0">
              <a:buNone/>
            </a:pPr>
            <a:r>
              <a:rPr lang="en-US" b="0" i="0" dirty="0" err="1">
                <a:solidFill>
                  <a:srgbClr val="24292E"/>
                </a:solidFill>
                <a:effectLst/>
                <a:latin typeface="-apple-system"/>
              </a:rPr>
              <a:t>shmid</a:t>
            </a:r>
            <a:r>
              <a:rPr lang="en-US" b="0" i="0" dirty="0">
                <a:solidFill>
                  <a:srgbClr val="24292E"/>
                </a:solidFill>
                <a:effectLst/>
                <a:latin typeface="-apple-system"/>
              </a:rPr>
              <a:t> = </a:t>
            </a:r>
            <a:r>
              <a:rPr lang="en-US" b="0" i="0" dirty="0" err="1">
                <a:solidFill>
                  <a:srgbClr val="24292E"/>
                </a:solidFill>
                <a:effectLst/>
                <a:latin typeface="-apple-system"/>
              </a:rPr>
              <a:t>shmget</a:t>
            </a:r>
            <a:r>
              <a:rPr lang="en-US" b="0" i="0" dirty="0">
                <a:solidFill>
                  <a:srgbClr val="24292E"/>
                </a:solidFill>
                <a:effectLst/>
                <a:latin typeface="-apple-system"/>
              </a:rPr>
              <a:t>(key, size, flag);</a:t>
            </a:r>
          </a:p>
          <a:p>
            <a:pPr marL="0" indent="0">
              <a:buNone/>
            </a:pPr>
            <a:r>
              <a:rPr lang="en-US" b="0" i="0" dirty="0">
                <a:solidFill>
                  <a:srgbClr val="24292E"/>
                </a:solidFill>
                <a:effectLst/>
                <a:latin typeface="-apple-system"/>
              </a:rPr>
              <a:t>where size is the number of bytes in the region. If the region is to be created, </a:t>
            </a:r>
            <a:r>
              <a:rPr lang="en-US" b="0" i="0" dirty="0" err="1">
                <a:solidFill>
                  <a:srgbClr val="24292E"/>
                </a:solidFill>
                <a:effectLst/>
                <a:latin typeface="-apple-system"/>
              </a:rPr>
              <a:t>allocreg</a:t>
            </a:r>
            <a:r>
              <a:rPr lang="en-US" b="0" i="0" dirty="0">
                <a:solidFill>
                  <a:srgbClr val="24292E"/>
                </a:solidFill>
                <a:effectLst/>
                <a:latin typeface="-apple-system"/>
              </a:rPr>
              <a:t> is used. It sets a flag in the shared memory table to indicate that the memory is not allocated to the region. The memory is allocated only when the region gets attached. A flag is set in the region table which indicates that the region should not be freed when the last process referencing it, exits. The data structure are shown below:</a:t>
            </a: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6149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Rectangle 3">
            <a:extLst>
              <a:ext uri="{FF2B5EF4-FFF2-40B4-BE49-F238E27FC236}">
                <a16:creationId xmlns:a16="http://schemas.microsoft.com/office/drawing/2014/main" id="{ADD340B5-991A-404B-A6CC-1186F4CF85EF}"/>
              </a:ext>
            </a:extLst>
          </p:cNvPr>
          <p:cNvSpPr>
            <a:spLocks noChangeArrowheads="1"/>
          </p:cNvSpPr>
          <p:nvPr/>
        </p:nvSpPr>
        <p:spPr bwMode="auto">
          <a:xfrm>
            <a:off x="1092200" y="328613"/>
            <a:ext cx="4908550" cy="769441"/>
          </a:xfrm>
          <a:prstGeom prst="rect">
            <a:avLst/>
          </a:prstGeom>
          <a:noFill/>
          <a:ln w="9525">
            <a:noFill/>
            <a:miter lim="800000"/>
            <a:headEnd/>
            <a:tailEnd/>
          </a:ln>
          <a:effectLst/>
        </p:spPr>
        <p:txBody>
          <a:bodyPr>
            <a:spAutoFit/>
          </a:bodyPr>
          <a:lstStyle/>
          <a:p>
            <a:pPr eaLnBrk="1" latinLnBrk="1" hangingPunct="1">
              <a:buFont typeface="Wingdings" pitchFamily="2" charset="2"/>
              <a:buNone/>
              <a:defRPr/>
            </a:pPr>
            <a:r>
              <a:rPr lang="en-US" altLang="ko-KR" sz="4400" dirty="0" err="1">
                <a:solidFill>
                  <a:schemeClr val="accent6">
                    <a:lumMod val="25000"/>
                  </a:schemeClr>
                </a:solidFill>
                <a:effectLst>
                  <a:outerShdw blurRad="38100" dist="38100" dir="2700000" algn="tl">
                    <a:srgbClr val="C0C0C0"/>
                  </a:outerShdw>
                </a:effectLst>
                <a:latin typeface="Times New Roman" charset="0"/>
                <a:ea typeface="HY헤드라인M" pitchFamily="18" charset="-127"/>
              </a:rPr>
              <a:t>shmat</a:t>
            </a:r>
            <a:r>
              <a:rPr lang="en-US" altLang="ko-KR" sz="4400" dirty="0">
                <a:solidFill>
                  <a:schemeClr val="accent6">
                    <a:lumMod val="25000"/>
                  </a:schemeClr>
                </a:solidFill>
                <a:effectLst>
                  <a:outerShdw blurRad="38100" dist="38100" dir="2700000" algn="tl">
                    <a:srgbClr val="C0C0C0"/>
                  </a:outerShdw>
                </a:effectLst>
                <a:latin typeface="Times New Roman" charset="0"/>
                <a:ea typeface="HY헤드라인M" pitchFamily="18" charset="-127"/>
              </a:rPr>
              <a:t>()</a:t>
            </a:r>
          </a:p>
        </p:txBody>
      </p:sp>
      <p:sp>
        <p:nvSpPr>
          <p:cNvPr id="3" name="Text Box 5">
            <a:extLst>
              <a:ext uri="{FF2B5EF4-FFF2-40B4-BE49-F238E27FC236}">
                <a16:creationId xmlns:a16="http://schemas.microsoft.com/office/drawing/2014/main" id="{A5F79834-64E0-4180-852F-D7F94931942E}"/>
              </a:ext>
            </a:extLst>
          </p:cNvPr>
          <p:cNvSpPr txBox="1">
            <a:spLocks noChangeArrowheads="1"/>
          </p:cNvSpPr>
          <p:nvPr/>
        </p:nvSpPr>
        <p:spPr bwMode="auto">
          <a:xfrm>
            <a:off x="611188" y="1052513"/>
            <a:ext cx="10022910" cy="19389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2000" b="1" dirty="0">
                <a:latin typeface="Courier New" panose="02070309020205020404" pitchFamily="49" charset="0"/>
                <a:ea typeface="돋움" panose="020B0600000101010101" pitchFamily="34" charset="-127"/>
              </a:rPr>
              <a:t>#include &lt;sys/</a:t>
            </a:r>
            <a:r>
              <a:rPr lang="en-US" altLang="ko-KR" sz="2000" b="1" dirty="0" err="1">
                <a:latin typeface="Courier New" panose="02070309020205020404" pitchFamily="49" charset="0"/>
                <a:ea typeface="돋움" panose="020B0600000101010101" pitchFamily="34" charset="-127"/>
              </a:rPr>
              <a:t>types.h</a:t>
            </a:r>
            <a:r>
              <a:rPr lang="en-US" altLang="ko-KR" sz="2000" b="1" dirty="0">
                <a:latin typeface="Courier New" panose="02070309020205020404" pitchFamily="49" charset="0"/>
                <a:ea typeface="돋움" panose="020B0600000101010101" pitchFamily="34" charset="-127"/>
              </a:rPr>
              <a:t>&gt; </a:t>
            </a:r>
          </a:p>
          <a:p>
            <a:pPr eaLnBrk="1" fontAlgn="base" hangingPunct="1">
              <a:spcBef>
                <a:spcPct val="0"/>
              </a:spcBef>
              <a:buClrTx/>
              <a:buSzTx/>
              <a:buFontTx/>
              <a:buNone/>
            </a:pPr>
            <a:r>
              <a:rPr lang="en-US" altLang="ko-KR" sz="2000" b="1" dirty="0">
                <a:latin typeface="Courier New" panose="02070309020205020404" pitchFamily="49" charset="0"/>
                <a:ea typeface="돋움" panose="020B0600000101010101" pitchFamily="34" charset="-127"/>
              </a:rPr>
              <a:t>#include &lt;sys/</a:t>
            </a:r>
            <a:r>
              <a:rPr lang="en-US" altLang="ko-KR" sz="2000" b="1" dirty="0" err="1">
                <a:latin typeface="Courier New" panose="02070309020205020404" pitchFamily="49" charset="0"/>
                <a:ea typeface="돋움" panose="020B0600000101010101" pitchFamily="34" charset="-127"/>
              </a:rPr>
              <a:t>ipc.h</a:t>
            </a:r>
            <a:r>
              <a:rPr lang="en-US" altLang="ko-KR" sz="2000" b="1" dirty="0">
                <a:latin typeface="Courier New" panose="02070309020205020404" pitchFamily="49" charset="0"/>
                <a:ea typeface="돋움" panose="020B0600000101010101" pitchFamily="34" charset="-127"/>
              </a:rPr>
              <a:t>&gt; </a:t>
            </a:r>
          </a:p>
          <a:p>
            <a:pPr eaLnBrk="1" fontAlgn="base" hangingPunct="1">
              <a:spcBef>
                <a:spcPct val="0"/>
              </a:spcBef>
              <a:buClrTx/>
              <a:buSzTx/>
              <a:buFontTx/>
              <a:buNone/>
            </a:pPr>
            <a:r>
              <a:rPr lang="en-US" altLang="ko-KR" sz="2000" b="1" dirty="0">
                <a:latin typeface="Courier New" panose="02070309020205020404" pitchFamily="49" charset="0"/>
                <a:ea typeface="돋움" panose="020B0600000101010101" pitchFamily="34" charset="-127"/>
              </a:rPr>
              <a:t>#include &lt;sys/</a:t>
            </a:r>
            <a:r>
              <a:rPr lang="en-US" altLang="ko-KR" sz="2000" b="1" dirty="0" err="1">
                <a:latin typeface="Courier New" panose="02070309020205020404" pitchFamily="49" charset="0"/>
                <a:ea typeface="돋움" panose="020B0600000101010101" pitchFamily="34" charset="-127"/>
              </a:rPr>
              <a:t>shm.h</a:t>
            </a:r>
            <a:r>
              <a:rPr lang="en-US" altLang="ko-KR" sz="2000" b="1" dirty="0">
                <a:latin typeface="Courier New" panose="02070309020205020404" pitchFamily="49" charset="0"/>
                <a:ea typeface="돋움" panose="020B0600000101010101" pitchFamily="34" charset="-127"/>
              </a:rPr>
              <a:t>&gt; </a:t>
            </a:r>
          </a:p>
          <a:p>
            <a:pPr eaLnBrk="1" fontAlgn="base" hangingPunct="1">
              <a:spcBef>
                <a:spcPct val="0"/>
              </a:spcBef>
              <a:buClrTx/>
              <a:buSzTx/>
              <a:buFontTx/>
              <a:buNone/>
            </a:pPr>
            <a:endParaRPr lang="en-US" altLang="ko-KR" sz="2000" b="1" dirty="0">
              <a:latin typeface="Courier New" panose="02070309020205020404" pitchFamily="49" charset="0"/>
              <a:ea typeface="돋움" panose="020B0600000101010101" pitchFamily="34" charset="-127"/>
            </a:endParaRPr>
          </a:p>
          <a:p>
            <a:pPr eaLnBrk="1" fontAlgn="base" hangingPunct="1">
              <a:spcBef>
                <a:spcPct val="0"/>
              </a:spcBef>
              <a:buClrTx/>
              <a:buSzTx/>
              <a:buFontTx/>
              <a:buNone/>
            </a:pPr>
            <a:r>
              <a:rPr lang="en-US" altLang="ko-KR" sz="2000" b="1" dirty="0">
                <a:latin typeface="Courier New" panose="02070309020205020404" pitchFamily="49" charset="0"/>
                <a:ea typeface="돋움" panose="020B0600000101010101" pitchFamily="34" charset="-127"/>
              </a:rPr>
              <a:t>void *</a:t>
            </a:r>
            <a:r>
              <a:rPr lang="en-US" altLang="ko-KR" sz="2000" b="1" dirty="0" err="1">
                <a:latin typeface="Courier New" panose="02070309020205020404" pitchFamily="49" charset="0"/>
                <a:ea typeface="돋움" panose="020B0600000101010101" pitchFamily="34" charset="-127"/>
              </a:rPr>
              <a:t>shmat</a:t>
            </a:r>
            <a:r>
              <a:rPr lang="en-US" altLang="ko-KR" sz="2000" b="1" dirty="0">
                <a:latin typeface="Courier New" panose="02070309020205020404" pitchFamily="49" charset="0"/>
                <a:ea typeface="돋움" panose="020B0600000101010101" pitchFamily="34" charset="-127"/>
              </a:rPr>
              <a:t> (int </a:t>
            </a:r>
            <a:r>
              <a:rPr lang="en-US" altLang="ko-KR" sz="2000" b="1" dirty="0" err="1">
                <a:latin typeface="Courier New" panose="02070309020205020404" pitchFamily="49" charset="0"/>
                <a:ea typeface="돋움" panose="020B0600000101010101" pitchFamily="34" charset="-127"/>
              </a:rPr>
              <a:t>shmid</a:t>
            </a:r>
            <a:r>
              <a:rPr lang="en-US" altLang="ko-KR" sz="2000" b="1" dirty="0">
                <a:latin typeface="Courier New" panose="02070309020205020404" pitchFamily="49" charset="0"/>
                <a:ea typeface="돋움" panose="020B0600000101010101" pitchFamily="34" charset="-127"/>
              </a:rPr>
              <a:t>, void *</a:t>
            </a:r>
            <a:r>
              <a:rPr lang="en-US" altLang="ko-KR" sz="2000" b="1" dirty="0" err="1">
                <a:latin typeface="Courier New" panose="02070309020205020404" pitchFamily="49" charset="0"/>
                <a:ea typeface="돋움" panose="020B0600000101010101" pitchFamily="34" charset="-127"/>
              </a:rPr>
              <a:t>addr</a:t>
            </a:r>
            <a:r>
              <a:rPr lang="en-US" altLang="ko-KR" sz="2000" b="1" dirty="0">
                <a:latin typeface="Courier New" panose="02070309020205020404" pitchFamily="49" charset="0"/>
                <a:ea typeface="돋움" panose="020B0600000101010101" pitchFamily="34" charset="-127"/>
              </a:rPr>
              <a:t>, int flag); </a:t>
            </a:r>
          </a:p>
          <a:p>
            <a:pPr eaLnBrk="1" fontAlgn="base" hangingPunct="1">
              <a:spcBef>
                <a:spcPct val="0"/>
              </a:spcBef>
              <a:buClrTx/>
              <a:buSzTx/>
              <a:buFontTx/>
              <a:buNone/>
            </a:pPr>
            <a:r>
              <a:rPr lang="en-US" altLang="ko-KR" sz="2000" b="1" dirty="0">
                <a:latin typeface="Courier New" panose="02070309020205020404" pitchFamily="49" charset="0"/>
                <a:ea typeface="돋움" panose="020B0600000101010101" pitchFamily="34" charset="-127"/>
              </a:rPr>
              <a:t>   Returns: pointer to shared memory segment if OK, -1 on error</a:t>
            </a:r>
          </a:p>
        </p:txBody>
      </p:sp>
      <p:sp>
        <p:nvSpPr>
          <p:cNvPr id="16" name="Text Box 6">
            <a:extLst>
              <a:ext uri="{FF2B5EF4-FFF2-40B4-BE49-F238E27FC236}">
                <a16:creationId xmlns:a16="http://schemas.microsoft.com/office/drawing/2014/main" id="{194053F9-E712-4E3D-8250-AA4F503C7067}"/>
              </a:ext>
            </a:extLst>
          </p:cNvPr>
          <p:cNvSpPr txBox="1">
            <a:spLocks noChangeArrowheads="1"/>
          </p:cNvSpPr>
          <p:nvPr/>
        </p:nvSpPr>
        <p:spPr bwMode="auto">
          <a:xfrm>
            <a:off x="618867" y="3429000"/>
            <a:ext cx="8569325" cy="236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6000" tIns="36000" rIns="36000" bIns="36000">
            <a:spAutoFit/>
          </a:bodyPr>
          <a:lstStyle>
            <a:lvl1pPr marL="292100" indent="-292100" fontAlgn="t" latinLnBrk="1">
              <a:spcBef>
                <a:spcPct val="20000"/>
              </a:spcBef>
              <a:buClr>
                <a:srgbClr val="FF5555"/>
              </a:buClr>
              <a:buSzPct val="80000"/>
              <a:buFont typeface="Wingdings" panose="05000000000000000000" pitchFamily="2" charset="2"/>
              <a:buChar char="n"/>
              <a:tabLst>
                <a:tab pos="268288" algn="l"/>
                <a:tab pos="3681413" algn="l"/>
              </a:tabLst>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tabLst>
                <a:tab pos="268288" algn="l"/>
                <a:tab pos="3681413" algn="l"/>
              </a:tabLst>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tabLst>
                <a:tab pos="268288" algn="l"/>
                <a:tab pos="3681413" algn="l"/>
              </a:tabLst>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tabLst>
                <a:tab pos="268288" algn="l"/>
                <a:tab pos="3681413" algn="l"/>
              </a:tabLst>
              <a:defRPr kumimoji="1" sz="2000">
                <a:solidFill>
                  <a:schemeClr val="tx1"/>
                </a:solidFill>
                <a:latin typeface="Times New Roman" panose="02020603050405020304" pitchFamily="18" charset="0"/>
                <a:ea typeface="굴림" panose="020B0600000101010101" pitchFamily="34" charset="-127"/>
              </a:defRPr>
            </a:lvl9pPr>
          </a:lstStyle>
          <a:p>
            <a:pPr fontAlgn="base">
              <a:lnSpc>
                <a:spcPct val="120000"/>
              </a:lnSpc>
              <a:spcBef>
                <a:spcPct val="25000"/>
              </a:spcBef>
              <a:spcAft>
                <a:spcPct val="25000"/>
              </a:spcAft>
              <a:buClrTx/>
              <a:buSzTx/>
              <a:buFont typeface="Arial" panose="020B0604020202020204" pitchFamily="34" charset="0"/>
              <a:buChar char="•"/>
            </a:pPr>
            <a:r>
              <a:rPr lang="en-US" altLang="ko-KR" sz="2400" dirty="0">
                <a:ea typeface="HY헤드라인M" pitchFamily="18" charset="-127"/>
              </a:rPr>
              <a:t>Attached a shared memory to an address</a:t>
            </a:r>
          </a:p>
          <a:p>
            <a:pPr fontAlgn="base">
              <a:lnSpc>
                <a:spcPct val="120000"/>
              </a:lnSpc>
              <a:spcBef>
                <a:spcPct val="25000"/>
              </a:spcBef>
              <a:spcAft>
                <a:spcPct val="25000"/>
              </a:spcAft>
              <a:buClrTx/>
              <a:buSzTx/>
              <a:buFont typeface="Arial" panose="020B0604020202020204" pitchFamily="34" charset="0"/>
              <a:buChar char="•"/>
            </a:pPr>
            <a:r>
              <a:rPr lang="en-US" altLang="ko-KR" sz="2400" dirty="0">
                <a:ea typeface="HY헤드라인M" pitchFamily="18" charset="-127"/>
              </a:rPr>
              <a:t>flag = SHM_RDONLY: the segment is read-only</a:t>
            </a:r>
          </a:p>
          <a:p>
            <a:pPr fontAlgn="base">
              <a:lnSpc>
                <a:spcPct val="120000"/>
              </a:lnSpc>
              <a:spcBef>
                <a:spcPct val="25000"/>
              </a:spcBef>
              <a:spcAft>
                <a:spcPct val="25000"/>
              </a:spcAft>
              <a:buClrTx/>
              <a:buSzTx/>
              <a:buFont typeface="Arial" panose="020B0604020202020204" pitchFamily="34" charset="0"/>
              <a:buChar char="•"/>
            </a:pPr>
            <a:r>
              <a:rPr lang="en-US" altLang="ko-KR" sz="2400" dirty="0" err="1">
                <a:ea typeface="HY헤드라인M" pitchFamily="18" charset="-127"/>
              </a:rPr>
              <a:t>addr</a:t>
            </a:r>
            <a:r>
              <a:rPr lang="en-US" altLang="ko-KR" sz="2400" dirty="0">
                <a:ea typeface="HY헤드라인M" pitchFamily="18" charset="-127"/>
              </a:rPr>
              <a:t>==0: at the first address selected by the kernel (recommended!)</a:t>
            </a:r>
          </a:p>
          <a:p>
            <a:pPr fontAlgn="base">
              <a:lnSpc>
                <a:spcPct val="120000"/>
              </a:lnSpc>
              <a:spcBef>
                <a:spcPct val="25000"/>
              </a:spcBef>
              <a:spcAft>
                <a:spcPct val="25000"/>
              </a:spcAft>
              <a:buClrTx/>
              <a:buSzTx/>
              <a:buFont typeface="Arial" panose="020B0604020202020204" pitchFamily="34" charset="0"/>
              <a:buChar char="•"/>
            </a:pPr>
            <a:r>
              <a:rPr lang="en-US" altLang="ko-KR" sz="2400" dirty="0" err="1">
                <a:ea typeface="HY헤드라인M" pitchFamily="18" charset="-127"/>
              </a:rPr>
              <a:t>addr</a:t>
            </a:r>
            <a:r>
              <a:rPr lang="en-US" altLang="ko-KR" sz="2400" dirty="0">
                <a:ea typeface="HY헤드라인M" pitchFamily="18" charset="-127"/>
              </a:rPr>
              <a:t>!=0: at the address given by </a:t>
            </a:r>
            <a:r>
              <a:rPr lang="en-US" altLang="ko-KR" sz="2400" dirty="0" err="1">
                <a:ea typeface="HY헤드라인M" pitchFamily="18" charset="-127"/>
              </a:rPr>
              <a:t>addr</a:t>
            </a:r>
            <a:endParaRPr lang="en-US" altLang="ko-KR" sz="2400" dirty="0">
              <a:ea typeface="HY헤드라인M" pitchFamily="18" charset="-127"/>
            </a:endParaRPr>
          </a:p>
        </p:txBody>
      </p:sp>
    </p:spTree>
    <p:extLst>
      <p:ext uri="{BB962C8B-B14F-4D97-AF65-F5344CB8AC3E}">
        <p14:creationId xmlns:p14="http://schemas.microsoft.com/office/powerpoint/2010/main" val="4112425632"/>
      </p:ext>
    </p:extLst>
  </p:cSld>
  <p:clrMapOvr>
    <a:masterClrMapping/>
  </p:clrMapOvr>
</p:sld>
</file>

<file path=ppt/theme/theme1.xml><?xml version="1.0" encoding="utf-8"?>
<a:theme xmlns:a="http://schemas.openxmlformats.org/drawingml/2006/main" name="Session-3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Session-31</Template>
  <TotalTime>3278</TotalTime>
  <Words>1870</Words>
  <Application>Microsoft Office PowerPoint</Application>
  <PresentationFormat>Widescreen</PresentationFormat>
  <Paragraphs>212</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-apple-system</vt:lpstr>
      <vt:lpstr>Arial</vt:lpstr>
      <vt:lpstr>Arial-BoldMT</vt:lpstr>
      <vt:lpstr>Calibri</vt:lpstr>
      <vt:lpstr>Calibri Light</vt:lpstr>
      <vt:lpstr>Consolas</vt:lpstr>
      <vt:lpstr>Courier New</vt:lpstr>
      <vt:lpstr>PalatinoLinotype-Roman</vt:lpstr>
      <vt:lpstr>Times New Roman</vt:lpstr>
      <vt:lpstr>Wingdings</vt:lpstr>
      <vt:lpstr>Session-31</vt:lpstr>
      <vt:lpstr> Operating Systems Design​ Session 34: Shared Memory Interprocess communication</vt:lpstr>
      <vt:lpstr>Shared Memory</vt:lpstr>
      <vt:lpstr>Disadvantages of Shared Memory</vt:lpstr>
      <vt:lpstr>Shared Memory</vt:lpstr>
      <vt:lpstr>Shared Memory</vt:lpstr>
      <vt:lpstr>Shared Memory Segment Structure</vt:lpstr>
      <vt:lpstr>PowerPoint Presentation</vt:lpstr>
      <vt:lpstr>Syntax for shmget:</vt:lpstr>
      <vt:lpstr>PowerPoint Presentation</vt:lpstr>
      <vt:lpstr>PowerPoint Presentation</vt:lpstr>
      <vt:lpstr>Data Structures for Shared Memory</vt:lpstr>
      <vt:lpstr>Algorithm: shmat</vt:lpstr>
      <vt:lpstr>The syntax for shmdt:</vt:lpstr>
      <vt:lpstr>PowerPoint Presentation</vt:lpstr>
      <vt:lpstr>PowerPoint Presentation</vt:lpstr>
      <vt:lpstr>Program to Demonstrate System V Shared memory</vt:lpstr>
      <vt:lpstr>Program to Demonstrate System V Shared memory</vt:lpstr>
      <vt:lpstr>Program to Demonstrate System V Shared memory – run writememory.c and readmemory.c in separate terminals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CO4 – Concurrency</dc:title>
  <dc:creator>ASUS</dc:creator>
  <cp:lastModifiedBy>vishnuvardhan</cp:lastModifiedBy>
  <cp:revision>206</cp:revision>
  <dcterms:created xsi:type="dcterms:W3CDTF">2020-10-10T07:05:57Z</dcterms:created>
  <dcterms:modified xsi:type="dcterms:W3CDTF">2020-11-01T11:45:08Z</dcterms:modified>
</cp:coreProperties>
</file>