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81" r:id="rId2"/>
    <p:sldId id="653" r:id="rId3"/>
    <p:sldId id="679" r:id="rId4"/>
    <p:sldId id="688" r:id="rId5"/>
    <p:sldId id="680" r:id="rId6"/>
    <p:sldId id="685" r:id="rId7"/>
    <p:sldId id="681" r:id="rId8"/>
    <p:sldId id="682" r:id="rId9"/>
    <p:sldId id="683" r:id="rId10"/>
    <p:sldId id="666" r:id="rId11"/>
    <p:sldId id="655" r:id="rId12"/>
    <p:sldId id="671" r:id="rId13"/>
    <p:sldId id="667" r:id="rId14"/>
    <p:sldId id="668" r:id="rId15"/>
    <p:sldId id="686" r:id="rId16"/>
    <p:sldId id="687" r:id="rId17"/>
    <p:sldId id="675" r:id="rId18"/>
    <p:sldId id="656" r:id="rId19"/>
    <p:sldId id="657" r:id="rId20"/>
    <p:sldId id="659" r:id="rId21"/>
    <p:sldId id="660" r:id="rId22"/>
    <p:sldId id="684" r:id="rId23"/>
    <p:sldId id="661" r:id="rId24"/>
    <p:sldId id="662" r:id="rId25"/>
    <p:sldId id="663" r:id="rId26"/>
    <p:sldId id="664" r:id="rId27"/>
    <p:sldId id="665" r:id="rId28"/>
    <p:sldId id="674" r:id="rId29"/>
    <p:sldId id="676" r:id="rId30"/>
    <p:sldId id="678" r:id="rId31"/>
    <p:sldId id="4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46" autoAdjust="0"/>
    <p:restoredTop sz="94660" autoAdjust="0"/>
  </p:normalViewPr>
  <p:slideViewPr>
    <p:cSldViewPr snapToGrid="0">
      <p:cViewPr varScale="1">
        <p:scale>
          <a:sx n="81" d="100"/>
          <a:sy n="81" d="100"/>
        </p:scale>
        <p:origin x="108" y="294"/>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04-11-2020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11/4/2020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11/4/2020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ynchronization_%28computer_science%2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a:ln w="0"/>
                <a:solidFill>
                  <a:schemeClr val="bg1"/>
                </a:solidFill>
                <a:effectLst>
                  <a:innerShdw blurRad="63500" dist="50800" dir="13500000">
                    <a:srgbClr val="000000">
                      <a:alpha val="50000"/>
                    </a:srgbClr>
                  </a:innerShdw>
                </a:effectLst>
                <a:latin typeface="+mn-lt"/>
              </a:rPr>
              <a:t>Session 35: </a:t>
            </a:r>
            <a:r>
              <a:rPr lang="en-US" altLang="ko-KR" sz="4400" b="1" spc="50" dirty="0">
                <a:ln w="0"/>
                <a:solidFill>
                  <a:schemeClr val="bg1"/>
                </a:solidFill>
                <a:effectLst>
                  <a:innerShdw blurRad="63500" dist="50800" dir="13500000">
                    <a:srgbClr val="000000">
                      <a:alpha val="50000"/>
                    </a:srgbClr>
                  </a:innerShdw>
                </a:effectLst>
                <a:latin typeface="+mn-lt"/>
              </a:rPr>
              <a:t>Thread API and Condition Variables </a:t>
            </a:r>
            <a:endParaRPr lang="en-US" sz="44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838200" y="365125"/>
            <a:ext cx="10515600" cy="1325563"/>
          </a:xfrm>
        </p:spPr>
        <p:txBody>
          <a:bodyPr/>
          <a:lstStyle/>
          <a:p>
            <a:r>
              <a:rPr lang="en-US" altLang="ko-KR" b="1" dirty="0"/>
              <a:t>Thread Creation</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838200" y="1825625"/>
            <a:ext cx="10515600" cy="4351338"/>
          </a:xfrm>
        </p:spPr>
        <p:txBody>
          <a:bodyPr>
            <a:normAutofit lnSpcReduction="10000"/>
          </a:bodyPr>
          <a:lstStyle/>
          <a:p>
            <a:r>
              <a:rPr lang="en-US" altLang="ko-KR" dirty="0"/>
              <a:t>How to create and control threads?</a:t>
            </a:r>
          </a:p>
          <a:p>
            <a:endParaRPr lang="en-US" altLang="ko-KR" dirty="0"/>
          </a:p>
          <a:p>
            <a:endParaRPr lang="en-US" altLang="ko-KR" dirty="0"/>
          </a:p>
          <a:p>
            <a:endParaRPr lang="en-US" altLang="ko-KR" dirty="0"/>
          </a:p>
          <a:p>
            <a:endParaRPr lang="en-US" altLang="ko-KR" dirty="0"/>
          </a:p>
          <a:p>
            <a:pPr lvl="1"/>
            <a:r>
              <a:rPr lang="en-US" altLang="ko-KR" dirty="0">
                <a:solidFill>
                  <a:schemeClr val="accent6">
                    <a:lumMod val="75000"/>
                  </a:schemeClr>
                </a:solidFill>
                <a:latin typeface="Courier New" panose="02070309020205020404" pitchFamily="49" charset="0"/>
                <a:cs typeface="Courier New" panose="02070309020205020404" pitchFamily="49" charset="0"/>
              </a:rPr>
              <a:t>thread</a:t>
            </a:r>
            <a:r>
              <a:rPr lang="en-US" altLang="ko-KR" dirty="0"/>
              <a:t>: Used to interact with this thread.</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attr</a:t>
            </a:r>
            <a:r>
              <a:rPr lang="en-US" altLang="ko-KR" dirty="0">
                <a:cs typeface="Courier New" panose="02070309020205020404" pitchFamily="49" charset="0"/>
              </a:rPr>
              <a:t>:</a:t>
            </a:r>
            <a:r>
              <a:rPr lang="en-US" altLang="ko-KR" dirty="0"/>
              <a:t> Used to specify any attributes this thread might have.</a:t>
            </a:r>
          </a:p>
          <a:p>
            <a:pPr lvl="2"/>
            <a:r>
              <a:rPr lang="en-US" altLang="ko-KR" dirty="0"/>
              <a:t>Stack size, Scheduling priority, …</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start_routine</a:t>
            </a:r>
            <a:r>
              <a:rPr lang="en-US" altLang="ko-KR" dirty="0"/>
              <a:t>: the function this thread start running in.</a:t>
            </a:r>
          </a:p>
          <a:p>
            <a:pPr lvl="1"/>
            <a:r>
              <a:rPr lang="en-US" altLang="ko-KR" dirty="0" err="1">
                <a:solidFill>
                  <a:schemeClr val="accent6">
                    <a:lumMod val="75000"/>
                  </a:schemeClr>
                </a:solidFill>
                <a:latin typeface="Courier New" panose="02070309020205020404" pitchFamily="49" charset="0"/>
                <a:cs typeface="Courier New" panose="02070309020205020404" pitchFamily="49" charset="0"/>
              </a:rPr>
              <a:t>arg</a:t>
            </a:r>
            <a:r>
              <a:rPr lang="en-US" altLang="ko-KR" dirty="0"/>
              <a:t>: the argument to be passed to the function (</a:t>
            </a:r>
            <a:r>
              <a:rPr lang="en-US" altLang="ko-KR" dirty="0">
                <a:latin typeface="Courier New" panose="02070309020205020404" pitchFamily="49" charset="0"/>
                <a:cs typeface="Courier New" panose="02070309020205020404" pitchFamily="49" charset="0"/>
              </a:rPr>
              <a:t>start routine</a:t>
            </a:r>
            <a:r>
              <a:rPr lang="en-US" altLang="ko-KR" dirty="0"/>
              <a:t>)</a:t>
            </a:r>
          </a:p>
          <a:p>
            <a:pPr lvl="2"/>
            <a:r>
              <a:rPr lang="en-US" altLang="ko-KR" i="1" dirty="0"/>
              <a:t>a void pointer </a:t>
            </a:r>
            <a:r>
              <a:rPr lang="en-US" altLang="ko-KR" dirty="0"/>
              <a:t>allows us to pass in </a:t>
            </a:r>
            <a:r>
              <a:rPr lang="en-US" altLang="ko-KR" i="1" dirty="0"/>
              <a:t>any type of </a:t>
            </a:r>
            <a:r>
              <a:rPr lang="en-US" altLang="ko-KR" dirty="0"/>
              <a:t>argument.</a:t>
            </a:r>
          </a:p>
          <a:p>
            <a:pPr lvl="1"/>
            <a:endParaRPr lang="ko-KR" altLang="en-US" dirty="0"/>
          </a:p>
        </p:txBody>
      </p:sp>
      <p:sp>
        <p:nvSpPr>
          <p:cNvPr id="15" name="TextBox 14">
            <a:extLst>
              <a:ext uri="{FF2B5EF4-FFF2-40B4-BE49-F238E27FC236}">
                <a16:creationId xmlns:a16="http://schemas.microsoft.com/office/drawing/2014/main" id="{4F4A218D-2ADD-4342-B239-4937AC5BB94D}"/>
              </a:ext>
            </a:extLst>
          </p:cNvPr>
          <p:cNvSpPr txBox="1"/>
          <p:nvPr/>
        </p:nvSpPr>
        <p:spPr>
          <a:xfrm>
            <a:off x="2111748" y="2185412"/>
            <a:ext cx="7920880" cy="1815882"/>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#include &lt;</a:t>
            </a:r>
            <a:r>
              <a:rPr lang="en-US" altLang="ko-KR" sz="1600" dirty="0" err="1">
                <a:solidFill>
                  <a:prstClr val="black"/>
                </a:solidFill>
                <a:latin typeface="Courier New" pitchFamily="49" charset="0"/>
                <a:ea typeface="맑은 고딕" pitchFamily="50" charset="-127"/>
                <a:cs typeface="Courier New" pitchFamily="49" charset="0"/>
              </a:rPr>
              <a:t>pthread.h</a:t>
            </a:r>
            <a:r>
              <a:rPr lang="en-US" altLang="ko-KR" sz="1600" dirty="0">
                <a:solidFill>
                  <a:prstClr val="black"/>
                </a:solidFill>
                <a:latin typeface="Courier New" pitchFamily="49" charset="0"/>
                <a:ea typeface="맑은 고딕" pitchFamily="50" charset="-127"/>
                <a:cs typeface="Courier New" pitchFamily="49" charset="0"/>
              </a:rPr>
              <a:t>&gt;</a:t>
            </a:r>
          </a:p>
          <a:p>
            <a:r>
              <a:rPr lang="en-US" altLang="ko-KR" sz="1600" dirty="0">
                <a:solidFill>
                  <a:prstClr val="black"/>
                </a:solidFill>
                <a:latin typeface="Courier New" pitchFamily="49" charset="0"/>
                <a:ea typeface="맑은 고딕" pitchFamily="50" charset="-127"/>
                <a:cs typeface="Courier New" pitchFamily="49" charset="0"/>
              </a:rPr>
              <a:t> </a:t>
            </a:r>
          </a:p>
          <a:p>
            <a:r>
              <a:rPr lang="en-US" altLang="ko-KR" sz="1600" dirty="0" err="1">
                <a:solidFill>
                  <a:srgbClr val="00B050"/>
                </a:solidFill>
                <a:latin typeface="Courier New" pitchFamily="49" charset="0"/>
                <a:ea typeface="맑은 고딕" pitchFamily="50" charset="-127"/>
                <a:cs typeface="Courier New" pitchFamily="49" charset="0"/>
              </a:rPr>
              <a:t>int</a:t>
            </a:r>
            <a:endParaRPr lang="en-US" altLang="ko-KR" sz="1600" dirty="0">
              <a:solidFill>
                <a:srgbClr val="00B050"/>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pthread_create</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pthread_t</a:t>
            </a:r>
            <a:r>
              <a:rPr lang="en-US" altLang="ko-KR" sz="1600" dirty="0">
                <a:solidFill>
                  <a:prstClr val="black"/>
                </a:solidFill>
                <a:latin typeface="Courier New" pitchFamily="49" charset="0"/>
                <a:ea typeface="맑은 고딕" pitchFamily="50" charset="-127"/>
                <a:cs typeface="Courier New" pitchFamily="49" charset="0"/>
              </a:rPr>
              <a:t>*      thread,</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const</a:t>
            </a:r>
            <a:r>
              <a:rPr lang="en-US" altLang="ko-KR" sz="1600" dirty="0">
                <a:solidFill>
                  <a:srgbClr val="00B050"/>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pthread_attr_t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attr</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start_routine</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arg</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46298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838200" y="365125"/>
            <a:ext cx="10515600" cy="1325563"/>
          </a:xfrm>
        </p:spPr>
        <p:txBody>
          <a:bodyPr/>
          <a:lstStyle/>
          <a:p>
            <a:r>
              <a:rPr lang="en-US" b="1" dirty="0"/>
              <a:t>Thread Identification</a:t>
            </a:r>
            <a:endParaRPr lang="ko-KR" altLang="en-US" b="1" dirty="0"/>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11</a:t>
            </a:fld>
            <a:r>
              <a:rPr lang="en-US" altLang="ko-KR">
                <a:solidFill>
                  <a:srgbClr val="1F497D">
                    <a:lumMod val="50000"/>
                  </a:srgbClr>
                </a:solidFill>
              </a:rPr>
              <a:t> </a:t>
            </a:r>
          </a:p>
        </p:txBody>
      </p:sp>
      <p:sp>
        <p:nvSpPr>
          <p:cNvPr id="21" name="Rectangle 4">
            <a:extLst>
              <a:ext uri="{FF2B5EF4-FFF2-40B4-BE49-F238E27FC236}">
                <a16:creationId xmlns:a16="http://schemas.microsoft.com/office/drawing/2014/main" id="{CAA21B80-092C-4B44-B251-9B726BAC9E72}"/>
              </a:ext>
            </a:extLst>
          </p:cNvPr>
          <p:cNvSpPr>
            <a:spLocks noChangeArrowheads="1"/>
          </p:cNvSpPr>
          <p:nvPr/>
        </p:nvSpPr>
        <p:spPr bwMode="auto">
          <a:xfrm>
            <a:off x="575596" y="1399984"/>
            <a:ext cx="98683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Recall that a process ID, represented by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pid_t</a:t>
            </a:r>
            <a:r>
              <a:rPr kumimoji="0" lang="en-US" altLang="en-US" sz="2400" b="0" i="0" u="none" strike="noStrike" cap="none" normalizeH="0" baseline="0" dirty="0">
                <a:ln>
                  <a:noFill/>
                </a:ln>
                <a:solidFill>
                  <a:schemeClr val="tx1"/>
                </a:solidFill>
                <a:effectLst/>
              </a:rPr>
              <a:t> data type, is a non-negative integer. A thread ID is represented by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pthread_t</a:t>
            </a:r>
            <a:r>
              <a:rPr kumimoji="0" lang="en-US" altLang="en-US" sz="2400" b="0" i="0" u="none" strike="noStrike" cap="none" normalizeH="0" baseline="0" dirty="0">
                <a:ln>
                  <a:noFill/>
                </a:ln>
                <a:solidFill>
                  <a:schemeClr val="tx1"/>
                </a:solidFill>
                <a:effectLst/>
              </a:rPr>
              <a:t> data type. Implementations are allowed to use a structure to represent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pthread_t</a:t>
            </a:r>
            <a:r>
              <a:rPr kumimoji="0" lang="en-US" altLang="en-US" sz="2400" b="0" i="0" u="none" strike="noStrike" cap="none" normalizeH="0" baseline="0" dirty="0">
                <a:ln>
                  <a:noFill/>
                </a:ln>
                <a:solidFill>
                  <a:schemeClr val="tx1"/>
                </a:solidFill>
                <a:effectLst/>
              </a:rPr>
              <a:t> data type, so portable implementations can't treat them as integers. Therefore, a function must be used to compare two thread IDs.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2283CC1-C574-44E5-A9DE-12D3EDF02736}"/>
              </a:ext>
            </a:extLst>
          </p:cNvPr>
          <p:cNvGraphicFramePr>
            <a:graphicFrameLocks noGrp="1"/>
          </p:cNvGraphicFramePr>
          <p:nvPr>
            <p:extLst>
              <p:ext uri="{D42A27DB-BD31-4B8C-83A1-F6EECF244321}">
                <p14:modId xmlns:p14="http://schemas.microsoft.com/office/powerpoint/2010/main" val="3437162091"/>
              </p:ext>
            </p:extLst>
          </p:nvPr>
        </p:nvGraphicFramePr>
        <p:xfrm>
          <a:off x="838200" y="3220244"/>
          <a:ext cx="10515600" cy="1836420"/>
        </p:xfrm>
        <a:graphic>
          <a:graphicData uri="http://schemas.openxmlformats.org/drawingml/2006/table">
            <a:tbl>
              <a:tblPr/>
              <a:tblGrid>
                <a:gridCol w="10515600">
                  <a:extLst>
                    <a:ext uri="{9D8B030D-6E8A-4147-A177-3AD203B41FA5}">
                      <a16:colId xmlns:a16="http://schemas.microsoft.com/office/drawing/2014/main" val="2113549886"/>
                    </a:ext>
                  </a:extLst>
                </a:gridCol>
              </a:tblGrid>
              <a:tr h="0">
                <a:tc>
                  <a:txBody>
                    <a:bodyPr/>
                    <a:lstStyle/>
                    <a:p>
                      <a:endParaRPr lang="en-US" b="1">
                        <a:latin typeface="Courier New" panose="02070309020205020404" pitchFamily="49" charset="0"/>
                        <a:cs typeface="Courier New" panose="02070309020205020404" pitchFamily="49" charset="0"/>
                      </a:endParaRPr>
                    </a:p>
                  </a:txBody>
                  <a:tcPr marL="0" marR="0" marT="0" marB="0">
                    <a:lnL>
                      <a:noFill/>
                    </a:lnL>
                    <a:lnR>
                      <a:noFill/>
                    </a:lnR>
                    <a:lnT>
                      <a:noFill/>
                    </a:lnT>
                    <a:lnB>
                      <a:noFill/>
                    </a:lnB>
                  </a:tcPr>
                </a:tc>
                <a:extLst>
                  <a:ext uri="{0D108BD9-81ED-4DB2-BD59-A6C34878D82A}">
                    <a16:rowId xmlns:a16="http://schemas.microsoft.com/office/drawing/2014/main" val="2275076872"/>
                  </a:ext>
                </a:extLst>
              </a:tr>
              <a:tr h="0">
                <a:tc>
                  <a:txBody>
                    <a:bodyPr/>
                    <a:lstStyle/>
                    <a:p>
                      <a:pPr algn="l"/>
                      <a:endParaRPr lang="en-IN" b="1" dirty="0">
                        <a:latin typeface="Courier New" panose="02070309020205020404" pitchFamily="49" charset="0"/>
                        <a:cs typeface="Courier New" panose="02070309020205020404" pitchFamily="49" charset="0"/>
                      </a:endParaRPr>
                    </a:p>
                    <a:p>
                      <a:pPr algn="l"/>
                      <a:r>
                        <a:rPr lang="en-IN" b="1" dirty="0">
                          <a:latin typeface="Courier New" panose="02070309020205020404" pitchFamily="49" charset="0"/>
                          <a:cs typeface="Courier New" panose="02070309020205020404" pitchFamily="49" charset="0"/>
                        </a:rPr>
                        <a:t>#include &lt;</a:t>
                      </a:r>
                      <a:r>
                        <a:rPr lang="en-IN" b="1" dirty="0" err="1">
                          <a:latin typeface="Courier New" panose="02070309020205020404" pitchFamily="49" charset="0"/>
                          <a:cs typeface="Courier New" panose="02070309020205020404" pitchFamily="49" charset="0"/>
                        </a:rPr>
                        <a:t>pthread.h</a:t>
                      </a:r>
                      <a:r>
                        <a:rPr lang="en-IN" b="1" dirty="0">
                          <a:latin typeface="Courier New" panose="02070309020205020404" pitchFamily="49" charset="0"/>
                          <a:cs typeface="Courier New" panose="02070309020205020404" pitchFamily="49" charset="0"/>
                        </a:rPr>
                        <a:t>&gt; </a:t>
                      </a:r>
                    </a:p>
                    <a:p>
                      <a:pPr algn="l"/>
                      <a:r>
                        <a:rPr lang="en-IN" b="1" dirty="0">
                          <a:latin typeface="Courier New" panose="02070309020205020404" pitchFamily="49" charset="0"/>
                          <a:cs typeface="Courier New" panose="02070309020205020404" pitchFamily="49" charset="0"/>
                        </a:rPr>
                        <a:t>int </a:t>
                      </a:r>
                      <a:r>
                        <a:rPr lang="en-IN" b="1" dirty="0" err="1">
                          <a:latin typeface="Courier New" panose="02070309020205020404" pitchFamily="49" charset="0"/>
                          <a:cs typeface="Courier New" panose="02070309020205020404" pitchFamily="49" charset="0"/>
                        </a:rPr>
                        <a:t>pthread_equal</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pthread_t</a:t>
                      </a:r>
                      <a:r>
                        <a:rPr lang="en-IN" b="1" dirty="0">
                          <a:latin typeface="Courier New" panose="02070309020205020404" pitchFamily="49" charset="0"/>
                          <a:cs typeface="Courier New" panose="02070309020205020404" pitchFamily="49" charset="0"/>
                        </a:rPr>
                        <a:t> tid1, </a:t>
                      </a:r>
                      <a:r>
                        <a:rPr lang="en-IN" b="1" dirty="0" err="1">
                          <a:latin typeface="Courier New" panose="02070309020205020404" pitchFamily="49" charset="0"/>
                          <a:cs typeface="Courier New" panose="02070309020205020404" pitchFamily="49" charset="0"/>
                        </a:rPr>
                        <a:t>pthread_t</a:t>
                      </a:r>
                      <a:r>
                        <a:rPr lang="en-IN" b="1" dirty="0">
                          <a:latin typeface="Courier New" panose="02070309020205020404" pitchFamily="49" charset="0"/>
                          <a:cs typeface="Courier New" panose="02070309020205020404" pitchFamily="49" charset="0"/>
                        </a:rPr>
                        <a:t> tid2); </a:t>
                      </a:r>
                      <a:br>
                        <a:rPr lang="en-IN" b="1" dirty="0">
                          <a:latin typeface="Courier New" panose="02070309020205020404" pitchFamily="49" charset="0"/>
                          <a:cs typeface="Courier New" panose="02070309020205020404" pitchFamily="49" charset="0"/>
                        </a:rPr>
                      </a:br>
                      <a:endParaRPr lang="en-IN" b="1" dirty="0">
                        <a:latin typeface="Courier New" panose="02070309020205020404" pitchFamily="49" charset="0"/>
                        <a:cs typeface="Courier New" panose="02070309020205020404" pitchFamily="49" charset="0"/>
                      </a:endParaRPr>
                    </a:p>
                  </a:txBody>
                  <a:tcPr marL="47625" marR="47625" marT="47625" marB="47625">
                    <a:lnL>
                      <a:noFill/>
                    </a:lnL>
                    <a:lnR>
                      <a:noFill/>
                    </a:lnR>
                    <a:lnT>
                      <a:noFill/>
                    </a:lnT>
                    <a:lnB>
                      <a:noFill/>
                    </a:lnB>
                  </a:tcPr>
                </a:tc>
                <a:extLst>
                  <a:ext uri="{0D108BD9-81ED-4DB2-BD59-A6C34878D82A}">
                    <a16:rowId xmlns:a16="http://schemas.microsoft.com/office/drawing/2014/main" val="1506535809"/>
                  </a:ext>
                </a:extLst>
              </a:tr>
              <a:tr h="0">
                <a:tc>
                  <a:txBody>
                    <a:bodyPr/>
                    <a:lstStyle/>
                    <a:p>
                      <a:pPr algn="r"/>
                      <a:r>
                        <a:rPr lang="en-IN" b="1" dirty="0">
                          <a:latin typeface="Courier New" panose="02070309020205020404" pitchFamily="49" charset="0"/>
                          <a:cs typeface="Courier New" panose="02070309020205020404" pitchFamily="49" charset="0"/>
                        </a:rPr>
                        <a:t>Returns: nonzero if equal, 0 otherwise</a:t>
                      </a:r>
                    </a:p>
                  </a:txBody>
                  <a:tcPr marL="47625" marR="47625" marT="47625" marB="47625">
                    <a:lnL>
                      <a:noFill/>
                    </a:lnL>
                    <a:lnR>
                      <a:noFill/>
                    </a:lnR>
                    <a:lnT>
                      <a:noFill/>
                    </a:lnT>
                    <a:lnB>
                      <a:noFill/>
                    </a:lnB>
                  </a:tcPr>
                </a:tc>
                <a:extLst>
                  <a:ext uri="{0D108BD9-81ED-4DB2-BD59-A6C34878D82A}">
                    <a16:rowId xmlns:a16="http://schemas.microsoft.com/office/drawing/2014/main" val="3269405691"/>
                  </a:ext>
                </a:extLst>
              </a:tr>
            </a:tbl>
          </a:graphicData>
        </a:graphic>
      </p:graphicFrame>
      <p:sp>
        <p:nvSpPr>
          <p:cNvPr id="25" name="Rectangle 6">
            <a:extLst>
              <a:ext uri="{FF2B5EF4-FFF2-40B4-BE49-F238E27FC236}">
                <a16:creationId xmlns:a16="http://schemas.microsoft.com/office/drawing/2014/main" id="{CBC2C1E7-0A2E-48C6-9668-AA796771D161}"/>
              </a:ext>
            </a:extLst>
          </p:cNvPr>
          <p:cNvSpPr>
            <a:spLocks noChangeArrowheads="1"/>
          </p:cNvSpPr>
          <p:nvPr/>
        </p:nvSpPr>
        <p:spPr bwMode="auto">
          <a:xfrm>
            <a:off x="838200" y="322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15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2B65-ECB7-457F-BA27-6A729CBC2EBC}"/>
              </a:ext>
            </a:extLst>
          </p:cNvPr>
          <p:cNvSpPr>
            <a:spLocks noGrp="1"/>
          </p:cNvSpPr>
          <p:nvPr>
            <p:ph type="title"/>
          </p:nvPr>
        </p:nvSpPr>
        <p:spPr/>
        <p:txBody>
          <a:bodyPr/>
          <a:lstStyle/>
          <a:p>
            <a:r>
              <a:rPr lang="en-US" b="1" dirty="0"/>
              <a:t>Thread Identification</a:t>
            </a:r>
            <a:endParaRPr lang="en-US" dirty="0"/>
          </a:p>
        </p:txBody>
      </p:sp>
      <p:sp>
        <p:nvSpPr>
          <p:cNvPr id="9" name="Rectangle 3">
            <a:extLst>
              <a:ext uri="{FF2B5EF4-FFF2-40B4-BE49-F238E27FC236}">
                <a16:creationId xmlns:a16="http://schemas.microsoft.com/office/drawing/2014/main" id="{4ABB7E8A-5A88-48FB-BFC7-81F5F984A82A}"/>
              </a:ext>
            </a:extLst>
          </p:cNvPr>
          <p:cNvSpPr>
            <a:spLocks noChangeArrowheads="1"/>
          </p:cNvSpPr>
          <p:nvPr/>
        </p:nvSpPr>
        <p:spPr bwMode="auto">
          <a:xfrm>
            <a:off x="700644" y="1609844"/>
            <a:ext cx="1007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thread can obtain its own thread ID by calling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pthread_self</a:t>
            </a:r>
            <a:r>
              <a:rPr kumimoji="0" lang="en-US" altLang="en-US" sz="2400" b="0" i="0" u="none" strike="noStrike" cap="none" normalizeH="0" baseline="0" dirty="0">
                <a:ln>
                  <a:noFill/>
                </a:ln>
                <a:solidFill>
                  <a:schemeClr val="tx1"/>
                </a:solidFill>
                <a:effectLst/>
              </a:rPr>
              <a:t> function.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8DA05790-D65A-405D-8AE7-3454F2B0C91D}"/>
              </a:ext>
            </a:extLst>
          </p:cNvPr>
          <p:cNvGraphicFramePr>
            <a:graphicFrameLocks noGrp="1"/>
          </p:cNvGraphicFramePr>
          <p:nvPr>
            <p:extLst>
              <p:ext uri="{D42A27DB-BD31-4B8C-83A1-F6EECF244321}">
                <p14:modId xmlns:p14="http://schemas.microsoft.com/office/powerpoint/2010/main" val="2734501367"/>
              </p:ext>
            </p:extLst>
          </p:nvPr>
        </p:nvGraphicFramePr>
        <p:xfrm>
          <a:off x="838200" y="2071509"/>
          <a:ext cx="10515600" cy="2019300"/>
        </p:xfrm>
        <a:graphic>
          <a:graphicData uri="http://schemas.openxmlformats.org/drawingml/2006/table">
            <a:tbl>
              <a:tblPr/>
              <a:tblGrid>
                <a:gridCol w="10515600">
                  <a:extLst>
                    <a:ext uri="{9D8B030D-6E8A-4147-A177-3AD203B41FA5}">
                      <a16:colId xmlns:a16="http://schemas.microsoft.com/office/drawing/2014/main" val="3900331754"/>
                    </a:ext>
                  </a:extLst>
                </a:gridCol>
              </a:tblGrid>
              <a:tr h="0">
                <a:tc>
                  <a:txBody>
                    <a:bodyPr/>
                    <a:lstStyle/>
                    <a:p>
                      <a:endParaRPr lang="en-US" sz="2000" b="1">
                        <a:latin typeface="Courier New" panose="02070309020205020404" pitchFamily="49" charset="0"/>
                        <a:cs typeface="Courier New" panose="02070309020205020404" pitchFamily="49" charset="0"/>
                      </a:endParaRPr>
                    </a:p>
                  </a:txBody>
                  <a:tcPr marL="0" marR="0" marT="0" marB="0">
                    <a:lnL>
                      <a:noFill/>
                    </a:lnL>
                    <a:lnR>
                      <a:noFill/>
                    </a:lnR>
                    <a:lnT>
                      <a:noFill/>
                    </a:lnT>
                    <a:lnB>
                      <a:noFill/>
                    </a:lnB>
                  </a:tcPr>
                </a:tc>
                <a:extLst>
                  <a:ext uri="{0D108BD9-81ED-4DB2-BD59-A6C34878D82A}">
                    <a16:rowId xmlns:a16="http://schemas.microsoft.com/office/drawing/2014/main" val="2136298248"/>
                  </a:ext>
                </a:extLst>
              </a:tr>
              <a:tr h="0">
                <a:tc>
                  <a:txBody>
                    <a:bodyPr/>
                    <a:lstStyle/>
                    <a:p>
                      <a:pPr algn="l"/>
                      <a:endParaRPr lang="en-IN" sz="2000" b="1" dirty="0">
                        <a:latin typeface="Courier New" panose="02070309020205020404" pitchFamily="49" charset="0"/>
                        <a:cs typeface="Courier New" panose="02070309020205020404" pitchFamily="49" charset="0"/>
                      </a:endParaRPr>
                    </a:p>
                    <a:p>
                      <a:pPr algn="l"/>
                      <a:r>
                        <a:rPr lang="en-IN" sz="2000" b="1" dirty="0">
                          <a:latin typeface="Courier New" panose="02070309020205020404" pitchFamily="49" charset="0"/>
                          <a:cs typeface="Courier New" panose="02070309020205020404" pitchFamily="49" charset="0"/>
                        </a:rPr>
                        <a:t>#include &lt;</a:t>
                      </a:r>
                      <a:r>
                        <a:rPr lang="en-IN" sz="2000" b="1" dirty="0" err="1">
                          <a:latin typeface="Courier New" panose="02070309020205020404" pitchFamily="49" charset="0"/>
                          <a:cs typeface="Courier New" panose="02070309020205020404" pitchFamily="49" charset="0"/>
                        </a:rPr>
                        <a:t>pthread.h</a:t>
                      </a:r>
                      <a:r>
                        <a:rPr lang="en-IN" sz="2000" b="1" dirty="0">
                          <a:latin typeface="Courier New" panose="02070309020205020404" pitchFamily="49" charset="0"/>
                          <a:cs typeface="Courier New" panose="02070309020205020404" pitchFamily="49" charset="0"/>
                        </a:rPr>
                        <a:t>&gt; </a:t>
                      </a:r>
                    </a:p>
                    <a:p>
                      <a:pPr algn="l"/>
                      <a:r>
                        <a:rPr lang="en-IN" sz="2000" b="1" dirty="0" err="1">
                          <a:latin typeface="Courier New" panose="02070309020205020404" pitchFamily="49" charset="0"/>
                          <a:cs typeface="Courier New" panose="02070309020205020404" pitchFamily="49" charset="0"/>
                        </a:rPr>
                        <a:t>pthread_t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pthread_self</a:t>
                      </a:r>
                      <a:r>
                        <a:rPr lang="en-IN" sz="2000" b="1" dirty="0">
                          <a:latin typeface="Courier New" panose="02070309020205020404" pitchFamily="49" charset="0"/>
                          <a:cs typeface="Courier New" panose="02070309020205020404" pitchFamily="49" charset="0"/>
                        </a:rPr>
                        <a:t>(void); </a:t>
                      </a:r>
                      <a:br>
                        <a:rPr lang="en-IN" sz="2000" b="1" dirty="0">
                          <a:latin typeface="Courier New" panose="02070309020205020404" pitchFamily="49" charset="0"/>
                          <a:cs typeface="Courier New" panose="02070309020205020404" pitchFamily="49" charset="0"/>
                        </a:rPr>
                      </a:br>
                      <a:endParaRPr lang="en-IN" sz="2000" b="1" dirty="0">
                        <a:latin typeface="Courier New" panose="02070309020205020404" pitchFamily="49" charset="0"/>
                        <a:cs typeface="Courier New" panose="02070309020205020404" pitchFamily="49" charset="0"/>
                      </a:endParaRPr>
                    </a:p>
                  </a:txBody>
                  <a:tcPr marL="47625" marR="47625" marT="47625" marB="47625">
                    <a:lnL>
                      <a:noFill/>
                    </a:lnL>
                    <a:lnR>
                      <a:noFill/>
                    </a:lnR>
                    <a:lnT>
                      <a:noFill/>
                    </a:lnT>
                    <a:lnB>
                      <a:noFill/>
                    </a:lnB>
                  </a:tcPr>
                </a:tc>
                <a:extLst>
                  <a:ext uri="{0D108BD9-81ED-4DB2-BD59-A6C34878D82A}">
                    <a16:rowId xmlns:a16="http://schemas.microsoft.com/office/drawing/2014/main" val="2684917033"/>
                  </a:ext>
                </a:extLst>
              </a:tr>
              <a:tr h="0">
                <a:tc>
                  <a:txBody>
                    <a:bodyPr/>
                    <a:lstStyle/>
                    <a:p>
                      <a:pPr algn="r"/>
                      <a:r>
                        <a:rPr lang="en-IN" sz="2000" b="1" dirty="0">
                          <a:latin typeface="Courier New" panose="02070309020205020404" pitchFamily="49" charset="0"/>
                          <a:cs typeface="Courier New" panose="02070309020205020404" pitchFamily="49" charset="0"/>
                        </a:rPr>
                        <a:t>Returns: the thread ID of the calling thread</a:t>
                      </a:r>
                    </a:p>
                  </a:txBody>
                  <a:tcPr marL="47625" marR="47625" marT="47625" marB="47625">
                    <a:lnL>
                      <a:noFill/>
                    </a:lnL>
                    <a:lnR>
                      <a:noFill/>
                    </a:lnR>
                    <a:lnT>
                      <a:noFill/>
                    </a:lnT>
                    <a:lnB>
                      <a:noFill/>
                    </a:lnB>
                  </a:tcPr>
                </a:tc>
                <a:extLst>
                  <a:ext uri="{0D108BD9-81ED-4DB2-BD59-A6C34878D82A}">
                    <a16:rowId xmlns:a16="http://schemas.microsoft.com/office/drawing/2014/main" val="1782704533"/>
                  </a:ext>
                </a:extLst>
              </a:tr>
            </a:tbl>
          </a:graphicData>
        </a:graphic>
      </p:graphicFrame>
      <p:sp>
        <p:nvSpPr>
          <p:cNvPr id="11" name="Rectangle 4">
            <a:extLst>
              <a:ext uri="{FF2B5EF4-FFF2-40B4-BE49-F238E27FC236}">
                <a16:creationId xmlns:a16="http://schemas.microsoft.com/office/drawing/2014/main" id="{F0D9C1BD-6CEA-42D3-B603-877B7CC3B1CD}"/>
              </a:ext>
            </a:extLst>
          </p:cNvPr>
          <p:cNvSpPr>
            <a:spLocks noChangeArrowheads="1"/>
          </p:cNvSpPr>
          <p:nvPr/>
        </p:nvSpPr>
        <p:spPr bwMode="auto">
          <a:xfrm>
            <a:off x="593767" y="4471630"/>
            <a:ext cx="106165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function can be used with </a:t>
            </a:r>
            <a:r>
              <a:rPr kumimoji="0" lang="en-US" altLang="en-US" b="0" i="0" u="none" strike="noStrike" cap="none" normalizeH="0" baseline="0" dirty="0" err="1">
                <a:ln>
                  <a:noFill/>
                </a:ln>
                <a:solidFill>
                  <a:schemeClr val="tx1"/>
                </a:solidFill>
                <a:effectLst/>
                <a:latin typeface="Arial Unicode MS" panose="020B0604020202020204" pitchFamily="34" charset="-128"/>
              </a:rPr>
              <a:t>pthread_equal</a:t>
            </a:r>
            <a:r>
              <a:rPr kumimoji="0" lang="en-US" altLang="en-US" b="0" i="0" u="none" strike="noStrike" cap="none" normalizeH="0" baseline="0" dirty="0">
                <a:ln>
                  <a:noFill/>
                </a:ln>
                <a:solidFill>
                  <a:schemeClr val="tx1"/>
                </a:solidFill>
                <a:effectLst/>
              </a:rPr>
              <a:t> when a thread needs to identify data structures that are tagged with its thread ID. For example, a master thread might place work assignments on a queue and use the thread ID to control which jobs go to each worker thread.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28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838200" y="365125"/>
            <a:ext cx="10515600" cy="1325563"/>
          </a:xfrm>
        </p:spPr>
        <p:txBody>
          <a:bodyPr/>
          <a:lstStyle/>
          <a:p>
            <a:r>
              <a:rPr lang="en-US" b="1" dirty="0"/>
              <a:t>Thread Termination</a:t>
            </a:r>
            <a:endParaRPr lang="ko-KR" altLang="en-US" b="1" dirty="0"/>
          </a:p>
        </p:txBody>
      </p:sp>
      <p:sp>
        <p:nvSpPr>
          <p:cNvPr id="14" name="내용 개체 틀 2">
            <a:extLst>
              <a:ext uri="{FF2B5EF4-FFF2-40B4-BE49-F238E27FC236}">
                <a16:creationId xmlns:a16="http://schemas.microsoft.com/office/drawing/2014/main" id="{A5CCA4D9-5575-4EF1-9D2F-389D1F34B87A}"/>
              </a:ext>
            </a:extLst>
          </p:cNvPr>
          <p:cNvSpPr>
            <a:spLocks noGrp="1"/>
          </p:cNvSpPr>
          <p:nvPr>
            <p:ph idx="1"/>
          </p:nvPr>
        </p:nvSpPr>
        <p:spPr>
          <a:xfrm>
            <a:off x="517566" y="1377207"/>
            <a:ext cx="10515600" cy="4351338"/>
          </a:xfrm>
        </p:spPr>
        <p:txBody>
          <a:bodyPr>
            <a:normAutofit lnSpcReduction="10000"/>
          </a:bodyPr>
          <a:lstStyle/>
          <a:p>
            <a:r>
              <a:rPr lang="en-IN" altLang="ko-KR" dirty="0"/>
              <a:t>If any thread within a process calls exit, _Exit, or _exit, then the entire process terminates. Similarly, when the default action is to terminate the process, a signal sent to a thread will terminate the entire process.</a:t>
            </a:r>
          </a:p>
          <a:p>
            <a:r>
              <a:rPr lang="en-IN" altLang="ko-KR" dirty="0"/>
              <a:t>A single thread can exit in three ways, thereby stopping its flow of control, without terminating the entire process.</a:t>
            </a:r>
          </a:p>
          <a:p>
            <a:pPr lvl="1"/>
            <a:r>
              <a:rPr lang="en-IN" altLang="ko-KR" dirty="0"/>
              <a:t>The thread can simply return from the start routine. The return value is the thread's exit code.</a:t>
            </a:r>
          </a:p>
          <a:p>
            <a:pPr lvl="1"/>
            <a:r>
              <a:rPr lang="en-IN" altLang="ko-KR" dirty="0"/>
              <a:t>The thread can be </a:t>
            </a:r>
            <a:r>
              <a:rPr lang="en-IN" altLang="ko-KR" dirty="0" err="1"/>
              <a:t>canceled</a:t>
            </a:r>
            <a:r>
              <a:rPr lang="en-IN" altLang="ko-KR" dirty="0"/>
              <a:t> by another thread in the same process.</a:t>
            </a:r>
          </a:p>
          <a:p>
            <a:pPr lvl="1"/>
            <a:r>
              <a:rPr lang="en-IN" altLang="ko-KR" dirty="0"/>
              <a:t>The thread can call </a:t>
            </a:r>
            <a:r>
              <a:rPr lang="en-IN" altLang="ko-KR" dirty="0" err="1"/>
              <a:t>pthread_exit</a:t>
            </a:r>
            <a:r>
              <a:rPr lang="en-IN" altLang="ko-KR" dirty="0"/>
              <a:t>.</a:t>
            </a:r>
          </a:p>
          <a:p>
            <a:pPr marL="457200" lvl="1" indent="0">
              <a:buNone/>
            </a:pPr>
            <a:r>
              <a:rPr lang="en-IN" altLang="ko-KR" sz="2800" dirty="0"/>
              <a:t>#include &lt;</a:t>
            </a:r>
            <a:r>
              <a:rPr lang="en-IN" altLang="ko-KR" sz="2800" dirty="0" err="1"/>
              <a:t>pthread.h</a:t>
            </a:r>
            <a:r>
              <a:rPr lang="en-IN" altLang="ko-KR" sz="2800" dirty="0"/>
              <a:t>&gt;</a:t>
            </a:r>
          </a:p>
          <a:p>
            <a:pPr marL="457200" lvl="1" indent="0">
              <a:buNone/>
            </a:pPr>
            <a:r>
              <a:rPr lang="en-IN" altLang="ko-KR" sz="2800" dirty="0"/>
              <a:t>void </a:t>
            </a:r>
            <a:r>
              <a:rPr lang="en-IN" altLang="ko-KR" sz="2800" dirty="0" err="1"/>
              <a:t>pthread_exit</a:t>
            </a:r>
            <a:r>
              <a:rPr lang="en-IN" altLang="ko-KR" sz="2800" dirty="0"/>
              <a:t>(void *</a:t>
            </a:r>
            <a:r>
              <a:rPr lang="en-IN" altLang="ko-KR" sz="2800" dirty="0" err="1"/>
              <a:t>rval_ptr</a:t>
            </a:r>
            <a:r>
              <a:rPr lang="en-IN" altLang="ko-KR" sz="2800" dirty="0"/>
              <a:t>);</a:t>
            </a:r>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13</a:t>
            </a:fld>
            <a:r>
              <a:rPr lang="en-US" altLang="ko-KR">
                <a:solidFill>
                  <a:srgbClr val="1F497D">
                    <a:lumMod val="50000"/>
                  </a:srgbClr>
                </a:solidFill>
              </a:rPr>
              <a:t> </a:t>
            </a:r>
          </a:p>
        </p:txBody>
      </p:sp>
      <p:sp>
        <p:nvSpPr>
          <p:cNvPr id="3" name="Rectangle 2">
            <a:extLst>
              <a:ext uri="{FF2B5EF4-FFF2-40B4-BE49-F238E27FC236}">
                <a16:creationId xmlns:a16="http://schemas.microsoft.com/office/drawing/2014/main" id="{DCF929B7-8F55-4157-9D30-5071163912C6}"/>
              </a:ext>
            </a:extLst>
          </p:cNvPr>
          <p:cNvSpPr>
            <a:spLocks noChangeArrowheads="1"/>
          </p:cNvSpPr>
          <p:nvPr/>
        </p:nvSpPr>
        <p:spPr bwMode="auto">
          <a:xfrm>
            <a:off x="101791" y="5643356"/>
            <a:ext cx="105323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panose="020B0604020202020204" pitchFamily="34" charset="0"/>
              </a:rPr>
              <a:t>rval_ptr</a:t>
            </a:r>
            <a:r>
              <a:rPr kumimoji="0" lang="en-US" altLang="en-US" sz="2000" b="0" i="0" u="none" strike="noStrike" cap="none" normalizeH="0" baseline="0" dirty="0">
                <a:ln>
                  <a:noFill/>
                </a:ln>
                <a:solidFill>
                  <a:schemeClr val="tx1"/>
                </a:solidFill>
                <a:effectLst/>
                <a:latin typeface="Arial" panose="020B0604020202020204" pitchFamily="34" charset="0"/>
              </a:rPr>
              <a:t> is a </a:t>
            </a:r>
            <a:r>
              <a:rPr kumimoji="0" lang="en-US" altLang="en-US" sz="2000" b="0" i="0" u="none" strike="noStrike" cap="none" normalizeH="0" baseline="0" dirty="0" err="1">
                <a:ln>
                  <a:noFill/>
                </a:ln>
                <a:solidFill>
                  <a:schemeClr val="tx1"/>
                </a:solidFill>
                <a:effectLst/>
                <a:latin typeface="Arial" panose="020B0604020202020204" pitchFamily="34" charset="0"/>
              </a:rPr>
              <a:t>typeless</a:t>
            </a:r>
            <a:r>
              <a:rPr kumimoji="0" lang="en-US" altLang="en-US" sz="2000" b="0" i="0" u="none" strike="noStrike" cap="none" normalizeH="0" baseline="0" dirty="0">
                <a:ln>
                  <a:noFill/>
                </a:ln>
                <a:solidFill>
                  <a:schemeClr val="tx1"/>
                </a:solidFill>
                <a:effectLst/>
                <a:latin typeface="Arial" panose="020B0604020202020204" pitchFamily="34" charset="0"/>
              </a:rPr>
              <a:t> pointer, similar to the single argument passed to the start routine.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pointer is available to other threads in the process by calling the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pthread_join</a:t>
            </a:r>
            <a:r>
              <a:rPr kumimoji="0" lang="en-US" altLang="en-US" sz="2000" b="0" i="0" u="none" strike="noStrike" cap="none" normalizeH="0" baseline="0" dirty="0">
                <a:ln>
                  <a:noFill/>
                </a:ln>
                <a:solidFill>
                  <a:schemeClr val="tx1"/>
                </a:solidFill>
                <a:effectLst/>
              </a:rPr>
              <a:t>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066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E2A74E-D958-4046-AEB7-0EAAF2A93EBF}"/>
              </a:ext>
            </a:extLst>
          </p:cNvPr>
          <p:cNvSpPr>
            <a:spLocks noGrp="1"/>
          </p:cNvSpPr>
          <p:nvPr>
            <p:ph type="title"/>
          </p:nvPr>
        </p:nvSpPr>
        <p:spPr>
          <a:xfrm>
            <a:off x="701690" y="171727"/>
            <a:ext cx="10515600" cy="818409"/>
          </a:xfrm>
        </p:spPr>
        <p:txBody>
          <a:bodyPr/>
          <a:lstStyle/>
          <a:p>
            <a:r>
              <a:rPr lang="en-US" altLang="ko-KR" b="1" dirty="0"/>
              <a:t>Wait for a thread to complete</a:t>
            </a:r>
            <a:endParaRPr lang="ko-KR" altLang="en-US" b="1" dirty="0"/>
          </a:p>
        </p:txBody>
      </p:sp>
      <p:sp>
        <p:nvSpPr>
          <p:cNvPr id="14" name="내용 개체 틀 2">
            <a:extLst>
              <a:ext uri="{FF2B5EF4-FFF2-40B4-BE49-F238E27FC236}">
                <a16:creationId xmlns:a16="http://schemas.microsoft.com/office/drawing/2014/main" id="{A5CCA4D9-5575-4EF1-9D2F-389D1F34B87A}"/>
              </a:ext>
            </a:extLst>
          </p:cNvPr>
          <p:cNvSpPr>
            <a:spLocks noGrp="1"/>
          </p:cNvSpPr>
          <p:nvPr>
            <p:ph idx="1"/>
          </p:nvPr>
        </p:nvSpPr>
        <p:spPr>
          <a:xfrm>
            <a:off x="190005" y="2253667"/>
            <a:ext cx="11163795" cy="4351338"/>
          </a:xfrm>
        </p:spPr>
        <p:txBody>
          <a:bodyPr>
            <a:normAutofit fontScale="92500"/>
          </a:bodyPr>
          <a:lstStyle/>
          <a:p>
            <a:r>
              <a:rPr lang="en-IN" altLang="ko-KR" dirty="0"/>
              <a:t>The calling thread will block until the specified thread calls </a:t>
            </a:r>
            <a:r>
              <a:rPr lang="en-IN" altLang="ko-KR" dirty="0" err="1"/>
              <a:t>pthread_exit</a:t>
            </a:r>
            <a:r>
              <a:rPr lang="en-IN" altLang="ko-KR" dirty="0"/>
              <a:t>, returns from its start routine, or is </a:t>
            </a:r>
            <a:r>
              <a:rPr lang="en-IN" altLang="ko-KR" dirty="0" err="1"/>
              <a:t>canceled</a:t>
            </a:r>
            <a:r>
              <a:rPr lang="en-IN" altLang="ko-KR" dirty="0"/>
              <a:t>. If the thread simply returned from its start routine, </a:t>
            </a:r>
            <a:r>
              <a:rPr lang="en-IN" altLang="ko-KR" dirty="0" err="1"/>
              <a:t>rval_ptr</a:t>
            </a:r>
            <a:r>
              <a:rPr lang="en-IN" altLang="ko-KR" dirty="0"/>
              <a:t> will contain the return code. If the thread was </a:t>
            </a:r>
            <a:r>
              <a:rPr lang="en-IN" altLang="ko-KR" dirty="0" err="1"/>
              <a:t>canceled</a:t>
            </a:r>
            <a:r>
              <a:rPr lang="en-IN" altLang="ko-KR" dirty="0"/>
              <a:t>, the memory location specified by </a:t>
            </a:r>
            <a:r>
              <a:rPr lang="en-IN" altLang="ko-KR" dirty="0" err="1"/>
              <a:t>rval_ptr</a:t>
            </a:r>
            <a:r>
              <a:rPr lang="en-IN" altLang="ko-KR" dirty="0"/>
              <a:t> is set to PTHREAD_CANCELED.</a:t>
            </a:r>
          </a:p>
          <a:p>
            <a:r>
              <a:rPr lang="en-IN" altLang="ko-KR" dirty="0"/>
              <a:t>By calling </a:t>
            </a:r>
            <a:r>
              <a:rPr lang="en-IN" altLang="ko-KR" dirty="0" err="1"/>
              <a:t>pthread_join</a:t>
            </a:r>
            <a:r>
              <a:rPr lang="en-IN" altLang="ko-KR" dirty="0"/>
              <a:t>, we automatically place a thread in the detached state (discussed shortly) so that its resources can be recovered. If the thread was already in the detached state, calling </a:t>
            </a:r>
            <a:r>
              <a:rPr lang="en-IN" altLang="ko-KR" dirty="0" err="1"/>
              <a:t>pthread_join</a:t>
            </a:r>
            <a:r>
              <a:rPr lang="en-IN" altLang="ko-KR" dirty="0"/>
              <a:t> fails, returning EINVAL.</a:t>
            </a:r>
          </a:p>
          <a:p>
            <a:r>
              <a:rPr lang="en-IN" altLang="ko-KR" dirty="0"/>
              <a:t>If we're not interested in a thread's return value, we can set </a:t>
            </a:r>
            <a:r>
              <a:rPr lang="en-IN" altLang="ko-KR" dirty="0" err="1"/>
              <a:t>rval_ptr</a:t>
            </a:r>
            <a:r>
              <a:rPr lang="en-IN" altLang="ko-KR" dirty="0"/>
              <a:t> to NULL. In this case, calling </a:t>
            </a:r>
            <a:r>
              <a:rPr lang="en-IN" altLang="ko-KR" dirty="0" err="1"/>
              <a:t>pthread_join</a:t>
            </a:r>
            <a:r>
              <a:rPr lang="en-IN" altLang="ko-KR" dirty="0"/>
              <a:t> allows us to wait for the specified thread, but does not retrieve the thread's termination status.</a:t>
            </a:r>
            <a:endParaRPr lang="en-US" altLang="ko-KR" dirty="0"/>
          </a:p>
        </p:txBody>
      </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14</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4E31DA18-9013-4BBC-9225-57EE11532858}"/>
              </a:ext>
            </a:extLst>
          </p:cNvPr>
          <p:cNvSpPr txBox="1"/>
          <p:nvPr/>
        </p:nvSpPr>
        <p:spPr>
          <a:xfrm>
            <a:off x="1318161" y="841549"/>
            <a:ext cx="8522255" cy="1325563"/>
          </a:xfrm>
          <a:prstGeom prst="rect">
            <a:avLst/>
          </a:prstGeom>
          <a:noFill/>
          <a:ln>
            <a:solidFill>
              <a:schemeClr val="tx1"/>
            </a:solidFill>
          </a:ln>
        </p:spPr>
        <p:txBody>
          <a:bodyPr wrap="square" lIns="252000" rtlCol="0" anchor="ctr">
            <a:noAutofit/>
          </a:bodyPr>
          <a:lstStyle/>
          <a:p>
            <a:r>
              <a:rPr lang="en-IN" altLang="ko-KR" sz="1600" b="1" dirty="0">
                <a:solidFill>
                  <a:prstClr val="black"/>
                </a:solidFill>
                <a:latin typeface="Courier New" pitchFamily="49" charset="0"/>
                <a:ea typeface="맑은 고딕" pitchFamily="50" charset="-127"/>
                <a:cs typeface="Courier New" pitchFamily="49" charset="0"/>
              </a:rPr>
              <a:t>#include &lt;</a:t>
            </a:r>
            <a:r>
              <a:rPr lang="en-IN" altLang="ko-KR" sz="1600" b="1" dirty="0" err="1">
                <a:solidFill>
                  <a:prstClr val="black"/>
                </a:solidFill>
                <a:latin typeface="Courier New" pitchFamily="49" charset="0"/>
                <a:ea typeface="맑은 고딕" pitchFamily="50" charset="-127"/>
                <a:cs typeface="Courier New" pitchFamily="49" charset="0"/>
              </a:rPr>
              <a:t>pthread.h</a:t>
            </a:r>
            <a:r>
              <a:rPr lang="en-IN" altLang="ko-KR" sz="1600" b="1" dirty="0">
                <a:solidFill>
                  <a:prstClr val="black"/>
                </a:solidFill>
                <a:latin typeface="Courier New" pitchFamily="49" charset="0"/>
                <a:ea typeface="맑은 고딕" pitchFamily="50" charset="-127"/>
                <a:cs typeface="Courier New" pitchFamily="49" charset="0"/>
              </a:rPr>
              <a:t>&gt;</a:t>
            </a:r>
          </a:p>
          <a:p>
            <a:r>
              <a:rPr lang="en-IN" altLang="ko-KR" sz="1600" b="1" dirty="0">
                <a:solidFill>
                  <a:prstClr val="black"/>
                </a:solidFill>
                <a:latin typeface="Courier New" pitchFamily="49" charset="0"/>
                <a:ea typeface="맑은 고딕" pitchFamily="50" charset="-127"/>
                <a:cs typeface="Courier New" pitchFamily="49" charset="0"/>
              </a:rPr>
              <a:t>int </a:t>
            </a:r>
            <a:r>
              <a:rPr lang="en-IN" altLang="ko-KR" sz="1600" b="1" dirty="0" err="1">
                <a:solidFill>
                  <a:prstClr val="black"/>
                </a:solidFill>
                <a:latin typeface="Courier New" pitchFamily="49" charset="0"/>
                <a:ea typeface="맑은 고딕" pitchFamily="50" charset="-127"/>
                <a:cs typeface="Courier New" pitchFamily="49" charset="0"/>
              </a:rPr>
              <a:t>pthread_join</a:t>
            </a:r>
            <a:r>
              <a:rPr lang="en-IN" altLang="ko-KR" sz="1600" b="1" dirty="0">
                <a:solidFill>
                  <a:prstClr val="black"/>
                </a:solidFill>
                <a:latin typeface="Courier New" pitchFamily="49" charset="0"/>
                <a:ea typeface="맑은 고딕" pitchFamily="50" charset="-127"/>
                <a:cs typeface="Courier New" pitchFamily="49" charset="0"/>
              </a:rPr>
              <a:t>(</a:t>
            </a:r>
            <a:r>
              <a:rPr lang="en-IN" altLang="ko-KR" sz="1600" b="1" dirty="0" err="1">
                <a:solidFill>
                  <a:prstClr val="black"/>
                </a:solidFill>
                <a:latin typeface="Courier New" pitchFamily="49" charset="0"/>
                <a:ea typeface="맑은 고딕" pitchFamily="50" charset="-127"/>
                <a:cs typeface="Courier New" pitchFamily="49" charset="0"/>
              </a:rPr>
              <a:t>pthread_t</a:t>
            </a:r>
            <a:r>
              <a:rPr lang="en-IN" altLang="ko-KR" sz="1600" b="1" dirty="0">
                <a:solidFill>
                  <a:prstClr val="black"/>
                </a:solidFill>
                <a:latin typeface="Courier New" pitchFamily="49" charset="0"/>
                <a:ea typeface="맑은 고딕" pitchFamily="50" charset="-127"/>
                <a:cs typeface="Courier New" pitchFamily="49" charset="0"/>
              </a:rPr>
              <a:t> thread, void **</a:t>
            </a:r>
            <a:r>
              <a:rPr lang="en-IN" altLang="ko-KR" sz="1600" b="1" dirty="0" err="1">
                <a:solidFill>
                  <a:prstClr val="black"/>
                </a:solidFill>
                <a:latin typeface="Courier New" pitchFamily="49" charset="0"/>
                <a:ea typeface="맑은 고딕" pitchFamily="50" charset="-127"/>
                <a:cs typeface="Courier New" pitchFamily="49" charset="0"/>
              </a:rPr>
              <a:t>rval_ptr</a:t>
            </a:r>
            <a:r>
              <a:rPr lang="en-IN" altLang="ko-KR" sz="1600" b="1" dirty="0">
                <a:solidFill>
                  <a:prstClr val="black"/>
                </a:solidFill>
                <a:latin typeface="Courier New" pitchFamily="49" charset="0"/>
                <a:ea typeface="맑은 고딕" pitchFamily="50" charset="-127"/>
                <a:cs typeface="Courier New" pitchFamily="49" charset="0"/>
              </a:rPr>
              <a:t>);</a:t>
            </a:r>
          </a:p>
          <a:p>
            <a:endParaRPr lang="en-IN" altLang="ko-KR" sz="1600" b="1" dirty="0">
              <a:solidFill>
                <a:prstClr val="black"/>
              </a:solidFill>
              <a:latin typeface="Courier New" pitchFamily="49" charset="0"/>
              <a:ea typeface="맑은 고딕" pitchFamily="50" charset="-127"/>
              <a:cs typeface="Courier New" pitchFamily="49" charset="0"/>
            </a:endParaRPr>
          </a:p>
          <a:p>
            <a:r>
              <a:rPr lang="en-IN" altLang="ko-KR" sz="1600" b="1" dirty="0">
                <a:solidFill>
                  <a:prstClr val="black"/>
                </a:solidFill>
                <a:latin typeface="Courier New" pitchFamily="49" charset="0"/>
                <a:ea typeface="맑은 고딕" pitchFamily="50" charset="-127"/>
                <a:cs typeface="Courier New" pitchFamily="49" charset="0"/>
              </a:rPr>
              <a:t>Returns: 0 if OK, error number on failure</a:t>
            </a:r>
            <a:endParaRPr lang="en-US" altLang="ko-KR" sz="1600" b="1"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03345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15</a:t>
            </a:fld>
            <a:r>
              <a:rPr lang="en-US" altLang="ko-KR">
                <a:solidFill>
                  <a:srgbClr val="1F497D">
                    <a:lumMod val="50000"/>
                  </a:srgbClr>
                </a:solidFill>
              </a:rPr>
              <a:t> </a:t>
            </a:r>
          </a:p>
        </p:txBody>
      </p:sp>
      <p:pic>
        <p:nvPicPr>
          <p:cNvPr id="17" name="Picture 2">
            <a:extLst>
              <a:ext uri="{FF2B5EF4-FFF2-40B4-BE49-F238E27FC236}">
                <a16:creationId xmlns:a16="http://schemas.microsoft.com/office/drawing/2014/main" id="{7D1942B7-E54A-4808-8B33-4700AC633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23" t="30663" r="10222" b="24739"/>
          <a:stretch>
            <a:fillRect/>
          </a:stretch>
        </p:blipFill>
        <p:spPr bwMode="auto">
          <a:xfrm>
            <a:off x="1064821" y="2068673"/>
            <a:ext cx="85058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9">
            <a:extLst>
              <a:ext uri="{FF2B5EF4-FFF2-40B4-BE49-F238E27FC236}">
                <a16:creationId xmlns:a16="http://schemas.microsoft.com/office/drawing/2014/main" id="{278E0211-480F-4413-B687-E41F7D53C543}"/>
              </a:ext>
            </a:extLst>
          </p:cNvPr>
          <p:cNvSpPr>
            <a:spLocks noGrp="1"/>
          </p:cNvSpPr>
          <p:nvPr>
            <p:ph type="title"/>
          </p:nvPr>
        </p:nvSpPr>
        <p:spPr/>
        <p:txBody>
          <a:bodyPr/>
          <a:lstStyle/>
          <a:p>
            <a:r>
              <a:rPr lang="en-US" b="1" dirty="0"/>
              <a:t>Joining</a:t>
            </a:r>
            <a:endParaRPr lang="en-IN" b="1" dirty="0"/>
          </a:p>
        </p:txBody>
      </p:sp>
    </p:spTree>
    <p:extLst>
      <p:ext uri="{BB962C8B-B14F-4D97-AF65-F5344CB8AC3E}">
        <p14:creationId xmlns:p14="http://schemas.microsoft.com/office/powerpoint/2010/main" val="223940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523742C6-77EF-479F-8066-EF610E3C970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16</a:t>
            </a:fld>
            <a:r>
              <a:rPr lang="en-US" altLang="ko-KR">
                <a:solidFill>
                  <a:srgbClr val="1F497D">
                    <a:lumMod val="50000"/>
                  </a:srgbClr>
                </a:solidFill>
              </a:rPr>
              <a:t> </a:t>
            </a:r>
          </a:p>
        </p:txBody>
      </p:sp>
      <p:sp>
        <p:nvSpPr>
          <p:cNvPr id="20" name="Title 19">
            <a:extLst>
              <a:ext uri="{FF2B5EF4-FFF2-40B4-BE49-F238E27FC236}">
                <a16:creationId xmlns:a16="http://schemas.microsoft.com/office/drawing/2014/main" id="{278E0211-480F-4413-B687-E41F7D53C543}"/>
              </a:ext>
            </a:extLst>
          </p:cNvPr>
          <p:cNvSpPr>
            <a:spLocks noGrp="1"/>
          </p:cNvSpPr>
          <p:nvPr>
            <p:ph type="title"/>
          </p:nvPr>
        </p:nvSpPr>
        <p:spPr/>
        <p:txBody>
          <a:bodyPr/>
          <a:lstStyle/>
          <a:p>
            <a:r>
              <a:rPr lang="en-US" altLang="en-US" sz="4400" b="1" dirty="0"/>
              <a:t>Detach</a:t>
            </a:r>
            <a:endParaRPr lang="en-IN" b="1" dirty="0"/>
          </a:p>
        </p:txBody>
      </p:sp>
      <p:sp>
        <p:nvSpPr>
          <p:cNvPr id="14" name="Content Placeholder 3">
            <a:extLst>
              <a:ext uri="{FF2B5EF4-FFF2-40B4-BE49-F238E27FC236}">
                <a16:creationId xmlns:a16="http://schemas.microsoft.com/office/drawing/2014/main" id="{22CA1B9E-ECFA-4C09-9F52-8539EF2A1BCF}"/>
              </a:ext>
            </a:extLst>
          </p:cNvPr>
          <p:cNvSpPr>
            <a:spLocks noGrp="1"/>
          </p:cNvSpPr>
          <p:nvPr>
            <p:ph idx="1"/>
          </p:nvPr>
        </p:nvSpPr>
        <p:spPr>
          <a:xfrm>
            <a:off x="763852" y="1690688"/>
            <a:ext cx="10649197" cy="4660554"/>
          </a:xfrm>
        </p:spPr>
        <p:txBody>
          <a:bodyPr>
            <a:normAutofit lnSpcReduction="10000"/>
          </a:bodyPr>
          <a:lstStyle/>
          <a:p>
            <a:r>
              <a:rPr lang="en-US" altLang="en-US" sz="2400" dirty="0"/>
              <a:t>The </a:t>
            </a:r>
            <a:r>
              <a:rPr lang="en-US" altLang="en-US" sz="2400" dirty="0" err="1">
                <a:latin typeface="Courier New" panose="02070309020205020404" pitchFamily="49" charset="0"/>
                <a:cs typeface="Courier New" panose="02070309020205020404" pitchFamily="49" charset="0"/>
              </a:rPr>
              <a:t>pthread_detach</a:t>
            </a:r>
            <a:r>
              <a:rPr lang="en-US" altLang="en-US" sz="2400" dirty="0">
                <a:latin typeface="Courier New" panose="02070309020205020404" pitchFamily="49" charset="0"/>
                <a:cs typeface="Courier New" panose="02070309020205020404" pitchFamily="49" charset="0"/>
              </a:rPr>
              <a:t>()</a:t>
            </a:r>
            <a:r>
              <a:rPr lang="en-US" altLang="en-US" sz="2400" dirty="0"/>
              <a:t>routine can be used to explicitly detach a thread even though it was created as joinable </a:t>
            </a:r>
            <a:br>
              <a:rPr lang="en-US" altLang="en-US" sz="2400" dirty="0"/>
            </a:br>
            <a:endParaRPr lang="en-US" altLang="en-US" sz="800" dirty="0"/>
          </a:p>
          <a:p>
            <a:r>
              <a:rPr lang="en-US" altLang="en-US" sz="2400" dirty="0"/>
              <a:t>There is no converse routine</a:t>
            </a:r>
            <a:br>
              <a:rPr lang="en-US" altLang="en-US" sz="2400" dirty="0"/>
            </a:br>
            <a:endParaRPr lang="en-US" altLang="en-US" sz="1200" dirty="0"/>
          </a:p>
          <a:p>
            <a:r>
              <a:rPr lang="en-US" altLang="en-US" sz="2400" b="1" dirty="0"/>
              <a:t>Recommendations</a:t>
            </a:r>
            <a:r>
              <a:rPr lang="en-US" altLang="en-US" sz="2400" dirty="0"/>
              <a:t>: </a:t>
            </a:r>
          </a:p>
          <a:p>
            <a:r>
              <a:rPr lang="en-US" altLang="en-US" sz="2400" dirty="0"/>
              <a:t>If a thread requires joining, consider explicitly creating it as joinable </a:t>
            </a:r>
            <a:br>
              <a:rPr lang="en-US" altLang="en-US" sz="2400" dirty="0"/>
            </a:br>
            <a:endParaRPr lang="en-US" altLang="en-US" sz="800" dirty="0"/>
          </a:p>
          <a:p>
            <a:r>
              <a:rPr lang="en-US" altLang="en-US" sz="2400" dirty="0"/>
              <a:t>This provides portability as not all implementations may create threads as joinable by default </a:t>
            </a:r>
            <a:br>
              <a:rPr lang="en-US" altLang="en-US" sz="2400" dirty="0"/>
            </a:br>
            <a:endParaRPr lang="en-US" altLang="en-US" sz="800" dirty="0"/>
          </a:p>
          <a:p>
            <a:r>
              <a:rPr lang="en-US" altLang="en-US" sz="2400" dirty="0"/>
              <a:t>If you know in advance that a thread will never need to join with another thread, consider creating it in a detached state </a:t>
            </a:r>
            <a:br>
              <a:rPr lang="en-US" altLang="en-US" sz="2400" dirty="0"/>
            </a:br>
            <a:endParaRPr lang="en-US" altLang="en-US" sz="800" dirty="0"/>
          </a:p>
          <a:p>
            <a:r>
              <a:rPr lang="en-US" altLang="en-US" sz="2400" dirty="0"/>
              <a:t>Some system resources may be able to be freed. </a:t>
            </a:r>
          </a:p>
          <a:p>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51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17</a:t>
            </a:fld>
            <a:r>
              <a:rPr lang="en-US" altLang="ko-KR">
                <a:solidFill>
                  <a:srgbClr val="1F497D">
                    <a:lumMod val="50000"/>
                  </a:srgbClr>
                </a:solidFill>
              </a:rPr>
              <a:t> </a:t>
            </a:r>
          </a:p>
        </p:txBody>
      </p:sp>
      <p:pic>
        <p:nvPicPr>
          <p:cNvPr id="2" name="Picture 1">
            <a:extLst>
              <a:ext uri="{FF2B5EF4-FFF2-40B4-BE49-F238E27FC236}">
                <a16:creationId xmlns:a16="http://schemas.microsoft.com/office/drawing/2014/main" id="{DDDA8EF7-C421-4A28-BCF9-C8313EE78474}"/>
              </a:ext>
            </a:extLst>
          </p:cNvPr>
          <p:cNvPicPr>
            <a:picLocks noChangeAspect="1"/>
          </p:cNvPicPr>
          <p:nvPr/>
        </p:nvPicPr>
        <p:blipFill>
          <a:blip r:embed="rId3"/>
          <a:stretch>
            <a:fillRect/>
          </a:stretch>
        </p:blipFill>
        <p:spPr>
          <a:xfrm>
            <a:off x="283924" y="-12966"/>
            <a:ext cx="10381463" cy="6597554"/>
          </a:xfrm>
          <a:prstGeom prst="rect">
            <a:avLst/>
          </a:prstGeom>
        </p:spPr>
      </p:pic>
    </p:spTree>
    <p:extLst>
      <p:ext uri="{BB962C8B-B14F-4D97-AF65-F5344CB8AC3E}">
        <p14:creationId xmlns:p14="http://schemas.microsoft.com/office/powerpoint/2010/main" val="171106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19D3C4B2-294A-4A56-957D-A29512A302B4}"/>
              </a:ext>
            </a:extLst>
          </p:cNvPr>
          <p:cNvSpPr>
            <a:spLocks noGrp="1"/>
          </p:cNvSpPr>
          <p:nvPr>
            <p:ph type="title"/>
          </p:nvPr>
        </p:nvSpPr>
        <p:spPr>
          <a:xfrm>
            <a:off x="838200" y="536938"/>
            <a:ext cx="10515600" cy="171813"/>
          </a:xfrm>
        </p:spPr>
        <p:txBody>
          <a:bodyPr>
            <a:normAutofit fontScale="90000"/>
          </a:bodyPr>
          <a:lstStyle/>
          <a:p>
            <a:r>
              <a:rPr lang="en-US" altLang="ko-KR" b="1" dirty="0"/>
              <a:t>Locks</a:t>
            </a:r>
            <a:endParaRPr lang="ko-KR" altLang="en-US" b="1" dirty="0"/>
          </a:p>
        </p:txBody>
      </p:sp>
      <p:sp>
        <p:nvSpPr>
          <p:cNvPr id="14" name="내용 개체 틀 2">
            <a:extLst>
              <a:ext uri="{FF2B5EF4-FFF2-40B4-BE49-F238E27FC236}">
                <a16:creationId xmlns:a16="http://schemas.microsoft.com/office/drawing/2014/main" id="{21C83EC8-4C41-4860-83F4-4FC78D66F288}"/>
              </a:ext>
            </a:extLst>
          </p:cNvPr>
          <p:cNvSpPr>
            <a:spLocks noGrp="1"/>
          </p:cNvSpPr>
          <p:nvPr>
            <p:ph idx="1"/>
          </p:nvPr>
        </p:nvSpPr>
        <p:spPr>
          <a:xfrm>
            <a:off x="838200" y="1825625"/>
            <a:ext cx="10515600" cy="4351338"/>
          </a:xfrm>
        </p:spPr>
        <p:txBody>
          <a:bodyPr>
            <a:normAutofit lnSpcReduction="10000"/>
          </a:bodyPr>
          <a:lstStyle/>
          <a:p>
            <a:r>
              <a:rPr lang="en-US" altLang="ko-KR" dirty="0"/>
              <a:t>Provide </a:t>
            </a:r>
            <a:r>
              <a:rPr lang="en-US" altLang="ko-KR" dirty="0">
                <a:solidFill>
                  <a:schemeClr val="accent6">
                    <a:lumMod val="75000"/>
                  </a:schemeClr>
                </a:solidFill>
              </a:rPr>
              <a:t>mutual exclusion </a:t>
            </a:r>
            <a:r>
              <a:rPr lang="en-US" altLang="ko-KR" dirty="0"/>
              <a:t>to a critical section</a:t>
            </a:r>
          </a:p>
          <a:p>
            <a:pPr lvl="1"/>
            <a:r>
              <a:rPr lang="en-US" altLang="ko-KR" dirty="0"/>
              <a:t>Interface</a:t>
            </a:r>
          </a:p>
          <a:p>
            <a:endParaRPr lang="en-US" altLang="ko-KR" dirty="0"/>
          </a:p>
          <a:p>
            <a:endParaRPr lang="en-US" altLang="ko-KR" dirty="0"/>
          </a:p>
          <a:p>
            <a:pPr lvl="1"/>
            <a:r>
              <a:rPr lang="en-US" altLang="ko-KR" dirty="0"/>
              <a:t>Usage (w/o </a:t>
            </a:r>
            <a:r>
              <a:rPr lang="en-US" altLang="ko-KR" i="1" dirty="0"/>
              <a:t>lock initialization</a:t>
            </a:r>
            <a:r>
              <a:rPr lang="en-US" altLang="ko-KR" dirty="0"/>
              <a:t> and </a:t>
            </a:r>
            <a:r>
              <a:rPr lang="en-US" altLang="ko-KR" i="1" dirty="0"/>
              <a:t>error check</a:t>
            </a:r>
            <a:r>
              <a:rPr lang="en-US" altLang="ko-KR" dirty="0"/>
              <a:t>)</a:t>
            </a:r>
          </a:p>
          <a:p>
            <a:endParaRPr lang="en-US" altLang="ko-KR" dirty="0"/>
          </a:p>
          <a:p>
            <a:endParaRPr lang="en-US" altLang="ko-KR" dirty="0"/>
          </a:p>
          <a:p>
            <a:pPr lvl="2"/>
            <a:r>
              <a:rPr lang="en-US" altLang="ko-KR" dirty="0"/>
              <a:t>No other thread holds the lock </a:t>
            </a:r>
            <a:r>
              <a:rPr lang="en-US" altLang="ko-KR" dirty="0">
                <a:sym typeface="Wingdings" panose="05000000000000000000" pitchFamily="2" charset="2"/>
              </a:rPr>
              <a:t></a:t>
            </a:r>
            <a:r>
              <a:rPr lang="en-US" altLang="ko-KR" dirty="0"/>
              <a:t> the thread will acquire the lock and </a:t>
            </a:r>
            <a:r>
              <a:rPr lang="en-US" altLang="ko-KR" dirty="0">
                <a:solidFill>
                  <a:schemeClr val="accent6">
                    <a:lumMod val="75000"/>
                  </a:schemeClr>
                </a:solidFill>
              </a:rPr>
              <a:t>enter the critical section.</a:t>
            </a:r>
          </a:p>
          <a:p>
            <a:pPr lvl="2"/>
            <a:r>
              <a:rPr lang="en-US" altLang="ko-KR" dirty="0"/>
              <a:t>If another thread hold the lock </a:t>
            </a:r>
            <a:r>
              <a:rPr lang="en-US" altLang="ko-KR" dirty="0">
                <a:sym typeface="Wingdings" panose="05000000000000000000" pitchFamily="2" charset="2"/>
              </a:rPr>
              <a:t> the thread will </a:t>
            </a:r>
            <a:r>
              <a:rPr lang="en-US" altLang="ko-KR" dirty="0">
                <a:solidFill>
                  <a:schemeClr val="accent6">
                    <a:lumMod val="75000"/>
                  </a:schemeClr>
                </a:solidFill>
                <a:sym typeface="Wingdings" panose="05000000000000000000" pitchFamily="2" charset="2"/>
              </a:rPr>
              <a:t>not return from the call</a:t>
            </a:r>
            <a:r>
              <a:rPr lang="en-US" altLang="ko-KR" dirty="0">
                <a:sym typeface="Wingdings" panose="05000000000000000000" pitchFamily="2" charset="2"/>
              </a:rPr>
              <a:t> until it has acquired the lock.</a:t>
            </a:r>
            <a:endParaRPr lang="en-US" altLang="ko-KR" dirty="0"/>
          </a:p>
        </p:txBody>
      </p:sp>
      <p:sp>
        <p:nvSpPr>
          <p:cNvPr id="15" name="슬라이드 번호 개체 틀 3">
            <a:extLst>
              <a:ext uri="{FF2B5EF4-FFF2-40B4-BE49-F238E27FC236}">
                <a16:creationId xmlns:a16="http://schemas.microsoft.com/office/drawing/2014/main" id="{465949D7-8F1B-4727-BB44-D52C0F28D63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18</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11736AB7-11E9-4C52-80DA-12A49504E5F7}"/>
              </a:ext>
            </a:extLst>
          </p:cNvPr>
          <p:cNvSpPr txBox="1"/>
          <p:nvPr/>
        </p:nvSpPr>
        <p:spPr>
          <a:xfrm>
            <a:off x="2207636" y="2672143"/>
            <a:ext cx="7214120" cy="584775"/>
          </a:xfrm>
          <a:prstGeom prst="rect">
            <a:avLst/>
          </a:prstGeom>
          <a:noFill/>
          <a:ln>
            <a:solidFill>
              <a:schemeClr val="tx1"/>
            </a:solidFill>
          </a:ln>
        </p:spPr>
        <p:txBody>
          <a:bodyPr wrap="square" lIns="252000" rtlCol="0">
            <a:spAutoFit/>
          </a:bodyPr>
          <a:lstStyle/>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p:txBody>
      </p:sp>
      <p:sp>
        <p:nvSpPr>
          <p:cNvPr id="17" name="TextBox 16">
            <a:extLst>
              <a:ext uri="{FF2B5EF4-FFF2-40B4-BE49-F238E27FC236}">
                <a16:creationId xmlns:a16="http://schemas.microsoft.com/office/drawing/2014/main" id="{7FBD1139-D83A-4E71-A5F6-9E5E61FD132F}"/>
              </a:ext>
            </a:extLst>
          </p:cNvPr>
          <p:cNvSpPr txBox="1"/>
          <p:nvPr/>
        </p:nvSpPr>
        <p:spPr>
          <a:xfrm>
            <a:off x="2488940" y="3811058"/>
            <a:ext cx="7214120" cy="1077218"/>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a:t>
            </a: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prstClr val="black"/>
                </a:solidFill>
                <a:latin typeface="Courier New" pitchFamily="49" charset="0"/>
                <a:ea typeface="맑은 고딕" pitchFamily="50" charset="-127"/>
                <a:cs typeface="Courier New" pitchFamily="49" charset="0"/>
              </a:rPr>
              <a:t>x = x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or whatever your critical section is</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9" name="TextBox 18">
            <a:extLst>
              <a:ext uri="{FF2B5EF4-FFF2-40B4-BE49-F238E27FC236}">
                <a16:creationId xmlns:a16="http://schemas.microsoft.com/office/drawing/2014/main" id="{7CEE8876-DAF3-4987-A51F-01F0C1194B10}"/>
              </a:ext>
            </a:extLst>
          </p:cNvPr>
          <p:cNvSpPr txBox="1"/>
          <p:nvPr/>
        </p:nvSpPr>
        <p:spPr>
          <a:xfrm>
            <a:off x="815184" y="999907"/>
            <a:ext cx="9720872" cy="646331"/>
          </a:xfrm>
          <a:prstGeom prst="rect">
            <a:avLst/>
          </a:prstGeom>
          <a:noFill/>
        </p:spPr>
        <p:txBody>
          <a:bodyPr wrap="square">
            <a:spAutoFit/>
          </a:bodyPr>
          <a:lstStyle/>
          <a:p>
            <a:pPr marL="285750" indent="-285750">
              <a:buFont typeface="Arial" panose="020B0604020202020204" pitchFamily="34" charset="0"/>
              <a:buChar char="•"/>
            </a:pPr>
            <a:r>
              <a:rPr lang="en-US" altLang="ko-KR" sz="1800" dirty="0"/>
              <a:t>a </a:t>
            </a:r>
            <a:r>
              <a:rPr lang="en-US" altLang="ko-KR" sz="1800" dirty="0">
                <a:hlinkClick r:id="rId3" action="ppaction://hlinkfile" tooltip="Synchronization (computer science)"/>
              </a:rPr>
              <a:t>synchronization</a:t>
            </a:r>
            <a:r>
              <a:rPr lang="en-US" altLang="ko-KR" sz="1800" dirty="0"/>
              <a:t> mechanism for enforcing limits on access to a resource in an environment where there are many threads of execution</a:t>
            </a:r>
          </a:p>
        </p:txBody>
      </p:sp>
    </p:spTree>
    <p:extLst>
      <p:ext uri="{BB962C8B-B14F-4D97-AF65-F5344CB8AC3E}">
        <p14:creationId xmlns:p14="http://schemas.microsoft.com/office/powerpoint/2010/main" val="226432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A750EC02-C72F-4711-958F-36916446D422}"/>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76515E8F-2247-491C-A2A5-889AB2819F69}"/>
              </a:ext>
            </a:extLst>
          </p:cNvPr>
          <p:cNvSpPr>
            <a:spLocks noGrp="1"/>
          </p:cNvSpPr>
          <p:nvPr>
            <p:ph idx="1"/>
          </p:nvPr>
        </p:nvSpPr>
        <p:spPr>
          <a:xfrm>
            <a:off x="838200" y="1825625"/>
            <a:ext cx="10515600" cy="4351338"/>
          </a:xfrm>
        </p:spPr>
        <p:txBody>
          <a:bodyPr/>
          <a:lstStyle/>
          <a:p>
            <a:r>
              <a:rPr lang="en-US" altLang="ko-KR" dirty="0"/>
              <a:t>All locks must be </a:t>
            </a:r>
            <a:r>
              <a:rPr lang="en-US" altLang="ko-KR" dirty="0">
                <a:solidFill>
                  <a:schemeClr val="accent6">
                    <a:lumMod val="75000"/>
                  </a:schemeClr>
                </a:solidFill>
              </a:rPr>
              <a:t>properly initialized</a:t>
            </a:r>
            <a:r>
              <a:rPr lang="en-US" altLang="ko-KR" dirty="0"/>
              <a:t>.</a:t>
            </a:r>
          </a:p>
          <a:p>
            <a:pPr lvl="1"/>
            <a:r>
              <a:rPr lang="en-US" altLang="ko-KR" dirty="0"/>
              <a:t>One way: using </a:t>
            </a:r>
            <a:r>
              <a:rPr lang="en-US" altLang="ko-KR" dirty="0">
                <a:latin typeface="Courier New" panose="02070309020205020404" pitchFamily="49" charset="0"/>
                <a:cs typeface="Courier New" panose="02070309020205020404" pitchFamily="49" charset="0"/>
              </a:rPr>
              <a:t>PTHREAD_MUTEX_INITIALIZER</a:t>
            </a:r>
          </a:p>
          <a:p>
            <a:endParaRPr lang="en-US" altLang="ko-KR" dirty="0"/>
          </a:p>
          <a:p>
            <a:pPr lvl="1"/>
            <a:r>
              <a:rPr lang="en-US" altLang="ko-KR" dirty="0"/>
              <a:t>The dynamic way: using </a:t>
            </a:r>
            <a:r>
              <a:rPr lang="en-US" altLang="ko-KR" dirty="0" err="1">
                <a:latin typeface="Courier New" panose="02070309020205020404" pitchFamily="49" charset="0"/>
                <a:cs typeface="Courier New" panose="02070309020205020404" pitchFamily="49" charset="0"/>
              </a:rPr>
              <a:t>pthread_mutex_init</a:t>
            </a:r>
            <a:r>
              <a:rPr lang="en-US" altLang="ko-KR" dirty="0">
                <a:latin typeface="Courier New" panose="02070309020205020404" pitchFamily="49" charset="0"/>
                <a:cs typeface="Courier New" panose="02070309020205020404" pitchFamily="49" charset="0"/>
              </a:rPr>
              <a:t>()</a:t>
            </a:r>
          </a:p>
          <a:p>
            <a:endParaRPr lang="en-US" altLang="ko-KR" dirty="0"/>
          </a:p>
        </p:txBody>
      </p:sp>
      <p:sp>
        <p:nvSpPr>
          <p:cNvPr id="15" name="슬라이드 번호 개체 틀 3">
            <a:extLst>
              <a:ext uri="{FF2B5EF4-FFF2-40B4-BE49-F238E27FC236}">
                <a16:creationId xmlns:a16="http://schemas.microsoft.com/office/drawing/2014/main" id="{0C276AB3-953E-4CDC-B7EE-BDCF6D973AFC}"/>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16" name="바닥글 개체 틀 4">
            <a:extLst>
              <a:ext uri="{FF2B5EF4-FFF2-40B4-BE49-F238E27FC236}">
                <a16:creationId xmlns:a16="http://schemas.microsoft.com/office/drawing/2014/main" id="{81046CF4-B71F-4E49-97C4-89452D31C823}"/>
              </a:ext>
            </a:extLst>
          </p:cNvPr>
          <p:cNvSpPr txBox="1">
            <a:spLocks/>
          </p:cNvSpPr>
          <p:nvPr/>
        </p:nvSpPr>
        <p:spPr>
          <a:xfrm>
            <a:off x="3033713" y="6582995"/>
            <a:ext cx="3038475" cy="220663"/>
          </a:xfrm>
          <a:prstGeom prst="rect">
            <a:avLst/>
          </a:prstGeom>
        </p:spPr>
        <p:txBody>
          <a:bodyPr/>
          <a:lstStyle>
            <a:defPPr>
              <a:defRPr lang="ko-KR"/>
            </a:defPPr>
            <a:lvl1pPr marL="0" algn="ctr" defTabSz="914400" rtl="0" eaLnBrk="1" latinLnBrk="1" hangingPunct="1">
              <a:defRPr sz="1000" b="1" kern="1200">
                <a:solidFill>
                  <a:schemeClr val="tx1"/>
                </a:solidFill>
                <a:latin typeface="맑은 고딕" pitchFamily="50" charset="-127"/>
                <a:ea typeface="맑은 고딕" pitchFamily="50" charset="-127"/>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a:solidFill>
                  <a:prstClr val="black"/>
                </a:solidFill>
              </a:rPr>
              <a:t>Youjip Won</a:t>
            </a:r>
            <a:endParaRPr lang="ko-KR" altLang="en-US">
              <a:solidFill>
                <a:prstClr val="black"/>
              </a:solidFill>
            </a:endParaRPr>
          </a:p>
        </p:txBody>
      </p:sp>
      <p:sp>
        <p:nvSpPr>
          <p:cNvPr id="17" name="TextBox 16">
            <a:extLst>
              <a:ext uri="{FF2B5EF4-FFF2-40B4-BE49-F238E27FC236}">
                <a16:creationId xmlns:a16="http://schemas.microsoft.com/office/drawing/2014/main" id="{A6F43808-1D71-4F30-87F5-B18E9CB8D1DB}"/>
              </a:ext>
            </a:extLst>
          </p:cNvPr>
          <p:cNvSpPr txBox="1"/>
          <p:nvPr/>
        </p:nvSpPr>
        <p:spPr>
          <a:xfrm>
            <a:off x="2232830" y="2698024"/>
            <a:ext cx="7200800" cy="338554"/>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p:txBody>
      </p:sp>
      <p:sp>
        <p:nvSpPr>
          <p:cNvPr id="18" name="TextBox 17">
            <a:extLst>
              <a:ext uri="{FF2B5EF4-FFF2-40B4-BE49-F238E27FC236}">
                <a16:creationId xmlns:a16="http://schemas.microsoft.com/office/drawing/2014/main" id="{6AF7922A-9A0C-415B-8093-D8C5F4E18CB9}"/>
              </a:ext>
            </a:extLst>
          </p:cNvPr>
          <p:cNvSpPr txBox="1"/>
          <p:nvPr/>
        </p:nvSpPr>
        <p:spPr>
          <a:xfrm>
            <a:off x="2232830" y="3844022"/>
            <a:ext cx="7200800" cy="584775"/>
          </a:xfrm>
          <a:prstGeom prst="rect">
            <a:avLst/>
          </a:prstGeom>
          <a:noFill/>
          <a:ln>
            <a:solidFill>
              <a:schemeClr val="tx1"/>
            </a:solidFill>
          </a:ln>
        </p:spPr>
        <p:txBody>
          <a:bodyPr wrap="square" lIns="252000" rtlCol="0">
            <a:spAutoFit/>
          </a:bodyPr>
          <a:lstStyle/>
          <a:p>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err="1">
                <a:solidFill>
                  <a:prstClr val="black"/>
                </a:solidFill>
                <a:latin typeface="Courier New" pitchFamily="49" charset="0"/>
                <a:ea typeface="맑은 고딕" pitchFamily="50" charset="-127"/>
                <a:cs typeface="Courier New" pitchFamily="49" charset="0"/>
              </a:rPr>
              <a:t>pthread_mutex_init</a:t>
            </a:r>
            <a:r>
              <a:rPr lang="en-US" altLang="ko-KR" sz="1600" dirty="0">
                <a:solidFill>
                  <a:prstClr val="black"/>
                </a:solidFill>
                <a:latin typeface="Courier New" pitchFamily="49" charset="0"/>
                <a:ea typeface="맑은 고딕" pitchFamily="50" charset="-127"/>
                <a:cs typeface="Courier New" pitchFamily="49" charset="0"/>
              </a:rPr>
              <a:t>(&amp;lock, </a:t>
            </a:r>
            <a:r>
              <a:rPr lang="en-US" altLang="ko-KR" sz="1600" dirty="0">
                <a:solidFill>
                  <a:srgbClr val="FF0000"/>
                </a:solidFill>
                <a:latin typeface="Courier New" pitchFamily="49" charset="0"/>
                <a:ea typeface="맑은 고딕" pitchFamily="50" charset="-127"/>
                <a:cs typeface="Courier New" pitchFamily="49" charset="0"/>
              </a:rPr>
              <a:t>NULL</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assert(</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always check success!</a:t>
            </a:r>
          </a:p>
        </p:txBody>
      </p:sp>
    </p:spTree>
    <p:extLst>
      <p:ext uri="{BB962C8B-B14F-4D97-AF65-F5344CB8AC3E}">
        <p14:creationId xmlns:p14="http://schemas.microsoft.com/office/powerpoint/2010/main" val="101316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en-US" sz="4400" dirty="0">
                <a:solidFill>
                  <a:srgbClr val="0070C0"/>
                </a:solidFill>
                <a:latin typeface="Tahoma" panose="020B0604030504040204" pitchFamily="34" charset="0"/>
              </a:rPr>
              <a:t>Concurrency vs. Parallelism</a:t>
            </a:r>
            <a:endParaRPr lang="ko-KR" altLang="en-US" b="1" dirty="0"/>
          </a:p>
        </p:txBody>
      </p:sp>
      <p:sp>
        <p:nvSpPr>
          <p:cNvPr id="16" name="Rectangle 15">
            <a:extLst>
              <a:ext uri="{FF2B5EF4-FFF2-40B4-BE49-F238E27FC236}">
                <a16:creationId xmlns:a16="http://schemas.microsoft.com/office/drawing/2014/main" id="{DE0C5422-79D1-489A-84D2-7CD9E00BDA20}"/>
              </a:ext>
            </a:extLst>
          </p:cNvPr>
          <p:cNvSpPr>
            <a:spLocks noChangeArrowheads="1"/>
          </p:cNvSpPr>
          <p:nvPr/>
        </p:nvSpPr>
        <p:spPr bwMode="auto">
          <a:xfrm>
            <a:off x="668482" y="1669850"/>
            <a:ext cx="8305800" cy="4114800"/>
          </a:xfrm>
          <a:prstGeom prst="rect">
            <a:avLst/>
          </a:prstGeom>
          <a:noFill/>
          <a:ln w="9525">
            <a:noFill/>
            <a:miter lim="800000"/>
            <a:headEnd/>
            <a:tailEnd/>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342900" indent="-342900" eaLnBrk="1" hangingPunct="1">
              <a:spcBef>
                <a:spcPct val="20000"/>
              </a:spcBef>
              <a:buClr>
                <a:srgbClr val="000000"/>
              </a:buClr>
              <a:defRPr/>
            </a:pPr>
            <a:endParaRPr lang="tr-TR" sz="3000" i="1" dirty="0">
              <a:latin typeface="+mj-lt"/>
              <a:cs typeface="+mn-cs"/>
            </a:endParaRPr>
          </a:p>
        </p:txBody>
      </p:sp>
      <p:sp>
        <p:nvSpPr>
          <p:cNvPr id="17" name="Rectangle 16">
            <a:extLst>
              <a:ext uri="{FF2B5EF4-FFF2-40B4-BE49-F238E27FC236}">
                <a16:creationId xmlns:a16="http://schemas.microsoft.com/office/drawing/2014/main" id="{CE1482F2-DD9B-48D4-8B14-FA323BA9B54B}"/>
              </a:ext>
            </a:extLst>
          </p:cNvPr>
          <p:cNvSpPr>
            <a:spLocks noChangeArrowheads="1"/>
          </p:cNvSpPr>
          <p:nvPr/>
        </p:nvSpPr>
        <p:spPr bwMode="auto">
          <a:xfrm>
            <a:off x="668482" y="136505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Concurrency: 2 processes or threads run concurrently (are concurrent) if their flows overlap in time</a:t>
            </a:r>
          </a:p>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Otherwise, they are sequential.</a:t>
            </a:r>
          </a:p>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Examples (running on single core):</a:t>
            </a:r>
          </a:p>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Concurrent: A &amp; B, A &amp; C</a:t>
            </a:r>
          </a:p>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Sequential: B &amp; C</a:t>
            </a:r>
          </a:p>
          <a:p>
            <a:pPr eaLnBrk="1" hangingPunct="1">
              <a:spcBef>
                <a:spcPct val="20000"/>
              </a:spcBef>
              <a:buClr>
                <a:srgbClr val="000000"/>
              </a:buClr>
              <a:buFont typeface="Wingdings" panose="05000000000000000000" pitchFamily="2" charset="2"/>
              <a:buChar char="ü"/>
              <a:defRPr/>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defRPr/>
            </a:pPr>
            <a:r>
              <a:rPr lang="en-US" altLang="en-US" sz="2000" dirty="0">
                <a:solidFill>
                  <a:srgbClr val="000000"/>
                </a:solidFill>
                <a:latin typeface="Tahoma" panose="020B0604030504040204" pitchFamily="34" charset="0"/>
              </a:rPr>
              <a:t>Parallelism: requires multiple resources to execute multiple processes or threads at a given time instant. A&amp;B parallel: </a:t>
            </a:r>
          </a:p>
          <a:p>
            <a:pPr marL="0" indent="0" eaLnBrk="1" hangingPunct="1">
              <a:spcBef>
                <a:spcPct val="20000"/>
              </a:spcBef>
              <a:buClr>
                <a:srgbClr val="000000"/>
              </a:buClr>
              <a:defRPr/>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defRPr/>
            </a:pPr>
            <a:endParaRPr lang="en-US" altLang="en-US" sz="2000" dirty="0">
              <a:solidFill>
                <a:srgbClr val="000000"/>
              </a:solidFill>
              <a:latin typeface="Tahoma" panose="020B0604030504040204" pitchFamily="34" charset="0"/>
            </a:endParaRPr>
          </a:p>
        </p:txBody>
      </p:sp>
      <p:pic>
        <p:nvPicPr>
          <p:cNvPr id="18" name="Picture 17">
            <a:extLst>
              <a:ext uri="{FF2B5EF4-FFF2-40B4-BE49-F238E27FC236}">
                <a16:creationId xmlns:a16="http://schemas.microsoft.com/office/drawing/2014/main" id="{1FC6595C-5D62-460E-9D11-329EE30C03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407" y="1898450"/>
            <a:ext cx="394017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32C7F9A3-F33C-470B-B554-CC5F9FB7E7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5882" y="4243188"/>
            <a:ext cx="2362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31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E3F372D0-DDB9-4C3E-858C-23699B13C344}"/>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8BA799BD-7B95-4DAA-8735-11E6752E44F6}"/>
              </a:ext>
            </a:extLst>
          </p:cNvPr>
          <p:cNvSpPr>
            <a:spLocks noGrp="1"/>
          </p:cNvSpPr>
          <p:nvPr>
            <p:ph idx="1"/>
          </p:nvPr>
        </p:nvSpPr>
        <p:spPr>
          <a:xfrm>
            <a:off x="534390" y="1811874"/>
            <a:ext cx="10819410" cy="4365089"/>
          </a:xfrm>
        </p:spPr>
        <p:txBody>
          <a:bodyPr>
            <a:normAutofit fontScale="92500" lnSpcReduction="20000"/>
          </a:bodyPr>
          <a:lstStyle/>
          <a:p>
            <a:r>
              <a:rPr lang="en-US" altLang="ko-KR" dirty="0">
                <a:solidFill>
                  <a:schemeClr val="accent6">
                    <a:lumMod val="75000"/>
                  </a:schemeClr>
                </a:solidFill>
              </a:rPr>
              <a:t>Check errors </a:t>
            </a:r>
            <a:r>
              <a:rPr lang="en-US" altLang="ko-KR" dirty="0"/>
              <a:t>code when calling lock and unlock</a:t>
            </a:r>
          </a:p>
          <a:p>
            <a:pPr lvl="1"/>
            <a:r>
              <a:rPr lang="en-US" altLang="ko-KR" dirty="0"/>
              <a:t>An example wrapper</a:t>
            </a:r>
          </a:p>
          <a:p>
            <a:endParaRPr lang="en-US" altLang="ko-KR" dirty="0"/>
          </a:p>
          <a:p>
            <a:endParaRPr lang="en-US" altLang="ko-KR" dirty="0"/>
          </a:p>
          <a:p>
            <a:endParaRPr lang="en-US" altLang="ko-KR" dirty="0"/>
          </a:p>
          <a:p>
            <a:endParaRPr lang="en-US" altLang="ko-KR" dirty="0"/>
          </a:p>
          <a:p>
            <a:r>
              <a:rPr lang="en-US" altLang="ko-KR" dirty="0"/>
              <a:t>These two calls are used in lock acquisition</a:t>
            </a:r>
          </a:p>
          <a:p>
            <a:endParaRPr lang="en-US" altLang="ko-KR" dirty="0"/>
          </a:p>
          <a:p>
            <a:endParaRPr lang="en-US" altLang="ko-KR" dirty="0"/>
          </a:p>
          <a:p>
            <a:pPr lvl="1"/>
            <a:r>
              <a:rPr lang="en-US" altLang="ko-KR" dirty="0" err="1"/>
              <a:t>trylock</a:t>
            </a:r>
            <a:r>
              <a:rPr lang="en-US" altLang="ko-KR" dirty="0"/>
              <a:t>: return failure if the lock is already held</a:t>
            </a:r>
          </a:p>
          <a:p>
            <a:pPr lvl="1"/>
            <a:r>
              <a:rPr lang="en-US" altLang="ko-KR" dirty="0" err="1"/>
              <a:t>timelock</a:t>
            </a:r>
            <a:r>
              <a:rPr lang="en-US" altLang="ko-KR" dirty="0"/>
              <a:t>: return after a timeout</a:t>
            </a:r>
            <a:endParaRPr lang="ko-KR" altLang="en-US" dirty="0"/>
          </a:p>
        </p:txBody>
      </p:sp>
      <p:sp>
        <p:nvSpPr>
          <p:cNvPr id="15" name="슬라이드 번호 개체 틀 3">
            <a:extLst>
              <a:ext uri="{FF2B5EF4-FFF2-40B4-BE49-F238E27FC236}">
                <a16:creationId xmlns:a16="http://schemas.microsoft.com/office/drawing/2014/main" id="{9A6401C2-1D3D-4C40-AC0F-249029DBE781}"/>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20</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ADE4B47A-8A05-4863-8EC4-0D5C8AA650AF}"/>
              </a:ext>
            </a:extLst>
          </p:cNvPr>
          <p:cNvSpPr txBox="1"/>
          <p:nvPr/>
        </p:nvSpPr>
        <p:spPr>
          <a:xfrm>
            <a:off x="2742781" y="2481598"/>
            <a:ext cx="7574160" cy="1569660"/>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F0"/>
                </a:solidFill>
                <a:latin typeface="Courier New" pitchFamily="49" charset="0"/>
                <a:ea typeface="맑은 고딕" pitchFamily="50" charset="-127"/>
                <a:cs typeface="Courier New" pitchFamily="49" charset="0"/>
              </a:rPr>
              <a:t>// Use this to keep your code clean but check for failures</a:t>
            </a:r>
          </a:p>
          <a:p>
            <a:r>
              <a:rPr lang="en-US" altLang="ko-KR" sz="1600" dirty="0">
                <a:solidFill>
                  <a:srgbClr val="00B0F0"/>
                </a:solidFill>
                <a:latin typeface="Courier New" pitchFamily="49" charset="0"/>
                <a:ea typeface="맑은 고딕" pitchFamily="50" charset="-127"/>
                <a:cs typeface="Courier New" pitchFamily="49" charset="0"/>
              </a:rPr>
              <a:t> // Only use if exiting program is OK upon failure</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 {</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assert(</a:t>
            </a:r>
            <a:r>
              <a:rPr lang="en-US" altLang="ko-KR" sz="1600" dirty="0" err="1">
                <a:solidFill>
                  <a:prstClr val="black"/>
                </a:solidFill>
                <a:latin typeface="Courier New" pitchFamily="49" charset="0"/>
                <a:ea typeface="맑은 고딕" pitchFamily="50" charset="-127"/>
                <a:cs typeface="Courier New" pitchFamily="49" charset="0"/>
              </a:rPr>
              <a:t>rc</a:t>
            </a:r>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p>
        </p:txBody>
      </p:sp>
      <p:sp>
        <p:nvSpPr>
          <p:cNvPr id="17" name="TextBox 16">
            <a:extLst>
              <a:ext uri="{FF2B5EF4-FFF2-40B4-BE49-F238E27FC236}">
                <a16:creationId xmlns:a16="http://schemas.microsoft.com/office/drawing/2014/main" id="{71F26088-8D83-40F8-B4C4-00528A59CAD7}"/>
              </a:ext>
            </a:extLst>
          </p:cNvPr>
          <p:cNvSpPr txBox="1"/>
          <p:nvPr/>
        </p:nvSpPr>
        <p:spPr>
          <a:xfrm>
            <a:off x="2200908" y="4457290"/>
            <a:ext cx="7790184" cy="830997"/>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pthread_mutex_trylock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pthread_mutex_timelock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timespec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abs_timeout</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166294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D6EEE196-9FF2-43F5-8F4C-C4728A5E3ABA}"/>
              </a:ext>
            </a:extLst>
          </p:cNvPr>
          <p:cNvSpPr>
            <a:spLocks noGrp="1"/>
          </p:cNvSpPr>
          <p:nvPr>
            <p:ph type="title"/>
          </p:nvPr>
        </p:nvSpPr>
        <p:spPr>
          <a:xfrm>
            <a:off x="838200" y="365125"/>
            <a:ext cx="10515600" cy="1325563"/>
          </a:xfrm>
        </p:spPr>
        <p:txBody>
          <a:bodyPr/>
          <a:lstStyle/>
          <a:p>
            <a:r>
              <a:rPr lang="en-US" altLang="ko-KR" b="1" dirty="0"/>
              <a:t>Locks (Cont.)</a:t>
            </a:r>
            <a:endParaRPr lang="ko-KR" altLang="en-US" b="1" dirty="0"/>
          </a:p>
        </p:txBody>
      </p:sp>
      <p:sp>
        <p:nvSpPr>
          <p:cNvPr id="14" name="내용 개체 틀 2">
            <a:extLst>
              <a:ext uri="{FF2B5EF4-FFF2-40B4-BE49-F238E27FC236}">
                <a16:creationId xmlns:a16="http://schemas.microsoft.com/office/drawing/2014/main" id="{9C4141AB-8E3D-4743-8AB5-197566565AE8}"/>
              </a:ext>
            </a:extLst>
          </p:cNvPr>
          <p:cNvSpPr>
            <a:spLocks noGrp="1"/>
          </p:cNvSpPr>
          <p:nvPr>
            <p:ph idx="1"/>
          </p:nvPr>
        </p:nvSpPr>
        <p:spPr>
          <a:xfrm>
            <a:off x="838200" y="1825625"/>
            <a:ext cx="10515600" cy="4351338"/>
          </a:xfrm>
        </p:spPr>
        <p:txBody>
          <a:bodyPr/>
          <a:lstStyle/>
          <a:p>
            <a:r>
              <a:rPr lang="en-US" altLang="ko-KR" dirty="0"/>
              <a:t>These two calls are also used in </a:t>
            </a:r>
            <a:r>
              <a:rPr lang="en-US" altLang="ko-KR" dirty="0">
                <a:solidFill>
                  <a:schemeClr val="accent6">
                    <a:lumMod val="75000"/>
                  </a:schemeClr>
                </a:solidFill>
              </a:rPr>
              <a:t>lock acquisition</a:t>
            </a:r>
          </a:p>
          <a:p>
            <a:endParaRPr lang="en-US" altLang="ko-KR" dirty="0"/>
          </a:p>
          <a:p>
            <a:endParaRPr lang="en-US" altLang="ko-KR" dirty="0"/>
          </a:p>
          <a:p>
            <a:pPr lvl="1"/>
            <a:r>
              <a:rPr lang="en-US" altLang="ko-KR" dirty="0" err="1">
                <a:latin typeface="Courier New" panose="02070309020205020404" pitchFamily="49" charset="0"/>
                <a:cs typeface="Courier New" panose="02070309020205020404" pitchFamily="49" charset="0"/>
              </a:rPr>
              <a:t>trylock</a:t>
            </a:r>
            <a:r>
              <a:rPr lang="en-US" altLang="ko-KR" dirty="0"/>
              <a:t>: return failure if the lock is already held</a:t>
            </a:r>
          </a:p>
          <a:p>
            <a:pPr lvl="1"/>
            <a:r>
              <a:rPr lang="en-US" altLang="ko-KR" dirty="0" err="1">
                <a:latin typeface="Courier New" panose="02070309020205020404" pitchFamily="49" charset="0"/>
                <a:cs typeface="Courier New" panose="02070309020205020404" pitchFamily="49" charset="0"/>
              </a:rPr>
              <a:t>timelock</a:t>
            </a:r>
            <a:r>
              <a:rPr lang="en-US" altLang="ko-KR" dirty="0"/>
              <a:t>: return after a timeout or after acquiring the lock</a:t>
            </a:r>
            <a:endParaRPr lang="ko-KR" altLang="en-US" dirty="0"/>
          </a:p>
        </p:txBody>
      </p:sp>
      <p:sp>
        <p:nvSpPr>
          <p:cNvPr id="15" name="슬라이드 번호 개체 틀 3">
            <a:extLst>
              <a:ext uri="{FF2B5EF4-FFF2-40B4-BE49-F238E27FC236}">
                <a16:creationId xmlns:a16="http://schemas.microsoft.com/office/drawing/2014/main" id="{C50DE27F-DFFC-473D-89C8-675C08E967C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21</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1689C45C-F825-4780-AAC9-ABB960A2171F}"/>
              </a:ext>
            </a:extLst>
          </p:cNvPr>
          <p:cNvSpPr txBox="1"/>
          <p:nvPr/>
        </p:nvSpPr>
        <p:spPr>
          <a:xfrm>
            <a:off x="2622516" y="2304939"/>
            <a:ext cx="7790184" cy="830997"/>
          </a:xfrm>
          <a:prstGeom prst="rect">
            <a:avLst/>
          </a:prstGeom>
          <a:noFill/>
          <a:ln>
            <a:solidFill>
              <a:schemeClr val="tx1"/>
            </a:solidFill>
          </a:ln>
        </p:spPr>
        <p:txBody>
          <a:bodyPr wrap="square" rtlCol="0">
            <a:spAutoFit/>
          </a:bodyPr>
          <a:lstStyle/>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pthread_mutex_trylock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srgbClr val="00B050"/>
                </a:solidFill>
                <a:latin typeface="Courier New" pitchFamily="49" charset="0"/>
                <a:ea typeface="맑은 고딕" pitchFamily="50" charset="-127"/>
                <a:cs typeface="Courier New" pitchFamily="49" charset="0"/>
              </a:rPr>
              <a:t>int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pthread_mutex_timelock</a:t>
            </a:r>
            <a:r>
              <a:rPr lang="en-US" altLang="ko-KR" sz="1600" dirty="0">
                <a:solidFill>
                  <a:prstClr val="black"/>
                </a:solidFill>
                <a:latin typeface="Courier New" pitchFamily="49" charset="0"/>
                <a:ea typeface="맑은 고딕" pitchFamily="50" charset="-127"/>
                <a:cs typeface="Courier New" pitchFamily="49" charset="0"/>
              </a:rPr>
              <a:t>(</a:t>
            </a:r>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mutex</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struct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timespec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abs_timeout</a:t>
            </a:r>
            <a:r>
              <a:rPr lang="en-US" altLang="ko-KR" sz="1600"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2041174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5B94695C-F27E-422F-BDBF-1EA04F8A52E9}"/>
              </a:ext>
            </a:extLst>
          </p:cNvPr>
          <p:cNvSpPr txBox="1"/>
          <p:nvPr/>
        </p:nvSpPr>
        <p:spPr>
          <a:xfrm>
            <a:off x="695050" y="1508213"/>
            <a:ext cx="10330714" cy="4398127"/>
          </a:xfrm>
          <a:prstGeom prst="rect">
            <a:avLst/>
          </a:prstGeom>
          <a:noFill/>
        </p:spPr>
        <p:txBody>
          <a:bodyPr wrap="square">
            <a:spAutoFit/>
          </a:bodyPr>
          <a:lstStyle/>
          <a:p>
            <a:pPr eaLnBrk="1" hangingPunct="1">
              <a:lnSpc>
                <a:spcPct val="80000"/>
              </a:lnSpc>
            </a:pPr>
            <a:r>
              <a:rPr lang="en-US" altLang="en-US" sz="2800" dirty="0"/>
              <a:t>A condition variable allows a thread to block itself until specified data reaches a predefined state. </a:t>
            </a:r>
          </a:p>
          <a:p>
            <a:pPr eaLnBrk="1" hangingPunct="1">
              <a:lnSpc>
                <a:spcPct val="80000"/>
              </a:lnSpc>
            </a:pPr>
            <a:r>
              <a:rPr lang="en-US" altLang="en-US" sz="2800" dirty="0"/>
              <a:t>A condition variable is associated with a predicate. </a:t>
            </a:r>
          </a:p>
          <a:p>
            <a:pPr lvl="1" eaLnBrk="1" hangingPunct="1">
              <a:lnSpc>
                <a:spcPct val="80000"/>
              </a:lnSpc>
            </a:pPr>
            <a:r>
              <a:rPr lang="en-US" altLang="en-US" sz="2400" dirty="0"/>
              <a:t>When the predicate becomes true, the condition variable is used to signal one or more threads waiting on the condition. </a:t>
            </a:r>
          </a:p>
          <a:p>
            <a:pPr eaLnBrk="1" hangingPunct="1">
              <a:lnSpc>
                <a:spcPct val="80000"/>
              </a:lnSpc>
            </a:pPr>
            <a:r>
              <a:rPr lang="en-US" altLang="en-US" sz="2800" dirty="0"/>
              <a:t>A single condition variable may be associated with more than one predicate. </a:t>
            </a:r>
          </a:p>
          <a:p>
            <a:pPr eaLnBrk="1" hangingPunct="1">
              <a:lnSpc>
                <a:spcPct val="80000"/>
              </a:lnSpc>
            </a:pPr>
            <a:r>
              <a:rPr lang="en-US" altLang="en-US" sz="2800" dirty="0"/>
              <a:t>A condition variable always has a mutex associated with it. </a:t>
            </a:r>
          </a:p>
          <a:p>
            <a:pPr lvl="1" eaLnBrk="1" hangingPunct="1">
              <a:lnSpc>
                <a:spcPct val="80000"/>
              </a:lnSpc>
            </a:pPr>
            <a:r>
              <a:rPr lang="en-US" altLang="en-US" sz="2400" dirty="0"/>
              <a:t>A thread locks this mutex and tests the predicate defined on the shared variable. </a:t>
            </a:r>
          </a:p>
          <a:p>
            <a:pPr eaLnBrk="1" hangingPunct="1">
              <a:lnSpc>
                <a:spcPct val="80000"/>
              </a:lnSpc>
            </a:pPr>
            <a:r>
              <a:rPr lang="en-US" altLang="en-US" sz="2800" dirty="0"/>
              <a:t>If the predicate is not true, the thread waits on the condition variable associated with the predicate using the function </a:t>
            </a:r>
            <a:r>
              <a:rPr lang="en-US" altLang="en-US" sz="2800" dirty="0" err="1">
                <a:latin typeface="Courier" pitchFamily="49" charset="0"/>
              </a:rPr>
              <a:t>pthread_cond_wait</a:t>
            </a:r>
            <a:r>
              <a:rPr lang="en-US" altLang="en-US" sz="2800" dirty="0"/>
              <a:t>. </a:t>
            </a:r>
          </a:p>
        </p:txBody>
      </p:sp>
      <p:sp>
        <p:nvSpPr>
          <p:cNvPr id="15" name="제목 1">
            <a:extLst>
              <a:ext uri="{FF2B5EF4-FFF2-40B4-BE49-F238E27FC236}">
                <a16:creationId xmlns:a16="http://schemas.microsoft.com/office/drawing/2014/main" id="{64A75D46-0A68-4F4C-ABA7-9DEB3A96E14B}"/>
              </a:ext>
            </a:extLst>
          </p:cNvPr>
          <p:cNvSpPr>
            <a:spLocks noGrp="1"/>
          </p:cNvSpPr>
          <p:nvPr>
            <p:ph type="title"/>
          </p:nvPr>
        </p:nvSpPr>
        <p:spPr>
          <a:xfrm>
            <a:off x="742437" y="182650"/>
            <a:ext cx="10515600" cy="1325563"/>
          </a:xfrm>
        </p:spPr>
        <p:txBody>
          <a:bodyPr/>
          <a:lstStyle/>
          <a:p>
            <a:r>
              <a:rPr lang="en-US" altLang="ko-KR" b="1" dirty="0"/>
              <a:t>Condition Variables</a:t>
            </a:r>
            <a:endParaRPr lang="ko-KR" altLang="en-US" b="1" dirty="0"/>
          </a:p>
        </p:txBody>
      </p:sp>
    </p:spTree>
    <p:extLst>
      <p:ext uri="{BB962C8B-B14F-4D97-AF65-F5344CB8AC3E}">
        <p14:creationId xmlns:p14="http://schemas.microsoft.com/office/powerpoint/2010/main" val="304928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CC4F51B8-A0D6-41AC-9602-DC44C22046B5}"/>
              </a:ext>
            </a:extLst>
          </p:cNvPr>
          <p:cNvSpPr>
            <a:spLocks noGrp="1"/>
          </p:cNvSpPr>
          <p:nvPr>
            <p:ph type="title"/>
          </p:nvPr>
        </p:nvSpPr>
        <p:spPr>
          <a:xfrm>
            <a:off x="742437" y="182650"/>
            <a:ext cx="10515600" cy="1325563"/>
          </a:xfrm>
        </p:spPr>
        <p:txBody>
          <a:bodyPr/>
          <a:lstStyle/>
          <a:p>
            <a:r>
              <a:rPr lang="en-US" altLang="ko-KR" b="1" dirty="0"/>
              <a:t>Condition Variables</a:t>
            </a:r>
            <a:endParaRPr lang="ko-KR" altLang="en-US" b="1" dirty="0"/>
          </a:p>
        </p:txBody>
      </p:sp>
      <p:sp>
        <p:nvSpPr>
          <p:cNvPr id="14" name="내용 개체 틀 2">
            <a:extLst>
              <a:ext uri="{FF2B5EF4-FFF2-40B4-BE49-F238E27FC236}">
                <a16:creationId xmlns:a16="http://schemas.microsoft.com/office/drawing/2014/main" id="{DFFB7F80-28D5-442E-9A0B-5BCD34E4DC44}"/>
              </a:ext>
            </a:extLst>
          </p:cNvPr>
          <p:cNvSpPr>
            <a:spLocks noGrp="1"/>
          </p:cNvSpPr>
          <p:nvPr>
            <p:ph idx="1"/>
          </p:nvPr>
        </p:nvSpPr>
        <p:spPr>
          <a:xfrm>
            <a:off x="534390" y="1325738"/>
            <a:ext cx="10865807" cy="4748927"/>
          </a:xfrm>
        </p:spPr>
        <p:txBody>
          <a:bodyPr>
            <a:normAutofit fontScale="92500" lnSpcReduction="20000"/>
          </a:bodyPr>
          <a:lstStyle/>
          <a:p>
            <a:r>
              <a:rPr lang="en-US" altLang="ko-KR" b="1" dirty="0"/>
              <a:t>Condition variables </a:t>
            </a:r>
            <a:r>
              <a:rPr lang="en-US" altLang="ko-KR" dirty="0"/>
              <a:t>are useful when some kind of </a:t>
            </a:r>
            <a:r>
              <a:rPr lang="en-US" altLang="ko-KR" dirty="0">
                <a:solidFill>
                  <a:schemeClr val="accent6">
                    <a:lumMod val="75000"/>
                  </a:schemeClr>
                </a:solidFill>
              </a:rPr>
              <a:t>signaling</a:t>
            </a:r>
            <a:r>
              <a:rPr lang="en-US" altLang="ko-KR" dirty="0"/>
              <a:t> must take place between threads.</a:t>
            </a:r>
          </a:p>
          <a:p>
            <a:pPr lvl="1"/>
            <a:endParaRPr lang="en-US" altLang="ko-KR" dirty="0"/>
          </a:p>
          <a:p>
            <a:pPr lvl="1"/>
            <a:endParaRPr lang="en-US" altLang="ko-KR" dirty="0"/>
          </a:p>
          <a:p>
            <a:pPr lvl="1"/>
            <a:endParaRPr lang="en-US" altLang="ko-KR" dirty="0"/>
          </a:p>
          <a:p>
            <a:pPr lvl="1"/>
            <a:r>
              <a:rPr lang="en-US" altLang="ko-KR" dirty="0" err="1">
                <a:latin typeface="Courier New" panose="02070309020205020404" pitchFamily="49" charset="0"/>
                <a:cs typeface="Courier New" panose="02070309020205020404" pitchFamily="49" charset="0"/>
              </a:rPr>
              <a:t>pthread_cond_wait</a:t>
            </a:r>
            <a:r>
              <a:rPr lang="en-US" altLang="ko-KR" dirty="0"/>
              <a:t>:</a:t>
            </a:r>
          </a:p>
          <a:p>
            <a:pPr lvl="2"/>
            <a:r>
              <a:rPr lang="en-US" altLang="ko-KR" dirty="0"/>
              <a:t>Put the calling thread to sleep.</a:t>
            </a:r>
          </a:p>
          <a:p>
            <a:pPr lvl="2"/>
            <a:r>
              <a:rPr lang="en-US" altLang="ko-KR" dirty="0"/>
              <a:t>Wait for some other thread to signal it.</a:t>
            </a:r>
          </a:p>
          <a:p>
            <a:pPr lvl="1"/>
            <a:r>
              <a:rPr lang="en-US" altLang="ko-KR" dirty="0" err="1">
                <a:latin typeface="Courier New" panose="02070309020205020404" pitchFamily="49" charset="0"/>
                <a:cs typeface="Courier New" panose="02070309020205020404" pitchFamily="49" charset="0"/>
              </a:rPr>
              <a:t>pthread_cond_signal</a:t>
            </a:r>
            <a:r>
              <a:rPr lang="en-US" altLang="ko-KR" dirty="0"/>
              <a:t>:</a:t>
            </a:r>
          </a:p>
          <a:p>
            <a:pPr lvl="2"/>
            <a:r>
              <a:rPr lang="en-US" altLang="ko-KR" dirty="0"/>
              <a:t>Unblock at least one of the threads that are blocked on the condition variable</a:t>
            </a:r>
          </a:p>
          <a:p>
            <a:r>
              <a:rPr lang="en-US" altLang="en-US" dirty="0"/>
              <a:t>A condition variable is a data object that allows a thread to suspend execution until a certain event or condition occurs.</a:t>
            </a:r>
          </a:p>
          <a:p>
            <a:r>
              <a:rPr lang="en-US" altLang="en-US" dirty="0"/>
              <a:t>When the event or condition occurs another thread can signal the thread to “wake up.”</a:t>
            </a:r>
          </a:p>
        </p:txBody>
      </p:sp>
      <p:sp>
        <p:nvSpPr>
          <p:cNvPr id="15" name="슬라이드 번호 개체 틀 3">
            <a:extLst>
              <a:ext uri="{FF2B5EF4-FFF2-40B4-BE49-F238E27FC236}">
                <a16:creationId xmlns:a16="http://schemas.microsoft.com/office/drawing/2014/main" id="{B46FBDC8-7179-4684-B0D6-2F78D6F5FDA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23</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50563967-14AA-4DDC-AC23-09092D27BD6F}"/>
              </a:ext>
            </a:extLst>
          </p:cNvPr>
          <p:cNvSpPr txBox="1"/>
          <p:nvPr/>
        </p:nvSpPr>
        <p:spPr>
          <a:xfrm>
            <a:off x="966671" y="1939735"/>
            <a:ext cx="10865807" cy="707886"/>
          </a:xfrm>
          <a:prstGeom prst="rect">
            <a:avLst/>
          </a:prstGeom>
          <a:noFill/>
          <a:ln>
            <a:solidFill>
              <a:schemeClr val="tx1"/>
            </a:solidFill>
          </a:ln>
        </p:spPr>
        <p:txBody>
          <a:bodyPr wrap="square" lIns="252000" rtlCol="0">
            <a:spAutoFit/>
          </a:bodyPr>
          <a:lstStyle/>
          <a:p>
            <a:r>
              <a:rPr lang="en-US" altLang="ko-KR" sz="2000" b="1" dirty="0">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pthread_cond_wait</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pthread_cond_t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cond</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pthread_mutex_t</a:t>
            </a:r>
            <a:r>
              <a:rPr lang="en-US" altLang="ko-KR" sz="2000" b="1" dirty="0">
                <a:solidFill>
                  <a:prstClr val="black"/>
                </a:solidFill>
                <a:latin typeface="Courier New" pitchFamily="49" charset="0"/>
                <a:ea typeface="맑은 고딕" pitchFamily="50" charset="-127"/>
                <a:cs typeface="Courier New" pitchFamily="49" charset="0"/>
              </a:rPr>
              <a:t> *mutex);</a:t>
            </a:r>
          </a:p>
          <a:p>
            <a:r>
              <a:rPr lang="en-US" altLang="ko-KR" sz="2000" b="1" dirty="0" err="1">
                <a:solidFill>
                  <a:srgbClr val="00B050"/>
                </a:solidFill>
                <a:latin typeface="Courier New" pitchFamily="49" charset="0"/>
                <a:ea typeface="맑은 고딕" pitchFamily="50" charset="-127"/>
                <a:cs typeface="Courier New" pitchFamily="49" charset="0"/>
              </a:rPr>
              <a:t>int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pthread_cond_signal</a:t>
            </a:r>
            <a:r>
              <a:rPr lang="en-US" altLang="ko-KR" sz="2000" b="1" dirty="0">
                <a:solidFill>
                  <a:prstClr val="black"/>
                </a:solidFill>
                <a:latin typeface="Courier New" pitchFamily="49" charset="0"/>
                <a:ea typeface="맑은 고딕" pitchFamily="50" charset="-127"/>
                <a:cs typeface="Courier New" pitchFamily="49" charset="0"/>
              </a:rPr>
              <a:t>(</a:t>
            </a:r>
            <a:r>
              <a:rPr lang="en-US" altLang="ko-KR" sz="2000" b="1" dirty="0" err="1">
                <a:solidFill>
                  <a:prstClr val="black"/>
                </a:solidFill>
                <a:latin typeface="Courier New" pitchFamily="49" charset="0"/>
                <a:ea typeface="맑은 고딕" pitchFamily="50" charset="-127"/>
                <a:cs typeface="Courier New" pitchFamily="49" charset="0"/>
              </a:rPr>
              <a:t>pthread_cond_t</a:t>
            </a:r>
            <a:r>
              <a:rPr lang="en-US" altLang="ko-KR" sz="2000" b="1" dirty="0">
                <a:solidFill>
                  <a:prstClr val="black"/>
                </a:solidFill>
                <a:latin typeface="Courier New" pitchFamily="49" charset="0"/>
                <a:ea typeface="맑은 고딕" pitchFamily="50" charset="-127"/>
                <a:cs typeface="Courier New" pitchFamily="49" charset="0"/>
              </a:rPr>
              <a:t> *</a:t>
            </a:r>
            <a:r>
              <a:rPr lang="en-US" altLang="ko-KR" sz="2000" b="1" dirty="0" err="1">
                <a:solidFill>
                  <a:prstClr val="black"/>
                </a:solidFill>
                <a:latin typeface="Courier New" pitchFamily="49" charset="0"/>
                <a:ea typeface="맑은 고딕" pitchFamily="50" charset="-127"/>
                <a:cs typeface="Courier New" pitchFamily="49" charset="0"/>
              </a:rPr>
              <a:t>cond</a:t>
            </a:r>
            <a:r>
              <a:rPr lang="en-US" altLang="ko-KR" sz="2000" b="1"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2486270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D50158DE-6115-4FDA-8067-2FD29C72F3CA}"/>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7CA63C60-0F06-416C-B12A-A80397B320DF}"/>
              </a:ext>
            </a:extLst>
          </p:cNvPr>
          <p:cNvSpPr>
            <a:spLocks noGrp="1"/>
          </p:cNvSpPr>
          <p:nvPr>
            <p:ph idx="1"/>
          </p:nvPr>
        </p:nvSpPr>
        <p:spPr>
          <a:xfrm>
            <a:off x="701690" y="1723327"/>
            <a:ext cx="10515600" cy="4351338"/>
          </a:xfrm>
        </p:spPr>
        <p:txBody>
          <a:bodyPr/>
          <a:lstStyle/>
          <a:p>
            <a:r>
              <a:rPr lang="en-US" altLang="ko-KR" dirty="0"/>
              <a:t>A thread calling wait routine:</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The wait call </a:t>
            </a:r>
            <a:r>
              <a:rPr lang="en-US" altLang="ko-KR" dirty="0">
                <a:solidFill>
                  <a:schemeClr val="accent6">
                    <a:lumMod val="75000"/>
                  </a:schemeClr>
                </a:solidFill>
              </a:rPr>
              <a:t>releases the lock </a:t>
            </a:r>
            <a:r>
              <a:rPr lang="en-US" altLang="ko-KR" dirty="0"/>
              <a:t>when putting said caller to sleep.</a:t>
            </a:r>
          </a:p>
          <a:p>
            <a:pPr lvl="1"/>
            <a:r>
              <a:rPr lang="en-US" altLang="ko-KR" dirty="0"/>
              <a:t>Before returning after being woken, the wait call </a:t>
            </a:r>
            <a:r>
              <a:rPr lang="en-US" altLang="ko-KR" dirty="0">
                <a:solidFill>
                  <a:schemeClr val="accent6">
                    <a:lumMod val="75000"/>
                  </a:schemeClr>
                </a:solidFill>
              </a:rPr>
              <a:t>re-acquire the lock</a:t>
            </a:r>
            <a:r>
              <a:rPr lang="en-US" altLang="ko-KR" dirty="0"/>
              <a:t>.</a:t>
            </a:r>
          </a:p>
          <a:p>
            <a:r>
              <a:rPr lang="en-US" altLang="ko-KR" dirty="0"/>
              <a:t>A thread calling signal routine:</a:t>
            </a:r>
            <a:endParaRPr lang="ko-KR" altLang="en-US" dirty="0"/>
          </a:p>
        </p:txBody>
      </p:sp>
      <p:sp>
        <p:nvSpPr>
          <p:cNvPr id="15" name="슬라이드 번호 개체 틀 3">
            <a:extLst>
              <a:ext uri="{FF2B5EF4-FFF2-40B4-BE49-F238E27FC236}">
                <a16:creationId xmlns:a16="http://schemas.microsoft.com/office/drawing/2014/main" id="{F0ADDC48-4B77-4ED7-BA15-1430ADBBDAA2}"/>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24</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02496AA6-F4AB-4889-AA20-C3E2A8AB9FCA}"/>
              </a:ext>
            </a:extLst>
          </p:cNvPr>
          <p:cNvSpPr txBox="1"/>
          <p:nvPr/>
        </p:nvSpPr>
        <p:spPr>
          <a:xfrm>
            <a:off x="366192" y="2221420"/>
            <a:ext cx="6290115" cy="1815882"/>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a:p>
            <a:r>
              <a:rPr lang="en-US" altLang="ko-KR" sz="1600" dirty="0" err="1">
                <a:solidFill>
                  <a:prstClr val="black"/>
                </a:solidFill>
                <a:latin typeface="Courier New" pitchFamily="49" charset="0"/>
                <a:ea typeface="맑은 고딕" pitchFamily="50" charset="-127"/>
                <a:cs typeface="Courier New" pitchFamily="49" charset="0"/>
              </a:rPr>
              <a:t>pthread_cond_t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 PTHREAD_COND_INITIALIZER;</a:t>
            </a:r>
          </a:p>
          <a:p>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srgbClr val="F79646"/>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 (initialized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pthread_cond_wait</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&amp;lock);</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7" name="TextBox 16">
            <a:extLst>
              <a:ext uri="{FF2B5EF4-FFF2-40B4-BE49-F238E27FC236}">
                <a16:creationId xmlns:a16="http://schemas.microsoft.com/office/drawing/2014/main" id="{954D3D35-3E4A-4C58-AFE5-180096106F94}"/>
              </a:ext>
            </a:extLst>
          </p:cNvPr>
          <p:cNvSpPr txBox="1"/>
          <p:nvPr/>
        </p:nvSpPr>
        <p:spPr>
          <a:xfrm>
            <a:off x="2314571" y="5403398"/>
            <a:ext cx="7344816" cy="1077218"/>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prstClr val="black"/>
                </a:solidFill>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prstClr val="black"/>
                </a:solidFill>
                <a:latin typeface="Courier New" pitchFamily="49" charset="0"/>
                <a:ea typeface="맑은 고딕" pitchFamily="50" charset="-127"/>
                <a:cs typeface="Courier New" pitchFamily="49" charset="0"/>
              </a:rPr>
              <a:t>pthread_cond_signal</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pic>
        <p:nvPicPr>
          <p:cNvPr id="18" name="Picture 17">
            <a:extLst>
              <a:ext uri="{FF2B5EF4-FFF2-40B4-BE49-F238E27FC236}">
                <a16:creationId xmlns:a16="http://schemas.microsoft.com/office/drawing/2014/main" id="{65AD929A-DD65-458E-BECD-C9BDDA67B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06" y="1397534"/>
            <a:ext cx="533493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3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8AC01CB2-90EC-4BA9-BB84-0B8A76A15643}"/>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A2EE0D8F-6466-4A4E-A2BE-13A6AD4565F6}"/>
              </a:ext>
            </a:extLst>
          </p:cNvPr>
          <p:cNvSpPr>
            <a:spLocks noGrp="1"/>
          </p:cNvSpPr>
          <p:nvPr>
            <p:ph idx="1"/>
          </p:nvPr>
        </p:nvSpPr>
        <p:spPr>
          <a:xfrm>
            <a:off x="838200" y="1825625"/>
            <a:ext cx="10515600" cy="4351338"/>
          </a:xfrm>
        </p:spPr>
        <p:txBody>
          <a:bodyPr/>
          <a:lstStyle/>
          <a:p>
            <a:r>
              <a:rPr lang="en-US" altLang="ko-KR" dirty="0"/>
              <a:t>The waiting thread </a:t>
            </a:r>
            <a:r>
              <a:rPr lang="en-US" altLang="ko-KR" b="1" dirty="0"/>
              <a:t>re-checks</a:t>
            </a:r>
            <a:r>
              <a:rPr lang="en-US" altLang="ko-KR" dirty="0"/>
              <a:t> the condition </a:t>
            </a:r>
            <a:r>
              <a:rPr lang="en-US" altLang="ko-KR" dirty="0">
                <a:solidFill>
                  <a:schemeClr val="accent6">
                    <a:lumMod val="75000"/>
                  </a:schemeClr>
                </a:solidFill>
              </a:rPr>
              <a:t>in a while loop</a:t>
            </a:r>
            <a:r>
              <a:rPr lang="en-US" altLang="ko-KR" dirty="0"/>
              <a:t>, instead of a simple if statement.</a:t>
            </a:r>
          </a:p>
          <a:p>
            <a:endParaRPr lang="en-US" altLang="ko-KR" dirty="0"/>
          </a:p>
          <a:p>
            <a:endParaRPr lang="en-US" altLang="ko-KR" dirty="0"/>
          </a:p>
          <a:p>
            <a:endParaRPr lang="en-US" altLang="ko-KR" dirty="0"/>
          </a:p>
          <a:p>
            <a:endParaRPr lang="en-US" altLang="ko-KR" dirty="0"/>
          </a:p>
          <a:p>
            <a:pPr lvl="1"/>
            <a:r>
              <a:rPr lang="en-US" altLang="ko-KR" dirty="0"/>
              <a:t>Without rechecking, the waiting thread will continue thinking that the condition has changed </a:t>
            </a:r>
            <a:r>
              <a:rPr lang="en-US" altLang="ko-KR" i="1" u="sng" dirty="0"/>
              <a:t>even though it has not</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endParaRPr lang="ko-KR" altLang="en-US" dirty="0"/>
          </a:p>
        </p:txBody>
      </p:sp>
      <p:sp>
        <p:nvSpPr>
          <p:cNvPr id="15" name="슬라이드 번호 개체 틀 3">
            <a:extLst>
              <a:ext uri="{FF2B5EF4-FFF2-40B4-BE49-F238E27FC236}">
                <a16:creationId xmlns:a16="http://schemas.microsoft.com/office/drawing/2014/main" id="{DF35BDD2-86F0-4A61-9412-D37812814CC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25</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25FB54BD-4DDD-4E2A-968F-2E140B659656}"/>
              </a:ext>
            </a:extLst>
          </p:cNvPr>
          <p:cNvSpPr txBox="1"/>
          <p:nvPr/>
        </p:nvSpPr>
        <p:spPr>
          <a:xfrm>
            <a:off x="2137072" y="2725110"/>
            <a:ext cx="7344816" cy="1815882"/>
          </a:xfrm>
          <a:prstGeom prst="rect">
            <a:avLst/>
          </a:prstGeom>
          <a:noFill/>
          <a:ln>
            <a:solidFill>
              <a:schemeClr val="tx1"/>
            </a:solidFill>
          </a:ln>
        </p:spPr>
        <p:txBody>
          <a:bodyPr wrap="square" lIns="252000" rtlCol="0">
            <a:spAutoFit/>
          </a:bodyPr>
          <a:lstStyle/>
          <a:p>
            <a:r>
              <a:rPr lang="en-US" altLang="ko-KR" sz="1600" dirty="0" err="1">
                <a:solidFill>
                  <a:prstClr val="black"/>
                </a:solidFill>
                <a:latin typeface="Courier New" pitchFamily="49" charset="0"/>
                <a:ea typeface="맑은 고딕" pitchFamily="50" charset="-127"/>
                <a:cs typeface="Courier New" pitchFamily="49" charset="0"/>
              </a:rPr>
              <a:t>pthread_mutex_t</a:t>
            </a:r>
            <a:r>
              <a:rPr lang="en-US" altLang="ko-KR" sz="1600" dirty="0">
                <a:solidFill>
                  <a:prstClr val="black"/>
                </a:solidFill>
                <a:latin typeface="Courier New" pitchFamily="49" charset="0"/>
                <a:ea typeface="맑은 고딕" pitchFamily="50" charset="-127"/>
                <a:cs typeface="Courier New" pitchFamily="49" charset="0"/>
              </a:rPr>
              <a:t> lock = PTHREAD_MUTEX_INITIALIZER;</a:t>
            </a:r>
          </a:p>
          <a:p>
            <a:r>
              <a:rPr lang="en-US" altLang="ko-KR" sz="1600" dirty="0" err="1">
                <a:solidFill>
                  <a:prstClr val="black"/>
                </a:solidFill>
                <a:latin typeface="Courier New" pitchFamily="49" charset="0"/>
                <a:ea typeface="맑은 고딕" pitchFamily="50" charset="-127"/>
                <a:cs typeface="Courier New" pitchFamily="49" charset="0"/>
              </a:rPr>
              <a:t>pthread_cond_t</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 PTHREAD_COND_INITIALIZER;</a:t>
            </a:r>
          </a:p>
          <a:p>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err="1">
                <a:solidFill>
                  <a:prstClr val="black"/>
                </a:solidFill>
                <a:latin typeface="Courier New" pitchFamily="49" charset="0"/>
                <a:ea typeface="맑은 고딕" pitchFamily="50" charset="-127"/>
                <a:cs typeface="Courier New" pitchFamily="49" charset="0"/>
              </a:rPr>
              <a:t>pthread_mutex_lock</a:t>
            </a:r>
            <a:r>
              <a:rPr lang="en-US" altLang="ko-KR" sz="1600" dirty="0">
                <a:solidFill>
                  <a:prstClr val="black"/>
                </a:solidFill>
                <a:latin typeface="Courier New" pitchFamily="49" charset="0"/>
                <a:ea typeface="맑은 고딕" pitchFamily="50" charset="-127"/>
                <a:cs typeface="Courier New" pitchFamily="49" charset="0"/>
              </a:rPr>
              <a:t>(&amp;lock);</a:t>
            </a:r>
          </a:p>
          <a:p>
            <a:r>
              <a:rPr lang="en-US" altLang="ko-KR" sz="1600" dirty="0">
                <a:solidFill>
                  <a:srgbClr val="F79646"/>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 (initialized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pthread_cond_wait</a:t>
            </a:r>
            <a:r>
              <a:rPr lang="en-US" altLang="ko-KR" sz="1600" dirty="0">
                <a:solidFill>
                  <a:prstClr val="black"/>
                </a:solidFill>
                <a:latin typeface="Courier New" pitchFamily="49" charset="0"/>
                <a:ea typeface="맑은 고딕" pitchFamily="50" charset="-127"/>
                <a:cs typeface="Courier New" pitchFamily="49" charset="0"/>
              </a:rPr>
              <a:t>(&amp;</a:t>
            </a:r>
            <a:r>
              <a:rPr lang="en-US" altLang="ko-KR" sz="1600" dirty="0" err="1">
                <a:solidFill>
                  <a:prstClr val="black"/>
                </a:solidFill>
                <a:latin typeface="Courier New" pitchFamily="49" charset="0"/>
                <a:ea typeface="맑은 고딕" pitchFamily="50" charset="-127"/>
                <a:cs typeface="Courier New" pitchFamily="49" charset="0"/>
              </a:rPr>
              <a:t>init</a:t>
            </a:r>
            <a:r>
              <a:rPr lang="en-US" altLang="ko-KR" sz="1600" dirty="0">
                <a:solidFill>
                  <a:prstClr val="black"/>
                </a:solidFill>
                <a:latin typeface="Courier New" pitchFamily="49" charset="0"/>
                <a:ea typeface="맑은 고딕" pitchFamily="50" charset="-127"/>
                <a:cs typeface="Courier New" pitchFamily="49" charset="0"/>
              </a:rPr>
              <a:t>, &amp;lock);</a:t>
            </a:r>
          </a:p>
          <a:p>
            <a:r>
              <a:rPr lang="en-US" altLang="ko-KR" sz="1600" dirty="0" err="1">
                <a:solidFill>
                  <a:prstClr val="black"/>
                </a:solidFill>
                <a:latin typeface="Courier New" pitchFamily="49" charset="0"/>
                <a:ea typeface="맑은 고딕" pitchFamily="50" charset="-127"/>
                <a:cs typeface="Courier New" pitchFamily="49" charset="0"/>
              </a:rPr>
              <a:t>pthread_mutex_unlock</a:t>
            </a:r>
            <a:r>
              <a:rPr lang="en-US" altLang="ko-KR" sz="1600" dirty="0">
                <a:solidFill>
                  <a:prstClr val="black"/>
                </a:solidFill>
                <a:latin typeface="Courier New" pitchFamily="49" charset="0"/>
                <a:ea typeface="맑은 고딕" pitchFamily="50" charset="-127"/>
                <a:cs typeface="Courier New" pitchFamily="49" charset="0"/>
              </a:rPr>
              <a:t>(&amp;lock);</a:t>
            </a:r>
          </a:p>
        </p:txBody>
      </p:sp>
      <p:sp>
        <p:nvSpPr>
          <p:cNvPr id="17" name="직사각형 7">
            <a:extLst>
              <a:ext uri="{FF2B5EF4-FFF2-40B4-BE49-F238E27FC236}">
                <a16:creationId xmlns:a16="http://schemas.microsoft.com/office/drawing/2014/main" id="{DEEF4CCE-2966-4EB0-B067-242EAA47204E}"/>
              </a:ext>
            </a:extLst>
          </p:cNvPr>
          <p:cNvSpPr/>
          <p:nvPr/>
        </p:nvSpPr>
        <p:spPr>
          <a:xfrm>
            <a:off x="2353096" y="3757605"/>
            <a:ext cx="4968552" cy="504056"/>
          </a:xfrm>
          <a:prstGeom prst="rect">
            <a:avLst/>
          </a:prstGeom>
          <a:noFill/>
          <a:ln w="15875">
            <a:solidFill>
              <a:srgbClr val="FF0000"/>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133745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4967BF41-6F07-407D-8EB2-FB4867C4829E}"/>
              </a:ext>
            </a:extLst>
          </p:cNvPr>
          <p:cNvSpPr>
            <a:spLocks noGrp="1"/>
          </p:cNvSpPr>
          <p:nvPr>
            <p:ph type="title"/>
          </p:nvPr>
        </p:nvSpPr>
        <p:spPr>
          <a:xfrm>
            <a:off x="838200" y="365125"/>
            <a:ext cx="10515600" cy="1325563"/>
          </a:xfrm>
        </p:spPr>
        <p:txBody>
          <a:bodyPr/>
          <a:lstStyle/>
          <a:p>
            <a:r>
              <a:rPr lang="en-US" altLang="ko-KR" b="1" dirty="0"/>
              <a:t>Condition Variables (Cont.)</a:t>
            </a:r>
            <a:endParaRPr lang="ko-KR" altLang="en-US" b="1" dirty="0"/>
          </a:p>
        </p:txBody>
      </p:sp>
      <p:sp>
        <p:nvSpPr>
          <p:cNvPr id="14" name="내용 개체 틀 2">
            <a:extLst>
              <a:ext uri="{FF2B5EF4-FFF2-40B4-BE49-F238E27FC236}">
                <a16:creationId xmlns:a16="http://schemas.microsoft.com/office/drawing/2014/main" id="{DE2D30BB-D195-4535-9243-823E6B10D876}"/>
              </a:ext>
            </a:extLst>
          </p:cNvPr>
          <p:cNvSpPr>
            <a:spLocks noGrp="1"/>
          </p:cNvSpPr>
          <p:nvPr>
            <p:ph idx="1"/>
          </p:nvPr>
        </p:nvSpPr>
        <p:spPr>
          <a:xfrm>
            <a:off x="838200" y="1825625"/>
            <a:ext cx="10515600" cy="4351338"/>
          </a:xfrm>
        </p:spPr>
        <p:txBody>
          <a:bodyPr/>
          <a:lstStyle/>
          <a:p>
            <a:r>
              <a:rPr lang="en-US" altLang="ko-KR" dirty="0"/>
              <a:t>Don’t ever to this.</a:t>
            </a:r>
          </a:p>
          <a:p>
            <a:pPr lvl="1"/>
            <a:r>
              <a:rPr lang="en-US" altLang="ko-KR" dirty="0"/>
              <a:t>A thread calling wait routine:</a:t>
            </a:r>
          </a:p>
          <a:p>
            <a:pPr lvl="1"/>
            <a:endParaRPr lang="en-US" altLang="ko-KR" dirty="0"/>
          </a:p>
          <a:p>
            <a:pPr lvl="1"/>
            <a:endParaRPr lang="en-US" altLang="ko-KR" dirty="0"/>
          </a:p>
          <a:p>
            <a:pPr lvl="1"/>
            <a:r>
              <a:rPr lang="en-US" altLang="ko-KR" dirty="0"/>
              <a:t>A thread calling signal routine:</a:t>
            </a:r>
          </a:p>
          <a:p>
            <a:pPr lvl="1"/>
            <a:endParaRPr lang="en-US" altLang="ko-KR" dirty="0"/>
          </a:p>
          <a:p>
            <a:endParaRPr lang="en-US" altLang="ko-KR" dirty="0"/>
          </a:p>
          <a:p>
            <a:pPr lvl="1"/>
            <a:r>
              <a:rPr lang="en-US" altLang="ko-KR" dirty="0"/>
              <a:t>It performs poorly in many cases. </a:t>
            </a:r>
            <a:r>
              <a:rPr lang="en-US" altLang="ko-KR" dirty="0">
                <a:sym typeface="Wingdings" panose="05000000000000000000" pitchFamily="2" charset="2"/>
              </a:rPr>
              <a:t> just wastes CPU cycles.</a:t>
            </a:r>
          </a:p>
          <a:p>
            <a:pPr lvl="1"/>
            <a:r>
              <a:rPr lang="en-US" altLang="ko-KR" dirty="0">
                <a:sym typeface="Wingdings" panose="05000000000000000000" pitchFamily="2" charset="2"/>
              </a:rPr>
              <a:t>It is error prone.</a:t>
            </a:r>
            <a:endParaRPr lang="en-US" altLang="ko-KR" dirty="0"/>
          </a:p>
          <a:p>
            <a:pPr lvl="1"/>
            <a:endParaRPr lang="en-US" altLang="ko-KR" dirty="0"/>
          </a:p>
          <a:p>
            <a:pPr lvl="1"/>
            <a:endParaRPr lang="en-US" altLang="ko-KR" dirty="0"/>
          </a:p>
          <a:p>
            <a:pPr lvl="1"/>
            <a:endParaRPr lang="en-US" altLang="ko-KR" dirty="0"/>
          </a:p>
          <a:p>
            <a:endParaRPr lang="ko-KR" altLang="en-US" dirty="0"/>
          </a:p>
        </p:txBody>
      </p:sp>
      <p:sp>
        <p:nvSpPr>
          <p:cNvPr id="15" name="슬라이드 번호 개체 틀 3">
            <a:extLst>
              <a:ext uri="{FF2B5EF4-FFF2-40B4-BE49-F238E27FC236}">
                <a16:creationId xmlns:a16="http://schemas.microsoft.com/office/drawing/2014/main" id="{42E4C44D-4745-4211-A123-8C4963DE8E16}"/>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26</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4B096BE6-1132-41A8-947A-522824E19472}"/>
              </a:ext>
            </a:extLst>
          </p:cNvPr>
          <p:cNvSpPr txBox="1"/>
          <p:nvPr/>
        </p:nvSpPr>
        <p:spPr>
          <a:xfrm>
            <a:off x="3468585" y="2754781"/>
            <a:ext cx="5616624" cy="584775"/>
          </a:xfrm>
          <a:prstGeom prst="rect">
            <a:avLst/>
          </a:prstGeom>
          <a:noFill/>
          <a:ln>
            <a:solidFill>
              <a:schemeClr val="tx1"/>
            </a:solidFill>
          </a:ln>
        </p:spPr>
        <p:txBody>
          <a:bodyPr wrap="square" lIns="252000" rtlCol="0">
            <a:spAutoFit/>
          </a:bodyPr>
          <a:lstStyle/>
          <a:p>
            <a:r>
              <a:rPr lang="en-US" altLang="ko-KR" sz="1600" dirty="0">
                <a:solidFill>
                  <a:schemeClr val="accent6">
                    <a:lumMod val="75000"/>
                  </a:schemeClr>
                </a:solidFill>
                <a:latin typeface="Courier New" pitchFamily="49" charset="0"/>
                <a:ea typeface="맑은 고딕" pitchFamily="50" charset="-127"/>
                <a:cs typeface="Courier New" pitchFamily="49" charset="0"/>
              </a:rPr>
              <a:t>while</a:t>
            </a:r>
            <a:r>
              <a:rPr lang="en-US" altLang="ko-KR" sz="1600" dirty="0">
                <a:solidFill>
                  <a:prstClr val="black"/>
                </a:solidFill>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0</a:t>
            </a:r>
            <a:r>
              <a:rPr lang="en-US" altLang="ko-KR" sz="1600" dirty="0">
                <a:solidFill>
                  <a:prstClr val="black"/>
                </a:solidFill>
                <a:latin typeface="Courier New" pitchFamily="49" charset="0"/>
                <a:ea typeface="맑은 고딕" pitchFamily="50" charset="-127"/>
                <a:cs typeface="Courier New" pitchFamily="49" charset="0"/>
              </a:rPr>
              <a:t>)</a:t>
            </a:r>
          </a:p>
          <a:p>
            <a:r>
              <a:rPr lang="en-US" altLang="ko-KR" sz="1600" dirty="0">
                <a:solidFill>
                  <a:prstClr val="black"/>
                </a:solidFill>
                <a:latin typeface="Courier New" pitchFamily="49" charset="0"/>
                <a:ea typeface="맑은 고딕" pitchFamily="50" charset="-127"/>
                <a:cs typeface="Courier New" pitchFamily="49" charset="0"/>
              </a:rPr>
              <a:t>	; </a:t>
            </a:r>
            <a:r>
              <a:rPr lang="en-US" altLang="ko-KR" sz="1600" dirty="0">
                <a:solidFill>
                  <a:srgbClr val="00B0F0"/>
                </a:solidFill>
                <a:latin typeface="Courier New" pitchFamily="49" charset="0"/>
                <a:ea typeface="맑은 고딕" pitchFamily="50" charset="-127"/>
                <a:cs typeface="Courier New" pitchFamily="49" charset="0"/>
              </a:rPr>
              <a:t>// spin</a:t>
            </a:r>
          </a:p>
        </p:txBody>
      </p:sp>
      <p:sp>
        <p:nvSpPr>
          <p:cNvPr id="17" name="TextBox 16">
            <a:extLst>
              <a:ext uri="{FF2B5EF4-FFF2-40B4-BE49-F238E27FC236}">
                <a16:creationId xmlns:a16="http://schemas.microsoft.com/office/drawing/2014/main" id="{A3FD639A-F300-4B71-A335-A1DF04C0CC23}"/>
              </a:ext>
            </a:extLst>
          </p:cNvPr>
          <p:cNvSpPr txBox="1"/>
          <p:nvPr/>
        </p:nvSpPr>
        <p:spPr>
          <a:xfrm>
            <a:off x="2721231" y="4099435"/>
            <a:ext cx="5616624" cy="338554"/>
          </a:xfrm>
          <a:prstGeom prst="rect">
            <a:avLst/>
          </a:prstGeom>
          <a:noFill/>
          <a:ln>
            <a:solidFill>
              <a:schemeClr val="tx1"/>
            </a:solidFill>
          </a:ln>
        </p:spPr>
        <p:txBody>
          <a:bodyPr wrap="square" lIns="252000" rtlCol="0">
            <a:spAutoFit/>
          </a:bodyPr>
          <a:lstStyle/>
          <a:p>
            <a:r>
              <a:rPr lang="en-US" altLang="ko-KR" sz="1600" dirty="0">
                <a:latin typeface="Courier New" pitchFamily="49" charset="0"/>
                <a:ea typeface="맑은 고딕" pitchFamily="50" charset="-127"/>
                <a:cs typeface="Courier New" pitchFamily="49" charset="0"/>
              </a:rPr>
              <a:t>initialized = </a:t>
            </a:r>
            <a:r>
              <a:rPr lang="en-US" altLang="ko-KR" sz="1600" dirty="0">
                <a:solidFill>
                  <a:srgbClr val="FF0000"/>
                </a:solidFill>
                <a:latin typeface="Courier New" pitchFamily="49" charset="0"/>
                <a:ea typeface="맑은 고딕" pitchFamily="50" charset="-127"/>
                <a:cs typeface="Courier New" pitchFamily="49" charset="0"/>
              </a:rPr>
              <a:t>1</a:t>
            </a:r>
            <a:r>
              <a:rPr lang="en-US" altLang="ko-KR" sz="1600" dirty="0">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884199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0CAF71C5-3C82-4876-9B0F-8F120F178262}"/>
              </a:ext>
            </a:extLst>
          </p:cNvPr>
          <p:cNvSpPr>
            <a:spLocks noGrp="1"/>
          </p:cNvSpPr>
          <p:nvPr>
            <p:ph type="title"/>
          </p:nvPr>
        </p:nvSpPr>
        <p:spPr>
          <a:xfrm>
            <a:off x="838200" y="365125"/>
            <a:ext cx="10515600" cy="1325563"/>
          </a:xfrm>
        </p:spPr>
        <p:txBody>
          <a:bodyPr/>
          <a:lstStyle/>
          <a:p>
            <a:r>
              <a:rPr lang="en-US" altLang="ko-KR" b="1" dirty="0"/>
              <a:t>Compiling and Running</a:t>
            </a:r>
            <a:endParaRPr lang="ko-KR" altLang="en-US" b="1" dirty="0"/>
          </a:p>
        </p:txBody>
      </p:sp>
      <p:sp>
        <p:nvSpPr>
          <p:cNvPr id="14" name="내용 개체 틀 2">
            <a:extLst>
              <a:ext uri="{FF2B5EF4-FFF2-40B4-BE49-F238E27FC236}">
                <a16:creationId xmlns:a16="http://schemas.microsoft.com/office/drawing/2014/main" id="{EEA763DB-528F-45A9-B22B-FAA8D8D0C875}"/>
              </a:ext>
            </a:extLst>
          </p:cNvPr>
          <p:cNvSpPr>
            <a:spLocks noGrp="1"/>
          </p:cNvSpPr>
          <p:nvPr>
            <p:ph idx="1"/>
          </p:nvPr>
        </p:nvSpPr>
        <p:spPr>
          <a:xfrm>
            <a:off x="838200" y="1825625"/>
            <a:ext cx="10515600" cy="4351338"/>
          </a:xfrm>
        </p:spPr>
        <p:txBody>
          <a:bodyPr/>
          <a:lstStyle/>
          <a:p>
            <a:r>
              <a:rPr lang="en-US" altLang="ko-KR" dirty="0"/>
              <a:t>To compile them, you must include the header </a:t>
            </a:r>
            <a:r>
              <a:rPr lang="en-US" altLang="ko-KR" dirty="0" err="1">
                <a:latin typeface="Courier New" pitchFamily="49" charset="0"/>
                <a:cs typeface="Courier New" pitchFamily="49" charset="0"/>
              </a:rPr>
              <a:t>pthread.h</a:t>
            </a:r>
            <a:endParaRPr lang="en-US" altLang="ko-KR" dirty="0">
              <a:latin typeface="Courier New" pitchFamily="49" charset="0"/>
              <a:cs typeface="Courier New" pitchFamily="49" charset="0"/>
            </a:endParaRPr>
          </a:p>
          <a:p>
            <a:pPr lvl="1"/>
            <a:r>
              <a:rPr lang="en-US" altLang="ko-KR" dirty="0"/>
              <a:t>Explicitly link with the </a:t>
            </a:r>
            <a:r>
              <a:rPr lang="en-US" altLang="ko-KR" dirty="0" err="1">
                <a:solidFill>
                  <a:schemeClr val="accent6">
                    <a:lumMod val="75000"/>
                  </a:schemeClr>
                </a:solidFill>
              </a:rPr>
              <a:t>pthreads</a:t>
            </a:r>
            <a:r>
              <a:rPr lang="en-US" altLang="ko-KR" dirty="0">
                <a:solidFill>
                  <a:schemeClr val="accent6">
                    <a:lumMod val="75000"/>
                  </a:schemeClr>
                </a:solidFill>
              </a:rPr>
              <a:t> library</a:t>
            </a:r>
            <a:r>
              <a:rPr lang="en-US" altLang="ko-KR" dirty="0"/>
              <a:t>, by adding the </a:t>
            </a:r>
            <a:r>
              <a:rPr lang="en-US" altLang="ko-KR" dirty="0">
                <a:latin typeface="Courier New" pitchFamily="49" charset="0"/>
                <a:cs typeface="Courier New" pitchFamily="49" charset="0"/>
              </a:rPr>
              <a:t>–</a:t>
            </a:r>
            <a:r>
              <a:rPr lang="en-US" altLang="ko-KR" dirty="0" err="1">
                <a:latin typeface="Courier New" pitchFamily="49" charset="0"/>
                <a:cs typeface="Courier New" pitchFamily="49" charset="0"/>
              </a:rPr>
              <a:t>lpthread</a:t>
            </a:r>
            <a:r>
              <a:rPr lang="en-US" altLang="ko-KR" dirty="0">
                <a:latin typeface="Courier New" pitchFamily="49" charset="0"/>
                <a:cs typeface="Courier New" pitchFamily="49" charset="0"/>
              </a:rPr>
              <a:t> </a:t>
            </a:r>
            <a:r>
              <a:rPr lang="en-US" altLang="ko-KR" dirty="0"/>
              <a:t>flag.</a:t>
            </a:r>
          </a:p>
          <a:p>
            <a:endParaRPr lang="en-US" altLang="ko-KR" dirty="0"/>
          </a:p>
          <a:p>
            <a:pPr marL="0" indent="0">
              <a:buNone/>
            </a:pPr>
            <a:endParaRPr lang="en-US" altLang="ko-KR" dirty="0"/>
          </a:p>
          <a:p>
            <a:pPr lvl="1"/>
            <a:r>
              <a:rPr lang="en-US" altLang="ko-KR" dirty="0"/>
              <a:t>For more information,</a:t>
            </a:r>
            <a:endParaRPr lang="ko-KR" altLang="en-US" dirty="0"/>
          </a:p>
        </p:txBody>
      </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27</a:t>
            </a:fld>
            <a:r>
              <a:rPr lang="en-US" altLang="ko-KR">
                <a:solidFill>
                  <a:srgbClr val="1F497D">
                    <a:lumMod val="50000"/>
                  </a:srgbClr>
                </a:solidFill>
              </a:rPr>
              <a:t> </a:t>
            </a:r>
          </a:p>
        </p:txBody>
      </p:sp>
      <p:sp>
        <p:nvSpPr>
          <p:cNvPr id="16" name="TextBox 15">
            <a:extLst>
              <a:ext uri="{FF2B5EF4-FFF2-40B4-BE49-F238E27FC236}">
                <a16:creationId xmlns:a16="http://schemas.microsoft.com/office/drawing/2014/main" id="{95226085-F3EF-491D-8B08-1902404297A0}"/>
              </a:ext>
            </a:extLst>
          </p:cNvPr>
          <p:cNvSpPr txBox="1"/>
          <p:nvPr/>
        </p:nvSpPr>
        <p:spPr>
          <a:xfrm>
            <a:off x="2554288" y="2789757"/>
            <a:ext cx="5989984" cy="338554"/>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prompt&gt; </a:t>
            </a:r>
            <a:r>
              <a:rPr lang="en-US" altLang="ko-KR" sz="1600" dirty="0" err="1">
                <a:solidFill>
                  <a:prstClr val="black"/>
                </a:solidFill>
                <a:latin typeface="Courier New" pitchFamily="49" charset="0"/>
                <a:ea typeface="맑은 고딕" pitchFamily="50" charset="-127"/>
                <a:cs typeface="Courier New" pitchFamily="49" charset="0"/>
              </a:rPr>
              <a:t>gcc</a:t>
            </a:r>
            <a:r>
              <a:rPr lang="en-US" altLang="ko-KR" sz="1600" dirty="0">
                <a:solidFill>
                  <a:prstClr val="black"/>
                </a:solidFill>
                <a:latin typeface="Courier New" pitchFamily="49" charset="0"/>
                <a:ea typeface="맑은 고딕" pitchFamily="50" charset="-127"/>
                <a:cs typeface="Courier New" pitchFamily="49" charset="0"/>
              </a:rPr>
              <a:t> –o main </a:t>
            </a:r>
            <a:r>
              <a:rPr lang="en-US" altLang="ko-KR" sz="1600" dirty="0" err="1">
                <a:solidFill>
                  <a:prstClr val="black"/>
                </a:solidFill>
                <a:latin typeface="Courier New" pitchFamily="49" charset="0"/>
                <a:ea typeface="맑은 고딕" pitchFamily="50" charset="-127"/>
                <a:cs typeface="Courier New" pitchFamily="49" charset="0"/>
              </a:rPr>
              <a:t>main.c</a:t>
            </a: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lpthread</a:t>
            </a:r>
            <a:endParaRPr lang="en-US" altLang="ko-KR" sz="1600" dirty="0">
              <a:solidFill>
                <a:prstClr val="black"/>
              </a:solidFill>
              <a:latin typeface="Courier New" pitchFamily="49" charset="0"/>
              <a:ea typeface="맑은 고딕" pitchFamily="50" charset="-127"/>
              <a:cs typeface="Courier New" pitchFamily="49" charset="0"/>
            </a:endParaRPr>
          </a:p>
        </p:txBody>
      </p:sp>
      <p:sp>
        <p:nvSpPr>
          <p:cNvPr id="17" name="TextBox 16">
            <a:extLst>
              <a:ext uri="{FF2B5EF4-FFF2-40B4-BE49-F238E27FC236}">
                <a16:creationId xmlns:a16="http://schemas.microsoft.com/office/drawing/2014/main" id="{94561DBE-81DA-413A-BBE1-6D16E50EBC18}"/>
              </a:ext>
            </a:extLst>
          </p:cNvPr>
          <p:cNvSpPr txBox="1"/>
          <p:nvPr/>
        </p:nvSpPr>
        <p:spPr>
          <a:xfrm>
            <a:off x="2554288" y="4314083"/>
            <a:ext cx="5989984" cy="584775"/>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man 7 </a:t>
            </a:r>
            <a:r>
              <a:rPr lang="en-US" altLang="ko-KR" sz="1600" dirty="0" err="1">
                <a:solidFill>
                  <a:prstClr val="black"/>
                </a:solidFill>
                <a:latin typeface="Courier New" pitchFamily="49" charset="0"/>
                <a:ea typeface="맑은 고딕" pitchFamily="50" charset="-127"/>
                <a:cs typeface="Courier New" pitchFamily="49" charset="0"/>
              </a:rPr>
              <a:t>pthreads</a:t>
            </a:r>
            <a:endParaRPr lang="en-US" altLang="ko-KR" sz="1600" dirty="0">
              <a:solidFill>
                <a:prstClr val="black"/>
              </a:solidFill>
              <a:latin typeface="Courier New" pitchFamily="49" charset="0"/>
              <a:ea typeface="맑은 고딕" pitchFamily="50" charset="-127"/>
              <a:cs typeface="Courier New" pitchFamily="49" charset="0"/>
            </a:endParaRPr>
          </a:p>
          <a:p>
            <a:r>
              <a:rPr lang="en-US" altLang="ko-KR" sz="1600" dirty="0">
                <a:solidFill>
                  <a:prstClr val="black"/>
                </a:solidFill>
                <a:latin typeface="Courier New" pitchFamily="49" charset="0"/>
                <a:ea typeface="맑은 고딕" pitchFamily="50" charset="-127"/>
                <a:cs typeface="Courier New" pitchFamily="49" charset="0"/>
              </a:rPr>
              <a:t>man 3 </a:t>
            </a:r>
            <a:r>
              <a:rPr lang="en-US" altLang="ko-KR" sz="1600" dirty="0" err="1">
                <a:solidFill>
                  <a:prstClr val="black"/>
                </a:solidFill>
                <a:latin typeface="Courier New" pitchFamily="49" charset="0"/>
                <a:ea typeface="맑은 고딕" pitchFamily="50" charset="-127"/>
                <a:cs typeface="Courier New" pitchFamily="49" charset="0"/>
              </a:rPr>
              <a:t>pthread_create</a:t>
            </a:r>
            <a:endParaRPr lang="en-US" altLang="ko-KR" sz="16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72119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28</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6463308"/>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 simple child/parent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signaling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example. - main-</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done =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worker(void*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first\n");</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done = 1;</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NULL;</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char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argv</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p;</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pthread_create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(&amp;p, NULL, worker, NULL);</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while (done ==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last\n");</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cc main-</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lpthread</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a.out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084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29</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7602081"/>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 more efficient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signaling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via condition variables. - main-signal-</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cv.c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stdio.h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#include &lt;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pthread.h</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&gt;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simple synchronizer: allows one thread to wait for another structure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has all the needed data methods are: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(called by one 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wait (to wait for a 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done (to indicate thread is done)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typedef struct __</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int done;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s-&gt;done =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signal_done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s-&gt;done = 1;</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pthread_cond_signal</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pthread_mutex_unlock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633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ko-KR" b="1" dirty="0"/>
              <a:t>Thread Concepts</a:t>
            </a:r>
            <a:endParaRPr lang="ko-KR" altLang="en-US" b="1" dirty="0"/>
          </a:p>
        </p:txBody>
      </p:sp>
      <p:sp>
        <p:nvSpPr>
          <p:cNvPr id="14" name="내용 개체 틀 2">
            <a:extLst>
              <a:ext uri="{FF2B5EF4-FFF2-40B4-BE49-F238E27FC236}">
                <a16:creationId xmlns:a16="http://schemas.microsoft.com/office/drawing/2014/main" id="{DF2BAD2C-D4BD-4EB2-B94C-CA67597728CC}"/>
              </a:ext>
            </a:extLst>
          </p:cNvPr>
          <p:cNvSpPr>
            <a:spLocks noGrp="1"/>
          </p:cNvSpPr>
          <p:nvPr>
            <p:ph idx="1"/>
          </p:nvPr>
        </p:nvSpPr>
        <p:spPr>
          <a:xfrm>
            <a:off x="405663" y="1076691"/>
            <a:ext cx="10948137" cy="5100272"/>
          </a:xfrm>
        </p:spPr>
        <p:txBody>
          <a:bodyPr>
            <a:normAutofit fontScale="85000" lnSpcReduction="10000"/>
          </a:bodyPr>
          <a:lstStyle/>
          <a:p>
            <a:r>
              <a:rPr lang="en-IN" b="1" dirty="0"/>
              <a:t>A typical UNIX process can be thought of as having a single thread of control: </a:t>
            </a:r>
            <a:r>
              <a:rPr lang="en-IN" dirty="0"/>
              <a:t>each process is doing only one thing at a time. With multiple threads of control, we can design our programs to do more than one thing at a time within a single process, with each thread handling a separate task. This approach can have several benefits.</a:t>
            </a:r>
          </a:p>
          <a:p>
            <a:pPr lvl="1">
              <a:buFont typeface="Courier New" panose="02070309020205020404" pitchFamily="49" charset="0"/>
              <a:buChar char="o"/>
            </a:pPr>
            <a:r>
              <a:rPr lang="en-IN" dirty="0"/>
              <a:t>We can simplify code that deals with asynchronous events by assigning a separate thread to handle each event type. Each thread can then handle its event using a synchronous programming model. A synchronous programming model is much simpler than an asynchronous one.</a:t>
            </a:r>
          </a:p>
          <a:p>
            <a:pPr lvl="1">
              <a:buFont typeface="Courier New" panose="02070309020205020404" pitchFamily="49" charset="0"/>
              <a:buChar char="o"/>
            </a:pPr>
            <a:r>
              <a:rPr lang="en-IN" dirty="0"/>
              <a:t>Multiple processes have to use complex mechanisms provided by the operating system to share memory and file descriptors. Threads, on the other hand, automatically have access to the same memory address space and file descriptors.</a:t>
            </a:r>
          </a:p>
          <a:p>
            <a:pPr lvl="1">
              <a:buFont typeface="Courier New" panose="02070309020205020404" pitchFamily="49" charset="0"/>
              <a:buChar char="o"/>
            </a:pPr>
            <a:r>
              <a:rPr lang="en-IN" dirty="0"/>
              <a:t>Some problems can be partitioned so that overall program throughput can be improved. A single process that has multiple tasks to perform implicitly serializes those tasks, because there is only one thread of control. With multiple threads of control, the processing of independent tasks can be interleaved by assigning a separate thread per task. Two tasks can be interleaved only if they don't depend on the processing performed by each other.</a:t>
            </a:r>
          </a:p>
          <a:p>
            <a:pPr lvl="1">
              <a:buFont typeface="Courier New" panose="02070309020205020404" pitchFamily="49" charset="0"/>
              <a:buChar char="o"/>
            </a:pPr>
            <a:r>
              <a:rPr lang="en-IN" dirty="0"/>
              <a:t>Similarly, interactive programs can realize improved response time by using multiple threads to separate the portions of the program that deal with user input and output from the other parts of the program.</a:t>
            </a:r>
          </a:p>
          <a:p>
            <a:pPr lvl="1"/>
            <a:endParaRPr lang="ko-KR" altLang="en-US" dirty="0"/>
          </a:p>
        </p:txBody>
      </p:sp>
    </p:spTree>
    <p:extLst>
      <p:ext uri="{BB962C8B-B14F-4D97-AF65-F5344CB8AC3E}">
        <p14:creationId xmlns:p14="http://schemas.microsoft.com/office/powerpoint/2010/main" val="198336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5" name="슬라이드 번호 개체 틀 3">
            <a:extLst>
              <a:ext uri="{FF2B5EF4-FFF2-40B4-BE49-F238E27FC236}">
                <a16:creationId xmlns:a16="http://schemas.microsoft.com/office/drawing/2014/main" id="{3226188D-87EB-46F9-BDBD-ED5317484E38}"/>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5CC4ED-1449-4712-AE45-EBC263B4DD26}" type="slidenum">
              <a:rPr lang="en-US" altLang="ko-KR" smtClean="0">
                <a:solidFill>
                  <a:srgbClr val="1F497D">
                    <a:lumMod val="50000"/>
                  </a:srgbClr>
                </a:solidFill>
              </a:rPr>
              <a:pPr>
                <a:defRPr/>
              </a:pPr>
              <a:t>30</a:t>
            </a:fld>
            <a:r>
              <a:rPr lang="en-US" altLang="ko-KR">
                <a:solidFill>
                  <a:srgbClr val="1F497D">
                    <a:lumMod val="50000"/>
                  </a:srgbClr>
                </a:solidFill>
              </a:rPr>
              <a:t> </a:t>
            </a:r>
          </a:p>
        </p:txBody>
      </p:sp>
      <p:sp>
        <p:nvSpPr>
          <p:cNvPr id="21" name="TextBox 20">
            <a:extLst>
              <a:ext uri="{FF2B5EF4-FFF2-40B4-BE49-F238E27FC236}">
                <a16:creationId xmlns:a16="http://schemas.microsoft.com/office/drawing/2014/main" id="{DBC20689-1C4A-43C6-BEDF-CBCA2EF6C802}"/>
              </a:ext>
            </a:extLst>
          </p:cNvPr>
          <p:cNvSpPr txBox="1"/>
          <p:nvPr/>
        </p:nvSpPr>
        <p:spPr>
          <a:xfrm>
            <a:off x="537029" y="0"/>
            <a:ext cx="10640291" cy="7294305"/>
          </a:xfrm>
          <a:prstGeom prst="rect">
            <a:avLst/>
          </a:prstGeom>
          <a:noFill/>
        </p:spPr>
        <p:txBody>
          <a:bodyPr wrap="square">
            <a:spAutoFit/>
          </a:bodyPr>
          <a:lstStyle/>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synchronizer_t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*s)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while (s-&gt;done ==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pthread_cond_wait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cond</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pthread_mutex_unlock</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(&amp;s-&gt;lock);</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void* worker(void*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signal_done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int main(int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char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argv</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p;</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signal_init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pthread_create</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(&amp;p, NULL, worker, NULL);</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signal_wait</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(&amp;s);</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return 0;</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cc main-signal-</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cv.c</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lpthread</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vishnu@mannava</a:t>
            </a: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:~/threads$ ./</a:t>
            </a:r>
            <a:r>
              <a:rPr lang="en-IN" sz="1800" b="1" dirty="0" err="1">
                <a:effectLst/>
                <a:latin typeface="Courier New" panose="02070309020205020404" pitchFamily="49" charset="0"/>
                <a:ea typeface="Calibri" panose="020F0502020204030204" pitchFamily="34" charset="0"/>
                <a:cs typeface="Times New Roman" panose="02020603050405020304" pitchFamily="18" charset="0"/>
              </a:rPr>
              <a:t>a.out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first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this should print last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IN" sz="18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823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49222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제목 1">
            <a:extLst>
              <a:ext uri="{FF2B5EF4-FFF2-40B4-BE49-F238E27FC236}">
                <a16:creationId xmlns:a16="http://schemas.microsoft.com/office/drawing/2014/main" id="{213741E7-9A0A-425F-A21F-A131DF4708CC}"/>
              </a:ext>
            </a:extLst>
          </p:cNvPr>
          <p:cNvSpPr>
            <a:spLocks noGrp="1"/>
          </p:cNvSpPr>
          <p:nvPr>
            <p:ph type="title"/>
          </p:nvPr>
        </p:nvSpPr>
        <p:spPr>
          <a:xfrm>
            <a:off x="668482" y="53655"/>
            <a:ext cx="10515600" cy="1325563"/>
          </a:xfrm>
        </p:spPr>
        <p:txBody>
          <a:bodyPr/>
          <a:lstStyle/>
          <a:p>
            <a:r>
              <a:rPr lang="en-US" altLang="en-US" sz="4400" dirty="0">
                <a:solidFill>
                  <a:srgbClr val="0070C0"/>
                </a:solidFill>
                <a:latin typeface="Tahoma" panose="020B0604030504040204" pitchFamily="34" charset="0"/>
              </a:rPr>
              <a:t>Multithreading Example: WWW</a:t>
            </a:r>
            <a:endParaRPr lang="ko-KR" altLang="en-US" b="1" dirty="0"/>
          </a:p>
        </p:txBody>
      </p:sp>
      <p:sp>
        <p:nvSpPr>
          <p:cNvPr id="15" name="Rectangle 135">
            <a:extLst>
              <a:ext uri="{FF2B5EF4-FFF2-40B4-BE49-F238E27FC236}">
                <a16:creationId xmlns:a16="http://schemas.microsoft.com/office/drawing/2014/main" id="{08C020A4-A566-47AE-94A6-91EBC9290A23}"/>
              </a:ext>
            </a:extLst>
          </p:cNvPr>
          <p:cNvSpPr>
            <a:spLocks noChangeArrowheads="1"/>
          </p:cNvSpPr>
          <p:nvPr/>
        </p:nvSpPr>
        <p:spPr bwMode="auto">
          <a:xfrm>
            <a:off x="533400" y="1981200"/>
            <a:ext cx="8305800" cy="4114800"/>
          </a:xfrm>
          <a:prstGeom prst="rect">
            <a:avLst/>
          </a:prstGeom>
          <a:noFill/>
          <a:ln w="9525">
            <a:noFill/>
            <a:miter lim="800000"/>
            <a:headEnd/>
            <a:tailEnd/>
          </a:ln>
        </p:spPr>
        <p:txBody>
          <a:bodyPr lIns="92075" tIns="46038" rIns="92075" bIns="46038"/>
          <a:lstStyle/>
          <a:p>
            <a:pPr marL="342900" indent="-342900" eaLnBrk="1" hangingPunct="1">
              <a:spcBef>
                <a:spcPct val="20000"/>
              </a:spcBef>
              <a:buClr>
                <a:srgbClr val="000000"/>
              </a:buClr>
              <a:defRPr/>
            </a:pPr>
            <a:endParaRPr lang="tr-TR" sz="3000" i="1" dirty="0">
              <a:latin typeface="+mj-lt"/>
              <a:cs typeface="+mn-cs"/>
            </a:endParaRPr>
          </a:p>
        </p:txBody>
      </p:sp>
      <p:sp>
        <p:nvSpPr>
          <p:cNvPr id="16" name="Rectangle 135">
            <a:extLst>
              <a:ext uri="{FF2B5EF4-FFF2-40B4-BE49-F238E27FC236}">
                <a16:creationId xmlns:a16="http://schemas.microsoft.com/office/drawing/2014/main" id="{55A38ADE-9642-41C8-8687-61951448149D}"/>
              </a:ext>
            </a:extLst>
          </p:cNvPr>
          <p:cNvSpPr>
            <a:spLocks noChangeArrowheads="1"/>
          </p:cNvSpPr>
          <p:nvPr/>
        </p:nvSpPr>
        <p:spPr bwMode="auto">
          <a:xfrm>
            <a:off x="1436123" y="1234515"/>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ü"/>
            </a:pPr>
            <a:r>
              <a:rPr lang="en-US" altLang="en-US" sz="2000" dirty="0">
                <a:solidFill>
                  <a:srgbClr val="000000"/>
                </a:solidFill>
                <a:latin typeface="Tahoma" panose="020B0604030504040204" pitchFamily="34" charset="0"/>
              </a:rPr>
              <a:t>Client (Chrome) requests a page from server (amazon.com).</a:t>
            </a: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endParaRPr lang="en-US" altLang="en-US" sz="2000" dirty="0">
              <a:solidFill>
                <a:srgbClr val="000000"/>
              </a:solidFill>
              <a:latin typeface="Tahoma" panose="020B0604030504040204" pitchFamily="34" charset="0"/>
            </a:endParaRPr>
          </a:p>
          <a:p>
            <a:pPr eaLnBrk="1" hangingPunct="1">
              <a:spcBef>
                <a:spcPct val="20000"/>
              </a:spcBef>
              <a:buClr>
                <a:srgbClr val="000000"/>
              </a:buClr>
              <a:buFont typeface="Wingdings" panose="05000000000000000000" pitchFamily="2" charset="2"/>
              <a:buChar char="ü"/>
            </a:pPr>
            <a:r>
              <a:rPr lang="en-US" altLang="en-US" sz="2000" dirty="0">
                <a:solidFill>
                  <a:srgbClr val="000000"/>
                </a:solidFill>
                <a:latin typeface="Tahoma" panose="020B0604030504040204" pitchFamily="34" charset="0"/>
              </a:rPr>
              <a:t>Server gives the page name to the thread and resumes listening.</a:t>
            </a:r>
          </a:p>
          <a:p>
            <a:pPr eaLnBrk="1" hangingPunct="1">
              <a:spcBef>
                <a:spcPct val="20000"/>
              </a:spcBef>
              <a:buClr>
                <a:srgbClr val="000000"/>
              </a:buClr>
              <a:buFont typeface="Wingdings" panose="05000000000000000000" pitchFamily="2" charset="2"/>
              <a:buChar char="ü"/>
            </a:pPr>
            <a:r>
              <a:rPr lang="en-US" altLang="en-US" sz="2000" dirty="0">
                <a:solidFill>
                  <a:srgbClr val="000000"/>
                </a:solidFill>
                <a:latin typeface="Tahoma" panose="020B0604030504040204" pitchFamily="34" charset="0"/>
              </a:rPr>
              <a:t>Thread checks the disk cache in memo; if page not there, do disk I/O;</a:t>
            </a:r>
            <a:r>
              <a:rPr lang="en-US" altLang="en-US" sz="1400" dirty="0">
                <a:solidFill>
                  <a:srgbClr val="000000"/>
                </a:solidFill>
                <a:latin typeface="Tahoma" panose="020B0604030504040204" pitchFamily="34" charset="0"/>
              </a:rPr>
              <a:t> </a:t>
            </a:r>
            <a:r>
              <a:rPr lang="en-US" altLang="en-US" sz="2000" dirty="0">
                <a:solidFill>
                  <a:srgbClr val="000000"/>
                </a:solidFill>
                <a:latin typeface="Tahoma" panose="020B0604030504040204" pitchFamily="34" charset="0"/>
              </a:rPr>
              <a:t>sends the page to the client.</a:t>
            </a:r>
          </a:p>
        </p:txBody>
      </p:sp>
      <p:pic>
        <p:nvPicPr>
          <p:cNvPr id="17" name="Picture 5" descr="4">
            <a:extLst>
              <a:ext uri="{FF2B5EF4-FFF2-40B4-BE49-F238E27FC236}">
                <a16:creationId xmlns:a16="http://schemas.microsoft.com/office/drawing/2014/main" id="{0C9A42F3-2C37-4592-8401-4F6863B7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00300"/>
            <a:ext cx="71088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50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3" name="Rectangle 42">
            <a:extLst>
              <a:ext uri="{FF2B5EF4-FFF2-40B4-BE49-F238E27FC236}">
                <a16:creationId xmlns:a16="http://schemas.microsoft.com/office/drawing/2014/main" id="{27649E9C-F896-4E11-B764-F755D096CCEA}"/>
              </a:ext>
            </a:extLst>
          </p:cNvPr>
          <p:cNvSpPr>
            <a:spLocks noGrp="1" noChangeArrowheads="1"/>
          </p:cNvSpPr>
          <p:nvPr/>
        </p:nvSpPr>
        <p:spPr bwMode="auto">
          <a:xfrm>
            <a:off x="22098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altLang="en-US" sz="3000">
                <a:solidFill>
                  <a:srgbClr val="0070C0"/>
                </a:solidFill>
                <a:latin typeface="Tahoma" panose="020B0604030504040204" pitchFamily="34" charset="0"/>
              </a:rPr>
              <a:t>(New) Process Address Space w/ Threads</a:t>
            </a:r>
          </a:p>
        </p:txBody>
      </p:sp>
      <p:pic>
        <p:nvPicPr>
          <p:cNvPr id="44" name="Picture 43">
            <a:extLst>
              <a:ext uri="{FF2B5EF4-FFF2-40B4-BE49-F238E27FC236}">
                <a16:creationId xmlns:a16="http://schemas.microsoft.com/office/drawing/2014/main" id="{423217EB-8F77-4F3E-9D1F-C80AD0C3F5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47825"/>
            <a:ext cx="58388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75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3" name="Rectangle 42">
            <a:extLst>
              <a:ext uri="{FF2B5EF4-FFF2-40B4-BE49-F238E27FC236}">
                <a16:creationId xmlns:a16="http://schemas.microsoft.com/office/drawing/2014/main" id="{27649E9C-F896-4E11-B764-F755D096CCEA}"/>
              </a:ext>
            </a:extLst>
          </p:cNvPr>
          <p:cNvSpPr>
            <a:spLocks noGrp="1" noChangeArrowheads="1"/>
          </p:cNvSpPr>
          <p:nvPr/>
        </p:nvSpPr>
        <p:spPr bwMode="auto">
          <a:xfrm>
            <a:off x="22098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altLang="en-US" sz="3000" dirty="0">
                <a:solidFill>
                  <a:srgbClr val="0070C0"/>
                </a:solidFill>
                <a:latin typeface="Tahoma" panose="020B0604030504040204" pitchFamily="34" charset="0"/>
              </a:rPr>
              <a:t>Thread State</a:t>
            </a:r>
          </a:p>
        </p:txBody>
      </p:sp>
      <p:sp>
        <p:nvSpPr>
          <p:cNvPr id="13" name="Rectangle 135">
            <a:extLst>
              <a:ext uri="{FF2B5EF4-FFF2-40B4-BE49-F238E27FC236}">
                <a16:creationId xmlns:a16="http://schemas.microsoft.com/office/drawing/2014/main" id="{6D967E1F-4EE3-4A23-853A-FC3669EC11FB}"/>
              </a:ext>
            </a:extLst>
          </p:cNvPr>
          <p:cNvSpPr>
            <a:spLocks noChangeArrowheads="1"/>
          </p:cNvSpPr>
          <p:nvPr/>
        </p:nvSpPr>
        <p:spPr bwMode="auto">
          <a:xfrm>
            <a:off x="1269670" y="1365050"/>
            <a:ext cx="8534400" cy="4953000"/>
          </a:xfrm>
          <a:prstGeom prst="rect">
            <a:avLst/>
          </a:prstGeom>
          <a:noFill/>
          <a:ln>
            <a:noFill/>
          </a:ln>
        </p:spPr>
        <p:txBody>
          <a:bodyPr lIns="92075" tIns="46038" rIns="92075" bIns="46038"/>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imes New Roman" panose="02020603050405020304" pitchFamily="18" charset="0"/>
              </a:defRPr>
            </a:lvl1pPr>
            <a:lvl2pPr marL="800100" indent="-342900">
              <a:spcBef>
                <a:spcPts val="550"/>
              </a:spcBef>
              <a:buClr>
                <a:schemeClr val="accent1"/>
              </a:buClr>
              <a:buSzPct val="70000"/>
              <a:buFont typeface="Wingdings 2" panose="05020102010507070707" pitchFamily="18" charset="2"/>
              <a:buChar char=""/>
              <a:defRPr sz="2600">
                <a:solidFill>
                  <a:schemeClr val="tx1"/>
                </a:solidFill>
                <a:latin typeface="Times New Roman" panose="02020603050405020304" pitchFamily="18"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imes New Roman" panose="02020603050405020304" pitchFamily="18"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imes New Roman" panose="02020603050405020304" pitchFamily="18"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20000"/>
              </a:spcBef>
              <a:buClr>
                <a:srgbClr val="000000"/>
              </a:buClr>
              <a:buSzTx/>
              <a:buFont typeface="Wingdings" panose="05000000000000000000" pitchFamily="2" charset="2"/>
              <a:buChar char="ü"/>
              <a:defRPr/>
            </a:pPr>
            <a:r>
              <a:rPr lang="en-US" altLang="en-US" sz="2000" dirty="0">
                <a:solidFill>
                  <a:srgbClr val="000000"/>
                </a:solidFill>
                <a:latin typeface="Tahoma" panose="020B0604030504040204" pitchFamily="34" charset="0"/>
              </a:rPr>
              <a:t>State shared by all threads in process:</a:t>
            </a:r>
          </a:p>
          <a:p>
            <a:pPr lvl="1" eaLnBrk="1" hangingPunct="1">
              <a:spcBef>
                <a:spcPct val="20000"/>
              </a:spcBef>
              <a:buClr>
                <a:srgbClr val="000000"/>
              </a:buClr>
              <a:buSzTx/>
              <a:buFont typeface="Wingdings" panose="05000000000000000000" pitchFamily="2" charset="2"/>
              <a:buChar char="ü"/>
              <a:defRPr/>
            </a:pPr>
            <a:r>
              <a:rPr lang="en-US" altLang="en-US" sz="1700" dirty="0">
                <a:solidFill>
                  <a:srgbClr val="000000"/>
                </a:solidFill>
                <a:latin typeface="Tahoma" panose="020B0604030504040204" pitchFamily="34" charset="0"/>
              </a:rPr>
              <a:t>Memory content (global variables, heap, code, </a:t>
            </a:r>
            <a:r>
              <a:rPr lang="en-US" altLang="en-US" sz="1700" dirty="0" err="1">
                <a:solidFill>
                  <a:srgbClr val="000000"/>
                </a:solidFill>
                <a:latin typeface="Tahoma" panose="020B0604030504040204" pitchFamily="34" charset="0"/>
              </a:rPr>
              <a:t>etc</a:t>
            </a:r>
            <a:r>
              <a:rPr lang="en-US" altLang="en-US" sz="1700" dirty="0">
                <a:solidFill>
                  <a:srgbClr val="000000"/>
                </a:solidFill>
                <a:latin typeface="Tahoma" panose="020B0604030504040204" pitchFamily="34" charset="0"/>
              </a:rPr>
              <a:t>).</a:t>
            </a:r>
          </a:p>
          <a:p>
            <a:pPr lvl="1" eaLnBrk="1" hangingPunct="1">
              <a:spcBef>
                <a:spcPct val="20000"/>
              </a:spcBef>
              <a:buClr>
                <a:srgbClr val="000000"/>
              </a:buClr>
              <a:buSzTx/>
              <a:buFont typeface="Wingdings" panose="05000000000000000000" pitchFamily="2" charset="2"/>
              <a:buChar char="ü"/>
              <a:defRPr/>
            </a:pPr>
            <a:r>
              <a:rPr lang="en-US" altLang="en-US" sz="1700" dirty="0">
                <a:solidFill>
                  <a:srgbClr val="000000"/>
                </a:solidFill>
                <a:latin typeface="Tahoma" panose="020B0604030504040204" pitchFamily="34" charset="0"/>
              </a:rPr>
              <a:t>I/O (files, network connections, </a:t>
            </a:r>
            <a:r>
              <a:rPr lang="en-US" altLang="en-US" sz="1700" dirty="0" err="1">
                <a:solidFill>
                  <a:srgbClr val="000000"/>
                </a:solidFill>
                <a:latin typeface="Tahoma" panose="020B0604030504040204" pitchFamily="34" charset="0"/>
              </a:rPr>
              <a:t>etc</a:t>
            </a:r>
            <a:r>
              <a:rPr lang="en-US" altLang="en-US" sz="1700" dirty="0">
                <a:solidFill>
                  <a:srgbClr val="000000"/>
                </a:solidFill>
                <a:latin typeface="Tahoma" panose="020B0604030504040204" pitchFamily="34" charset="0"/>
              </a:rPr>
              <a:t>).</a:t>
            </a:r>
          </a:p>
          <a:p>
            <a:pPr lvl="1" eaLnBrk="1" hangingPunct="1">
              <a:spcBef>
                <a:spcPct val="20000"/>
              </a:spcBef>
              <a:buClr>
                <a:srgbClr val="000000"/>
              </a:buClr>
              <a:buSzTx/>
              <a:buFont typeface="Wingdings" panose="05000000000000000000" pitchFamily="2" charset="2"/>
              <a:buChar char="ü"/>
              <a:defRPr/>
            </a:pPr>
            <a:r>
              <a:rPr lang="en-US" altLang="en-US" sz="1700" dirty="0">
                <a:solidFill>
                  <a:srgbClr val="000000"/>
                </a:solidFill>
                <a:latin typeface="Tahoma" panose="020B0604030504040204" pitchFamily="34" charset="0"/>
              </a:rPr>
              <a:t>A change in the global variable will be seen by all other threads </a:t>
            </a:r>
            <a:r>
              <a:rPr lang="en-US" altLang="en-US" sz="1300" dirty="0">
                <a:solidFill>
                  <a:srgbClr val="000000"/>
                </a:solidFill>
                <a:latin typeface="Tahoma" panose="020B0604030504040204" pitchFamily="34" charset="0"/>
              </a:rPr>
              <a:t>(unlike processes).</a:t>
            </a:r>
          </a:p>
          <a:p>
            <a:pPr marL="457200" lvl="1" indent="0" eaLnBrk="1" hangingPunct="1">
              <a:spcBef>
                <a:spcPct val="20000"/>
              </a:spcBef>
              <a:buClr>
                <a:srgbClr val="000000"/>
              </a:buClr>
              <a:buSzTx/>
              <a:buFont typeface="Wingdings 2" panose="05020102010507070707" pitchFamily="18" charset="2"/>
              <a:buNone/>
              <a:defRPr/>
            </a:pPr>
            <a:endParaRPr lang="en-US" altLang="en-US" sz="1700" dirty="0">
              <a:solidFill>
                <a:srgbClr val="000000"/>
              </a:solidFill>
              <a:latin typeface="Tahoma" panose="020B0604030504040204" pitchFamily="34" charset="0"/>
            </a:endParaRPr>
          </a:p>
          <a:p>
            <a:pPr eaLnBrk="1" hangingPunct="1">
              <a:spcBef>
                <a:spcPct val="20000"/>
              </a:spcBef>
              <a:buClr>
                <a:srgbClr val="000000"/>
              </a:buClr>
              <a:buSzTx/>
              <a:buFont typeface="Wingdings" panose="05000000000000000000" pitchFamily="2" charset="2"/>
              <a:buChar char="ü"/>
              <a:defRPr/>
            </a:pPr>
            <a:r>
              <a:rPr lang="en-US" altLang="en-US" sz="2000" dirty="0">
                <a:solidFill>
                  <a:srgbClr val="000000"/>
                </a:solidFill>
                <a:latin typeface="Tahoma" panose="020B0604030504040204" pitchFamily="34" charset="0"/>
              </a:rPr>
              <a:t>State private to each thread:</a:t>
            </a:r>
          </a:p>
          <a:p>
            <a:pPr lvl="1" eaLnBrk="1" hangingPunct="1">
              <a:spcBef>
                <a:spcPct val="20000"/>
              </a:spcBef>
              <a:buClr>
                <a:srgbClr val="000000"/>
              </a:buClr>
              <a:buSzTx/>
              <a:buFont typeface="Wingdings" panose="05000000000000000000" pitchFamily="2" charset="2"/>
              <a:buChar char="ü"/>
              <a:defRPr/>
            </a:pPr>
            <a:r>
              <a:rPr lang="en-US" altLang="en-US" sz="1700" dirty="0">
                <a:solidFill>
                  <a:srgbClr val="000000"/>
                </a:solidFill>
                <a:latin typeface="Tahoma" panose="020B0604030504040204" pitchFamily="34" charset="0"/>
              </a:rPr>
              <a:t>Kept in TCB (Thread Control Block).</a:t>
            </a:r>
          </a:p>
          <a:p>
            <a:pPr lvl="2" eaLnBrk="1" hangingPunct="1">
              <a:spcBef>
                <a:spcPct val="20000"/>
              </a:spcBef>
              <a:buClr>
                <a:srgbClr val="000000"/>
              </a:buClr>
              <a:buSzTx/>
              <a:buFont typeface="Wingdings" panose="05000000000000000000" pitchFamily="2" charset="2"/>
              <a:buChar char="ü"/>
              <a:defRPr/>
            </a:pPr>
            <a:r>
              <a:rPr lang="en-US" altLang="en-US" sz="1400" dirty="0">
                <a:solidFill>
                  <a:srgbClr val="000000"/>
                </a:solidFill>
                <a:latin typeface="Tahoma" panose="020B0604030504040204" pitchFamily="34" charset="0"/>
              </a:rPr>
              <a:t>CPU registers, program counter.</a:t>
            </a:r>
          </a:p>
          <a:p>
            <a:pPr lvl="2" eaLnBrk="1" hangingPunct="1">
              <a:spcBef>
                <a:spcPct val="20000"/>
              </a:spcBef>
              <a:buClr>
                <a:srgbClr val="000000"/>
              </a:buClr>
              <a:buSzTx/>
              <a:buFont typeface="Wingdings" panose="05000000000000000000" pitchFamily="2" charset="2"/>
              <a:buChar char="ü"/>
              <a:defRPr/>
            </a:pPr>
            <a:r>
              <a:rPr lang="en-US" altLang="en-US" sz="1400" dirty="0">
                <a:solidFill>
                  <a:srgbClr val="000000"/>
                </a:solidFill>
                <a:latin typeface="Tahoma" panose="020B0604030504040204" pitchFamily="34" charset="0"/>
              </a:rPr>
              <a:t>Stack (what functions it is calling, parameters, local variables, return addresses).</a:t>
            </a:r>
          </a:p>
          <a:p>
            <a:pPr lvl="2" eaLnBrk="1" hangingPunct="1">
              <a:spcBef>
                <a:spcPct val="20000"/>
              </a:spcBef>
              <a:buClr>
                <a:srgbClr val="000000"/>
              </a:buClr>
              <a:buSzTx/>
              <a:buFont typeface="Wingdings" panose="05000000000000000000" pitchFamily="2" charset="2"/>
              <a:buChar char="ü"/>
              <a:defRPr/>
            </a:pPr>
            <a:r>
              <a:rPr lang="en-US" altLang="en-US" sz="1400" dirty="0">
                <a:solidFill>
                  <a:srgbClr val="000000"/>
                </a:solidFill>
                <a:latin typeface="Tahoma" panose="020B0604030504040204" pitchFamily="34" charset="0"/>
              </a:rPr>
              <a:t>Pointer to enclosing process (PCB).</a:t>
            </a:r>
          </a:p>
          <a:p>
            <a:pPr lvl="1" eaLnBrk="1" hangingPunct="1">
              <a:spcBef>
                <a:spcPct val="20000"/>
              </a:spcBef>
              <a:buClr>
                <a:srgbClr val="000000"/>
              </a:buClr>
              <a:buSzTx/>
              <a:buFont typeface="Wingdings" panose="05000000000000000000" pitchFamily="2" charset="2"/>
              <a:buChar char="ü"/>
              <a:defRPr/>
            </a:pPr>
            <a:endParaRPr lang="en-US" altLang="en-US" sz="17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61415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12">
            <a:extLst>
              <a:ext uri="{FF2B5EF4-FFF2-40B4-BE49-F238E27FC236}">
                <a16:creationId xmlns:a16="http://schemas.microsoft.com/office/drawing/2014/main" id="{EEFBB690-1E46-467D-832E-D012562585B2}"/>
              </a:ext>
            </a:extLst>
          </p:cNvPr>
          <p:cNvSpPr>
            <a:spLocks noGrp="1" noChangeArrowheads="1"/>
          </p:cNvSpPr>
          <p:nvPr/>
        </p:nvSpPr>
        <p:spPr bwMode="auto">
          <a:xfrm>
            <a:off x="1981200" y="292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altLang="en-US" sz="3000">
                <a:solidFill>
                  <a:srgbClr val="0070C0"/>
                </a:solidFill>
                <a:latin typeface="Tahoma" panose="020B0604030504040204" pitchFamily="34" charset="0"/>
              </a:rPr>
              <a:t>Single- vs. Multi-threaded Processes</a:t>
            </a:r>
          </a:p>
        </p:txBody>
      </p:sp>
      <p:sp>
        <p:nvSpPr>
          <p:cNvPr id="14" name="Rectangle 13">
            <a:extLst>
              <a:ext uri="{FF2B5EF4-FFF2-40B4-BE49-F238E27FC236}">
                <a16:creationId xmlns:a16="http://schemas.microsoft.com/office/drawing/2014/main" id="{25DB3CAE-912F-402B-8455-DBCC6D6D2E35}"/>
              </a:ext>
            </a:extLst>
          </p:cNvPr>
          <p:cNvSpPr>
            <a:spLocks noChangeArrowheads="1"/>
          </p:cNvSpPr>
          <p:nvPr/>
        </p:nvSpPr>
        <p:spPr bwMode="auto">
          <a:xfrm>
            <a:off x="1828800" y="1892300"/>
            <a:ext cx="8305800" cy="4114800"/>
          </a:xfrm>
          <a:prstGeom prst="rect">
            <a:avLst/>
          </a:prstGeom>
          <a:noFill/>
          <a:ln w="9525">
            <a:noFill/>
            <a:miter lim="800000"/>
            <a:headEnd/>
            <a:tailEnd/>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342900" indent="-342900" eaLnBrk="1" hangingPunct="1">
              <a:spcBef>
                <a:spcPct val="20000"/>
              </a:spcBef>
              <a:buClr>
                <a:srgbClr val="000000"/>
              </a:buClr>
              <a:defRPr/>
            </a:pPr>
            <a:endParaRPr lang="tr-TR" sz="3000" i="1" dirty="0">
              <a:latin typeface="+mj-lt"/>
              <a:cs typeface="+mn-cs"/>
            </a:endParaRPr>
          </a:p>
        </p:txBody>
      </p:sp>
      <p:sp>
        <p:nvSpPr>
          <p:cNvPr id="15" name="Rectangle 14">
            <a:extLst>
              <a:ext uri="{FF2B5EF4-FFF2-40B4-BE49-F238E27FC236}">
                <a16:creationId xmlns:a16="http://schemas.microsoft.com/office/drawing/2014/main" id="{5FF13D76-ED23-4680-9EF8-731489648E36}"/>
              </a:ext>
            </a:extLst>
          </p:cNvPr>
          <p:cNvSpPr>
            <a:spLocks noChangeArrowheads="1"/>
          </p:cNvSpPr>
          <p:nvPr/>
        </p:nvSpPr>
        <p:spPr bwMode="auto">
          <a:xfrm>
            <a:off x="1828800" y="158750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ü"/>
            </a:pPr>
            <a:r>
              <a:rPr lang="en-US" altLang="en-US" sz="2000">
                <a:solidFill>
                  <a:srgbClr val="000000"/>
                </a:solidFill>
                <a:latin typeface="Tahoma" panose="020B0604030504040204" pitchFamily="34" charset="0"/>
              </a:rPr>
              <a:t>Shared and private stuff:</a:t>
            </a:r>
            <a:endParaRPr lang="en-US" altLang="en-US" sz="1700">
              <a:solidFill>
                <a:srgbClr val="000000"/>
              </a:solidFill>
              <a:latin typeface="Tahoma" panose="020B0604030504040204" pitchFamily="34" charset="0"/>
            </a:endParaRPr>
          </a:p>
        </p:txBody>
      </p:sp>
      <p:pic>
        <p:nvPicPr>
          <p:cNvPr id="16" name="Picture 15">
            <a:extLst>
              <a:ext uri="{FF2B5EF4-FFF2-40B4-BE49-F238E27FC236}">
                <a16:creationId xmlns:a16="http://schemas.microsoft.com/office/drawing/2014/main" id="{C0A30745-BBC5-4B25-971A-A653D5501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197100"/>
            <a:ext cx="66008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46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12">
            <a:extLst>
              <a:ext uri="{FF2B5EF4-FFF2-40B4-BE49-F238E27FC236}">
                <a16:creationId xmlns:a16="http://schemas.microsoft.com/office/drawing/2014/main" id="{0BAD5E1D-E4A2-4E7C-A4C9-27A0F428CD86}"/>
              </a:ext>
            </a:extLst>
          </p:cNvPr>
          <p:cNvSpPr>
            <a:spLocks noGrp="1" noChangeArrowheads="1"/>
          </p:cNvSpPr>
          <p:nvPr/>
        </p:nvSpPr>
        <p:spPr bwMode="auto">
          <a:xfrm>
            <a:off x="1981200" y="1905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altLang="en-US" sz="3000">
                <a:solidFill>
                  <a:srgbClr val="0070C0"/>
                </a:solidFill>
                <a:latin typeface="Tahoma" panose="020B0604030504040204" pitchFamily="34" charset="0"/>
              </a:rPr>
              <a:t>Single- to Multi-thread Conversion</a:t>
            </a:r>
          </a:p>
        </p:txBody>
      </p:sp>
      <p:sp>
        <p:nvSpPr>
          <p:cNvPr id="14" name="Rectangle 13">
            <a:extLst>
              <a:ext uri="{FF2B5EF4-FFF2-40B4-BE49-F238E27FC236}">
                <a16:creationId xmlns:a16="http://schemas.microsoft.com/office/drawing/2014/main" id="{F23885BD-387B-47AD-BD4E-E3CC46B776C2}"/>
              </a:ext>
            </a:extLst>
          </p:cNvPr>
          <p:cNvSpPr>
            <a:spLocks noChangeArrowheads="1"/>
          </p:cNvSpPr>
          <p:nvPr/>
        </p:nvSpPr>
        <p:spPr bwMode="auto">
          <a:xfrm>
            <a:off x="1828800" y="1790700"/>
            <a:ext cx="8305800" cy="4114800"/>
          </a:xfrm>
          <a:prstGeom prst="rect">
            <a:avLst/>
          </a:prstGeom>
          <a:noFill/>
          <a:ln w="9525">
            <a:noFill/>
            <a:miter lim="800000"/>
            <a:headEnd/>
            <a:tailEnd/>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342900" indent="-342900" eaLnBrk="1" hangingPunct="1">
              <a:spcBef>
                <a:spcPct val="20000"/>
              </a:spcBef>
              <a:buClr>
                <a:srgbClr val="000000"/>
              </a:buClr>
              <a:defRPr/>
            </a:pPr>
            <a:endParaRPr lang="tr-TR" sz="3000" i="1" dirty="0">
              <a:latin typeface="+mj-lt"/>
              <a:cs typeface="+mn-cs"/>
            </a:endParaRPr>
          </a:p>
        </p:txBody>
      </p:sp>
      <p:sp>
        <p:nvSpPr>
          <p:cNvPr id="15" name="Rectangle 14">
            <a:extLst>
              <a:ext uri="{FF2B5EF4-FFF2-40B4-BE49-F238E27FC236}">
                <a16:creationId xmlns:a16="http://schemas.microsoft.com/office/drawing/2014/main" id="{B203904C-C60A-48C9-9610-012D903007FA}"/>
              </a:ext>
            </a:extLst>
          </p:cNvPr>
          <p:cNvSpPr>
            <a:spLocks noChangeArrowheads="1"/>
          </p:cNvSpPr>
          <p:nvPr/>
        </p:nvSpPr>
        <p:spPr bwMode="auto">
          <a:xfrm>
            <a:off x="1828800" y="148590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ü"/>
            </a:pPr>
            <a:r>
              <a:rPr lang="en-US" altLang="en-US" sz="2000">
                <a:solidFill>
                  <a:srgbClr val="000000"/>
                </a:solidFill>
                <a:latin typeface="Tahoma" panose="020B0604030504040204" pitchFamily="34" charset="0"/>
              </a:rPr>
              <a:t>Careful with global variable:</a:t>
            </a:r>
            <a:endParaRPr lang="en-US" altLang="en-US" sz="1700">
              <a:solidFill>
                <a:srgbClr val="000000"/>
              </a:solidFill>
              <a:latin typeface="Tahoma" panose="020B0604030504040204" pitchFamily="34" charset="0"/>
            </a:endParaRPr>
          </a:p>
          <a:p>
            <a:pPr lvl="1" eaLnBrk="1" hangingPunct="1">
              <a:spcBef>
                <a:spcPct val="20000"/>
              </a:spcBef>
              <a:buClr>
                <a:srgbClr val="000000"/>
              </a:buClr>
              <a:buFont typeface="Wingdings 2" panose="05020102010507070707" pitchFamily="18" charset="2"/>
              <a:buNone/>
            </a:pPr>
            <a:endParaRPr lang="en-US" altLang="en-US" sz="1700">
              <a:solidFill>
                <a:srgbClr val="000000"/>
              </a:solidFill>
              <a:latin typeface="Tahoma" panose="020B0604030504040204" pitchFamily="34" charset="0"/>
            </a:endParaRPr>
          </a:p>
        </p:txBody>
      </p:sp>
      <p:pic>
        <p:nvPicPr>
          <p:cNvPr id="16" name="Picture 15">
            <a:extLst>
              <a:ext uri="{FF2B5EF4-FFF2-40B4-BE49-F238E27FC236}">
                <a16:creationId xmlns:a16="http://schemas.microsoft.com/office/drawing/2014/main" id="{019B8C5B-6621-43E8-AE9E-15C9B9B531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914525"/>
            <a:ext cx="77343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51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12">
            <a:extLst>
              <a:ext uri="{FF2B5EF4-FFF2-40B4-BE49-F238E27FC236}">
                <a16:creationId xmlns:a16="http://schemas.microsoft.com/office/drawing/2014/main" id="{F18D99DC-D28E-47FA-B494-40FCE4C0713C}"/>
              </a:ext>
            </a:extLst>
          </p:cNvPr>
          <p:cNvSpPr>
            <a:spLocks noGrp="1" noChangeArrowheads="1"/>
          </p:cNvSpPr>
          <p:nvPr/>
        </p:nvSpPr>
        <p:spPr bwMode="auto">
          <a:xfrm>
            <a:off x="1981200" y="2095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altLang="en-US" sz="3000">
                <a:solidFill>
                  <a:srgbClr val="0070C0"/>
                </a:solidFill>
                <a:latin typeface="Tahoma" panose="020B0604030504040204" pitchFamily="34" charset="0"/>
              </a:rPr>
              <a:t>Single- to Multi-thread Conversion</a:t>
            </a:r>
          </a:p>
        </p:txBody>
      </p:sp>
      <p:sp>
        <p:nvSpPr>
          <p:cNvPr id="14" name="Rectangle 13">
            <a:extLst>
              <a:ext uri="{FF2B5EF4-FFF2-40B4-BE49-F238E27FC236}">
                <a16:creationId xmlns:a16="http://schemas.microsoft.com/office/drawing/2014/main" id="{B659759B-BA38-4074-A8FB-303A5D47E646}"/>
              </a:ext>
            </a:extLst>
          </p:cNvPr>
          <p:cNvSpPr>
            <a:spLocks noChangeArrowheads="1"/>
          </p:cNvSpPr>
          <p:nvPr/>
        </p:nvSpPr>
        <p:spPr bwMode="auto">
          <a:xfrm>
            <a:off x="1828800" y="1809750"/>
            <a:ext cx="8305800" cy="4114800"/>
          </a:xfrm>
          <a:prstGeom prst="rect">
            <a:avLst/>
          </a:prstGeom>
          <a:noFill/>
          <a:ln w="9525">
            <a:noFill/>
            <a:miter lim="800000"/>
            <a:headEnd/>
            <a:tailEnd/>
          </a:ln>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342900" indent="-342900" eaLnBrk="1" hangingPunct="1">
              <a:spcBef>
                <a:spcPct val="20000"/>
              </a:spcBef>
              <a:buClr>
                <a:srgbClr val="000000"/>
              </a:buClr>
              <a:defRPr/>
            </a:pPr>
            <a:endParaRPr lang="tr-TR" sz="3000" i="1" dirty="0">
              <a:latin typeface="+mj-lt"/>
              <a:cs typeface="+mn-cs"/>
            </a:endParaRPr>
          </a:p>
        </p:txBody>
      </p:sp>
      <p:sp>
        <p:nvSpPr>
          <p:cNvPr id="15" name="Rectangle 14">
            <a:extLst>
              <a:ext uri="{FF2B5EF4-FFF2-40B4-BE49-F238E27FC236}">
                <a16:creationId xmlns:a16="http://schemas.microsoft.com/office/drawing/2014/main" id="{0960BE1D-55BB-494F-B8CB-1500BEBC58B8}"/>
              </a:ext>
            </a:extLst>
          </p:cNvPr>
          <p:cNvSpPr>
            <a:spLocks noChangeArrowheads="1"/>
          </p:cNvSpPr>
          <p:nvPr/>
        </p:nvSpPr>
        <p:spPr bwMode="auto">
          <a:xfrm>
            <a:off x="1828800" y="150495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eaLnBrk="1" hangingPunct="1">
              <a:spcBef>
                <a:spcPct val="20000"/>
              </a:spcBef>
              <a:buClr>
                <a:srgbClr val="000000"/>
              </a:buClr>
              <a:buFont typeface="Wingdings" panose="05000000000000000000" pitchFamily="2" charset="2"/>
              <a:buChar char="ü"/>
            </a:pPr>
            <a:r>
              <a:rPr lang="en-US" altLang="en-US" sz="2000">
                <a:solidFill>
                  <a:srgbClr val="000000"/>
                </a:solidFill>
                <a:latin typeface="Tahoma" panose="020B0604030504040204" pitchFamily="34" charset="0"/>
              </a:rPr>
              <a:t>Careful with global variable:</a:t>
            </a:r>
            <a:endParaRPr lang="en-US" altLang="en-US" sz="1700">
              <a:solidFill>
                <a:srgbClr val="000000"/>
              </a:solidFill>
              <a:latin typeface="Tahoma" panose="020B0604030504040204" pitchFamily="34" charset="0"/>
            </a:endParaRPr>
          </a:p>
          <a:p>
            <a:pPr lvl="1" eaLnBrk="1" hangingPunct="1">
              <a:spcBef>
                <a:spcPct val="20000"/>
              </a:spcBef>
              <a:buClr>
                <a:srgbClr val="000000"/>
              </a:buClr>
              <a:buFont typeface="Wingdings 2" panose="05020102010507070707" pitchFamily="18" charset="2"/>
              <a:buNone/>
            </a:pPr>
            <a:endParaRPr lang="en-US" altLang="en-US" sz="1700">
              <a:solidFill>
                <a:srgbClr val="000000"/>
              </a:solidFill>
              <a:latin typeface="Tahoma" panose="020B0604030504040204" pitchFamily="34" charset="0"/>
            </a:endParaRPr>
          </a:p>
        </p:txBody>
      </p:sp>
      <p:pic>
        <p:nvPicPr>
          <p:cNvPr id="16" name="Picture 15">
            <a:extLst>
              <a:ext uri="{FF2B5EF4-FFF2-40B4-BE49-F238E27FC236}">
                <a16:creationId xmlns:a16="http://schemas.microsoft.com/office/drawing/2014/main" id="{17BCA682-5D19-47F6-93CE-D437BBF758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85950"/>
            <a:ext cx="80105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2601212"/>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3502</TotalTime>
  <Words>2913</Words>
  <Application>Microsoft Office PowerPoint</Application>
  <PresentationFormat>Widescreen</PresentationFormat>
  <Paragraphs>340</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맑은 고딕</vt:lpstr>
      <vt:lpstr>Arial</vt:lpstr>
      <vt:lpstr>Arial Unicode MS</vt:lpstr>
      <vt:lpstr>Calibri</vt:lpstr>
      <vt:lpstr>Calibri Light</vt:lpstr>
      <vt:lpstr>Consolas</vt:lpstr>
      <vt:lpstr>Courier</vt:lpstr>
      <vt:lpstr>Courier New</vt:lpstr>
      <vt:lpstr>Tahoma</vt:lpstr>
      <vt:lpstr>Wingdings</vt:lpstr>
      <vt:lpstr>Wingdings 2</vt:lpstr>
      <vt:lpstr>Session-31</vt:lpstr>
      <vt:lpstr> Operating Systems Design​ Session 35: Thread API and Condition Variables </vt:lpstr>
      <vt:lpstr>Concurrency vs. Parallelism</vt:lpstr>
      <vt:lpstr>Thread Concepts</vt:lpstr>
      <vt:lpstr>Multithreading Example: WWW</vt:lpstr>
      <vt:lpstr>PowerPoint Presentation</vt:lpstr>
      <vt:lpstr>PowerPoint Presentation</vt:lpstr>
      <vt:lpstr>PowerPoint Presentation</vt:lpstr>
      <vt:lpstr>PowerPoint Presentation</vt:lpstr>
      <vt:lpstr>PowerPoint Presentation</vt:lpstr>
      <vt:lpstr>Thread Creation</vt:lpstr>
      <vt:lpstr>Thread Identification</vt:lpstr>
      <vt:lpstr>Thread Identification</vt:lpstr>
      <vt:lpstr>Thread Termination</vt:lpstr>
      <vt:lpstr>Wait for a thread to complete</vt:lpstr>
      <vt:lpstr>Joining</vt:lpstr>
      <vt:lpstr>Detach</vt:lpstr>
      <vt:lpstr>PowerPoint Presentation</vt:lpstr>
      <vt:lpstr>Locks</vt:lpstr>
      <vt:lpstr>Locks (Cont.)</vt:lpstr>
      <vt:lpstr>Locks (Cont.)</vt:lpstr>
      <vt:lpstr>Locks (Cont.)</vt:lpstr>
      <vt:lpstr>Condition Variables</vt:lpstr>
      <vt:lpstr>Condition Variables</vt:lpstr>
      <vt:lpstr>Condition Variables (Cont.)</vt:lpstr>
      <vt:lpstr>Condition Variables (Cont.)</vt:lpstr>
      <vt:lpstr>Condition Variables (Cont.)</vt:lpstr>
      <vt:lpstr>Compiling and Running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 mannava</cp:lastModifiedBy>
  <cp:revision>224</cp:revision>
  <dcterms:created xsi:type="dcterms:W3CDTF">2020-10-10T07:05:57Z</dcterms:created>
  <dcterms:modified xsi:type="dcterms:W3CDTF">2020-11-04T05:06:52Z</dcterms:modified>
</cp:coreProperties>
</file>