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81" r:id="rId2"/>
    <p:sldId id="653" r:id="rId3"/>
    <p:sldId id="666" r:id="rId4"/>
    <p:sldId id="655" r:id="rId5"/>
    <p:sldId id="671" r:id="rId6"/>
    <p:sldId id="667" r:id="rId7"/>
    <p:sldId id="668" r:id="rId8"/>
    <p:sldId id="675" r:id="rId9"/>
    <p:sldId id="656" r:id="rId10"/>
    <p:sldId id="657" r:id="rId11"/>
    <p:sldId id="659" r:id="rId12"/>
    <p:sldId id="660" r:id="rId13"/>
    <p:sldId id="661" r:id="rId14"/>
    <p:sldId id="662" r:id="rId15"/>
    <p:sldId id="663" r:id="rId16"/>
    <p:sldId id="664" r:id="rId17"/>
    <p:sldId id="665" r:id="rId18"/>
    <p:sldId id="674" r:id="rId19"/>
    <p:sldId id="676" r:id="rId20"/>
    <p:sldId id="678" r:id="rId21"/>
    <p:sldId id="4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246" autoAdjust="0"/>
    <p:restoredTop sz="94660" autoAdjust="0"/>
  </p:normalViewPr>
  <p:slideViewPr>
    <p:cSldViewPr snapToGrid="0">
      <p:cViewPr varScale="1">
        <p:scale>
          <a:sx n="81" d="100"/>
          <a:sy n="81" d="100"/>
        </p:scale>
        <p:origin x="108" y="282"/>
      </p:cViewPr>
      <p:guideLst>
        <p:guide orient="horz" pos="2160"/>
        <p:guide pos="3840"/>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pPr/>
              <a:t>01-11-2020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pPr/>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pPr/>
              <a:t>11/1/2020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pPr/>
              <a:t>11/1/2020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pPr/>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Synchronization_%28computer_science%29"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F8D17B-9457-4A2D-98CD-889C5DFA895C}"/>
              </a:ext>
            </a:extLst>
          </p:cNvPr>
          <p:cNvSpPr/>
          <p:nvPr/>
        </p:nvSpPr>
        <p:spPr>
          <a:xfrm>
            <a:off x="0" y="1446028"/>
            <a:ext cx="12192000" cy="4040372"/>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0" y="3461657"/>
            <a:ext cx="12192000" cy="1972492"/>
          </a:xfrm>
        </p:spPr>
        <p:txBody>
          <a:bodyPr>
            <a:noAutofit/>
          </a:bodyPr>
          <a:lstStyle/>
          <a:p>
            <a:pPr>
              <a:lnSpc>
                <a:spcPct val="150000"/>
              </a:lnSpc>
              <a:spcBef>
                <a:spcPts val="600"/>
              </a:spcBef>
              <a:spcAft>
                <a:spcPts val="600"/>
              </a:spcAft>
            </a:pPr>
            <a:br>
              <a:rPr lang="en-US" sz="7200" b="1" spc="50" dirty="0">
                <a:ln w="0"/>
                <a:solidFill>
                  <a:schemeClr val="bg1"/>
                </a:solidFill>
                <a:effectLst>
                  <a:innerShdw blurRad="63500" dist="50800" dir="13500000">
                    <a:srgbClr val="000000">
                      <a:alpha val="50000"/>
                    </a:srgbClr>
                  </a:innerShdw>
                </a:effectLst>
              </a:rPr>
            </a:br>
            <a:r>
              <a:rPr lang="en-US" sz="4800" b="1" i="0" u="none" strike="noStrike" spc="50" dirty="0">
                <a:ln w="0"/>
                <a:solidFill>
                  <a:schemeClr val="bg1"/>
                </a:solidFill>
                <a:effectLst>
                  <a:innerShdw blurRad="63500" dist="50800" dir="13500000">
                    <a:srgbClr val="000000">
                      <a:alpha val="50000"/>
                    </a:srgbClr>
                  </a:innerShdw>
                </a:effectLst>
                <a:latin typeface="Calibri" panose="020F0502020204030204" pitchFamily="34" charset="0"/>
              </a:rPr>
              <a:t>Operating Systems Design</a:t>
            </a:r>
            <a: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t>​</a:t>
            </a:r>
            <a:b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br>
            <a:r>
              <a:rPr lang="en-US" sz="4400" b="1" spc="50" dirty="0">
                <a:ln w="0"/>
                <a:solidFill>
                  <a:schemeClr val="bg1"/>
                </a:solidFill>
                <a:effectLst>
                  <a:innerShdw blurRad="63500" dist="50800" dir="13500000">
                    <a:srgbClr val="000000">
                      <a:alpha val="50000"/>
                    </a:srgbClr>
                  </a:innerShdw>
                </a:effectLst>
                <a:latin typeface="+mn-lt"/>
              </a:rPr>
              <a:t>Session 34: </a:t>
            </a:r>
            <a:r>
              <a:rPr lang="en-US" altLang="ko-KR" sz="4400" b="1" spc="50" dirty="0">
                <a:ln w="0"/>
                <a:solidFill>
                  <a:schemeClr val="bg1"/>
                </a:solidFill>
                <a:effectLst>
                  <a:innerShdw blurRad="63500" dist="50800" dir="13500000">
                    <a:srgbClr val="000000">
                      <a:alpha val="50000"/>
                    </a:srgbClr>
                  </a:innerShdw>
                </a:effectLst>
                <a:latin typeface="+mn-lt"/>
              </a:rPr>
              <a:t>Thread API and Condition Variables </a:t>
            </a:r>
            <a:endParaRPr lang="en-US" sz="4400" b="1" spc="50" dirty="0">
              <a:ln w="0"/>
              <a:solidFill>
                <a:schemeClr val="bg1"/>
              </a:solidFill>
              <a:effectLst>
                <a:innerShdw blurRad="63500" dist="50800" dir="13500000">
                  <a:srgbClr val="000000">
                    <a:alpha val="50000"/>
                  </a:srgbClr>
                </a:innerShdw>
              </a:effectLst>
              <a:latin typeface="+mn-lt"/>
            </a:endParaRPr>
          </a:p>
        </p:txBody>
      </p:sp>
      <p:sp>
        <p:nvSpPr>
          <p:cNvPr id="12" name="TextBox 11">
            <a:extLst>
              <a:ext uri="{FF2B5EF4-FFF2-40B4-BE49-F238E27FC236}">
                <a16:creationId xmlns:a16="http://schemas.microsoft.com/office/drawing/2014/main" id="{3854C4E1-D9BB-4CEF-B300-13701DFDCF8E}"/>
              </a:ext>
            </a:extLst>
          </p:cNvPr>
          <p:cNvSpPr txBox="1"/>
          <p:nvPr/>
        </p:nvSpPr>
        <p:spPr>
          <a:xfrm>
            <a:off x="0" y="1876396"/>
            <a:ext cx="12192000" cy="769441"/>
          </a:xfrm>
          <a:prstGeom prst="rect">
            <a:avLst/>
          </a:prstGeom>
          <a:noFill/>
        </p:spPr>
        <p:txBody>
          <a:bodyPr wrap="square">
            <a:spAutoFit/>
          </a:bodyPr>
          <a:lstStyle/>
          <a:p>
            <a:pPr algn="ctr"/>
            <a:r>
              <a:rPr lang="en-IN" sz="4400" b="1" spc="50" dirty="0">
                <a:ln w="0"/>
                <a:solidFill>
                  <a:schemeClr val="bg1"/>
                </a:solidFill>
                <a:effectLst>
                  <a:innerShdw blurRad="63500" dist="50800" dir="13500000">
                    <a:srgbClr val="000000">
                      <a:alpha val="50000"/>
                    </a:srgbClr>
                  </a:innerShdw>
                </a:effectLst>
              </a:rPr>
              <a:t>19CS2106R​</a:t>
            </a:r>
          </a:p>
        </p:txBody>
      </p:sp>
      <p:sp>
        <p:nvSpPr>
          <p:cNvPr id="14" name="TextBox 13">
            <a:extLst>
              <a:ext uri="{FF2B5EF4-FFF2-40B4-BE49-F238E27FC236}">
                <a16:creationId xmlns:a16="http://schemas.microsoft.com/office/drawing/2014/main" id="{84BAEC50-F360-44B5-9CD6-F2332A6A95AB}"/>
              </a:ext>
            </a:extLst>
          </p:cNvPr>
          <p:cNvSpPr txBox="1"/>
          <p:nvPr/>
        </p:nvSpPr>
        <p:spPr>
          <a:xfrm>
            <a:off x="2525086" y="6048017"/>
            <a:ext cx="6962163" cy="369332"/>
          </a:xfrm>
          <a:prstGeom prst="rect">
            <a:avLst/>
          </a:prstGeom>
          <a:noFill/>
        </p:spPr>
        <p:txBody>
          <a:bodyPr wrap="square">
            <a:spAutoFit/>
          </a:bodyPr>
          <a:lstStyle/>
          <a:p>
            <a:pPr algn="ctr"/>
            <a:r>
              <a:rPr lang="en-US" b="0" i="0" dirty="0">
                <a:solidFill>
                  <a:srgbClr val="898989"/>
                </a:solidFill>
                <a:effectLst/>
                <a:latin typeface="Calibri" panose="020F0502020204030204" pitchFamily="34" charset="0"/>
              </a:rPr>
              <a:t>© 2020 KL University </a:t>
            </a:r>
            <a:endParaRPr lang="en-IN" dirty="0"/>
          </a:p>
        </p:txBody>
      </p:sp>
      <p:pic>
        <p:nvPicPr>
          <p:cNvPr id="1026" name="Picture 2" descr="KL Deemed to be University Logo">
            <a:extLst>
              <a:ext uri="{FF2B5EF4-FFF2-40B4-BE49-F238E27FC236}">
                <a16:creationId xmlns:a16="http://schemas.microsoft.com/office/drawing/2014/main" id="{B40BD21A-190E-4213-8A75-AE891938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55"/>
          <a:stretch/>
        </p:blipFill>
        <p:spPr bwMode="auto">
          <a:xfrm>
            <a:off x="4879800" y="201699"/>
            <a:ext cx="2432399" cy="10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A750EC02-C72F-4711-958F-36916446D422}"/>
              </a:ext>
            </a:extLst>
          </p:cNvPr>
          <p:cNvSpPr>
            <a:spLocks noGrp="1"/>
          </p:cNvSpPr>
          <p:nvPr>
            <p:ph type="title"/>
          </p:nvPr>
        </p:nvSpPr>
        <p:spPr>
          <a:xfrm>
            <a:off x="838200" y="365125"/>
            <a:ext cx="10515600" cy="1325563"/>
          </a:xfrm>
        </p:spPr>
        <p:txBody>
          <a:bodyPr/>
          <a:lstStyle/>
          <a:p>
            <a:r>
              <a:rPr lang="en-US" altLang="ko-KR" b="1" dirty="0"/>
              <a:t>Locks (Cont.)</a:t>
            </a:r>
            <a:endParaRPr lang="ko-KR" altLang="en-US" b="1" dirty="0"/>
          </a:p>
        </p:txBody>
      </p:sp>
      <p:sp>
        <p:nvSpPr>
          <p:cNvPr id="14" name="내용 개체 틀 2">
            <a:extLst>
              <a:ext uri="{FF2B5EF4-FFF2-40B4-BE49-F238E27FC236}">
                <a16:creationId xmlns:a16="http://schemas.microsoft.com/office/drawing/2014/main" id="{76515E8F-2247-491C-A2A5-889AB2819F69}"/>
              </a:ext>
            </a:extLst>
          </p:cNvPr>
          <p:cNvSpPr>
            <a:spLocks noGrp="1"/>
          </p:cNvSpPr>
          <p:nvPr>
            <p:ph idx="1"/>
          </p:nvPr>
        </p:nvSpPr>
        <p:spPr>
          <a:xfrm>
            <a:off x="838200" y="1825625"/>
            <a:ext cx="10515600" cy="4351338"/>
          </a:xfrm>
        </p:spPr>
        <p:txBody>
          <a:bodyPr/>
          <a:lstStyle/>
          <a:p>
            <a:r>
              <a:rPr lang="en-US" altLang="ko-KR" dirty="0"/>
              <a:t>All locks must be </a:t>
            </a:r>
            <a:r>
              <a:rPr lang="en-US" altLang="ko-KR" dirty="0">
                <a:solidFill>
                  <a:schemeClr val="accent6">
                    <a:lumMod val="75000"/>
                  </a:schemeClr>
                </a:solidFill>
              </a:rPr>
              <a:t>properly initialized</a:t>
            </a:r>
            <a:r>
              <a:rPr lang="en-US" altLang="ko-KR" dirty="0"/>
              <a:t>.</a:t>
            </a:r>
          </a:p>
          <a:p>
            <a:pPr lvl="1"/>
            <a:r>
              <a:rPr lang="en-US" altLang="ko-KR" dirty="0"/>
              <a:t>One way: using </a:t>
            </a:r>
            <a:r>
              <a:rPr lang="en-US" altLang="ko-KR" dirty="0">
                <a:latin typeface="Courier New" panose="02070309020205020404" pitchFamily="49" charset="0"/>
                <a:cs typeface="Courier New" panose="02070309020205020404" pitchFamily="49" charset="0"/>
              </a:rPr>
              <a:t>PTHREAD_MUTEX_INITIALIZER</a:t>
            </a:r>
          </a:p>
          <a:p>
            <a:endParaRPr lang="en-US" altLang="ko-KR" dirty="0"/>
          </a:p>
          <a:p>
            <a:pPr lvl="1"/>
            <a:r>
              <a:rPr lang="en-US" altLang="ko-KR" dirty="0"/>
              <a:t>The dynamic way: using </a:t>
            </a:r>
            <a:r>
              <a:rPr lang="en-US" altLang="ko-KR" dirty="0" err="1">
                <a:latin typeface="Courier New" panose="02070309020205020404" pitchFamily="49" charset="0"/>
                <a:cs typeface="Courier New" panose="02070309020205020404" pitchFamily="49" charset="0"/>
              </a:rPr>
              <a:t>pthread_mutex_init</a:t>
            </a:r>
            <a:r>
              <a:rPr lang="en-US" altLang="ko-KR" dirty="0">
                <a:latin typeface="Courier New" panose="02070309020205020404" pitchFamily="49" charset="0"/>
                <a:cs typeface="Courier New" panose="02070309020205020404" pitchFamily="49" charset="0"/>
              </a:rPr>
              <a:t>()</a:t>
            </a:r>
          </a:p>
          <a:p>
            <a:endParaRPr lang="en-US" altLang="ko-KR" dirty="0"/>
          </a:p>
        </p:txBody>
      </p:sp>
      <p:sp>
        <p:nvSpPr>
          <p:cNvPr id="15" name="슬라이드 번호 개체 틀 3">
            <a:extLst>
              <a:ext uri="{FF2B5EF4-FFF2-40B4-BE49-F238E27FC236}">
                <a16:creationId xmlns:a16="http://schemas.microsoft.com/office/drawing/2014/main" id="{0C276AB3-953E-4CDC-B7EE-BDCF6D973AFC}"/>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10</a:t>
            </a:fld>
            <a:r>
              <a:rPr lang="en-US" altLang="ko-KR">
                <a:solidFill>
                  <a:srgbClr val="1F497D">
                    <a:lumMod val="50000"/>
                  </a:srgbClr>
                </a:solidFill>
              </a:rPr>
              <a:t> </a:t>
            </a:r>
          </a:p>
        </p:txBody>
      </p:sp>
      <p:sp>
        <p:nvSpPr>
          <p:cNvPr id="16" name="바닥글 개체 틀 4">
            <a:extLst>
              <a:ext uri="{FF2B5EF4-FFF2-40B4-BE49-F238E27FC236}">
                <a16:creationId xmlns:a16="http://schemas.microsoft.com/office/drawing/2014/main" id="{81046CF4-B71F-4E49-97C4-89452D31C823}"/>
              </a:ext>
            </a:extLst>
          </p:cNvPr>
          <p:cNvSpPr txBox="1">
            <a:spLocks/>
          </p:cNvSpPr>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
        <p:nvSpPr>
          <p:cNvPr id="17" name="TextBox 16">
            <a:extLst>
              <a:ext uri="{FF2B5EF4-FFF2-40B4-BE49-F238E27FC236}">
                <a16:creationId xmlns:a16="http://schemas.microsoft.com/office/drawing/2014/main" id="{A6F43808-1D71-4F30-87F5-B18E9CB8D1DB}"/>
              </a:ext>
            </a:extLst>
          </p:cNvPr>
          <p:cNvSpPr txBox="1"/>
          <p:nvPr/>
        </p:nvSpPr>
        <p:spPr>
          <a:xfrm>
            <a:off x="2232830" y="2698024"/>
            <a:ext cx="7200800" cy="338554"/>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lock = PTHREAD_MUTEX_INITIALIZER;</a:t>
            </a:r>
          </a:p>
        </p:txBody>
      </p:sp>
      <p:sp>
        <p:nvSpPr>
          <p:cNvPr id="18" name="TextBox 17">
            <a:extLst>
              <a:ext uri="{FF2B5EF4-FFF2-40B4-BE49-F238E27FC236}">
                <a16:creationId xmlns:a16="http://schemas.microsoft.com/office/drawing/2014/main" id="{6AF7922A-9A0C-415B-8093-D8C5F4E18CB9}"/>
              </a:ext>
            </a:extLst>
          </p:cNvPr>
          <p:cNvSpPr txBox="1"/>
          <p:nvPr/>
        </p:nvSpPr>
        <p:spPr>
          <a:xfrm>
            <a:off x="2232830" y="3844022"/>
            <a:ext cx="7200800" cy="584775"/>
          </a:xfrm>
          <a:prstGeom prst="rect">
            <a:avLst/>
          </a:prstGeom>
          <a:noFill/>
          <a:ln>
            <a:solidFill>
              <a:schemeClr val="tx1"/>
            </a:solidFill>
          </a:ln>
        </p:spPr>
        <p:txBody>
          <a:bodyPr wrap="square" lIns="252000" rtlCol="0">
            <a:spAutoFit/>
          </a:bodyPr>
          <a:lstStyle/>
          <a:p>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rc</a:t>
            </a:r>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err="1">
                <a:solidFill>
                  <a:prstClr val="black"/>
                </a:solidFill>
                <a:latin typeface="Courier New" pitchFamily="49" charset="0"/>
                <a:ea typeface="맑은 고딕" pitchFamily="50" charset="-127"/>
                <a:cs typeface="Courier New" pitchFamily="49" charset="0"/>
              </a:rPr>
              <a:t>pthread_mutex_init</a:t>
            </a:r>
            <a:r>
              <a:rPr lang="en-US" altLang="ko-KR" sz="1600" dirty="0">
                <a:solidFill>
                  <a:prstClr val="black"/>
                </a:solidFill>
                <a:latin typeface="Courier New" pitchFamily="49" charset="0"/>
                <a:ea typeface="맑은 고딕" pitchFamily="50" charset="-127"/>
                <a:cs typeface="Courier New" pitchFamily="49" charset="0"/>
              </a:rPr>
              <a:t>(&amp;lock, </a:t>
            </a:r>
            <a:r>
              <a:rPr lang="en-US" altLang="ko-KR" sz="1600" dirty="0">
                <a:solidFill>
                  <a:srgbClr val="FF0000"/>
                </a:solidFill>
                <a:latin typeface="Courier New" pitchFamily="49" charset="0"/>
                <a:ea typeface="맑은 고딕" pitchFamily="50" charset="-127"/>
                <a:cs typeface="Courier New" pitchFamily="49" charset="0"/>
              </a:rPr>
              <a:t>NULL</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assert(</a:t>
            </a:r>
            <a:r>
              <a:rPr lang="en-US" altLang="ko-KR" sz="1600" dirty="0" err="1">
                <a:solidFill>
                  <a:prstClr val="black"/>
                </a:solidFill>
                <a:latin typeface="Courier New" pitchFamily="49" charset="0"/>
                <a:ea typeface="맑은 고딕" pitchFamily="50" charset="-127"/>
                <a:cs typeface="Courier New" pitchFamily="49" charset="0"/>
              </a:rPr>
              <a:t>rc</a:t>
            </a:r>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always check success!</a:t>
            </a:r>
          </a:p>
        </p:txBody>
      </p:sp>
    </p:spTree>
    <p:extLst>
      <p:ext uri="{BB962C8B-B14F-4D97-AF65-F5344CB8AC3E}">
        <p14:creationId xmlns:p14="http://schemas.microsoft.com/office/powerpoint/2010/main" val="101316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E3F372D0-DDB9-4C3E-858C-23699B13C344}"/>
              </a:ext>
            </a:extLst>
          </p:cNvPr>
          <p:cNvSpPr>
            <a:spLocks noGrp="1"/>
          </p:cNvSpPr>
          <p:nvPr>
            <p:ph type="title"/>
          </p:nvPr>
        </p:nvSpPr>
        <p:spPr>
          <a:xfrm>
            <a:off x="838200" y="365125"/>
            <a:ext cx="10515600" cy="1325563"/>
          </a:xfrm>
        </p:spPr>
        <p:txBody>
          <a:bodyPr/>
          <a:lstStyle/>
          <a:p>
            <a:r>
              <a:rPr lang="en-US" altLang="ko-KR" b="1" dirty="0"/>
              <a:t>Locks (Cont.)</a:t>
            </a:r>
            <a:endParaRPr lang="ko-KR" altLang="en-US" b="1" dirty="0"/>
          </a:p>
        </p:txBody>
      </p:sp>
      <p:sp>
        <p:nvSpPr>
          <p:cNvPr id="14" name="내용 개체 틀 2">
            <a:extLst>
              <a:ext uri="{FF2B5EF4-FFF2-40B4-BE49-F238E27FC236}">
                <a16:creationId xmlns:a16="http://schemas.microsoft.com/office/drawing/2014/main" id="{8BA799BD-7B95-4DAA-8735-11E6752E44F6}"/>
              </a:ext>
            </a:extLst>
          </p:cNvPr>
          <p:cNvSpPr>
            <a:spLocks noGrp="1"/>
          </p:cNvSpPr>
          <p:nvPr>
            <p:ph idx="1"/>
          </p:nvPr>
        </p:nvSpPr>
        <p:spPr>
          <a:xfrm>
            <a:off x="534390" y="1811874"/>
            <a:ext cx="10819410" cy="4365089"/>
          </a:xfrm>
        </p:spPr>
        <p:txBody>
          <a:bodyPr>
            <a:normAutofit fontScale="92500" lnSpcReduction="20000"/>
          </a:bodyPr>
          <a:lstStyle/>
          <a:p>
            <a:r>
              <a:rPr lang="en-US" altLang="ko-KR" dirty="0">
                <a:solidFill>
                  <a:schemeClr val="accent6">
                    <a:lumMod val="75000"/>
                  </a:schemeClr>
                </a:solidFill>
              </a:rPr>
              <a:t>Check errors </a:t>
            </a:r>
            <a:r>
              <a:rPr lang="en-US" altLang="ko-KR" dirty="0"/>
              <a:t>code when calling lock and unlock</a:t>
            </a:r>
          </a:p>
          <a:p>
            <a:pPr lvl="1"/>
            <a:r>
              <a:rPr lang="en-US" altLang="ko-KR" dirty="0"/>
              <a:t>An example wrapper</a:t>
            </a:r>
          </a:p>
          <a:p>
            <a:endParaRPr lang="en-US" altLang="ko-KR" dirty="0"/>
          </a:p>
          <a:p>
            <a:endParaRPr lang="en-US" altLang="ko-KR" dirty="0"/>
          </a:p>
          <a:p>
            <a:endParaRPr lang="en-US" altLang="ko-KR" dirty="0"/>
          </a:p>
          <a:p>
            <a:endParaRPr lang="en-US" altLang="ko-KR" dirty="0"/>
          </a:p>
          <a:p>
            <a:r>
              <a:rPr lang="en-US" altLang="ko-KR" dirty="0"/>
              <a:t>These two calls are used in lock acquisition</a:t>
            </a:r>
          </a:p>
          <a:p>
            <a:endParaRPr lang="en-US" altLang="ko-KR" dirty="0"/>
          </a:p>
          <a:p>
            <a:endParaRPr lang="en-US" altLang="ko-KR" dirty="0"/>
          </a:p>
          <a:p>
            <a:pPr lvl="1"/>
            <a:r>
              <a:rPr lang="en-US" altLang="ko-KR" dirty="0" err="1"/>
              <a:t>trylock</a:t>
            </a:r>
            <a:r>
              <a:rPr lang="en-US" altLang="ko-KR" dirty="0"/>
              <a:t>: return failure if the lock is already held</a:t>
            </a:r>
          </a:p>
          <a:p>
            <a:pPr lvl="1"/>
            <a:r>
              <a:rPr lang="en-US" altLang="ko-KR" dirty="0" err="1"/>
              <a:t>timelock</a:t>
            </a:r>
            <a:r>
              <a:rPr lang="en-US" altLang="ko-KR" dirty="0"/>
              <a:t>: return after a timeout</a:t>
            </a:r>
            <a:endParaRPr lang="ko-KR" altLang="en-US" dirty="0"/>
          </a:p>
        </p:txBody>
      </p:sp>
      <p:sp>
        <p:nvSpPr>
          <p:cNvPr id="15" name="슬라이드 번호 개체 틀 3">
            <a:extLst>
              <a:ext uri="{FF2B5EF4-FFF2-40B4-BE49-F238E27FC236}">
                <a16:creationId xmlns:a16="http://schemas.microsoft.com/office/drawing/2014/main" id="{9A6401C2-1D3D-4C40-AC0F-249029DBE781}"/>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11</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ADE4B47A-8A05-4863-8EC4-0D5C8AA650AF}"/>
              </a:ext>
            </a:extLst>
          </p:cNvPr>
          <p:cNvSpPr txBox="1"/>
          <p:nvPr/>
        </p:nvSpPr>
        <p:spPr>
          <a:xfrm>
            <a:off x="2742781" y="2481598"/>
            <a:ext cx="7574160" cy="1569660"/>
          </a:xfrm>
          <a:prstGeom prst="rect">
            <a:avLst/>
          </a:prstGeom>
          <a:noFill/>
          <a:ln>
            <a:solidFill>
              <a:schemeClr val="tx1"/>
            </a:solidFill>
          </a:ln>
        </p:spPr>
        <p:txBody>
          <a:bodyPr wrap="square" rtlCol="0">
            <a:spAutoFit/>
          </a:bodyPr>
          <a:lstStyle/>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Use this to keep your code clean but check for failures</a:t>
            </a:r>
          </a:p>
          <a:p>
            <a:r>
              <a:rPr lang="en-US" altLang="ko-KR" sz="1600" dirty="0">
                <a:solidFill>
                  <a:srgbClr val="00B0F0"/>
                </a:solidFill>
                <a:latin typeface="Courier New" pitchFamily="49" charset="0"/>
                <a:ea typeface="맑은 고딕" pitchFamily="50" charset="-127"/>
                <a:cs typeface="Courier New" pitchFamily="49" charset="0"/>
              </a:rPr>
              <a:t> // Only use if exiting program is OK upon failure</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 {</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rc</a:t>
            </a:r>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assert(</a:t>
            </a:r>
            <a:r>
              <a:rPr lang="en-US" altLang="ko-KR" sz="1600" dirty="0" err="1">
                <a:solidFill>
                  <a:prstClr val="black"/>
                </a:solidFill>
                <a:latin typeface="Courier New" pitchFamily="49" charset="0"/>
                <a:ea typeface="맑은 고딕" pitchFamily="50" charset="-127"/>
                <a:cs typeface="Courier New" pitchFamily="49" charset="0"/>
              </a:rPr>
              <a:t>rc</a:t>
            </a:r>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p>
        </p:txBody>
      </p:sp>
      <p:sp>
        <p:nvSpPr>
          <p:cNvPr id="17" name="TextBox 16">
            <a:extLst>
              <a:ext uri="{FF2B5EF4-FFF2-40B4-BE49-F238E27FC236}">
                <a16:creationId xmlns:a16="http://schemas.microsoft.com/office/drawing/2014/main" id="{71F26088-8D83-40F8-B4C4-00528A59CAD7}"/>
              </a:ext>
            </a:extLst>
          </p:cNvPr>
          <p:cNvSpPr txBox="1"/>
          <p:nvPr/>
        </p:nvSpPr>
        <p:spPr>
          <a:xfrm>
            <a:off x="2200908" y="4457290"/>
            <a:ext cx="7790184" cy="830997"/>
          </a:xfrm>
          <a:prstGeom prst="rect">
            <a:avLst/>
          </a:prstGeom>
          <a:noFill/>
          <a:ln>
            <a:solidFill>
              <a:schemeClr val="tx1"/>
            </a:solidFill>
          </a:ln>
        </p:spPr>
        <p:txBody>
          <a:bodyPr wrap="square" rtlCol="0">
            <a:spAutoFit/>
          </a:bodyPr>
          <a:lstStyle/>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pthread_mutex_trylock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pthread_mutex_timelock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struct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timespec</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abs_timeout</a:t>
            </a:r>
            <a:r>
              <a:rPr lang="en-US" altLang="ko-KR" sz="1600" dirty="0">
                <a:solidFill>
                  <a:prstClr val="black"/>
                </a:solidFill>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166294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D6EEE196-9FF2-43F5-8F4C-C4728A5E3ABA}"/>
              </a:ext>
            </a:extLst>
          </p:cNvPr>
          <p:cNvSpPr>
            <a:spLocks noGrp="1"/>
          </p:cNvSpPr>
          <p:nvPr>
            <p:ph type="title"/>
          </p:nvPr>
        </p:nvSpPr>
        <p:spPr>
          <a:xfrm>
            <a:off x="838200" y="365125"/>
            <a:ext cx="10515600" cy="1325563"/>
          </a:xfrm>
        </p:spPr>
        <p:txBody>
          <a:bodyPr/>
          <a:lstStyle/>
          <a:p>
            <a:r>
              <a:rPr lang="en-US" altLang="ko-KR" b="1" dirty="0"/>
              <a:t>Locks (Cont.)</a:t>
            </a:r>
            <a:endParaRPr lang="ko-KR" altLang="en-US" b="1" dirty="0"/>
          </a:p>
        </p:txBody>
      </p:sp>
      <p:sp>
        <p:nvSpPr>
          <p:cNvPr id="14" name="내용 개체 틀 2">
            <a:extLst>
              <a:ext uri="{FF2B5EF4-FFF2-40B4-BE49-F238E27FC236}">
                <a16:creationId xmlns:a16="http://schemas.microsoft.com/office/drawing/2014/main" id="{9C4141AB-8E3D-4743-8AB5-197566565AE8}"/>
              </a:ext>
            </a:extLst>
          </p:cNvPr>
          <p:cNvSpPr>
            <a:spLocks noGrp="1"/>
          </p:cNvSpPr>
          <p:nvPr>
            <p:ph idx="1"/>
          </p:nvPr>
        </p:nvSpPr>
        <p:spPr>
          <a:xfrm>
            <a:off x="838200" y="1825625"/>
            <a:ext cx="10515600" cy="4351338"/>
          </a:xfrm>
        </p:spPr>
        <p:txBody>
          <a:bodyPr/>
          <a:lstStyle/>
          <a:p>
            <a:r>
              <a:rPr lang="en-US" altLang="ko-KR" dirty="0"/>
              <a:t>These two calls are also used in </a:t>
            </a:r>
            <a:r>
              <a:rPr lang="en-US" altLang="ko-KR" dirty="0">
                <a:solidFill>
                  <a:schemeClr val="accent6">
                    <a:lumMod val="75000"/>
                  </a:schemeClr>
                </a:solidFill>
              </a:rPr>
              <a:t>lock acquisition</a:t>
            </a:r>
          </a:p>
          <a:p>
            <a:endParaRPr lang="en-US" altLang="ko-KR" dirty="0"/>
          </a:p>
          <a:p>
            <a:endParaRPr lang="en-US" altLang="ko-KR" dirty="0"/>
          </a:p>
          <a:p>
            <a:pPr lvl="1"/>
            <a:r>
              <a:rPr lang="en-US" altLang="ko-KR" dirty="0" err="1">
                <a:latin typeface="Courier New" panose="02070309020205020404" pitchFamily="49" charset="0"/>
                <a:cs typeface="Courier New" panose="02070309020205020404" pitchFamily="49" charset="0"/>
              </a:rPr>
              <a:t>trylock</a:t>
            </a:r>
            <a:r>
              <a:rPr lang="en-US" altLang="ko-KR" dirty="0"/>
              <a:t>: return failure if the lock is already held</a:t>
            </a:r>
          </a:p>
          <a:p>
            <a:pPr lvl="1"/>
            <a:r>
              <a:rPr lang="en-US" altLang="ko-KR" dirty="0" err="1">
                <a:latin typeface="Courier New" panose="02070309020205020404" pitchFamily="49" charset="0"/>
                <a:cs typeface="Courier New" panose="02070309020205020404" pitchFamily="49" charset="0"/>
              </a:rPr>
              <a:t>timelock</a:t>
            </a:r>
            <a:r>
              <a:rPr lang="en-US" altLang="ko-KR" dirty="0"/>
              <a:t>: return after a timeout or after acquiring the lock</a:t>
            </a:r>
            <a:endParaRPr lang="ko-KR" altLang="en-US" dirty="0"/>
          </a:p>
        </p:txBody>
      </p:sp>
      <p:sp>
        <p:nvSpPr>
          <p:cNvPr id="15" name="슬라이드 번호 개체 틀 3">
            <a:extLst>
              <a:ext uri="{FF2B5EF4-FFF2-40B4-BE49-F238E27FC236}">
                <a16:creationId xmlns:a16="http://schemas.microsoft.com/office/drawing/2014/main" id="{C50DE27F-DFFC-473D-89C8-675C08E967CE}"/>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12</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1689C45C-F825-4780-AAC9-ABB960A2171F}"/>
              </a:ext>
            </a:extLst>
          </p:cNvPr>
          <p:cNvSpPr txBox="1"/>
          <p:nvPr/>
        </p:nvSpPr>
        <p:spPr>
          <a:xfrm>
            <a:off x="2622516" y="2304939"/>
            <a:ext cx="7790184" cy="830997"/>
          </a:xfrm>
          <a:prstGeom prst="rect">
            <a:avLst/>
          </a:prstGeom>
          <a:noFill/>
          <a:ln>
            <a:solidFill>
              <a:schemeClr val="tx1"/>
            </a:solidFill>
          </a:ln>
        </p:spPr>
        <p:txBody>
          <a:bodyPr wrap="square" rtlCol="0">
            <a:spAutoFit/>
          </a:bodyPr>
          <a:lstStyle/>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pthread_mutex_trylock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pthread_mutex_timelock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struct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timespec</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abs_timeout</a:t>
            </a:r>
            <a:r>
              <a:rPr lang="en-US" altLang="ko-KR" sz="1600" dirty="0">
                <a:solidFill>
                  <a:prstClr val="black"/>
                </a:solidFill>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204117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42437" y="182650"/>
            <a:ext cx="10515600" cy="1325563"/>
          </a:xfrm>
        </p:spPr>
        <p:txBody>
          <a:bodyPr/>
          <a:lstStyle/>
          <a:p>
            <a:r>
              <a:rPr lang="en-US" altLang="ko-KR" b="1" dirty="0"/>
              <a:t>Condition Variables</a:t>
            </a:r>
            <a:endParaRPr lang="ko-KR" altLang="en-US" b="1" dirty="0"/>
          </a:p>
        </p:txBody>
      </p:sp>
      <p:sp>
        <p:nvSpPr>
          <p:cNvPr id="14" name="내용 개체 틀 2">
            <a:extLst>
              <a:ext uri="{FF2B5EF4-FFF2-40B4-BE49-F238E27FC236}">
                <a16:creationId xmlns:a16="http://schemas.microsoft.com/office/drawing/2014/main" id="{DFFB7F80-28D5-442E-9A0B-5BCD34E4DC44}"/>
              </a:ext>
            </a:extLst>
          </p:cNvPr>
          <p:cNvSpPr>
            <a:spLocks noGrp="1"/>
          </p:cNvSpPr>
          <p:nvPr>
            <p:ph idx="1"/>
          </p:nvPr>
        </p:nvSpPr>
        <p:spPr>
          <a:xfrm>
            <a:off x="534390" y="1325738"/>
            <a:ext cx="10865807" cy="4748927"/>
          </a:xfrm>
        </p:spPr>
        <p:txBody>
          <a:bodyPr>
            <a:normAutofit fontScale="92500" lnSpcReduction="20000"/>
          </a:bodyPr>
          <a:lstStyle/>
          <a:p>
            <a:r>
              <a:rPr lang="en-US" altLang="ko-KR" b="1" dirty="0"/>
              <a:t>Condition variables </a:t>
            </a:r>
            <a:r>
              <a:rPr lang="en-US" altLang="ko-KR" dirty="0"/>
              <a:t>are useful when some kind of </a:t>
            </a:r>
            <a:r>
              <a:rPr lang="en-US" altLang="ko-KR" dirty="0">
                <a:solidFill>
                  <a:schemeClr val="accent6">
                    <a:lumMod val="75000"/>
                  </a:schemeClr>
                </a:solidFill>
              </a:rPr>
              <a:t>signaling</a:t>
            </a:r>
            <a:r>
              <a:rPr lang="en-US" altLang="ko-KR" dirty="0"/>
              <a:t> must take place between threads.</a:t>
            </a:r>
          </a:p>
          <a:p>
            <a:pPr lvl="1"/>
            <a:endParaRPr lang="en-US" altLang="ko-KR" dirty="0"/>
          </a:p>
          <a:p>
            <a:pPr lvl="1"/>
            <a:endParaRPr lang="en-US" altLang="ko-KR" dirty="0"/>
          </a:p>
          <a:p>
            <a:pPr lvl="1"/>
            <a:endParaRPr lang="en-US" altLang="ko-KR" dirty="0"/>
          </a:p>
          <a:p>
            <a:pPr lvl="1"/>
            <a:r>
              <a:rPr lang="en-US" altLang="ko-KR" dirty="0" err="1">
                <a:latin typeface="Courier New" panose="02070309020205020404" pitchFamily="49" charset="0"/>
                <a:cs typeface="Courier New" panose="02070309020205020404" pitchFamily="49" charset="0"/>
              </a:rPr>
              <a:t>pthread_cond_wait</a:t>
            </a:r>
            <a:r>
              <a:rPr lang="en-US" altLang="ko-KR" dirty="0"/>
              <a:t>:</a:t>
            </a:r>
          </a:p>
          <a:p>
            <a:pPr lvl="2"/>
            <a:r>
              <a:rPr lang="en-US" altLang="ko-KR" dirty="0"/>
              <a:t>Put the calling thread to sleep.</a:t>
            </a:r>
          </a:p>
          <a:p>
            <a:pPr lvl="2"/>
            <a:r>
              <a:rPr lang="en-US" altLang="ko-KR" dirty="0"/>
              <a:t>Wait for some other thread to signal it.</a:t>
            </a:r>
          </a:p>
          <a:p>
            <a:pPr lvl="1"/>
            <a:r>
              <a:rPr lang="en-US" altLang="ko-KR" dirty="0" err="1">
                <a:latin typeface="Courier New" panose="02070309020205020404" pitchFamily="49" charset="0"/>
                <a:cs typeface="Courier New" panose="02070309020205020404" pitchFamily="49" charset="0"/>
              </a:rPr>
              <a:t>pthread_cond_signal</a:t>
            </a:r>
            <a:r>
              <a:rPr lang="en-US" altLang="ko-KR" dirty="0"/>
              <a:t>:</a:t>
            </a:r>
          </a:p>
          <a:p>
            <a:pPr lvl="2"/>
            <a:r>
              <a:rPr lang="en-US" altLang="ko-KR" dirty="0"/>
              <a:t>Unblock at least one of the threads that are blocked on the condition variable</a:t>
            </a:r>
          </a:p>
          <a:p>
            <a:r>
              <a:rPr lang="en-US" altLang="en-US" dirty="0"/>
              <a:t>A condition variable is a data object that allows a thread to suspend execution until a certain event or condition occurs.</a:t>
            </a:r>
          </a:p>
          <a:p>
            <a:r>
              <a:rPr lang="en-US" altLang="en-US" dirty="0"/>
              <a:t>When the event or condition occurs another thread can signal the thread to “wake up.”</a:t>
            </a:r>
          </a:p>
          <a:p>
            <a:r>
              <a:rPr lang="en-US" altLang="en-US" dirty="0"/>
              <a:t>A condition variable is always associated with a mutex.</a:t>
            </a:r>
          </a:p>
          <a:p>
            <a:endParaRPr lang="en-US" altLang="ko-KR" b="1" dirty="0"/>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13</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50563967-14AA-4DDC-AC23-09092D27BD6F}"/>
              </a:ext>
            </a:extLst>
          </p:cNvPr>
          <p:cNvSpPr txBox="1"/>
          <p:nvPr/>
        </p:nvSpPr>
        <p:spPr>
          <a:xfrm>
            <a:off x="966671" y="1939735"/>
            <a:ext cx="10865807" cy="707886"/>
          </a:xfrm>
          <a:prstGeom prst="rect">
            <a:avLst/>
          </a:prstGeom>
          <a:noFill/>
          <a:ln>
            <a:solidFill>
              <a:schemeClr val="tx1"/>
            </a:solidFill>
          </a:ln>
        </p:spPr>
        <p:txBody>
          <a:bodyPr wrap="square" lIns="252000" rtlCol="0">
            <a:spAutoFit/>
          </a:bodyPr>
          <a:lstStyle/>
          <a:p>
            <a:r>
              <a:rPr lang="en-US" altLang="ko-KR" sz="2000" b="1" dirty="0">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pthread_cond_wait</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pthread_cond_t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cond</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pthread_mutex_t</a:t>
            </a:r>
            <a:r>
              <a:rPr lang="en-US" altLang="ko-KR" sz="2000" b="1" dirty="0">
                <a:solidFill>
                  <a:prstClr val="black"/>
                </a:solidFill>
                <a:latin typeface="Courier New" pitchFamily="49" charset="0"/>
                <a:ea typeface="맑은 고딕" pitchFamily="50" charset="-127"/>
                <a:cs typeface="Courier New" pitchFamily="49" charset="0"/>
              </a:rPr>
              <a:t> *mutex);</a:t>
            </a:r>
          </a:p>
          <a:p>
            <a:r>
              <a:rPr lang="en-US" altLang="ko-KR" sz="2000" b="1" dirty="0" err="1">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pthread_cond_signal</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pthread_cond_t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cond</a:t>
            </a:r>
            <a:r>
              <a:rPr lang="en-US" altLang="ko-KR" sz="2000" b="1" dirty="0">
                <a:solidFill>
                  <a:prstClr val="black"/>
                </a:solidFill>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2486270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D50158DE-6115-4FDA-8067-2FD29C72F3CA}"/>
              </a:ext>
            </a:extLst>
          </p:cNvPr>
          <p:cNvSpPr>
            <a:spLocks noGrp="1"/>
          </p:cNvSpPr>
          <p:nvPr>
            <p:ph type="title"/>
          </p:nvPr>
        </p:nvSpPr>
        <p:spPr>
          <a:xfrm>
            <a:off x="838200" y="365125"/>
            <a:ext cx="10515600" cy="1325563"/>
          </a:xfrm>
        </p:spPr>
        <p:txBody>
          <a:bodyPr/>
          <a:lstStyle/>
          <a:p>
            <a:r>
              <a:rPr lang="en-US" altLang="ko-KR" b="1" dirty="0"/>
              <a:t>Condition Variables (Cont.)</a:t>
            </a:r>
            <a:endParaRPr lang="ko-KR" altLang="en-US" b="1" dirty="0"/>
          </a:p>
        </p:txBody>
      </p:sp>
      <p:sp>
        <p:nvSpPr>
          <p:cNvPr id="14" name="내용 개체 틀 2">
            <a:extLst>
              <a:ext uri="{FF2B5EF4-FFF2-40B4-BE49-F238E27FC236}">
                <a16:creationId xmlns:a16="http://schemas.microsoft.com/office/drawing/2014/main" id="{7CA63C60-0F06-416C-B12A-A80397B320DF}"/>
              </a:ext>
            </a:extLst>
          </p:cNvPr>
          <p:cNvSpPr>
            <a:spLocks noGrp="1"/>
          </p:cNvSpPr>
          <p:nvPr>
            <p:ph idx="1"/>
          </p:nvPr>
        </p:nvSpPr>
        <p:spPr>
          <a:xfrm>
            <a:off x="701690" y="1723327"/>
            <a:ext cx="10515600" cy="4351338"/>
          </a:xfrm>
        </p:spPr>
        <p:txBody>
          <a:bodyPr/>
          <a:lstStyle/>
          <a:p>
            <a:r>
              <a:rPr lang="en-US" altLang="ko-KR" dirty="0"/>
              <a:t>A thread calling wait routine:</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The wait call </a:t>
            </a:r>
            <a:r>
              <a:rPr lang="en-US" altLang="ko-KR" dirty="0">
                <a:solidFill>
                  <a:schemeClr val="accent6">
                    <a:lumMod val="75000"/>
                  </a:schemeClr>
                </a:solidFill>
              </a:rPr>
              <a:t>releases the lock </a:t>
            </a:r>
            <a:r>
              <a:rPr lang="en-US" altLang="ko-KR" dirty="0"/>
              <a:t>when putting said caller to sleep.</a:t>
            </a:r>
          </a:p>
          <a:p>
            <a:pPr lvl="1"/>
            <a:r>
              <a:rPr lang="en-US" altLang="ko-KR" dirty="0"/>
              <a:t>Before returning after being woken, the wait call </a:t>
            </a:r>
            <a:r>
              <a:rPr lang="en-US" altLang="ko-KR" dirty="0">
                <a:solidFill>
                  <a:schemeClr val="accent6">
                    <a:lumMod val="75000"/>
                  </a:schemeClr>
                </a:solidFill>
              </a:rPr>
              <a:t>re-acquire the lock</a:t>
            </a:r>
            <a:r>
              <a:rPr lang="en-US" altLang="ko-KR" dirty="0"/>
              <a:t>.</a:t>
            </a:r>
          </a:p>
          <a:p>
            <a:r>
              <a:rPr lang="en-US" altLang="ko-KR" dirty="0"/>
              <a:t>A thread calling signal routine:</a:t>
            </a:r>
            <a:endParaRPr lang="ko-KR" altLang="en-US" dirty="0"/>
          </a:p>
        </p:txBody>
      </p:sp>
      <p:sp>
        <p:nvSpPr>
          <p:cNvPr id="15" name="슬라이드 번호 개체 틀 3">
            <a:extLst>
              <a:ext uri="{FF2B5EF4-FFF2-40B4-BE49-F238E27FC236}">
                <a16:creationId xmlns:a16="http://schemas.microsoft.com/office/drawing/2014/main" id="{F0ADDC48-4B77-4ED7-BA15-1430ADBBDAA2}"/>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14</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02496AA6-F4AB-4889-AA20-C3E2A8AB9FCA}"/>
              </a:ext>
            </a:extLst>
          </p:cNvPr>
          <p:cNvSpPr txBox="1"/>
          <p:nvPr/>
        </p:nvSpPr>
        <p:spPr>
          <a:xfrm>
            <a:off x="366192" y="2221420"/>
            <a:ext cx="6290115" cy="1815882"/>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lock = PTHREAD_MUTEX_INITIALIZER;</a:t>
            </a:r>
          </a:p>
          <a:p>
            <a:r>
              <a:rPr lang="en-US" altLang="ko-KR" sz="1600" dirty="0" err="1">
                <a:solidFill>
                  <a:prstClr val="black"/>
                </a:solidFill>
                <a:latin typeface="Courier New" pitchFamily="49" charset="0"/>
                <a:ea typeface="맑은 고딕" pitchFamily="50" charset="-127"/>
                <a:cs typeface="Courier New" pitchFamily="49" charset="0"/>
              </a:rPr>
              <a:t>pthread_cond_t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 = PTHREAD_COND_INITIALIZER;</a:t>
            </a:r>
          </a:p>
          <a:p>
            <a:endParaRPr lang="en-US" altLang="ko-KR" sz="1600" dirty="0">
              <a:solidFill>
                <a:prstClr val="black"/>
              </a:solidFill>
              <a:latin typeface="Courier New" pitchFamily="49" charset="0"/>
              <a:ea typeface="맑은 고딕" pitchFamily="50" charset="-127"/>
              <a:cs typeface="Courier New" pitchFamily="49" charset="0"/>
            </a:endParaRPr>
          </a:p>
          <a:p>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(&amp;lock);</a:t>
            </a:r>
          </a:p>
          <a:p>
            <a:r>
              <a:rPr lang="en-US" altLang="ko-KR" sz="1600" dirty="0">
                <a:solidFill>
                  <a:srgbClr val="F79646"/>
                </a:solidFill>
                <a:latin typeface="Courier New" pitchFamily="49" charset="0"/>
                <a:ea typeface="맑은 고딕" pitchFamily="50" charset="-127"/>
                <a:cs typeface="Courier New" pitchFamily="49" charset="0"/>
              </a:rPr>
              <a:t>while</a:t>
            </a:r>
            <a:r>
              <a:rPr lang="en-US" altLang="ko-KR" sz="1600" dirty="0">
                <a:solidFill>
                  <a:prstClr val="black"/>
                </a:solidFill>
                <a:latin typeface="Courier New" pitchFamily="49" charset="0"/>
                <a:ea typeface="맑은 고딕" pitchFamily="50" charset="-127"/>
                <a:cs typeface="Courier New" pitchFamily="49" charset="0"/>
              </a:rPr>
              <a:t> (initialized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pthread_cond_wait</a:t>
            </a:r>
            <a:r>
              <a:rPr lang="en-US" altLang="ko-KR" sz="1600" dirty="0">
                <a:solidFill>
                  <a:prstClr val="black"/>
                </a:solidFill>
                <a:latin typeface="Courier New" pitchFamily="49" charset="0"/>
                <a:ea typeface="맑은 고딕" pitchFamily="50" charset="-127"/>
                <a:cs typeface="Courier New" pitchFamily="49" charset="0"/>
              </a:rPr>
              <a:t>(&amp;</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 &amp;lock);</a:t>
            </a:r>
          </a:p>
          <a:p>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(&amp;lock);</a:t>
            </a:r>
          </a:p>
        </p:txBody>
      </p:sp>
      <p:sp>
        <p:nvSpPr>
          <p:cNvPr id="17" name="TextBox 16">
            <a:extLst>
              <a:ext uri="{FF2B5EF4-FFF2-40B4-BE49-F238E27FC236}">
                <a16:creationId xmlns:a16="http://schemas.microsoft.com/office/drawing/2014/main" id="{954D3D35-3E4A-4C58-AFE5-180096106F94}"/>
              </a:ext>
            </a:extLst>
          </p:cNvPr>
          <p:cNvSpPr txBox="1"/>
          <p:nvPr/>
        </p:nvSpPr>
        <p:spPr>
          <a:xfrm>
            <a:off x="2314571" y="5403398"/>
            <a:ext cx="7344816" cy="1077218"/>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(&amp;lock);</a:t>
            </a:r>
          </a:p>
          <a:p>
            <a:r>
              <a:rPr lang="en-US" altLang="ko-KR" sz="1600" dirty="0">
                <a:solidFill>
                  <a:prstClr val="black"/>
                </a:solidFill>
                <a:latin typeface="Courier New" pitchFamily="49" charset="0"/>
                <a:ea typeface="맑은 고딕" pitchFamily="50" charset="-127"/>
                <a:cs typeface="Courier New" pitchFamily="49" charset="0"/>
              </a:rPr>
              <a:t>initialized = </a:t>
            </a:r>
            <a:r>
              <a:rPr lang="en-US" altLang="ko-KR" sz="1600" dirty="0">
                <a:solidFill>
                  <a:srgbClr val="FF0000"/>
                </a:solidFill>
                <a:latin typeface="Courier New" pitchFamily="49" charset="0"/>
                <a:ea typeface="맑은 고딕" pitchFamily="50" charset="-127"/>
                <a:cs typeface="Courier New" pitchFamily="49" charset="0"/>
              </a:rPr>
              <a:t>1</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err="1">
                <a:solidFill>
                  <a:prstClr val="black"/>
                </a:solidFill>
                <a:latin typeface="Courier New" pitchFamily="49" charset="0"/>
                <a:ea typeface="맑은 고딕" pitchFamily="50" charset="-127"/>
                <a:cs typeface="Courier New" pitchFamily="49" charset="0"/>
              </a:rPr>
              <a:t>pthread_cond_signal</a:t>
            </a:r>
            <a:r>
              <a:rPr lang="en-US" altLang="ko-KR" sz="1600" dirty="0">
                <a:solidFill>
                  <a:prstClr val="black"/>
                </a:solidFill>
                <a:latin typeface="Courier New" pitchFamily="49" charset="0"/>
                <a:ea typeface="맑은 고딕" pitchFamily="50" charset="-127"/>
                <a:cs typeface="Courier New" pitchFamily="49" charset="0"/>
              </a:rPr>
              <a:t>(&amp;</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(&amp;lock);</a:t>
            </a:r>
          </a:p>
        </p:txBody>
      </p:sp>
      <p:pic>
        <p:nvPicPr>
          <p:cNvPr id="18" name="Picture 17">
            <a:extLst>
              <a:ext uri="{FF2B5EF4-FFF2-40B4-BE49-F238E27FC236}">
                <a16:creationId xmlns:a16="http://schemas.microsoft.com/office/drawing/2014/main" id="{65AD929A-DD65-458E-BECD-C9BDDA67B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306" y="1397534"/>
            <a:ext cx="533493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3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8AC01CB2-90EC-4BA9-BB84-0B8A76A15643}"/>
              </a:ext>
            </a:extLst>
          </p:cNvPr>
          <p:cNvSpPr>
            <a:spLocks noGrp="1"/>
          </p:cNvSpPr>
          <p:nvPr>
            <p:ph type="title"/>
          </p:nvPr>
        </p:nvSpPr>
        <p:spPr>
          <a:xfrm>
            <a:off x="838200" y="365125"/>
            <a:ext cx="10515600" cy="1325563"/>
          </a:xfrm>
        </p:spPr>
        <p:txBody>
          <a:bodyPr/>
          <a:lstStyle/>
          <a:p>
            <a:r>
              <a:rPr lang="en-US" altLang="ko-KR" b="1" dirty="0"/>
              <a:t>Condition Variables (Cont.)</a:t>
            </a:r>
            <a:endParaRPr lang="ko-KR" altLang="en-US" b="1" dirty="0"/>
          </a:p>
        </p:txBody>
      </p:sp>
      <p:sp>
        <p:nvSpPr>
          <p:cNvPr id="14" name="내용 개체 틀 2">
            <a:extLst>
              <a:ext uri="{FF2B5EF4-FFF2-40B4-BE49-F238E27FC236}">
                <a16:creationId xmlns:a16="http://schemas.microsoft.com/office/drawing/2014/main" id="{A2EE0D8F-6466-4A4E-A2BE-13A6AD4565F6}"/>
              </a:ext>
            </a:extLst>
          </p:cNvPr>
          <p:cNvSpPr>
            <a:spLocks noGrp="1"/>
          </p:cNvSpPr>
          <p:nvPr>
            <p:ph idx="1"/>
          </p:nvPr>
        </p:nvSpPr>
        <p:spPr>
          <a:xfrm>
            <a:off x="838200" y="1825625"/>
            <a:ext cx="10515600" cy="4351338"/>
          </a:xfrm>
        </p:spPr>
        <p:txBody>
          <a:bodyPr/>
          <a:lstStyle/>
          <a:p>
            <a:r>
              <a:rPr lang="en-US" altLang="ko-KR" dirty="0"/>
              <a:t>The waiting thread </a:t>
            </a:r>
            <a:r>
              <a:rPr lang="en-US" altLang="ko-KR" b="1" dirty="0"/>
              <a:t>re-checks</a:t>
            </a:r>
            <a:r>
              <a:rPr lang="en-US" altLang="ko-KR" dirty="0"/>
              <a:t> the condition </a:t>
            </a:r>
            <a:r>
              <a:rPr lang="en-US" altLang="ko-KR" dirty="0">
                <a:solidFill>
                  <a:schemeClr val="accent6">
                    <a:lumMod val="75000"/>
                  </a:schemeClr>
                </a:solidFill>
              </a:rPr>
              <a:t>in a while loop</a:t>
            </a:r>
            <a:r>
              <a:rPr lang="en-US" altLang="ko-KR" dirty="0"/>
              <a:t>, instead of a simple if statement.</a:t>
            </a:r>
          </a:p>
          <a:p>
            <a:endParaRPr lang="en-US" altLang="ko-KR" dirty="0"/>
          </a:p>
          <a:p>
            <a:endParaRPr lang="en-US" altLang="ko-KR" dirty="0"/>
          </a:p>
          <a:p>
            <a:endParaRPr lang="en-US" altLang="ko-KR" dirty="0"/>
          </a:p>
          <a:p>
            <a:endParaRPr lang="en-US" altLang="ko-KR" dirty="0"/>
          </a:p>
          <a:p>
            <a:pPr lvl="1"/>
            <a:r>
              <a:rPr lang="en-US" altLang="ko-KR" dirty="0"/>
              <a:t>Without rechecking, the waiting thread will continue thinking that the condition has changed </a:t>
            </a:r>
            <a:r>
              <a:rPr lang="en-US" altLang="ko-KR" i="1" u="sng" dirty="0"/>
              <a:t>even though it has not</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endParaRPr lang="ko-KR" altLang="en-US" dirty="0"/>
          </a:p>
        </p:txBody>
      </p:sp>
      <p:sp>
        <p:nvSpPr>
          <p:cNvPr id="15" name="슬라이드 번호 개체 틀 3">
            <a:extLst>
              <a:ext uri="{FF2B5EF4-FFF2-40B4-BE49-F238E27FC236}">
                <a16:creationId xmlns:a16="http://schemas.microsoft.com/office/drawing/2014/main" id="{DF35BDD2-86F0-4A61-9412-D37812814CC3}"/>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15</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25FB54BD-4DDD-4E2A-968F-2E140B659656}"/>
              </a:ext>
            </a:extLst>
          </p:cNvPr>
          <p:cNvSpPr txBox="1"/>
          <p:nvPr/>
        </p:nvSpPr>
        <p:spPr>
          <a:xfrm>
            <a:off x="2137072" y="2725110"/>
            <a:ext cx="7344816" cy="1815882"/>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lock = PTHREAD_MUTEX_INITIALIZER;</a:t>
            </a:r>
          </a:p>
          <a:p>
            <a:r>
              <a:rPr lang="en-US" altLang="ko-KR" sz="1600" dirty="0" err="1">
                <a:solidFill>
                  <a:prstClr val="black"/>
                </a:solidFill>
                <a:latin typeface="Courier New" pitchFamily="49" charset="0"/>
                <a:ea typeface="맑은 고딕" pitchFamily="50" charset="-127"/>
                <a:cs typeface="Courier New" pitchFamily="49" charset="0"/>
              </a:rPr>
              <a:t>pthread_cond_t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 = PTHREAD_COND_INITIALIZER;</a:t>
            </a:r>
          </a:p>
          <a:p>
            <a:endParaRPr lang="en-US" altLang="ko-KR" sz="1600" dirty="0">
              <a:solidFill>
                <a:prstClr val="black"/>
              </a:solidFill>
              <a:latin typeface="Courier New" pitchFamily="49" charset="0"/>
              <a:ea typeface="맑은 고딕" pitchFamily="50" charset="-127"/>
              <a:cs typeface="Courier New" pitchFamily="49" charset="0"/>
            </a:endParaRPr>
          </a:p>
          <a:p>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(&amp;lock);</a:t>
            </a:r>
          </a:p>
          <a:p>
            <a:r>
              <a:rPr lang="en-US" altLang="ko-KR" sz="1600" dirty="0">
                <a:solidFill>
                  <a:srgbClr val="F79646"/>
                </a:solidFill>
                <a:latin typeface="Courier New" pitchFamily="49" charset="0"/>
                <a:ea typeface="맑은 고딕" pitchFamily="50" charset="-127"/>
                <a:cs typeface="Courier New" pitchFamily="49" charset="0"/>
              </a:rPr>
              <a:t>while</a:t>
            </a:r>
            <a:r>
              <a:rPr lang="en-US" altLang="ko-KR" sz="1600" dirty="0">
                <a:solidFill>
                  <a:prstClr val="black"/>
                </a:solidFill>
                <a:latin typeface="Courier New" pitchFamily="49" charset="0"/>
                <a:ea typeface="맑은 고딕" pitchFamily="50" charset="-127"/>
                <a:cs typeface="Courier New" pitchFamily="49" charset="0"/>
              </a:rPr>
              <a:t> (initialized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pthread_cond_wait</a:t>
            </a:r>
            <a:r>
              <a:rPr lang="en-US" altLang="ko-KR" sz="1600" dirty="0">
                <a:solidFill>
                  <a:prstClr val="black"/>
                </a:solidFill>
                <a:latin typeface="Courier New" pitchFamily="49" charset="0"/>
                <a:ea typeface="맑은 고딕" pitchFamily="50" charset="-127"/>
                <a:cs typeface="Courier New" pitchFamily="49" charset="0"/>
              </a:rPr>
              <a:t>(&amp;</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 &amp;lock);</a:t>
            </a:r>
          </a:p>
          <a:p>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(&amp;lock);</a:t>
            </a:r>
          </a:p>
        </p:txBody>
      </p:sp>
      <p:sp>
        <p:nvSpPr>
          <p:cNvPr id="17" name="직사각형 7">
            <a:extLst>
              <a:ext uri="{FF2B5EF4-FFF2-40B4-BE49-F238E27FC236}">
                <a16:creationId xmlns:a16="http://schemas.microsoft.com/office/drawing/2014/main" id="{DEEF4CCE-2966-4EB0-B067-242EAA47204E}"/>
              </a:ext>
            </a:extLst>
          </p:cNvPr>
          <p:cNvSpPr/>
          <p:nvPr/>
        </p:nvSpPr>
        <p:spPr>
          <a:xfrm>
            <a:off x="2353096" y="3757605"/>
            <a:ext cx="4968552" cy="504056"/>
          </a:xfrm>
          <a:prstGeom prst="rect">
            <a:avLst/>
          </a:prstGeom>
          <a:noFill/>
          <a:ln w="15875">
            <a:solidFill>
              <a:srgbClr val="FF0000"/>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133745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4967BF41-6F07-407D-8EB2-FB4867C4829E}"/>
              </a:ext>
            </a:extLst>
          </p:cNvPr>
          <p:cNvSpPr>
            <a:spLocks noGrp="1"/>
          </p:cNvSpPr>
          <p:nvPr>
            <p:ph type="title"/>
          </p:nvPr>
        </p:nvSpPr>
        <p:spPr>
          <a:xfrm>
            <a:off x="838200" y="365125"/>
            <a:ext cx="10515600" cy="1325563"/>
          </a:xfrm>
        </p:spPr>
        <p:txBody>
          <a:bodyPr/>
          <a:lstStyle/>
          <a:p>
            <a:r>
              <a:rPr lang="en-US" altLang="ko-KR" b="1" dirty="0"/>
              <a:t>Condition Variables (Cont.)</a:t>
            </a:r>
            <a:endParaRPr lang="ko-KR" altLang="en-US" b="1" dirty="0"/>
          </a:p>
        </p:txBody>
      </p:sp>
      <p:sp>
        <p:nvSpPr>
          <p:cNvPr id="14" name="내용 개체 틀 2">
            <a:extLst>
              <a:ext uri="{FF2B5EF4-FFF2-40B4-BE49-F238E27FC236}">
                <a16:creationId xmlns:a16="http://schemas.microsoft.com/office/drawing/2014/main" id="{DE2D30BB-D195-4535-9243-823E6B10D876}"/>
              </a:ext>
            </a:extLst>
          </p:cNvPr>
          <p:cNvSpPr>
            <a:spLocks noGrp="1"/>
          </p:cNvSpPr>
          <p:nvPr>
            <p:ph idx="1"/>
          </p:nvPr>
        </p:nvSpPr>
        <p:spPr>
          <a:xfrm>
            <a:off x="838200" y="1825625"/>
            <a:ext cx="10515600" cy="4351338"/>
          </a:xfrm>
        </p:spPr>
        <p:txBody>
          <a:bodyPr/>
          <a:lstStyle/>
          <a:p>
            <a:r>
              <a:rPr lang="en-US" altLang="ko-KR" dirty="0"/>
              <a:t>Don’t ever to this.</a:t>
            </a:r>
          </a:p>
          <a:p>
            <a:pPr lvl="1"/>
            <a:r>
              <a:rPr lang="en-US" altLang="ko-KR" dirty="0"/>
              <a:t>A thread calling wait routine:</a:t>
            </a:r>
          </a:p>
          <a:p>
            <a:pPr lvl="1"/>
            <a:endParaRPr lang="en-US" altLang="ko-KR" dirty="0"/>
          </a:p>
          <a:p>
            <a:pPr lvl="1"/>
            <a:endParaRPr lang="en-US" altLang="ko-KR" dirty="0"/>
          </a:p>
          <a:p>
            <a:pPr lvl="1"/>
            <a:r>
              <a:rPr lang="en-US" altLang="ko-KR" dirty="0"/>
              <a:t>A thread calling signal routine:</a:t>
            </a:r>
          </a:p>
          <a:p>
            <a:pPr lvl="1"/>
            <a:endParaRPr lang="en-US" altLang="ko-KR" dirty="0"/>
          </a:p>
          <a:p>
            <a:endParaRPr lang="en-US" altLang="ko-KR" dirty="0"/>
          </a:p>
          <a:p>
            <a:pPr lvl="1"/>
            <a:r>
              <a:rPr lang="en-US" altLang="ko-KR" dirty="0"/>
              <a:t>It performs poorly in many cases. </a:t>
            </a:r>
            <a:r>
              <a:rPr lang="en-US" altLang="ko-KR" dirty="0">
                <a:sym typeface="Wingdings" panose="05000000000000000000" pitchFamily="2" charset="2"/>
              </a:rPr>
              <a:t> just wastes CPU cycles.</a:t>
            </a:r>
          </a:p>
          <a:p>
            <a:pPr lvl="1"/>
            <a:r>
              <a:rPr lang="en-US" altLang="ko-KR" dirty="0">
                <a:sym typeface="Wingdings" panose="05000000000000000000" pitchFamily="2" charset="2"/>
              </a:rPr>
              <a:t>It is error prone.</a:t>
            </a:r>
            <a:endParaRPr lang="en-US" altLang="ko-KR" dirty="0"/>
          </a:p>
          <a:p>
            <a:pPr lvl="1"/>
            <a:endParaRPr lang="en-US" altLang="ko-KR" dirty="0"/>
          </a:p>
          <a:p>
            <a:pPr lvl="1"/>
            <a:endParaRPr lang="en-US" altLang="ko-KR" dirty="0"/>
          </a:p>
          <a:p>
            <a:pPr lvl="1"/>
            <a:endParaRPr lang="en-US" altLang="ko-KR" dirty="0"/>
          </a:p>
          <a:p>
            <a:endParaRPr lang="ko-KR" altLang="en-US" dirty="0"/>
          </a:p>
        </p:txBody>
      </p:sp>
      <p:sp>
        <p:nvSpPr>
          <p:cNvPr id="15" name="슬라이드 번호 개체 틀 3">
            <a:extLst>
              <a:ext uri="{FF2B5EF4-FFF2-40B4-BE49-F238E27FC236}">
                <a16:creationId xmlns:a16="http://schemas.microsoft.com/office/drawing/2014/main" id="{42E4C44D-4745-4211-A123-8C4963DE8E1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16</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4B096BE6-1132-41A8-947A-522824E19472}"/>
              </a:ext>
            </a:extLst>
          </p:cNvPr>
          <p:cNvSpPr txBox="1"/>
          <p:nvPr/>
        </p:nvSpPr>
        <p:spPr>
          <a:xfrm>
            <a:off x="3468585" y="2754781"/>
            <a:ext cx="5616624" cy="584775"/>
          </a:xfrm>
          <a:prstGeom prst="rect">
            <a:avLst/>
          </a:prstGeom>
          <a:noFill/>
          <a:ln>
            <a:solidFill>
              <a:schemeClr val="tx1"/>
            </a:solidFill>
          </a:ln>
        </p:spPr>
        <p:txBody>
          <a:bodyPr wrap="square" lIns="252000" rtlCol="0">
            <a:spAutoFit/>
          </a:bodyPr>
          <a:lstStyle/>
          <a:p>
            <a:r>
              <a:rPr lang="en-US" altLang="ko-KR" sz="1600" dirty="0">
                <a:solidFill>
                  <a:schemeClr val="accent6">
                    <a:lumMod val="75000"/>
                  </a:schemeClr>
                </a:solidFill>
                <a:latin typeface="Courier New" pitchFamily="49" charset="0"/>
                <a:ea typeface="맑은 고딕" pitchFamily="50" charset="-127"/>
                <a:cs typeface="Courier New" pitchFamily="49" charset="0"/>
              </a:rPr>
              <a:t>while</a:t>
            </a:r>
            <a:r>
              <a:rPr lang="en-US" altLang="ko-KR" sz="1600" dirty="0">
                <a:solidFill>
                  <a:prstClr val="black"/>
                </a:solidFill>
                <a:latin typeface="Courier New" pitchFamily="49" charset="0"/>
                <a:ea typeface="맑은 고딕" pitchFamily="50" charset="-127"/>
                <a:cs typeface="Courier New" pitchFamily="49" charset="0"/>
              </a:rPr>
              <a:t>(initialized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a:solidFill>
                  <a:srgbClr val="00B0F0"/>
                </a:solidFill>
                <a:latin typeface="Courier New" pitchFamily="49" charset="0"/>
                <a:ea typeface="맑은 고딕" pitchFamily="50" charset="-127"/>
                <a:cs typeface="Courier New" pitchFamily="49" charset="0"/>
              </a:rPr>
              <a:t>// spin</a:t>
            </a:r>
          </a:p>
        </p:txBody>
      </p:sp>
      <p:sp>
        <p:nvSpPr>
          <p:cNvPr id="17" name="TextBox 16">
            <a:extLst>
              <a:ext uri="{FF2B5EF4-FFF2-40B4-BE49-F238E27FC236}">
                <a16:creationId xmlns:a16="http://schemas.microsoft.com/office/drawing/2014/main" id="{A3FD639A-F300-4B71-A335-A1DF04C0CC23}"/>
              </a:ext>
            </a:extLst>
          </p:cNvPr>
          <p:cNvSpPr txBox="1"/>
          <p:nvPr/>
        </p:nvSpPr>
        <p:spPr>
          <a:xfrm>
            <a:off x="2721231" y="4099435"/>
            <a:ext cx="5616624" cy="338554"/>
          </a:xfrm>
          <a:prstGeom prst="rect">
            <a:avLst/>
          </a:prstGeom>
          <a:noFill/>
          <a:ln>
            <a:solidFill>
              <a:schemeClr val="tx1"/>
            </a:solidFill>
          </a:ln>
        </p:spPr>
        <p:txBody>
          <a:bodyPr wrap="square" lIns="252000" rtlCol="0">
            <a:spAutoFit/>
          </a:bodyPr>
          <a:lstStyle/>
          <a:p>
            <a:r>
              <a:rPr lang="en-US" altLang="ko-KR" sz="1600" dirty="0">
                <a:latin typeface="Courier New" pitchFamily="49" charset="0"/>
                <a:ea typeface="맑은 고딕" pitchFamily="50" charset="-127"/>
                <a:cs typeface="Courier New" pitchFamily="49" charset="0"/>
              </a:rPr>
              <a:t>initialized = </a:t>
            </a:r>
            <a:r>
              <a:rPr lang="en-US" altLang="ko-KR" sz="1600" dirty="0">
                <a:solidFill>
                  <a:srgbClr val="FF0000"/>
                </a:solidFill>
                <a:latin typeface="Courier New" pitchFamily="49" charset="0"/>
                <a:ea typeface="맑은 고딕" pitchFamily="50" charset="-127"/>
                <a:cs typeface="Courier New" pitchFamily="49" charset="0"/>
              </a:rPr>
              <a:t>1</a:t>
            </a:r>
            <a:r>
              <a:rPr lang="en-US" altLang="ko-KR" sz="1600" dirty="0">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884199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0CAF71C5-3C82-4876-9B0F-8F120F178262}"/>
              </a:ext>
            </a:extLst>
          </p:cNvPr>
          <p:cNvSpPr>
            <a:spLocks noGrp="1"/>
          </p:cNvSpPr>
          <p:nvPr>
            <p:ph type="title"/>
          </p:nvPr>
        </p:nvSpPr>
        <p:spPr>
          <a:xfrm>
            <a:off x="838200" y="365125"/>
            <a:ext cx="10515600" cy="1325563"/>
          </a:xfrm>
        </p:spPr>
        <p:txBody>
          <a:bodyPr/>
          <a:lstStyle/>
          <a:p>
            <a:r>
              <a:rPr lang="en-US" altLang="ko-KR" b="1" dirty="0"/>
              <a:t>Compiling and Running</a:t>
            </a:r>
            <a:endParaRPr lang="ko-KR" altLang="en-US" b="1" dirty="0"/>
          </a:p>
        </p:txBody>
      </p:sp>
      <p:sp>
        <p:nvSpPr>
          <p:cNvPr id="14" name="내용 개체 틀 2">
            <a:extLst>
              <a:ext uri="{FF2B5EF4-FFF2-40B4-BE49-F238E27FC236}">
                <a16:creationId xmlns:a16="http://schemas.microsoft.com/office/drawing/2014/main" id="{EEA763DB-528F-45A9-B22B-FAA8D8D0C875}"/>
              </a:ext>
            </a:extLst>
          </p:cNvPr>
          <p:cNvSpPr>
            <a:spLocks noGrp="1"/>
          </p:cNvSpPr>
          <p:nvPr>
            <p:ph idx="1"/>
          </p:nvPr>
        </p:nvSpPr>
        <p:spPr>
          <a:xfrm>
            <a:off x="838200" y="1825625"/>
            <a:ext cx="10515600" cy="4351338"/>
          </a:xfrm>
        </p:spPr>
        <p:txBody>
          <a:bodyPr/>
          <a:lstStyle/>
          <a:p>
            <a:r>
              <a:rPr lang="en-US" altLang="ko-KR" dirty="0"/>
              <a:t>To compile them, you must include the header </a:t>
            </a:r>
            <a:r>
              <a:rPr lang="en-US" altLang="ko-KR" dirty="0" err="1">
                <a:latin typeface="Courier New" pitchFamily="49" charset="0"/>
                <a:cs typeface="Courier New" pitchFamily="49" charset="0"/>
              </a:rPr>
              <a:t>pthread.h</a:t>
            </a:r>
            <a:endParaRPr lang="en-US" altLang="ko-KR" dirty="0">
              <a:latin typeface="Courier New" pitchFamily="49" charset="0"/>
              <a:cs typeface="Courier New" pitchFamily="49" charset="0"/>
            </a:endParaRPr>
          </a:p>
          <a:p>
            <a:pPr lvl="1"/>
            <a:r>
              <a:rPr lang="en-US" altLang="ko-KR" dirty="0"/>
              <a:t>Explicitly link with the </a:t>
            </a:r>
            <a:r>
              <a:rPr lang="en-US" altLang="ko-KR" dirty="0" err="1">
                <a:solidFill>
                  <a:schemeClr val="accent6">
                    <a:lumMod val="75000"/>
                  </a:schemeClr>
                </a:solidFill>
              </a:rPr>
              <a:t>pthreads</a:t>
            </a:r>
            <a:r>
              <a:rPr lang="en-US" altLang="ko-KR" dirty="0">
                <a:solidFill>
                  <a:schemeClr val="accent6">
                    <a:lumMod val="75000"/>
                  </a:schemeClr>
                </a:solidFill>
              </a:rPr>
              <a:t> library</a:t>
            </a:r>
            <a:r>
              <a:rPr lang="en-US" altLang="ko-KR" dirty="0"/>
              <a:t>, by adding the </a:t>
            </a:r>
            <a:r>
              <a:rPr lang="en-US" altLang="ko-KR" dirty="0">
                <a:latin typeface="Courier New" pitchFamily="49" charset="0"/>
                <a:cs typeface="Courier New" pitchFamily="49" charset="0"/>
              </a:rPr>
              <a:t>–</a:t>
            </a:r>
            <a:r>
              <a:rPr lang="en-US" altLang="ko-KR" dirty="0" err="1">
                <a:latin typeface="Courier New" pitchFamily="49" charset="0"/>
                <a:cs typeface="Courier New" pitchFamily="49" charset="0"/>
              </a:rPr>
              <a:t>lpthread</a:t>
            </a:r>
            <a:r>
              <a:rPr lang="en-US" altLang="ko-KR" dirty="0">
                <a:latin typeface="Courier New" pitchFamily="49" charset="0"/>
                <a:cs typeface="Courier New" pitchFamily="49" charset="0"/>
              </a:rPr>
              <a:t> </a:t>
            </a:r>
            <a:r>
              <a:rPr lang="en-US" altLang="ko-KR" dirty="0"/>
              <a:t>flag.</a:t>
            </a:r>
          </a:p>
          <a:p>
            <a:endParaRPr lang="en-US" altLang="ko-KR" dirty="0"/>
          </a:p>
          <a:p>
            <a:pPr marL="0" indent="0">
              <a:buNone/>
            </a:pPr>
            <a:endParaRPr lang="en-US" altLang="ko-KR" dirty="0"/>
          </a:p>
          <a:p>
            <a:pPr lvl="1"/>
            <a:r>
              <a:rPr lang="en-US" altLang="ko-KR" dirty="0"/>
              <a:t>For more information,</a:t>
            </a:r>
            <a:endParaRPr lang="ko-KR" altLang="en-US" dirty="0"/>
          </a:p>
        </p:txBody>
      </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17</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95226085-F3EF-491D-8B08-1902404297A0}"/>
              </a:ext>
            </a:extLst>
          </p:cNvPr>
          <p:cNvSpPr txBox="1"/>
          <p:nvPr/>
        </p:nvSpPr>
        <p:spPr>
          <a:xfrm>
            <a:off x="2554288" y="2789757"/>
            <a:ext cx="5989984" cy="338554"/>
          </a:xfrm>
          <a:prstGeom prst="rect">
            <a:avLst/>
          </a:prstGeom>
          <a:noFill/>
          <a:ln>
            <a:solidFill>
              <a:schemeClr val="tx1"/>
            </a:solidFill>
          </a:ln>
        </p:spPr>
        <p:txBody>
          <a:bodyPr wrap="square" lIns="252000" rtlCol="0">
            <a:spAutoFit/>
          </a:bodyPr>
          <a:lstStyle/>
          <a:p>
            <a:r>
              <a:rPr lang="en-US" altLang="ko-KR" sz="1600" dirty="0">
                <a:solidFill>
                  <a:prstClr val="black"/>
                </a:solidFill>
                <a:latin typeface="Courier New" pitchFamily="49" charset="0"/>
                <a:ea typeface="맑은 고딕" pitchFamily="50" charset="-127"/>
                <a:cs typeface="Courier New" pitchFamily="49" charset="0"/>
              </a:rPr>
              <a:t>prompt&gt; </a:t>
            </a:r>
            <a:r>
              <a:rPr lang="en-US" altLang="ko-KR" sz="1600" dirty="0" err="1">
                <a:solidFill>
                  <a:prstClr val="black"/>
                </a:solidFill>
                <a:latin typeface="Courier New" pitchFamily="49" charset="0"/>
                <a:ea typeface="맑은 고딕" pitchFamily="50" charset="-127"/>
                <a:cs typeface="Courier New" pitchFamily="49" charset="0"/>
              </a:rPr>
              <a:t>gcc</a:t>
            </a:r>
            <a:r>
              <a:rPr lang="en-US" altLang="ko-KR" sz="1600" dirty="0">
                <a:solidFill>
                  <a:prstClr val="black"/>
                </a:solidFill>
                <a:latin typeface="Courier New" pitchFamily="49" charset="0"/>
                <a:ea typeface="맑은 고딕" pitchFamily="50" charset="-127"/>
                <a:cs typeface="Courier New" pitchFamily="49" charset="0"/>
              </a:rPr>
              <a:t> –o main </a:t>
            </a:r>
            <a:r>
              <a:rPr lang="en-US" altLang="ko-KR" sz="1600" dirty="0" err="1">
                <a:solidFill>
                  <a:prstClr val="black"/>
                </a:solidFill>
                <a:latin typeface="Courier New" pitchFamily="49" charset="0"/>
                <a:ea typeface="맑은 고딕" pitchFamily="50" charset="-127"/>
                <a:cs typeface="Courier New" pitchFamily="49" charset="0"/>
              </a:rPr>
              <a:t>main.c</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lpthread</a:t>
            </a:r>
            <a:endParaRPr lang="en-US" altLang="ko-KR" sz="1600" dirty="0">
              <a:solidFill>
                <a:prstClr val="black"/>
              </a:solidFill>
              <a:latin typeface="Courier New" pitchFamily="49" charset="0"/>
              <a:ea typeface="맑은 고딕" pitchFamily="50" charset="-127"/>
              <a:cs typeface="Courier New" pitchFamily="49" charset="0"/>
            </a:endParaRPr>
          </a:p>
        </p:txBody>
      </p:sp>
      <p:sp>
        <p:nvSpPr>
          <p:cNvPr id="17" name="TextBox 16">
            <a:extLst>
              <a:ext uri="{FF2B5EF4-FFF2-40B4-BE49-F238E27FC236}">
                <a16:creationId xmlns:a16="http://schemas.microsoft.com/office/drawing/2014/main" id="{94561DBE-81DA-413A-BBE1-6D16E50EBC18}"/>
              </a:ext>
            </a:extLst>
          </p:cNvPr>
          <p:cNvSpPr txBox="1"/>
          <p:nvPr/>
        </p:nvSpPr>
        <p:spPr>
          <a:xfrm>
            <a:off x="2554288" y="4314083"/>
            <a:ext cx="5989984" cy="584775"/>
          </a:xfrm>
          <a:prstGeom prst="rect">
            <a:avLst/>
          </a:prstGeom>
          <a:noFill/>
          <a:ln>
            <a:solidFill>
              <a:schemeClr val="tx1"/>
            </a:solidFill>
          </a:ln>
        </p:spPr>
        <p:txBody>
          <a:bodyPr wrap="square" lIns="252000" rtlCol="0">
            <a:spAutoFit/>
          </a:bodyPr>
          <a:lstStyle/>
          <a:p>
            <a:r>
              <a:rPr lang="en-US" altLang="ko-KR" sz="1600" dirty="0">
                <a:solidFill>
                  <a:prstClr val="black"/>
                </a:solidFill>
                <a:latin typeface="Courier New" pitchFamily="49" charset="0"/>
                <a:ea typeface="맑은 고딕" pitchFamily="50" charset="-127"/>
                <a:cs typeface="Courier New" pitchFamily="49" charset="0"/>
              </a:rPr>
              <a:t>man 7 </a:t>
            </a:r>
            <a:r>
              <a:rPr lang="en-US" altLang="ko-KR" sz="1600" dirty="0" err="1">
                <a:solidFill>
                  <a:prstClr val="black"/>
                </a:solidFill>
                <a:latin typeface="Courier New" pitchFamily="49" charset="0"/>
                <a:ea typeface="맑은 고딕" pitchFamily="50" charset="-127"/>
                <a:cs typeface="Courier New" pitchFamily="49" charset="0"/>
              </a:rPr>
              <a:t>pthreads</a:t>
            </a:r>
            <a:endParaRPr lang="en-US" altLang="ko-KR" sz="1600" dirty="0">
              <a:solidFill>
                <a:prstClr val="black"/>
              </a:solidFill>
              <a:latin typeface="Courier New" pitchFamily="49" charset="0"/>
              <a:ea typeface="맑은 고딕" pitchFamily="50" charset="-127"/>
              <a:cs typeface="Courier New" pitchFamily="49" charset="0"/>
            </a:endParaRPr>
          </a:p>
          <a:p>
            <a:r>
              <a:rPr lang="en-US" altLang="ko-KR" sz="1600" dirty="0">
                <a:solidFill>
                  <a:prstClr val="black"/>
                </a:solidFill>
                <a:latin typeface="Courier New" pitchFamily="49" charset="0"/>
                <a:ea typeface="맑은 고딕" pitchFamily="50" charset="-127"/>
                <a:cs typeface="Courier New" pitchFamily="49" charset="0"/>
              </a:rPr>
              <a:t>man 3 </a:t>
            </a:r>
            <a:r>
              <a:rPr lang="en-US" altLang="ko-KR" sz="1600" dirty="0" err="1">
                <a:solidFill>
                  <a:prstClr val="black"/>
                </a:solidFill>
                <a:latin typeface="Courier New" pitchFamily="49" charset="0"/>
                <a:ea typeface="맑은 고딕" pitchFamily="50" charset="-127"/>
                <a:cs typeface="Courier New" pitchFamily="49" charset="0"/>
              </a:rPr>
              <a:t>pthread_create</a:t>
            </a:r>
            <a:endParaRPr lang="en-US" altLang="ko-KR" sz="16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72119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18</a:t>
            </a:fld>
            <a:r>
              <a:rPr lang="en-US" altLang="ko-KR">
                <a:solidFill>
                  <a:srgbClr val="1F497D">
                    <a:lumMod val="50000"/>
                  </a:srgbClr>
                </a:solidFill>
              </a:rPr>
              <a:t> </a:t>
            </a:r>
          </a:p>
        </p:txBody>
      </p:sp>
      <p:sp>
        <p:nvSpPr>
          <p:cNvPr id="21" name="TextBox 20">
            <a:extLst>
              <a:ext uri="{FF2B5EF4-FFF2-40B4-BE49-F238E27FC236}">
                <a16:creationId xmlns:a16="http://schemas.microsoft.com/office/drawing/2014/main" id="{DBC20689-1C4A-43C6-BEDF-CBCA2EF6C802}"/>
              </a:ext>
            </a:extLst>
          </p:cNvPr>
          <p:cNvSpPr txBox="1"/>
          <p:nvPr/>
        </p:nvSpPr>
        <p:spPr>
          <a:xfrm>
            <a:off x="537029" y="0"/>
            <a:ext cx="10640291" cy="6463308"/>
          </a:xfrm>
          <a:prstGeom prst="rect">
            <a:avLst/>
          </a:prstGeom>
          <a:noFill/>
        </p:spPr>
        <p:txBody>
          <a:bodyPr wrap="square">
            <a:spAutoFit/>
          </a:bodyPr>
          <a:lstStyle/>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 simple child/parent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signaling</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example. - main-</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stdio.h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int done = 0;</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worker(void*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first\n");</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done = 1;</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NULL;</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int main(int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char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argv</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p;</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pthread_create</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(&amp;p, NULL, worker, NULL);</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while (done == 0)</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last\n");</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0;</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vishnu@mannava</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:~/threads$ cc main-</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lpthread</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vishnu@mannava</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:~/threads$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a.out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first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last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08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19</a:t>
            </a:fld>
            <a:r>
              <a:rPr lang="en-US" altLang="ko-KR">
                <a:solidFill>
                  <a:srgbClr val="1F497D">
                    <a:lumMod val="50000"/>
                  </a:srgbClr>
                </a:solidFill>
              </a:rPr>
              <a:t> </a:t>
            </a:r>
          </a:p>
        </p:txBody>
      </p:sp>
      <p:sp>
        <p:nvSpPr>
          <p:cNvPr id="21" name="TextBox 20">
            <a:extLst>
              <a:ext uri="{FF2B5EF4-FFF2-40B4-BE49-F238E27FC236}">
                <a16:creationId xmlns:a16="http://schemas.microsoft.com/office/drawing/2014/main" id="{DBC20689-1C4A-43C6-BEDF-CBCA2EF6C802}"/>
              </a:ext>
            </a:extLst>
          </p:cNvPr>
          <p:cNvSpPr txBox="1"/>
          <p:nvPr/>
        </p:nvSpPr>
        <p:spPr>
          <a:xfrm>
            <a:off x="537029" y="0"/>
            <a:ext cx="10640291" cy="7602081"/>
          </a:xfrm>
          <a:prstGeom prst="rect">
            <a:avLst/>
          </a:prstGeom>
          <a:noFill/>
        </p:spPr>
        <p:txBody>
          <a:bodyPr wrap="square">
            <a:spAutoFit/>
          </a:bodyPr>
          <a:lstStyle/>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 more efficient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signaling</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via condition variables. - main-signal-</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cv.c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stdio.h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simple synchronizer: allows one thread to wait for another structure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has all the needed data methods are:</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(called by one thread)</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wait (to wait for a thread)</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done (to indicate thread is done)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typedef struct __</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pthread_cond_t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cond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int done;</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 NULL);</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pthread_cond_init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cond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NULL);</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s-&gt;done = 0;</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signal_done</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pthread_mutex_lock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s-&gt;done = 1;</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pthread_cond_signal</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cond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pthread_mutex_unlock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633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668482" y="53655"/>
            <a:ext cx="10515600" cy="1325563"/>
          </a:xfrm>
        </p:spPr>
        <p:txBody>
          <a:bodyPr/>
          <a:lstStyle/>
          <a:p>
            <a:r>
              <a:rPr lang="en-US" altLang="ko-KR" b="1" dirty="0"/>
              <a:t>Thread Concepts</a:t>
            </a:r>
            <a:endParaRPr lang="ko-KR" altLang="en-US" b="1" dirty="0"/>
          </a:p>
        </p:txBody>
      </p:sp>
      <p:sp>
        <p:nvSpPr>
          <p:cNvPr id="14" name="내용 개체 틀 2">
            <a:extLst>
              <a:ext uri="{FF2B5EF4-FFF2-40B4-BE49-F238E27FC236}">
                <a16:creationId xmlns:a16="http://schemas.microsoft.com/office/drawing/2014/main" id="{DF2BAD2C-D4BD-4EB2-B94C-CA67597728CC}"/>
              </a:ext>
            </a:extLst>
          </p:cNvPr>
          <p:cNvSpPr>
            <a:spLocks noGrp="1"/>
          </p:cNvSpPr>
          <p:nvPr>
            <p:ph idx="1"/>
          </p:nvPr>
        </p:nvSpPr>
        <p:spPr>
          <a:xfrm>
            <a:off x="405663" y="1076691"/>
            <a:ext cx="10948137" cy="5100272"/>
          </a:xfrm>
        </p:spPr>
        <p:txBody>
          <a:bodyPr>
            <a:normAutofit fontScale="85000" lnSpcReduction="10000"/>
          </a:bodyPr>
          <a:lstStyle/>
          <a:p>
            <a:r>
              <a:rPr lang="en-IN" b="1" dirty="0"/>
              <a:t>A typical UNIX process can be thought of as having a single thread of control: </a:t>
            </a:r>
            <a:r>
              <a:rPr lang="en-IN" dirty="0"/>
              <a:t>each process is doing only one thing at a time. With multiple threads of control, we can design our programs to do more than one thing at a time within a single process, with each thread handling a separate task. This approach can have several benefits.</a:t>
            </a:r>
          </a:p>
          <a:p>
            <a:pPr lvl="1">
              <a:buFont typeface="Courier New" panose="02070309020205020404" pitchFamily="49" charset="0"/>
              <a:buChar char="o"/>
            </a:pPr>
            <a:r>
              <a:rPr lang="en-IN" dirty="0"/>
              <a:t>We can simplify code that deals with asynchronous events by assigning a separate thread to handle each event type. Each thread can then handle its event using a synchronous programming model. A synchronous programming model is much simpler than an asynchronous one.</a:t>
            </a:r>
          </a:p>
          <a:p>
            <a:pPr lvl="1">
              <a:buFont typeface="Courier New" panose="02070309020205020404" pitchFamily="49" charset="0"/>
              <a:buChar char="o"/>
            </a:pPr>
            <a:r>
              <a:rPr lang="en-IN" dirty="0"/>
              <a:t>Multiple processes have to use complex mechanisms provided by the operating system to share memory and file descriptors. Threads, on the other hand, automatically have access to the same memory address space and file descriptors.</a:t>
            </a:r>
          </a:p>
          <a:p>
            <a:pPr lvl="1">
              <a:buFont typeface="Courier New" panose="02070309020205020404" pitchFamily="49" charset="0"/>
              <a:buChar char="o"/>
            </a:pPr>
            <a:r>
              <a:rPr lang="en-IN" dirty="0"/>
              <a:t>Some problems can be partitioned so that overall program throughput can be improved. A single process that has multiple tasks to perform implicitly serializes those tasks, because there is only one thread of control. With multiple threads of control, the processing of independent tasks can be interleaved by assigning a separate thread per task. Two tasks can be interleaved only if they don't depend on the processing performed by each other.</a:t>
            </a:r>
          </a:p>
          <a:p>
            <a:pPr lvl="1">
              <a:buFont typeface="Courier New" panose="02070309020205020404" pitchFamily="49" charset="0"/>
              <a:buChar char="o"/>
            </a:pPr>
            <a:r>
              <a:rPr lang="en-IN" dirty="0"/>
              <a:t>Similarly, interactive programs can realize improved response time by using multiple threads to separate the portions of the program that deal with user input and output from the other parts of the program.</a:t>
            </a:r>
          </a:p>
          <a:p>
            <a:pPr lvl="1"/>
            <a:endParaRPr lang="ko-KR" altLang="en-US" dirty="0"/>
          </a:p>
        </p:txBody>
      </p:sp>
    </p:spTree>
    <p:extLst>
      <p:ext uri="{BB962C8B-B14F-4D97-AF65-F5344CB8AC3E}">
        <p14:creationId xmlns:p14="http://schemas.microsoft.com/office/powerpoint/2010/main" val="129631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20</a:t>
            </a:fld>
            <a:r>
              <a:rPr lang="en-US" altLang="ko-KR">
                <a:solidFill>
                  <a:srgbClr val="1F497D">
                    <a:lumMod val="50000"/>
                  </a:srgbClr>
                </a:solidFill>
              </a:rPr>
              <a:t> </a:t>
            </a:r>
          </a:p>
        </p:txBody>
      </p:sp>
      <p:sp>
        <p:nvSpPr>
          <p:cNvPr id="21" name="TextBox 20">
            <a:extLst>
              <a:ext uri="{FF2B5EF4-FFF2-40B4-BE49-F238E27FC236}">
                <a16:creationId xmlns:a16="http://schemas.microsoft.com/office/drawing/2014/main" id="{DBC20689-1C4A-43C6-BEDF-CBCA2EF6C802}"/>
              </a:ext>
            </a:extLst>
          </p:cNvPr>
          <p:cNvSpPr txBox="1"/>
          <p:nvPr/>
        </p:nvSpPr>
        <p:spPr>
          <a:xfrm>
            <a:off x="537029" y="0"/>
            <a:ext cx="10640291" cy="7294305"/>
          </a:xfrm>
          <a:prstGeom prst="rect">
            <a:avLst/>
          </a:prstGeom>
          <a:noFill/>
        </p:spPr>
        <p:txBody>
          <a:bodyPr wrap="square">
            <a:spAutoFit/>
          </a:bodyPr>
          <a:lstStyle/>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signal_wait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pthread_mutex_lock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while (s-&gt;done == 0)</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pthread_cond_wait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cond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pthread_mutex_unlock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worker(void*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first\n");</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signal_done</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NULL;</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int main(int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char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argv</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p;</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pthread_create</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(&amp;p, NULL, worker, NULL);</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signal_wait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last\n");</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0;</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vishnu@mannava</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:~/threads$ cc main-signal-</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cv.c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lpthread</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vishnu@mannava</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:~/threads$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a.out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first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last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5823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Content Placeholder 16"/>
          <p:cNvSpPr>
            <a:spLocks noGrp="1"/>
          </p:cNvSpPr>
          <p:nvPr>
            <p:ph idx="1"/>
          </p:nvPr>
        </p:nvSpPr>
        <p:spPr>
          <a:xfrm>
            <a:off x="838200" y="2704011"/>
            <a:ext cx="10515600" cy="1867989"/>
          </a:xfrm>
        </p:spPr>
        <p:txBody>
          <a:bodyPr>
            <a:normAutofit/>
          </a:bodyPr>
          <a:lstStyle/>
          <a:p>
            <a:pPr algn="ctr">
              <a:buNone/>
            </a:pPr>
            <a:r>
              <a:rPr lang="en-US" sz="4800" b="1" dirty="0">
                <a:solidFill>
                  <a:srgbClr val="FF0000"/>
                </a:solidFill>
              </a:rPr>
              <a:t>Thank you</a:t>
            </a:r>
          </a:p>
        </p:txBody>
      </p:sp>
    </p:spTree>
    <p:extLst>
      <p:ext uri="{BB962C8B-B14F-4D97-AF65-F5344CB8AC3E}">
        <p14:creationId xmlns:p14="http://schemas.microsoft.com/office/powerpoint/2010/main" val="249222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838200" y="365125"/>
            <a:ext cx="10515600" cy="1325563"/>
          </a:xfrm>
        </p:spPr>
        <p:txBody>
          <a:bodyPr/>
          <a:lstStyle/>
          <a:p>
            <a:r>
              <a:rPr lang="en-US" altLang="ko-KR" b="1" dirty="0"/>
              <a:t>Thread Creation</a:t>
            </a:r>
            <a:endParaRPr lang="ko-KR" altLang="en-US" b="1" dirty="0"/>
          </a:p>
        </p:txBody>
      </p:sp>
      <p:sp>
        <p:nvSpPr>
          <p:cNvPr id="14" name="내용 개체 틀 2">
            <a:extLst>
              <a:ext uri="{FF2B5EF4-FFF2-40B4-BE49-F238E27FC236}">
                <a16:creationId xmlns:a16="http://schemas.microsoft.com/office/drawing/2014/main" id="{DF2BAD2C-D4BD-4EB2-B94C-CA67597728CC}"/>
              </a:ext>
            </a:extLst>
          </p:cNvPr>
          <p:cNvSpPr>
            <a:spLocks noGrp="1"/>
          </p:cNvSpPr>
          <p:nvPr>
            <p:ph idx="1"/>
          </p:nvPr>
        </p:nvSpPr>
        <p:spPr>
          <a:xfrm>
            <a:off x="838200" y="1825625"/>
            <a:ext cx="10515600" cy="4351338"/>
          </a:xfrm>
        </p:spPr>
        <p:txBody>
          <a:bodyPr>
            <a:normAutofit lnSpcReduction="10000"/>
          </a:bodyPr>
          <a:lstStyle/>
          <a:p>
            <a:r>
              <a:rPr lang="en-US" altLang="ko-KR" dirty="0"/>
              <a:t>How to create and control threads?</a:t>
            </a:r>
          </a:p>
          <a:p>
            <a:endParaRPr lang="en-US" altLang="ko-KR" dirty="0"/>
          </a:p>
          <a:p>
            <a:endParaRPr lang="en-US" altLang="ko-KR" dirty="0"/>
          </a:p>
          <a:p>
            <a:endParaRPr lang="en-US" altLang="ko-KR" dirty="0"/>
          </a:p>
          <a:p>
            <a:endParaRPr lang="en-US" altLang="ko-KR" dirty="0"/>
          </a:p>
          <a:p>
            <a:pPr lvl="1"/>
            <a:r>
              <a:rPr lang="en-US" altLang="ko-KR" dirty="0">
                <a:solidFill>
                  <a:schemeClr val="accent6">
                    <a:lumMod val="75000"/>
                  </a:schemeClr>
                </a:solidFill>
                <a:latin typeface="Courier New" panose="02070309020205020404" pitchFamily="49" charset="0"/>
                <a:cs typeface="Courier New" panose="02070309020205020404" pitchFamily="49" charset="0"/>
              </a:rPr>
              <a:t>thread</a:t>
            </a:r>
            <a:r>
              <a:rPr lang="en-US" altLang="ko-KR" dirty="0"/>
              <a:t>: Used to interact with this thread.</a:t>
            </a:r>
          </a:p>
          <a:p>
            <a:pPr lvl="1"/>
            <a:r>
              <a:rPr lang="en-US" altLang="ko-KR" dirty="0" err="1">
                <a:solidFill>
                  <a:schemeClr val="accent6">
                    <a:lumMod val="75000"/>
                  </a:schemeClr>
                </a:solidFill>
                <a:latin typeface="Courier New" panose="02070309020205020404" pitchFamily="49" charset="0"/>
                <a:cs typeface="Courier New" panose="02070309020205020404" pitchFamily="49" charset="0"/>
              </a:rPr>
              <a:t>attr</a:t>
            </a:r>
            <a:r>
              <a:rPr lang="en-US" altLang="ko-KR" dirty="0">
                <a:cs typeface="Courier New" panose="02070309020205020404" pitchFamily="49" charset="0"/>
              </a:rPr>
              <a:t>:</a:t>
            </a:r>
            <a:r>
              <a:rPr lang="en-US" altLang="ko-KR" dirty="0"/>
              <a:t> Used to specify any attributes this thread might have.</a:t>
            </a:r>
          </a:p>
          <a:p>
            <a:pPr lvl="2"/>
            <a:r>
              <a:rPr lang="en-US" altLang="ko-KR" dirty="0"/>
              <a:t>Stack size, Scheduling priority, …</a:t>
            </a:r>
          </a:p>
          <a:p>
            <a:pPr lvl="1"/>
            <a:r>
              <a:rPr lang="en-US" altLang="ko-KR" dirty="0" err="1">
                <a:solidFill>
                  <a:schemeClr val="accent6">
                    <a:lumMod val="75000"/>
                  </a:schemeClr>
                </a:solidFill>
                <a:latin typeface="Courier New" panose="02070309020205020404" pitchFamily="49" charset="0"/>
                <a:cs typeface="Courier New" panose="02070309020205020404" pitchFamily="49" charset="0"/>
              </a:rPr>
              <a:t>start_routine</a:t>
            </a:r>
            <a:r>
              <a:rPr lang="en-US" altLang="ko-KR" dirty="0"/>
              <a:t>: the function this thread start running in.</a:t>
            </a:r>
          </a:p>
          <a:p>
            <a:pPr lvl="1"/>
            <a:r>
              <a:rPr lang="en-US" altLang="ko-KR" dirty="0" err="1">
                <a:solidFill>
                  <a:schemeClr val="accent6">
                    <a:lumMod val="75000"/>
                  </a:schemeClr>
                </a:solidFill>
                <a:latin typeface="Courier New" panose="02070309020205020404" pitchFamily="49" charset="0"/>
                <a:cs typeface="Courier New" panose="02070309020205020404" pitchFamily="49" charset="0"/>
              </a:rPr>
              <a:t>arg</a:t>
            </a:r>
            <a:r>
              <a:rPr lang="en-US" altLang="ko-KR" dirty="0"/>
              <a:t>: the argument to be passed to the function (</a:t>
            </a:r>
            <a:r>
              <a:rPr lang="en-US" altLang="ko-KR" dirty="0">
                <a:latin typeface="Courier New" panose="02070309020205020404" pitchFamily="49" charset="0"/>
                <a:cs typeface="Courier New" panose="02070309020205020404" pitchFamily="49" charset="0"/>
              </a:rPr>
              <a:t>start routine</a:t>
            </a:r>
            <a:r>
              <a:rPr lang="en-US" altLang="ko-KR" dirty="0"/>
              <a:t>)</a:t>
            </a:r>
          </a:p>
          <a:p>
            <a:pPr lvl="2"/>
            <a:r>
              <a:rPr lang="en-US" altLang="ko-KR" i="1" dirty="0"/>
              <a:t>a void pointer </a:t>
            </a:r>
            <a:r>
              <a:rPr lang="en-US" altLang="ko-KR" dirty="0"/>
              <a:t>allows us to pass in </a:t>
            </a:r>
            <a:r>
              <a:rPr lang="en-US" altLang="ko-KR" i="1" dirty="0"/>
              <a:t>any type of </a:t>
            </a:r>
            <a:r>
              <a:rPr lang="en-US" altLang="ko-KR" dirty="0"/>
              <a:t>argument.</a:t>
            </a:r>
          </a:p>
          <a:p>
            <a:pPr lvl="1"/>
            <a:endParaRPr lang="ko-KR" altLang="en-US" dirty="0"/>
          </a:p>
        </p:txBody>
      </p:sp>
      <p:sp>
        <p:nvSpPr>
          <p:cNvPr id="15" name="TextBox 14">
            <a:extLst>
              <a:ext uri="{FF2B5EF4-FFF2-40B4-BE49-F238E27FC236}">
                <a16:creationId xmlns:a16="http://schemas.microsoft.com/office/drawing/2014/main" id="{4F4A218D-2ADD-4342-B239-4937AC5BB94D}"/>
              </a:ext>
            </a:extLst>
          </p:cNvPr>
          <p:cNvSpPr txBox="1"/>
          <p:nvPr/>
        </p:nvSpPr>
        <p:spPr>
          <a:xfrm>
            <a:off x="2111748" y="2185412"/>
            <a:ext cx="7920880" cy="1815882"/>
          </a:xfrm>
          <a:prstGeom prst="rect">
            <a:avLst/>
          </a:prstGeom>
          <a:noFill/>
          <a:ln>
            <a:solidFill>
              <a:schemeClr val="tx1"/>
            </a:solidFill>
          </a:ln>
        </p:spPr>
        <p:txBody>
          <a:bodyPr wrap="square" lIns="252000" rtlCol="0">
            <a:spAutoFit/>
          </a:bodyPr>
          <a:lstStyle/>
          <a:p>
            <a:r>
              <a:rPr lang="en-US" altLang="ko-KR" sz="1600" dirty="0">
                <a:solidFill>
                  <a:prstClr val="black"/>
                </a:solidFill>
                <a:latin typeface="Courier New" pitchFamily="49" charset="0"/>
                <a:ea typeface="맑은 고딕" pitchFamily="50" charset="-127"/>
                <a:cs typeface="Courier New" pitchFamily="49" charset="0"/>
              </a:rPr>
              <a:t>#include &lt;</a:t>
            </a:r>
            <a:r>
              <a:rPr lang="en-US" altLang="ko-KR" sz="1600" dirty="0" err="1">
                <a:solidFill>
                  <a:prstClr val="black"/>
                </a:solidFill>
                <a:latin typeface="Courier New" pitchFamily="49" charset="0"/>
                <a:ea typeface="맑은 고딕" pitchFamily="50" charset="-127"/>
                <a:cs typeface="Courier New" pitchFamily="49" charset="0"/>
              </a:rPr>
              <a:t>pthread.h</a:t>
            </a:r>
            <a:r>
              <a:rPr lang="en-US" altLang="ko-KR" sz="1600" dirty="0">
                <a:solidFill>
                  <a:prstClr val="black"/>
                </a:solidFill>
                <a:latin typeface="Courier New" pitchFamily="49" charset="0"/>
                <a:ea typeface="맑은 고딕" pitchFamily="50" charset="-127"/>
                <a:cs typeface="Courier New" pitchFamily="49" charset="0"/>
              </a:rPr>
              <a:t>&gt;</a:t>
            </a:r>
          </a:p>
          <a:p>
            <a:r>
              <a:rPr lang="en-US" altLang="ko-KR" sz="1600" dirty="0">
                <a:solidFill>
                  <a:prstClr val="black"/>
                </a:solidFill>
                <a:latin typeface="Courier New" pitchFamily="49" charset="0"/>
                <a:ea typeface="맑은 고딕" pitchFamily="50" charset="-127"/>
                <a:cs typeface="Courier New" pitchFamily="49" charset="0"/>
              </a:rPr>
              <a:t> </a:t>
            </a:r>
          </a:p>
          <a:p>
            <a:r>
              <a:rPr lang="en-US" altLang="ko-KR" sz="1600" dirty="0" err="1">
                <a:solidFill>
                  <a:srgbClr val="00B050"/>
                </a:solidFill>
                <a:latin typeface="Courier New" pitchFamily="49" charset="0"/>
                <a:ea typeface="맑은 고딕" pitchFamily="50" charset="-127"/>
                <a:cs typeface="Courier New" pitchFamily="49" charset="0"/>
              </a:rPr>
              <a:t>int</a:t>
            </a:r>
            <a:endParaRPr lang="en-US" altLang="ko-KR" sz="1600" dirty="0">
              <a:solidFill>
                <a:srgbClr val="00B050"/>
              </a:solidFill>
              <a:latin typeface="Courier New" pitchFamily="49" charset="0"/>
              <a:ea typeface="맑은 고딕" pitchFamily="50" charset="-127"/>
              <a:cs typeface="Courier New" pitchFamily="49" charset="0"/>
            </a:endParaRPr>
          </a:p>
          <a:p>
            <a:r>
              <a:rPr lang="en-US" altLang="ko-KR" sz="1600" dirty="0" err="1">
                <a:solidFill>
                  <a:prstClr val="black"/>
                </a:solidFill>
                <a:latin typeface="Courier New" pitchFamily="49" charset="0"/>
                <a:ea typeface="맑은 고딕" pitchFamily="50" charset="-127"/>
                <a:cs typeface="Courier New" pitchFamily="49" charset="0"/>
              </a:rPr>
              <a:t>pthread_create</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pthread_t</a:t>
            </a:r>
            <a:r>
              <a:rPr lang="en-US" altLang="ko-KR" sz="1600" dirty="0">
                <a:solidFill>
                  <a:prstClr val="black"/>
                </a:solidFill>
                <a:latin typeface="Courier New" pitchFamily="49" charset="0"/>
                <a:ea typeface="맑은 고딕" pitchFamily="50" charset="-127"/>
                <a:cs typeface="Courier New" pitchFamily="49" charset="0"/>
              </a:rPr>
              <a:t>*      thread,</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const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pthread_attr_t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attr</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start_routine</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arg</a:t>
            </a:r>
            <a:r>
              <a:rPr lang="en-US" altLang="ko-KR" sz="1600" dirty="0">
                <a:solidFill>
                  <a:prstClr val="black"/>
                </a:solidFill>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46298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A7E2A74E-D958-4046-AEB7-0EAAF2A93EBF}"/>
              </a:ext>
            </a:extLst>
          </p:cNvPr>
          <p:cNvSpPr>
            <a:spLocks noGrp="1"/>
          </p:cNvSpPr>
          <p:nvPr>
            <p:ph type="title"/>
          </p:nvPr>
        </p:nvSpPr>
        <p:spPr>
          <a:xfrm>
            <a:off x="838200" y="365125"/>
            <a:ext cx="10515600" cy="1325563"/>
          </a:xfrm>
        </p:spPr>
        <p:txBody>
          <a:bodyPr/>
          <a:lstStyle/>
          <a:p>
            <a:r>
              <a:rPr lang="en-US" b="1" dirty="0"/>
              <a:t>Thread Identification</a:t>
            </a:r>
            <a:endParaRPr lang="ko-KR" altLang="en-US" b="1" dirty="0"/>
          </a:p>
        </p:txBody>
      </p:sp>
      <p:sp>
        <p:nvSpPr>
          <p:cNvPr id="15" name="슬라이드 번호 개체 틀 3">
            <a:extLst>
              <a:ext uri="{FF2B5EF4-FFF2-40B4-BE49-F238E27FC236}">
                <a16:creationId xmlns:a16="http://schemas.microsoft.com/office/drawing/2014/main" id="{523742C6-77EF-479F-8066-EF610E3C970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4</a:t>
            </a:fld>
            <a:r>
              <a:rPr lang="en-US" altLang="ko-KR">
                <a:solidFill>
                  <a:srgbClr val="1F497D">
                    <a:lumMod val="50000"/>
                  </a:srgbClr>
                </a:solidFill>
              </a:rPr>
              <a:t> </a:t>
            </a:r>
          </a:p>
        </p:txBody>
      </p:sp>
      <p:sp>
        <p:nvSpPr>
          <p:cNvPr id="21" name="Rectangle 4">
            <a:extLst>
              <a:ext uri="{FF2B5EF4-FFF2-40B4-BE49-F238E27FC236}">
                <a16:creationId xmlns:a16="http://schemas.microsoft.com/office/drawing/2014/main" id="{CAA21B80-092C-4B44-B251-9B726BAC9E72}"/>
              </a:ext>
            </a:extLst>
          </p:cNvPr>
          <p:cNvSpPr>
            <a:spLocks noChangeArrowheads="1"/>
          </p:cNvSpPr>
          <p:nvPr/>
        </p:nvSpPr>
        <p:spPr bwMode="auto">
          <a:xfrm>
            <a:off x="575596" y="1399984"/>
            <a:ext cx="98683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Recall that a process ID, represented by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pid_t</a:t>
            </a:r>
            <a:r>
              <a:rPr kumimoji="0" lang="en-US" altLang="en-US" sz="2400" b="0" i="0" u="none" strike="noStrike" cap="none" normalizeH="0" baseline="0" dirty="0">
                <a:ln>
                  <a:noFill/>
                </a:ln>
                <a:solidFill>
                  <a:schemeClr val="tx1"/>
                </a:solidFill>
                <a:effectLst/>
              </a:rPr>
              <a:t> data type, is a non-negative integer. A thread ID is represented by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pthread_t</a:t>
            </a:r>
            <a:r>
              <a:rPr kumimoji="0" lang="en-US" altLang="en-US" sz="2400" b="0" i="0" u="none" strike="noStrike" cap="none" normalizeH="0" baseline="0" dirty="0">
                <a:ln>
                  <a:noFill/>
                </a:ln>
                <a:solidFill>
                  <a:schemeClr val="tx1"/>
                </a:solidFill>
                <a:effectLst/>
              </a:rPr>
              <a:t> data type. Implementations are allowed to use a structure to represent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pthread_t</a:t>
            </a:r>
            <a:r>
              <a:rPr kumimoji="0" lang="en-US" altLang="en-US" sz="2400" b="0" i="0" u="none" strike="noStrike" cap="none" normalizeH="0" baseline="0" dirty="0">
                <a:ln>
                  <a:noFill/>
                </a:ln>
                <a:solidFill>
                  <a:schemeClr val="tx1"/>
                </a:solidFill>
                <a:effectLst/>
              </a:rPr>
              <a:t> data type, so portable implementations can't treat them as integers. Therefore, a function must be used to compare two thread IDs.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24" name="Table 23">
            <a:extLst>
              <a:ext uri="{FF2B5EF4-FFF2-40B4-BE49-F238E27FC236}">
                <a16:creationId xmlns:a16="http://schemas.microsoft.com/office/drawing/2014/main" id="{B2283CC1-C574-44E5-A9DE-12D3EDF02736}"/>
              </a:ext>
            </a:extLst>
          </p:cNvPr>
          <p:cNvGraphicFramePr>
            <a:graphicFrameLocks noGrp="1"/>
          </p:cNvGraphicFramePr>
          <p:nvPr>
            <p:extLst>
              <p:ext uri="{D42A27DB-BD31-4B8C-83A1-F6EECF244321}">
                <p14:modId xmlns:p14="http://schemas.microsoft.com/office/powerpoint/2010/main" val="3437162091"/>
              </p:ext>
            </p:extLst>
          </p:nvPr>
        </p:nvGraphicFramePr>
        <p:xfrm>
          <a:off x="838200" y="3220244"/>
          <a:ext cx="10515600" cy="1836420"/>
        </p:xfrm>
        <a:graphic>
          <a:graphicData uri="http://schemas.openxmlformats.org/drawingml/2006/table">
            <a:tbl>
              <a:tblPr/>
              <a:tblGrid>
                <a:gridCol w="10515600">
                  <a:extLst>
                    <a:ext uri="{9D8B030D-6E8A-4147-A177-3AD203B41FA5}">
                      <a16:colId xmlns:a16="http://schemas.microsoft.com/office/drawing/2014/main" val="2113549886"/>
                    </a:ext>
                  </a:extLst>
                </a:gridCol>
              </a:tblGrid>
              <a:tr h="0">
                <a:tc>
                  <a:txBody>
                    <a:bodyPr/>
                    <a:lstStyle/>
                    <a:p>
                      <a:endParaRPr lang="en-US" b="1">
                        <a:latin typeface="Courier New" panose="02070309020205020404" pitchFamily="49" charset="0"/>
                        <a:cs typeface="Courier New" panose="02070309020205020404" pitchFamily="49" charset="0"/>
                      </a:endParaRPr>
                    </a:p>
                  </a:txBody>
                  <a:tcPr marL="0" marR="0" marT="0" marB="0">
                    <a:lnL>
                      <a:noFill/>
                    </a:lnL>
                    <a:lnR>
                      <a:noFill/>
                    </a:lnR>
                    <a:lnT>
                      <a:noFill/>
                    </a:lnT>
                    <a:lnB>
                      <a:noFill/>
                    </a:lnB>
                  </a:tcPr>
                </a:tc>
                <a:extLst>
                  <a:ext uri="{0D108BD9-81ED-4DB2-BD59-A6C34878D82A}">
                    <a16:rowId xmlns:a16="http://schemas.microsoft.com/office/drawing/2014/main" val="2275076872"/>
                  </a:ext>
                </a:extLst>
              </a:tr>
              <a:tr h="0">
                <a:tc>
                  <a:txBody>
                    <a:bodyPr/>
                    <a:lstStyle/>
                    <a:p>
                      <a:pPr algn="l"/>
                      <a:endParaRPr lang="en-IN" b="1" dirty="0">
                        <a:latin typeface="Courier New" panose="02070309020205020404" pitchFamily="49" charset="0"/>
                        <a:cs typeface="Courier New" panose="02070309020205020404" pitchFamily="49" charset="0"/>
                      </a:endParaRPr>
                    </a:p>
                    <a:p>
                      <a:pPr algn="l"/>
                      <a:r>
                        <a:rPr lang="en-IN" b="1" dirty="0">
                          <a:latin typeface="Courier New" panose="02070309020205020404" pitchFamily="49" charset="0"/>
                          <a:cs typeface="Courier New" panose="02070309020205020404" pitchFamily="49" charset="0"/>
                        </a:rPr>
                        <a:t>#include &lt;</a:t>
                      </a:r>
                      <a:r>
                        <a:rPr lang="en-IN" b="1" dirty="0" err="1">
                          <a:latin typeface="Courier New" panose="02070309020205020404" pitchFamily="49" charset="0"/>
                          <a:cs typeface="Courier New" panose="02070309020205020404" pitchFamily="49" charset="0"/>
                        </a:rPr>
                        <a:t>pthread.h</a:t>
                      </a:r>
                      <a:r>
                        <a:rPr lang="en-IN" b="1" dirty="0">
                          <a:latin typeface="Courier New" panose="02070309020205020404" pitchFamily="49" charset="0"/>
                          <a:cs typeface="Courier New" panose="02070309020205020404" pitchFamily="49" charset="0"/>
                        </a:rPr>
                        <a:t>&gt; </a:t>
                      </a:r>
                    </a:p>
                    <a:p>
                      <a:pPr algn="l"/>
                      <a:r>
                        <a:rPr lang="en-IN" b="1" dirty="0">
                          <a:latin typeface="Courier New" panose="02070309020205020404" pitchFamily="49" charset="0"/>
                          <a:cs typeface="Courier New" panose="02070309020205020404" pitchFamily="49" charset="0"/>
                        </a:rPr>
                        <a:t>int </a:t>
                      </a:r>
                      <a:r>
                        <a:rPr lang="en-IN" b="1" dirty="0" err="1">
                          <a:latin typeface="Courier New" panose="02070309020205020404" pitchFamily="49" charset="0"/>
                          <a:cs typeface="Courier New" panose="02070309020205020404" pitchFamily="49" charset="0"/>
                        </a:rPr>
                        <a:t>pthread_equal</a:t>
                      </a:r>
                      <a:r>
                        <a:rPr lang="en-IN" b="1" dirty="0">
                          <a:latin typeface="Courier New" panose="02070309020205020404" pitchFamily="49" charset="0"/>
                          <a:cs typeface="Courier New" panose="02070309020205020404" pitchFamily="49" charset="0"/>
                        </a:rPr>
                        <a:t>(</a:t>
                      </a:r>
                      <a:r>
                        <a:rPr lang="en-IN" b="1" dirty="0" err="1">
                          <a:latin typeface="Courier New" panose="02070309020205020404" pitchFamily="49" charset="0"/>
                          <a:cs typeface="Courier New" panose="02070309020205020404" pitchFamily="49" charset="0"/>
                        </a:rPr>
                        <a:t>pthread_t</a:t>
                      </a:r>
                      <a:r>
                        <a:rPr lang="en-IN" b="1" dirty="0">
                          <a:latin typeface="Courier New" panose="02070309020205020404" pitchFamily="49" charset="0"/>
                          <a:cs typeface="Courier New" panose="02070309020205020404" pitchFamily="49" charset="0"/>
                        </a:rPr>
                        <a:t> tid1, </a:t>
                      </a:r>
                      <a:r>
                        <a:rPr lang="en-IN" b="1" dirty="0" err="1">
                          <a:latin typeface="Courier New" panose="02070309020205020404" pitchFamily="49" charset="0"/>
                          <a:cs typeface="Courier New" panose="02070309020205020404" pitchFamily="49" charset="0"/>
                        </a:rPr>
                        <a:t>pthread_t</a:t>
                      </a:r>
                      <a:r>
                        <a:rPr lang="en-IN" b="1" dirty="0">
                          <a:latin typeface="Courier New" panose="02070309020205020404" pitchFamily="49" charset="0"/>
                          <a:cs typeface="Courier New" panose="02070309020205020404" pitchFamily="49" charset="0"/>
                        </a:rPr>
                        <a:t> tid2); </a:t>
                      </a:r>
                      <a:br>
                        <a:rPr lang="en-IN" b="1" dirty="0">
                          <a:latin typeface="Courier New" panose="02070309020205020404" pitchFamily="49" charset="0"/>
                          <a:cs typeface="Courier New" panose="02070309020205020404" pitchFamily="49" charset="0"/>
                        </a:rPr>
                      </a:br>
                      <a:endParaRPr lang="en-IN" b="1" dirty="0">
                        <a:latin typeface="Courier New" panose="02070309020205020404" pitchFamily="49" charset="0"/>
                        <a:cs typeface="Courier New" panose="02070309020205020404" pitchFamily="49" charset="0"/>
                      </a:endParaRPr>
                    </a:p>
                  </a:txBody>
                  <a:tcPr marL="47625" marR="47625" marT="47625" marB="47625">
                    <a:lnL>
                      <a:noFill/>
                    </a:lnL>
                    <a:lnR>
                      <a:noFill/>
                    </a:lnR>
                    <a:lnT>
                      <a:noFill/>
                    </a:lnT>
                    <a:lnB>
                      <a:noFill/>
                    </a:lnB>
                  </a:tcPr>
                </a:tc>
                <a:extLst>
                  <a:ext uri="{0D108BD9-81ED-4DB2-BD59-A6C34878D82A}">
                    <a16:rowId xmlns:a16="http://schemas.microsoft.com/office/drawing/2014/main" val="1506535809"/>
                  </a:ext>
                </a:extLst>
              </a:tr>
              <a:tr h="0">
                <a:tc>
                  <a:txBody>
                    <a:bodyPr/>
                    <a:lstStyle/>
                    <a:p>
                      <a:pPr algn="r"/>
                      <a:r>
                        <a:rPr lang="en-IN" b="1" dirty="0">
                          <a:latin typeface="Courier New" panose="02070309020205020404" pitchFamily="49" charset="0"/>
                          <a:cs typeface="Courier New" panose="02070309020205020404" pitchFamily="49" charset="0"/>
                        </a:rPr>
                        <a:t>Returns: nonzero if equal, 0 otherwise</a:t>
                      </a:r>
                    </a:p>
                  </a:txBody>
                  <a:tcPr marL="47625" marR="47625" marT="47625" marB="47625">
                    <a:lnL>
                      <a:noFill/>
                    </a:lnL>
                    <a:lnR>
                      <a:noFill/>
                    </a:lnR>
                    <a:lnT>
                      <a:noFill/>
                    </a:lnT>
                    <a:lnB>
                      <a:noFill/>
                    </a:lnB>
                  </a:tcPr>
                </a:tc>
                <a:extLst>
                  <a:ext uri="{0D108BD9-81ED-4DB2-BD59-A6C34878D82A}">
                    <a16:rowId xmlns:a16="http://schemas.microsoft.com/office/drawing/2014/main" val="3269405691"/>
                  </a:ext>
                </a:extLst>
              </a:tr>
            </a:tbl>
          </a:graphicData>
        </a:graphic>
      </p:graphicFrame>
      <p:sp>
        <p:nvSpPr>
          <p:cNvPr id="25" name="Rectangle 6">
            <a:extLst>
              <a:ext uri="{FF2B5EF4-FFF2-40B4-BE49-F238E27FC236}">
                <a16:creationId xmlns:a16="http://schemas.microsoft.com/office/drawing/2014/main" id="{CBC2C1E7-0A2E-48C6-9668-AA796771D161}"/>
              </a:ext>
            </a:extLst>
          </p:cNvPr>
          <p:cNvSpPr>
            <a:spLocks noChangeArrowheads="1"/>
          </p:cNvSpPr>
          <p:nvPr/>
        </p:nvSpPr>
        <p:spPr bwMode="auto">
          <a:xfrm>
            <a:off x="838200" y="322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915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2B65-ECB7-457F-BA27-6A729CBC2EBC}"/>
              </a:ext>
            </a:extLst>
          </p:cNvPr>
          <p:cNvSpPr>
            <a:spLocks noGrp="1"/>
          </p:cNvSpPr>
          <p:nvPr>
            <p:ph type="title"/>
          </p:nvPr>
        </p:nvSpPr>
        <p:spPr/>
        <p:txBody>
          <a:bodyPr/>
          <a:lstStyle/>
          <a:p>
            <a:r>
              <a:rPr lang="en-US" b="1" dirty="0"/>
              <a:t>Thread Identification</a:t>
            </a:r>
            <a:endParaRPr lang="en-US" dirty="0"/>
          </a:p>
        </p:txBody>
      </p:sp>
      <p:sp>
        <p:nvSpPr>
          <p:cNvPr id="9" name="Rectangle 3">
            <a:extLst>
              <a:ext uri="{FF2B5EF4-FFF2-40B4-BE49-F238E27FC236}">
                <a16:creationId xmlns:a16="http://schemas.microsoft.com/office/drawing/2014/main" id="{4ABB7E8A-5A88-48FB-BFC7-81F5F984A82A}"/>
              </a:ext>
            </a:extLst>
          </p:cNvPr>
          <p:cNvSpPr>
            <a:spLocks noChangeArrowheads="1"/>
          </p:cNvSpPr>
          <p:nvPr/>
        </p:nvSpPr>
        <p:spPr bwMode="auto">
          <a:xfrm>
            <a:off x="700644" y="1609844"/>
            <a:ext cx="10071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 thread can obtain its own thread ID by calling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pthread_self</a:t>
            </a:r>
            <a:r>
              <a:rPr kumimoji="0" lang="en-US" altLang="en-US" sz="2400" b="0" i="0" u="none" strike="noStrike" cap="none" normalizeH="0" baseline="0" dirty="0">
                <a:ln>
                  <a:noFill/>
                </a:ln>
                <a:solidFill>
                  <a:schemeClr val="tx1"/>
                </a:solidFill>
                <a:effectLst/>
              </a:rPr>
              <a:t> function.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8DA05790-D65A-405D-8AE7-3454F2B0C91D}"/>
              </a:ext>
            </a:extLst>
          </p:cNvPr>
          <p:cNvGraphicFramePr>
            <a:graphicFrameLocks noGrp="1"/>
          </p:cNvGraphicFramePr>
          <p:nvPr>
            <p:extLst>
              <p:ext uri="{D42A27DB-BD31-4B8C-83A1-F6EECF244321}">
                <p14:modId xmlns:p14="http://schemas.microsoft.com/office/powerpoint/2010/main" val="2734501367"/>
              </p:ext>
            </p:extLst>
          </p:nvPr>
        </p:nvGraphicFramePr>
        <p:xfrm>
          <a:off x="838200" y="2071509"/>
          <a:ext cx="10515600" cy="2019300"/>
        </p:xfrm>
        <a:graphic>
          <a:graphicData uri="http://schemas.openxmlformats.org/drawingml/2006/table">
            <a:tbl>
              <a:tblPr/>
              <a:tblGrid>
                <a:gridCol w="10515600">
                  <a:extLst>
                    <a:ext uri="{9D8B030D-6E8A-4147-A177-3AD203B41FA5}">
                      <a16:colId xmlns:a16="http://schemas.microsoft.com/office/drawing/2014/main" val="3900331754"/>
                    </a:ext>
                  </a:extLst>
                </a:gridCol>
              </a:tblGrid>
              <a:tr h="0">
                <a:tc>
                  <a:txBody>
                    <a:bodyPr/>
                    <a:lstStyle/>
                    <a:p>
                      <a:endParaRPr lang="en-US" sz="2000" b="1">
                        <a:latin typeface="Courier New" panose="02070309020205020404" pitchFamily="49" charset="0"/>
                        <a:cs typeface="Courier New" panose="02070309020205020404" pitchFamily="49" charset="0"/>
                      </a:endParaRPr>
                    </a:p>
                  </a:txBody>
                  <a:tcPr marL="0" marR="0" marT="0" marB="0">
                    <a:lnL>
                      <a:noFill/>
                    </a:lnL>
                    <a:lnR>
                      <a:noFill/>
                    </a:lnR>
                    <a:lnT>
                      <a:noFill/>
                    </a:lnT>
                    <a:lnB>
                      <a:noFill/>
                    </a:lnB>
                  </a:tcPr>
                </a:tc>
                <a:extLst>
                  <a:ext uri="{0D108BD9-81ED-4DB2-BD59-A6C34878D82A}">
                    <a16:rowId xmlns:a16="http://schemas.microsoft.com/office/drawing/2014/main" val="2136298248"/>
                  </a:ext>
                </a:extLst>
              </a:tr>
              <a:tr h="0">
                <a:tc>
                  <a:txBody>
                    <a:bodyPr/>
                    <a:lstStyle/>
                    <a:p>
                      <a:pPr algn="l"/>
                      <a:endParaRPr lang="en-IN" sz="2000" b="1" dirty="0">
                        <a:latin typeface="Courier New" panose="02070309020205020404" pitchFamily="49" charset="0"/>
                        <a:cs typeface="Courier New" panose="02070309020205020404" pitchFamily="49" charset="0"/>
                      </a:endParaRPr>
                    </a:p>
                    <a:p>
                      <a:pPr algn="l"/>
                      <a:r>
                        <a:rPr lang="en-IN" sz="2000" b="1" dirty="0">
                          <a:latin typeface="Courier New" panose="02070309020205020404" pitchFamily="49" charset="0"/>
                          <a:cs typeface="Courier New" panose="02070309020205020404" pitchFamily="49" charset="0"/>
                        </a:rPr>
                        <a:t>#include &lt;</a:t>
                      </a:r>
                      <a:r>
                        <a:rPr lang="en-IN" sz="2000" b="1" dirty="0" err="1">
                          <a:latin typeface="Courier New" panose="02070309020205020404" pitchFamily="49" charset="0"/>
                          <a:cs typeface="Courier New" panose="02070309020205020404" pitchFamily="49" charset="0"/>
                        </a:rPr>
                        <a:t>pthread.h</a:t>
                      </a:r>
                      <a:r>
                        <a:rPr lang="en-IN" sz="2000" b="1" dirty="0">
                          <a:latin typeface="Courier New" panose="02070309020205020404" pitchFamily="49" charset="0"/>
                          <a:cs typeface="Courier New" panose="02070309020205020404" pitchFamily="49" charset="0"/>
                        </a:rPr>
                        <a:t>&gt; </a:t>
                      </a:r>
                    </a:p>
                    <a:p>
                      <a:pPr algn="l"/>
                      <a:r>
                        <a:rPr lang="en-IN" sz="2000" b="1" dirty="0" err="1">
                          <a:latin typeface="Courier New" panose="02070309020205020404" pitchFamily="49" charset="0"/>
                          <a:cs typeface="Courier New" panose="02070309020205020404" pitchFamily="49" charset="0"/>
                        </a:rPr>
                        <a:t>pthread_t</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pthread_self</a:t>
                      </a:r>
                      <a:r>
                        <a:rPr lang="en-IN" sz="2000" b="1" dirty="0">
                          <a:latin typeface="Courier New" panose="02070309020205020404" pitchFamily="49" charset="0"/>
                          <a:cs typeface="Courier New" panose="02070309020205020404" pitchFamily="49" charset="0"/>
                        </a:rPr>
                        <a:t>(void); </a:t>
                      </a:r>
                      <a:br>
                        <a:rPr lang="en-IN" sz="2000" b="1" dirty="0">
                          <a:latin typeface="Courier New" panose="02070309020205020404" pitchFamily="49" charset="0"/>
                          <a:cs typeface="Courier New" panose="02070309020205020404" pitchFamily="49" charset="0"/>
                        </a:rPr>
                      </a:br>
                      <a:endParaRPr lang="en-IN" sz="2000" b="1" dirty="0">
                        <a:latin typeface="Courier New" panose="02070309020205020404" pitchFamily="49" charset="0"/>
                        <a:cs typeface="Courier New" panose="02070309020205020404" pitchFamily="49" charset="0"/>
                      </a:endParaRPr>
                    </a:p>
                  </a:txBody>
                  <a:tcPr marL="47625" marR="47625" marT="47625" marB="47625">
                    <a:lnL>
                      <a:noFill/>
                    </a:lnL>
                    <a:lnR>
                      <a:noFill/>
                    </a:lnR>
                    <a:lnT>
                      <a:noFill/>
                    </a:lnT>
                    <a:lnB>
                      <a:noFill/>
                    </a:lnB>
                  </a:tcPr>
                </a:tc>
                <a:extLst>
                  <a:ext uri="{0D108BD9-81ED-4DB2-BD59-A6C34878D82A}">
                    <a16:rowId xmlns:a16="http://schemas.microsoft.com/office/drawing/2014/main" val="2684917033"/>
                  </a:ext>
                </a:extLst>
              </a:tr>
              <a:tr h="0">
                <a:tc>
                  <a:txBody>
                    <a:bodyPr/>
                    <a:lstStyle/>
                    <a:p>
                      <a:pPr algn="r"/>
                      <a:r>
                        <a:rPr lang="en-IN" sz="2000" b="1" dirty="0">
                          <a:latin typeface="Courier New" panose="02070309020205020404" pitchFamily="49" charset="0"/>
                          <a:cs typeface="Courier New" panose="02070309020205020404" pitchFamily="49" charset="0"/>
                        </a:rPr>
                        <a:t>Returns: the thread ID of the calling thread</a:t>
                      </a:r>
                    </a:p>
                  </a:txBody>
                  <a:tcPr marL="47625" marR="47625" marT="47625" marB="47625">
                    <a:lnL>
                      <a:noFill/>
                    </a:lnL>
                    <a:lnR>
                      <a:noFill/>
                    </a:lnR>
                    <a:lnT>
                      <a:noFill/>
                    </a:lnT>
                    <a:lnB>
                      <a:noFill/>
                    </a:lnB>
                  </a:tcPr>
                </a:tc>
                <a:extLst>
                  <a:ext uri="{0D108BD9-81ED-4DB2-BD59-A6C34878D82A}">
                    <a16:rowId xmlns:a16="http://schemas.microsoft.com/office/drawing/2014/main" val="1782704533"/>
                  </a:ext>
                </a:extLst>
              </a:tr>
            </a:tbl>
          </a:graphicData>
        </a:graphic>
      </p:graphicFrame>
      <p:sp>
        <p:nvSpPr>
          <p:cNvPr id="11" name="Rectangle 4">
            <a:extLst>
              <a:ext uri="{FF2B5EF4-FFF2-40B4-BE49-F238E27FC236}">
                <a16:creationId xmlns:a16="http://schemas.microsoft.com/office/drawing/2014/main" id="{F0D9C1BD-6CEA-42D3-B603-877B7CC3B1CD}"/>
              </a:ext>
            </a:extLst>
          </p:cNvPr>
          <p:cNvSpPr>
            <a:spLocks noChangeArrowheads="1"/>
          </p:cNvSpPr>
          <p:nvPr/>
        </p:nvSpPr>
        <p:spPr bwMode="auto">
          <a:xfrm>
            <a:off x="593767" y="4471630"/>
            <a:ext cx="106165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function can be used with </a:t>
            </a:r>
            <a:r>
              <a:rPr kumimoji="0" lang="en-US" altLang="en-US" b="0" i="0" u="none" strike="noStrike" cap="none" normalizeH="0" baseline="0" dirty="0" err="1">
                <a:ln>
                  <a:noFill/>
                </a:ln>
                <a:solidFill>
                  <a:schemeClr val="tx1"/>
                </a:solidFill>
                <a:effectLst/>
                <a:latin typeface="Arial Unicode MS" panose="020B0604020202020204" pitchFamily="34" charset="-128"/>
              </a:rPr>
              <a:t>pthread_equal</a:t>
            </a:r>
            <a:r>
              <a:rPr kumimoji="0" lang="en-US" altLang="en-US" b="0" i="0" u="none" strike="noStrike" cap="none" normalizeH="0" baseline="0" dirty="0">
                <a:ln>
                  <a:noFill/>
                </a:ln>
                <a:solidFill>
                  <a:schemeClr val="tx1"/>
                </a:solidFill>
                <a:effectLst/>
              </a:rPr>
              <a:t> when a thread needs to identify data structures that are tagged with its thread ID. For example, a master thread might place work assignments on a queue and use the thread ID to control which jobs go to each worker thread.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289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A7E2A74E-D958-4046-AEB7-0EAAF2A93EBF}"/>
              </a:ext>
            </a:extLst>
          </p:cNvPr>
          <p:cNvSpPr>
            <a:spLocks noGrp="1"/>
          </p:cNvSpPr>
          <p:nvPr>
            <p:ph type="title"/>
          </p:nvPr>
        </p:nvSpPr>
        <p:spPr>
          <a:xfrm>
            <a:off x="838200" y="365125"/>
            <a:ext cx="10515600" cy="1325563"/>
          </a:xfrm>
        </p:spPr>
        <p:txBody>
          <a:bodyPr/>
          <a:lstStyle/>
          <a:p>
            <a:r>
              <a:rPr lang="en-US" b="1" dirty="0"/>
              <a:t>Thread Termination</a:t>
            </a:r>
            <a:endParaRPr lang="ko-KR" altLang="en-US" b="1" dirty="0"/>
          </a:p>
        </p:txBody>
      </p:sp>
      <p:sp>
        <p:nvSpPr>
          <p:cNvPr id="14" name="내용 개체 틀 2">
            <a:extLst>
              <a:ext uri="{FF2B5EF4-FFF2-40B4-BE49-F238E27FC236}">
                <a16:creationId xmlns:a16="http://schemas.microsoft.com/office/drawing/2014/main" id="{A5CCA4D9-5575-4EF1-9D2F-389D1F34B87A}"/>
              </a:ext>
            </a:extLst>
          </p:cNvPr>
          <p:cNvSpPr>
            <a:spLocks noGrp="1"/>
          </p:cNvSpPr>
          <p:nvPr>
            <p:ph idx="1"/>
          </p:nvPr>
        </p:nvSpPr>
        <p:spPr>
          <a:xfrm>
            <a:off x="517566" y="1377207"/>
            <a:ext cx="10515600" cy="4351338"/>
          </a:xfrm>
        </p:spPr>
        <p:txBody>
          <a:bodyPr>
            <a:normAutofit lnSpcReduction="10000"/>
          </a:bodyPr>
          <a:lstStyle/>
          <a:p>
            <a:r>
              <a:rPr lang="en-IN" altLang="ko-KR" dirty="0"/>
              <a:t>If any thread within a process calls exit, _Exit, or _exit, then the entire process terminates. Similarly, when the default action is to terminate the process, a signal sent to a thread will terminate the entire process.</a:t>
            </a:r>
          </a:p>
          <a:p>
            <a:r>
              <a:rPr lang="en-IN" altLang="ko-KR" dirty="0"/>
              <a:t>A single thread can exit in three ways, thereby stopping its flow of control, without terminating the entire process.</a:t>
            </a:r>
          </a:p>
          <a:p>
            <a:pPr lvl="1"/>
            <a:r>
              <a:rPr lang="en-IN" altLang="ko-KR" dirty="0"/>
              <a:t>The thread can simply return from the start routine. The return value is the thread's exit code.</a:t>
            </a:r>
          </a:p>
          <a:p>
            <a:pPr lvl="1"/>
            <a:r>
              <a:rPr lang="en-IN" altLang="ko-KR" dirty="0"/>
              <a:t>The thread can be </a:t>
            </a:r>
            <a:r>
              <a:rPr lang="en-IN" altLang="ko-KR" dirty="0" err="1"/>
              <a:t>canceled</a:t>
            </a:r>
            <a:r>
              <a:rPr lang="en-IN" altLang="ko-KR" dirty="0"/>
              <a:t> by another thread in the same process.</a:t>
            </a:r>
          </a:p>
          <a:p>
            <a:pPr lvl="1"/>
            <a:r>
              <a:rPr lang="en-IN" altLang="ko-KR" dirty="0"/>
              <a:t>The thread can call </a:t>
            </a:r>
            <a:r>
              <a:rPr lang="en-IN" altLang="ko-KR" dirty="0" err="1"/>
              <a:t>pthread_exit</a:t>
            </a:r>
            <a:r>
              <a:rPr lang="en-IN" altLang="ko-KR" dirty="0"/>
              <a:t>.</a:t>
            </a:r>
          </a:p>
          <a:p>
            <a:pPr marL="457200" lvl="1" indent="0">
              <a:buNone/>
            </a:pPr>
            <a:r>
              <a:rPr lang="en-IN" altLang="ko-KR" sz="2800" dirty="0"/>
              <a:t>#include &lt;</a:t>
            </a:r>
            <a:r>
              <a:rPr lang="en-IN" altLang="ko-KR" sz="2800" dirty="0" err="1"/>
              <a:t>pthread.h</a:t>
            </a:r>
            <a:r>
              <a:rPr lang="en-IN" altLang="ko-KR" sz="2800" dirty="0"/>
              <a:t>&gt;</a:t>
            </a:r>
          </a:p>
          <a:p>
            <a:pPr marL="457200" lvl="1" indent="0">
              <a:buNone/>
            </a:pPr>
            <a:r>
              <a:rPr lang="en-IN" altLang="ko-KR" sz="2800" dirty="0"/>
              <a:t>void </a:t>
            </a:r>
            <a:r>
              <a:rPr lang="en-IN" altLang="ko-KR" sz="2800" dirty="0" err="1"/>
              <a:t>pthread_exit</a:t>
            </a:r>
            <a:r>
              <a:rPr lang="en-IN" altLang="ko-KR" sz="2800" dirty="0"/>
              <a:t>(void *</a:t>
            </a:r>
            <a:r>
              <a:rPr lang="en-IN" altLang="ko-KR" sz="2800" dirty="0" err="1"/>
              <a:t>rval_ptr</a:t>
            </a:r>
            <a:r>
              <a:rPr lang="en-IN" altLang="ko-KR" sz="2800" dirty="0"/>
              <a:t>);</a:t>
            </a:r>
          </a:p>
        </p:txBody>
      </p:sp>
      <p:sp>
        <p:nvSpPr>
          <p:cNvPr id="15" name="슬라이드 번호 개체 틀 3">
            <a:extLst>
              <a:ext uri="{FF2B5EF4-FFF2-40B4-BE49-F238E27FC236}">
                <a16:creationId xmlns:a16="http://schemas.microsoft.com/office/drawing/2014/main" id="{523742C6-77EF-479F-8066-EF610E3C970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6</a:t>
            </a:fld>
            <a:r>
              <a:rPr lang="en-US" altLang="ko-KR">
                <a:solidFill>
                  <a:srgbClr val="1F497D">
                    <a:lumMod val="50000"/>
                  </a:srgbClr>
                </a:solidFill>
              </a:rPr>
              <a:t> </a:t>
            </a:r>
          </a:p>
        </p:txBody>
      </p:sp>
      <p:sp>
        <p:nvSpPr>
          <p:cNvPr id="3" name="Rectangle 2">
            <a:extLst>
              <a:ext uri="{FF2B5EF4-FFF2-40B4-BE49-F238E27FC236}">
                <a16:creationId xmlns:a16="http://schemas.microsoft.com/office/drawing/2014/main" id="{DCF929B7-8F55-4157-9D30-5071163912C6}"/>
              </a:ext>
            </a:extLst>
          </p:cNvPr>
          <p:cNvSpPr>
            <a:spLocks noChangeArrowheads="1"/>
          </p:cNvSpPr>
          <p:nvPr/>
        </p:nvSpPr>
        <p:spPr bwMode="auto">
          <a:xfrm>
            <a:off x="101791" y="5643356"/>
            <a:ext cx="105323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err="1">
                <a:ln>
                  <a:noFill/>
                </a:ln>
                <a:solidFill>
                  <a:schemeClr val="tx1"/>
                </a:solidFill>
                <a:effectLst/>
                <a:latin typeface="Arial" panose="020B0604020202020204" pitchFamily="34" charset="0"/>
              </a:rPr>
              <a:t>rval_ptr</a:t>
            </a:r>
            <a:r>
              <a:rPr kumimoji="0" lang="en-US" altLang="en-US" sz="2000" b="0" i="0" u="none" strike="noStrike" cap="none" normalizeH="0" baseline="0" dirty="0">
                <a:ln>
                  <a:noFill/>
                </a:ln>
                <a:solidFill>
                  <a:schemeClr val="tx1"/>
                </a:solidFill>
                <a:effectLst/>
                <a:latin typeface="Arial" panose="020B0604020202020204" pitchFamily="34" charset="0"/>
              </a:rPr>
              <a:t> is a </a:t>
            </a:r>
            <a:r>
              <a:rPr kumimoji="0" lang="en-US" altLang="en-US" sz="2000" b="0" i="0" u="none" strike="noStrike" cap="none" normalizeH="0" baseline="0" dirty="0" err="1">
                <a:ln>
                  <a:noFill/>
                </a:ln>
                <a:solidFill>
                  <a:schemeClr val="tx1"/>
                </a:solidFill>
                <a:effectLst/>
                <a:latin typeface="Arial" panose="020B0604020202020204" pitchFamily="34" charset="0"/>
              </a:rPr>
              <a:t>typeless</a:t>
            </a:r>
            <a:r>
              <a:rPr kumimoji="0" lang="en-US" altLang="en-US" sz="2000" b="0" i="0" u="none" strike="noStrike" cap="none" normalizeH="0" baseline="0" dirty="0">
                <a:ln>
                  <a:noFill/>
                </a:ln>
                <a:solidFill>
                  <a:schemeClr val="tx1"/>
                </a:solidFill>
                <a:effectLst/>
                <a:latin typeface="Arial" panose="020B0604020202020204" pitchFamily="34" charset="0"/>
              </a:rPr>
              <a:t> pointer, similar to the single argument passed to the start routine.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pointer is available to other threads in the process by calling the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pthread_join</a:t>
            </a:r>
            <a:r>
              <a:rPr kumimoji="0" lang="en-US" altLang="en-US" sz="2000" b="0" i="0" u="none" strike="noStrike" cap="none" normalizeH="0" baseline="0" dirty="0">
                <a:ln>
                  <a:noFill/>
                </a:ln>
                <a:solidFill>
                  <a:schemeClr val="tx1"/>
                </a:solidFill>
                <a:effectLst/>
              </a:rPr>
              <a:t> 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0661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A7E2A74E-D958-4046-AEB7-0EAAF2A93EBF}"/>
              </a:ext>
            </a:extLst>
          </p:cNvPr>
          <p:cNvSpPr>
            <a:spLocks noGrp="1"/>
          </p:cNvSpPr>
          <p:nvPr>
            <p:ph type="title"/>
          </p:nvPr>
        </p:nvSpPr>
        <p:spPr>
          <a:xfrm>
            <a:off x="701690" y="171727"/>
            <a:ext cx="10515600" cy="818409"/>
          </a:xfrm>
        </p:spPr>
        <p:txBody>
          <a:bodyPr/>
          <a:lstStyle/>
          <a:p>
            <a:r>
              <a:rPr lang="en-US" altLang="ko-KR" b="1" dirty="0"/>
              <a:t>Wait for a thread to complete</a:t>
            </a:r>
            <a:endParaRPr lang="ko-KR" altLang="en-US" b="1" dirty="0"/>
          </a:p>
        </p:txBody>
      </p:sp>
      <p:sp>
        <p:nvSpPr>
          <p:cNvPr id="14" name="내용 개체 틀 2">
            <a:extLst>
              <a:ext uri="{FF2B5EF4-FFF2-40B4-BE49-F238E27FC236}">
                <a16:creationId xmlns:a16="http://schemas.microsoft.com/office/drawing/2014/main" id="{A5CCA4D9-5575-4EF1-9D2F-389D1F34B87A}"/>
              </a:ext>
            </a:extLst>
          </p:cNvPr>
          <p:cNvSpPr>
            <a:spLocks noGrp="1"/>
          </p:cNvSpPr>
          <p:nvPr>
            <p:ph idx="1"/>
          </p:nvPr>
        </p:nvSpPr>
        <p:spPr>
          <a:xfrm>
            <a:off x="190005" y="2253667"/>
            <a:ext cx="11163795" cy="4351338"/>
          </a:xfrm>
        </p:spPr>
        <p:txBody>
          <a:bodyPr>
            <a:normAutofit fontScale="92500"/>
          </a:bodyPr>
          <a:lstStyle/>
          <a:p>
            <a:r>
              <a:rPr lang="en-IN" altLang="ko-KR" dirty="0"/>
              <a:t>The calling thread will block until the specified thread calls </a:t>
            </a:r>
            <a:r>
              <a:rPr lang="en-IN" altLang="ko-KR" dirty="0" err="1"/>
              <a:t>pthread_exit</a:t>
            </a:r>
            <a:r>
              <a:rPr lang="en-IN" altLang="ko-KR" dirty="0"/>
              <a:t>, returns from its start routine, or is </a:t>
            </a:r>
            <a:r>
              <a:rPr lang="en-IN" altLang="ko-KR" dirty="0" err="1"/>
              <a:t>canceled</a:t>
            </a:r>
            <a:r>
              <a:rPr lang="en-IN" altLang="ko-KR" dirty="0"/>
              <a:t>. If the thread simply returned from its start routine, </a:t>
            </a:r>
            <a:r>
              <a:rPr lang="en-IN" altLang="ko-KR" dirty="0" err="1"/>
              <a:t>rval_ptr</a:t>
            </a:r>
            <a:r>
              <a:rPr lang="en-IN" altLang="ko-KR" dirty="0"/>
              <a:t> will contain the return code. If the thread was </a:t>
            </a:r>
            <a:r>
              <a:rPr lang="en-IN" altLang="ko-KR" dirty="0" err="1"/>
              <a:t>canceled</a:t>
            </a:r>
            <a:r>
              <a:rPr lang="en-IN" altLang="ko-KR" dirty="0"/>
              <a:t>, the memory location specified by </a:t>
            </a:r>
            <a:r>
              <a:rPr lang="en-IN" altLang="ko-KR" dirty="0" err="1"/>
              <a:t>rval_ptr</a:t>
            </a:r>
            <a:r>
              <a:rPr lang="en-IN" altLang="ko-KR" dirty="0"/>
              <a:t> is set to PTHREAD_CANCELED.</a:t>
            </a:r>
          </a:p>
          <a:p>
            <a:r>
              <a:rPr lang="en-IN" altLang="ko-KR" dirty="0"/>
              <a:t>By calling </a:t>
            </a:r>
            <a:r>
              <a:rPr lang="en-IN" altLang="ko-KR" dirty="0" err="1"/>
              <a:t>pthread_join</a:t>
            </a:r>
            <a:r>
              <a:rPr lang="en-IN" altLang="ko-KR" dirty="0"/>
              <a:t>, we automatically place a thread in the detached state (discussed shortly) so that its resources can be recovered. If the thread was already in the detached state, calling </a:t>
            </a:r>
            <a:r>
              <a:rPr lang="en-IN" altLang="ko-KR" dirty="0" err="1"/>
              <a:t>pthread_join</a:t>
            </a:r>
            <a:r>
              <a:rPr lang="en-IN" altLang="ko-KR" dirty="0"/>
              <a:t> fails, returning EINVAL.</a:t>
            </a:r>
          </a:p>
          <a:p>
            <a:r>
              <a:rPr lang="en-IN" altLang="ko-KR" dirty="0"/>
              <a:t>If we're not interested in a thread's return value, we can set </a:t>
            </a:r>
            <a:r>
              <a:rPr lang="en-IN" altLang="ko-KR" dirty="0" err="1"/>
              <a:t>rval_ptr</a:t>
            </a:r>
            <a:r>
              <a:rPr lang="en-IN" altLang="ko-KR" dirty="0"/>
              <a:t> to NULL. In this case, calling </a:t>
            </a:r>
            <a:r>
              <a:rPr lang="en-IN" altLang="ko-KR" dirty="0" err="1"/>
              <a:t>pthread_join</a:t>
            </a:r>
            <a:r>
              <a:rPr lang="en-IN" altLang="ko-KR" dirty="0"/>
              <a:t> allows us to wait for the specified thread, but does not retrieve the thread's termination status.</a:t>
            </a:r>
            <a:endParaRPr lang="en-US" altLang="ko-KR" dirty="0"/>
          </a:p>
        </p:txBody>
      </p:sp>
      <p:sp>
        <p:nvSpPr>
          <p:cNvPr id="15" name="슬라이드 번호 개체 틀 3">
            <a:extLst>
              <a:ext uri="{FF2B5EF4-FFF2-40B4-BE49-F238E27FC236}">
                <a16:creationId xmlns:a16="http://schemas.microsoft.com/office/drawing/2014/main" id="{523742C6-77EF-479F-8066-EF610E3C970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7</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4E31DA18-9013-4BBC-9225-57EE11532858}"/>
              </a:ext>
            </a:extLst>
          </p:cNvPr>
          <p:cNvSpPr txBox="1"/>
          <p:nvPr/>
        </p:nvSpPr>
        <p:spPr>
          <a:xfrm>
            <a:off x="1318161" y="841549"/>
            <a:ext cx="8522255" cy="1325563"/>
          </a:xfrm>
          <a:prstGeom prst="rect">
            <a:avLst/>
          </a:prstGeom>
          <a:noFill/>
          <a:ln>
            <a:solidFill>
              <a:schemeClr val="tx1"/>
            </a:solidFill>
          </a:ln>
        </p:spPr>
        <p:txBody>
          <a:bodyPr wrap="square" lIns="252000" rtlCol="0" anchor="ctr">
            <a:noAutofit/>
          </a:bodyPr>
          <a:lstStyle/>
          <a:p>
            <a:r>
              <a:rPr lang="en-IN" altLang="ko-KR" sz="1600" b="1" dirty="0">
                <a:solidFill>
                  <a:prstClr val="black"/>
                </a:solidFill>
                <a:latin typeface="Courier New" pitchFamily="49" charset="0"/>
                <a:ea typeface="맑은 고딕" pitchFamily="50" charset="-127"/>
                <a:cs typeface="Courier New" pitchFamily="49" charset="0"/>
              </a:rPr>
              <a:t>#include &lt;</a:t>
            </a:r>
            <a:r>
              <a:rPr lang="en-IN" altLang="ko-KR" sz="1600" b="1" dirty="0" err="1">
                <a:solidFill>
                  <a:prstClr val="black"/>
                </a:solidFill>
                <a:latin typeface="Courier New" pitchFamily="49" charset="0"/>
                <a:ea typeface="맑은 고딕" pitchFamily="50" charset="-127"/>
                <a:cs typeface="Courier New" pitchFamily="49" charset="0"/>
              </a:rPr>
              <a:t>pthread.h</a:t>
            </a:r>
            <a:r>
              <a:rPr lang="en-IN" altLang="ko-KR" sz="1600" b="1" dirty="0">
                <a:solidFill>
                  <a:prstClr val="black"/>
                </a:solidFill>
                <a:latin typeface="Courier New" pitchFamily="49" charset="0"/>
                <a:ea typeface="맑은 고딕" pitchFamily="50" charset="-127"/>
                <a:cs typeface="Courier New" pitchFamily="49" charset="0"/>
              </a:rPr>
              <a:t>&gt;</a:t>
            </a:r>
          </a:p>
          <a:p>
            <a:r>
              <a:rPr lang="en-IN" altLang="ko-KR" sz="1600" b="1" dirty="0">
                <a:solidFill>
                  <a:prstClr val="black"/>
                </a:solidFill>
                <a:latin typeface="Courier New" pitchFamily="49" charset="0"/>
                <a:ea typeface="맑은 고딕" pitchFamily="50" charset="-127"/>
                <a:cs typeface="Courier New" pitchFamily="49" charset="0"/>
              </a:rPr>
              <a:t>int </a:t>
            </a:r>
            <a:r>
              <a:rPr lang="en-IN" altLang="ko-KR" sz="1600" b="1" dirty="0" err="1">
                <a:solidFill>
                  <a:prstClr val="black"/>
                </a:solidFill>
                <a:latin typeface="Courier New" pitchFamily="49" charset="0"/>
                <a:ea typeface="맑은 고딕" pitchFamily="50" charset="-127"/>
                <a:cs typeface="Courier New" pitchFamily="49" charset="0"/>
              </a:rPr>
              <a:t>pthread_join</a:t>
            </a:r>
            <a:r>
              <a:rPr lang="en-IN" altLang="ko-KR" sz="1600" b="1" dirty="0">
                <a:solidFill>
                  <a:prstClr val="black"/>
                </a:solidFill>
                <a:latin typeface="Courier New" pitchFamily="49" charset="0"/>
                <a:ea typeface="맑은 고딕" pitchFamily="50" charset="-127"/>
                <a:cs typeface="Courier New" pitchFamily="49" charset="0"/>
              </a:rPr>
              <a:t>(</a:t>
            </a:r>
            <a:r>
              <a:rPr lang="en-IN" altLang="ko-KR" sz="1600" b="1" dirty="0" err="1">
                <a:solidFill>
                  <a:prstClr val="black"/>
                </a:solidFill>
                <a:latin typeface="Courier New" pitchFamily="49" charset="0"/>
                <a:ea typeface="맑은 고딕" pitchFamily="50" charset="-127"/>
                <a:cs typeface="Courier New" pitchFamily="49" charset="0"/>
              </a:rPr>
              <a:t>pthread_t</a:t>
            </a:r>
            <a:r>
              <a:rPr lang="en-IN" altLang="ko-KR" sz="1600" b="1" dirty="0">
                <a:solidFill>
                  <a:prstClr val="black"/>
                </a:solidFill>
                <a:latin typeface="Courier New" pitchFamily="49" charset="0"/>
                <a:ea typeface="맑은 고딕" pitchFamily="50" charset="-127"/>
                <a:cs typeface="Courier New" pitchFamily="49" charset="0"/>
              </a:rPr>
              <a:t> thread, void **</a:t>
            </a:r>
            <a:r>
              <a:rPr lang="en-IN" altLang="ko-KR" sz="1600" b="1" dirty="0" err="1">
                <a:solidFill>
                  <a:prstClr val="black"/>
                </a:solidFill>
                <a:latin typeface="Courier New" pitchFamily="49" charset="0"/>
                <a:ea typeface="맑은 고딕" pitchFamily="50" charset="-127"/>
                <a:cs typeface="Courier New" pitchFamily="49" charset="0"/>
              </a:rPr>
              <a:t>rval_ptr</a:t>
            </a:r>
            <a:r>
              <a:rPr lang="en-IN" altLang="ko-KR" sz="1600" b="1" dirty="0">
                <a:solidFill>
                  <a:prstClr val="black"/>
                </a:solidFill>
                <a:latin typeface="Courier New" pitchFamily="49" charset="0"/>
                <a:ea typeface="맑은 고딕" pitchFamily="50" charset="-127"/>
                <a:cs typeface="Courier New" pitchFamily="49" charset="0"/>
              </a:rPr>
              <a:t>);</a:t>
            </a:r>
          </a:p>
          <a:p>
            <a:endParaRPr lang="en-IN" altLang="ko-KR" sz="1600" b="1" dirty="0">
              <a:solidFill>
                <a:prstClr val="black"/>
              </a:solidFill>
              <a:latin typeface="Courier New" pitchFamily="49" charset="0"/>
              <a:ea typeface="맑은 고딕" pitchFamily="50" charset="-127"/>
              <a:cs typeface="Courier New" pitchFamily="49" charset="0"/>
            </a:endParaRPr>
          </a:p>
          <a:p>
            <a:r>
              <a:rPr lang="en-IN" altLang="ko-KR" sz="1600" b="1" dirty="0">
                <a:solidFill>
                  <a:prstClr val="black"/>
                </a:solidFill>
                <a:latin typeface="Courier New" pitchFamily="49" charset="0"/>
                <a:ea typeface="맑은 고딕" pitchFamily="50" charset="-127"/>
                <a:cs typeface="Courier New" pitchFamily="49" charset="0"/>
              </a:rPr>
              <a:t>Returns: 0 if OK, error number on failure</a:t>
            </a:r>
            <a:endParaRPr lang="en-US" altLang="ko-KR" sz="1600" b="1"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03345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8</a:t>
            </a:fld>
            <a:r>
              <a:rPr lang="en-US" altLang="ko-KR">
                <a:solidFill>
                  <a:srgbClr val="1F497D">
                    <a:lumMod val="50000"/>
                  </a:srgbClr>
                </a:solidFill>
              </a:rPr>
              <a:t> </a:t>
            </a:r>
          </a:p>
        </p:txBody>
      </p:sp>
      <p:pic>
        <p:nvPicPr>
          <p:cNvPr id="2" name="Picture 1">
            <a:extLst>
              <a:ext uri="{FF2B5EF4-FFF2-40B4-BE49-F238E27FC236}">
                <a16:creationId xmlns:a16="http://schemas.microsoft.com/office/drawing/2014/main" id="{DDDA8EF7-C421-4A28-BCF9-C8313EE78474}"/>
              </a:ext>
            </a:extLst>
          </p:cNvPr>
          <p:cNvPicPr>
            <a:picLocks noChangeAspect="1"/>
          </p:cNvPicPr>
          <p:nvPr/>
        </p:nvPicPr>
        <p:blipFill>
          <a:blip r:embed="rId3"/>
          <a:stretch>
            <a:fillRect/>
          </a:stretch>
        </p:blipFill>
        <p:spPr>
          <a:xfrm>
            <a:off x="283924" y="-12966"/>
            <a:ext cx="10381463" cy="6597554"/>
          </a:xfrm>
          <a:prstGeom prst="rect">
            <a:avLst/>
          </a:prstGeom>
        </p:spPr>
      </p:pic>
    </p:spTree>
    <p:extLst>
      <p:ext uri="{BB962C8B-B14F-4D97-AF65-F5344CB8AC3E}">
        <p14:creationId xmlns:p14="http://schemas.microsoft.com/office/powerpoint/2010/main" val="171106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19D3C4B2-294A-4A56-957D-A29512A302B4}"/>
              </a:ext>
            </a:extLst>
          </p:cNvPr>
          <p:cNvSpPr>
            <a:spLocks noGrp="1"/>
          </p:cNvSpPr>
          <p:nvPr>
            <p:ph type="title"/>
          </p:nvPr>
        </p:nvSpPr>
        <p:spPr>
          <a:xfrm>
            <a:off x="838200" y="536938"/>
            <a:ext cx="10515600" cy="171813"/>
          </a:xfrm>
        </p:spPr>
        <p:txBody>
          <a:bodyPr>
            <a:normAutofit fontScale="90000"/>
          </a:bodyPr>
          <a:lstStyle/>
          <a:p>
            <a:r>
              <a:rPr lang="en-US" altLang="ko-KR" b="1" dirty="0"/>
              <a:t>Locks</a:t>
            </a:r>
            <a:endParaRPr lang="ko-KR" altLang="en-US" b="1" dirty="0"/>
          </a:p>
        </p:txBody>
      </p:sp>
      <p:sp>
        <p:nvSpPr>
          <p:cNvPr id="14" name="내용 개체 틀 2">
            <a:extLst>
              <a:ext uri="{FF2B5EF4-FFF2-40B4-BE49-F238E27FC236}">
                <a16:creationId xmlns:a16="http://schemas.microsoft.com/office/drawing/2014/main" id="{21C83EC8-4C41-4860-83F4-4FC78D66F288}"/>
              </a:ext>
            </a:extLst>
          </p:cNvPr>
          <p:cNvSpPr>
            <a:spLocks noGrp="1"/>
          </p:cNvSpPr>
          <p:nvPr>
            <p:ph idx="1"/>
          </p:nvPr>
        </p:nvSpPr>
        <p:spPr>
          <a:xfrm>
            <a:off x="838200" y="1825625"/>
            <a:ext cx="10515600" cy="4351338"/>
          </a:xfrm>
        </p:spPr>
        <p:txBody>
          <a:bodyPr>
            <a:normAutofit lnSpcReduction="10000"/>
          </a:bodyPr>
          <a:lstStyle/>
          <a:p>
            <a:r>
              <a:rPr lang="en-US" altLang="ko-KR" dirty="0"/>
              <a:t>Provide </a:t>
            </a:r>
            <a:r>
              <a:rPr lang="en-US" altLang="ko-KR" dirty="0">
                <a:solidFill>
                  <a:schemeClr val="accent6">
                    <a:lumMod val="75000"/>
                  </a:schemeClr>
                </a:solidFill>
              </a:rPr>
              <a:t>mutual exclusion </a:t>
            </a:r>
            <a:r>
              <a:rPr lang="en-US" altLang="ko-KR" dirty="0"/>
              <a:t>to a critical section</a:t>
            </a:r>
          </a:p>
          <a:p>
            <a:pPr lvl="1"/>
            <a:r>
              <a:rPr lang="en-US" altLang="ko-KR" dirty="0"/>
              <a:t>Interface</a:t>
            </a:r>
          </a:p>
          <a:p>
            <a:endParaRPr lang="en-US" altLang="ko-KR" dirty="0"/>
          </a:p>
          <a:p>
            <a:endParaRPr lang="en-US" altLang="ko-KR" dirty="0"/>
          </a:p>
          <a:p>
            <a:pPr lvl="1"/>
            <a:r>
              <a:rPr lang="en-US" altLang="ko-KR" dirty="0"/>
              <a:t>Usage (w/o </a:t>
            </a:r>
            <a:r>
              <a:rPr lang="en-US" altLang="ko-KR" i="1" dirty="0"/>
              <a:t>lock initialization</a:t>
            </a:r>
            <a:r>
              <a:rPr lang="en-US" altLang="ko-KR" dirty="0"/>
              <a:t> and </a:t>
            </a:r>
            <a:r>
              <a:rPr lang="en-US" altLang="ko-KR" i="1" dirty="0"/>
              <a:t>error check</a:t>
            </a:r>
            <a:r>
              <a:rPr lang="en-US" altLang="ko-KR" dirty="0"/>
              <a:t>)</a:t>
            </a:r>
          </a:p>
          <a:p>
            <a:endParaRPr lang="en-US" altLang="ko-KR" dirty="0"/>
          </a:p>
          <a:p>
            <a:endParaRPr lang="en-US" altLang="ko-KR" dirty="0"/>
          </a:p>
          <a:p>
            <a:pPr lvl="2"/>
            <a:r>
              <a:rPr lang="en-US" altLang="ko-KR" dirty="0"/>
              <a:t>No other thread holds the lock </a:t>
            </a:r>
            <a:r>
              <a:rPr lang="en-US" altLang="ko-KR" dirty="0">
                <a:sym typeface="Wingdings" panose="05000000000000000000" pitchFamily="2" charset="2"/>
              </a:rPr>
              <a:t></a:t>
            </a:r>
            <a:r>
              <a:rPr lang="en-US" altLang="ko-KR" dirty="0"/>
              <a:t> the thread will acquire the lock and </a:t>
            </a:r>
            <a:r>
              <a:rPr lang="en-US" altLang="ko-KR" dirty="0">
                <a:solidFill>
                  <a:schemeClr val="accent6">
                    <a:lumMod val="75000"/>
                  </a:schemeClr>
                </a:solidFill>
              </a:rPr>
              <a:t>enter the critical section.</a:t>
            </a:r>
          </a:p>
          <a:p>
            <a:pPr lvl="2"/>
            <a:r>
              <a:rPr lang="en-US" altLang="ko-KR" dirty="0"/>
              <a:t>If another thread hold the lock </a:t>
            </a:r>
            <a:r>
              <a:rPr lang="en-US" altLang="ko-KR" dirty="0">
                <a:sym typeface="Wingdings" panose="05000000000000000000" pitchFamily="2" charset="2"/>
              </a:rPr>
              <a:t> the thread will </a:t>
            </a:r>
            <a:r>
              <a:rPr lang="en-US" altLang="ko-KR" dirty="0">
                <a:solidFill>
                  <a:schemeClr val="accent6">
                    <a:lumMod val="75000"/>
                  </a:schemeClr>
                </a:solidFill>
                <a:sym typeface="Wingdings" panose="05000000000000000000" pitchFamily="2" charset="2"/>
              </a:rPr>
              <a:t>not return from the call</a:t>
            </a:r>
            <a:r>
              <a:rPr lang="en-US" altLang="ko-KR" dirty="0">
                <a:sym typeface="Wingdings" panose="05000000000000000000" pitchFamily="2" charset="2"/>
              </a:rPr>
              <a:t> until it has acquired the lock.</a:t>
            </a:r>
            <a:endParaRPr lang="en-US" altLang="ko-KR" dirty="0"/>
          </a:p>
        </p:txBody>
      </p:sp>
      <p:sp>
        <p:nvSpPr>
          <p:cNvPr id="15" name="슬라이드 번호 개체 틀 3">
            <a:extLst>
              <a:ext uri="{FF2B5EF4-FFF2-40B4-BE49-F238E27FC236}">
                <a16:creationId xmlns:a16="http://schemas.microsoft.com/office/drawing/2014/main" id="{465949D7-8F1B-4727-BB44-D52C0F28D633}"/>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9</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11736AB7-11E9-4C52-80DA-12A49504E5F7}"/>
              </a:ext>
            </a:extLst>
          </p:cNvPr>
          <p:cNvSpPr txBox="1"/>
          <p:nvPr/>
        </p:nvSpPr>
        <p:spPr>
          <a:xfrm>
            <a:off x="2207636" y="2672143"/>
            <a:ext cx="7214120" cy="584775"/>
          </a:xfrm>
          <a:prstGeom prst="rect">
            <a:avLst/>
          </a:prstGeom>
          <a:noFill/>
          <a:ln>
            <a:solidFill>
              <a:schemeClr val="tx1"/>
            </a:solidFill>
          </a:ln>
        </p:spPr>
        <p:txBody>
          <a:bodyPr wrap="square" lIns="252000" rtlCol="0">
            <a:spAutoFit/>
          </a:bodyPr>
          <a:lstStyle/>
          <a:p>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p:txBody>
      </p:sp>
      <p:sp>
        <p:nvSpPr>
          <p:cNvPr id="17" name="TextBox 16">
            <a:extLst>
              <a:ext uri="{FF2B5EF4-FFF2-40B4-BE49-F238E27FC236}">
                <a16:creationId xmlns:a16="http://schemas.microsoft.com/office/drawing/2014/main" id="{7FBD1139-D83A-4E71-A5F6-9E5E61FD132F}"/>
              </a:ext>
            </a:extLst>
          </p:cNvPr>
          <p:cNvSpPr txBox="1"/>
          <p:nvPr/>
        </p:nvSpPr>
        <p:spPr>
          <a:xfrm>
            <a:off x="2488940" y="3811058"/>
            <a:ext cx="7214120" cy="1077218"/>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lock;</a:t>
            </a:r>
          </a:p>
          <a:p>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(&amp;lock);</a:t>
            </a:r>
          </a:p>
          <a:p>
            <a:r>
              <a:rPr lang="en-US" altLang="ko-KR" sz="1600" dirty="0">
                <a:solidFill>
                  <a:prstClr val="black"/>
                </a:solidFill>
                <a:latin typeface="Courier New" pitchFamily="49" charset="0"/>
                <a:ea typeface="맑은 고딕" pitchFamily="50" charset="-127"/>
                <a:cs typeface="Courier New" pitchFamily="49" charset="0"/>
              </a:rPr>
              <a:t>x = x + </a:t>
            </a:r>
            <a:r>
              <a:rPr lang="en-US" altLang="ko-KR" sz="1600" dirty="0">
                <a:solidFill>
                  <a:srgbClr val="FF0000"/>
                </a:solidFill>
                <a:latin typeface="Courier New" pitchFamily="49" charset="0"/>
                <a:ea typeface="맑은 고딕" pitchFamily="50" charset="-127"/>
                <a:cs typeface="Courier New" pitchFamily="49" charset="0"/>
              </a:rPr>
              <a:t>1</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or whatever your critical section is</a:t>
            </a:r>
          </a:p>
          <a:p>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(&amp;lock);</a:t>
            </a:r>
          </a:p>
        </p:txBody>
      </p:sp>
      <p:sp>
        <p:nvSpPr>
          <p:cNvPr id="19" name="TextBox 18">
            <a:extLst>
              <a:ext uri="{FF2B5EF4-FFF2-40B4-BE49-F238E27FC236}">
                <a16:creationId xmlns:a16="http://schemas.microsoft.com/office/drawing/2014/main" id="{7CEE8876-DAF3-4987-A51F-01F0C1194B10}"/>
              </a:ext>
            </a:extLst>
          </p:cNvPr>
          <p:cNvSpPr txBox="1"/>
          <p:nvPr/>
        </p:nvSpPr>
        <p:spPr>
          <a:xfrm>
            <a:off x="815184" y="999907"/>
            <a:ext cx="9720872" cy="646331"/>
          </a:xfrm>
          <a:prstGeom prst="rect">
            <a:avLst/>
          </a:prstGeom>
          <a:noFill/>
        </p:spPr>
        <p:txBody>
          <a:bodyPr wrap="square">
            <a:spAutoFit/>
          </a:bodyPr>
          <a:lstStyle/>
          <a:p>
            <a:pPr marL="285750" indent="-285750">
              <a:buFont typeface="Arial" panose="020B0604020202020204" pitchFamily="34" charset="0"/>
              <a:buChar char="•"/>
            </a:pPr>
            <a:r>
              <a:rPr lang="en-US" altLang="ko-KR" sz="1800" dirty="0"/>
              <a:t>a </a:t>
            </a:r>
            <a:r>
              <a:rPr lang="en-US" altLang="ko-KR" sz="1800" dirty="0">
                <a:hlinkClick r:id="rId3" action="ppaction://hlinkfile" tooltip="Synchronization (computer science)"/>
              </a:rPr>
              <a:t>synchronization</a:t>
            </a:r>
            <a:r>
              <a:rPr lang="en-US" altLang="ko-KR" sz="1800" dirty="0"/>
              <a:t> mechanism for enforcing limits on access to a resource in an environment where there are many threads of execution</a:t>
            </a:r>
          </a:p>
        </p:txBody>
      </p:sp>
    </p:spTree>
    <p:extLst>
      <p:ext uri="{BB962C8B-B14F-4D97-AF65-F5344CB8AC3E}">
        <p14:creationId xmlns:p14="http://schemas.microsoft.com/office/powerpoint/2010/main" val="2264323799"/>
      </p:ext>
    </p:extLst>
  </p:cSld>
  <p:clrMapOvr>
    <a:masterClrMapping/>
  </p:clrMapOvr>
</p:sld>
</file>

<file path=ppt/theme/theme1.xml><?xml version="1.0" encoding="utf-8"?>
<a:theme xmlns:a="http://schemas.openxmlformats.org/drawingml/2006/main" name="Session-3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Session-31</Template>
  <TotalTime>3387</TotalTime>
  <Words>2453</Words>
  <Application>Microsoft Office PowerPoint</Application>
  <PresentationFormat>Widescreen</PresentationFormat>
  <Paragraphs>282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맑은 고딕</vt:lpstr>
      <vt:lpstr>Arial</vt:lpstr>
      <vt:lpstr>Calibri</vt:lpstr>
      <vt:lpstr>Calibri Light</vt:lpstr>
      <vt:lpstr>Consolas</vt:lpstr>
      <vt:lpstr>Courier New</vt:lpstr>
      <vt:lpstr>Session-31</vt:lpstr>
      <vt:lpstr> Operating Systems Design​ Session 34: Thread API and Condition Variables </vt:lpstr>
      <vt:lpstr>Thread Concepts</vt:lpstr>
      <vt:lpstr>Thread Creation</vt:lpstr>
      <vt:lpstr>Thread Identification</vt:lpstr>
      <vt:lpstr>Thread Identification</vt:lpstr>
      <vt:lpstr>Thread Termination</vt:lpstr>
      <vt:lpstr>Wait for a thread to complete</vt:lpstr>
      <vt:lpstr>PowerPoint Presentation</vt:lpstr>
      <vt:lpstr>Locks</vt:lpstr>
      <vt:lpstr>Locks (Cont.)</vt:lpstr>
      <vt:lpstr>Locks (Cont.)</vt:lpstr>
      <vt:lpstr>Locks (Cont.)</vt:lpstr>
      <vt:lpstr>Condition Variables</vt:lpstr>
      <vt:lpstr>Condition Variables (Cont.)</vt:lpstr>
      <vt:lpstr>Condition Variables (Cont.)</vt:lpstr>
      <vt:lpstr>Condition Variables (Cont.)</vt:lpstr>
      <vt:lpstr>Compiling and Running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 – Concurrency</dc:title>
  <dc:creator>ASUS</dc:creator>
  <cp:lastModifiedBy>vishnuvardhan</cp:lastModifiedBy>
  <cp:revision>216</cp:revision>
  <dcterms:created xsi:type="dcterms:W3CDTF">2020-10-10T07:05:57Z</dcterms:created>
  <dcterms:modified xsi:type="dcterms:W3CDTF">2020-11-01T13:48:32Z</dcterms:modified>
</cp:coreProperties>
</file>