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481" r:id="rId2"/>
    <p:sldId id="689" r:id="rId3"/>
    <p:sldId id="690" r:id="rId4"/>
    <p:sldId id="685" r:id="rId5"/>
    <p:sldId id="686" r:id="rId6"/>
    <p:sldId id="687" r:id="rId7"/>
    <p:sldId id="688" r:id="rId8"/>
    <p:sldId id="691" r:id="rId9"/>
    <p:sldId id="678" r:id="rId10"/>
    <p:sldId id="653" r:id="rId11"/>
    <p:sldId id="692" r:id="rId12"/>
    <p:sldId id="661" r:id="rId13"/>
    <p:sldId id="679" r:id="rId14"/>
    <p:sldId id="680" r:id="rId15"/>
    <p:sldId id="681" r:id="rId16"/>
    <p:sldId id="682" r:id="rId17"/>
    <p:sldId id="683" r:id="rId18"/>
    <p:sldId id="684" r:id="rId19"/>
    <p:sldId id="698" r:id="rId20"/>
    <p:sldId id="699" r:id="rId21"/>
    <p:sldId id="700" r:id="rId22"/>
    <p:sldId id="695" r:id="rId23"/>
    <p:sldId id="696" r:id="rId24"/>
    <p:sldId id="4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246" autoAdjust="0"/>
    <p:restoredTop sz="94660" autoAdjust="0"/>
  </p:normalViewPr>
  <p:slideViewPr>
    <p:cSldViewPr snapToGrid="0">
      <p:cViewPr varScale="1">
        <p:scale>
          <a:sx n="81" d="100"/>
          <a:sy n="81" d="100"/>
        </p:scale>
        <p:origin x="108" y="294"/>
      </p:cViewPr>
      <p:guideLst>
        <p:guide orient="horz" pos="2160"/>
        <p:guide pos="3840"/>
      </p:guideLst>
    </p:cSldViewPr>
  </p:slideViewPr>
  <p:outlineViewPr>
    <p:cViewPr>
      <p:scale>
        <a:sx n="33" d="100"/>
        <a:sy n="33" d="100"/>
      </p:scale>
      <p:origin x="0" y="100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673D-08A9-485D-B334-FBE364CD0FA3}" type="datetimeFigureOut">
              <a:rPr lang="en-IN" smtClean="0"/>
              <a:pPr/>
              <a:t>04-11-2020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C6472-3D53-488C-AD4B-9CC4541E470A}" type="slidenum">
              <a:rPr lang="en-IN" smtClean="0"/>
              <a:pPr/>
              <a:t>‹#›</a:t>
            </a:fld>
            <a:endParaRPr lang="en-IN"/>
          </a:p>
        </p:txBody>
      </p:sp>
    </p:spTree>
    <p:extLst>
      <p:ext uri="{BB962C8B-B14F-4D97-AF65-F5344CB8AC3E}">
        <p14:creationId xmlns:p14="http://schemas.microsoft.com/office/powerpoint/2010/main" val="292151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BAA1-764E-494F-ACC0-2F99EC082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6BD02-63D9-40BE-B999-1B8CDD207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27D5B-0D66-4202-8B73-6A7F4FBE5CAE}"/>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5" name="Footer Placeholder 4">
            <a:extLst>
              <a:ext uri="{FF2B5EF4-FFF2-40B4-BE49-F238E27FC236}">
                <a16:creationId xmlns:a16="http://schemas.microsoft.com/office/drawing/2014/main" id="{8C2783BA-7863-4556-B49F-2F120E3C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B843B-D2E8-4A15-BB9F-485E72BDBA27}"/>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68436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1CED-53E0-4C81-8545-DAADC6A68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CF36BE-1116-4915-9A57-B2C7133A6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3A298-FFA9-4671-B995-EA8BAADDDEEC}"/>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5" name="Footer Placeholder 4">
            <a:extLst>
              <a:ext uri="{FF2B5EF4-FFF2-40B4-BE49-F238E27FC236}">
                <a16:creationId xmlns:a16="http://schemas.microsoft.com/office/drawing/2014/main" id="{96D33558-041C-45B3-BD2D-4ECBFAC4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0E182-233C-468F-A452-E27577638388}"/>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12214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1086B-FC5D-48C1-9F24-A57BC8552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8CE97-B556-4DB4-A7C9-B755215B1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72BA5-3591-45BE-AE30-AA03B7CF7AB9}"/>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5" name="Footer Placeholder 4">
            <a:extLst>
              <a:ext uri="{FF2B5EF4-FFF2-40B4-BE49-F238E27FC236}">
                <a16:creationId xmlns:a16="http://schemas.microsoft.com/office/drawing/2014/main" id="{60D13A68-A9FB-415A-982A-EF231971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2985A-9D07-47AE-8705-4D090DB5C0D0}"/>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47813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6991-A24D-4DDF-8451-4EA6D9B0D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A5DD3-C439-450E-A222-E2CC4D074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8B1BD-F678-473F-970C-1B2E78746A47}"/>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5" name="Footer Placeholder 4">
            <a:extLst>
              <a:ext uri="{FF2B5EF4-FFF2-40B4-BE49-F238E27FC236}">
                <a16:creationId xmlns:a16="http://schemas.microsoft.com/office/drawing/2014/main" id="{8DE997A1-C023-4698-A53F-3162F7834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F043E-6401-43B9-A1CA-91C44ED2636A}"/>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73582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BE62-6D93-469D-872D-F57FD12F4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308EF-0039-43B5-BDFA-79C9D5E40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A6C41-326D-4BAA-9AEA-21414BCE0E58}"/>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5" name="Footer Placeholder 4">
            <a:extLst>
              <a:ext uri="{FF2B5EF4-FFF2-40B4-BE49-F238E27FC236}">
                <a16:creationId xmlns:a16="http://schemas.microsoft.com/office/drawing/2014/main" id="{6BA5461E-9311-4131-9C94-32D0029FA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1970A-1D42-4054-8D5F-36D840CD2147}"/>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403391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70BF-2658-4E9D-B53C-9BDFD5D01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B8927-3A7E-4B76-B704-11DAEAF41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53FB6-4218-4545-A221-AF8E8416D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FC0E7-3A14-475C-8067-8963EDC31395}"/>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6" name="Footer Placeholder 5">
            <a:extLst>
              <a:ext uri="{FF2B5EF4-FFF2-40B4-BE49-F238E27FC236}">
                <a16:creationId xmlns:a16="http://schemas.microsoft.com/office/drawing/2014/main" id="{B0D613EC-61C2-4353-8CD4-D55BB88AA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80E40-69E5-4481-9411-4E34E3E78251}"/>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22738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06DA-2D1B-47F9-B82F-45213DCA6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C93D9-ACFE-41B2-BB22-7EFE8654E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889C3-7052-4414-8919-5DA01CB10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68771-5C28-4270-A7C4-878CDEE70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D8702-13D4-422C-B71F-2E3017FAF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6B91A-CD8F-41DA-8D53-11E43554AC56}"/>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8" name="Footer Placeholder 7">
            <a:extLst>
              <a:ext uri="{FF2B5EF4-FFF2-40B4-BE49-F238E27FC236}">
                <a16:creationId xmlns:a16="http://schemas.microsoft.com/office/drawing/2014/main" id="{FBC18969-2F0B-4761-8668-CE59EDD20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EC431E-6A0B-4FDC-A788-9785D5D6ED23}"/>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2237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1919-DE5A-4373-82DC-23F5A8E041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0C199-819B-46E6-BBBE-8B16E57FB3A3}"/>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4" name="Footer Placeholder 3">
            <a:extLst>
              <a:ext uri="{FF2B5EF4-FFF2-40B4-BE49-F238E27FC236}">
                <a16:creationId xmlns:a16="http://schemas.microsoft.com/office/drawing/2014/main" id="{9662AF19-5F33-4E60-9DE9-D1071A8BE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3DD7B-96C1-4B70-BB70-D45DC4A3F2BB}"/>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18387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168AF-2498-478D-8EFA-FF6BFBAAC21A}"/>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3" name="Footer Placeholder 2">
            <a:extLst>
              <a:ext uri="{FF2B5EF4-FFF2-40B4-BE49-F238E27FC236}">
                <a16:creationId xmlns:a16="http://schemas.microsoft.com/office/drawing/2014/main" id="{BBC72B70-3DF6-4629-8C97-589D0564C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2F3AD-E1BA-4081-85B1-4B5D20BDEC54}"/>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9341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A7EE-CB9B-413B-8B6A-E4E534984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E7B70D-B2AF-462E-B15B-D94739754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7E88FE-595E-4424-B3D8-A2915524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904E3-3C77-4C57-A404-12FBE6E9E27B}"/>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6" name="Footer Placeholder 5">
            <a:extLst>
              <a:ext uri="{FF2B5EF4-FFF2-40B4-BE49-F238E27FC236}">
                <a16:creationId xmlns:a16="http://schemas.microsoft.com/office/drawing/2014/main" id="{2668CC37-EEA9-43E2-8A57-202B866C8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49487-E7B1-4D6A-B644-162F6DE90213}"/>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84309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71AE-49F2-44EE-8741-C98D6C7E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0DC75-344D-4A8A-A6BF-E5CFD8DB6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E0D4060-7F87-41EC-AE6F-67D8EBE62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6286A-310F-4225-86F2-9D8D19D83DA4}"/>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6" name="Footer Placeholder 5">
            <a:extLst>
              <a:ext uri="{FF2B5EF4-FFF2-40B4-BE49-F238E27FC236}">
                <a16:creationId xmlns:a16="http://schemas.microsoft.com/office/drawing/2014/main" id="{E35C2F42-4013-4A5F-9C52-1911E7B0C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79416-A28F-4A37-884C-480EB4BBBE2F}"/>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9917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D6A84-5CAA-46EC-8B73-3BA70688F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C4ABA-AB51-4F9C-9B17-6848D33EA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7DAD6-CACA-4FAF-B721-58597B5B1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AD84D-2E55-4090-8ED3-FF3362D8EB0A}" type="datetimeFigureOut">
              <a:rPr lang="en-US" smtClean="0"/>
              <a:pPr/>
              <a:t>11/4/2020</a:t>
            </a:fld>
            <a:endParaRPr lang="en-US"/>
          </a:p>
        </p:txBody>
      </p:sp>
      <p:sp>
        <p:nvSpPr>
          <p:cNvPr id="5" name="Footer Placeholder 4">
            <a:extLst>
              <a:ext uri="{FF2B5EF4-FFF2-40B4-BE49-F238E27FC236}">
                <a16:creationId xmlns:a16="http://schemas.microsoft.com/office/drawing/2014/main" id="{84190BD8-B16B-4819-BA83-C1A3BD442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D5C834-C71E-4E10-8451-C04B15C7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2F56-3308-4FA1-8E32-5018D79001BB}" type="slidenum">
              <a:rPr lang="en-US" smtClean="0"/>
              <a:pPr/>
              <a:t>‹#›</a:t>
            </a:fld>
            <a:endParaRPr lang="en-US"/>
          </a:p>
        </p:txBody>
      </p:sp>
    </p:spTree>
    <p:extLst>
      <p:ext uri="{BB962C8B-B14F-4D97-AF65-F5344CB8AC3E}">
        <p14:creationId xmlns:p14="http://schemas.microsoft.com/office/powerpoint/2010/main" val="400930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F8D17B-9457-4A2D-98CD-889C5DFA895C}"/>
              </a:ext>
            </a:extLst>
          </p:cNvPr>
          <p:cNvSpPr/>
          <p:nvPr/>
        </p:nvSpPr>
        <p:spPr>
          <a:xfrm>
            <a:off x="0" y="1446028"/>
            <a:ext cx="12192000" cy="4040372"/>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B46DE73-3A40-4B12-8697-E0C74FE3CF0C}"/>
              </a:ext>
            </a:extLst>
          </p:cNvPr>
          <p:cNvSpPr>
            <a:spLocks noGrp="1"/>
          </p:cNvSpPr>
          <p:nvPr>
            <p:ph type="ctrTitle"/>
          </p:nvPr>
        </p:nvSpPr>
        <p:spPr>
          <a:xfrm>
            <a:off x="0" y="3461657"/>
            <a:ext cx="12192000" cy="1972492"/>
          </a:xfrm>
        </p:spPr>
        <p:txBody>
          <a:bodyPr>
            <a:noAutofit/>
          </a:bodyPr>
          <a:lstStyle/>
          <a:p>
            <a:pPr>
              <a:lnSpc>
                <a:spcPct val="150000"/>
              </a:lnSpc>
              <a:spcBef>
                <a:spcPts val="600"/>
              </a:spcBef>
              <a:spcAft>
                <a:spcPts val="600"/>
              </a:spcAft>
            </a:pPr>
            <a:br>
              <a:rPr lang="en-US" sz="7200" b="1" spc="50" dirty="0">
                <a:ln w="0"/>
                <a:solidFill>
                  <a:schemeClr val="bg1"/>
                </a:solidFill>
                <a:effectLst>
                  <a:innerShdw blurRad="63500" dist="50800" dir="13500000">
                    <a:srgbClr val="000000">
                      <a:alpha val="50000"/>
                    </a:srgbClr>
                  </a:innerShdw>
                </a:effectLst>
              </a:rPr>
            </a:br>
            <a:r>
              <a:rPr lang="en-US" sz="4800" b="1" i="0" u="none" strike="noStrike" spc="50" dirty="0">
                <a:ln w="0"/>
                <a:solidFill>
                  <a:schemeClr val="bg1"/>
                </a:solidFill>
                <a:effectLst>
                  <a:innerShdw blurRad="63500" dist="50800" dir="13500000">
                    <a:srgbClr val="000000">
                      <a:alpha val="50000"/>
                    </a:srgbClr>
                  </a:innerShdw>
                </a:effectLst>
                <a:latin typeface="Calibri" panose="020F0502020204030204" pitchFamily="34" charset="0"/>
              </a:rPr>
              <a:t>Operating Systems Design</a:t>
            </a:r>
            <a:r>
              <a:rPr lang="en-US" sz="7200" b="1" i="0" spc="50" dirty="0">
                <a:ln w="0"/>
                <a:solidFill>
                  <a:schemeClr val="bg1"/>
                </a:solidFill>
                <a:effectLst>
                  <a:innerShdw blurRad="63500" dist="50800" dir="13500000">
                    <a:srgbClr val="000000">
                      <a:alpha val="50000"/>
                    </a:srgbClr>
                  </a:innerShdw>
                </a:effectLst>
                <a:latin typeface="Calibri" panose="020F0502020204030204" pitchFamily="34" charset="0"/>
              </a:rPr>
              <a:t>​</a:t>
            </a:r>
            <a:br>
              <a:rPr lang="en-US" sz="7200" b="1" i="0" spc="50" dirty="0">
                <a:ln w="0"/>
                <a:solidFill>
                  <a:schemeClr val="bg1"/>
                </a:solidFill>
                <a:effectLst>
                  <a:innerShdw blurRad="63500" dist="50800" dir="13500000">
                    <a:srgbClr val="000000">
                      <a:alpha val="50000"/>
                    </a:srgbClr>
                  </a:innerShdw>
                </a:effectLst>
                <a:latin typeface="Calibri" panose="020F0502020204030204" pitchFamily="34" charset="0"/>
              </a:rPr>
            </a:br>
            <a:r>
              <a:rPr lang="en-US" sz="4400" b="1" spc="50" dirty="0">
                <a:ln w="0"/>
                <a:solidFill>
                  <a:schemeClr val="bg1"/>
                </a:solidFill>
                <a:effectLst>
                  <a:innerShdw blurRad="63500" dist="50800" dir="13500000">
                    <a:srgbClr val="000000">
                      <a:alpha val="50000"/>
                    </a:srgbClr>
                  </a:innerShdw>
                </a:effectLst>
                <a:latin typeface="+mn-lt"/>
              </a:rPr>
              <a:t>Session 36: </a:t>
            </a:r>
            <a:r>
              <a:rPr lang="en-IN" sz="4400" b="1" spc="50" dirty="0">
                <a:ln w="0"/>
                <a:solidFill>
                  <a:schemeClr val="bg1"/>
                </a:solidFill>
                <a:effectLst>
                  <a:innerShdw blurRad="63500" dist="50800" dir="13500000">
                    <a:srgbClr val="000000">
                      <a:alpha val="50000"/>
                    </a:srgbClr>
                  </a:innerShdw>
                </a:effectLst>
                <a:latin typeface="+mn-lt"/>
              </a:rPr>
              <a:t>Mutex, Concurrent Linked Lists</a:t>
            </a:r>
            <a:endParaRPr lang="en-US" sz="4400" b="1" spc="50" dirty="0">
              <a:ln w="0"/>
              <a:solidFill>
                <a:schemeClr val="bg1"/>
              </a:solidFill>
              <a:effectLst>
                <a:innerShdw blurRad="63500" dist="50800" dir="13500000">
                  <a:srgbClr val="000000">
                    <a:alpha val="50000"/>
                  </a:srgbClr>
                </a:innerShdw>
              </a:effectLst>
              <a:latin typeface="+mn-lt"/>
            </a:endParaRPr>
          </a:p>
        </p:txBody>
      </p:sp>
      <p:sp>
        <p:nvSpPr>
          <p:cNvPr id="12" name="TextBox 11">
            <a:extLst>
              <a:ext uri="{FF2B5EF4-FFF2-40B4-BE49-F238E27FC236}">
                <a16:creationId xmlns:a16="http://schemas.microsoft.com/office/drawing/2014/main" id="{3854C4E1-D9BB-4CEF-B300-13701DFDCF8E}"/>
              </a:ext>
            </a:extLst>
          </p:cNvPr>
          <p:cNvSpPr txBox="1"/>
          <p:nvPr/>
        </p:nvSpPr>
        <p:spPr>
          <a:xfrm>
            <a:off x="0" y="1876396"/>
            <a:ext cx="12192000" cy="769441"/>
          </a:xfrm>
          <a:prstGeom prst="rect">
            <a:avLst/>
          </a:prstGeom>
          <a:noFill/>
        </p:spPr>
        <p:txBody>
          <a:bodyPr wrap="square">
            <a:spAutoFit/>
          </a:bodyPr>
          <a:lstStyle/>
          <a:p>
            <a:pPr algn="ctr"/>
            <a:r>
              <a:rPr lang="en-IN" sz="4400" b="1" spc="50" dirty="0">
                <a:ln w="0"/>
                <a:solidFill>
                  <a:schemeClr val="bg1"/>
                </a:solidFill>
                <a:effectLst>
                  <a:innerShdw blurRad="63500" dist="50800" dir="13500000">
                    <a:srgbClr val="000000">
                      <a:alpha val="50000"/>
                    </a:srgbClr>
                  </a:innerShdw>
                </a:effectLst>
              </a:rPr>
              <a:t>19CS2106R​</a:t>
            </a:r>
          </a:p>
        </p:txBody>
      </p:sp>
      <p:sp>
        <p:nvSpPr>
          <p:cNvPr id="14" name="TextBox 13">
            <a:extLst>
              <a:ext uri="{FF2B5EF4-FFF2-40B4-BE49-F238E27FC236}">
                <a16:creationId xmlns:a16="http://schemas.microsoft.com/office/drawing/2014/main" id="{84BAEC50-F360-44B5-9CD6-F2332A6A95AB}"/>
              </a:ext>
            </a:extLst>
          </p:cNvPr>
          <p:cNvSpPr txBox="1"/>
          <p:nvPr/>
        </p:nvSpPr>
        <p:spPr>
          <a:xfrm>
            <a:off x="2525086" y="6048017"/>
            <a:ext cx="6962163" cy="369332"/>
          </a:xfrm>
          <a:prstGeom prst="rect">
            <a:avLst/>
          </a:prstGeom>
          <a:noFill/>
        </p:spPr>
        <p:txBody>
          <a:bodyPr wrap="square">
            <a:spAutoFit/>
          </a:bodyPr>
          <a:lstStyle/>
          <a:p>
            <a:pPr algn="ctr"/>
            <a:r>
              <a:rPr lang="en-US" b="0" i="0" dirty="0">
                <a:solidFill>
                  <a:srgbClr val="898989"/>
                </a:solidFill>
                <a:effectLst/>
                <a:latin typeface="Calibri" panose="020F0502020204030204" pitchFamily="34" charset="0"/>
              </a:rPr>
              <a:t>© 2020 KL University </a:t>
            </a:r>
            <a:endParaRPr lang="en-IN" dirty="0"/>
          </a:p>
        </p:txBody>
      </p:sp>
      <p:pic>
        <p:nvPicPr>
          <p:cNvPr id="1026" name="Picture 2" descr="KL Deemed to be University Logo">
            <a:extLst>
              <a:ext uri="{FF2B5EF4-FFF2-40B4-BE49-F238E27FC236}">
                <a16:creationId xmlns:a16="http://schemas.microsoft.com/office/drawing/2014/main" id="{B40BD21A-190E-4213-8A75-AE891938F6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755"/>
          <a:stretch/>
        </p:blipFill>
        <p:spPr bwMode="auto">
          <a:xfrm>
            <a:off x="4879800" y="201699"/>
            <a:ext cx="2432399" cy="102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0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213741E7-9A0A-425F-A21F-A131DF4708CC}"/>
              </a:ext>
            </a:extLst>
          </p:cNvPr>
          <p:cNvSpPr>
            <a:spLocks noGrp="1"/>
          </p:cNvSpPr>
          <p:nvPr>
            <p:ph type="title"/>
          </p:nvPr>
        </p:nvSpPr>
        <p:spPr>
          <a:xfrm>
            <a:off x="668482" y="53655"/>
            <a:ext cx="10515600" cy="1325563"/>
          </a:xfrm>
        </p:spPr>
        <p:txBody>
          <a:bodyPr/>
          <a:lstStyle/>
          <a:p>
            <a:r>
              <a:rPr lang="en-US" altLang="ko-KR" dirty="0"/>
              <a:t>Lock-based Concurrent Data structure</a:t>
            </a:r>
            <a:endParaRPr lang="ko-KR" altLang="en-US" b="1" dirty="0"/>
          </a:p>
        </p:txBody>
      </p:sp>
      <p:sp>
        <p:nvSpPr>
          <p:cNvPr id="14" name="내용 개체 틀 2">
            <a:extLst>
              <a:ext uri="{FF2B5EF4-FFF2-40B4-BE49-F238E27FC236}">
                <a16:creationId xmlns:a16="http://schemas.microsoft.com/office/drawing/2014/main" id="{DF2BAD2C-D4BD-4EB2-B94C-CA67597728CC}"/>
              </a:ext>
            </a:extLst>
          </p:cNvPr>
          <p:cNvSpPr>
            <a:spLocks noGrp="1"/>
          </p:cNvSpPr>
          <p:nvPr>
            <p:ph idx="1"/>
          </p:nvPr>
        </p:nvSpPr>
        <p:spPr>
          <a:xfrm>
            <a:off x="405663" y="1076691"/>
            <a:ext cx="10948137" cy="5100272"/>
          </a:xfrm>
        </p:spPr>
        <p:txBody>
          <a:bodyPr>
            <a:normAutofit lnSpcReduction="10000"/>
          </a:bodyPr>
          <a:lstStyle/>
          <a:p>
            <a:pPr marL="0" indent="0">
              <a:buNone/>
            </a:pPr>
            <a:r>
              <a:rPr lang="en-US" altLang="ko-KR" dirty="0"/>
              <a:t>Adding locks to a data structure makes the structure </a:t>
            </a:r>
            <a:r>
              <a:rPr lang="en-US" altLang="ko-KR" b="1" dirty="0"/>
              <a:t>thread safe</a:t>
            </a:r>
            <a:r>
              <a:rPr lang="en-US" altLang="ko-KR" dirty="0"/>
              <a:t>.</a:t>
            </a:r>
          </a:p>
          <a:p>
            <a:pPr marL="0" indent="0">
              <a:buNone/>
            </a:pPr>
            <a:r>
              <a:rPr lang="en-US" altLang="en-US" dirty="0"/>
              <a:t>A block of code is </a:t>
            </a:r>
            <a:r>
              <a:rPr lang="en-US" altLang="en-US" dirty="0">
                <a:solidFill>
                  <a:srgbClr val="FF0000"/>
                </a:solidFill>
              </a:rPr>
              <a:t>thread-safe</a:t>
            </a:r>
            <a:r>
              <a:rPr lang="en-US" altLang="en-US" dirty="0"/>
              <a:t> if it can be simultaneously executed by multiple threads without causing problems.</a:t>
            </a:r>
          </a:p>
          <a:p>
            <a:pPr>
              <a:defRPr/>
            </a:pPr>
            <a:r>
              <a:rPr lang="en-US" b="1" dirty="0"/>
              <a:t>Thread-safeness: </a:t>
            </a:r>
            <a:r>
              <a:rPr lang="en-US" dirty="0"/>
              <a:t>in a nutshell, refers an application's ability to execute multiple threads simultaneously without "clobbering" shared data or creating "race" conditions. </a:t>
            </a:r>
          </a:p>
          <a:p>
            <a:pPr>
              <a:defRPr/>
            </a:pPr>
            <a:r>
              <a:rPr lang="en-US" dirty="0"/>
              <a:t>For example, suppose that your application creates several threads, each of which makes a call to the same library routine: </a:t>
            </a:r>
          </a:p>
          <a:p>
            <a:pPr lvl="1">
              <a:defRPr/>
            </a:pPr>
            <a:r>
              <a:rPr lang="en-US" dirty="0"/>
              <a:t>This library routine accesses/modifies a global structure or location in memory. </a:t>
            </a:r>
          </a:p>
          <a:p>
            <a:pPr lvl="1">
              <a:defRPr/>
            </a:pPr>
            <a:r>
              <a:rPr lang="en-US" dirty="0"/>
              <a:t>As each thread calls this routine it is possible that they may try to modify this global structure/memory location at the same time. </a:t>
            </a:r>
          </a:p>
          <a:p>
            <a:pPr lvl="1">
              <a:defRPr/>
            </a:pPr>
            <a:r>
              <a:rPr lang="en-US" dirty="0"/>
              <a:t>If the routine does not employ some sort of synchronization constructs to prevent data corruption, then it is not thread-safe. </a:t>
            </a:r>
          </a:p>
          <a:p>
            <a:pPr marL="457200" lvl="1" indent="0">
              <a:buNone/>
            </a:pPr>
            <a:endParaRPr lang="ko-KR" altLang="en-US" dirty="0"/>
          </a:p>
        </p:txBody>
      </p:sp>
    </p:spTree>
    <p:extLst>
      <p:ext uri="{BB962C8B-B14F-4D97-AF65-F5344CB8AC3E}">
        <p14:creationId xmlns:p14="http://schemas.microsoft.com/office/powerpoint/2010/main" val="1523679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213741E7-9A0A-425F-A21F-A131DF4708CC}"/>
              </a:ext>
            </a:extLst>
          </p:cNvPr>
          <p:cNvSpPr>
            <a:spLocks noGrp="1"/>
          </p:cNvSpPr>
          <p:nvPr>
            <p:ph type="title"/>
          </p:nvPr>
        </p:nvSpPr>
        <p:spPr>
          <a:xfrm>
            <a:off x="668482" y="53655"/>
            <a:ext cx="10515600" cy="1325563"/>
          </a:xfrm>
        </p:spPr>
        <p:txBody>
          <a:bodyPr/>
          <a:lstStyle/>
          <a:p>
            <a:r>
              <a:rPr lang="en-US" altLang="ko-KR" dirty="0"/>
              <a:t>Lock-based Concurrent Data structure</a:t>
            </a:r>
            <a:endParaRPr lang="ko-KR" altLang="en-US" b="1" dirty="0"/>
          </a:p>
        </p:txBody>
      </p:sp>
      <p:sp>
        <p:nvSpPr>
          <p:cNvPr id="14" name="내용 개체 틀 2">
            <a:extLst>
              <a:ext uri="{FF2B5EF4-FFF2-40B4-BE49-F238E27FC236}">
                <a16:creationId xmlns:a16="http://schemas.microsoft.com/office/drawing/2014/main" id="{DF2BAD2C-D4BD-4EB2-B94C-CA67597728CC}"/>
              </a:ext>
            </a:extLst>
          </p:cNvPr>
          <p:cNvSpPr>
            <a:spLocks noGrp="1"/>
          </p:cNvSpPr>
          <p:nvPr>
            <p:ph idx="1"/>
          </p:nvPr>
        </p:nvSpPr>
        <p:spPr>
          <a:xfrm>
            <a:off x="405663" y="1076691"/>
            <a:ext cx="10948137" cy="5100272"/>
          </a:xfrm>
        </p:spPr>
        <p:txBody>
          <a:bodyPr>
            <a:normAutofit/>
          </a:bodyPr>
          <a:lstStyle/>
          <a:p>
            <a:pPr marL="0" indent="0">
              <a:buNone/>
            </a:pPr>
            <a:r>
              <a:rPr lang="en-US" altLang="en-US" dirty="0"/>
              <a:t>Solution #1</a:t>
            </a:r>
          </a:p>
          <a:p>
            <a:pPr lvl="1"/>
            <a:r>
              <a:rPr lang="en-US" altLang="en-US" dirty="0"/>
              <a:t>An obvious solution is to simply lock the list any time that a thread attempts to access it. </a:t>
            </a:r>
          </a:p>
          <a:p>
            <a:pPr lvl="1"/>
            <a:r>
              <a:rPr lang="en-US" altLang="en-US" dirty="0"/>
              <a:t>A call to each of the three functions can be protected by a mutex.</a:t>
            </a:r>
          </a:p>
          <a:p>
            <a:pPr marL="0" indent="0">
              <a:buNone/>
            </a:pPr>
            <a:r>
              <a:rPr lang="en-US" altLang="en-US" dirty="0"/>
              <a:t>Solution #2</a:t>
            </a:r>
          </a:p>
          <a:p>
            <a:pPr lvl="1"/>
            <a:r>
              <a:rPr lang="en-US" altLang="en-US" dirty="0"/>
              <a:t>Instead of locking the entire list, we could try to lock individual nodes.</a:t>
            </a:r>
          </a:p>
          <a:p>
            <a:pPr lvl="1"/>
            <a:r>
              <a:rPr lang="en-US" altLang="en-US" dirty="0"/>
              <a:t>A “finer-grained” approach.</a:t>
            </a:r>
          </a:p>
          <a:p>
            <a:pPr marL="457200" lvl="1" indent="0">
              <a:buNone/>
            </a:pPr>
            <a:r>
              <a:rPr lang="en-US" altLang="ko-KR" sz="2000" b="1" dirty="0">
                <a:solidFill>
                  <a:prstClr val="black"/>
                </a:solidFill>
                <a:latin typeface="Courier New" pitchFamily="49" charset="0"/>
                <a:ea typeface="맑은 고딕" pitchFamily="50" charset="-127"/>
                <a:cs typeface="Courier New" pitchFamily="49" charset="0"/>
              </a:rPr>
              <a:t>1 	</a:t>
            </a:r>
            <a:r>
              <a:rPr lang="en-US" altLang="ko-KR" sz="2000" b="1" dirty="0">
                <a:solidFill>
                  <a:srgbClr val="00B0F0"/>
                </a:solidFill>
                <a:latin typeface="Courier New" pitchFamily="49" charset="0"/>
                <a:ea typeface="맑은 고딕" pitchFamily="50" charset="-127"/>
                <a:cs typeface="Courier New" pitchFamily="49" charset="0"/>
              </a:rPr>
              <a:t>// basic node structure</a:t>
            </a:r>
          </a:p>
          <a:p>
            <a:pPr marL="457200" lvl="1" indent="0">
              <a:buNone/>
            </a:pPr>
            <a:r>
              <a:rPr lang="en-US" altLang="ko-KR" sz="2000" b="1" dirty="0">
                <a:solidFill>
                  <a:prstClr val="black"/>
                </a:solidFill>
                <a:latin typeface="Courier New" pitchFamily="49" charset="0"/>
                <a:ea typeface="맑은 고딕" pitchFamily="50" charset="-127"/>
                <a:cs typeface="Courier New" pitchFamily="49" charset="0"/>
              </a:rPr>
              <a:t>2 	</a:t>
            </a:r>
            <a:r>
              <a:rPr lang="en-US" altLang="ko-KR" sz="2000" b="1" dirty="0">
                <a:solidFill>
                  <a:srgbClr val="00B050"/>
                </a:solidFill>
                <a:latin typeface="Courier New" pitchFamily="49" charset="0"/>
                <a:ea typeface="맑은 고딕" pitchFamily="50" charset="-127"/>
                <a:cs typeface="Courier New" pitchFamily="49" charset="0"/>
              </a:rPr>
              <a:t>typedef struct </a:t>
            </a:r>
            <a:r>
              <a:rPr lang="en-US" altLang="ko-KR" sz="2000" b="1" dirty="0">
                <a:solidFill>
                  <a:prstClr val="black"/>
                </a:solidFill>
                <a:latin typeface="Courier New" pitchFamily="49" charset="0"/>
                <a:ea typeface="맑은 고딕" pitchFamily="50" charset="-127"/>
                <a:cs typeface="Courier New" pitchFamily="49" charset="0"/>
              </a:rPr>
              <a:t>__</a:t>
            </a:r>
            <a:r>
              <a:rPr lang="en-US" altLang="ko-KR" sz="2000" b="1" dirty="0" err="1">
                <a:solidFill>
                  <a:prstClr val="black"/>
                </a:solidFill>
                <a:latin typeface="Courier New" pitchFamily="49" charset="0"/>
                <a:ea typeface="맑은 고딕" pitchFamily="50" charset="-127"/>
                <a:cs typeface="Courier New" pitchFamily="49" charset="0"/>
              </a:rPr>
              <a:t>node_t</a:t>
            </a:r>
            <a:r>
              <a:rPr lang="en-US" altLang="ko-KR" sz="2000" b="1" dirty="0">
                <a:solidFill>
                  <a:prstClr val="black"/>
                </a:solidFill>
                <a:latin typeface="Courier New" pitchFamily="49" charset="0"/>
                <a:ea typeface="맑은 고딕" pitchFamily="50" charset="-127"/>
                <a:cs typeface="Courier New" pitchFamily="49" charset="0"/>
              </a:rPr>
              <a:t> {</a:t>
            </a:r>
          </a:p>
          <a:p>
            <a:pPr marL="457200" lvl="1" indent="0">
              <a:buNone/>
            </a:pPr>
            <a:r>
              <a:rPr lang="en-US" altLang="ko-KR" sz="2000" b="1" dirty="0">
                <a:solidFill>
                  <a:prstClr val="black"/>
                </a:solidFill>
                <a:latin typeface="Courier New" pitchFamily="49" charset="0"/>
                <a:ea typeface="맑은 고딕" pitchFamily="50" charset="-127"/>
                <a:cs typeface="Courier New" pitchFamily="49" charset="0"/>
              </a:rPr>
              <a:t>3 		</a:t>
            </a:r>
            <a:r>
              <a:rPr lang="en-US" altLang="ko-KR" sz="2000" b="1" dirty="0">
                <a:solidFill>
                  <a:srgbClr val="00B050"/>
                </a:solidFill>
                <a:latin typeface="Courier New" pitchFamily="49" charset="0"/>
                <a:ea typeface="맑은 고딕" pitchFamily="50" charset="-127"/>
                <a:cs typeface="Courier New" pitchFamily="49" charset="0"/>
              </a:rPr>
              <a:t>int</a:t>
            </a:r>
            <a:r>
              <a:rPr lang="en-US" altLang="ko-KR" sz="2000" b="1" dirty="0">
                <a:solidFill>
                  <a:prstClr val="black"/>
                </a:solidFill>
                <a:latin typeface="Courier New" pitchFamily="49" charset="0"/>
                <a:ea typeface="맑은 고딕" pitchFamily="50" charset="-127"/>
                <a:cs typeface="Courier New" pitchFamily="49" charset="0"/>
              </a:rPr>
              <a:t> key;</a:t>
            </a:r>
          </a:p>
          <a:p>
            <a:pPr marL="457200" lvl="1" indent="0">
              <a:buNone/>
            </a:pPr>
            <a:r>
              <a:rPr lang="en-US" altLang="ko-KR" sz="2000" b="1" dirty="0">
                <a:solidFill>
                  <a:prstClr val="black"/>
                </a:solidFill>
                <a:latin typeface="Courier New" pitchFamily="49" charset="0"/>
                <a:ea typeface="맑은 고딕" pitchFamily="50" charset="-127"/>
                <a:cs typeface="Courier New" pitchFamily="49" charset="0"/>
              </a:rPr>
              <a:t>4 		struct __</a:t>
            </a:r>
            <a:r>
              <a:rPr lang="en-US" altLang="ko-KR" sz="2000" b="1" dirty="0" err="1">
                <a:solidFill>
                  <a:prstClr val="black"/>
                </a:solidFill>
                <a:latin typeface="Courier New" pitchFamily="49" charset="0"/>
                <a:ea typeface="맑은 고딕" pitchFamily="50" charset="-127"/>
                <a:cs typeface="Courier New" pitchFamily="49" charset="0"/>
              </a:rPr>
              <a:t>node_t</a:t>
            </a:r>
            <a:r>
              <a:rPr lang="en-US" altLang="ko-KR" sz="2000" b="1" dirty="0">
                <a:solidFill>
                  <a:prstClr val="black"/>
                </a:solidFill>
                <a:latin typeface="Courier New" pitchFamily="49" charset="0"/>
                <a:ea typeface="맑은 고딕" pitchFamily="50" charset="-127"/>
                <a:cs typeface="Courier New" pitchFamily="49" charset="0"/>
              </a:rPr>
              <a:t> *next;</a:t>
            </a:r>
          </a:p>
          <a:p>
            <a:pPr marL="457200" lvl="1" indent="0">
              <a:buNone/>
            </a:pPr>
            <a:r>
              <a:rPr lang="en-US" altLang="ko-KR" sz="2000" b="1" dirty="0">
                <a:solidFill>
                  <a:prstClr val="black"/>
                </a:solidFill>
                <a:latin typeface="Courier New" pitchFamily="49" charset="0"/>
                <a:ea typeface="맑은 고딕" pitchFamily="50" charset="-127"/>
                <a:cs typeface="Courier New" pitchFamily="49" charset="0"/>
              </a:rPr>
              <a:t>5 		</a:t>
            </a:r>
            <a:r>
              <a:rPr lang="en-US" altLang="ko-KR" sz="2000" b="1" dirty="0" err="1">
                <a:solidFill>
                  <a:prstClr val="black"/>
                </a:solidFill>
                <a:latin typeface="Courier New" pitchFamily="49" charset="0"/>
                <a:ea typeface="맑은 고딕" pitchFamily="50" charset="-127"/>
                <a:cs typeface="Courier New" pitchFamily="49" charset="0"/>
              </a:rPr>
              <a:t>pthread_mutex_t</a:t>
            </a:r>
            <a:r>
              <a:rPr lang="en-US" altLang="ko-KR" sz="2000" b="1" dirty="0">
                <a:solidFill>
                  <a:prstClr val="black"/>
                </a:solidFill>
                <a:latin typeface="Courier New" pitchFamily="49" charset="0"/>
                <a:ea typeface="맑은 고딕" pitchFamily="50" charset="-127"/>
                <a:cs typeface="Courier New" pitchFamily="49" charset="0"/>
              </a:rPr>
              <a:t> lock;</a:t>
            </a:r>
            <a:endParaRPr lang="en-US" altLang="ko-KR" sz="1000" b="1" dirty="0">
              <a:solidFill>
                <a:prstClr val="black"/>
              </a:solidFill>
              <a:latin typeface="Courier New" pitchFamily="49" charset="0"/>
              <a:ea typeface="맑은 고딕" pitchFamily="50" charset="-127"/>
              <a:cs typeface="Courier New" pitchFamily="49" charset="0"/>
            </a:endParaRPr>
          </a:p>
          <a:p>
            <a:pPr marL="457200" lvl="1" indent="0">
              <a:buNone/>
            </a:pPr>
            <a:r>
              <a:rPr lang="en-US" altLang="ko-KR" sz="2000" b="1" dirty="0">
                <a:solidFill>
                  <a:prstClr val="black"/>
                </a:solidFill>
                <a:latin typeface="Courier New" pitchFamily="49" charset="0"/>
                <a:ea typeface="맑은 고딕" pitchFamily="50" charset="-127"/>
                <a:cs typeface="Courier New" pitchFamily="49" charset="0"/>
              </a:rPr>
              <a:t>6 	} </a:t>
            </a:r>
            <a:r>
              <a:rPr lang="en-US" altLang="ko-KR" sz="2000" b="1" dirty="0" err="1">
                <a:solidFill>
                  <a:prstClr val="black"/>
                </a:solidFill>
                <a:latin typeface="Courier New" pitchFamily="49" charset="0"/>
                <a:ea typeface="맑은 고딕" pitchFamily="50" charset="-127"/>
                <a:cs typeface="Courier New" pitchFamily="49" charset="0"/>
              </a:rPr>
              <a:t>node_t</a:t>
            </a:r>
            <a:r>
              <a:rPr lang="en-US" altLang="ko-KR" sz="2000" b="1" dirty="0">
                <a:solidFill>
                  <a:prstClr val="black"/>
                </a:solidFill>
                <a:latin typeface="Courier New" pitchFamily="49" charset="0"/>
                <a:ea typeface="맑은 고딕" pitchFamily="50" charset="-127"/>
                <a:cs typeface="Courier New" pitchFamily="49" charset="0"/>
              </a:rPr>
              <a:t>;</a:t>
            </a:r>
          </a:p>
          <a:p>
            <a:pPr marL="457200" lvl="1" indent="0">
              <a:buNone/>
            </a:pPr>
            <a:endParaRPr lang="ko-KR" altLang="en-US" dirty="0"/>
          </a:p>
        </p:txBody>
      </p:sp>
    </p:spTree>
    <p:extLst>
      <p:ext uri="{BB962C8B-B14F-4D97-AF65-F5344CB8AC3E}">
        <p14:creationId xmlns:p14="http://schemas.microsoft.com/office/powerpoint/2010/main" val="2527373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CC4F51B8-A0D6-41AC-9602-DC44C22046B5}"/>
              </a:ext>
            </a:extLst>
          </p:cNvPr>
          <p:cNvSpPr>
            <a:spLocks noGrp="1"/>
          </p:cNvSpPr>
          <p:nvPr>
            <p:ph type="title"/>
          </p:nvPr>
        </p:nvSpPr>
        <p:spPr>
          <a:xfrm>
            <a:off x="783184" y="-81850"/>
            <a:ext cx="10515600" cy="1325563"/>
          </a:xfrm>
        </p:spPr>
        <p:txBody>
          <a:bodyPr/>
          <a:lstStyle/>
          <a:p>
            <a:r>
              <a:rPr lang="en-US" altLang="ko-KR" dirty="0"/>
              <a:t>Concurrent Linked Lists</a:t>
            </a:r>
            <a:endParaRPr lang="ko-KR" altLang="en-US" b="1" dirty="0"/>
          </a:p>
        </p:txBody>
      </p:sp>
      <p:sp>
        <p:nvSpPr>
          <p:cNvPr id="15" name="슬라이드 번호 개체 틀 3">
            <a:extLst>
              <a:ext uri="{FF2B5EF4-FFF2-40B4-BE49-F238E27FC236}">
                <a16:creationId xmlns:a16="http://schemas.microsoft.com/office/drawing/2014/main" id="{B46FBDC8-7179-4684-B0D6-2F78D6F5FDA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12</a:t>
            </a:fld>
            <a:r>
              <a:rPr lang="en-US" altLang="ko-KR">
                <a:solidFill>
                  <a:srgbClr val="1F497D">
                    <a:lumMod val="50000"/>
                  </a:srgbClr>
                </a:solidFill>
              </a:rPr>
              <a:t> </a:t>
            </a:r>
          </a:p>
        </p:txBody>
      </p:sp>
      <p:sp>
        <p:nvSpPr>
          <p:cNvPr id="17" name="직사각형 5">
            <a:extLst>
              <a:ext uri="{FF2B5EF4-FFF2-40B4-BE49-F238E27FC236}">
                <a16:creationId xmlns:a16="http://schemas.microsoft.com/office/drawing/2014/main" id="{CCF43753-4A3E-4238-94A9-A606709FAC36}"/>
              </a:ext>
            </a:extLst>
          </p:cNvPr>
          <p:cNvSpPr/>
          <p:nvPr/>
        </p:nvSpPr>
        <p:spPr>
          <a:xfrm>
            <a:off x="742438" y="802587"/>
            <a:ext cx="9779804" cy="5632311"/>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2000" b="1" dirty="0">
                <a:solidFill>
                  <a:prstClr val="black"/>
                </a:solidFill>
                <a:latin typeface="Courier New" pitchFamily="49" charset="0"/>
                <a:ea typeface="맑은 고딕" pitchFamily="50" charset="-127"/>
                <a:cs typeface="Courier New" pitchFamily="49" charset="0"/>
              </a:rPr>
              <a:t>1 	</a:t>
            </a:r>
            <a:r>
              <a:rPr lang="en-US" altLang="ko-KR" sz="2000" b="1" dirty="0">
                <a:solidFill>
                  <a:srgbClr val="00B0F0"/>
                </a:solidFill>
                <a:latin typeface="Courier New" pitchFamily="49" charset="0"/>
                <a:ea typeface="맑은 고딕" pitchFamily="50" charset="-127"/>
                <a:cs typeface="Courier New" pitchFamily="49" charset="0"/>
              </a:rPr>
              <a:t>// basic node structure</a:t>
            </a:r>
          </a:p>
          <a:p>
            <a:r>
              <a:rPr lang="en-US" altLang="ko-KR" sz="2000" b="1" dirty="0">
                <a:solidFill>
                  <a:prstClr val="black"/>
                </a:solidFill>
                <a:latin typeface="Courier New" pitchFamily="49" charset="0"/>
                <a:ea typeface="맑은 고딕" pitchFamily="50" charset="-127"/>
                <a:cs typeface="Courier New" pitchFamily="49" charset="0"/>
              </a:rPr>
              <a:t>2 	</a:t>
            </a:r>
            <a:r>
              <a:rPr lang="en-US" altLang="ko-KR" sz="2000" b="1" dirty="0" err="1">
                <a:solidFill>
                  <a:srgbClr val="00B050"/>
                </a:solidFill>
                <a:latin typeface="Courier New" pitchFamily="49" charset="0"/>
                <a:ea typeface="맑은 고딕" pitchFamily="50" charset="-127"/>
                <a:cs typeface="Courier New" pitchFamily="49" charset="0"/>
              </a:rPr>
              <a:t>typedef</a:t>
            </a:r>
            <a:r>
              <a:rPr lang="en-US" altLang="ko-KR" sz="2000" b="1" dirty="0">
                <a:solidFill>
                  <a:srgbClr val="00B050"/>
                </a:solidFill>
                <a:latin typeface="Courier New" pitchFamily="49" charset="0"/>
                <a:ea typeface="맑은 고딕" pitchFamily="50" charset="-127"/>
                <a:cs typeface="Courier New" pitchFamily="49" charset="0"/>
              </a:rPr>
              <a:t> </a:t>
            </a:r>
            <a:r>
              <a:rPr lang="en-US" altLang="ko-KR" sz="2000" b="1" dirty="0" err="1">
                <a:solidFill>
                  <a:srgbClr val="00B050"/>
                </a:solidFill>
                <a:latin typeface="Courier New" pitchFamily="49" charset="0"/>
                <a:ea typeface="맑은 고딕" pitchFamily="50" charset="-127"/>
                <a:cs typeface="Courier New" pitchFamily="49" charset="0"/>
              </a:rPr>
              <a:t>struct</a:t>
            </a:r>
            <a:r>
              <a:rPr lang="en-US" altLang="ko-KR" sz="2000" b="1" dirty="0">
                <a:solidFill>
                  <a:srgbClr val="00B050"/>
                </a:solidFill>
                <a:latin typeface="Courier New" pitchFamily="49" charset="0"/>
                <a:ea typeface="맑은 고딕" pitchFamily="50" charset="-127"/>
                <a:cs typeface="Courier New" pitchFamily="49" charset="0"/>
              </a:rPr>
              <a:t> </a:t>
            </a:r>
            <a:r>
              <a:rPr lang="en-US" altLang="ko-KR" sz="2000" b="1" dirty="0">
                <a:solidFill>
                  <a:prstClr val="black"/>
                </a:solidFill>
                <a:latin typeface="Courier New" pitchFamily="49" charset="0"/>
                <a:ea typeface="맑은 고딕" pitchFamily="50" charset="-127"/>
                <a:cs typeface="Courier New" pitchFamily="49" charset="0"/>
              </a:rPr>
              <a:t>__</a:t>
            </a:r>
            <a:r>
              <a:rPr lang="en-US" altLang="ko-KR" sz="2000" b="1" dirty="0" err="1">
                <a:solidFill>
                  <a:prstClr val="black"/>
                </a:solidFill>
                <a:latin typeface="Courier New" pitchFamily="49" charset="0"/>
                <a:ea typeface="맑은 고딕" pitchFamily="50" charset="-127"/>
                <a:cs typeface="Courier New" pitchFamily="49" charset="0"/>
              </a:rPr>
              <a:t>node_t</a:t>
            </a:r>
            <a:r>
              <a:rPr lang="en-US" altLang="ko-KR" sz="2000" b="1" dirty="0">
                <a:solidFill>
                  <a:prstClr val="black"/>
                </a:solidFill>
                <a:latin typeface="Courier New" pitchFamily="49" charset="0"/>
                <a:ea typeface="맑은 고딕" pitchFamily="50" charset="-127"/>
                <a:cs typeface="Courier New" pitchFamily="49" charset="0"/>
              </a:rPr>
              <a:t> {</a:t>
            </a:r>
          </a:p>
          <a:p>
            <a:r>
              <a:rPr lang="en-US" altLang="ko-KR" sz="2000" b="1" dirty="0">
                <a:solidFill>
                  <a:prstClr val="black"/>
                </a:solidFill>
                <a:latin typeface="Courier New" pitchFamily="49" charset="0"/>
                <a:ea typeface="맑은 고딕" pitchFamily="50" charset="-127"/>
                <a:cs typeface="Courier New" pitchFamily="49" charset="0"/>
              </a:rPr>
              <a:t>3 		</a:t>
            </a:r>
            <a:r>
              <a:rPr lang="en-US" altLang="ko-KR" sz="2000" b="1" dirty="0" err="1">
                <a:solidFill>
                  <a:srgbClr val="00B050"/>
                </a:solidFill>
                <a:latin typeface="Courier New" pitchFamily="49" charset="0"/>
                <a:ea typeface="맑은 고딕" pitchFamily="50" charset="-127"/>
                <a:cs typeface="Courier New" pitchFamily="49" charset="0"/>
              </a:rPr>
              <a:t>int</a:t>
            </a:r>
            <a:r>
              <a:rPr lang="en-US" altLang="ko-KR" sz="2000" b="1" dirty="0">
                <a:solidFill>
                  <a:prstClr val="black"/>
                </a:solidFill>
                <a:latin typeface="Courier New" pitchFamily="49" charset="0"/>
                <a:ea typeface="맑은 고딕" pitchFamily="50" charset="-127"/>
                <a:cs typeface="Courier New" pitchFamily="49" charset="0"/>
              </a:rPr>
              <a:t> key;</a:t>
            </a:r>
          </a:p>
          <a:p>
            <a:r>
              <a:rPr lang="en-US" altLang="ko-KR" sz="2000" b="1" dirty="0">
                <a:solidFill>
                  <a:prstClr val="black"/>
                </a:solidFill>
                <a:latin typeface="Courier New" pitchFamily="49" charset="0"/>
                <a:ea typeface="맑은 고딕" pitchFamily="50" charset="-127"/>
                <a:cs typeface="Courier New" pitchFamily="49" charset="0"/>
              </a:rPr>
              <a:t>4 		</a:t>
            </a:r>
            <a:r>
              <a:rPr lang="en-US" altLang="ko-KR" sz="2000" b="1" dirty="0" err="1">
                <a:solidFill>
                  <a:prstClr val="black"/>
                </a:solidFill>
                <a:latin typeface="Courier New" pitchFamily="49" charset="0"/>
                <a:ea typeface="맑은 고딕" pitchFamily="50" charset="-127"/>
                <a:cs typeface="Courier New" pitchFamily="49" charset="0"/>
              </a:rPr>
              <a:t>struct</a:t>
            </a:r>
            <a:r>
              <a:rPr lang="en-US" altLang="ko-KR" sz="2000" b="1" dirty="0">
                <a:solidFill>
                  <a:prstClr val="black"/>
                </a:solidFill>
                <a:latin typeface="Courier New" pitchFamily="49" charset="0"/>
                <a:ea typeface="맑은 고딕" pitchFamily="50" charset="-127"/>
                <a:cs typeface="Courier New" pitchFamily="49" charset="0"/>
              </a:rPr>
              <a:t> __</a:t>
            </a:r>
            <a:r>
              <a:rPr lang="en-US" altLang="ko-KR" sz="2000" b="1" dirty="0" err="1">
                <a:solidFill>
                  <a:prstClr val="black"/>
                </a:solidFill>
                <a:latin typeface="Courier New" pitchFamily="49" charset="0"/>
                <a:ea typeface="맑은 고딕" pitchFamily="50" charset="-127"/>
                <a:cs typeface="Courier New" pitchFamily="49" charset="0"/>
              </a:rPr>
              <a:t>node_t</a:t>
            </a:r>
            <a:r>
              <a:rPr lang="en-US" altLang="ko-KR" sz="2000" b="1" dirty="0">
                <a:solidFill>
                  <a:prstClr val="black"/>
                </a:solidFill>
                <a:latin typeface="Courier New" pitchFamily="49" charset="0"/>
                <a:ea typeface="맑은 고딕" pitchFamily="50" charset="-127"/>
                <a:cs typeface="Courier New" pitchFamily="49" charset="0"/>
              </a:rPr>
              <a:t> *next;</a:t>
            </a:r>
          </a:p>
          <a:p>
            <a:r>
              <a:rPr lang="en-US" altLang="ko-KR" sz="2000" b="1" dirty="0">
                <a:solidFill>
                  <a:prstClr val="black"/>
                </a:solidFill>
                <a:latin typeface="Courier New" pitchFamily="49" charset="0"/>
                <a:ea typeface="맑은 고딕" pitchFamily="50" charset="-127"/>
                <a:cs typeface="Courier New" pitchFamily="49" charset="0"/>
              </a:rPr>
              <a:t>5 	} </a:t>
            </a:r>
            <a:r>
              <a:rPr lang="en-US" altLang="ko-KR" sz="2000" b="1" dirty="0" err="1">
                <a:solidFill>
                  <a:prstClr val="black"/>
                </a:solidFill>
                <a:latin typeface="Courier New" pitchFamily="49" charset="0"/>
                <a:ea typeface="맑은 고딕" pitchFamily="50" charset="-127"/>
                <a:cs typeface="Courier New" pitchFamily="49" charset="0"/>
              </a:rPr>
              <a:t>node_t</a:t>
            </a:r>
            <a:r>
              <a:rPr lang="en-US" altLang="ko-KR" sz="2000" b="1" dirty="0">
                <a:solidFill>
                  <a:prstClr val="black"/>
                </a:solidFill>
                <a:latin typeface="Courier New" pitchFamily="49" charset="0"/>
                <a:ea typeface="맑은 고딕" pitchFamily="50" charset="-127"/>
                <a:cs typeface="Courier New" pitchFamily="49" charset="0"/>
              </a:rPr>
              <a:t>;</a:t>
            </a:r>
          </a:p>
          <a:p>
            <a:r>
              <a:rPr lang="en-US" altLang="ko-KR" sz="2000" b="1" dirty="0">
                <a:solidFill>
                  <a:prstClr val="black"/>
                </a:solidFill>
                <a:latin typeface="Courier New" pitchFamily="49" charset="0"/>
                <a:ea typeface="맑은 고딕" pitchFamily="50" charset="-127"/>
                <a:cs typeface="Courier New" pitchFamily="49" charset="0"/>
              </a:rPr>
              <a:t>6</a:t>
            </a:r>
          </a:p>
          <a:p>
            <a:r>
              <a:rPr lang="en-US" altLang="ko-KR" sz="2000" b="1" dirty="0">
                <a:solidFill>
                  <a:prstClr val="black"/>
                </a:solidFill>
                <a:latin typeface="Courier New" pitchFamily="49" charset="0"/>
                <a:ea typeface="맑은 고딕" pitchFamily="50" charset="-127"/>
                <a:cs typeface="Courier New" pitchFamily="49" charset="0"/>
              </a:rPr>
              <a:t>7 	</a:t>
            </a:r>
            <a:r>
              <a:rPr lang="en-US" altLang="ko-KR" sz="2000" b="1" dirty="0">
                <a:solidFill>
                  <a:srgbClr val="00B0F0"/>
                </a:solidFill>
                <a:latin typeface="Courier New" pitchFamily="49" charset="0"/>
                <a:ea typeface="맑은 고딕" pitchFamily="50" charset="-127"/>
                <a:cs typeface="Courier New" pitchFamily="49" charset="0"/>
              </a:rPr>
              <a:t>// basic list structure (one used per list)</a:t>
            </a:r>
          </a:p>
          <a:p>
            <a:r>
              <a:rPr lang="en-US" altLang="ko-KR" sz="2000" b="1" dirty="0">
                <a:solidFill>
                  <a:prstClr val="black"/>
                </a:solidFill>
                <a:latin typeface="Courier New" pitchFamily="49" charset="0"/>
                <a:ea typeface="맑은 고딕" pitchFamily="50" charset="-127"/>
                <a:cs typeface="Courier New" pitchFamily="49" charset="0"/>
              </a:rPr>
              <a:t>8 	</a:t>
            </a:r>
            <a:r>
              <a:rPr lang="en-US" altLang="ko-KR" sz="2000" b="1" dirty="0" err="1">
                <a:solidFill>
                  <a:srgbClr val="00B050"/>
                </a:solidFill>
                <a:latin typeface="Courier New" pitchFamily="49" charset="0"/>
                <a:ea typeface="맑은 고딕" pitchFamily="50" charset="-127"/>
                <a:cs typeface="Courier New" pitchFamily="49" charset="0"/>
              </a:rPr>
              <a:t>typedef</a:t>
            </a:r>
            <a:r>
              <a:rPr lang="en-US" altLang="ko-KR" sz="2000" b="1" dirty="0">
                <a:solidFill>
                  <a:srgbClr val="00B050"/>
                </a:solidFill>
                <a:latin typeface="Courier New" pitchFamily="49" charset="0"/>
                <a:ea typeface="맑은 고딕" pitchFamily="50" charset="-127"/>
                <a:cs typeface="Courier New" pitchFamily="49" charset="0"/>
              </a:rPr>
              <a:t> </a:t>
            </a:r>
            <a:r>
              <a:rPr lang="en-US" altLang="ko-KR" sz="2000" b="1" dirty="0" err="1">
                <a:solidFill>
                  <a:srgbClr val="00B050"/>
                </a:solidFill>
                <a:latin typeface="Courier New" pitchFamily="49" charset="0"/>
                <a:ea typeface="맑은 고딕" pitchFamily="50" charset="-127"/>
                <a:cs typeface="Courier New" pitchFamily="49" charset="0"/>
              </a:rPr>
              <a:t>struct</a:t>
            </a:r>
            <a:r>
              <a:rPr lang="en-US" altLang="ko-KR" sz="2000" b="1" dirty="0">
                <a:solidFill>
                  <a:srgbClr val="00B050"/>
                </a:solidFill>
                <a:latin typeface="Courier New" pitchFamily="49" charset="0"/>
                <a:ea typeface="맑은 고딕" pitchFamily="50" charset="-127"/>
                <a:cs typeface="Courier New" pitchFamily="49" charset="0"/>
              </a:rPr>
              <a:t> </a:t>
            </a:r>
            <a:r>
              <a:rPr lang="en-US" altLang="ko-KR" sz="2000" b="1" dirty="0">
                <a:solidFill>
                  <a:prstClr val="black"/>
                </a:solidFill>
                <a:latin typeface="Courier New" pitchFamily="49" charset="0"/>
                <a:ea typeface="맑은 고딕" pitchFamily="50" charset="-127"/>
                <a:cs typeface="Courier New" pitchFamily="49" charset="0"/>
              </a:rPr>
              <a:t>__</a:t>
            </a:r>
            <a:r>
              <a:rPr lang="en-US" altLang="ko-KR" sz="2000" b="1" dirty="0" err="1">
                <a:solidFill>
                  <a:prstClr val="black"/>
                </a:solidFill>
                <a:latin typeface="Courier New" pitchFamily="49" charset="0"/>
                <a:ea typeface="맑은 고딕" pitchFamily="50" charset="-127"/>
                <a:cs typeface="Courier New" pitchFamily="49" charset="0"/>
              </a:rPr>
              <a:t>list_t</a:t>
            </a:r>
            <a:r>
              <a:rPr lang="en-US" altLang="ko-KR" sz="2000" b="1" dirty="0">
                <a:solidFill>
                  <a:prstClr val="black"/>
                </a:solidFill>
                <a:latin typeface="Courier New" pitchFamily="49" charset="0"/>
                <a:ea typeface="맑은 고딕" pitchFamily="50" charset="-127"/>
                <a:cs typeface="Courier New" pitchFamily="49" charset="0"/>
              </a:rPr>
              <a:t> {</a:t>
            </a:r>
          </a:p>
          <a:p>
            <a:r>
              <a:rPr lang="en-US" altLang="ko-KR" sz="2000" b="1" dirty="0">
                <a:solidFill>
                  <a:prstClr val="black"/>
                </a:solidFill>
                <a:latin typeface="Courier New" pitchFamily="49" charset="0"/>
                <a:ea typeface="맑은 고딕" pitchFamily="50" charset="-127"/>
                <a:cs typeface="Courier New" pitchFamily="49" charset="0"/>
              </a:rPr>
              <a:t>9 		</a:t>
            </a:r>
            <a:r>
              <a:rPr lang="en-US" altLang="ko-KR" sz="2000" b="1" dirty="0" err="1">
                <a:solidFill>
                  <a:prstClr val="black"/>
                </a:solidFill>
                <a:latin typeface="Courier New" pitchFamily="49" charset="0"/>
                <a:ea typeface="맑은 고딕" pitchFamily="50" charset="-127"/>
                <a:cs typeface="Courier New" pitchFamily="49" charset="0"/>
              </a:rPr>
              <a:t>node_t</a:t>
            </a:r>
            <a:r>
              <a:rPr lang="en-US" altLang="ko-KR" sz="2000" b="1" dirty="0">
                <a:solidFill>
                  <a:prstClr val="black"/>
                </a:solidFill>
                <a:latin typeface="Courier New" pitchFamily="49" charset="0"/>
                <a:ea typeface="맑은 고딕" pitchFamily="50" charset="-127"/>
                <a:cs typeface="Courier New" pitchFamily="49" charset="0"/>
              </a:rPr>
              <a:t> *head;</a:t>
            </a:r>
          </a:p>
          <a:p>
            <a:r>
              <a:rPr lang="en-US" altLang="ko-KR" sz="2000" b="1" dirty="0">
                <a:solidFill>
                  <a:prstClr val="black"/>
                </a:solidFill>
                <a:latin typeface="Courier New" pitchFamily="49" charset="0"/>
                <a:ea typeface="맑은 고딕" pitchFamily="50" charset="-127"/>
                <a:cs typeface="Courier New" pitchFamily="49" charset="0"/>
              </a:rPr>
              <a:t>10 		</a:t>
            </a:r>
            <a:r>
              <a:rPr lang="en-US" altLang="ko-KR" sz="2000" b="1" dirty="0" err="1">
                <a:solidFill>
                  <a:prstClr val="black"/>
                </a:solidFill>
                <a:latin typeface="Courier New" pitchFamily="49" charset="0"/>
                <a:ea typeface="맑은 고딕" pitchFamily="50" charset="-127"/>
                <a:cs typeface="Courier New" pitchFamily="49" charset="0"/>
              </a:rPr>
              <a:t>pthread_mutex_t</a:t>
            </a:r>
            <a:r>
              <a:rPr lang="en-US" altLang="ko-KR" sz="2000" b="1" dirty="0">
                <a:solidFill>
                  <a:prstClr val="black"/>
                </a:solidFill>
                <a:latin typeface="Courier New" pitchFamily="49" charset="0"/>
                <a:ea typeface="맑은 고딕" pitchFamily="50" charset="-127"/>
                <a:cs typeface="Courier New" pitchFamily="49" charset="0"/>
              </a:rPr>
              <a:t> lock;</a:t>
            </a:r>
          </a:p>
          <a:p>
            <a:r>
              <a:rPr lang="en-US" altLang="ko-KR" sz="2000" b="1" dirty="0">
                <a:solidFill>
                  <a:prstClr val="black"/>
                </a:solidFill>
                <a:latin typeface="Courier New" pitchFamily="49" charset="0"/>
                <a:ea typeface="맑은 고딕" pitchFamily="50" charset="-127"/>
                <a:cs typeface="Courier New" pitchFamily="49" charset="0"/>
              </a:rPr>
              <a:t>11 	} </a:t>
            </a:r>
            <a:r>
              <a:rPr lang="en-US" altLang="ko-KR" sz="2000" b="1" dirty="0" err="1">
                <a:solidFill>
                  <a:prstClr val="black"/>
                </a:solidFill>
                <a:latin typeface="Courier New" pitchFamily="49" charset="0"/>
                <a:ea typeface="맑은 고딕" pitchFamily="50" charset="-127"/>
                <a:cs typeface="Courier New" pitchFamily="49" charset="0"/>
              </a:rPr>
              <a:t>list_t</a:t>
            </a:r>
            <a:r>
              <a:rPr lang="en-US" altLang="ko-KR" sz="2000" b="1" dirty="0">
                <a:solidFill>
                  <a:prstClr val="black"/>
                </a:solidFill>
                <a:latin typeface="Courier New" pitchFamily="49" charset="0"/>
                <a:ea typeface="맑은 고딕" pitchFamily="50" charset="-127"/>
                <a:cs typeface="Courier New" pitchFamily="49" charset="0"/>
              </a:rPr>
              <a:t>;</a:t>
            </a:r>
          </a:p>
          <a:p>
            <a:r>
              <a:rPr lang="en-US" altLang="ko-KR" sz="2000" b="1" dirty="0">
                <a:solidFill>
                  <a:prstClr val="black"/>
                </a:solidFill>
                <a:latin typeface="Courier New" pitchFamily="49" charset="0"/>
                <a:ea typeface="맑은 고딕" pitchFamily="50" charset="-127"/>
                <a:cs typeface="Courier New" pitchFamily="49" charset="0"/>
              </a:rPr>
              <a:t>12</a:t>
            </a:r>
          </a:p>
          <a:p>
            <a:r>
              <a:rPr lang="en-US" altLang="ko-KR" sz="2000" b="1" dirty="0">
                <a:solidFill>
                  <a:prstClr val="black"/>
                </a:solidFill>
                <a:latin typeface="Courier New" pitchFamily="49" charset="0"/>
                <a:ea typeface="맑은 고딕" pitchFamily="50" charset="-127"/>
                <a:cs typeface="Courier New" pitchFamily="49" charset="0"/>
              </a:rPr>
              <a:t>13 	</a:t>
            </a:r>
            <a:r>
              <a:rPr lang="en-US" altLang="ko-KR" sz="2000" b="1" dirty="0">
                <a:solidFill>
                  <a:srgbClr val="00B050"/>
                </a:solidFill>
                <a:latin typeface="Courier New" pitchFamily="49" charset="0"/>
                <a:ea typeface="맑은 고딕" pitchFamily="50" charset="-127"/>
                <a:cs typeface="Courier New" pitchFamily="49" charset="0"/>
              </a:rPr>
              <a:t>void</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err="1">
                <a:solidFill>
                  <a:prstClr val="black"/>
                </a:solidFill>
                <a:latin typeface="Courier New" pitchFamily="49" charset="0"/>
                <a:ea typeface="맑은 고딕" pitchFamily="50" charset="-127"/>
                <a:cs typeface="Courier New" pitchFamily="49" charset="0"/>
              </a:rPr>
              <a:t>List_Init</a:t>
            </a:r>
            <a:r>
              <a:rPr lang="en-US" altLang="ko-KR" sz="2000" b="1" dirty="0">
                <a:solidFill>
                  <a:prstClr val="black"/>
                </a:solidFill>
                <a:latin typeface="Courier New" pitchFamily="49" charset="0"/>
                <a:ea typeface="맑은 고딕" pitchFamily="50" charset="-127"/>
                <a:cs typeface="Courier New" pitchFamily="49" charset="0"/>
              </a:rPr>
              <a:t>(</a:t>
            </a:r>
            <a:r>
              <a:rPr lang="en-US" altLang="ko-KR" sz="2000" b="1" dirty="0" err="1">
                <a:solidFill>
                  <a:prstClr val="black"/>
                </a:solidFill>
                <a:latin typeface="Courier New" pitchFamily="49" charset="0"/>
                <a:ea typeface="맑은 고딕" pitchFamily="50" charset="-127"/>
                <a:cs typeface="Courier New" pitchFamily="49" charset="0"/>
              </a:rPr>
              <a:t>list_t</a:t>
            </a:r>
            <a:r>
              <a:rPr lang="en-US" altLang="ko-KR" sz="2000" b="1" dirty="0">
                <a:solidFill>
                  <a:prstClr val="black"/>
                </a:solidFill>
                <a:latin typeface="Courier New" pitchFamily="49" charset="0"/>
                <a:ea typeface="맑은 고딕" pitchFamily="50" charset="-127"/>
                <a:cs typeface="Courier New" pitchFamily="49" charset="0"/>
              </a:rPr>
              <a:t> *L) {</a:t>
            </a:r>
          </a:p>
          <a:p>
            <a:r>
              <a:rPr lang="en-US" altLang="ko-KR" sz="2000" b="1" dirty="0">
                <a:solidFill>
                  <a:prstClr val="black"/>
                </a:solidFill>
                <a:latin typeface="Courier New" pitchFamily="49" charset="0"/>
                <a:ea typeface="맑은 고딕" pitchFamily="50" charset="-127"/>
                <a:cs typeface="Courier New" pitchFamily="49" charset="0"/>
              </a:rPr>
              <a:t>14 		L-&gt;head = </a:t>
            </a:r>
            <a:r>
              <a:rPr lang="en-US" altLang="ko-KR" sz="2000" b="1" dirty="0">
                <a:solidFill>
                  <a:srgbClr val="FF0000"/>
                </a:solidFill>
                <a:latin typeface="Courier New" pitchFamily="49" charset="0"/>
                <a:ea typeface="맑은 고딕" pitchFamily="50" charset="-127"/>
                <a:cs typeface="Courier New" pitchFamily="49" charset="0"/>
              </a:rPr>
              <a:t>NULL</a:t>
            </a:r>
            <a:r>
              <a:rPr lang="en-US" altLang="ko-KR" sz="2000" b="1" dirty="0">
                <a:solidFill>
                  <a:prstClr val="black"/>
                </a:solidFill>
                <a:latin typeface="Courier New" pitchFamily="49" charset="0"/>
                <a:ea typeface="맑은 고딕" pitchFamily="50" charset="-127"/>
                <a:cs typeface="Courier New" pitchFamily="49" charset="0"/>
              </a:rPr>
              <a:t>;</a:t>
            </a:r>
          </a:p>
          <a:p>
            <a:r>
              <a:rPr lang="en-US" altLang="ko-KR" sz="2000" b="1" dirty="0">
                <a:solidFill>
                  <a:prstClr val="black"/>
                </a:solidFill>
                <a:latin typeface="Courier New" pitchFamily="49" charset="0"/>
                <a:ea typeface="맑은 고딕" pitchFamily="50" charset="-127"/>
                <a:cs typeface="Courier New" pitchFamily="49" charset="0"/>
              </a:rPr>
              <a:t>15 		</a:t>
            </a:r>
            <a:r>
              <a:rPr lang="en-US" altLang="ko-KR" sz="2000" b="1" dirty="0" err="1">
                <a:solidFill>
                  <a:prstClr val="black"/>
                </a:solidFill>
                <a:latin typeface="Courier New" pitchFamily="49" charset="0"/>
                <a:ea typeface="맑은 고딕" pitchFamily="50" charset="-127"/>
                <a:cs typeface="Courier New" pitchFamily="49" charset="0"/>
              </a:rPr>
              <a:t>pthread_mutex_init</a:t>
            </a:r>
            <a:r>
              <a:rPr lang="en-US" altLang="ko-KR" sz="2000" b="1" dirty="0">
                <a:solidFill>
                  <a:prstClr val="black"/>
                </a:solidFill>
                <a:latin typeface="Courier New" pitchFamily="49" charset="0"/>
                <a:ea typeface="맑은 고딕" pitchFamily="50" charset="-127"/>
                <a:cs typeface="Courier New" pitchFamily="49" charset="0"/>
              </a:rPr>
              <a:t>(&amp;L-&gt;lock, </a:t>
            </a:r>
            <a:r>
              <a:rPr lang="en-US" altLang="ko-KR" sz="2000" b="1" dirty="0">
                <a:solidFill>
                  <a:srgbClr val="FF0000"/>
                </a:solidFill>
                <a:latin typeface="Courier New" pitchFamily="49" charset="0"/>
                <a:ea typeface="맑은 고딕" pitchFamily="50" charset="-127"/>
                <a:cs typeface="Courier New" pitchFamily="49" charset="0"/>
              </a:rPr>
              <a:t>NULL</a:t>
            </a:r>
            <a:r>
              <a:rPr lang="en-US" altLang="ko-KR" sz="2000" b="1" dirty="0">
                <a:solidFill>
                  <a:prstClr val="black"/>
                </a:solidFill>
                <a:latin typeface="Courier New" pitchFamily="49" charset="0"/>
                <a:ea typeface="맑은 고딕" pitchFamily="50" charset="-127"/>
                <a:cs typeface="Courier New" pitchFamily="49" charset="0"/>
              </a:rPr>
              <a:t>);</a:t>
            </a:r>
          </a:p>
          <a:p>
            <a:r>
              <a:rPr lang="en-US" altLang="ko-KR" sz="2000" b="1" dirty="0">
                <a:solidFill>
                  <a:prstClr val="black"/>
                </a:solidFill>
                <a:latin typeface="Courier New" pitchFamily="49" charset="0"/>
                <a:ea typeface="맑은 고딕" pitchFamily="50" charset="-127"/>
                <a:cs typeface="Courier New" pitchFamily="49" charset="0"/>
              </a:rPr>
              <a:t>16 	}</a:t>
            </a:r>
          </a:p>
          <a:p>
            <a:r>
              <a:rPr lang="en-US" altLang="ko-KR" sz="2000" b="1" dirty="0">
                <a:solidFill>
                  <a:prstClr val="black"/>
                </a:solidFill>
                <a:latin typeface="Courier New" pitchFamily="49" charset="0"/>
                <a:ea typeface="맑은 고딕" pitchFamily="50" charset="-127"/>
                <a:cs typeface="Courier New" pitchFamily="49" charset="0"/>
              </a:rPr>
              <a:t>17</a:t>
            </a:r>
          </a:p>
          <a:p>
            <a:r>
              <a:rPr lang="en-US" altLang="ko-KR" sz="2000" b="1" dirty="0">
                <a:solidFill>
                  <a:prstClr val="black"/>
                </a:solidFill>
                <a:latin typeface="Courier New" pitchFamily="49" charset="0"/>
                <a:ea typeface="맑은 고딕" pitchFamily="50" charset="-127"/>
                <a:cs typeface="Courier New" pitchFamily="49" charset="0"/>
              </a:rPr>
              <a:t>(Cont.)</a:t>
            </a:r>
          </a:p>
        </p:txBody>
      </p:sp>
    </p:spTree>
    <p:extLst>
      <p:ext uri="{BB962C8B-B14F-4D97-AF65-F5344CB8AC3E}">
        <p14:creationId xmlns:p14="http://schemas.microsoft.com/office/powerpoint/2010/main" val="4111305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CC4F51B8-A0D6-41AC-9602-DC44C22046B5}"/>
              </a:ext>
            </a:extLst>
          </p:cNvPr>
          <p:cNvSpPr>
            <a:spLocks noGrp="1"/>
          </p:cNvSpPr>
          <p:nvPr>
            <p:ph type="title"/>
          </p:nvPr>
        </p:nvSpPr>
        <p:spPr>
          <a:xfrm>
            <a:off x="783184" y="-81850"/>
            <a:ext cx="10515600" cy="1325563"/>
          </a:xfrm>
        </p:spPr>
        <p:txBody>
          <a:bodyPr/>
          <a:lstStyle/>
          <a:p>
            <a:r>
              <a:rPr lang="en-US" altLang="ko-KR" dirty="0"/>
              <a:t>Concurrent Linked Lists(Cont.)</a:t>
            </a:r>
            <a:endParaRPr lang="ko-KR" altLang="en-US" b="1" dirty="0"/>
          </a:p>
        </p:txBody>
      </p:sp>
      <p:sp>
        <p:nvSpPr>
          <p:cNvPr id="15" name="슬라이드 번호 개체 틀 3">
            <a:extLst>
              <a:ext uri="{FF2B5EF4-FFF2-40B4-BE49-F238E27FC236}">
                <a16:creationId xmlns:a16="http://schemas.microsoft.com/office/drawing/2014/main" id="{B46FBDC8-7179-4684-B0D6-2F78D6F5FDA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13</a:t>
            </a:fld>
            <a:r>
              <a:rPr lang="en-US" altLang="ko-KR">
                <a:solidFill>
                  <a:srgbClr val="1F497D">
                    <a:lumMod val="50000"/>
                  </a:srgbClr>
                </a:solidFill>
              </a:rPr>
              <a:t> </a:t>
            </a:r>
          </a:p>
        </p:txBody>
      </p:sp>
      <p:sp>
        <p:nvSpPr>
          <p:cNvPr id="14" name="직사각형 5">
            <a:extLst>
              <a:ext uri="{FF2B5EF4-FFF2-40B4-BE49-F238E27FC236}">
                <a16:creationId xmlns:a16="http://schemas.microsoft.com/office/drawing/2014/main" id="{C1876840-F859-4601-AFA4-29CA5EB5F81F}"/>
              </a:ext>
            </a:extLst>
          </p:cNvPr>
          <p:cNvSpPr/>
          <p:nvPr/>
        </p:nvSpPr>
        <p:spPr>
          <a:xfrm>
            <a:off x="893216" y="1122540"/>
            <a:ext cx="9572808" cy="4708981"/>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2000" b="1" dirty="0">
                <a:solidFill>
                  <a:prstClr val="black"/>
                </a:solidFill>
                <a:latin typeface="Courier New" pitchFamily="49" charset="0"/>
                <a:ea typeface="맑은 고딕" pitchFamily="50" charset="-127"/>
                <a:cs typeface="Courier New" pitchFamily="49" charset="0"/>
              </a:rPr>
              <a:t>(Cont.)</a:t>
            </a:r>
          </a:p>
          <a:p>
            <a:r>
              <a:rPr lang="en-US" altLang="ko-KR" sz="2000" b="1" dirty="0">
                <a:solidFill>
                  <a:prstClr val="black"/>
                </a:solidFill>
                <a:latin typeface="Courier New" pitchFamily="49" charset="0"/>
                <a:ea typeface="맑은 고딕" pitchFamily="50" charset="-127"/>
                <a:cs typeface="Courier New" pitchFamily="49" charset="0"/>
              </a:rPr>
              <a:t>18 	</a:t>
            </a:r>
            <a:r>
              <a:rPr lang="en-US" altLang="ko-KR" sz="2000" b="1" dirty="0" err="1">
                <a:solidFill>
                  <a:srgbClr val="00B050"/>
                </a:solidFill>
                <a:latin typeface="Courier New" pitchFamily="49" charset="0"/>
                <a:ea typeface="맑은 고딕" pitchFamily="50" charset="-127"/>
                <a:cs typeface="Courier New" pitchFamily="49" charset="0"/>
              </a:rPr>
              <a:t>int</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err="1">
                <a:solidFill>
                  <a:prstClr val="black"/>
                </a:solidFill>
                <a:latin typeface="Courier New" pitchFamily="49" charset="0"/>
                <a:ea typeface="맑은 고딕" pitchFamily="50" charset="-127"/>
                <a:cs typeface="Courier New" pitchFamily="49" charset="0"/>
              </a:rPr>
              <a:t>List_Insert</a:t>
            </a:r>
            <a:r>
              <a:rPr lang="en-US" altLang="ko-KR" sz="2000" b="1" dirty="0">
                <a:solidFill>
                  <a:prstClr val="black"/>
                </a:solidFill>
                <a:latin typeface="Courier New" pitchFamily="49" charset="0"/>
                <a:ea typeface="맑은 고딕" pitchFamily="50" charset="-127"/>
                <a:cs typeface="Courier New" pitchFamily="49" charset="0"/>
              </a:rPr>
              <a:t>(</a:t>
            </a:r>
            <a:r>
              <a:rPr lang="en-US" altLang="ko-KR" sz="2000" b="1" dirty="0" err="1">
                <a:solidFill>
                  <a:prstClr val="black"/>
                </a:solidFill>
                <a:latin typeface="Courier New" pitchFamily="49" charset="0"/>
                <a:ea typeface="맑은 고딕" pitchFamily="50" charset="-127"/>
                <a:cs typeface="Courier New" pitchFamily="49" charset="0"/>
              </a:rPr>
              <a:t>list_t</a:t>
            </a:r>
            <a:r>
              <a:rPr lang="en-US" altLang="ko-KR" sz="2000" b="1" dirty="0">
                <a:solidFill>
                  <a:prstClr val="black"/>
                </a:solidFill>
                <a:latin typeface="Courier New" pitchFamily="49" charset="0"/>
                <a:ea typeface="맑은 고딕" pitchFamily="50" charset="-127"/>
                <a:cs typeface="Courier New" pitchFamily="49" charset="0"/>
              </a:rPr>
              <a:t> *L, </a:t>
            </a:r>
            <a:r>
              <a:rPr lang="en-US" altLang="ko-KR" sz="2000" b="1" dirty="0" err="1">
                <a:solidFill>
                  <a:srgbClr val="00B050"/>
                </a:solidFill>
                <a:latin typeface="Courier New" pitchFamily="49" charset="0"/>
                <a:ea typeface="맑은 고딕" pitchFamily="50" charset="-127"/>
                <a:cs typeface="Courier New" pitchFamily="49" charset="0"/>
              </a:rPr>
              <a:t>int</a:t>
            </a:r>
            <a:r>
              <a:rPr lang="en-US" altLang="ko-KR" sz="2000" b="1" dirty="0">
                <a:solidFill>
                  <a:prstClr val="black"/>
                </a:solidFill>
                <a:latin typeface="Courier New" pitchFamily="49" charset="0"/>
                <a:ea typeface="맑은 고딕" pitchFamily="50" charset="-127"/>
                <a:cs typeface="Courier New" pitchFamily="49" charset="0"/>
              </a:rPr>
              <a:t> key) {</a:t>
            </a:r>
          </a:p>
          <a:p>
            <a:r>
              <a:rPr lang="en-US" altLang="ko-KR" sz="2000" b="1" dirty="0">
                <a:solidFill>
                  <a:prstClr val="black"/>
                </a:solidFill>
                <a:latin typeface="Courier New" pitchFamily="49" charset="0"/>
                <a:ea typeface="맑은 고딕" pitchFamily="50" charset="-127"/>
                <a:cs typeface="Courier New" pitchFamily="49" charset="0"/>
              </a:rPr>
              <a:t>19 		</a:t>
            </a:r>
            <a:r>
              <a:rPr lang="en-US" altLang="ko-KR" sz="2000" b="1" dirty="0" err="1">
                <a:solidFill>
                  <a:prstClr val="black"/>
                </a:solidFill>
                <a:latin typeface="Courier New" pitchFamily="49" charset="0"/>
                <a:ea typeface="맑은 고딕" pitchFamily="50" charset="-127"/>
                <a:cs typeface="Courier New" pitchFamily="49" charset="0"/>
              </a:rPr>
              <a:t>pthread_mutex_lock</a:t>
            </a:r>
            <a:r>
              <a:rPr lang="en-US" altLang="ko-KR" sz="2000" b="1" dirty="0">
                <a:solidFill>
                  <a:prstClr val="black"/>
                </a:solidFill>
                <a:latin typeface="Courier New" pitchFamily="49" charset="0"/>
                <a:ea typeface="맑은 고딕" pitchFamily="50" charset="-127"/>
                <a:cs typeface="Courier New" pitchFamily="49" charset="0"/>
              </a:rPr>
              <a:t>(&amp;L-&gt;lock);</a:t>
            </a:r>
          </a:p>
          <a:p>
            <a:r>
              <a:rPr lang="en-US" altLang="ko-KR" sz="2000" b="1" dirty="0">
                <a:solidFill>
                  <a:prstClr val="black"/>
                </a:solidFill>
                <a:latin typeface="Courier New" pitchFamily="49" charset="0"/>
                <a:ea typeface="맑은 고딕" pitchFamily="50" charset="-127"/>
                <a:cs typeface="Courier New" pitchFamily="49" charset="0"/>
              </a:rPr>
              <a:t>20 		</a:t>
            </a:r>
            <a:r>
              <a:rPr lang="en-US" altLang="ko-KR" sz="2000" b="1" dirty="0" err="1">
                <a:solidFill>
                  <a:prstClr val="black"/>
                </a:solidFill>
                <a:latin typeface="Courier New" pitchFamily="49" charset="0"/>
                <a:ea typeface="맑은 고딕" pitchFamily="50" charset="-127"/>
                <a:cs typeface="Courier New" pitchFamily="49" charset="0"/>
              </a:rPr>
              <a:t>node_t</a:t>
            </a:r>
            <a:r>
              <a:rPr lang="en-US" altLang="ko-KR" sz="2000" b="1" dirty="0">
                <a:solidFill>
                  <a:prstClr val="black"/>
                </a:solidFill>
                <a:latin typeface="Courier New" pitchFamily="49" charset="0"/>
                <a:ea typeface="맑은 고딕" pitchFamily="50" charset="-127"/>
                <a:cs typeface="Courier New" pitchFamily="49" charset="0"/>
              </a:rPr>
              <a:t> *new = </a:t>
            </a:r>
            <a:r>
              <a:rPr lang="en-US" altLang="ko-KR" sz="2000" b="1" dirty="0" err="1">
                <a:solidFill>
                  <a:prstClr val="black"/>
                </a:solidFill>
                <a:latin typeface="Courier New" pitchFamily="49" charset="0"/>
                <a:ea typeface="맑은 고딕" pitchFamily="50" charset="-127"/>
                <a:cs typeface="Courier New" pitchFamily="49" charset="0"/>
              </a:rPr>
              <a:t>malloc</a:t>
            </a:r>
            <a:r>
              <a:rPr lang="en-US" altLang="ko-KR" sz="2000" b="1" dirty="0">
                <a:solidFill>
                  <a:prstClr val="black"/>
                </a:solidFill>
                <a:latin typeface="Courier New" pitchFamily="49" charset="0"/>
                <a:ea typeface="맑은 고딕" pitchFamily="50" charset="-127"/>
                <a:cs typeface="Courier New" pitchFamily="49" charset="0"/>
              </a:rPr>
              <a:t>(</a:t>
            </a:r>
            <a:r>
              <a:rPr lang="en-US" altLang="ko-KR" sz="2000" b="1" dirty="0" err="1">
                <a:solidFill>
                  <a:prstClr val="black"/>
                </a:solidFill>
                <a:latin typeface="Courier New" pitchFamily="49" charset="0"/>
                <a:ea typeface="맑은 고딕" pitchFamily="50" charset="-127"/>
                <a:cs typeface="Courier New" pitchFamily="49" charset="0"/>
              </a:rPr>
              <a:t>sizeof</a:t>
            </a:r>
            <a:r>
              <a:rPr lang="en-US" altLang="ko-KR" sz="2000" b="1" dirty="0">
                <a:solidFill>
                  <a:prstClr val="black"/>
                </a:solidFill>
                <a:latin typeface="Courier New" pitchFamily="49" charset="0"/>
                <a:ea typeface="맑은 고딕" pitchFamily="50" charset="-127"/>
                <a:cs typeface="Courier New" pitchFamily="49" charset="0"/>
              </a:rPr>
              <a:t>(</a:t>
            </a:r>
            <a:r>
              <a:rPr lang="en-US" altLang="ko-KR" sz="2000" b="1" dirty="0" err="1">
                <a:solidFill>
                  <a:prstClr val="black"/>
                </a:solidFill>
                <a:latin typeface="Courier New" pitchFamily="49" charset="0"/>
                <a:ea typeface="맑은 고딕" pitchFamily="50" charset="-127"/>
                <a:cs typeface="Courier New" pitchFamily="49" charset="0"/>
              </a:rPr>
              <a:t>node_t</a:t>
            </a:r>
            <a:r>
              <a:rPr lang="en-US" altLang="ko-KR" sz="2000" b="1" dirty="0">
                <a:solidFill>
                  <a:prstClr val="black"/>
                </a:solidFill>
                <a:latin typeface="Courier New" pitchFamily="49" charset="0"/>
                <a:ea typeface="맑은 고딕" pitchFamily="50" charset="-127"/>
                <a:cs typeface="Courier New" pitchFamily="49" charset="0"/>
              </a:rPr>
              <a:t>));</a:t>
            </a:r>
          </a:p>
          <a:p>
            <a:r>
              <a:rPr lang="en-US" altLang="ko-KR" sz="2000" b="1" dirty="0">
                <a:solidFill>
                  <a:prstClr val="black"/>
                </a:solidFill>
                <a:latin typeface="Courier New" pitchFamily="49" charset="0"/>
                <a:ea typeface="맑은 고딕" pitchFamily="50" charset="-127"/>
                <a:cs typeface="Courier New" pitchFamily="49" charset="0"/>
              </a:rPr>
              <a:t>21 		if (new == </a:t>
            </a:r>
            <a:r>
              <a:rPr lang="en-US" altLang="ko-KR" sz="2000" b="1" dirty="0">
                <a:solidFill>
                  <a:srgbClr val="FF0000"/>
                </a:solidFill>
                <a:latin typeface="Courier New" pitchFamily="49" charset="0"/>
                <a:ea typeface="맑은 고딕" pitchFamily="50" charset="-127"/>
                <a:cs typeface="Courier New" pitchFamily="49" charset="0"/>
              </a:rPr>
              <a:t>NULL</a:t>
            </a:r>
            <a:r>
              <a:rPr lang="en-US" altLang="ko-KR" sz="2000" b="1" dirty="0">
                <a:solidFill>
                  <a:prstClr val="black"/>
                </a:solidFill>
                <a:latin typeface="Courier New" pitchFamily="49" charset="0"/>
                <a:ea typeface="맑은 고딕" pitchFamily="50" charset="-127"/>
                <a:cs typeface="Courier New" pitchFamily="49" charset="0"/>
              </a:rPr>
              <a:t>) {</a:t>
            </a:r>
          </a:p>
          <a:p>
            <a:r>
              <a:rPr lang="en-US" altLang="ko-KR" sz="2000" b="1" dirty="0">
                <a:solidFill>
                  <a:prstClr val="black"/>
                </a:solidFill>
                <a:latin typeface="Courier New" pitchFamily="49" charset="0"/>
                <a:ea typeface="맑은 고딕" pitchFamily="50" charset="-127"/>
                <a:cs typeface="Courier New" pitchFamily="49" charset="0"/>
              </a:rPr>
              <a:t>22 			</a:t>
            </a:r>
            <a:r>
              <a:rPr lang="en-US" altLang="ko-KR" sz="2000" b="1" dirty="0" err="1">
                <a:solidFill>
                  <a:prstClr val="black"/>
                </a:solidFill>
                <a:latin typeface="Courier New" pitchFamily="49" charset="0"/>
                <a:ea typeface="맑은 고딕" pitchFamily="50" charset="-127"/>
                <a:cs typeface="Courier New" pitchFamily="49" charset="0"/>
              </a:rPr>
              <a:t>perror</a:t>
            </a:r>
            <a:r>
              <a:rPr lang="en-US" altLang="ko-KR" sz="2000" b="1" dirty="0">
                <a:solidFill>
                  <a:prstClr val="black"/>
                </a:solidFill>
                <a:latin typeface="Courier New" pitchFamily="49" charset="0"/>
                <a:ea typeface="맑은 고딕" pitchFamily="50" charset="-127"/>
                <a:cs typeface="Courier New" pitchFamily="49" charset="0"/>
              </a:rPr>
              <a:t>("</a:t>
            </a:r>
            <a:r>
              <a:rPr lang="en-US" altLang="ko-KR" sz="2000" b="1" dirty="0" err="1">
                <a:solidFill>
                  <a:prstClr val="black"/>
                </a:solidFill>
                <a:latin typeface="Courier New" pitchFamily="49" charset="0"/>
                <a:ea typeface="맑은 고딕" pitchFamily="50" charset="-127"/>
                <a:cs typeface="Courier New" pitchFamily="49" charset="0"/>
              </a:rPr>
              <a:t>malloc</a:t>
            </a:r>
            <a:r>
              <a:rPr lang="en-US" altLang="ko-KR" sz="2000" b="1" dirty="0">
                <a:solidFill>
                  <a:prstClr val="black"/>
                </a:solidFill>
                <a:latin typeface="Courier New" pitchFamily="49" charset="0"/>
                <a:ea typeface="맑은 고딕" pitchFamily="50" charset="-127"/>
                <a:cs typeface="Courier New" pitchFamily="49" charset="0"/>
              </a:rPr>
              <a:t>");</a:t>
            </a:r>
          </a:p>
          <a:p>
            <a:r>
              <a:rPr lang="en-US" altLang="ko-KR" sz="2000" b="1" dirty="0">
                <a:solidFill>
                  <a:prstClr val="black"/>
                </a:solidFill>
                <a:latin typeface="Courier New" pitchFamily="49" charset="0"/>
                <a:ea typeface="맑은 고딕" pitchFamily="50" charset="-127"/>
                <a:cs typeface="Courier New" pitchFamily="49" charset="0"/>
              </a:rPr>
              <a:t>23 			</a:t>
            </a:r>
            <a:r>
              <a:rPr lang="en-US" altLang="ko-KR" sz="2000" b="1" dirty="0" err="1">
                <a:solidFill>
                  <a:prstClr val="black"/>
                </a:solidFill>
                <a:latin typeface="Courier New" pitchFamily="49" charset="0"/>
                <a:ea typeface="맑은 고딕" pitchFamily="50" charset="-127"/>
                <a:cs typeface="Courier New" pitchFamily="49" charset="0"/>
              </a:rPr>
              <a:t>pthread_mutex_unlock</a:t>
            </a:r>
            <a:r>
              <a:rPr lang="en-US" altLang="ko-KR" sz="2000" b="1" dirty="0">
                <a:solidFill>
                  <a:prstClr val="black"/>
                </a:solidFill>
                <a:latin typeface="Courier New" pitchFamily="49" charset="0"/>
                <a:ea typeface="맑은 고딕" pitchFamily="50" charset="-127"/>
                <a:cs typeface="Courier New" pitchFamily="49" charset="0"/>
              </a:rPr>
              <a:t>(&amp;L-&gt;lock);</a:t>
            </a:r>
          </a:p>
          <a:p>
            <a:r>
              <a:rPr lang="en-US" altLang="ko-KR" sz="2000" b="1" dirty="0">
                <a:solidFill>
                  <a:prstClr val="black"/>
                </a:solidFill>
                <a:latin typeface="Courier New" pitchFamily="49" charset="0"/>
                <a:ea typeface="맑은 고딕" pitchFamily="50" charset="-127"/>
                <a:cs typeface="Courier New" pitchFamily="49" charset="0"/>
              </a:rPr>
              <a:t>24 		return -</a:t>
            </a:r>
            <a:r>
              <a:rPr lang="en-US" altLang="ko-KR" sz="2000" b="1" dirty="0">
                <a:solidFill>
                  <a:srgbClr val="FF0000"/>
                </a:solidFill>
                <a:latin typeface="Courier New" pitchFamily="49" charset="0"/>
                <a:ea typeface="맑은 고딕" pitchFamily="50" charset="-127"/>
                <a:cs typeface="Courier New" pitchFamily="49" charset="0"/>
              </a:rPr>
              <a:t>1</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a:solidFill>
                  <a:srgbClr val="00B0F0"/>
                </a:solidFill>
                <a:latin typeface="Courier New" pitchFamily="49" charset="0"/>
                <a:ea typeface="맑은 고딕" pitchFamily="50" charset="-127"/>
                <a:cs typeface="Courier New" pitchFamily="49" charset="0"/>
              </a:rPr>
              <a:t>// fail</a:t>
            </a:r>
          </a:p>
          <a:p>
            <a:r>
              <a:rPr lang="en-US" altLang="ko-KR" sz="2000" b="1" dirty="0">
                <a:solidFill>
                  <a:prstClr val="black"/>
                </a:solidFill>
                <a:latin typeface="Courier New" pitchFamily="49" charset="0"/>
                <a:ea typeface="맑은 고딕" pitchFamily="50" charset="-127"/>
                <a:cs typeface="Courier New" pitchFamily="49" charset="0"/>
              </a:rPr>
              <a:t>26 		new-&gt;key = key;</a:t>
            </a:r>
          </a:p>
          <a:p>
            <a:r>
              <a:rPr lang="en-US" altLang="ko-KR" sz="2000" b="1" dirty="0">
                <a:solidFill>
                  <a:prstClr val="black"/>
                </a:solidFill>
                <a:latin typeface="Courier New" pitchFamily="49" charset="0"/>
                <a:ea typeface="맑은 고딕" pitchFamily="50" charset="-127"/>
                <a:cs typeface="Courier New" pitchFamily="49" charset="0"/>
              </a:rPr>
              <a:t>27 		new-&gt;next = L-&gt;head;</a:t>
            </a:r>
          </a:p>
          <a:p>
            <a:r>
              <a:rPr lang="en-US" altLang="ko-KR" sz="2000" b="1" dirty="0">
                <a:solidFill>
                  <a:prstClr val="black"/>
                </a:solidFill>
                <a:latin typeface="Courier New" pitchFamily="49" charset="0"/>
                <a:ea typeface="맑은 고딕" pitchFamily="50" charset="-127"/>
                <a:cs typeface="Courier New" pitchFamily="49" charset="0"/>
              </a:rPr>
              <a:t>28 		L-&gt;head = new;</a:t>
            </a:r>
          </a:p>
          <a:p>
            <a:r>
              <a:rPr lang="en-US" altLang="ko-KR" sz="2000" b="1" dirty="0">
                <a:solidFill>
                  <a:prstClr val="black"/>
                </a:solidFill>
                <a:latin typeface="Courier New" pitchFamily="49" charset="0"/>
                <a:ea typeface="맑은 고딕" pitchFamily="50" charset="-127"/>
                <a:cs typeface="Courier New" pitchFamily="49" charset="0"/>
              </a:rPr>
              <a:t>29 		</a:t>
            </a:r>
            <a:r>
              <a:rPr lang="en-US" altLang="ko-KR" sz="2000" b="1" dirty="0" err="1">
                <a:solidFill>
                  <a:prstClr val="black"/>
                </a:solidFill>
                <a:latin typeface="Courier New" pitchFamily="49" charset="0"/>
                <a:ea typeface="맑은 고딕" pitchFamily="50" charset="-127"/>
                <a:cs typeface="Courier New" pitchFamily="49" charset="0"/>
              </a:rPr>
              <a:t>pthread_mutex_unlock</a:t>
            </a:r>
            <a:r>
              <a:rPr lang="en-US" altLang="ko-KR" sz="2000" b="1" dirty="0">
                <a:solidFill>
                  <a:prstClr val="black"/>
                </a:solidFill>
                <a:latin typeface="Courier New" pitchFamily="49" charset="0"/>
                <a:ea typeface="맑은 고딕" pitchFamily="50" charset="-127"/>
                <a:cs typeface="Courier New" pitchFamily="49" charset="0"/>
              </a:rPr>
              <a:t>(&amp;L-&gt;lock);</a:t>
            </a:r>
          </a:p>
          <a:p>
            <a:r>
              <a:rPr lang="en-US" altLang="ko-KR" sz="2000" b="1" dirty="0">
                <a:solidFill>
                  <a:prstClr val="black"/>
                </a:solidFill>
                <a:latin typeface="Courier New" pitchFamily="49" charset="0"/>
                <a:ea typeface="맑은 고딕" pitchFamily="50" charset="-127"/>
                <a:cs typeface="Courier New" pitchFamily="49" charset="0"/>
              </a:rPr>
              <a:t>30 		</a:t>
            </a:r>
            <a:r>
              <a:rPr lang="en-US" altLang="ko-KR" sz="2000" b="1" dirty="0">
                <a:solidFill>
                  <a:srgbClr val="F79646">
                    <a:lumMod val="75000"/>
                  </a:srgbClr>
                </a:solidFill>
                <a:latin typeface="Courier New" pitchFamily="49" charset="0"/>
                <a:ea typeface="맑은 고딕" pitchFamily="50" charset="-127"/>
                <a:cs typeface="Courier New" pitchFamily="49" charset="0"/>
              </a:rPr>
              <a:t>return </a:t>
            </a:r>
            <a:r>
              <a:rPr lang="en-US" altLang="ko-KR" sz="2000" b="1" dirty="0">
                <a:solidFill>
                  <a:srgbClr val="FF0000"/>
                </a:solidFill>
                <a:latin typeface="Courier New" pitchFamily="49" charset="0"/>
                <a:ea typeface="맑은 고딕" pitchFamily="50" charset="-127"/>
                <a:cs typeface="Courier New" pitchFamily="49" charset="0"/>
              </a:rPr>
              <a:t>0</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a:solidFill>
                  <a:srgbClr val="00B0F0"/>
                </a:solidFill>
                <a:latin typeface="Courier New" pitchFamily="49" charset="0"/>
                <a:ea typeface="맑은 고딕" pitchFamily="50" charset="-127"/>
                <a:cs typeface="Courier New" pitchFamily="49" charset="0"/>
              </a:rPr>
              <a:t>// success</a:t>
            </a:r>
          </a:p>
          <a:p>
            <a:r>
              <a:rPr lang="en-US" altLang="ko-KR" sz="2000" b="1" dirty="0">
                <a:solidFill>
                  <a:prstClr val="black"/>
                </a:solidFill>
                <a:latin typeface="Courier New" pitchFamily="49" charset="0"/>
                <a:ea typeface="맑은 고딕" pitchFamily="50" charset="-127"/>
                <a:cs typeface="Courier New" pitchFamily="49" charset="0"/>
              </a:rPr>
              <a:t>31	}</a:t>
            </a:r>
          </a:p>
          <a:p>
            <a:r>
              <a:rPr lang="en-US" altLang="ko-KR" sz="2000" b="1" dirty="0">
                <a:solidFill>
                  <a:prstClr val="black"/>
                </a:solidFill>
                <a:latin typeface="Courier New" pitchFamily="49" charset="0"/>
                <a:ea typeface="맑은 고딕" pitchFamily="50" charset="-127"/>
                <a:cs typeface="Courier New" pitchFamily="49" charset="0"/>
              </a:rPr>
              <a:t>(Cont.)</a:t>
            </a:r>
          </a:p>
        </p:txBody>
      </p:sp>
    </p:spTree>
    <p:extLst>
      <p:ext uri="{BB962C8B-B14F-4D97-AF65-F5344CB8AC3E}">
        <p14:creationId xmlns:p14="http://schemas.microsoft.com/office/powerpoint/2010/main" val="2315708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CC4F51B8-A0D6-41AC-9602-DC44C22046B5}"/>
              </a:ext>
            </a:extLst>
          </p:cNvPr>
          <p:cNvSpPr>
            <a:spLocks noGrp="1"/>
          </p:cNvSpPr>
          <p:nvPr>
            <p:ph type="title"/>
          </p:nvPr>
        </p:nvSpPr>
        <p:spPr>
          <a:xfrm>
            <a:off x="783184" y="-81850"/>
            <a:ext cx="10515600" cy="1325563"/>
          </a:xfrm>
        </p:spPr>
        <p:txBody>
          <a:bodyPr/>
          <a:lstStyle/>
          <a:p>
            <a:r>
              <a:rPr lang="en-US" altLang="ko-KR" dirty="0"/>
              <a:t>Concurrent Linked Lists(Cont.)</a:t>
            </a:r>
            <a:endParaRPr lang="ko-KR" altLang="en-US" b="1" dirty="0"/>
          </a:p>
        </p:txBody>
      </p:sp>
      <p:sp>
        <p:nvSpPr>
          <p:cNvPr id="15" name="슬라이드 번호 개체 틀 3">
            <a:extLst>
              <a:ext uri="{FF2B5EF4-FFF2-40B4-BE49-F238E27FC236}">
                <a16:creationId xmlns:a16="http://schemas.microsoft.com/office/drawing/2014/main" id="{B46FBDC8-7179-4684-B0D6-2F78D6F5FDA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14</a:t>
            </a:fld>
            <a:r>
              <a:rPr lang="en-US" altLang="ko-KR">
                <a:solidFill>
                  <a:srgbClr val="1F497D">
                    <a:lumMod val="50000"/>
                  </a:srgbClr>
                </a:solidFill>
              </a:rPr>
              <a:t> </a:t>
            </a:r>
          </a:p>
        </p:txBody>
      </p:sp>
      <p:sp>
        <p:nvSpPr>
          <p:cNvPr id="14" name="직사각형 5">
            <a:extLst>
              <a:ext uri="{FF2B5EF4-FFF2-40B4-BE49-F238E27FC236}">
                <a16:creationId xmlns:a16="http://schemas.microsoft.com/office/drawing/2014/main" id="{BB7E9A68-C811-454B-AC33-31BDAB8F04BD}"/>
              </a:ext>
            </a:extLst>
          </p:cNvPr>
          <p:cNvSpPr/>
          <p:nvPr/>
        </p:nvSpPr>
        <p:spPr>
          <a:xfrm>
            <a:off x="379095" y="1074512"/>
            <a:ext cx="9713349" cy="4708981"/>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2000" b="1" dirty="0">
                <a:solidFill>
                  <a:prstClr val="black"/>
                </a:solidFill>
                <a:latin typeface="Courier New" pitchFamily="49" charset="0"/>
                <a:ea typeface="맑은 고딕" pitchFamily="50" charset="-127"/>
                <a:cs typeface="Courier New" pitchFamily="49" charset="0"/>
              </a:rPr>
              <a:t>(Cont.)</a:t>
            </a:r>
          </a:p>
          <a:p>
            <a:r>
              <a:rPr lang="en-US" altLang="ko-KR" sz="2000" b="1" dirty="0">
                <a:solidFill>
                  <a:prstClr val="black"/>
                </a:solidFill>
                <a:latin typeface="Courier New" pitchFamily="49" charset="0"/>
                <a:ea typeface="맑은 고딕" pitchFamily="50" charset="-127"/>
                <a:cs typeface="Courier New" pitchFamily="49" charset="0"/>
              </a:rPr>
              <a:t>32</a:t>
            </a:r>
          </a:p>
          <a:p>
            <a:r>
              <a:rPr lang="en-US" altLang="ko-KR" sz="2000" b="1" dirty="0">
                <a:solidFill>
                  <a:prstClr val="black"/>
                </a:solidFill>
                <a:latin typeface="Courier New" pitchFamily="49" charset="0"/>
                <a:ea typeface="맑은 고딕" pitchFamily="50" charset="-127"/>
                <a:cs typeface="Courier New" pitchFamily="49" charset="0"/>
              </a:rPr>
              <a:t>32 	</a:t>
            </a:r>
            <a:r>
              <a:rPr lang="en-US" altLang="ko-KR" sz="2000" b="1" dirty="0" err="1">
                <a:solidFill>
                  <a:srgbClr val="00B050"/>
                </a:solidFill>
                <a:latin typeface="Courier New" pitchFamily="49" charset="0"/>
                <a:ea typeface="맑은 고딕" pitchFamily="50" charset="-127"/>
                <a:cs typeface="Courier New" pitchFamily="49" charset="0"/>
              </a:rPr>
              <a:t>int</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err="1">
                <a:solidFill>
                  <a:prstClr val="black"/>
                </a:solidFill>
                <a:latin typeface="Courier New" pitchFamily="49" charset="0"/>
                <a:ea typeface="맑은 고딕" pitchFamily="50" charset="-127"/>
                <a:cs typeface="Courier New" pitchFamily="49" charset="0"/>
              </a:rPr>
              <a:t>List_Lookup</a:t>
            </a:r>
            <a:r>
              <a:rPr lang="en-US" altLang="ko-KR" sz="2000" b="1" dirty="0">
                <a:solidFill>
                  <a:prstClr val="black"/>
                </a:solidFill>
                <a:latin typeface="Courier New" pitchFamily="49" charset="0"/>
                <a:ea typeface="맑은 고딕" pitchFamily="50" charset="-127"/>
                <a:cs typeface="Courier New" pitchFamily="49" charset="0"/>
              </a:rPr>
              <a:t>(</a:t>
            </a:r>
            <a:r>
              <a:rPr lang="en-US" altLang="ko-KR" sz="2000" b="1" dirty="0" err="1">
                <a:solidFill>
                  <a:prstClr val="black"/>
                </a:solidFill>
                <a:latin typeface="Courier New" pitchFamily="49" charset="0"/>
                <a:ea typeface="맑은 고딕" pitchFamily="50" charset="-127"/>
                <a:cs typeface="Courier New" pitchFamily="49" charset="0"/>
              </a:rPr>
              <a:t>list_t</a:t>
            </a:r>
            <a:r>
              <a:rPr lang="en-US" altLang="ko-KR" sz="2000" b="1" dirty="0">
                <a:solidFill>
                  <a:prstClr val="black"/>
                </a:solidFill>
                <a:latin typeface="Courier New" pitchFamily="49" charset="0"/>
                <a:ea typeface="맑은 고딕" pitchFamily="50" charset="-127"/>
                <a:cs typeface="Courier New" pitchFamily="49" charset="0"/>
              </a:rPr>
              <a:t> *L, </a:t>
            </a:r>
            <a:r>
              <a:rPr lang="en-US" altLang="ko-KR" sz="2000" b="1" dirty="0" err="1">
                <a:solidFill>
                  <a:prstClr val="black"/>
                </a:solidFill>
                <a:latin typeface="Courier New" pitchFamily="49" charset="0"/>
                <a:ea typeface="맑은 고딕" pitchFamily="50" charset="-127"/>
                <a:cs typeface="Courier New" pitchFamily="49" charset="0"/>
              </a:rPr>
              <a:t>int</a:t>
            </a:r>
            <a:r>
              <a:rPr lang="en-US" altLang="ko-KR" sz="2000" b="1" dirty="0">
                <a:solidFill>
                  <a:prstClr val="black"/>
                </a:solidFill>
                <a:latin typeface="Courier New" pitchFamily="49" charset="0"/>
                <a:ea typeface="맑은 고딕" pitchFamily="50" charset="-127"/>
                <a:cs typeface="Courier New" pitchFamily="49" charset="0"/>
              </a:rPr>
              <a:t> key) {</a:t>
            </a:r>
          </a:p>
          <a:p>
            <a:r>
              <a:rPr lang="en-US" altLang="ko-KR" sz="2000" b="1" dirty="0">
                <a:solidFill>
                  <a:prstClr val="black"/>
                </a:solidFill>
                <a:latin typeface="Courier New" pitchFamily="49" charset="0"/>
                <a:ea typeface="맑은 고딕" pitchFamily="50" charset="-127"/>
                <a:cs typeface="Courier New" pitchFamily="49" charset="0"/>
              </a:rPr>
              <a:t>33 		</a:t>
            </a:r>
            <a:r>
              <a:rPr lang="en-US" altLang="ko-KR" sz="2000" b="1" dirty="0" err="1">
                <a:solidFill>
                  <a:prstClr val="black"/>
                </a:solidFill>
                <a:latin typeface="Courier New" pitchFamily="49" charset="0"/>
                <a:ea typeface="맑은 고딕" pitchFamily="50" charset="-127"/>
                <a:cs typeface="Courier New" pitchFamily="49" charset="0"/>
              </a:rPr>
              <a:t>pthread_mutex_lock</a:t>
            </a:r>
            <a:r>
              <a:rPr lang="en-US" altLang="ko-KR" sz="2000" b="1" dirty="0">
                <a:solidFill>
                  <a:prstClr val="black"/>
                </a:solidFill>
                <a:latin typeface="Courier New" pitchFamily="49" charset="0"/>
                <a:ea typeface="맑은 고딕" pitchFamily="50" charset="-127"/>
                <a:cs typeface="Courier New" pitchFamily="49" charset="0"/>
              </a:rPr>
              <a:t>(&amp;L-&gt;lock);</a:t>
            </a:r>
          </a:p>
          <a:p>
            <a:r>
              <a:rPr lang="en-US" altLang="ko-KR" sz="2000" b="1" dirty="0">
                <a:solidFill>
                  <a:prstClr val="black"/>
                </a:solidFill>
                <a:latin typeface="Courier New" pitchFamily="49" charset="0"/>
                <a:ea typeface="맑은 고딕" pitchFamily="50" charset="-127"/>
                <a:cs typeface="Courier New" pitchFamily="49" charset="0"/>
              </a:rPr>
              <a:t>34 		</a:t>
            </a:r>
            <a:r>
              <a:rPr lang="en-US" altLang="ko-KR" sz="2000" b="1" dirty="0" err="1">
                <a:solidFill>
                  <a:prstClr val="black"/>
                </a:solidFill>
                <a:latin typeface="Courier New" pitchFamily="49" charset="0"/>
                <a:ea typeface="맑은 고딕" pitchFamily="50" charset="-127"/>
                <a:cs typeface="Courier New" pitchFamily="49" charset="0"/>
              </a:rPr>
              <a:t>node_t</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err="1">
                <a:solidFill>
                  <a:prstClr val="black"/>
                </a:solidFill>
                <a:latin typeface="Courier New" pitchFamily="49" charset="0"/>
                <a:ea typeface="맑은 고딕" pitchFamily="50" charset="-127"/>
                <a:cs typeface="Courier New" pitchFamily="49" charset="0"/>
              </a:rPr>
              <a:t>curr</a:t>
            </a:r>
            <a:r>
              <a:rPr lang="en-US" altLang="ko-KR" sz="2000" b="1" dirty="0">
                <a:solidFill>
                  <a:prstClr val="black"/>
                </a:solidFill>
                <a:latin typeface="Courier New" pitchFamily="49" charset="0"/>
                <a:ea typeface="맑은 고딕" pitchFamily="50" charset="-127"/>
                <a:cs typeface="Courier New" pitchFamily="49" charset="0"/>
              </a:rPr>
              <a:t> = L-&gt;head;</a:t>
            </a:r>
          </a:p>
          <a:p>
            <a:r>
              <a:rPr lang="en-US" altLang="ko-KR" sz="2000" b="1" dirty="0">
                <a:solidFill>
                  <a:prstClr val="black"/>
                </a:solidFill>
                <a:latin typeface="Courier New" pitchFamily="49" charset="0"/>
                <a:ea typeface="맑은 고딕" pitchFamily="50" charset="-127"/>
                <a:cs typeface="Courier New" pitchFamily="49" charset="0"/>
              </a:rPr>
              <a:t>35 		</a:t>
            </a:r>
            <a:r>
              <a:rPr lang="en-US" altLang="ko-KR" sz="2000" b="1" dirty="0">
                <a:solidFill>
                  <a:srgbClr val="F79646">
                    <a:lumMod val="75000"/>
                  </a:srgbClr>
                </a:solidFill>
                <a:latin typeface="Courier New" pitchFamily="49" charset="0"/>
                <a:ea typeface="맑은 고딕" pitchFamily="50" charset="-127"/>
                <a:cs typeface="Courier New" pitchFamily="49" charset="0"/>
              </a:rPr>
              <a:t>while </a:t>
            </a:r>
            <a:r>
              <a:rPr lang="en-US" altLang="ko-KR" sz="2000" b="1" dirty="0">
                <a:solidFill>
                  <a:prstClr val="black"/>
                </a:solidFill>
                <a:latin typeface="Courier New" pitchFamily="49" charset="0"/>
                <a:ea typeface="맑은 고딕" pitchFamily="50" charset="-127"/>
                <a:cs typeface="Courier New" pitchFamily="49" charset="0"/>
              </a:rPr>
              <a:t>(</a:t>
            </a:r>
            <a:r>
              <a:rPr lang="en-US" altLang="ko-KR" sz="2000" b="1" dirty="0" err="1">
                <a:solidFill>
                  <a:prstClr val="black"/>
                </a:solidFill>
                <a:latin typeface="Courier New" pitchFamily="49" charset="0"/>
                <a:ea typeface="맑은 고딕" pitchFamily="50" charset="-127"/>
                <a:cs typeface="Courier New" pitchFamily="49" charset="0"/>
              </a:rPr>
              <a:t>curr</a:t>
            </a:r>
            <a:r>
              <a:rPr lang="en-US" altLang="ko-KR" sz="2000" b="1" dirty="0">
                <a:solidFill>
                  <a:prstClr val="black"/>
                </a:solidFill>
                <a:latin typeface="Courier New" pitchFamily="49" charset="0"/>
                <a:ea typeface="맑은 고딕" pitchFamily="50" charset="-127"/>
                <a:cs typeface="Courier New" pitchFamily="49" charset="0"/>
              </a:rPr>
              <a:t>) {</a:t>
            </a:r>
          </a:p>
          <a:p>
            <a:r>
              <a:rPr lang="en-US" altLang="ko-KR" sz="2000" b="1" dirty="0">
                <a:solidFill>
                  <a:prstClr val="black"/>
                </a:solidFill>
                <a:latin typeface="Courier New" pitchFamily="49" charset="0"/>
                <a:ea typeface="맑은 고딕" pitchFamily="50" charset="-127"/>
                <a:cs typeface="Courier New" pitchFamily="49" charset="0"/>
              </a:rPr>
              <a:t>36 			</a:t>
            </a:r>
            <a:r>
              <a:rPr lang="en-US" altLang="ko-KR" sz="2000" b="1" dirty="0">
                <a:solidFill>
                  <a:srgbClr val="F79646">
                    <a:lumMod val="75000"/>
                  </a:srgbClr>
                </a:solidFill>
                <a:latin typeface="Courier New" pitchFamily="49" charset="0"/>
                <a:ea typeface="맑은 고딕" pitchFamily="50" charset="-127"/>
                <a:cs typeface="Courier New" pitchFamily="49" charset="0"/>
              </a:rPr>
              <a:t>if</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err="1">
                <a:solidFill>
                  <a:prstClr val="black"/>
                </a:solidFill>
                <a:latin typeface="Courier New" pitchFamily="49" charset="0"/>
                <a:ea typeface="맑은 고딕" pitchFamily="50" charset="-127"/>
                <a:cs typeface="Courier New" pitchFamily="49" charset="0"/>
              </a:rPr>
              <a:t>curr</a:t>
            </a:r>
            <a:r>
              <a:rPr lang="en-US" altLang="ko-KR" sz="2000" b="1" dirty="0">
                <a:solidFill>
                  <a:prstClr val="black"/>
                </a:solidFill>
                <a:latin typeface="Courier New" pitchFamily="49" charset="0"/>
                <a:ea typeface="맑은 고딕" pitchFamily="50" charset="-127"/>
                <a:cs typeface="Courier New" pitchFamily="49" charset="0"/>
              </a:rPr>
              <a:t>-&gt;key == key) {</a:t>
            </a:r>
          </a:p>
          <a:p>
            <a:r>
              <a:rPr lang="en-US" altLang="ko-KR" sz="2000" b="1" dirty="0">
                <a:solidFill>
                  <a:prstClr val="black"/>
                </a:solidFill>
                <a:latin typeface="Courier New" pitchFamily="49" charset="0"/>
                <a:ea typeface="맑은 고딕" pitchFamily="50" charset="-127"/>
                <a:cs typeface="Courier New" pitchFamily="49" charset="0"/>
              </a:rPr>
              <a:t>37 				</a:t>
            </a:r>
            <a:r>
              <a:rPr lang="en-US" altLang="ko-KR" sz="2000" b="1" dirty="0" err="1">
                <a:solidFill>
                  <a:prstClr val="black"/>
                </a:solidFill>
                <a:latin typeface="Courier New" pitchFamily="49" charset="0"/>
                <a:ea typeface="맑은 고딕" pitchFamily="50" charset="-127"/>
                <a:cs typeface="Courier New" pitchFamily="49" charset="0"/>
              </a:rPr>
              <a:t>pthread_mutex_unlock</a:t>
            </a:r>
            <a:r>
              <a:rPr lang="en-US" altLang="ko-KR" sz="2000" b="1" dirty="0">
                <a:solidFill>
                  <a:prstClr val="black"/>
                </a:solidFill>
                <a:latin typeface="Courier New" pitchFamily="49" charset="0"/>
                <a:ea typeface="맑은 고딕" pitchFamily="50" charset="-127"/>
                <a:cs typeface="Courier New" pitchFamily="49" charset="0"/>
              </a:rPr>
              <a:t>(&amp;L-&gt;lock);</a:t>
            </a:r>
          </a:p>
          <a:p>
            <a:r>
              <a:rPr lang="en-US" altLang="ko-KR" sz="2000" b="1" dirty="0">
                <a:solidFill>
                  <a:prstClr val="black"/>
                </a:solidFill>
                <a:latin typeface="Courier New" pitchFamily="49" charset="0"/>
                <a:ea typeface="맑은 고딕" pitchFamily="50" charset="-127"/>
                <a:cs typeface="Courier New" pitchFamily="49" charset="0"/>
              </a:rPr>
              <a:t>38 				</a:t>
            </a:r>
            <a:r>
              <a:rPr lang="en-US" altLang="ko-KR" sz="2000" b="1" dirty="0">
                <a:solidFill>
                  <a:srgbClr val="F79646">
                    <a:lumMod val="75000"/>
                  </a:srgbClr>
                </a:solidFill>
                <a:latin typeface="Courier New" pitchFamily="49" charset="0"/>
                <a:ea typeface="맑은 고딕" pitchFamily="50" charset="-127"/>
                <a:cs typeface="Courier New" pitchFamily="49" charset="0"/>
              </a:rPr>
              <a:t>return</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a:solidFill>
                  <a:srgbClr val="FF0000"/>
                </a:solidFill>
                <a:latin typeface="Courier New" pitchFamily="49" charset="0"/>
                <a:ea typeface="맑은 고딕" pitchFamily="50" charset="-127"/>
                <a:cs typeface="Courier New" pitchFamily="49" charset="0"/>
              </a:rPr>
              <a:t>0</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a:solidFill>
                  <a:srgbClr val="00B0F0"/>
                </a:solidFill>
                <a:latin typeface="Courier New" pitchFamily="49" charset="0"/>
                <a:ea typeface="맑은 고딕" pitchFamily="50" charset="-127"/>
                <a:cs typeface="Courier New" pitchFamily="49" charset="0"/>
              </a:rPr>
              <a:t>// success</a:t>
            </a:r>
          </a:p>
          <a:p>
            <a:r>
              <a:rPr lang="en-US" altLang="ko-KR" sz="2000" b="1" dirty="0">
                <a:solidFill>
                  <a:prstClr val="black"/>
                </a:solidFill>
                <a:latin typeface="Courier New" pitchFamily="49" charset="0"/>
                <a:ea typeface="맑은 고딕" pitchFamily="50" charset="-127"/>
                <a:cs typeface="Courier New" pitchFamily="49" charset="0"/>
              </a:rPr>
              <a:t>39 			}</a:t>
            </a:r>
          </a:p>
          <a:p>
            <a:r>
              <a:rPr lang="en-US" altLang="ko-KR" sz="2000" b="1" dirty="0">
                <a:solidFill>
                  <a:prstClr val="black"/>
                </a:solidFill>
                <a:latin typeface="Courier New" pitchFamily="49" charset="0"/>
                <a:ea typeface="맑은 고딕" pitchFamily="50" charset="-127"/>
                <a:cs typeface="Courier New" pitchFamily="49" charset="0"/>
              </a:rPr>
              <a:t>40 			</a:t>
            </a:r>
            <a:r>
              <a:rPr lang="en-US" altLang="ko-KR" sz="2000" b="1" dirty="0" err="1">
                <a:solidFill>
                  <a:prstClr val="black"/>
                </a:solidFill>
                <a:latin typeface="Courier New" pitchFamily="49" charset="0"/>
                <a:ea typeface="맑은 고딕" pitchFamily="50" charset="-127"/>
                <a:cs typeface="Courier New" pitchFamily="49" charset="0"/>
              </a:rPr>
              <a:t>curr</a:t>
            </a:r>
            <a:r>
              <a:rPr lang="en-US" altLang="ko-KR" sz="2000" b="1" dirty="0">
                <a:solidFill>
                  <a:prstClr val="black"/>
                </a:solidFill>
                <a:latin typeface="Courier New" pitchFamily="49" charset="0"/>
                <a:ea typeface="맑은 고딕" pitchFamily="50" charset="-127"/>
                <a:cs typeface="Courier New" pitchFamily="49" charset="0"/>
              </a:rPr>
              <a:t> = </a:t>
            </a:r>
            <a:r>
              <a:rPr lang="en-US" altLang="ko-KR" sz="2000" b="1" dirty="0" err="1">
                <a:solidFill>
                  <a:prstClr val="black"/>
                </a:solidFill>
                <a:latin typeface="Courier New" pitchFamily="49" charset="0"/>
                <a:ea typeface="맑은 고딕" pitchFamily="50" charset="-127"/>
                <a:cs typeface="Courier New" pitchFamily="49" charset="0"/>
              </a:rPr>
              <a:t>curr</a:t>
            </a:r>
            <a:r>
              <a:rPr lang="en-US" altLang="ko-KR" sz="2000" b="1" dirty="0">
                <a:solidFill>
                  <a:prstClr val="black"/>
                </a:solidFill>
                <a:latin typeface="Courier New" pitchFamily="49" charset="0"/>
                <a:ea typeface="맑은 고딕" pitchFamily="50" charset="-127"/>
                <a:cs typeface="Courier New" pitchFamily="49" charset="0"/>
              </a:rPr>
              <a:t>-&gt;next;</a:t>
            </a:r>
          </a:p>
          <a:p>
            <a:r>
              <a:rPr lang="en-US" altLang="ko-KR" sz="2000" b="1" dirty="0">
                <a:solidFill>
                  <a:prstClr val="black"/>
                </a:solidFill>
                <a:latin typeface="Courier New" pitchFamily="49" charset="0"/>
                <a:ea typeface="맑은 고딕" pitchFamily="50" charset="-127"/>
                <a:cs typeface="Courier New" pitchFamily="49" charset="0"/>
              </a:rPr>
              <a:t>41 		}</a:t>
            </a:r>
          </a:p>
          <a:p>
            <a:r>
              <a:rPr lang="en-US" altLang="ko-KR" sz="2000" b="1" dirty="0">
                <a:solidFill>
                  <a:prstClr val="black"/>
                </a:solidFill>
                <a:latin typeface="Courier New" pitchFamily="49" charset="0"/>
                <a:ea typeface="맑은 고딕" pitchFamily="50" charset="-127"/>
                <a:cs typeface="Courier New" pitchFamily="49" charset="0"/>
              </a:rPr>
              <a:t>42 		</a:t>
            </a:r>
            <a:r>
              <a:rPr lang="en-US" altLang="ko-KR" sz="2000" b="1" dirty="0" err="1">
                <a:solidFill>
                  <a:prstClr val="black"/>
                </a:solidFill>
                <a:latin typeface="Courier New" pitchFamily="49" charset="0"/>
                <a:ea typeface="맑은 고딕" pitchFamily="50" charset="-127"/>
                <a:cs typeface="Courier New" pitchFamily="49" charset="0"/>
              </a:rPr>
              <a:t>pthread_mutex_unlock</a:t>
            </a:r>
            <a:r>
              <a:rPr lang="en-US" altLang="ko-KR" sz="2000" b="1" dirty="0">
                <a:solidFill>
                  <a:prstClr val="black"/>
                </a:solidFill>
                <a:latin typeface="Courier New" pitchFamily="49" charset="0"/>
                <a:ea typeface="맑은 고딕" pitchFamily="50" charset="-127"/>
                <a:cs typeface="Courier New" pitchFamily="49" charset="0"/>
              </a:rPr>
              <a:t>(&amp;L-&gt;lock);</a:t>
            </a:r>
          </a:p>
          <a:p>
            <a:r>
              <a:rPr lang="en-US" altLang="ko-KR" sz="2000" b="1" dirty="0">
                <a:solidFill>
                  <a:prstClr val="black"/>
                </a:solidFill>
                <a:latin typeface="Courier New" pitchFamily="49" charset="0"/>
                <a:ea typeface="맑은 고딕" pitchFamily="50" charset="-127"/>
                <a:cs typeface="Courier New" pitchFamily="49" charset="0"/>
              </a:rPr>
              <a:t>43 		</a:t>
            </a:r>
            <a:r>
              <a:rPr lang="en-US" altLang="ko-KR" sz="2000" b="1" dirty="0">
                <a:solidFill>
                  <a:srgbClr val="F79646">
                    <a:lumMod val="75000"/>
                  </a:srgbClr>
                </a:solidFill>
                <a:latin typeface="Courier New" pitchFamily="49" charset="0"/>
                <a:ea typeface="맑은 고딕" pitchFamily="50" charset="-127"/>
                <a:cs typeface="Courier New" pitchFamily="49" charset="0"/>
              </a:rPr>
              <a:t>return</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a:solidFill>
                  <a:srgbClr val="FF0000"/>
                </a:solidFill>
                <a:latin typeface="Courier New" pitchFamily="49" charset="0"/>
                <a:ea typeface="맑은 고딕" pitchFamily="50" charset="-127"/>
                <a:cs typeface="Courier New" pitchFamily="49" charset="0"/>
              </a:rPr>
              <a:t>1</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a:solidFill>
                  <a:srgbClr val="00B0F0"/>
                </a:solidFill>
                <a:latin typeface="Courier New" pitchFamily="49" charset="0"/>
                <a:ea typeface="맑은 고딕" pitchFamily="50" charset="-127"/>
                <a:cs typeface="Courier New" pitchFamily="49" charset="0"/>
              </a:rPr>
              <a:t>// failure</a:t>
            </a:r>
          </a:p>
          <a:p>
            <a:r>
              <a:rPr lang="en-US" altLang="ko-KR" sz="2000" b="1" dirty="0">
                <a:solidFill>
                  <a:prstClr val="black"/>
                </a:solidFill>
                <a:latin typeface="Courier New" pitchFamily="49" charset="0"/>
                <a:ea typeface="맑은 고딕" pitchFamily="50" charset="-127"/>
                <a:cs typeface="Courier New" pitchFamily="49" charset="0"/>
              </a:rPr>
              <a:t>44 	}</a:t>
            </a:r>
            <a:endParaRPr lang="en-US" altLang="ko-KR" sz="1400" b="1" dirty="0">
              <a:solidFill>
                <a:prstClr val="black"/>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1814246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CC4F51B8-A0D6-41AC-9602-DC44C22046B5}"/>
              </a:ext>
            </a:extLst>
          </p:cNvPr>
          <p:cNvSpPr>
            <a:spLocks noGrp="1"/>
          </p:cNvSpPr>
          <p:nvPr>
            <p:ph type="title"/>
          </p:nvPr>
        </p:nvSpPr>
        <p:spPr>
          <a:xfrm>
            <a:off x="783184" y="-81850"/>
            <a:ext cx="10515600" cy="1325563"/>
          </a:xfrm>
        </p:spPr>
        <p:txBody>
          <a:bodyPr/>
          <a:lstStyle/>
          <a:p>
            <a:r>
              <a:rPr lang="en-US" altLang="ko-KR" dirty="0"/>
              <a:t>Concurrent Linked Lists(Cont.)</a:t>
            </a:r>
            <a:endParaRPr lang="ko-KR" altLang="en-US" b="1" dirty="0"/>
          </a:p>
        </p:txBody>
      </p:sp>
      <p:sp>
        <p:nvSpPr>
          <p:cNvPr id="15" name="슬라이드 번호 개체 틀 3">
            <a:extLst>
              <a:ext uri="{FF2B5EF4-FFF2-40B4-BE49-F238E27FC236}">
                <a16:creationId xmlns:a16="http://schemas.microsoft.com/office/drawing/2014/main" id="{B46FBDC8-7179-4684-B0D6-2F78D6F5FDA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15</a:t>
            </a:fld>
            <a:r>
              <a:rPr lang="en-US" altLang="ko-KR">
                <a:solidFill>
                  <a:srgbClr val="1F497D">
                    <a:lumMod val="50000"/>
                  </a:srgbClr>
                </a:solidFill>
              </a:rPr>
              <a:t> </a:t>
            </a:r>
          </a:p>
        </p:txBody>
      </p:sp>
      <p:sp>
        <p:nvSpPr>
          <p:cNvPr id="14" name="내용 개체 틀 2">
            <a:extLst>
              <a:ext uri="{FF2B5EF4-FFF2-40B4-BE49-F238E27FC236}">
                <a16:creationId xmlns:a16="http://schemas.microsoft.com/office/drawing/2014/main" id="{38E8DE48-B1FE-4F48-89C8-169719B20C42}"/>
              </a:ext>
            </a:extLst>
          </p:cNvPr>
          <p:cNvSpPr>
            <a:spLocks noGrp="1"/>
          </p:cNvSpPr>
          <p:nvPr/>
        </p:nvSpPr>
        <p:spPr bwMode="auto">
          <a:xfrm>
            <a:off x="783183" y="1076691"/>
            <a:ext cx="10094613" cy="4667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r>
              <a:rPr lang="en-US" altLang="ko-KR" sz="2400" dirty="0"/>
              <a:t>The code </a:t>
            </a:r>
            <a:r>
              <a:rPr lang="en-US" altLang="ko-KR" sz="2400" b="1" dirty="0"/>
              <a:t>acquires</a:t>
            </a:r>
            <a:r>
              <a:rPr lang="en-US" altLang="ko-KR" sz="2400" dirty="0"/>
              <a:t> a lock in the insert routine upon entry.</a:t>
            </a:r>
          </a:p>
          <a:p>
            <a:r>
              <a:rPr lang="en-US" altLang="ko-KR" sz="2400" dirty="0"/>
              <a:t>The code </a:t>
            </a:r>
            <a:r>
              <a:rPr lang="en-US" altLang="ko-KR" sz="2400" b="1" dirty="0"/>
              <a:t>releases</a:t>
            </a:r>
            <a:r>
              <a:rPr lang="en-US" altLang="ko-KR" sz="2400" dirty="0"/>
              <a:t> the lock upon exit.</a:t>
            </a:r>
          </a:p>
          <a:p>
            <a:pPr lvl="1"/>
            <a:r>
              <a:rPr lang="en-US" altLang="ko-KR" sz="2000" dirty="0"/>
              <a:t>If </a:t>
            </a:r>
            <a:r>
              <a:rPr lang="en-US" altLang="ko-KR" sz="2000" dirty="0" err="1">
                <a:latin typeface="Courier New" pitchFamily="49" charset="0"/>
                <a:cs typeface="Courier New" pitchFamily="49" charset="0"/>
              </a:rPr>
              <a:t>malloc</a:t>
            </a:r>
            <a:r>
              <a:rPr lang="en-US" altLang="ko-KR" sz="2000" dirty="0">
                <a:latin typeface="Courier New" pitchFamily="49" charset="0"/>
                <a:cs typeface="Courier New" pitchFamily="49" charset="0"/>
              </a:rPr>
              <a:t>() </a:t>
            </a:r>
            <a:r>
              <a:rPr lang="en-US" altLang="ko-KR" sz="2000" dirty="0"/>
              <a:t>happens to </a:t>
            </a:r>
            <a:r>
              <a:rPr lang="en-US" altLang="ko-KR" sz="2000" i="1" dirty="0"/>
              <a:t>fail</a:t>
            </a:r>
            <a:r>
              <a:rPr lang="en-US" altLang="ko-KR" sz="2000" dirty="0"/>
              <a:t>, the code must also </a:t>
            </a:r>
            <a:r>
              <a:rPr lang="en-US" altLang="ko-KR" sz="2000" u="sng" dirty="0"/>
              <a:t>release the lock</a:t>
            </a:r>
            <a:r>
              <a:rPr lang="en-US" altLang="ko-KR" sz="2000" dirty="0"/>
              <a:t> before failing the insert.</a:t>
            </a:r>
          </a:p>
          <a:p>
            <a:pPr lvl="1"/>
            <a:r>
              <a:rPr lang="en-US" altLang="ko-KR" sz="2000" dirty="0"/>
              <a:t>This kind of exceptional control flow has been shown to be </a:t>
            </a:r>
            <a:r>
              <a:rPr lang="en-US" altLang="ko-KR" sz="2000" dirty="0">
                <a:solidFill>
                  <a:schemeClr val="accent6">
                    <a:lumMod val="75000"/>
                  </a:schemeClr>
                </a:solidFill>
              </a:rPr>
              <a:t>quite error prone</a:t>
            </a:r>
            <a:r>
              <a:rPr lang="en-US" altLang="ko-KR" sz="2000" dirty="0"/>
              <a:t>.</a:t>
            </a:r>
          </a:p>
          <a:p>
            <a:pPr lvl="1"/>
            <a:r>
              <a:rPr lang="en-US" altLang="ko-KR" sz="2000" b="1" dirty="0"/>
              <a:t>Solution</a:t>
            </a:r>
            <a:r>
              <a:rPr lang="en-US" altLang="ko-KR" sz="2000" dirty="0"/>
              <a:t>: The lock and release </a:t>
            </a:r>
            <a:r>
              <a:rPr lang="en-US" altLang="ko-KR" sz="2000" i="1" dirty="0"/>
              <a:t>only surround </a:t>
            </a:r>
            <a:r>
              <a:rPr lang="en-US" altLang="ko-KR" sz="2000" dirty="0"/>
              <a:t>the actual critical section in the insert code</a:t>
            </a:r>
          </a:p>
        </p:txBody>
      </p:sp>
    </p:spTree>
    <p:extLst>
      <p:ext uri="{BB962C8B-B14F-4D97-AF65-F5344CB8AC3E}">
        <p14:creationId xmlns:p14="http://schemas.microsoft.com/office/powerpoint/2010/main" val="1670307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CC4F51B8-A0D6-41AC-9602-DC44C22046B5}"/>
              </a:ext>
            </a:extLst>
          </p:cNvPr>
          <p:cNvSpPr>
            <a:spLocks noGrp="1"/>
          </p:cNvSpPr>
          <p:nvPr>
            <p:ph type="title"/>
          </p:nvPr>
        </p:nvSpPr>
        <p:spPr>
          <a:xfrm>
            <a:off x="783184" y="-81850"/>
            <a:ext cx="10515600" cy="1325563"/>
          </a:xfrm>
        </p:spPr>
        <p:txBody>
          <a:bodyPr/>
          <a:lstStyle/>
          <a:p>
            <a:r>
              <a:rPr lang="en-US" altLang="ko-KR" dirty="0"/>
              <a:t>Concurrent Linked List: Rewritten</a:t>
            </a:r>
            <a:endParaRPr lang="ko-KR" altLang="en-US" b="1" dirty="0"/>
          </a:p>
        </p:txBody>
      </p:sp>
      <p:sp>
        <p:nvSpPr>
          <p:cNvPr id="15" name="슬라이드 번호 개체 틀 3">
            <a:extLst>
              <a:ext uri="{FF2B5EF4-FFF2-40B4-BE49-F238E27FC236}">
                <a16:creationId xmlns:a16="http://schemas.microsoft.com/office/drawing/2014/main" id="{B46FBDC8-7179-4684-B0D6-2F78D6F5FDA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16</a:t>
            </a:fld>
            <a:r>
              <a:rPr lang="en-US" altLang="ko-KR">
                <a:solidFill>
                  <a:srgbClr val="1F497D">
                    <a:lumMod val="50000"/>
                  </a:srgbClr>
                </a:solidFill>
              </a:rPr>
              <a:t> </a:t>
            </a:r>
          </a:p>
        </p:txBody>
      </p:sp>
      <p:sp>
        <p:nvSpPr>
          <p:cNvPr id="14" name="직사각형 5">
            <a:extLst>
              <a:ext uri="{FF2B5EF4-FFF2-40B4-BE49-F238E27FC236}">
                <a16:creationId xmlns:a16="http://schemas.microsoft.com/office/drawing/2014/main" id="{D8410E69-5463-4DFE-8253-8A3B38DB6C9A}"/>
              </a:ext>
            </a:extLst>
          </p:cNvPr>
          <p:cNvSpPr/>
          <p:nvPr/>
        </p:nvSpPr>
        <p:spPr>
          <a:xfrm>
            <a:off x="1577042" y="926090"/>
            <a:ext cx="7992888" cy="541686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600" b="1" dirty="0">
                <a:solidFill>
                  <a:prstClr val="black"/>
                </a:solidFill>
                <a:latin typeface="Courier New" pitchFamily="49" charset="0"/>
                <a:ea typeface="맑은 고딕" pitchFamily="50" charset="-127"/>
                <a:cs typeface="Courier New" pitchFamily="49" charset="0"/>
              </a:rPr>
              <a:t>1 	</a:t>
            </a:r>
            <a:r>
              <a:rPr lang="en-US" altLang="ko-KR" sz="1600" b="1" dirty="0">
                <a:solidFill>
                  <a:srgbClr val="00B050"/>
                </a:solidFill>
                <a:latin typeface="Courier New" pitchFamily="49" charset="0"/>
                <a:ea typeface="맑은 고딕" pitchFamily="50" charset="-127"/>
                <a:cs typeface="Courier New" pitchFamily="49" charset="0"/>
              </a:rPr>
              <a:t>void</a:t>
            </a:r>
            <a:r>
              <a:rPr lang="en-US" altLang="ko-KR" sz="1600" b="1" dirty="0">
                <a:solidFill>
                  <a:prstClr val="black"/>
                </a:solidFill>
                <a:latin typeface="Courier New" pitchFamily="49" charset="0"/>
                <a:ea typeface="맑은 고딕" pitchFamily="50" charset="-127"/>
                <a:cs typeface="Courier New" pitchFamily="49" charset="0"/>
              </a:rPr>
              <a:t> </a:t>
            </a:r>
            <a:r>
              <a:rPr lang="en-US" altLang="ko-KR" sz="1600" b="1" dirty="0" err="1">
                <a:solidFill>
                  <a:prstClr val="black"/>
                </a:solidFill>
                <a:latin typeface="Courier New" pitchFamily="49" charset="0"/>
                <a:ea typeface="맑은 고딕" pitchFamily="50" charset="-127"/>
                <a:cs typeface="Courier New" pitchFamily="49" charset="0"/>
              </a:rPr>
              <a:t>List_Init</a:t>
            </a:r>
            <a:r>
              <a:rPr lang="en-US" altLang="ko-KR" sz="1600" b="1" dirty="0">
                <a:solidFill>
                  <a:prstClr val="black"/>
                </a:solidFill>
                <a:latin typeface="Courier New" pitchFamily="49" charset="0"/>
                <a:ea typeface="맑은 고딕" pitchFamily="50" charset="-127"/>
                <a:cs typeface="Courier New" pitchFamily="49" charset="0"/>
              </a:rPr>
              <a:t>(</a:t>
            </a:r>
            <a:r>
              <a:rPr lang="en-US" altLang="ko-KR" sz="1600" b="1" dirty="0" err="1">
                <a:solidFill>
                  <a:prstClr val="black"/>
                </a:solidFill>
                <a:latin typeface="Courier New" pitchFamily="49" charset="0"/>
                <a:ea typeface="맑은 고딕" pitchFamily="50" charset="-127"/>
                <a:cs typeface="Courier New" pitchFamily="49" charset="0"/>
              </a:rPr>
              <a:t>list_t</a:t>
            </a:r>
            <a:r>
              <a:rPr lang="en-US" altLang="ko-KR" sz="1600" b="1" dirty="0">
                <a:solidFill>
                  <a:prstClr val="black"/>
                </a:solidFill>
                <a:latin typeface="Courier New" pitchFamily="49" charset="0"/>
                <a:ea typeface="맑은 고딕" pitchFamily="50" charset="-127"/>
                <a:cs typeface="Courier New" pitchFamily="49" charset="0"/>
              </a:rPr>
              <a:t> *L) {</a:t>
            </a:r>
          </a:p>
          <a:p>
            <a:r>
              <a:rPr lang="en-US" altLang="ko-KR" sz="1600" b="1" dirty="0">
                <a:solidFill>
                  <a:prstClr val="black"/>
                </a:solidFill>
                <a:latin typeface="Courier New" pitchFamily="49" charset="0"/>
                <a:ea typeface="맑은 고딕" pitchFamily="50" charset="-127"/>
                <a:cs typeface="Courier New" pitchFamily="49" charset="0"/>
              </a:rPr>
              <a:t>2 		L-&gt;head = </a:t>
            </a:r>
            <a:r>
              <a:rPr lang="en-US" altLang="ko-KR" sz="1600" b="1" dirty="0">
                <a:solidFill>
                  <a:srgbClr val="FF0000"/>
                </a:solidFill>
                <a:latin typeface="Courier New" pitchFamily="49" charset="0"/>
                <a:ea typeface="맑은 고딕" pitchFamily="50" charset="-127"/>
                <a:cs typeface="Courier New" pitchFamily="49" charset="0"/>
              </a:rPr>
              <a:t>NULL</a:t>
            </a:r>
            <a:r>
              <a:rPr lang="en-US" altLang="ko-KR" sz="1600" b="1" dirty="0">
                <a:solidFill>
                  <a:prstClr val="black"/>
                </a:solidFill>
                <a:latin typeface="Courier New" pitchFamily="49" charset="0"/>
                <a:ea typeface="맑은 고딕" pitchFamily="50" charset="-127"/>
                <a:cs typeface="Courier New" pitchFamily="49" charset="0"/>
              </a:rPr>
              <a:t>;</a:t>
            </a:r>
          </a:p>
          <a:p>
            <a:r>
              <a:rPr lang="en-US" altLang="ko-KR" sz="1600" b="1" dirty="0">
                <a:solidFill>
                  <a:prstClr val="black"/>
                </a:solidFill>
                <a:latin typeface="Courier New" pitchFamily="49" charset="0"/>
                <a:ea typeface="맑은 고딕" pitchFamily="50" charset="-127"/>
                <a:cs typeface="Courier New" pitchFamily="49" charset="0"/>
              </a:rPr>
              <a:t>3 		</a:t>
            </a:r>
            <a:r>
              <a:rPr lang="en-US" altLang="ko-KR" sz="1600" b="1" dirty="0" err="1">
                <a:solidFill>
                  <a:prstClr val="black"/>
                </a:solidFill>
                <a:latin typeface="Courier New" pitchFamily="49" charset="0"/>
                <a:ea typeface="맑은 고딕" pitchFamily="50" charset="-127"/>
                <a:cs typeface="Courier New" pitchFamily="49" charset="0"/>
              </a:rPr>
              <a:t>pthread_mutex_init</a:t>
            </a:r>
            <a:r>
              <a:rPr lang="en-US" altLang="ko-KR" sz="1600" b="1" dirty="0">
                <a:solidFill>
                  <a:prstClr val="black"/>
                </a:solidFill>
                <a:latin typeface="Courier New" pitchFamily="49" charset="0"/>
                <a:ea typeface="맑은 고딕" pitchFamily="50" charset="-127"/>
                <a:cs typeface="Courier New" pitchFamily="49" charset="0"/>
              </a:rPr>
              <a:t>(&amp;L-&gt;lock, </a:t>
            </a:r>
            <a:r>
              <a:rPr lang="en-US" altLang="ko-KR" sz="1600" b="1" dirty="0">
                <a:solidFill>
                  <a:srgbClr val="FF0000"/>
                </a:solidFill>
                <a:latin typeface="Courier New" pitchFamily="49" charset="0"/>
                <a:ea typeface="맑은 고딕" pitchFamily="50" charset="-127"/>
                <a:cs typeface="Courier New" pitchFamily="49" charset="0"/>
              </a:rPr>
              <a:t>NULL</a:t>
            </a:r>
            <a:r>
              <a:rPr lang="en-US" altLang="ko-KR" sz="1600" b="1" dirty="0">
                <a:solidFill>
                  <a:prstClr val="black"/>
                </a:solidFill>
                <a:latin typeface="Courier New" pitchFamily="49" charset="0"/>
                <a:ea typeface="맑은 고딕" pitchFamily="50" charset="-127"/>
                <a:cs typeface="Courier New" pitchFamily="49" charset="0"/>
              </a:rPr>
              <a:t>);</a:t>
            </a:r>
          </a:p>
          <a:p>
            <a:r>
              <a:rPr lang="en-US" altLang="ko-KR" sz="1600" b="1" dirty="0">
                <a:solidFill>
                  <a:prstClr val="black"/>
                </a:solidFill>
                <a:latin typeface="Courier New" pitchFamily="49" charset="0"/>
                <a:ea typeface="맑은 고딕" pitchFamily="50" charset="-127"/>
                <a:cs typeface="Courier New" pitchFamily="49" charset="0"/>
              </a:rPr>
              <a:t>4 	}</a:t>
            </a:r>
          </a:p>
          <a:p>
            <a:r>
              <a:rPr lang="en-US" altLang="ko-KR" sz="1600" b="1" dirty="0">
                <a:solidFill>
                  <a:prstClr val="black"/>
                </a:solidFill>
                <a:latin typeface="Courier New" pitchFamily="49" charset="0"/>
                <a:ea typeface="맑은 고딕" pitchFamily="50" charset="-127"/>
                <a:cs typeface="Courier New" pitchFamily="49" charset="0"/>
              </a:rPr>
              <a:t>5</a:t>
            </a:r>
          </a:p>
          <a:p>
            <a:r>
              <a:rPr lang="en-US" altLang="ko-KR" sz="1600" b="1" dirty="0">
                <a:solidFill>
                  <a:prstClr val="black"/>
                </a:solidFill>
                <a:latin typeface="Courier New" pitchFamily="49" charset="0"/>
                <a:ea typeface="맑은 고딕" pitchFamily="50" charset="-127"/>
                <a:cs typeface="Courier New" pitchFamily="49" charset="0"/>
              </a:rPr>
              <a:t>6 	</a:t>
            </a:r>
            <a:r>
              <a:rPr lang="en-US" altLang="ko-KR" sz="1600" b="1" dirty="0">
                <a:solidFill>
                  <a:srgbClr val="00B050"/>
                </a:solidFill>
                <a:latin typeface="Courier New" pitchFamily="49" charset="0"/>
                <a:ea typeface="맑은 고딕" pitchFamily="50" charset="-127"/>
                <a:cs typeface="Courier New" pitchFamily="49" charset="0"/>
              </a:rPr>
              <a:t>void</a:t>
            </a:r>
            <a:r>
              <a:rPr lang="en-US" altLang="ko-KR" sz="1600" b="1" dirty="0">
                <a:solidFill>
                  <a:prstClr val="black"/>
                </a:solidFill>
                <a:latin typeface="Courier New" pitchFamily="49" charset="0"/>
                <a:ea typeface="맑은 고딕" pitchFamily="50" charset="-127"/>
                <a:cs typeface="Courier New" pitchFamily="49" charset="0"/>
              </a:rPr>
              <a:t> </a:t>
            </a:r>
            <a:r>
              <a:rPr lang="en-US" altLang="ko-KR" sz="1600" b="1" dirty="0" err="1">
                <a:solidFill>
                  <a:prstClr val="black"/>
                </a:solidFill>
                <a:latin typeface="Courier New" pitchFamily="49" charset="0"/>
                <a:ea typeface="맑은 고딕" pitchFamily="50" charset="-127"/>
                <a:cs typeface="Courier New" pitchFamily="49" charset="0"/>
              </a:rPr>
              <a:t>List_Insert</a:t>
            </a:r>
            <a:r>
              <a:rPr lang="en-US" altLang="ko-KR" sz="1600" b="1" dirty="0">
                <a:solidFill>
                  <a:prstClr val="black"/>
                </a:solidFill>
                <a:latin typeface="Courier New" pitchFamily="49" charset="0"/>
                <a:ea typeface="맑은 고딕" pitchFamily="50" charset="-127"/>
                <a:cs typeface="Courier New" pitchFamily="49" charset="0"/>
              </a:rPr>
              <a:t>(</a:t>
            </a:r>
            <a:r>
              <a:rPr lang="en-US" altLang="ko-KR" sz="1600" b="1" dirty="0" err="1">
                <a:solidFill>
                  <a:prstClr val="black"/>
                </a:solidFill>
                <a:latin typeface="Courier New" pitchFamily="49" charset="0"/>
                <a:ea typeface="맑은 고딕" pitchFamily="50" charset="-127"/>
                <a:cs typeface="Courier New" pitchFamily="49" charset="0"/>
              </a:rPr>
              <a:t>list_t</a:t>
            </a:r>
            <a:r>
              <a:rPr lang="en-US" altLang="ko-KR" sz="1600" b="1" dirty="0">
                <a:solidFill>
                  <a:prstClr val="black"/>
                </a:solidFill>
                <a:latin typeface="Courier New" pitchFamily="49" charset="0"/>
                <a:ea typeface="맑은 고딕" pitchFamily="50" charset="-127"/>
                <a:cs typeface="Courier New" pitchFamily="49" charset="0"/>
              </a:rPr>
              <a:t> *L, </a:t>
            </a:r>
            <a:r>
              <a:rPr lang="en-US" altLang="ko-KR" sz="1600" b="1" dirty="0" err="1">
                <a:solidFill>
                  <a:srgbClr val="00B050"/>
                </a:solidFill>
                <a:latin typeface="Courier New" pitchFamily="49" charset="0"/>
                <a:ea typeface="맑은 고딕" pitchFamily="50" charset="-127"/>
                <a:cs typeface="Courier New" pitchFamily="49" charset="0"/>
              </a:rPr>
              <a:t>int</a:t>
            </a:r>
            <a:r>
              <a:rPr lang="en-US" altLang="ko-KR" sz="1600" b="1" dirty="0">
                <a:solidFill>
                  <a:prstClr val="black"/>
                </a:solidFill>
                <a:latin typeface="Courier New" pitchFamily="49" charset="0"/>
                <a:ea typeface="맑은 고딕" pitchFamily="50" charset="-127"/>
                <a:cs typeface="Courier New" pitchFamily="49" charset="0"/>
              </a:rPr>
              <a:t> key) {</a:t>
            </a:r>
          </a:p>
          <a:p>
            <a:r>
              <a:rPr lang="en-US" altLang="ko-KR" sz="1600" b="1" dirty="0">
                <a:solidFill>
                  <a:prstClr val="black"/>
                </a:solidFill>
                <a:latin typeface="Courier New" pitchFamily="49" charset="0"/>
                <a:ea typeface="맑은 고딕" pitchFamily="50" charset="-127"/>
                <a:cs typeface="Courier New" pitchFamily="49" charset="0"/>
              </a:rPr>
              <a:t>7 		</a:t>
            </a:r>
            <a:r>
              <a:rPr lang="en-US" altLang="ko-KR" sz="1600" b="1" dirty="0">
                <a:solidFill>
                  <a:srgbClr val="00B0F0"/>
                </a:solidFill>
                <a:latin typeface="Courier New" pitchFamily="49" charset="0"/>
                <a:ea typeface="맑은 고딕" pitchFamily="50" charset="-127"/>
                <a:cs typeface="Courier New" pitchFamily="49" charset="0"/>
              </a:rPr>
              <a:t>// synchronization not needed</a:t>
            </a:r>
          </a:p>
          <a:p>
            <a:r>
              <a:rPr lang="en-US" altLang="ko-KR" sz="1600" b="1" dirty="0">
                <a:solidFill>
                  <a:prstClr val="black"/>
                </a:solidFill>
                <a:latin typeface="Courier New" pitchFamily="49" charset="0"/>
                <a:ea typeface="맑은 고딕" pitchFamily="50" charset="-127"/>
                <a:cs typeface="Courier New" pitchFamily="49" charset="0"/>
              </a:rPr>
              <a:t>8 		</a:t>
            </a:r>
            <a:r>
              <a:rPr lang="en-US" altLang="ko-KR" sz="1600" b="1" dirty="0" err="1">
                <a:solidFill>
                  <a:prstClr val="black"/>
                </a:solidFill>
                <a:latin typeface="Courier New" pitchFamily="49" charset="0"/>
                <a:ea typeface="맑은 고딕" pitchFamily="50" charset="-127"/>
                <a:cs typeface="Courier New" pitchFamily="49" charset="0"/>
              </a:rPr>
              <a:t>node_t</a:t>
            </a:r>
            <a:r>
              <a:rPr lang="en-US" altLang="ko-KR" sz="1600" b="1" dirty="0">
                <a:solidFill>
                  <a:prstClr val="black"/>
                </a:solidFill>
                <a:latin typeface="Courier New" pitchFamily="49" charset="0"/>
                <a:ea typeface="맑은 고딕" pitchFamily="50" charset="-127"/>
                <a:cs typeface="Courier New" pitchFamily="49" charset="0"/>
              </a:rPr>
              <a:t> *new = </a:t>
            </a:r>
            <a:r>
              <a:rPr lang="en-US" altLang="ko-KR" sz="1600" b="1" dirty="0" err="1">
                <a:solidFill>
                  <a:prstClr val="black"/>
                </a:solidFill>
                <a:latin typeface="Courier New" pitchFamily="49" charset="0"/>
                <a:ea typeface="맑은 고딕" pitchFamily="50" charset="-127"/>
                <a:cs typeface="Courier New" pitchFamily="49" charset="0"/>
              </a:rPr>
              <a:t>malloc</a:t>
            </a:r>
            <a:r>
              <a:rPr lang="en-US" altLang="ko-KR" sz="1600" b="1" dirty="0">
                <a:solidFill>
                  <a:prstClr val="black"/>
                </a:solidFill>
                <a:latin typeface="Courier New" pitchFamily="49" charset="0"/>
                <a:ea typeface="맑은 고딕" pitchFamily="50" charset="-127"/>
                <a:cs typeface="Courier New" pitchFamily="49" charset="0"/>
              </a:rPr>
              <a:t>(</a:t>
            </a:r>
            <a:r>
              <a:rPr lang="en-US" altLang="ko-KR" sz="1600" b="1" dirty="0" err="1">
                <a:solidFill>
                  <a:prstClr val="black"/>
                </a:solidFill>
                <a:latin typeface="Courier New" pitchFamily="49" charset="0"/>
                <a:ea typeface="맑은 고딕" pitchFamily="50" charset="-127"/>
                <a:cs typeface="Courier New" pitchFamily="49" charset="0"/>
              </a:rPr>
              <a:t>sizeof</a:t>
            </a:r>
            <a:r>
              <a:rPr lang="en-US" altLang="ko-KR" sz="1600" b="1" dirty="0">
                <a:solidFill>
                  <a:prstClr val="black"/>
                </a:solidFill>
                <a:latin typeface="Courier New" pitchFamily="49" charset="0"/>
                <a:ea typeface="맑은 고딕" pitchFamily="50" charset="-127"/>
                <a:cs typeface="Courier New" pitchFamily="49" charset="0"/>
              </a:rPr>
              <a:t>(</a:t>
            </a:r>
            <a:r>
              <a:rPr lang="en-US" altLang="ko-KR" sz="1600" b="1" dirty="0" err="1">
                <a:solidFill>
                  <a:prstClr val="black"/>
                </a:solidFill>
                <a:latin typeface="Courier New" pitchFamily="49" charset="0"/>
                <a:ea typeface="맑은 고딕" pitchFamily="50" charset="-127"/>
                <a:cs typeface="Courier New" pitchFamily="49" charset="0"/>
              </a:rPr>
              <a:t>node_t</a:t>
            </a:r>
            <a:r>
              <a:rPr lang="en-US" altLang="ko-KR" sz="1600" b="1" dirty="0">
                <a:solidFill>
                  <a:prstClr val="black"/>
                </a:solidFill>
                <a:latin typeface="Courier New" pitchFamily="49" charset="0"/>
                <a:ea typeface="맑은 고딕" pitchFamily="50" charset="-127"/>
                <a:cs typeface="Courier New" pitchFamily="49" charset="0"/>
              </a:rPr>
              <a:t>));</a:t>
            </a:r>
          </a:p>
          <a:p>
            <a:r>
              <a:rPr lang="en-US" altLang="ko-KR" sz="1600" b="1" dirty="0">
                <a:solidFill>
                  <a:prstClr val="black"/>
                </a:solidFill>
                <a:latin typeface="Courier New" pitchFamily="49" charset="0"/>
                <a:ea typeface="맑은 고딕" pitchFamily="50" charset="-127"/>
                <a:cs typeface="Courier New" pitchFamily="49" charset="0"/>
              </a:rPr>
              <a:t>9 		</a:t>
            </a:r>
            <a:r>
              <a:rPr lang="en-US" altLang="ko-KR" sz="1600" b="1" dirty="0">
                <a:solidFill>
                  <a:srgbClr val="F79646">
                    <a:lumMod val="75000"/>
                  </a:srgbClr>
                </a:solidFill>
                <a:latin typeface="Courier New" pitchFamily="49" charset="0"/>
                <a:ea typeface="맑은 고딕" pitchFamily="50" charset="-127"/>
                <a:cs typeface="Courier New" pitchFamily="49" charset="0"/>
              </a:rPr>
              <a:t>if</a:t>
            </a:r>
            <a:r>
              <a:rPr lang="en-US" altLang="ko-KR" sz="1600" b="1" dirty="0">
                <a:solidFill>
                  <a:prstClr val="black"/>
                </a:solidFill>
                <a:latin typeface="Courier New" pitchFamily="49" charset="0"/>
                <a:ea typeface="맑은 고딕" pitchFamily="50" charset="-127"/>
                <a:cs typeface="Courier New" pitchFamily="49" charset="0"/>
              </a:rPr>
              <a:t> (new == </a:t>
            </a:r>
            <a:r>
              <a:rPr lang="en-US" altLang="ko-KR" sz="1600" b="1" dirty="0">
                <a:solidFill>
                  <a:srgbClr val="FF0000"/>
                </a:solidFill>
                <a:latin typeface="Courier New" pitchFamily="49" charset="0"/>
                <a:ea typeface="맑은 고딕" pitchFamily="50" charset="-127"/>
                <a:cs typeface="Courier New" pitchFamily="49" charset="0"/>
              </a:rPr>
              <a:t>NULL</a:t>
            </a:r>
            <a:r>
              <a:rPr lang="en-US" altLang="ko-KR" sz="1600" b="1" dirty="0">
                <a:solidFill>
                  <a:prstClr val="black"/>
                </a:solidFill>
                <a:latin typeface="Courier New" pitchFamily="49" charset="0"/>
                <a:ea typeface="맑은 고딕" pitchFamily="50" charset="-127"/>
                <a:cs typeface="Courier New" pitchFamily="49" charset="0"/>
              </a:rPr>
              <a:t>) {</a:t>
            </a:r>
          </a:p>
          <a:p>
            <a:r>
              <a:rPr lang="en-US" altLang="ko-KR" sz="1600" b="1" dirty="0">
                <a:solidFill>
                  <a:prstClr val="black"/>
                </a:solidFill>
                <a:latin typeface="Courier New" pitchFamily="49" charset="0"/>
                <a:ea typeface="맑은 고딕" pitchFamily="50" charset="-127"/>
                <a:cs typeface="Courier New" pitchFamily="49" charset="0"/>
              </a:rPr>
              <a:t>10 			</a:t>
            </a:r>
            <a:r>
              <a:rPr lang="en-US" altLang="ko-KR" sz="1600" b="1" dirty="0" err="1">
                <a:solidFill>
                  <a:prstClr val="black"/>
                </a:solidFill>
                <a:latin typeface="Courier New" pitchFamily="49" charset="0"/>
                <a:ea typeface="맑은 고딕" pitchFamily="50" charset="-127"/>
                <a:cs typeface="Courier New" pitchFamily="49" charset="0"/>
              </a:rPr>
              <a:t>perror</a:t>
            </a:r>
            <a:r>
              <a:rPr lang="en-US" altLang="ko-KR" sz="1600" b="1" dirty="0">
                <a:solidFill>
                  <a:prstClr val="black"/>
                </a:solidFill>
                <a:latin typeface="Courier New" pitchFamily="49" charset="0"/>
                <a:ea typeface="맑은 고딕" pitchFamily="50" charset="-127"/>
                <a:cs typeface="Courier New" pitchFamily="49" charset="0"/>
              </a:rPr>
              <a:t>("</a:t>
            </a:r>
            <a:r>
              <a:rPr lang="en-US" altLang="ko-KR" sz="1600" b="1" dirty="0" err="1">
                <a:solidFill>
                  <a:prstClr val="black"/>
                </a:solidFill>
                <a:latin typeface="Courier New" pitchFamily="49" charset="0"/>
                <a:ea typeface="맑은 고딕" pitchFamily="50" charset="-127"/>
                <a:cs typeface="Courier New" pitchFamily="49" charset="0"/>
              </a:rPr>
              <a:t>malloc</a:t>
            </a:r>
            <a:r>
              <a:rPr lang="en-US" altLang="ko-KR" sz="1600" b="1" dirty="0">
                <a:solidFill>
                  <a:prstClr val="black"/>
                </a:solidFill>
                <a:latin typeface="Courier New" pitchFamily="49" charset="0"/>
                <a:ea typeface="맑은 고딕" pitchFamily="50" charset="-127"/>
                <a:cs typeface="Courier New" pitchFamily="49" charset="0"/>
              </a:rPr>
              <a:t>");</a:t>
            </a:r>
          </a:p>
          <a:p>
            <a:r>
              <a:rPr lang="en-US" altLang="ko-KR" sz="1600" b="1" dirty="0">
                <a:solidFill>
                  <a:prstClr val="black"/>
                </a:solidFill>
                <a:latin typeface="Courier New" pitchFamily="49" charset="0"/>
                <a:ea typeface="맑은 고딕" pitchFamily="50" charset="-127"/>
                <a:cs typeface="Courier New" pitchFamily="49" charset="0"/>
              </a:rPr>
              <a:t>11 			</a:t>
            </a:r>
            <a:r>
              <a:rPr lang="en-US" altLang="ko-KR" sz="1600" b="1" dirty="0">
                <a:solidFill>
                  <a:srgbClr val="F79646">
                    <a:lumMod val="75000"/>
                  </a:srgbClr>
                </a:solidFill>
                <a:latin typeface="Courier New" pitchFamily="49" charset="0"/>
                <a:ea typeface="맑은 고딕" pitchFamily="50" charset="-127"/>
                <a:cs typeface="Courier New" pitchFamily="49" charset="0"/>
              </a:rPr>
              <a:t>return</a:t>
            </a:r>
            <a:r>
              <a:rPr lang="en-US" altLang="ko-KR" sz="1600" b="1" dirty="0">
                <a:solidFill>
                  <a:prstClr val="black"/>
                </a:solidFill>
                <a:latin typeface="Courier New" pitchFamily="49" charset="0"/>
                <a:ea typeface="맑은 고딕" pitchFamily="50" charset="-127"/>
                <a:cs typeface="Courier New" pitchFamily="49" charset="0"/>
              </a:rPr>
              <a:t>;</a:t>
            </a:r>
          </a:p>
          <a:p>
            <a:r>
              <a:rPr lang="en-US" altLang="ko-KR" sz="1600" b="1" dirty="0">
                <a:solidFill>
                  <a:prstClr val="black"/>
                </a:solidFill>
                <a:latin typeface="Courier New" pitchFamily="49" charset="0"/>
                <a:ea typeface="맑은 고딕" pitchFamily="50" charset="-127"/>
                <a:cs typeface="Courier New" pitchFamily="49" charset="0"/>
              </a:rPr>
              <a:t>12 		}</a:t>
            </a:r>
          </a:p>
          <a:p>
            <a:r>
              <a:rPr lang="en-US" altLang="ko-KR" sz="1600" b="1" dirty="0">
                <a:solidFill>
                  <a:prstClr val="black"/>
                </a:solidFill>
                <a:latin typeface="Courier New" pitchFamily="49" charset="0"/>
                <a:ea typeface="맑은 고딕" pitchFamily="50" charset="-127"/>
                <a:cs typeface="Courier New" pitchFamily="49" charset="0"/>
              </a:rPr>
              <a:t>13 		new-&gt;key = key;</a:t>
            </a:r>
          </a:p>
          <a:p>
            <a:r>
              <a:rPr lang="en-US" altLang="ko-KR" sz="1600" b="1" dirty="0">
                <a:solidFill>
                  <a:prstClr val="black"/>
                </a:solidFill>
                <a:latin typeface="Courier New" pitchFamily="49" charset="0"/>
                <a:ea typeface="맑은 고딕" pitchFamily="50" charset="-127"/>
                <a:cs typeface="Courier New" pitchFamily="49" charset="0"/>
              </a:rPr>
              <a:t>14</a:t>
            </a:r>
          </a:p>
          <a:p>
            <a:r>
              <a:rPr lang="en-US" altLang="ko-KR" sz="1600" b="1" dirty="0">
                <a:solidFill>
                  <a:prstClr val="black"/>
                </a:solidFill>
                <a:latin typeface="Courier New" pitchFamily="49" charset="0"/>
                <a:ea typeface="맑은 고딕" pitchFamily="50" charset="-127"/>
                <a:cs typeface="Courier New" pitchFamily="49" charset="0"/>
              </a:rPr>
              <a:t>15 		</a:t>
            </a:r>
            <a:r>
              <a:rPr lang="en-US" altLang="ko-KR" sz="1600" b="1" dirty="0">
                <a:solidFill>
                  <a:srgbClr val="00B0F0"/>
                </a:solidFill>
                <a:latin typeface="Courier New" pitchFamily="49" charset="0"/>
                <a:ea typeface="맑은 고딕" pitchFamily="50" charset="-127"/>
                <a:cs typeface="Courier New" pitchFamily="49" charset="0"/>
              </a:rPr>
              <a:t>// just lock critical section</a:t>
            </a:r>
          </a:p>
          <a:p>
            <a:r>
              <a:rPr lang="en-US" altLang="ko-KR" sz="1600" b="1" dirty="0">
                <a:solidFill>
                  <a:prstClr val="black"/>
                </a:solidFill>
                <a:latin typeface="Courier New" pitchFamily="49" charset="0"/>
                <a:ea typeface="맑은 고딕" pitchFamily="50" charset="-127"/>
                <a:cs typeface="Courier New" pitchFamily="49" charset="0"/>
              </a:rPr>
              <a:t>16 		</a:t>
            </a:r>
            <a:r>
              <a:rPr lang="en-US" altLang="ko-KR" sz="1600" b="1" dirty="0" err="1">
                <a:solidFill>
                  <a:prstClr val="black"/>
                </a:solidFill>
                <a:latin typeface="Courier New" pitchFamily="49" charset="0"/>
                <a:ea typeface="맑은 고딕" pitchFamily="50" charset="-127"/>
                <a:cs typeface="Courier New" pitchFamily="49" charset="0"/>
              </a:rPr>
              <a:t>pthread_mutex_lock</a:t>
            </a:r>
            <a:r>
              <a:rPr lang="en-US" altLang="ko-KR" sz="1600" b="1" dirty="0">
                <a:solidFill>
                  <a:prstClr val="black"/>
                </a:solidFill>
                <a:latin typeface="Courier New" pitchFamily="49" charset="0"/>
                <a:ea typeface="맑은 고딕" pitchFamily="50" charset="-127"/>
                <a:cs typeface="Courier New" pitchFamily="49" charset="0"/>
              </a:rPr>
              <a:t>(&amp;L-&gt;lock);</a:t>
            </a:r>
          </a:p>
          <a:p>
            <a:r>
              <a:rPr lang="en-US" altLang="ko-KR" sz="1600" b="1" dirty="0">
                <a:solidFill>
                  <a:prstClr val="black"/>
                </a:solidFill>
                <a:latin typeface="Courier New" pitchFamily="49" charset="0"/>
                <a:ea typeface="맑은 고딕" pitchFamily="50" charset="-127"/>
                <a:cs typeface="Courier New" pitchFamily="49" charset="0"/>
              </a:rPr>
              <a:t>17 		new-&gt;next = L-&gt;head;</a:t>
            </a:r>
          </a:p>
          <a:p>
            <a:r>
              <a:rPr lang="en-US" altLang="ko-KR" sz="1600" b="1" dirty="0">
                <a:solidFill>
                  <a:prstClr val="black"/>
                </a:solidFill>
                <a:latin typeface="Courier New" pitchFamily="49" charset="0"/>
                <a:ea typeface="맑은 고딕" pitchFamily="50" charset="-127"/>
                <a:cs typeface="Courier New" pitchFamily="49" charset="0"/>
              </a:rPr>
              <a:t>18 		L-&gt;head = new;</a:t>
            </a:r>
          </a:p>
          <a:p>
            <a:r>
              <a:rPr lang="en-US" altLang="ko-KR" sz="1600" b="1" dirty="0">
                <a:solidFill>
                  <a:prstClr val="black"/>
                </a:solidFill>
                <a:latin typeface="Courier New" pitchFamily="49" charset="0"/>
                <a:ea typeface="맑은 고딕" pitchFamily="50" charset="-127"/>
                <a:cs typeface="Courier New" pitchFamily="49" charset="0"/>
              </a:rPr>
              <a:t>19 		</a:t>
            </a:r>
            <a:r>
              <a:rPr lang="en-US" altLang="ko-KR" sz="1600" b="1" dirty="0" err="1">
                <a:solidFill>
                  <a:prstClr val="black"/>
                </a:solidFill>
                <a:latin typeface="Courier New" pitchFamily="49" charset="0"/>
                <a:ea typeface="맑은 고딕" pitchFamily="50" charset="-127"/>
                <a:cs typeface="Courier New" pitchFamily="49" charset="0"/>
              </a:rPr>
              <a:t>pthread_mutex_unlock</a:t>
            </a:r>
            <a:r>
              <a:rPr lang="en-US" altLang="ko-KR" sz="1600" b="1" dirty="0">
                <a:solidFill>
                  <a:prstClr val="black"/>
                </a:solidFill>
                <a:latin typeface="Courier New" pitchFamily="49" charset="0"/>
                <a:ea typeface="맑은 고딕" pitchFamily="50" charset="-127"/>
                <a:cs typeface="Courier New" pitchFamily="49" charset="0"/>
              </a:rPr>
              <a:t>(&amp;L-&gt;lock);</a:t>
            </a:r>
          </a:p>
          <a:p>
            <a:r>
              <a:rPr lang="en-US" altLang="ko-KR" sz="1600" b="1" dirty="0">
                <a:solidFill>
                  <a:prstClr val="black"/>
                </a:solidFill>
                <a:latin typeface="Courier New" pitchFamily="49" charset="0"/>
                <a:ea typeface="맑은 고딕" pitchFamily="50" charset="-127"/>
                <a:cs typeface="Courier New" pitchFamily="49" charset="0"/>
              </a:rPr>
              <a:t>20 	}</a:t>
            </a:r>
          </a:p>
          <a:p>
            <a:r>
              <a:rPr lang="en-US" altLang="ko-KR" sz="1600" b="1" dirty="0">
                <a:solidFill>
                  <a:prstClr val="black"/>
                </a:solidFill>
                <a:latin typeface="Courier New" pitchFamily="49" charset="0"/>
                <a:ea typeface="맑은 고딕" pitchFamily="50" charset="-127"/>
                <a:cs typeface="Courier New" pitchFamily="49" charset="0"/>
              </a:rPr>
              <a:t>21</a:t>
            </a:r>
            <a:endParaRPr lang="en-US" altLang="ko-KR" sz="1400" b="1" dirty="0">
              <a:solidFill>
                <a:prstClr val="black"/>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1697114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CC4F51B8-A0D6-41AC-9602-DC44C22046B5}"/>
              </a:ext>
            </a:extLst>
          </p:cNvPr>
          <p:cNvSpPr>
            <a:spLocks noGrp="1"/>
          </p:cNvSpPr>
          <p:nvPr>
            <p:ph type="title"/>
          </p:nvPr>
        </p:nvSpPr>
        <p:spPr>
          <a:xfrm>
            <a:off x="783184" y="-81850"/>
            <a:ext cx="10515600" cy="1325563"/>
          </a:xfrm>
        </p:spPr>
        <p:txBody>
          <a:bodyPr/>
          <a:lstStyle/>
          <a:p>
            <a:r>
              <a:rPr lang="en-US" altLang="ko-KR" dirty="0"/>
              <a:t>Concurrent Linked List: Rewritten(Cont.)</a:t>
            </a:r>
            <a:endParaRPr lang="ko-KR" altLang="en-US" b="1" dirty="0"/>
          </a:p>
        </p:txBody>
      </p:sp>
      <p:sp>
        <p:nvSpPr>
          <p:cNvPr id="15" name="슬라이드 번호 개체 틀 3">
            <a:extLst>
              <a:ext uri="{FF2B5EF4-FFF2-40B4-BE49-F238E27FC236}">
                <a16:creationId xmlns:a16="http://schemas.microsoft.com/office/drawing/2014/main" id="{B46FBDC8-7179-4684-B0D6-2F78D6F5FDA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17</a:t>
            </a:fld>
            <a:r>
              <a:rPr lang="en-US" altLang="ko-KR">
                <a:solidFill>
                  <a:srgbClr val="1F497D">
                    <a:lumMod val="50000"/>
                  </a:srgbClr>
                </a:solidFill>
              </a:rPr>
              <a:t> </a:t>
            </a:r>
          </a:p>
        </p:txBody>
      </p:sp>
      <p:sp>
        <p:nvSpPr>
          <p:cNvPr id="14" name="직사각형 5">
            <a:extLst>
              <a:ext uri="{FF2B5EF4-FFF2-40B4-BE49-F238E27FC236}">
                <a16:creationId xmlns:a16="http://schemas.microsoft.com/office/drawing/2014/main" id="{F38D4417-0D72-4934-9702-806AD7B68BA9}"/>
              </a:ext>
            </a:extLst>
          </p:cNvPr>
          <p:cNvSpPr/>
          <p:nvPr/>
        </p:nvSpPr>
        <p:spPr>
          <a:xfrm>
            <a:off x="1199408" y="1074512"/>
            <a:ext cx="8893036" cy="4708981"/>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2000" b="1" i="1" dirty="0">
                <a:solidFill>
                  <a:prstClr val="black"/>
                </a:solidFill>
                <a:latin typeface="Courier New" pitchFamily="49" charset="0"/>
                <a:ea typeface="맑은 고딕" pitchFamily="50" charset="-127"/>
                <a:cs typeface="Courier New" pitchFamily="49" charset="0"/>
              </a:rPr>
              <a:t>(Cont.)</a:t>
            </a:r>
          </a:p>
          <a:p>
            <a:r>
              <a:rPr lang="en-US" altLang="ko-KR" sz="2000" b="1" dirty="0">
                <a:solidFill>
                  <a:prstClr val="black"/>
                </a:solidFill>
                <a:latin typeface="Courier New" pitchFamily="49" charset="0"/>
                <a:ea typeface="맑은 고딕" pitchFamily="50" charset="-127"/>
                <a:cs typeface="Courier New" pitchFamily="49" charset="0"/>
              </a:rPr>
              <a:t>22 	</a:t>
            </a:r>
            <a:r>
              <a:rPr lang="en-US" altLang="ko-KR" sz="2000" b="1" dirty="0" err="1">
                <a:solidFill>
                  <a:srgbClr val="00B050"/>
                </a:solidFill>
                <a:latin typeface="Courier New" pitchFamily="49" charset="0"/>
                <a:ea typeface="맑은 고딕" pitchFamily="50" charset="-127"/>
                <a:cs typeface="Courier New" pitchFamily="49" charset="0"/>
              </a:rPr>
              <a:t>int</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err="1">
                <a:solidFill>
                  <a:prstClr val="black"/>
                </a:solidFill>
                <a:latin typeface="Courier New" pitchFamily="49" charset="0"/>
                <a:ea typeface="맑은 고딕" pitchFamily="50" charset="-127"/>
                <a:cs typeface="Courier New" pitchFamily="49" charset="0"/>
              </a:rPr>
              <a:t>List_Lookup</a:t>
            </a:r>
            <a:r>
              <a:rPr lang="en-US" altLang="ko-KR" sz="2000" b="1" dirty="0">
                <a:solidFill>
                  <a:prstClr val="black"/>
                </a:solidFill>
                <a:latin typeface="Courier New" pitchFamily="49" charset="0"/>
                <a:ea typeface="맑은 고딕" pitchFamily="50" charset="-127"/>
                <a:cs typeface="Courier New" pitchFamily="49" charset="0"/>
              </a:rPr>
              <a:t>(</a:t>
            </a:r>
            <a:r>
              <a:rPr lang="en-US" altLang="ko-KR" sz="2000" b="1" dirty="0" err="1">
                <a:solidFill>
                  <a:prstClr val="black"/>
                </a:solidFill>
                <a:latin typeface="Courier New" pitchFamily="49" charset="0"/>
                <a:ea typeface="맑은 고딕" pitchFamily="50" charset="-127"/>
                <a:cs typeface="Courier New" pitchFamily="49" charset="0"/>
              </a:rPr>
              <a:t>list_t</a:t>
            </a:r>
            <a:r>
              <a:rPr lang="en-US" altLang="ko-KR" sz="2000" b="1" dirty="0">
                <a:solidFill>
                  <a:prstClr val="black"/>
                </a:solidFill>
                <a:latin typeface="Courier New" pitchFamily="49" charset="0"/>
                <a:ea typeface="맑은 고딕" pitchFamily="50" charset="-127"/>
                <a:cs typeface="Courier New" pitchFamily="49" charset="0"/>
              </a:rPr>
              <a:t> *L, </a:t>
            </a:r>
            <a:r>
              <a:rPr lang="en-US" altLang="ko-KR" sz="2000" b="1" dirty="0" err="1">
                <a:solidFill>
                  <a:srgbClr val="00B050"/>
                </a:solidFill>
                <a:latin typeface="Courier New" pitchFamily="49" charset="0"/>
                <a:ea typeface="맑은 고딕" pitchFamily="50" charset="-127"/>
                <a:cs typeface="Courier New" pitchFamily="49" charset="0"/>
              </a:rPr>
              <a:t>int</a:t>
            </a:r>
            <a:r>
              <a:rPr lang="en-US" altLang="ko-KR" sz="2000" b="1" dirty="0">
                <a:solidFill>
                  <a:prstClr val="black"/>
                </a:solidFill>
                <a:latin typeface="Courier New" pitchFamily="49" charset="0"/>
                <a:ea typeface="맑은 고딕" pitchFamily="50" charset="-127"/>
                <a:cs typeface="Courier New" pitchFamily="49" charset="0"/>
              </a:rPr>
              <a:t> key) {</a:t>
            </a:r>
          </a:p>
          <a:p>
            <a:r>
              <a:rPr lang="en-US" altLang="ko-KR" sz="2000" b="1" dirty="0">
                <a:solidFill>
                  <a:prstClr val="black"/>
                </a:solidFill>
                <a:latin typeface="Courier New" pitchFamily="49" charset="0"/>
                <a:ea typeface="맑은 고딕" pitchFamily="50" charset="-127"/>
                <a:cs typeface="Courier New" pitchFamily="49" charset="0"/>
              </a:rPr>
              <a:t>23 		</a:t>
            </a:r>
            <a:r>
              <a:rPr lang="en-US" altLang="ko-KR" sz="2000" b="1" dirty="0" err="1">
                <a:solidFill>
                  <a:srgbClr val="00B050"/>
                </a:solidFill>
                <a:latin typeface="Courier New" pitchFamily="49" charset="0"/>
                <a:ea typeface="맑은 고딕" pitchFamily="50" charset="-127"/>
                <a:cs typeface="Courier New" pitchFamily="49" charset="0"/>
              </a:rPr>
              <a:t>int</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err="1">
                <a:solidFill>
                  <a:prstClr val="black"/>
                </a:solidFill>
                <a:latin typeface="Courier New" pitchFamily="49" charset="0"/>
                <a:ea typeface="맑은 고딕" pitchFamily="50" charset="-127"/>
                <a:cs typeface="Courier New" pitchFamily="49" charset="0"/>
              </a:rPr>
              <a:t>rv</a:t>
            </a:r>
            <a:r>
              <a:rPr lang="en-US" altLang="ko-KR" sz="2000" b="1" dirty="0">
                <a:solidFill>
                  <a:prstClr val="black"/>
                </a:solidFill>
                <a:latin typeface="Courier New" pitchFamily="49" charset="0"/>
                <a:ea typeface="맑은 고딕" pitchFamily="50" charset="-127"/>
                <a:cs typeface="Courier New" pitchFamily="49" charset="0"/>
              </a:rPr>
              <a:t> = -</a:t>
            </a:r>
            <a:r>
              <a:rPr lang="en-US" altLang="ko-KR" sz="2000" b="1" dirty="0">
                <a:solidFill>
                  <a:srgbClr val="FF0000"/>
                </a:solidFill>
                <a:latin typeface="Courier New" pitchFamily="49" charset="0"/>
                <a:ea typeface="맑은 고딕" pitchFamily="50" charset="-127"/>
                <a:cs typeface="Courier New" pitchFamily="49" charset="0"/>
              </a:rPr>
              <a:t>1</a:t>
            </a:r>
            <a:r>
              <a:rPr lang="en-US" altLang="ko-KR" sz="2000" b="1" dirty="0">
                <a:solidFill>
                  <a:prstClr val="black"/>
                </a:solidFill>
                <a:latin typeface="Courier New" pitchFamily="49" charset="0"/>
                <a:ea typeface="맑은 고딕" pitchFamily="50" charset="-127"/>
                <a:cs typeface="Courier New" pitchFamily="49" charset="0"/>
              </a:rPr>
              <a:t>;</a:t>
            </a:r>
          </a:p>
          <a:p>
            <a:r>
              <a:rPr lang="en-US" altLang="ko-KR" sz="2000" b="1" dirty="0">
                <a:solidFill>
                  <a:prstClr val="black"/>
                </a:solidFill>
                <a:latin typeface="Courier New" pitchFamily="49" charset="0"/>
                <a:ea typeface="맑은 고딕" pitchFamily="50" charset="-127"/>
                <a:cs typeface="Courier New" pitchFamily="49" charset="0"/>
              </a:rPr>
              <a:t>24 		</a:t>
            </a:r>
            <a:r>
              <a:rPr lang="en-US" altLang="ko-KR" sz="2000" b="1" dirty="0" err="1">
                <a:solidFill>
                  <a:prstClr val="black"/>
                </a:solidFill>
                <a:latin typeface="Courier New" pitchFamily="49" charset="0"/>
                <a:ea typeface="맑은 고딕" pitchFamily="50" charset="-127"/>
                <a:cs typeface="Courier New" pitchFamily="49" charset="0"/>
              </a:rPr>
              <a:t>pthread_mutex_lock</a:t>
            </a:r>
            <a:r>
              <a:rPr lang="en-US" altLang="ko-KR" sz="2000" b="1" dirty="0">
                <a:solidFill>
                  <a:prstClr val="black"/>
                </a:solidFill>
                <a:latin typeface="Courier New" pitchFamily="49" charset="0"/>
                <a:ea typeface="맑은 고딕" pitchFamily="50" charset="-127"/>
                <a:cs typeface="Courier New" pitchFamily="49" charset="0"/>
              </a:rPr>
              <a:t>(&amp;L-&gt;lock);</a:t>
            </a:r>
          </a:p>
          <a:p>
            <a:r>
              <a:rPr lang="en-US" altLang="ko-KR" sz="2000" b="1" dirty="0">
                <a:solidFill>
                  <a:prstClr val="black"/>
                </a:solidFill>
                <a:latin typeface="Courier New" pitchFamily="49" charset="0"/>
                <a:ea typeface="맑은 고딕" pitchFamily="50" charset="-127"/>
                <a:cs typeface="Courier New" pitchFamily="49" charset="0"/>
              </a:rPr>
              <a:t>25 		</a:t>
            </a:r>
            <a:r>
              <a:rPr lang="en-US" altLang="ko-KR" sz="2000" b="1" dirty="0" err="1">
                <a:solidFill>
                  <a:prstClr val="black"/>
                </a:solidFill>
                <a:latin typeface="Courier New" pitchFamily="49" charset="0"/>
                <a:ea typeface="맑은 고딕" pitchFamily="50" charset="-127"/>
                <a:cs typeface="Courier New" pitchFamily="49" charset="0"/>
              </a:rPr>
              <a:t>node_t</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err="1">
                <a:solidFill>
                  <a:prstClr val="black"/>
                </a:solidFill>
                <a:latin typeface="Courier New" pitchFamily="49" charset="0"/>
                <a:ea typeface="맑은 고딕" pitchFamily="50" charset="-127"/>
                <a:cs typeface="Courier New" pitchFamily="49" charset="0"/>
              </a:rPr>
              <a:t>curr</a:t>
            </a:r>
            <a:r>
              <a:rPr lang="en-US" altLang="ko-KR" sz="2000" b="1" dirty="0">
                <a:solidFill>
                  <a:prstClr val="black"/>
                </a:solidFill>
                <a:latin typeface="Courier New" pitchFamily="49" charset="0"/>
                <a:ea typeface="맑은 고딕" pitchFamily="50" charset="-127"/>
                <a:cs typeface="Courier New" pitchFamily="49" charset="0"/>
              </a:rPr>
              <a:t> = L-&gt;head;</a:t>
            </a:r>
          </a:p>
          <a:p>
            <a:r>
              <a:rPr lang="en-US" altLang="ko-KR" sz="2000" b="1" dirty="0">
                <a:solidFill>
                  <a:prstClr val="black"/>
                </a:solidFill>
                <a:latin typeface="Courier New" pitchFamily="49" charset="0"/>
                <a:ea typeface="맑은 고딕" pitchFamily="50" charset="-127"/>
                <a:cs typeface="Courier New" pitchFamily="49" charset="0"/>
              </a:rPr>
              <a:t>26 		</a:t>
            </a:r>
            <a:r>
              <a:rPr lang="en-US" altLang="ko-KR" sz="2000" b="1" dirty="0">
                <a:solidFill>
                  <a:srgbClr val="F79646">
                    <a:lumMod val="75000"/>
                  </a:srgbClr>
                </a:solidFill>
                <a:latin typeface="Courier New" pitchFamily="49" charset="0"/>
                <a:ea typeface="맑은 고딕" pitchFamily="50" charset="-127"/>
                <a:cs typeface="Courier New" pitchFamily="49" charset="0"/>
              </a:rPr>
              <a:t>while </a:t>
            </a:r>
            <a:r>
              <a:rPr lang="en-US" altLang="ko-KR" sz="2000" b="1" dirty="0">
                <a:solidFill>
                  <a:prstClr val="black"/>
                </a:solidFill>
                <a:latin typeface="Courier New" pitchFamily="49" charset="0"/>
                <a:ea typeface="맑은 고딕" pitchFamily="50" charset="-127"/>
                <a:cs typeface="Courier New" pitchFamily="49" charset="0"/>
              </a:rPr>
              <a:t>(</a:t>
            </a:r>
            <a:r>
              <a:rPr lang="en-US" altLang="ko-KR" sz="2000" b="1" dirty="0" err="1">
                <a:solidFill>
                  <a:prstClr val="black"/>
                </a:solidFill>
                <a:latin typeface="Courier New" pitchFamily="49" charset="0"/>
                <a:ea typeface="맑은 고딕" pitchFamily="50" charset="-127"/>
                <a:cs typeface="Courier New" pitchFamily="49" charset="0"/>
              </a:rPr>
              <a:t>curr</a:t>
            </a:r>
            <a:r>
              <a:rPr lang="en-US" altLang="ko-KR" sz="2000" b="1" dirty="0">
                <a:solidFill>
                  <a:prstClr val="black"/>
                </a:solidFill>
                <a:latin typeface="Courier New" pitchFamily="49" charset="0"/>
                <a:ea typeface="맑은 고딕" pitchFamily="50" charset="-127"/>
                <a:cs typeface="Courier New" pitchFamily="49" charset="0"/>
              </a:rPr>
              <a:t>) {</a:t>
            </a:r>
          </a:p>
          <a:p>
            <a:r>
              <a:rPr lang="en-US" altLang="ko-KR" sz="2000" b="1" dirty="0">
                <a:solidFill>
                  <a:prstClr val="black"/>
                </a:solidFill>
                <a:latin typeface="Courier New" pitchFamily="49" charset="0"/>
                <a:ea typeface="맑은 고딕" pitchFamily="50" charset="-127"/>
                <a:cs typeface="Courier New" pitchFamily="49" charset="0"/>
              </a:rPr>
              <a:t>27 			</a:t>
            </a:r>
            <a:r>
              <a:rPr lang="en-US" altLang="ko-KR" sz="2000" b="1" dirty="0">
                <a:solidFill>
                  <a:srgbClr val="F79646">
                    <a:lumMod val="75000"/>
                  </a:srgbClr>
                </a:solidFill>
                <a:latin typeface="Courier New" pitchFamily="49" charset="0"/>
                <a:ea typeface="맑은 고딕" pitchFamily="50" charset="-127"/>
                <a:cs typeface="Courier New" pitchFamily="49" charset="0"/>
              </a:rPr>
              <a:t>if </a:t>
            </a:r>
            <a:r>
              <a:rPr lang="en-US" altLang="ko-KR" sz="2000" b="1" dirty="0">
                <a:solidFill>
                  <a:prstClr val="black"/>
                </a:solidFill>
                <a:latin typeface="Courier New" pitchFamily="49" charset="0"/>
                <a:ea typeface="맑은 고딕" pitchFamily="50" charset="-127"/>
                <a:cs typeface="Courier New" pitchFamily="49" charset="0"/>
              </a:rPr>
              <a:t>(</a:t>
            </a:r>
            <a:r>
              <a:rPr lang="en-US" altLang="ko-KR" sz="2000" b="1" dirty="0" err="1">
                <a:solidFill>
                  <a:prstClr val="black"/>
                </a:solidFill>
                <a:latin typeface="Courier New" pitchFamily="49" charset="0"/>
                <a:ea typeface="맑은 고딕" pitchFamily="50" charset="-127"/>
                <a:cs typeface="Courier New" pitchFamily="49" charset="0"/>
              </a:rPr>
              <a:t>curr</a:t>
            </a:r>
            <a:r>
              <a:rPr lang="en-US" altLang="ko-KR" sz="2000" b="1" dirty="0">
                <a:solidFill>
                  <a:prstClr val="black"/>
                </a:solidFill>
                <a:latin typeface="Courier New" pitchFamily="49" charset="0"/>
                <a:ea typeface="맑은 고딕" pitchFamily="50" charset="-127"/>
                <a:cs typeface="Courier New" pitchFamily="49" charset="0"/>
              </a:rPr>
              <a:t>-&gt;key == key) {</a:t>
            </a:r>
          </a:p>
          <a:p>
            <a:r>
              <a:rPr lang="en-US" altLang="ko-KR" sz="2000" b="1" dirty="0">
                <a:solidFill>
                  <a:prstClr val="black"/>
                </a:solidFill>
                <a:latin typeface="Courier New" pitchFamily="49" charset="0"/>
                <a:ea typeface="맑은 고딕" pitchFamily="50" charset="-127"/>
                <a:cs typeface="Courier New" pitchFamily="49" charset="0"/>
              </a:rPr>
              <a:t>28 				</a:t>
            </a:r>
            <a:r>
              <a:rPr lang="en-US" altLang="ko-KR" sz="2000" b="1" dirty="0" err="1">
                <a:solidFill>
                  <a:prstClr val="black"/>
                </a:solidFill>
                <a:latin typeface="Courier New" pitchFamily="49" charset="0"/>
                <a:ea typeface="맑은 고딕" pitchFamily="50" charset="-127"/>
                <a:cs typeface="Courier New" pitchFamily="49" charset="0"/>
              </a:rPr>
              <a:t>rv</a:t>
            </a:r>
            <a:r>
              <a:rPr lang="en-US" altLang="ko-KR" sz="2000" b="1" dirty="0">
                <a:solidFill>
                  <a:prstClr val="black"/>
                </a:solidFill>
                <a:latin typeface="Courier New" pitchFamily="49" charset="0"/>
                <a:ea typeface="맑은 고딕" pitchFamily="50" charset="-127"/>
                <a:cs typeface="Courier New" pitchFamily="49" charset="0"/>
              </a:rPr>
              <a:t> = </a:t>
            </a:r>
            <a:r>
              <a:rPr lang="en-US" altLang="ko-KR" sz="2000" b="1" dirty="0">
                <a:solidFill>
                  <a:srgbClr val="FF0000"/>
                </a:solidFill>
                <a:latin typeface="Courier New" pitchFamily="49" charset="0"/>
                <a:ea typeface="맑은 고딕" pitchFamily="50" charset="-127"/>
                <a:cs typeface="Courier New" pitchFamily="49" charset="0"/>
              </a:rPr>
              <a:t>0</a:t>
            </a:r>
            <a:r>
              <a:rPr lang="en-US" altLang="ko-KR" sz="2000" b="1" dirty="0">
                <a:solidFill>
                  <a:prstClr val="black"/>
                </a:solidFill>
                <a:latin typeface="Courier New" pitchFamily="49" charset="0"/>
                <a:ea typeface="맑은 고딕" pitchFamily="50" charset="-127"/>
                <a:cs typeface="Courier New" pitchFamily="49" charset="0"/>
              </a:rPr>
              <a:t>;</a:t>
            </a:r>
          </a:p>
          <a:p>
            <a:r>
              <a:rPr lang="en-US" altLang="ko-KR" sz="2000" b="1" dirty="0">
                <a:solidFill>
                  <a:prstClr val="black"/>
                </a:solidFill>
                <a:latin typeface="Courier New" pitchFamily="49" charset="0"/>
                <a:ea typeface="맑은 고딕" pitchFamily="50" charset="-127"/>
                <a:cs typeface="Courier New" pitchFamily="49" charset="0"/>
              </a:rPr>
              <a:t>29 				</a:t>
            </a:r>
            <a:r>
              <a:rPr lang="en-US" altLang="ko-KR" sz="2000" b="1" dirty="0">
                <a:solidFill>
                  <a:srgbClr val="F79646">
                    <a:lumMod val="75000"/>
                  </a:srgbClr>
                </a:solidFill>
                <a:latin typeface="Courier New" pitchFamily="49" charset="0"/>
                <a:ea typeface="맑은 고딕" pitchFamily="50" charset="-127"/>
                <a:cs typeface="Courier New" pitchFamily="49" charset="0"/>
              </a:rPr>
              <a:t>break</a:t>
            </a:r>
            <a:r>
              <a:rPr lang="en-US" altLang="ko-KR" sz="2000" b="1" dirty="0">
                <a:solidFill>
                  <a:prstClr val="black"/>
                </a:solidFill>
                <a:latin typeface="Courier New" pitchFamily="49" charset="0"/>
                <a:ea typeface="맑은 고딕" pitchFamily="50" charset="-127"/>
                <a:cs typeface="Courier New" pitchFamily="49" charset="0"/>
              </a:rPr>
              <a:t>;</a:t>
            </a:r>
          </a:p>
          <a:p>
            <a:r>
              <a:rPr lang="en-US" altLang="ko-KR" sz="2000" b="1" dirty="0">
                <a:solidFill>
                  <a:prstClr val="black"/>
                </a:solidFill>
                <a:latin typeface="Courier New" pitchFamily="49" charset="0"/>
                <a:ea typeface="맑은 고딕" pitchFamily="50" charset="-127"/>
                <a:cs typeface="Courier New" pitchFamily="49" charset="0"/>
              </a:rPr>
              <a:t>30 			}</a:t>
            </a:r>
          </a:p>
          <a:p>
            <a:r>
              <a:rPr lang="en-US" altLang="ko-KR" sz="2000" b="1" dirty="0">
                <a:solidFill>
                  <a:prstClr val="black"/>
                </a:solidFill>
                <a:latin typeface="Courier New" pitchFamily="49" charset="0"/>
                <a:ea typeface="맑은 고딕" pitchFamily="50" charset="-127"/>
                <a:cs typeface="Courier New" pitchFamily="49" charset="0"/>
              </a:rPr>
              <a:t>31 			</a:t>
            </a:r>
            <a:r>
              <a:rPr lang="en-US" altLang="ko-KR" sz="2000" b="1" dirty="0" err="1">
                <a:solidFill>
                  <a:prstClr val="black"/>
                </a:solidFill>
                <a:latin typeface="Courier New" pitchFamily="49" charset="0"/>
                <a:ea typeface="맑은 고딕" pitchFamily="50" charset="-127"/>
                <a:cs typeface="Courier New" pitchFamily="49" charset="0"/>
              </a:rPr>
              <a:t>curr</a:t>
            </a:r>
            <a:r>
              <a:rPr lang="en-US" altLang="ko-KR" sz="2000" b="1" dirty="0">
                <a:solidFill>
                  <a:prstClr val="black"/>
                </a:solidFill>
                <a:latin typeface="Courier New" pitchFamily="49" charset="0"/>
                <a:ea typeface="맑은 고딕" pitchFamily="50" charset="-127"/>
                <a:cs typeface="Courier New" pitchFamily="49" charset="0"/>
              </a:rPr>
              <a:t> = </a:t>
            </a:r>
            <a:r>
              <a:rPr lang="en-US" altLang="ko-KR" sz="2000" b="1" dirty="0" err="1">
                <a:solidFill>
                  <a:prstClr val="black"/>
                </a:solidFill>
                <a:latin typeface="Courier New" pitchFamily="49" charset="0"/>
                <a:ea typeface="맑은 고딕" pitchFamily="50" charset="-127"/>
                <a:cs typeface="Courier New" pitchFamily="49" charset="0"/>
              </a:rPr>
              <a:t>curr</a:t>
            </a:r>
            <a:r>
              <a:rPr lang="en-US" altLang="ko-KR" sz="2000" b="1" dirty="0">
                <a:solidFill>
                  <a:prstClr val="black"/>
                </a:solidFill>
                <a:latin typeface="Courier New" pitchFamily="49" charset="0"/>
                <a:ea typeface="맑은 고딕" pitchFamily="50" charset="-127"/>
                <a:cs typeface="Courier New" pitchFamily="49" charset="0"/>
              </a:rPr>
              <a:t>-&gt;next;</a:t>
            </a:r>
          </a:p>
          <a:p>
            <a:r>
              <a:rPr lang="en-US" altLang="ko-KR" sz="2000" b="1" dirty="0">
                <a:solidFill>
                  <a:prstClr val="black"/>
                </a:solidFill>
                <a:latin typeface="Courier New" pitchFamily="49" charset="0"/>
                <a:ea typeface="맑은 고딕" pitchFamily="50" charset="-127"/>
                <a:cs typeface="Courier New" pitchFamily="49" charset="0"/>
              </a:rPr>
              <a:t>32 		}</a:t>
            </a:r>
          </a:p>
          <a:p>
            <a:r>
              <a:rPr lang="en-US" altLang="ko-KR" sz="2000" b="1" dirty="0">
                <a:solidFill>
                  <a:prstClr val="black"/>
                </a:solidFill>
                <a:latin typeface="Courier New" pitchFamily="49" charset="0"/>
                <a:ea typeface="맑은 고딕" pitchFamily="50" charset="-127"/>
                <a:cs typeface="Courier New" pitchFamily="49" charset="0"/>
              </a:rPr>
              <a:t>33 		</a:t>
            </a:r>
            <a:r>
              <a:rPr lang="en-US" altLang="ko-KR" sz="2000" b="1" dirty="0" err="1">
                <a:solidFill>
                  <a:prstClr val="black"/>
                </a:solidFill>
                <a:latin typeface="Courier New" pitchFamily="49" charset="0"/>
                <a:ea typeface="맑은 고딕" pitchFamily="50" charset="-127"/>
                <a:cs typeface="Courier New" pitchFamily="49" charset="0"/>
              </a:rPr>
              <a:t>pthread_mutex_unlock</a:t>
            </a:r>
            <a:r>
              <a:rPr lang="en-US" altLang="ko-KR" sz="2000" b="1" dirty="0">
                <a:solidFill>
                  <a:prstClr val="black"/>
                </a:solidFill>
                <a:latin typeface="Courier New" pitchFamily="49" charset="0"/>
                <a:ea typeface="맑은 고딕" pitchFamily="50" charset="-127"/>
                <a:cs typeface="Courier New" pitchFamily="49" charset="0"/>
              </a:rPr>
              <a:t>(&amp;L-&gt;lock);</a:t>
            </a:r>
          </a:p>
          <a:p>
            <a:r>
              <a:rPr lang="en-US" altLang="ko-KR" sz="2000" b="1" dirty="0">
                <a:solidFill>
                  <a:prstClr val="black"/>
                </a:solidFill>
                <a:latin typeface="Courier New" pitchFamily="49" charset="0"/>
                <a:ea typeface="맑은 고딕" pitchFamily="50" charset="-127"/>
                <a:cs typeface="Courier New" pitchFamily="49" charset="0"/>
              </a:rPr>
              <a:t>34 		</a:t>
            </a:r>
            <a:r>
              <a:rPr lang="en-US" altLang="ko-KR" sz="2000" b="1" dirty="0">
                <a:solidFill>
                  <a:srgbClr val="F79646">
                    <a:lumMod val="75000"/>
                  </a:srgbClr>
                </a:solidFill>
                <a:latin typeface="Courier New" pitchFamily="49" charset="0"/>
                <a:ea typeface="맑은 고딕" pitchFamily="50" charset="-127"/>
                <a:cs typeface="Courier New" pitchFamily="49" charset="0"/>
              </a:rPr>
              <a:t>return</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err="1">
                <a:solidFill>
                  <a:prstClr val="black"/>
                </a:solidFill>
                <a:latin typeface="Courier New" pitchFamily="49" charset="0"/>
                <a:ea typeface="맑은 고딕" pitchFamily="50" charset="-127"/>
                <a:cs typeface="Courier New" pitchFamily="49" charset="0"/>
              </a:rPr>
              <a:t>rv</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a:solidFill>
                  <a:srgbClr val="00B0F0"/>
                </a:solidFill>
                <a:latin typeface="Courier New" pitchFamily="49" charset="0"/>
                <a:ea typeface="맑은 고딕" pitchFamily="50" charset="-127"/>
                <a:cs typeface="Courier New" pitchFamily="49" charset="0"/>
              </a:rPr>
              <a:t>// now both success and failure</a:t>
            </a:r>
          </a:p>
          <a:p>
            <a:r>
              <a:rPr lang="en-US" altLang="ko-KR" sz="2000" b="1" dirty="0">
                <a:solidFill>
                  <a:prstClr val="black"/>
                </a:solidFill>
                <a:latin typeface="Courier New" pitchFamily="49" charset="0"/>
                <a:ea typeface="맑은 고딕" pitchFamily="50" charset="-127"/>
                <a:cs typeface="Courier New" pitchFamily="49" charset="0"/>
              </a:rPr>
              <a:t>35 	}</a:t>
            </a:r>
            <a:endParaRPr lang="en-US" altLang="ko-KR" sz="1400" b="1" dirty="0">
              <a:solidFill>
                <a:prstClr val="black"/>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2075051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CC4F51B8-A0D6-41AC-9602-DC44C22046B5}"/>
              </a:ext>
            </a:extLst>
          </p:cNvPr>
          <p:cNvSpPr>
            <a:spLocks noGrp="1"/>
          </p:cNvSpPr>
          <p:nvPr>
            <p:ph type="title"/>
          </p:nvPr>
        </p:nvSpPr>
        <p:spPr>
          <a:xfrm>
            <a:off x="783184" y="-81850"/>
            <a:ext cx="10515600" cy="1325563"/>
          </a:xfrm>
        </p:spPr>
        <p:txBody>
          <a:bodyPr/>
          <a:lstStyle/>
          <a:p>
            <a:r>
              <a:rPr lang="en-US" altLang="ko-KR" dirty="0"/>
              <a:t>Scaling Linked List</a:t>
            </a:r>
            <a:endParaRPr lang="ko-KR" altLang="en-US" b="1" dirty="0"/>
          </a:p>
        </p:txBody>
      </p:sp>
      <p:sp>
        <p:nvSpPr>
          <p:cNvPr id="15" name="슬라이드 번호 개체 틀 3">
            <a:extLst>
              <a:ext uri="{FF2B5EF4-FFF2-40B4-BE49-F238E27FC236}">
                <a16:creationId xmlns:a16="http://schemas.microsoft.com/office/drawing/2014/main" id="{B46FBDC8-7179-4684-B0D6-2F78D6F5FDA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18</a:t>
            </a:fld>
            <a:r>
              <a:rPr lang="en-US" altLang="ko-KR">
                <a:solidFill>
                  <a:srgbClr val="1F497D">
                    <a:lumMod val="50000"/>
                  </a:srgbClr>
                </a:solidFill>
              </a:rPr>
              <a:t> </a:t>
            </a:r>
          </a:p>
        </p:txBody>
      </p:sp>
      <p:sp>
        <p:nvSpPr>
          <p:cNvPr id="14" name="내용 개체 틀 2">
            <a:extLst>
              <a:ext uri="{FF2B5EF4-FFF2-40B4-BE49-F238E27FC236}">
                <a16:creationId xmlns:a16="http://schemas.microsoft.com/office/drawing/2014/main" id="{1F3C0916-8507-4078-8A8F-8E3511108207}"/>
              </a:ext>
            </a:extLst>
          </p:cNvPr>
          <p:cNvSpPr>
            <a:spLocks noGrp="1"/>
          </p:cNvSpPr>
          <p:nvPr/>
        </p:nvSpPr>
        <p:spPr bwMode="auto">
          <a:xfrm>
            <a:off x="952365" y="921562"/>
            <a:ext cx="10308992" cy="48808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r>
              <a:rPr lang="en-US" altLang="ko-KR" sz="2400" dirty="0"/>
              <a:t>Hand-over-hand locking (lock coupling)</a:t>
            </a:r>
          </a:p>
          <a:p>
            <a:pPr lvl="1"/>
            <a:r>
              <a:rPr lang="en-US" altLang="ko-KR" sz="2000" dirty="0"/>
              <a:t>Add </a:t>
            </a:r>
            <a:r>
              <a:rPr lang="en-US" altLang="ko-KR" sz="2000" b="1" dirty="0"/>
              <a:t>a lock per node </a:t>
            </a:r>
            <a:r>
              <a:rPr lang="en-US" altLang="ko-KR" sz="2000" dirty="0"/>
              <a:t>of the list instead of having a single lock for the entire list.</a:t>
            </a:r>
          </a:p>
          <a:p>
            <a:pPr lvl="1"/>
            <a:r>
              <a:rPr lang="en-US" altLang="ko-KR" sz="2000" dirty="0"/>
              <a:t>When traversing the list,</a:t>
            </a:r>
          </a:p>
          <a:p>
            <a:pPr lvl="2"/>
            <a:r>
              <a:rPr lang="en-US" altLang="ko-KR" sz="1800" dirty="0"/>
              <a:t>First grabs the next node’s lock.</a:t>
            </a:r>
          </a:p>
          <a:p>
            <a:pPr lvl="2"/>
            <a:r>
              <a:rPr lang="en-US" altLang="ko-KR" sz="1800" dirty="0"/>
              <a:t>And then releases the current node’s lock.</a:t>
            </a:r>
          </a:p>
          <a:p>
            <a:pPr lvl="2"/>
            <a:endParaRPr lang="en-US" altLang="ko-KR" sz="1800" dirty="0"/>
          </a:p>
          <a:p>
            <a:pPr lvl="1"/>
            <a:r>
              <a:rPr lang="en-US" altLang="ko-KR" sz="2000" dirty="0"/>
              <a:t>Enable a high degree of concurrency in list operations.</a:t>
            </a:r>
          </a:p>
          <a:p>
            <a:pPr lvl="2"/>
            <a:r>
              <a:rPr lang="en-US" altLang="ko-KR" sz="1800" dirty="0"/>
              <a:t>However, in practice, </a:t>
            </a:r>
            <a:r>
              <a:rPr lang="en-US" altLang="ko-KR" sz="1800" u="sng" dirty="0"/>
              <a:t>the overheads of </a:t>
            </a:r>
            <a:r>
              <a:rPr lang="en-US" altLang="ko-KR" sz="1800" dirty="0"/>
              <a:t>acquiring and releasing locks for each node of a list traversal is </a:t>
            </a:r>
            <a:r>
              <a:rPr lang="en-US" altLang="ko-KR" sz="1800" i="1" dirty="0"/>
              <a:t>prohibitive</a:t>
            </a:r>
            <a:r>
              <a:rPr lang="en-US" altLang="ko-KR" sz="1800" dirty="0"/>
              <a:t>.</a:t>
            </a:r>
            <a:endParaRPr lang="ko-KR" altLang="en-US" sz="1800" dirty="0"/>
          </a:p>
        </p:txBody>
      </p:sp>
    </p:spTree>
    <p:extLst>
      <p:ext uri="{BB962C8B-B14F-4D97-AF65-F5344CB8AC3E}">
        <p14:creationId xmlns:p14="http://schemas.microsoft.com/office/powerpoint/2010/main" val="2647555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CC4F51B8-A0D6-41AC-9602-DC44C22046B5}"/>
              </a:ext>
            </a:extLst>
          </p:cNvPr>
          <p:cNvSpPr>
            <a:spLocks noGrp="1"/>
          </p:cNvSpPr>
          <p:nvPr>
            <p:ph type="title"/>
          </p:nvPr>
        </p:nvSpPr>
        <p:spPr>
          <a:xfrm>
            <a:off x="783184" y="-81850"/>
            <a:ext cx="10515600" cy="1325563"/>
          </a:xfrm>
        </p:spPr>
        <p:txBody>
          <a:bodyPr/>
          <a:lstStyle/>
          <a:p>
            <a:r>
              <a:rPr lang="en-US" altLang="en-US" dirty="0" err="1"/>
              <a:t>Pthreads</a:t>
            </a:r>
            <a:r>
              <a:rPr lang="en-US" altLang="en-US" dirty="0"/>
              <a:t> Read-Write Locks</a:t>
            </a:r>
            <a:endParaRPr lang="ko-KR" altLang="en-US" b="1" dirty="0"/>
          </a:p>
        </p:txBody>
      </p:sp>
      <p:sp>
        <p:nvSpPr>
          <p:cNvPr id="15" name="슬라이드 번호 개체 틀 3">
            <a:extLst>
              <a:ext uri="{FF2B5EF4-FFF2-40B4-BE49-F238E27FC236}">
                <a16:creationId xmlns:a16="http://schemas.microsoft.com/office/drawing/2014/main" id="{B46FBDC8-7179-4684-B0D6-2F78D6F5FDA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19</a:t>
            </a:fld>
            <a:r>
              <a:rPr lang="en-US" altLang="ko-KR">
                <a:solidFill>
                  <a:srgbClr val="1F497D">
                    <a:lumMod val="50000"/>
                  </a:srgbClr>
                </a:solidFill>
              </a:rPr>
              <a:t> </a:t>
            </a:r>
          </a:p>
        </p:txBody>
      </p:sp>
      <p:sp>
        <p:nvSpPr>
          <p:cNvPr id="14" name="내용 개체 틀 2">
            <a:extLst>
              <a:ext uri="{FF2B5EF4-FFF2-40B4-BE49-F238E27FC236}">
                <a16:creationId xmlns:a16="http://schemas.microsoft.com/office/drawing/2014/main" id="{1F3C0916-8507-4078-8A8F-8E3511108207}"/>
              </a:ext>
            </a:extLst>
          </p:cNvPr>
          <p:cNvSpPr>
            <a:spLocks noGrp="1"/>
          </p:cNvSpPr>
          <p:nvPr/>
        </p:nvSpPr>
        <p:spPr bwMode="auto">
          <a:xfrm>
            <a:off x="88136" y="921562"/>
            <a:ext cx="11604052" cy="542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r>
              <a:rPr lang="en-US" altLang="en-US" sz="2400" dirty="0"/>
              <a:t>Neither of our multi-threaded linked lists exploits the potential for simultaneous access to any node by threads that are executing Member.</a:t>
            </a:r>
          </a:p>
          <a:p>
            <a:r>
              <a:rPr lang="en-US" altLang="en-US" sz="2400" dirty="0"/>
              <a:t>The </a:t>
            </a:r>
            <a:r>
              <a:rPr lang="en-US" altLang="en-US" sz="2400" b="1" dirty="0"/>
              <a:t>first solution </a:t>
            </a:r>
            <a:r>
              <a:rPr lang="en-US" altLang="en-US" sz="2400" dirty="0"/>
              <a:t>only allows one thread to access the entire list at any instant</a:t>
            </a:r>
          </a:p>
          <a:p>
            <a:r>
              <a:rPr lang="en-US" altLang="en-US" sz="2400" dirty="0"/>
              <a:t>The </a:t>
            </a:r>
            <a:r>
              <a:rPr lang="en-US" altLang="en-US" sz="2400" b="1" dirty="0"/>
              <a:t>second </a:t>
            </a:r>
            <a:r>
              <a:rPr lang="en-US" altLang="en-US" sz="2400" dirty="0"/>
              <a:t>only allows one thread to access any given node at any instant.</a:t>
            </a:r>
          </a:p>
          <a:p>
            <a:r>
              <a:rPr lang="en-US" altLang="en-US" sz="2400" dirty="0"/>
              <a:t>A read-write lock is somewhat like a mutex except that it provides two lock functions. </a:t>
            </a:r>
          </a:p>
          <a:p>
            <a:r>
              <a:rPr lang="en-US" altLang="en-US" sz="2400" dirty="0"/>
              <a:t>The first lock function locks the read-write lock for reading, while the second locks it for writing.</a:t>
            </a:r>
          </a:p>
          <a:p>
            <a:endParaRPr lang="en-US" altLang="en-US" sz="2400" dirty="0"/>
          </a:p>
          <a:p>
            <a:pPr marL="0" indent="0">
              <a:buNone/>
            </a:pPr>
            <a:endParaRPr lang="ko-KR" altLang="en-US" sz="1800" dirty="0"/>
          </a:p>
        </p:txBody>
      </p:sp>
    </p:spTree>
    <p:extLst>
      <p:ext uri="{BB962C8B-B14F-4D97-AF65-F5344CB8AC3E}">
        <p14:creationId xmlns:p14="http://schemas.microsoft.com/office/powerpoint/2010/main" val="283342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213741E7-9A0A-425F-A21F-A131DF4708CC}"/>
              </a:ext>
            </a:extLst>
          </p:cNvPr>
          <p:cNvSpPr>
            <a:spLocks noGrp="1"/>
          </p:cNvSpPr>
          <p:nvPr>
            <p:ph type="title"/>
          </p:nvPr>
        </p:nvSpPr>
        <p:spPr>
          <a:xfrm>
            <a:off x="668482" y="53655"/>
            <a:ext cx="10515600" cy="1325563"/>
          </a:xfrm>
        </p:spPr>
        <p:txBody>
          <a:bodyPr/>
          <a:lstStyle/>
          <a:p>
            <a:r>
              <a:rPr lang="en-GB" altLang="en-US" dirty="0"/>
              <a:t>Synchronisation and Communication</a:t>
            </a:r>
            <a:endParaRPr lang="ko-KR" altLang="en-US" b="1" dirty="0"/>
          </a:p>
        </p:txBody>
      </p:sp>
      <p:sp>
        <p:nvSpPr>
          <p:cNvPr id="15" name="Rectangle 14">
            <a:extLst>
              <a:ext uri="{FF2B5EF4-FFF2-40B4-BE49-F238E27FC236}">
                <a16:creationId xmlns:a16="http://schemas.microsoft.com/office/drawing/2014/main" id="{06D1F59C-4922-416A-9729-309A82AF6849}"/>
              </a:ext>
            </a:extLst>
          </p:cNvPr>
          <p:cNvSpPr>
            <a:spLocks noGrp="1" noChangeArrowheads="1"/>
          </p:cNvSpPr>
          <p:nvPr/>
        </p:nvSpPr>
        <p:spPr bwMode="auto">
          <a:xfrm>
            <a:off x="496434" y="1096478"/>
            <a:ext cx="10369488" cy="4789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Monotype Sorts" pitchFamily="2" charset="2"/>
              <a:buChar char="n"/>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en-US" b="1" dirty="0"/>
              <a:t>The correct behaviour of a concurrent program depends on synchronisation and communication between its processes </a:t>
            </a:r>
          </a:p>
          <a:p>
            <a:r>
              <a:rPr lang="en-GB" altLang="en-US" b="1" dirty="0"/>
              <a:t>Synchronisation: the satisfaction of constraints on the interleaving of the actions of processes (e.g. an action by one process only occurring after an action by another) </a:t>
            </a:r>
          </a:p>
          <a:p>
            <a:r>
              <a:rPr lang="en-GB" altLang="en-US" b="1" dirty="0"/>
              <a:t>Communication: the passing of information from one process to another</a:t>
            </a:r>
          </a:p>
          <a:p>
            <a:pPr lvl="1"/>
            <a:r>
              <a:rPr lang="en-GB" altLang="en-US" b="1" dirty="0"/>
              <a:t>Concepts are linked since communication requires synchronisation, and synchronisation can be considered as contentless communication.</a:t>
            </a:r>
          </a:p>
          <a:p>
            <a:pPr lvl="1"/>
            <a:r>
              <a:rPr lang="en-GB" altLang="en-US" b="1" dirty="0"/>
              <a:t>Data communication is usually based upon either shared variables or message passing.</a:t>
            </a:r>
          </a:p>
        </p:txBody>
      </p:sp>
      <p:sp>
        <p:nvSpPr>
          <p:cNvPr id="16" name="TextBox 15">
            <a:extLst>
              <a:ext uri="{FF2B5EF4-FFF2-40B4-BE49-F238E27FC236}">
                <a16:creationId xmlns:a16="http://schemas.microsoft.com/office/drawing/2014/main" id="{D1B34977-ADD0-4869-8D66-29173C0CDA74}"/>
              </a:ext>
            </a:extLst>
          </p:cNvPr>
          <p:cNvSpPr txBox="1"/>
          <p:nvPr/>
        </p:nvSpPr>
        <p:spPr>
          <a:xfrm>
            <a:off x="444088" y="5191562"/>
            <a:ext cx="10515600" cy="707886"/>
          </a:xfrm>
          <a:prstGeom prst="rect">
            <a:avLst/>
          </a:prstGeom>
          <a:noFill/>
        </p:spPr>
        <p:txBody>
          <a:bodyPr wrap="square">
            <a:spAutoFit/>
          </a:bodyPr>
          <a:lstStyle/>
          <a:p>
            <a:pPr marL="342900" indent="-342900">
              <a:buFont typeface="Arial" panose="020B0604020202020204" pitchFamily="34" charset="0"/>
              <a:buChar char="•"/>
            </a:pPr>
            <a:r>
              <a:rPr lang="en-GB" altLang="en-US" sz="2000" b="1" dirty="0"/>
              <a:t>A sequence of statements that must appear to be executed indivisibly is called a critical section </a:t>
            </a:r>
          </a:p>
          <a:p>
            <a:pPr marL="342900" indent="-342900">
              <a:buFont typeface="Arial" panose="020B0604020202020204" pitchFamily="34" charset="0"/>
              <a:buChar char="•"/>
            </a:pPr>
            <a:r>
              <a:rPr lang="en-GB" altLang="en-US" sz="2000" b="1" dirty="0"/>
              <a:t>The synchronisation required to protect a critical section is known as mutual exclusion </a:t>
            </a:r>
          </a:p>
        </p:txBody>
      </p:sp>
    </p:spTree>
    <p:extLst>
      <p:ext uri="{BB962C8B-B14F-4D97-AF65-F5344CB8AC3E}">
        <p14:creationId xmlns:p14="http://schemas.microsoft.com/office/powerpoint/2010/main" val="3286404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CC4F51B8-A0D6-41AC-9602-DC44C22046B5}"/>
              </a:ext>
            </a:extLst>
          </p:cNvPr>
          <p:cNvSpPr>
            <a:spLocks noGrp="1"/>
          </p:cNvSpPr>
          <p:nvPr>
            <p:ph type="title"/>
          </p:nvPr>
        </p:nvSpPr>
        <p:spPr>
          <a:xfrm>
            <a:off x="783184" y="-81850"/>
            <a:ext cx="10515600" cy="1325563"/>
          </a:xfrm>
        </p:spPr>
        <p:txBody>
          <a:bodyPr/>
          <a:lstStyle/>
          <a:p>
            <a:r>
              <a:rPr lang="en-US" altLang="en-US" dirty="0" err="1"/>
              <a:t>Pthreads</a:t>
            </a:r>
            <a:r>
              <a:rPr lang="en-US" altLang="en-US" dirty="0"/>
              <a:t> Read-Write Locks</a:t>
            </a:r>
            <a:endParaRPr lang="ko-KR" altLang="en-US" b="1" dirty="0"/>
          </a:p>
        </p:txBody>
      </p:sp>
      <p:sp>
        <p:nvSpPr>
          <p:cNvPr id="15" name="슬라이드 번호 개체 틀 3">
            <a:extLst>
              <a:ext uri="{FF2B5EF4-FFF2-40B4-BE49-F238E27FC236}">
                <a16:creationId xmlns:a16="http://schemas.microsoft.com/office/drawing/2014/main" id="{B46FBDC8-7179-4684-B0D6-2F78D6F5FDA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20</a:t>
            </a:fld>
            <a:r>
              <a:rPr lang="en-US" altLang="ko-KR">
                <a:solidFill>
                  <a:srgbClr val="1F497D">
                    <a:lumMod val="50000"/>
                  </a:srgbClr>
                </a:solidFill>
              </a:rPr>
              <a:t> </a:t>
            </a:r>
          </a:p>
        </p:txBody>
      </p:sp>
      <p:sp>
        <p:nvSpPr>
          <p:cNvPr id="14" name="내용 개체 틀 2">
            <a:extLst>
              <a:ext uri="{FF2B5EF4-FFF2-40B4-BE49-F238E27FC236}">
                <a16:creationId xmlns:a16="http://schemas.microsoft.com/office/drawing/2014/main" id="{1F3C0916-8507-4078-8A8F-8E3511108207}"/>
              </a:ext>
            </a:extLst>
          </p:cNvPr>
          <p:cNvSpPr>
            <a:spLocks noGrp="1"/>
          </p:cNvSpPr>
          <p:nvPr/>
        </p:nvSpPr>
        <p:spPr bwMode="auto">
          <a:xfrm>
            <a:off x="88136" y="921562"/>
            <a:ext cx="11604052" cy="542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r>
              <a:rPr lang="en-US" altLang="en-US" sz="2400" dirty="0"/>
              <a:t>So multiple threads can simultaneously obtain the lock by calling the read-lock function, while only one thread can obtain the lock by calling the write-lock function.</a:t>
            </a:r>
          </a:p>
          <a:p>
            <a:r>
              <a:rPr lang="en-US" altLang="en-US" sz="2400" dirty="0"/>
              <a:t>Thus, if any threads own the lock for reading, any threads that want to obtain the lock for writing will block in the call to the write-lock function.</a:t>
            </a:r>
          </a:p>
          <a:p>
            <a:r>
              <a:rPr lang="en-US" altLang="en-US" sz="2400" dirty="0"/>
              <a:t>If any thread owns the lock for writing, any threads that want to obtain the lock for reading or writing will block in their respective locking functions.</a:t>
            </a:r>
          </a:p>
          <a:p>
            <a:pPr marL="0" indent="0">
              <a:buNone/>
            </a:pPr>
            <a:endParaRPr lang="en-US" altLang="en-US" sz="2400" dirty="0"/>
          </a:p>
          <a:p>
            <a:endParaRPr lang="en-US" altLang="en-US" sz="2400" dirty="0"/>
          </a:p>
          <a:p>
            <a:pPr marL="0" indent="0">
              <a:buNone/>
            </a:pPr>
            <a:endParaRPr lang="ko-KR" altLang="en-US" sz="1800" dirty="0"/>
          </a:p>
        </p:txBody>
      </p:sp>
    </p:spTree>
    <p:extLst>
      <p:ext uri="{BB962C8B-B14F-4D97-AF65-F5344CB8AC3E}">
        <p14:creationId xmlns:p14="http://schemas.microsoft.com/office/powerpoint/2010/main" val="2619955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CC4F51B8-A0D6-41AC-9602-DC44C22046B5}"/>
              </a:ext>
            </a:extLst>
          </p:cNvPr>
          <p:cNvSpPr>
            <a:spLocks noGrp="1"/>
          </p:cNvSpPr>
          <p:nvPr>
            <p:ph type="title"/>
          </p:nvPr>
        </p:nvSpPr>
        <p:spPr>
          <a:xfrm>
            <a:off x="783184" y="-81850"/>
            <a:ext cx="10515600" cy="1325563"/>
          </a:xfrm>
        </p:spPr>
        <p:txBody>
          <a:bodyPr/>
          <a:lstStyle/>
          <a:p>
            <a:r>
              <a:rPr lang="en-US" altLang="en-US" dirty="0" err="1"/>
              <a:t>Pthreads</a:t>
            </a:r>
            <a:r>
              <a:rPr lang="en-US" altLang="en-US" dirty="0"/>
              <a:t> Read-Write Locks</a:t>
            </a:r>
            <a:endParaRPr lang="ko-KR" altLang="en-US" b="1" dirty="0"/>
          </a:p>
        </p:txBody>
      </p:sp>
      <p:sp>
        <p:nvSpPr>
          <p:cNvPr id="15" name="슬라이드 번호 개체 틀 3">
            <a:extLst>
              <a:ext uri="{FF2B5EF4-FFF2-40B4-BE49-F238E27FC236}">
                <a16:creationId xmlns:a16="http://schemas.microsoft.com/office/drawing/2014/main" id="{B46FBDC8-7179-4684-B0D6-2F78D6F5FDA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21</a:t>
            </a:fld>
            <a:r>
              <a:rPr lang="en-US" altLang="ko-KR">
                <a:solidFill>
                  <a:srgbClr val="1F497D">
                    <a:lumMod val="50000"/>
                  </a:srgbClr>
                </a:solidFill>
              </a:rPr>
              <a:t> </a:t>
            </a:r>
          </a:p>
        </p:txBody>
      </p:sp>
      <p:sp>
        <p:nvSpPr>
          <p:cNvPr id="14" name="내용 개체 틀 2">
            <a:extLst>
              <a:ext uri="{FF2B5EF4-FFF2-40B4-BE49-F238E27FC236}">
                <a16:creationId xmlns:a16="http://schemas.microsoft.com/office/drawing/2014/main" id="{1F3C0916-8507-4078-8A8F-8E3511108207}"/>
              </a:ext>
            </a:extLst>
          </p:cNvPr>
          <p:cNvSpPr>
            <a:spLocks noGrp="1"/>
          </p:cNvSpPr>
          <p:nvPr/>
        </p:nvSpPr>
        <p:spPr bwMode="auto">
          <a:xfrm>
            <a:off x="88136" y="921562"/>
            <a:ext cx="11604052" cy="542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r>
              <a:rPr lang="en-IN" sz="2000" dirty="0" err="1"/>
              <a:t>Readerwriter</a:t>
            </a:r>
            <a:r>
              <a:rPr lang="en-IN" sz="2000" dirty="0"/>
              <a:t> locks are similar to mutexes, except that they allow for higher degrees of parallelism. With a mutex, the state is either locked or unlocked, and only one thread can lock it at a time. Three states are possible with a </a:t>
            </a:r>
            <a:r>
              <a:rPr lang="en-IN" sz="2000" dirty="0" err="1"/>
              <a:t>readerwriter</a:t>
            </a:r>
            <a:r>
              <a:rPr lang="en-IN" sz="2000" dirty="0"/>
              <a:t> lock: locked in read mode, locked in write mode, and unlocked. Only one thread at a time can hold a </a:t>
            </a:r>
            <a:r>
              <a:rPr lang="en-IN" sz="2000" dirty="0" err="1"/>
              <a:t>readerwriter</a:t>
            </a:r>
            <a:r>
              <a:rPr lang="en-IN" sz="2000" dirty="0"/>
              <a:t> lock in write mode, but multiple threads can hold a </a:t>
            </a:r>
            <a:r>
              <a:rPr lang="en-IN" sz="2000" dirty="0" err="1"/>
              <a:t>readerwriter</a:t>
            </a:r>
            <a:r>
              <a:rPr lang="en-IN" sz="2000" dirty="0"/>
              <a:t> lock in read mode at the same time.</a:t>
            </a:r>
          </a:p>
          <a:p>
            <a:r>
              <a:rPr lang="en-IN" sz="2000" dirty="0"/>
              <a:t>When a </a:t>
            </a:r>
            <a:r>
              <a:rPr lang="en-IN" sz="2000" dirty="0" err="1"/>
              <a:t>readerwriter</a:t>
            </a:r>
            <a:r>
              <a:rPr lang="en-IN" sz="2000" dirty="0"/>
              <a:t> lock is write-locked, all threads attempting to lock it block until it is unlocked. When a </a:t>
            </a:r>
            <a:r>
              <a:rPr lang="en-IN" sz="2000" dirty="0" err="1"/>
              <a:t>readerwriter</a:t>
            </a:r>
            <a:r>
              <a:rPr lang="en-IN" sz="2000" dirty="0"/>
              <a:t> lock is read-locked, all threads attempting to lock it in read mode are given access, but any threads attempting to lock it in write mode block until all the threads have relinquished their read locks. Although implementations vary, </a:t>
            </a:r>
            <a:r>
              <a:rPr lang="en-IN" sz="2000" dirty="0" err="1"/>
              <a:t>readerwriter</a:t>
            </a:r>
            <a:r>
              <a:rPr lang="en-IN" sz="2000" dirty="0"/>
              <a:t> locks usually block additional readers if a lock is already held in read mode and a thread is blocked trying to acquire the lock in write mode. This prevents a constant stream of readers from starving waiting writers.</a:t>
            </a:r>
            <a:endParaRPr lang="en-US" altLang="en-US" sz="2400" dirty="0"/>
          </a:p>
          <a:p>
            <a:endParaRPr lang="en-US" altLang="en-US" sz="2400" dirty="0"/>
          </a:p>
          <a:p>
            <a:pPr marL="0" indent="0">
              <a:buNone/>
            </a:pPr>
            <a:endParaRPr lang="ko-KR" altLang="en-US" sz="1800" dirty="0"/>
          </a:p>
        </p:txBody>
      </p:sp>
    </p:spTree>
    <p:extLst>
      <p:ext uri="{BB962C8B-B14F-4D97-AF65-F5344CB8AC3E}">
        <p14:creationId xmlns:p14="http://schemas.microsoft.com/office/powerpoint/2010/main" val="1816691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CC4F51B8-A0D6-41AC-9602-DC44C22046B5}"/>
              </a:ext>
            </a:extLst>
          </p:cNvPr>
          <p:cNvSpPr>
            <a:spLocks noGrp="1"/>
          </p:cNvSpPr>
          <p:nvPr>
            <p:ph type="title"/>
          </p:nvPr>
        </p:nvSpPr>
        <p:spPr>
          <a:xfrm>
            <a:off x="783184" y="-81850"/>
            <a:ext cx="10515600" cy="1325563"/>
          </a:xfrm>
        </p:spPr>
        <p:txBody>
          <a:bodyPr/>
          <a:lstStyle/>
          <a:p>
            <a:r>
              <a:rPr lang="en-US" altLang="en-US" dirty="0" err="1"/>
              <a:t>Pthreads</a:t>
            </a:r>
            <a:r>
              <a:rPr lang="en-US" altLang="en-US" dirty="0"/>
              <a:t> Read-Write Locks</a:t>
            </a:r>
            <a:endParaRPr lang="ko-KR" altLang="en-US" b="1" dirty="0"/>
          </a:p>
        </p:txBody>
      </p:sp>
      <p:sp>
        <p:nvSpPr>
          <p:cNvPr id="15" name="슬라이드 번호 개체 틀 3">
            <a:extLst>
              <a:ext uri="{FF2B5EF4-FFF2-40B4-BE49-F238E27FC236}">
                <a16:creationId xmlns:a16="http://schemas.microsoft.com/office/drawing/2014/main" id="{B46FBDC8-7179-4684-B0D6-2F78D6F5FDA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22</a:t>
            </a:fld>
            <a:r>
              <a:rPr lang="en-US" altLang="ko-KR">
                <a:solidFill>
                  <a:srgbClr val="1F497D">
                    <a:lumMod val="50000"/>
                  </a:srgbClr>
                </a:solidFill>
              </a:rPr>
              <a:t> </a:t>
            </a:r>
          </a:p>
        </p:txBody>
      </p:sp>
      <p:sp>
        <p:nvSpPr>
          <p:cNvPr id="14" name="내용 개체 틀 2">
            <a:extLst>
              <a:ext uri="{FF2B5EF4-FFF2-40B4-BE49-F238E27FC236}">
                <a16:creationId xmlns:a16="http://schemas.microsoft.com/office/drawing/2014/main" id="{1F3C0916-8507-4078-8A8F-8E3511108207}"/>
              </a:ext>
            </a:extLst>
          </p:cNvPr>
          <p:cNvSpPr>
            <a:spLocks noGrp="1"/>
          </p:cNvSpPr>
          <p:nvPr/>
        </p:nvSpPr>
        <p:spPr bwMode="auto">
          <a:xfrm>
            <a:off x="290961" y="921562"/>
            <a:ext cx="10926329" cy="542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r>
              <a:rPr lang="en-IN" dirty="0" err="1"/>
              <a:t>Readerwriter</a:t>
            </a:r>
            <a:r>
              <a:rPr lang="en-IN" dirty="0"/>
              <a:t> locks are well suited for situations in which data structures are read more often than they are modified. When a </a:t>
            </a:r>
            <a:r>
              <a:rPr lang="en-IN" dirty="0" err="1"/>
              <a:t>readerwriter</a:t>
            </a:r>
            <a:r>
              <a:rPr lang="en-IN" dirty="0"/>
              <a:t> lock is held in write mode, the data structure it protects can be modified safely, since only one thread at a time can hold the lock in write mode. When the </a:t>
            </a:r>
            <a:r>
              <a:rPr lang="en-IN" dirty="0" err="1"/>
              <a:t>readerwriter</a:t>
            </a:r>
            <a:r>
              <a:rPr lang="en-IN" dirty="0"/>
              <a:t> lock is held in read mode, the data structure it protects can be read by multiple threads, as long as the threads first acquire the lock in read mode.</a:t>
            </a:r>
          </a:p>
          <a:p>
            <a:r>
              <a:rPr lang="en-IN" dirty="0" err="1"/>
              <a:t>Readerwriter</a:t>
            </a:r>
            <a:r>
              <a:rPr lang="en-IN" dirty="0"/>
              <a:t> locks are also called </a:t>
            </a:r>
            <a:r>
              <a:rPr lang="en-IN" dirty="0" err="1"/>
              <a:t>sharedexclusive</a:t>
            </a:r>
            <a:r>
              <a:rPr lang="en-IN" dirty="0"/>
              <a:t> locks. When a </a:t>
            </a:r>
            <a:r>
              <a:rPr lang="en-IN" dirty="0" err="1"/>
              <a:t>readerwriter</a:t>
            </a:r>
            <a:r>
              <a:rPr lang="en-IN" dirty="0"/>
              <a:t> lock is read-locked, it is said to be locked in shared mode. When it is write-locked, it is said to be locked in exclusive mode.</a:t>
            </a:r>
          </a:p>
          <a:p>
            <a:r>
              <a:rPr lang="en-IN" dirty="0"/>
              <a:t>As with mutexes, </a:t>
            </a:r>
            <a:r>
              <a:rPr lang="en-IN" dirty="0" err="1"/>
              <a:t>readerwriter</a:t>
            </a:r>
            <a:r>
              <a:rPr lang="en-IN" dirty="0"/>
              <a:t> locks must be initialized before use and destroyed before freeing their underlying memory.</a:t>
            </a:r>
          </a:p>
          <a:p>
            <a:endParaRPr lang="ko-KR" altLang="en-US" sz="1800" dirty="0"/>
          </a:p>
        </p:txBody>
      </p:sp>
    </p:spTree>
    <p:extLst>
      <p:ext uri="{BB962C8B-B14F-4D97-AF65-F5344CB8AC3E}">
        <p14:creationId xmlns:p14="http://schemas.microsoft.com/office/powerpoint/2010/main" val="2390938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CC4F51B8-A0D6-41AC-9602-DC44C22046B5}"/>
              </a:ext>
            </a:extLst>
          </p:cNvPr>
          <p:cNvSpPr>
            <a:spLocks noGrp="1"/>
          </p:cNvSpPr>
          <p:nvPr>
            <p:ph type="title"/>
          </p:nvPr>
        </p:nvSpPr>
        <p:spPr>
          <a:xfrm>
            <a:off x="783184" y="-81850"/>
            <a:ext cx="10515600" cy="1325563"/>
          </a:xfrm>
        </p:spPr>
        <p:txBody>
          <a:bodyPr/>
          <a:lstStyle/>
          <a:p>
            <a:r>
              <a:rPr lang="en-US" altLang="en-US" dirty="0" err="1"/>
              <a:t>Pthreads</a:t>
            </a:r>
            <a:r>
              <a:rPr lang="en-US" altLang="en-US" dirty="0"/>
              <a:t> Read-Write Locks</a:t>
            </a:r>
            <a:endParaRPr lang="ko-KR" altLang="en-US" b="1" dirty="0"/>
          </a:p>
        </p:txBody>
      </p:sp>
      <p:sp>
        <p:nvSpPr>
          <p:cNvPr id="15" name="슬라이드 번호 개체 틀 3">
            <a:extLst>
              <a:ext uri="{FF2B5EF4-FFF2-40B4-BE49-F238E27FC236}">
                <a16:creationId xmlns:a16="http://schemas.microsoft.com/office/drawing/2014/main" id="{B46FBDC8-7179-4684-B0D6-2F78D6F5FDA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23</a:t>
            </a:fld>
            <a:r>
              <a:rPr lang="en-US" altLang="ko-KR">
                <a:solidFill>
                  <a:srgbClr val="1F497D">
                    <a:lumMod val="50000"/>
                  </a:srgbClr>
                </a:solidFill>
              </a:rPr>
              <a:t> </a:t>
            </a:r>
          </a:p>
        </p:txBody>
      </p:sp>
      <p:sp>
        <p:nvSpPr>
          <p:cNvPr id="14" name="내용 개체 틀 2">
            <a:extLst>
              <a:ext uri="{FF2B5EF4-FFF2-40B4-BE49-F238E27FC236}">
                <a16:creationId xmlns:a16="http://schemas.microsoft.com/office/drawing/2014/main" id="{1F3C0916-8507-4078-8A8F-8E3511108207}"/>
              </a:ext>
            </a:extLst>
          </p:cNvPr>
          <p:cNvSpPr>
            <a:spLocks noGrp="1"/>
          </p:cNvSpPr>
          <p:nvPr/>
        </p:nvSpPr>
        <p:spPr bwMode="auto">
          <a:xfrm>
            <a:off x="952365" y="921562"/>
            <a:ext cx="10308992" cy="48808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endParaRPr lang="ko-KR" altLang="en-US" sz="1800" dirty="0"/>
          </a:p>
        </p:txBody>
      </p:sp>
      <p:sp>
        <p:nvSpPr>
          <p:cNvPr id="17" name="TextBox 16">
            <a:extLst>
              <a:ext uri="{FF2B5EF4-FFF2-40B4-BE49-F238E27FC236}">
                <a16:creationId xmlns:a16="http://schemas.microsoft.com/office/drawing/2014/main" id="{8229FC13-0C53-43D5-94CA-EFB6A36CC96D}"/>
              </a:ext>
            </a:extLst>
          </p:cNvPr>
          <p:cNvSpPr txBox="1"/>
          <p:nvPr/>
        </p:nvSpPr>
        <p:spPr>
          <a:xfrm>
            <a:off x="399802" y="1484148"/>
            <a:ext cx="11792198" cy="5109091"/>
          </a:xfrm>
          <a:prstGeom prst="rect">
            <a:avLst/>
          </a:prstGeom>
          <a:noFill/>
        </p:spPr>
        <p:txBody>
          <a:bodyPr wrap="square">
            <a:spAutoFit/>
          </a:bodyPr>
          <a:lstStyle/>
          <a:p>
            <a:r>
              <a:rPr lang="en-US" sz="2800" b="1" dirty="0"/>
              <a:t>#include &lt;</a:t>
            </a:r>
            <a:r>
              <a:rPr lang="en-US" sz="2800" b="1" dirty="0" err="1"/>
              <a:t>pthread.h</a:t>
            </a:r>
            <a:r>
              <a:rPr lang="en-US" sz="2800" b="1" dirty="0"/>
              <a:t>&gt;</a:t>
            </a:r>
          </a:p>
          <a:p>
            <a:r>
              <a:rPr lang="en-US" sz="2800" b="1" dirty="0"/>
              <a:t>int </a:t>
            </a:r>
            <a:r>
              <a:rPr lang="en-US" sz="2800" b="1" dirty="0" err="1"/>
              <a:t>pthread_rwlock_init</a:t>
            </a:r>
            <a:r>
              <a:rPr lang="en-US" sz="2800" b="1" dirty="0"/>
              <a:t>(</a:t>
            </a:r>
            <a:r>
              <a:rPr lang="en-US" sz="2800" b="1" dirty="0" err="1"/>
              <a:t>pthread_rwlock_t</a:t>
            </a:r>
            <a:r>
              <a:rPr lang="en-US" sz="2800" b="1" dirty="0"/>
              <a:t> *restrict </a:t>
            </a:r>
            <a:r>
              <a:rPr lang="en-US" sz="2800" b="1" dirty="0" err="1"/>
              <a:t>rwlock</a:t>
            </a:r>
            <a:r>
              <a:rPr lang="en-US" sz="2800" b="1" dirty="0"/>
              <a:t>, const </a:t>
            </a:r>
            <a:r>
              <a:rPr lang="en-US" sz="2800" b="1" dirty="0" err="1"/>
              <a:t>pthread_rwlockattr_t</a:t>
            </a:r>
            <a:r>
              <a:rPr lang="en-US" sz="2800" b="1" dirty="0"/>
              <a:t> *restrict </a:t>
            </a:r>
            <a:r>
              <a:rPr lang="en-US" sz="2800" b="1" dirty="0" err="1"/>
              <a:t>attr</a:t>
            </a:r>
            <a:r>
              <a:rPr lang="en-US" sz="2800" b="1" dirty="0"/>
              <a:t>);</a:t>
            </a:r>
          </a:p>
          <a:p>
            <a:r>
              <a:rPr lang="en-US" sz="2800" b="1" dirty="0"/>
              <a:t>int </a:t>
            </a:r>
            <a:r>
              <a:rPr lang="en-US" sz="2800" b="1" dirty="0" err="1"/>
              <a:t>pthread_rwlock_destroy</a:t>
            </a:r>
            <a:r>
              <a:rPr lang="en-US" sz="2800" b="1" dirty="0"/>
              <a:t>(</a:t>
            </a:r>
            <a:r>
              <a:rPr lang="en-US" sz="2800" b="1" dirty="0" err="1"/>
              <a:t>pthread_rwlock_t</a:t>
            </a:r>
            <a:r>
              <a:rPr lang="en-US" sz="2800" b="1" dirty="0"/>
              <a:t> *</a:t>
            </a:r>
            <a:r>
              <a:rPr lang="en-US" sz="2800" b="1" dirty="0" err="1"/>
              <a:t>rwlock</a:t>
            </a:r>
            <a:r>
              <a:rPr lang="en-US" sz="2800" b="1" dirty="0"/>
              <a:t>);</a:t>
            </a:r>
          </a:p>
          <a:p>
            <a:r>
              <a:rPr lang="en-US" sz="2800" b="1" dirty="0"/>
              <a:t>Both return: 0 if OK, error number on failure</a:t>
            </a:r>
          </a:p>
          <a:p>
            <a:endParaRPr lang="en-US" sz="2800" b="1" dirty="0"/>
          </a:p>
          <a:p>
            <a:r>
              <a:rPr lang="en-US" sz="2800" b="1" dirty="0"/>
              <a:t>#include &lt;</a:t>
            </a:r>
            <a:r>
              <a:rPr lang="en-US" sz="2800" b="1" dirty="0" err="1"/>
              <a:t>pthread.h</a:t>
            </a:r>
            <a:r>
              <a:rPr lang="en-US" sz="2800" b="1" dirty="0"/>
              <a:t>&gt;</a:t>
            </a:r>
          </a:p>
          <a:p>
            <a:r>
              <a:rPr lang="en-US" sz="2800" b="1" dirty="0"/>
              <a:t>int </a:t>
            </a:r>
            <a:r>
              <a:rPr lang="en-US" sz="2800" b="1" dirty="0" err="1"/>
              <a:t>pthread_rwlock_rdlock</a:t>
            </a:r>
            <a:r>
              <a:rPr lang="en-US" sz="2800" b="1" dirty="0"/>
              <a:t>(</a:t>
            </a:r>
            <a:r>
              <a:rPr lang="en-US" sz="2800" b="1" dirty="0" err="1"/>
              <a:t>pthread_rwlock_t</a:t>
            </a:r>
            <a:r>
              <a:rPr lang="en-US" sz="2800" b="1" dirty="0"/>
              <a:t> *</a:t>
            </a:r>
            <a:r>
              <a:rPr lang="en-US" sz="2800" b="1" dirty="0" err="1"/>
              <a:t>rwlock</a:t>
            </a:r>
            <a:r>
              <a:rPr lang="en-US" sz="2800" b="1" dirty="0"/>
              <a:t>);</a:t>
            </a:r>
          </a:p>
          <a:p>
            <a:r>
              <a:rPr lang="en-US" sz="2800" b="1" dirty="0"/>
              <a:t>int </a:t>
            </a:r>
            <a:r>
              <a:rPr lang="en-US" sz="2800" b="1" dirty="0" err="1"/>
              <a:t>pthread_rwlock_wrlock</a:t>
            </a:r>
            <a:r>
              <a:rPr lang="en-US" sz="2800" b="1" dirty="0"/>
              <a:t>(</a:t>
            </a:r>
            <a:r>
              <a:rPr lang="en-US" sz="2800" b="1" dirty="0" err="1"/>
              <a:t>pthread_rwlock_t</a:t>
            </a:r>
            <a:r>
              <a:rPr lang="en-US" sz="2800" b="1" dirty="0"/>
              <a:t> *</a:t>
            </a:r>
            <a:r>
              <a:rPr lang="en-US" sz="2800" b="1" dirty="0" err="1"/>
              <a:t>rwlock</a:t>
            </a:r>
            <a:r>
              <a:rPr lang="en-US" sz="2800" b="1" dirty="0"/>
              <a:t>);</a:t>
            </a:r>
          </a:p>
          <a:p>
            <a:r>
              <a:rPr lang="en-US" sz="2800" b="1" dirty="0"/>
              <a:t>int </a:t>
            </a:r>
            <a:r>
              <a:rPr lang="en-US" sz="2800" b="1" dirty="0" err="1"/>
              <a:t>pthread_rwlock_unlock</a:t>
            </a:r>
            <a:r>
              <a:rPr lang="en-US" sz="2800" b="1" dirty="0"/>
              <a:t>(</a:t>
            </a:r>
            <a:r>
              <a:rPr lang="en-US" sz="2800" b="1" dirty="0" err="1"/>
              <a:t>pthread_rwlock_t</a:t>
            </a:r>
            <a:r>
              <a:rPr lang="en-US" sz="2800" b="1" dirty="0"/>
              <a:t> *</a:t>
            </a:r>
            <a:r>
              <a:rPr lang="en-US" sz="2800" b="1" dirty="0" err="1"/>
              <a:t>rwlock</a:t>
            </a:r>
            <a:r>
              <a:rPr lang="en-US" sz="2800" b="1" dirty="0"/>
              <a:t>);</a:t>
            </a:r>
          </a:p>
          <a:p>
            <a:r>
              <a:rPr lang="en-US" sz="2800" b="1" dirty="0"/>
              <a:t>All return: 0 if OK, error number on failure</a:t>
            </a:r>
          </a:p>
          <a:p>
            <a:r>
              <a:rPr lang="en-US" dirty="0"/>
              <a:t> </a:t>
            </a:r>
          </a:p>
        </p:txBody>
      </p:sp>
    </p:spTree>
    <p:extLst>
      <p:ext uri="{BB962C8B-B14F-4D97-AF65-F5344CB8AC3E}">
        <p14:creationId xmlns:p14="http://schemas.microsoft.com/office/powerpoint/2010/main" val="3467098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Content Placeholder 16"/>
          <p:cNvSpPr>
            <a:spLocks noGrp="1"/>
          </p:cNvSpPr>
          <p:nvPr>
            <p:ph idx="1"/>
          </p:nvPr>
        </p:nvSpPr>
        <p:spPr>
          <a:xfrm>
            <a:off x="838200" y="2704011"/>
            <a:ext cx="10515600" cy="1867989"/>
          </a:xfrm>
        </p:spPr>
        <p:txBody>
          <a:bodyPr>
            <a:normAutofit/>
          </a:bodyPr>
          <a:lstStyle/>
          <a:p>
            <a:pPr algn="ctr">
              <a:buNone/>
            </a:pPr>
            <a:r>
              <a:rPr lang="en-US" sz="4800" b="1" dirty="0">
                <a:solidFill>
                  <a:srgbClr val="FF0000"/>
                </a:solidFill>
              </a:rPr>
              <a:t>Thank you</a:t>
            </a:r>
          </a:p>
        </p:txBody>
      </p:sp>
    </p:spTree>
    <p:extLst>
      <p:ext uri="{BB962C8B-B14F-4D97-AF65-F5344CB8AC3E}">
        <p14:creationId xmlns:p14="http://schemas.microsoft.com/office/powerpoint/2010/main" val="2492227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213741E7-9A0A-425F-A21F-A131DF4708CC}"/>
              </a:ext>
            </a:extLst>
          </p:cNvPr>
          <p:cNvSpPr>
            <a:spLocks noGrp="1"/>
          </p:cNvSpPr>
          <p:nvPr>
            <p:ph type="title"/>
          </p:nvPr>
        </p:nvSpPr>
        <p:spPr>
          <a:xfrm>
            <a:off x="668482" y="53655"/>
            <a:ext cx="10515600" cy="1325563"/>
          </a:xfrm>
        </p:spPr>
        <p:txBody>
          <a:bodyPr/>
          <a:lstStyle/>
          <a:p>
            <a:r>
              <a:rPr lang="en-US" altLang="en-US" sz="4400" dirty="0">
                <a:solidFill>
                  <a:srgbClr val="0070C0"/>
                </a:solidFill>
                <a:latin typeface="Tahoma" panose="020B0604030504040204" pitchFamily="34" charset="0"/>
              </a:rPr>
              <a:t>Synchronization</a:t>
            </a:r>
            <a:endParaRPr lang="ko-KR" altLang="en-US" b="1" dirty="0"/>
          </a:p>
        </p:txBody>
      </p:sp>
      <p:sp>
        <p:nvSpPr>
          <p:cNvPr id="17" name="Rectangle 16">
            <a:extLst>
              <a:ext uri="{FF2B5EF4-FFF2-40B4-BE49-F238E27FC236}">
                <a16:creationId xmlns:a16="http://schemas.microsoft.com/office/drawing/2014/main" id="{C8070E69-2B3D-45F8-B08A-0C27D5B5A23F}"/>
              </a:ext>
            </a:extLst>
          </p:cNvPr>
          <p:cNvSpPr>
            <a:spLocks noChangeArrowheads="1"/>
          </p:cNvSpPr>
          <p:nvPr/>
        </p:nvSpPr>
        <p:spPr bwMode="auto">
          <a:xfrm>
            <a:off x="1267576" y="1381491"/>
            <a:ext cx="8305800" cy="4114800"/>
          </a:xfrm>
          <a:prstGeom prst="rect">
            <a:avLst/>
          </a:prstGeom>
          <a:noFill/>
          <a:ln w="9525">
            <a:noFill/>
            <a:miter lim="800000"/>
            <a:headEnd/>
            <a:tailEnd/>
          </a:ln>
        </p:spPr>
        <p:txBody>
          <a:bodyPr lIns="92075" tIns="46038" rIns="92075" bIns="46038"/>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marL="342900" indent="-342900" eaLnBrk="1" hangingPunct="1">
              <a:spcBef>
                <a:spcPct val="20000"/>
              </a:spcBef>
              <a:buClr>
                <a:srgbClr val="000000"/>
              </a:buClr>
              <a:defRPr/>
            </a:pPr>
            <a:endParaRPr lang="tr-TR" sz="3000" i="1" dirty="0">
              <a:latin typeface="+mj-lt"/>
              <a:cs typeface="+mn-cs"/>
            </a:endParaRPr>
          </a:p>
        </p:txBody>
      </p:sp>
      <p:sp>
        <p:nvSpPr>
          <p:cNvPr id="18" name="Rectangle 17">
            <a:extLst>
              <a:ext uri="{FF2B5EF4-FFF2-40B4-BE49-F238E27FC236}">
                <a16:creationId xmlns:a16="http://schemas.microsoft.com/office/drawing/2014/main" id="{545DAF84-4BF4-403E-8866-3B5C25AA9D1A}"/>
              </a:ext>
            </a:extLst>
          </p:cNvPr>
          <p:cNvSpPr>
            <a:spLocks noChangeArrowheads="1"/>
          </p:cNvSpPr>
          <p:nvPr/>
        </p:nvSpPr>
        <p:spPr bwMode="auto">
          <a:xfrm>
            <a:off x="1267576" y="1076691"/>
            <a:ext cx="8534400" cy="4953000"/>
          </a:xfrm>
          <a:prstGeom prst="rect">
            <a:avLst/>
          </a:prstGeom>
          <a:noFill/>
          <a:ln>
            <a:noFill/>
          </a:ln>
        </p:spPr>
        <p:txBody>
          <a:bodyPr lIns="92075" tIns="46038" rIns="92075" bIns="46038"/>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eaLnBrk="1" hangingPunct="1">
              <a:spcBef>
                <a:spcPct val="20000"/>
              </a:spcBef>
              <a:buClr>
                <a:srgbClr val="000000"/>
              </a:buClr>
              <a:buSzTx/>
              <a:buFont typeface="Wingdings" panose="05000000000000000000" pitchFamily="2" charset="2"/>
              <a:buChar char="ü"/>
              <a:defRPr/>
            </a:pPr>
            <a:r>
              <a:rPr lang="en-US" altLang="en-US" sz="2000" dirty="0">
                <a:solidFill>
                  <a:srgbClr val="000000"/>
                </a:solidFill>
                <a:latin typeface="Tahoma" panose="020B0604030504040204" pitchFamily="34" charset="0"/>
              </a:rPr>
              <a:t>An example: race condition.</a:t>
            </a:r>
          </a:p>
          <a:p>
            <a:pPr marL="0" indent="0" eaLnBrk="1" hangingPunct="1">
              <a:spcBef>
                <a:spcPct val="20000"/>
              </a:spcBef>
              <a:buClr>
                <a:srgbClr val="000000"/>
              </a:buClr>
              <a:buSzTx/>
              <a:buFont typeface="Wingdings" panose="05000000000000000000" pitchFamily="2" charset="2"/>
              <a:buNone/>
              <a:defRPr/>
            </a:pPr>
            <a:endParaRPr lang="en-US" altLang="en-US" sz="2000" i="1" dirty="0">
              <a:solidFill>
                <a:srgbClr val="000000"/>
              </a:solidFill>
              <a:latin typeface="Tahoma" panose="020B0604030504040204" pitchFamily="34" charset="0"/>
            </a:endParaRPr>
          </a:p>
          <a:p>
            <a:pPr marL="0" indent="0" eaLnBrk="1" hangingPunct="1">
              <a:spcBef>
                <a:spcPct val="20000"/>
              </a:spcBef>
              <a:buClr>
                <a:srgbClr val="000000"/>
              </a:buClr>
              <a:buSzTx/>
              <a:buFont typeface="Wingdings" panose="05000000000000000000" pitchFamily="2" charset="2"/>
              <a:buNone/>
              <a:defRPr/>
            </a:pPr>
            <a:endParaRPr lang="en-US" altLang="en-US" sz="2000" i="1" dirty="0">
              <a:solidFill>
                <a:srgbClr val="000000"/>
              </a:solidFill>
              <a:latin typeface="Tahoma" panose="020B0604030504040204" pitchFamily="34" charset="0"/>
            </a:endParaRPr>
          </a:p>
          <a:p>
            <a:pPr marL="0" indent="0" eaLnBrk="1" hangingPunct="1">
              <a:spcBef>
                <a:spcPct val="20000"/>
              </a:spcBef>
              <a:buClr>
                <a:srgbClr val="000000"/>
              </a:buClr>
              <a:buSzTx/>
              <a:buFont typeface="Wingdings" panose="05000000000000000000" pitchFamily="2" charset="2"/>
              <a:buNone/>
              <a:defRPr/>
            </a:pPr>
            <a:endParaRPr lang="en-US" altLang="en-US" sz="2000" i="1" dirty="0">
              <a:solidFill>
                <a:srgbClr val="000000"/>
              </a:solidFill>
              <a:latin typeface="Tahoma" panose="020B0604030504040204" pitchFamily="34" charset="0"/>
            </a:endParaRPr>
          </a:p>
          <a:p>
            <a:pPr marL="0" indent="0" eaLnBrk="1" hangingPunct="1">
              <a:spcBef>
                <a:spcPct val="20000"/>
              </a:spcBef>
              <a:buClr>
                <a:srgbClr val="000000"/>
              </a:buClr>
              <a:buSzTx/>
              <a:buFont typeface="Wingdings" panose="05000000000000000000" pitchFamily="2" charset="2"/>
              <a:buNone/>
              <a:defRPr/>
            </a:pPr>
            <a:endParaRPr lang="en-US" altLang="en-US" sz="2000" i="1" dirty="0">
              <a:solidFill>
                <a:srgbClr val="000000"/>
              </a:solidFill>
              <a:latin typeface="Tahoma" panose="020B0604030504040204" pitchFamily="34" charset="0"/>
            </a:endParaRPr>
          </a:p>
          <a:p>
            <a:pPr marL="0" indent="0" eaLnBrk="1" hangingPunct="1">
              <a:spcBef>
                <a:spcPct val="20000"/>
              </a:spcBef>
              <a:buClr>
                <a:srgbClr val="000000"/>
              </a:buClr>
              <a:buSzTx/>
              <a:buFont typeface="Wingdings" panose="05000000000000000000" pitchFamily="2" charset="2"/>
              <a:buNone/>
              <a:defRPr/>
            </a:pPr>
            <a:endParaRPr lang="en-US" altLang="en-US" sz="2000" i="1" dirty="0">
              <a:solidFill>
                <a:srgbClr val="000000"/>
              </a:solidFill>
              <a:latin typeface="Tahoma" panose="020B0604030504040204" pitchFamily="34" charset="0"/>
            </a:endParaRPr>
          </a:p>
          <a:p>
            <a:pPr marL="0" indent="0" eaLnBrk="1" hangingPunct="1">
              <a:spcBef>
                <a:spcPct val="20000"/>
              </a:spcBef>
              <a:buClr>
                <a:srgbClr val="000000"/>
              </a:buClr>
              <a:buSzTx/>
              <a:buFont typeface="Wingdings" panose="05000000000000000000" pitchFamily="2" charset="2"/>
              <a:buNone/>
              <a:defRPr/>
            </a:pPr>
            <a:endParaRPr lang="en-US" altLang="en-US" sz="2000" i="1" dirty="0">
              <a:solidFill>
                <a:srgbClr val="000000"/>
              </a:solidFill>
              <a:latin typeface="Tahoma" panose="020B0604030504040204" pitchFamily="34" charset="0"/>
            </a:endParaRPr>
          </a:p>
          <a:p>
            <a:pPr marL="0" indent="0" eaLnBrk="1" hangingPunct="1">
              <a:spcBef>
                <a:spcPct val="20000"/>
              </a:spcBef>
              <a:buClr>
                <a:srgbClr val="000000"/>
              </a:buClr>
              <a:buSzTx/>
              <a:buFont typeface="Wingdings" panose="05000000000000000000" pitchFamily="2" charset="2"/>
              <a:buNone/>
              <a:defRPr/>
            </a:pPr>
            <a:endParaRPr lang="en-US" altLang="en-US" sz="2000" dirty="0">
              <a:solidFill>
                <a:srgbClr val="000000"/>
              </a:solidFill>
              <a:latin typeface="Tahoma" panose="020B0604030504040204" pitchFamily="34" charset="0"/>
            </a:endParaRPr>
          </a:p>
          <a:p>
            <a:pPr marL="0" indent="0" eaLnBrk="1" hangingPunct="1">
              <a:spcBef>
                <a:spcPct val="20000"/>
              </a:spcBef>
              <a:buClr>
                <a:srgbClr val="000000"/>
              </a:buClr>
              <a:buSzTx/>
              <a:buFont typeface="Wingdings" panose="05000000000000000000" pitchFamily="2" charset="2"/>
              <a:buNone/>
              <a:defRPr/>
            </a:pPr>
            <a:r>
              <a:rPr lang="en-US" altLang="en-US" sz="2000" dirty="0">
                <a:solidFill>
                  <a:srgbClr val="000000"/>
                </a:solidFill>
                <a:latin typeface="Tahoma" panose="020B0604030504040204" pitchFamily="34" charset="0"/>
              </a:rPr>
              <a:t>Critical</a:t>
            </a:r>
          </a:p>
          <a:p>
            <a:pPr marL="0" indent="0" eaLnBrk="1" hangingPunct="1">
              <a:spcBef>
                <a:spcPct val="20000"/>
              </a:spcBef>
              <a:buClr>
                <a:srgbClr val="000000"/>
              </a:buClr>
              <a:buSzTx/>
              <a:buFont typeface="Wingdings" panose="05000000000000000000" pitchFamily="2" charset="2"/>
              <a:buNone/>
              <a:defRPr/>
            </a:pPr>
            <a:r>
              <a:rPr lang="en-US" altLang="en-US" sz="2000" dirty="0">
                <a:solidFill>
                  <a:srgbClr val="000000"/>
                </a:solidFill>
                <a:latin typeface="Tahoma" panose="020B0604030504040204" pitchFamily="34" charset="0"/>
              </a:rPr>
              <a:t>section:</a:t>
            </a:r>
            <a:endParaRPr lang="en-US" altLang="en-US" sz="1700" dirty="0">
              <a:solidFill>
                <a:srgbClr val="000000"/>
              </a:solidFill>
              <a:latin typeface="Tahoma" panose="020B0604030504040204" pitchFamily="34" charset="0"/>
            </a:endParaRPr>
          </a:p>
          <a:p>
            <a:pPr marL="0" indent="0" eaLnBrk="1" hangingPunct="1">
              <a:spcBef>
                <a:spcPct val="20000"/>
              </a:spcBef>
              <a:buClr>
                <a:srgbClr val="000000"/>
              </a:buClr>
              <a:buSzTx/>
              <a:buFont typeface="Wingdings" panose="05000000000000000000" pitchFamily="2" charset="2"/>
              <a:buNone/>
              <a:defRPr/>
            </a:pPr>
            <a:r>
              <a:rPr lang="en-US" altLang="en-US" sz="1800" dirty="0">
                <a:solidFill>
                  <a:srgbClr val="000000"/>
                </a:solidFill>
                <a:latin typeface="Tahoma" panose="020B0604030504040204" pitchFamily="34" charset="0"/>
              </a:rPr>
              <a:t>Critical</a:t>
            </a:r>
          </a:p>
          <a:p>
            <a:pPr marL="0" indent="0" eaLnBrk="1" hangingPunct="1">
              <a:spcBef>
                <a:spcPct val="20000"/>
              </a:spcBef>
              <a:buClr>
                <a:srgbClr val="000000"/>
              </a:buClr>
              <a:buSzTx/>
              <a:buFont typeface="Wingdings" panose="05000000000000000000" pitchFamily="2" charset="2"/>
              <a:buNone/>
              <a:defRPr/>
            </a:pPr>
            <a:r>
              <a:rPr lang="en-US" altLang="en-US" sz="1800" dirty="0">
                <a:solidFill>
                  <a:srgbClr val="000000"/>
                </a:solidFill>
                <a:latin typeface="Tahoma" panose="020B0604030504040204" pitchFamily="34" charset="0"/>
              </a:rPr>
              <a:t>section:</a:t>
            </a:r>
            <a:endParaRPr lang="en-US" altLang="en-US" sz="1600" dirty="0">
              <a:solidFill>
                <a:srgbClr val="000000"/>
              </a:solidFill>
              <a:latin typeface="Tahoma" panose="020B0604030504040204" pitchFamily="34" charset="0"/>
            </a:endParaRPr>
          </a:p>
          <a:p>
            <a:pPr marL="457200" lvl="1" indent="0" eaLnBrk="1" hangingPunct="1">
              <a:spcBef>
                <a:spcPct val="20000"/>
              </a:spcBef>
              <a:buClr>
                <a:srgbClr val="000000"/>
              </a:buClr>
              <a:buSzTx/>
              <a:buFont typeface="Wingdings 2" panose="05020102010507070707" pitchFamily="18" charset="2"/>
              <a:buNone/>
              <a:defRPr/>
            </a:pPr>
            <a:endParaRPr lang="en-US" altLang="en-US" sz="1700" dirty="0">
              <a:solidFill>
                <a:srgbClr val="000000"/>
              </a:solidFill>
              <a:latin typeface="Tahoma" panose="020B0604030504040204" pitchFamily="34" charset="0"/>
            </a:endParaRPr>
          </a:p>
          <a:p>
            <a:pPr marL="457200" lvl="1" indent="0" eaLnBrk="1" hangingPunct="1">
              <a:spcBef>
                <a:spcPct val="20000"/>
              </a:spcBef>
              <a:buClr>
                <a:srgbClr val="000000"/>
              </a:buClr>
              <a:buSzTx/>
              <a:buFont typeface="Wingdings 2" panose="05020102010507070707" pitchFamily="18" charset="2"/>
              <a:buNone/>
              <a:defRPr/>
            </a:pPr>
            <a:r>
              <a:rPr lang="en-US" altLang="en-US" sz="1700" dirty="0">
                <a:solidFill>
                  <a:srgbClr val="000000"/>
                </a:solidFill>
                <a:latin typeface="Tahoma" panose="020B0604030504040204" pitchFamily="34" charset="0"/>
              </a:rPr>
              <a:t>	     critical section respected </a:t>
            </a:r>
            <a:r>
              <a:rPr lang="en-US" altLang="en-US" sz="1700" dirty="0">
                <a:solidFill>
                  <a:srgbClr val="000000"/>
                </a:solidFill>
                <a:latin typeface="Tahoma" panose="020B0604030504040204" pitchFamily="34" charset="0"/>
                <a:sym typeface="Wingdings" panose="05000000000000000000" pitchFamily="2" charset="2"/>
              </a:rPr>
              <a:t>		       not respected </a:t>
            </a:r>
            <a:endParaRPr lang="en-US" altLang="en-US" sz="1700" dirty="0">
              <a:solidFill>
                <a:srgbClr val="000000"/>
              </a:solidFill>
              <a:latin typeface="Tahoma" panose="020B0604030504040204" pitchFamily="34" charset="0"/>
            </a:endParaRPr>
          </a:p>
        </p:txBody>
      </p:sp>
      <p:pic>
        <p:nvPicPr>
          <p:cNvPr id="19" name="Picture 18">
            <a:extLst>
              <a:ext uri="{FF2B5EF4-FFF2-40B4-BE49-F238E27FC236}">
                <a16:creationId xmlns:a16="http://schemas.microsoft.com/office/drawing/2014/main" id="{293F4B39-A2A3-40FC-8577-12E99EA029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4376" y="3362691"/>
            <a:ext cx="71247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a:extLst>
              <a:ext uri="{FF2B5EF4-FFF2-40B4-BE49-F238E27FC236}">
                <a16:creationId xmlns:a16="http://schemas.microsoft.com/office/drawing/2014/main" id="{26653246-F9F5-4DB7-84E7-A0AB5CA331B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6576" y="1457691"/>
            <a:ext cx="3429000"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a:extLst>
              <a:ext uri="{FF2B5EF4-FFF2-40B4-BE49-F238E27FC236}">
                <a16:creationId xmlns:a16="http://schemas.microsoft.com/office/drawing/2014/main" id="{C962EC25-F523-464B-828F-F948C8BC94A8}"/>
              </a:ext>
            </a:extLst>
          </p:cNvPr>
          <p:cNvSpPr/>
          <p:nvPr/>
        </p:nvSpPr>
        <p:spPr>
          <a:xfrm>
            <a:off x="1267576" y="3972291"/>
            <a:ext cx="2057400" cy="762000"/>
          </a:xfrm>
          <a:prstGeom prst="rect">
            <a:avLst/>
          </a:prstGeom>
          <a:solidFill>
            <a:srgbClr val="C00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defRPr/>
            </a:pPr>
            <a:endParaRPr lang="en-US"/>
          </a:p>
        </p:txBody>
      </p:sp>
      <p:sp>
        <p:nvSpPr>
          <p:cNvPr id="22" name="Rectangle 21">
            <a:extLst>
              <a:ext uri="{FF2B5EF4-FFF2-40B4-BE49-F238E27FC236}">
                <a16:creationId xmlns:a16="http://schemas.microsoft.com/office/drawing/2014/main" id="{E3D5DDA4-1258-4142-BD54-F270CCF15D6B}"/>
              </a:ext>
            </a:extLst>
          </p:cNvPr>
          <p:cNvSpPr/>
          <p:nvPr/>
        </p:nvSpPr>
        <p:spPr>
          <a:xfrm>
            <a:off x="2791576" y="1991091"/>
            <a:ext cx="1447800" cy="152400"/>
          </a:xfrm>
          <a:prstGeom prst="rect">
            <a:avLst/>
          </a:prstGeom>
          <a:solidFill>
            <a:srgbClr val="C00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defRPr/>
            </a:pPr>
            <a:endParaRPr lang="en-US"/>
          </a:p>
        </p:txBody>
      </p:sp>
      <p:sp>
        <p:nvSpPr>
          <p:cNvPr id="23" name="Rectangle 22">
            <a:extLst>
              <a:ext uri="{FF2B5EF4-FFF2-40B4-BE49-F238E27FC236}">
                <a16:creationId xmlns:a16="http://schemas.microsoft.com/office/drawing/2014/main" id="{1E2FDA0E-73FD-4B55-9712-F8F48561BD99}"/>
              </a:ext>
            </a:extLst>
          </p:cNvPr>
          <p:cNvSpPr/>
          <p:nvPr/>
        </p:nvSpPr>
        <p:spPr>
          <a:xfrm>
            <a:off x="1267576" y="4734291"/>
            <a:ext cx="2971800" cy="762000"/>
          </a:xfrm>
          <a:prstGeom prst="rect">
            <a:avLst/>
          </a:prstGeom>
          <a:solidFill>
            <a:srgbClr val="C00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defRPr/>
            </a:pPr>
            <a:endParaRPr lang="en-US"/>
          </a:p>
        </p:txBody>
      </p:sp>
      <p:sp>
        <p:nvSpPr>
          <p:cNvPr id="24" name="Rectangle 23">
            <a:extLst>
              <a:ext uri="{FF2B5EF4-FFF2-40B4-BE49-F238E27FC236}">
                <a16:creationId xmlns:a16="http://schemas.microsoft.com/office/drawing/2014/main" id="{5E5D9687-4C51-4D04-8C58-B269D16AF31F}"/>
              </a:ext>
            </a:extLst>
          </p:cNvPr>
          <p:cNvSpPr/>
          <p:nvPr/>
        </p:nvSpPr>
        <p:spPr>
          <a:xfrm>
            <a:off x="1267576" y="1833929"/>
            <a:ext cx="990600" cy="152400"/>
          </a:xfrm>
          <a:prstGeom prst="rect">
            <a:avLst/>
          </a:prstGeom>
          <a:solidFill>
            <a:srgbClr val="C00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defRPr/>
            </a:pPr>
            <a:endParaRPr lang="en-US"/>
          </a:p>
        </p:txBody>
      </p:sp>
      <p:sp>
        <p:nvSpPr>
          <p:cNvPr id="25" name="TextBox 24">
            <a:extLst>
              <a:ext uri="{FF2B5EF4-FFF2-40B4-BE49-F238E27FC236}">
                <a16:creationId xmlns:a16="http://schemas.microsoft.com/office/drawing/2014/main" id="{6C632003-B6CC-40F2-B6A5-C353D67601B0}"/>
              </a:ext>
            </a:extLst>
          </p:cNvPr>
          <p:cNvSpPr txBox="1"/>
          <p:nvPr/>
        </p:nvSpPr>
        <p:spPr>
          <a:xfrm>
            <a:off x="5276352" y="709048"/>
            <a:ext cx="6103916" cy="2142125"/>
          </a:xfrm>
          <a:prstGeom prst="rect">
            <a:avLst/>
          </a:prstGeom>
          <a:noFill/>
        </p:spPr>
        <p:txBody>
          <a:bodyPr wrap="square">
            <a:spAutoFit/>
          </a:bodyPr>
          <a:lstStyle/>
          <a:p>
            <a:pPr eaLnBrk="1" hangingPunct="1">
              <a:spcBef>
                <a:spcPct val="20000"/>
              </a:spcBef>
              <a:buClr>
                <a:srgbClr val="000000"/>
              </a:buClr>
              <a:buFont typeface="Wingdings" panose="05000000000000000000" pitchFamily="2" charset="2"/>
              <a:buChar char="ü"/>
            </a:pPr>
            <a:r>
              <a:rPr lang="en-US" altLang="en-US" sz="1800" dirty="0">
                <a:solidFill>
                  <a:srgbClr val="000000"/>
                </a:solidFill>
                <a:latin typeface="Tahoma" panose="020B0604030504040204" pitchFamily="34" charset="0"/>
              </a:rPr>
              <a:t>Synchronize threads/coordinate their activities so that when you access the shared data (e.g., global variables) you are not having a trouble.</a:t>
            </a:r>
          </a:p>
          <a:p>
            <a:pPr eaLnBrk="1" hangingPunct="1">
              <a:spcBef>
                <a:spcPct val="20000"/>
              </a:spcBef>
              <a:buClr>
                <a:srgbClr val="000000"/>
              </a:buClr>
              <a:buFont typeface="Wingdings" panose="05000000000000000000" pitchFamily="2" charset="2"/>
              <a:buChar char="ü"/>
            </a:pPr>
            <a:endParaRPr lang="en-US" altLang="en-US" sz="1800" dirty="0">
              <a:solidFill>
                <a:srgbClr val="000000"/>
              </a:solidFill>
              <a:latin typeface="Tahoma" panose="020B0604030504040204" pitchFamily="34" charset="0"/>
            </a:endParaRPr>
          </a:p>
          <a:p>
            <a:pPr eaLnBrk="1" hangingPunct="1">
              <a:spcBef>
                <a:spcPct val="20000"/>
              </a:spcBef>
              <a:buClr>
                <a:srgbClr val="000000"/>
              </a:buClr>
              <a:buFont typeface="Wingdings" panose="05000000000000000000" pitchFamily="2" charset="2"/>
              <a:buChar char="ü"/>
            </a:pPr>
            <a:r>
              <a:rPr lang="en-US" altLang="en-US" sz="1800" dirty="0">
                <a:solidFill>
                  <a:srgbClr val="000000"/>
                </a:solidFill>
                <a:latin typeface="Tahoma" panose="020B0604030504040204" pitchFamily="34" charset="0"/>
              </a:rPr>
              <a:t>Multiple processes sharing a file or shared memory segment also require synchronization (= critical section handling).</a:t>
            </a:r>
          </a:p>
        </p:txBody>
      </p:sp>
    </p:spTree>
    <p:extLst>
      <p:ext uri="{BB962C8B-B14F-4D97-AF65-F5344CB8AC3E}">
        <p14:creationId xmlns:p14="http://schemas.microsoft.com/office/powerpoint/2010/main" val="147157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CC4F51B8-A0D6-41AC-9602-DC44C22046B5}"/>
              </a:ext>
            </a:extLst>
          </p:cNvPr>
          <p:cNvSpPr>
            <a:spLocks noGrp="1"/>
          </p:cNvSpPr>
          <p:nvPr>
            <p:ph type="title"/>
          </p:nvPr>
        </p:nvSpPr>
        <p:spPr>
          <a:xfrm>
            <a:off x="783184" y="-81850"/>
            <a:ext cx="10515600" cy="1325563"/>
          </a:xfrm>
        </p:spPr>
        <p:txBody>
          <a:bodyPr>
            <a:normAutofit/>
          </a:bodyPr>
          <a:lstStyle/>
          <a:p>
            <a:r>
              <a:rPr lang="en-IN" sz="2800" b="1" i="0" u="none" strike="noStrike" baseline="0" dirty="0">
                <a:latin typeface="Futura-Bold"/>
              </a:rPr>
              <a:t>Protecting Accesses to Shared Variables: Mutexes</a:t>
            </a:r>
            <a:endParaRPr lang="ko-KR" altLang="en-US" sz="6000" b="1" dirty="0"/>
          </a:p>
        </p:txBody>
      </p:sp>
      <p:sp>
        <p:nvSpPr>
          <p:cNvPr id="15" name="슬라이드 번호 개체 틀 3">
            <a:extLst>
              <a:ext uri="{FF2B5EF4-FFF2-40B4-BE49-F238E27FC236}">
                <a16:creationId xmlns:a16="http://schemas.microsoft.com/office/drawing/2014/main" id="{B46FBDC8-7179-4684-B0D6-2F78D6F5FDA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4</a:t>
            </a:fld>
            <a:r>
              <a:rPr lang="en-US" altLang="ko-KR">
                <a:solidFill>
                  <a:srgbClr val="1F497D">
                    <a:lumMod val="50000"/>
                  </a:srgbClr>
                </a:solidFill>
              </a:rPr>
              <a:t> </a:t>
            </a:r>
          </a:p>
        </p:txBody>
      </p:sp>
      <p:sp>
        <p:nvSpPr>
          <p:cNvPr id="14" name="TextBox 13">
            <a:extLst>
              <a:ext uri="{FF2B5EF4-FFF2-40B4-BE49-F238E27FC236}">
                <a16:creationId xmlns:a16="http://schemas.microsoft.com/office/drawing/2014/main" id="{BC6C88A9-9436-4EE7-9A2B-244B3BD005E1}"/>
              </a:ext>
            </a:extLst>
          </p:cNvPr>
          <p:cNvSpPr txBox="1"/>
          <p:nvPr/>
        </p:nvSpPr>
        <p:spPr>
          <a:xfrm>
            <a:off x="725838" y="909255"/>
            <a:ext cx="10288626" cy="5539978"/>
          </a:xfrm>
          <a:prstGeom prst="rect">
            <a:avLst/>
          </a:prstGeom>
          <a:noFill/>
        </p:spPr>
        <p:txBody>
          <a:bodyPr wrap="square">
            <a:spAutoFit/>
          </a:bodyPr>
          <a:lstStyle/>
          <a:p>
            <a:pPr algn="l"/>
            <a:r>
              <a:rPr lang="en-US" sz="2000" b="0" i="0" u="none" strike="noStrike" baseline="0" dirty="0">
                <a:latin typeface="NewBaskervilleEF-Roman"/>
              </a:rPr>
              <a:t>This program creates two </a:t>
            </a:r>
            <a:r>
              <a:rPr lang="en-IN" sz="2000" b="0" i="0" u="none" strike="noStrike" baseline="0" dirty="0">
                <a:latin typeface="NewBaskervilleEF-Roman"/>
              </a:rPr>
              <a:t>threads, each of which executes the same function. The function executes a loop that repeatedly increments a global variable, </a:t>
            </a:r>
            <a:r>
              <a:rPr lang="en-IN" sz="2000" b="0" i="0" u="none" strike="noStrike" baseline="0" dirty="0">
                <a:latin typeface="NewBaskervilleEF-RomanIta"/>
              </a:rPr>
              <a:t>glob</a:t>
            </a:r>
            <a:r>
              <a:rPr lang="en-IN" sz="2000" b="0" i="0" u="none" strike="noStrike" baseline="0" dirty="0">
                <a:latin typeface="NewBaskervilleEF-Roman"/>
              </a:rPr>
              <a:t>, by copying </a:t>
            </a:r>
            <a:r>
              <a:rPr lang="en-IN" sz="2000" b="0" i="0" u="none" strike="noStrike" baseline="0" dirty="0">
                <a:latin typeface="NewBaskervilleEF-RomanIta"/>
              </a:rPr>
              <a:t>glob </a:t>
            </a:r>
            <a:r>
              <a:rPr lang="en-IN" sz="2000" b="0" i="0" u="none" strike="noStrike" baseline="0" dirty="0">
                <a:latin typeface="NewBaskervilleEF-Roman"/>
              </a:rPr>
              <a:t>into the local variable </a:t>
            </a:r>
            <a:r>
              <a:rPr lang="en-IN" sz="2000" b="0" i="0" u="none" strike="noStrike" baseline="0" dirty="0" err="1">
                <a:latin typeface="NewBaskervilleEF-RomanIta"/>
              </a:rPr>
              <a:t>loc</a:t>
            </a:r>
            <a:r>
              <a:rPr lang="en-IN" sz="2000" b="0" i="0" u="none" strike="noStrike" baseline="0" dirty="0">
                <a:latin typeface="NewBaskervilleEF-Roman"/>
              </a:rPr>
              <a:t>, incrementing </a:t>
            </a:r>
            <a:r>
              <a:rPr lang="en-IN" sz="2000" b="0" i="0" u="none" strike="noStrike" baseline="0" dirty="0" err="1">
                <a:latin typeface="NewBaskervilleEF-RomanIta"/>
              </a:rPr>
              <a:t>loc</a:t>
            </a:r>
            <a:r>
              <a:rPr lang="en-IN" sz="2000" b="0" i="0" u="none" strike="noStrike" baseline="0" dirty="0">
                <a:latin typeface="NewBaskervilleEF-Roman"/>
              </a:rPr>
              <a:t>, and copying </a:t>
            </a:r>
            <a:r>
              <a:rPr lang="en-IN" sz="2000" b="0" i="0" u="none" strike="noStrike" baseline="0" dirty="0" err="1">
                <a:latin typeface="NewBaskervilleEF-RomanIta"/>
              </a:rPr>
              <a:t>loc</a:t>
            </a:r>
            <a:r>
              <a:rPr lang="en-IN" sz="2000" b="0" i="0" u="none" strike="noStrike" baseline="0" dirty="0">
                <a:latin typeface="NewBaskervilleEF-RomanIta"/>
              </a:rPr>
              <a:t> </a:t>
            </a:r>
            <a:r>
              <a:rPr lang="en-IN" sz="2000" b="0" i="0" u="none" strike="noStrike" baseline="0" dirty="0">
                <a:latin typeface="NewBaskervilleEF-Roman"/>
              </a:rPr>
              <a:t>back to </a:t>
            </a:r>
            <a:r>
              <a:rPr lang="en-IN" sz="2000" b="0" i="0" u="none" strike="noStrike" baseline="0" dirty="0">
                <a:latin typeface="NewBaskervilleEF-RomanIta"/>
              </a:rPr>
              <a:t>glob</a:t>
            </a:r>
            <a:r>
              <a:rPr lang="en-IN" sz="2000" b="0" i="0" u="none" strike="noStrike" baseline="0" dirty="0">
                <a:latin typeface="NewBaskervilleEF-Roman"/>
              </a:rPr>
              <a:t>. (Since </a:t>
            </a:r>
            <a:r>
              <a:rPr lang="en-IN" sz="2000" b="0" i="0" u="none" strike="noStrike" baseline="0" dirty="0" err="1">
                <a:latin typeface="NewBaskervilleEF-RomanIta"/>
              </a:rPr>
              <a:t>loc</a:t>
            </a:r>
            <a:r>
              <a:rPr lang="en-IN" sz="2000" b="0" i="0" u="none" strike="noStrike" baseline="0" dirty="0">
                <a:latin typeface="NewBaskervilleEF-RomanIta"/>
              </a:rPr>
              <a:t> </a:t>
            </a:r>
            <a:r>
              <a:rPr lang="en-IN" sz="2000" b="0" i="0" u="none" strike="noStrike" baseline="0" dirty="0">
                <a:latin typeface="NewBaskervilleEF-Roman"/>
              </a:rPr>
              <a:t>is an automatic variable allocated on the per-thread stack, each thread has its own copy of this variable.) The number of iterations of the loop is determined by the command-line argument supplied to the program, or by a default value, if no argument is supplied.</a:t>
            </a:r>
          </a:p>
          <a:p>
            <a:pPr algn="l"/>
            <a:endParaRPr lang="en-IN" dirty="0">
              <a:latin typeface="NewBaskervilleEF-Roman"/>
            </a:endParaRPr>
          </a:p>
          <a:p>
            <a:pPr algn="l"/>
            <a:endParaRPr lang="en-IN" dirty="0">
              <a:latin typeface="NewBaskervilleEF-Roman"/>
            </a:endParaRPr>
          </a:p>
          <a:p>
            <a:pPr algn="l"/>
            <a:endParaRPr lang="en-IN" dirty="0">
              <a:latin typeface="NewBaskervilleEF-Roman"/>
            </a:endParaRPr>
          </a:p>
          <a:p>
            <a:pPr algn="l"/>
            <a:endParaRPr lang="en-IN" dirty="0">
              <a:latin typeface="NewBaskervilleEF-Roman"/>
            </a:endParaRPr>
          </a:p>
          <a:p>
            <a:pPr algn="l"/>
            <a:endParaRPr lang="en-IN" dirty="0">
              <a:latin typeface="NewBaskervilleEF-Roman"/>
            </a:endParaRPr>
          </a:p>
          <a:p>
            <a:pPr algn="l"/>
            <a:endParaRPr lang="en-IN" dirty="0">
              <a:latin typeface="NewBaskervilleEF-Roman"/>
            </a:endParaRPr>
          </a:p>
          <a:p>
            <a:pPr algn="l"/>
            <a:endParaRPr lang="en-IN" dirty="0">
              <a:latin typeface="NewBaskervilleEF-Roman"/>
            </a:endParaRPr>
          </a:p>
          <a:p>
            <a:pPr algn="l"/>
            <a:endParaRPr lang="en-IN" dirty="0">
              <a:latin typeface="NewBaskervilleEF-Roman"/>
            </a:endParaRPr>
          </a:p>
          <a:p>
            <a:pPr algn="l"/>
            <a:endParaRPr lang="en-IN" dirty="0">
              <a:latin typeface="NewBaskervilleEF-Roman"/>
            </a:endParaRPr>
          </a:p>
          <a:p>
            <a:pPr algn="l"/>
            <a:endParaRPr lang="en-IN" dirty="0">
              <a:latin typeface="NewBaskervilleEF-Roman"/>
            </a:endParaRPr>
          </a:p>
          <a:p>
            <a:pPr algn="l"/>
            <a:endParaRPr lang="en-IN" dirty="0">
              <a:latin typeface="NewBaskervilleEF-Roman"/>
            </a:endParaRPr>
          </a:p>
          <a:p>
            <a:pPr algn="l"/>
            <a:endParaRPr lang="en-IN" dirty="0">
              <a:latin typeface="NewBaskervilleEF-Roman"/>
            </a:endParaRPr>
          </a:p>
          <a:p>
            <a:pPr algn="l"/>
            <a:endParaRPr lang="en-US" dirty="0"/>
          </a:p>
        </p:txBody>
      </p:sp>
      <p:sp>
        <p:nvSpPr>
          <p:cNvPr id="16" name="TextBox 15">
            <a:extLst>
              <a:ext uri="{FF2B5EF4-FFF2-40B4-BE49-F238E27FC236}">
                <a16:creationId xmlns:a16="http://schemas.microsoft.com/office/drawing/2014/main" id="{36EA340B-88D8-471B-AB5C-7FD90E653C5F}"/>
              </a:ext>
            </a:extLst>
          </p:cNvPr>
          <p:cNvSpPr txBox="1"/>
          <p:nvPr/>
        </p:nvSpPr>
        <p:spPr>
          <a:xfrm>
            <a:off x="725838" y="2817010"/>
            <a:ext cx="10288625" cy="3785652"/>
          </a:xfrm>
          <a:prstGeom prst="rect">
            <a:avLst/>
          </a:prstGeom>
          <a:noFill/>
        </p:spPr>
        <p:txBody>
          <a:bodyPr wrap="square">
            <a:spAutoFit/>
          </a:bodyPr>
          <a:lstStyle/>
          <a:p>
            <a:pPr algn="l"/>
            <a:r>
              <a:rPr lang="en-IN" sz="2400" b="0" i="0" u="none" strike="noStrike" baseline="0" dirty="0">
                <a:latin typeface="NewBaskervilleEF-Roman"/>
              </a:rPr>
              <a:t>When we run the program by specifying that each thread should increment the variable 1000 times, all seems well:</a:t>
            </a:r>
          </a:p>
          <a:p>
            <a:pPr algn="l"/>
            <a:r>
              <a:rPr lang="en-US" b="0" i="0" u="none" strike="noStrike" baseline="0" dirty="0">
                <a:latin typeface="TheSansMonoCondensed-Plain"/>
              </a:rPr>
              <a:t>$ </a:t>
            </a:r>
            <a:r>
              <a:rPr lang="en-US" b="1" i="0" u="none" strike="noStrike" baseline="0" dirty="0">
                <a:latin typeface="TheSansMonoCondensed-Bold"/>
              </a:rPr>
              <a:t>./</a:t>
            </a:r>
            <a:r>
              <a:rPr lang="en-US" b="1" i="0" u="none" strike="noStrike" baseline="0" dirty="0" err="1">
                <a:latin typeface="TheSansMonoCondensed-Bold"/>
              </a:rPr>
              <a:t>thread_incr</a:t>
            </a:r>
            <a:r>
              <a:rPr lang="en-US" b="1" i="0" u="none" strike="noStrike" baseline="0" dirty="0">
                <a:latin typeface="TheSansMonoCondensed-Bold"/>
              </a:rPr>
              <a:t> 1000</a:t>
            </a:r>
          </a:p>
          <a:p>
            <a:pPr algn="l"/>
            <a:r>
              <a:rPr lang="en-US" b="0" i="0" u="none" strike="noStrike" baseline="0" dirty="0">
                <a:latin typeface="TheSansMonoCondensed-Plain"/>
              </a:rPr>
              <a:t>glob = 2000</a:t>
            </a:r>
          </a:p>
          <a:p>
            <a:pPr algn="l"/>
            <a:r>
              <a:rPr lang="en-IN" sz="2400" b="0" i="0" u="none" strike="noStrike" baseline="0" dirty="0">
                <a:latin typeface="NewBaskervilleEF-Roman"/>
              </a:rPr>
              <a:t>However, what has probably happened here is that the first thread completed all of</a:t>
            </a:r>
            <a:r>
              <a:rPr lang="en-IN" sz="2400" dirty="0">
                <a:latin typeface="NewBaskervilleEF-Roman"/>
              </a:rPr>
              <a:t> </a:t>
            </a:r>
            <a:r>
              <a:rPr lang="en-IN" sz="2400" b="0" i="0" u="none" strike="noStrike" baseline="0" dirty="0">
                <a:latin typeface="NewBaskervilleEF-Roman"/>
              </a:rPr>
              <a:t>its work and terminated before the second thread even started. When we ask both threads to do a lot more work, we see a rather different result:</a:t>
            </a:r>
          </a:p>
          <a:p>
            <a:pPr algn="l"/>
            <a:r>
              <a:rPr lang="en-US" b="0" i="0" u="none" strike="noStrike" baseline="0" dirty="0">
                <a:latin typeface="TheSansMonoCondensed-Plain"/>
              </a:rPr>
              <a:t>$ </a:t>
            </a:r>
            <a:r>
              <a:rPr lang="en-US" b="1" i="0" u="none" strike="noStrike" baseline="0" dirty="0">
                <a:latin typeface="TheSansMonoCondensed-Bold"/>
              </a:rPr>
              <a:t>./</a:t>
            </a:r>
            <a:r>
              <a:rPr lang="en-US" b="1" i="0" u="none" strike="noStrike" baseline="0" dirty="0" err="1">
                <a:latin typeface="TheSansMonoCondensed-Bold"/>
              </a:rPr>
              <a:t>thread_incr</a:t>
            </a:r>
            <a:r>
              <a:rPr lang="en-US" b="1" i="0" u="none" strike="noStrike" baseline="0" dirty="0">
                <a:latin typeface="TheSansMonoCondensed-Bold"/>
              </a:rPr>
              <a:t> 10000000</a:t>
            </a:r>
          </a:p>
          <a:p>
            <a:pPr algn="l"/>
            <a:r>
              <a:rPr lang="en-US" b="0" i="0" u="none" strike="noStrike" baseline="0" dirty="0">
                <a:latin typeface="TheSansMonoCondensed-Plain"/>
              </a:rPr>
              <a:t>glob = 16517656</a:t>
            </a:r>
          </a:p>
          <a:p>
            <a:pPr algn="l"/>
            <a:r>
              <a:rPr lang="en-IN" sz="2400" b="0" i="0" u="none" strike="noStrike" baseline="0" dirty="0">
                <a:latin typeface="NewBaskervilleEF-Roman"/>
              </a:rPr>
              <a:t>At the end of this sequence, the value of </a:t>
            </a:r>
            <a:r>
              <a:rPr lang="en-IN" sz="2400" b="0" i="0" u="none" strike="noStrike" baseline="0" dirty="0">
                <a:latin typeface="NewBaskervilleEF-RomanIta"/>
              </a:rPr>
              <a:t>glob </a:t>
            </a:r>
            <a:r>
              <a:rPr lang="en-IN" sz="2400" b="0" i="0" u="none" strike="noStrike" baseline="0" dirty="0">
                <a:latin typeface="NewBaskervilleEF-Roman"/>
              </a:rPr>
              <a:t>should have been 20 million. The problem here results from execution sequences such as the following</a:t>
            </a:r>
            <a:endParaRPr lang="en-US" sz="2400" dirty="0"/>
          </a:p>
        </p:txBody>
      </p:sp>
    </p:spTree>
    <p:extLst>
      <p:ext uri="{BB962C8B-B14F-4D97-AF65-F5344CB8AC3E}">
        <p14:creationId xmlns:p14="http://schemas.microsoft.com/office/powerpoint/2010/main" val="179336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CC4F51B8-A0D6-41AC-9602-DC44C22046B5}"/>
              </a:ext>
            </a:extLst>
          </p:cNvPr>
          <p:cNvSpPr>
            <a:spLocks noGrp="1"/>
          </p:cNvSpPr>
          <p:nvPr>
            <p:ph type="title"/>
          </p:nvPr>
        </p:nvSpPr>
        <p:spPr>
          <a:xfrm>
            <a:off x="237507" y="1853206"/>
            <a:ext cx="3766474" cy="1325563"/>
          </a:xfrm>
        </p:spPr>
        <p:txBody>
          <a:bodyPr>
            <a:noAutofit/>
          </a:bodyPr>
          <a:lstStyle/>
          <a:p>
            <a:r>
              <a:rPr lang="en-IN" sz="2800" b="1" i="0" u="none" strike="noStrike" baseline="0" dirty="0">
                <a:latin typeface="Futura-Bold"/>
              </a:rPr>
              <a:t>Protecting Accesses to Shared Variables: Mutexes</a:t>
            </a:r>
            <a:endParaRPr lang="ko-KR" altLang="en-US" sz="2800" b="1" dirty="0"/>
          </a:p>
        </p:txBody>
      </p:sp>
      <p:sp>
        <p:nvSpPr>
          <p:cNvPr id="15" name="슬라이드 번호 개체 틀 3">
            <a:extLst>
              <a:ext uri="{FF2B5EF4-FFF2-40B4-BE49-F238E27FC236}">
                <a16:creationId xmlns:a16="http://schemas.microsoft.com/office/drawing/2014/main" id="{B46FBDC8-7179-4684-B0D6-2F78D6F5FDA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5</a:t>
            </a:fld>
            <a:r>
              <a:rPr lang="en-US" altLang="ko-KR">
                <a:solidFill>
                  <a:srgbClr val="1F497D">
                    <a:lumMod val="50000"/>
                  </a:srgbClr>
                </a:solidFill>
              </a:rPr>
              <a:t> </a:t>
            </a:r>
          </a:p>
        </p:txBody>
      </p:sp>
      <p:pic>
        <p:nvPicPr>
          <p:cNvPr id="3" name="Picture 2">
            <a:extLst>
              <a:ext uri="{FF2B5EF4-FFF2-40B4-BE49-F238E27FC236}">
                <a16:creationId xmlns:a16="http://schemas.microsoft.com/office/drawing/2014/main" id="{01AB053A-7DCF-4DAB-A7D9-83FE54C441A2}"/>
              </a:ext>
            </a:extLst>
          </p:cNvPr>
          <p:cNvPicPr>
            <a:picLocks noChangeAspect="1"/>
          </p:cNvPicPr>
          <p:nvPr/>
        </p:nvPicPr>
        <p:blipFill>
          <a:blip r:embed="rId3"/>
          <a:stretch>
            <a:fillRect/>
          </a:stretch>
        </p:blipFill>
        <p:spPr>
          <a:xfrm>
            <a:off x="4707091" y="361827"/>
            <a:ext cx="6781800" cy="5933270"/>
          </a:xfrm>
          <a:prstGeom prst="rect">
            <a:avLst/>
          </a:prstGeom>
        </p:spPr>
      </p:pic>
    </p:spTree>
    <p:extLst>
      <p:ext uri="{BB962C8B-B14F-4D97-AF65-F5344CB8AC3E}">
        <p14:creationId xmlns:p14="http://schemas.microsoft.com/office/powerpoint/2010/main" val="948056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CC4F51B8-A0D6-41AC-9602-DC44C22046B5}"/>
              </a:ext>
            </a:extLst>
          </p:cNvPr>
          <p:cNvSpPr>
            <a:spLocks noGrp="1"/>
          </p:cNvSpPr>
          <p:nvPr>
            <p:ph type="title"/>
          </p:nvPr>
        </p:nvSpPr>
        <p:spPr>
          <a:xfrm>
            <a:off x="783184" y="-81850"/>
            <a:ext cx="10515600" cy="1325563"/>
          </a:xfrm>
        </p:spPr>
        <p:txBody>
          <a:bodyPr>
            <a:normAutofit/>
          </a:bodyPr>
          <a:lstStyle/>
          <a:p>
            <a:r>
              <a:rPr lang="en-IN" sz="4000" b="1" i="0" u="none" strike="noStrike" baseline="0" dirty="0">
                <a:latin typeface="Futura-Bold"/>
              </a:rPr>
              <a:t>Protecting Accesses to Shared Variables: Mutexes</a:t>
            </a:r>
            <a:endParaRPr lang="ko-KR" altLang="en-US" sz="4000" b="1" dirty="0"/>
          </a:p>
        </p:txBody>
      </p:sp>
      <p:sp>
        <p:nvSpPr>
          <p:cNvPr id="15" name="슬라이드 번호 개체 틀 3">
            <a:extLst>
              <a:ext uri="{FF2B5EF4-FFF2-40B4-BE49-F238E27FC236}">
                <a16:creationId xmlns:a16="http://schemas.microsoft.com/office/drawing/2014/main" id="{B46FBDC8-7179-4684-B0D6-2F78D6F5FDA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6</a:t>
            </a:fld>
            <a:r>
              <a:rPr lang="en-US" altLang="ko-KR">
                <a:solidFill>
                  <a:srgbClr val="1F497D">
                    <a:lumMod val="50000"/>
                  </a:srgbClr>
                </a:solidFill>
              </a:rPr>
              <a:t> </a:t>
            </a:r>
          </a:p>
        </p:txBody>
      </p:sp>
      <p:sp>
        <p:nvSpPr>
          <p:cNvPr id="14" name="TextBox 13">
            <a:extLst>
              <a:ext uri="{FF2B5EF4-FFF2-40B4-BE49-F238E27FC236}">
                <a16:creationId xmlns:a16="http://schemas.microsoft.com/office/drawing/2014/main" id="{37BC83BC-4346-4A32-BD0C-4F1CD9EB5E3F}"/>
              </a:ext>
            </a:extLst>
          </p:cNvPr>
          <p:cNvSpPr txBox="1"/>
          <p:nvPr/>
        </p:nvSpPr>
        <p:spPr>
          <a:xfrm>
            <a:off x="391886" y="1200509"/>
            <a:ext cx="10913538" cy="5078313"/>
          </a:xfrm>
          <a:prstGeom prst="rect">
            <a:avLst/>
          </a:prstGeom>
          <a:noFill/>
        </p:spPr>
        <p:txBody>
          <a:bodyPr wrap="square">
            <a:spAutoFit/>
          </a:bodyPr>
          <a:lstStyle/>
          <a:p>
            <a:pPr algn="l"/>
            <a:r>
              <a:rPr lang="en-IN" sz="1800" b="0" i="0" u="none" strike="noStrike" baseline="0" dirty="0">
                <a:latin typeface="NewBaskervilleEF-Roman"/>
              </a:rPr>
              <a:t>1. Thread 1 fetches the current value of </a:t>
            </a:r>
            <a:r>
              <a:rPr lang="en-IN" sz="1800" b="0" i="0" u="none" strike="noStrike" baseline="0" dirty="0">
                <a:latin typeface="NewBaskervilleEF-RomanIta"/>
              </a:rPr>
              <a:t>glob </a:t>
            </a:r>
            <a:r>
              <a:rPr lang="en-IN" sz="1800" b="0" i="0" u="none" strike="noStrike" baseline="0" dirty="0">
                <a:latin typeface="NewBaskervilleEF-Roman"/>
              </a:rPr>
              <a:t>into its local variable </a:t>
            </a:r>
            <a:r>
              <a:rPr lang="en-IN" sz="1800" b="0" i="0" u="none" strike="noStrike" baseline="0" dirty="0">
                <a:latin typeface="NewBaskervilleEF-RomanIta"/>
              </a:rPr>
              <a:t>loc</a:t>
            </a:r>
            <a:r>
              <a:rPr lang="en-IN" sz="1800" b="0" i="0" u="none" strike="noStrike" baseline="0" dirty="0">
                <a:latin typeface="NewBaskervilleEF-Roman"/>
              </a:rPr>
              <a:t>. Let’s assume that the current value of </a:t>
            </a:r>
            <a:r>
              <a:rPr lang="en-IN" sz="1800" b="0" i="0" u="none" strike="noStrike" baseline="0" dirty="0">
                <a:latin typeface="NewBaskervilleEF-RomanIta"/>
              </a:rPr>
              <a:t>glob </a:t>
            </a:r>
            <a:r>
              <a:rPr lang="en-IN" sz="1800" b="0" i="0" u="none" strike="noStrike" baseline="0" dirty="0">
                <a:latin typeface="NewBaskervilleEF-Roman"/>
              </a:rPr>
              <a:t>is 2000.</a:t>
            </a:r>
          </a:p>
          <a:p>
            <a:pPr algn="l"/>
            <a:r>
              <a:rPr lang="en-IN" sz="1800" b="0" i="0" u="none" strike="noStrike" baseline="0" dirty="0">
                <a:latin typeface="NewBaskervilleEF-Roman"/>
              </a:rPr>
              <a:t>2. The scheduler time slice for thread 1 expires, and thread 2 commences execution.</a:t>
            </a:r>
          </a:p>
          <a:p>
            <a:pPr algn="l"/>
            <a:r>
              <a:rPr lang="en-IN" sz="1800" b="0" i="0" u="none" strike="noStrike" baseline="0" dirty="0">
                <a:latin typeface="NewBaskervilleEF-Roman"/>
              </a:rPr>
              <a:t>3. Thread 2 performs multiple loops in which it fetches the current value of </a:t>
            </a:r>
            <a:r>
              <a:rPr lang="en-IN" sz="1800" b="0" i="0" u="none" strike="noStrike" baseline="0" dirty="0">
                <a:latin typeface="NewBaskervilleEF-RomanIta"/>
              </a:rPr>
              <a:t>glob </a:t>
            </a:r>
            <a:r>
              <a:rPr lang="en-IN" sz="1800" b="0" i="0" u="none" strike="noStrike" baseline="0" dirty="0">
                <a:latin typeface="NewBaskervilleEF-Roman"/>
              </a:rPr>
              <a:t>into its local variable </a:t>
            </a:r>
            <a:r>
              <a:rPr lang="en-IN" sz="1800" b="0" i="0" u="none" strike="noStrike" baseline="0" dirty="0" err="1">
                <a:latin typeface="NewBaskervilleEF-RomanIta"/>
              </a:rPr>
              <a:t>loc</a:t>
            </a:r>
            <a:r>
              <a:rPr lang="en-IN" sz="1800" b="0" i="0" u="none" strike="noStrike" baseline="0" dirty="0">
                <a:latin typeface="NewBaskervilleEF-Roman"/>
              </a:rPr>
              <a:t>, increments </a:t>
            </a:r>
            <a:r>
              <a:rPr lang="en-IN" sz="1800" b="0" i="0" u="none" strike="noStrike" baseline="0" dirty="0" err="1">
                <a:latin typeface="NewBaskervilleEF-RomanIta"/>
              </a:rPr>
              <a:t>loc</a:t>
            </a:r>
            <a:r>
              <a:rPr lang="en-IN" sz="1800" b="0" i="0" u="none" strike="noStrike" baseline="0" dirty="0">
                <a:latin typeface="NewBaskervilleEF-Roman"/>
              </a:rPr>
              <a:t>, and assigns the result to </a:t>
            </a:r>
            <a:r>
              <a:rPr lang="en-IN" sz="1800" b="0" i="0" u="none" strike="noStrike" baseline="0" dirty="0">
                <a:latin typeface="NewBaskervilleEF-RomanIta"/>
              </a:rPr>
              <a:t>glob</a:t>
            </a:r>
            <a:r>
              <a:rPr lang="en-IN" sz="1800" b="0" i="0" u="none" strike="noStrike" baseline="0" dirty="0">
                <a:latin typeface="NewBaskervilleEF-Roman"/>
              </a:rPr>
              <a:t>. In the first of these loops, the value fetched from </a:t>
            </a:r>
            <a:r>
              <a:rPr lang="en-IN" sz="1800" b="0" i="0" u="none" strike="noStrike" baseline="0" dirty="0">
                <a:latin typeface="NewBaskervilleEF-RomanIta"/>
              </a:rPr>
              <a:t>glob </a:t>
            </a:r>
            <a:r>
              <a:rPr lang="en-IN" sz="1800" b="0" i="0" u="none" strike="noStrike" baseline="0" dirty="0">
                <a:latin typeface="NewBaskervilleEF-Roman"/>
              </a:rPr>
              <a:t>will be 2000. Let’s suppose that by the time the time slice for thread 2 has expired, </a:t>
            </a:r>
            <a:r>
              <a:rPr lang="en-IN" sz="1800" b="0" i="0" u="none" strike="noStrike" baseline="0" dirty="0">
                <a:latin typeface="NewBaskervilleEF-RomanIta"/>
              </a:rPr>
              <a:t>glob </a:t>
            </a:r>
            <a:r>
              <a:rPr lang="en-IN" sz="1800" b="0" i="0" u="none" strike="noStrike" baseline="0" dirty="0">
                <a:latin typeface="NewBaskervilleEF-Roman"/>
              </a:rPr>
              <a:t>has been increased to 3000.</a:t>
            </a:r>
          </a:p>
          <a:p>
            <a:pPr algn="l"/>
            <a:r>
              <a:rPr lang="en-IN" sz="1800" b="0" i="0" u="none" strike="noStrike" baseline="0" dirty="0">
                <a:latin typeface="NewBaskervilleEF-Roman"/>
              </a:rPr>
              <a:t>4. Thread 1 receives another time slice and resumes execution where it left off. Having previously (step 1) copied the value of </a:t>
            </a:r>
            <a:r>
              <a:rPr lang="en-IN" sz="1800" b="0" i="0" u="none" strike="noStrike" baseline="0" dirty="0">
                <a:latin typeface="NewBaskervilleEF-RomanIta"/>
              </a:rPr>
              <a:t>glob </a:t>
            </a:r>
            <a:r>
              <a:rPr lang="en-IN" sz="1800" b="0" i="0" u="none" strike="noStrike" baseline="0" dirty="0">
                <a:latin typeface="NewBaskervilleEF-Roman"/>
              </a:rPr>
              <a:t>(2000) into its </a:t>
            </a:r>
            <a:r>
              <a:rPr lang="en-IN" sz="1800" b="0" i="0" u="none" strike="noStrike" baseline="0" dirty="0" err="1">
                <a:latin typeface="NewBaskervilleEF-RomanIta"/>
              </a:rPr>
              <a:t>loc</a:t>
            </a:r>
            <a:r>
              <a:rPr lang="en-IN" sz="1800" b="0" i="0" u="none" strike="noStrike" baseline="0" dirty="0">
                <a:latin typeface="NewBaskervilleEF-Roman"/>
              </a:rPr>
              <a:t>, it now increments </a:t>
            </a:r>
            <a:r>
              <a:rPr lang="en-IN" sz="1800" b="0" i="0" u="none" strike="noStrike" baseline="0" dirty="0" err="1">
                <a:latin typeface="NewBaskervilleEF-RomanIta"/>
              </a:rPr>
              <a:t>loc</a:t>
            </a:r>
            <a:r>
              <a:rPr lang="en-IN" sz="1800" b="0" i="0" u="none" strike="noStrike" baseline="0" dirty="0">
                <a:latin typeface="NewBaskervilleEF-RomanIta"/>
              </a:rPr>
              <a:t> </a:t>
            </a:r>
            <a:r>
              <a:rPr lang="en-IN" sz="1800" b="0" i="0" u="none" strike="noStrike" baseline="0" dirty="0">
                <a:latin typeface="NewBaskervilleEF-Roman"/>
              </a:rPr>
              <a:t>and assigns the result (2001) to </a:t>
            </a:r>
            <a:r>
              <a:rPr lang="en-IN" sz="1800" b="0" i="0" u="none" strike="noStrike" baseline="0" dirty="0">
                <a:latin typeface="NewBaskervilleEF-RomanIta"/>
              </a:rPr>
              <a:t>glob</a:t>
            </a:r>
            <a:r>
              <a:rPr lang="en-IN" sz="1800" b="0" i="0" u="none" strike="noStrike" baseline="0" dirty="0">
                <a:latin typeface="NewBaskervilleEF-Roman"/>
              </a:rPr>
              <a:t>. At this point, the effect of the increment operations performed by thread 2 is lost.</a:t>
            </a:r>
          </a:p>
          <a:p>
            <a:pPr algn="l"/>
            <a:r>
              <a:rPr lang="en-IN" sz="1800" b="0" i="0" u="none" strike="noStrike" baseline="0" dirty="0">
                <a:latin typeface="NewBaskervilleEF-Roman"/>
              </a:rPr>
              <a:t>If we run the program in Listing 30-1 multiple times with the same command-line argument, we see that the printed value of </a:t>
            </a:r>
            <a:r>
              <a:rPr lang="en-IN" sz="1800" b="0" i="0" u="none" strike="noStrike" baseline="0" dirty="0">
                <a:latin typeface="NewBaskervilleEF-RomanIta"/>
              </a:rPr>
              <a:t>glob </a:t>
            </a:r>
            <a:r>
              <a:rPr lang="en-IN" sz="1800" b="0" i="0" u="none" strike="noStrike" baseline="0" dirty="0">
                <a:latin typeface="NewBaskervilleEF-Roman"/>
              </a:rPr>
              <a:t>fluctuates wildly:</a:t>
            </a:r>
          </a:p>
          <a:p>
            <a:pPr algn="l"/>
            <a:r>
              <a:rPr lang="en-US" sz="1800" b="0" i="0" u="none" strike="noStrike" baseline="0" dirty="0">
                <a:latin typeface="TheSansMonoCondensed-Plain"/>
              </a:rPr>
              <a:t>$ </a:t>
            </a:r>
            <a:r>
              <a:rPr lang="en-US" sz="1800" b="1" i="0" u="none" strike="noStrike" baseline="0" dirty="0">
                <a:latin typeface="TheSansMonoCondensed-Bold"/>
              </a:rPr>
              <a:t>./</a:t>
            </a:r>
            <a:r>
              <a:rPr lang="en-US" sz="1800" b="1" i="0" u="none" strike="noStrike" baseline="0" dirty="0" err="1">
                <a:latin typeface="TheSansMonoCondensed-Bold"/>
              </a:rPr>
              <a:t>thread_incr</a:t>
            </a:r>
            <a:r>
              <a:rPr lang="en-US" sz="1800" b="1" i="0" u="none" strike="noStrike" baseline="0" dirty="0">
                <a:latin typeface="TheSansMonoCondensed-Bold"/>
              </a:rPr>
              <a:t> 10000000</a:t>
            </a:r>
          </a:p>
          <a:p>
            <a:pPr algn="l"/>
            <a:r>
              <a:rPr lang="en-US" sz="1800" b="0" i="0" u="none" strike="noStrike" baseline="0" dirty="0">
                <a:latin typeface="TheSansMonoCondensed-Plain"/>
              </a:rPr>
              <a:t>glob = 10880429</a:t>
            </a:r>
          </a:p>
          <a:p>
            <a:pPr algn="l"/>
            <a:r>
              <a:rPr lang="en-US" sz="1800" b="0" i="0" u="none" strike="noStrike" baseline="0" dirty="0">
                <a:latin typeface="TheSansMonoCondensed-Plain"/>
              </a:rPr>
              <a:t>$ </a:t>
            </a:r>
            <a:r>
              <a:rPr lang="en-US" sz="1800" b="1" i="0" u="none" strike="noStrike" baseline="0" dirty="0">
                <a:latin typeface="TheSansMonoCondensed-Bold"/>
              </a:rPr>
              <a:t>./</a:t>
            </a:r>
            <a:r>
              <a:rPr lang="en-US" sz="1800" b="1" i="0" u="none" strike="noStrike" baseline="0" dirty="0" err="1">
                <a:latin typeface="TheSansMonoCondensed-Bold"/>
              </a:rPr>
              <a:t>thread_incr</a:t>
            </a:r>
            <a:r>
              <a:rPr lang="en-US" sz="1800" b="1" i="0" u="none" strike="noStrike" baseline="0" dirty="0">
                <a:latin typeface="TheSansMonoCondensed-Bold"/>
              </a:rPr>
              <a:t> 10000000</a:t>
            </a:r>
          </a:p>
          <a:p>
            <a:pPr algn="l"/>
            <a:r>
              <a:rPr lang="en-US" sz="1800" b="0" i="0" u="none" strike="noStrike" baseline="0" dirty="0">
                <a:latin typeface="TheSansMonoCondensed-Plain"/>
              </a:rPr>
              <a:t>glob = 13493953</a:t>
            </a:r>
          </a:p>
          <a:p>
            <a:pPr algn="l"/>
            <a:r>
              <a:rPr lang="en-IN" sz="1800" b="0" i="0" u="none" strike="noStrike" baseline="0" dirty="0">
                <a:latin typeface="NewBaskervilleEF-Roman"/>
              </a:rPr>
              <a:t>This nondeterministic </a:t>
            </a:r>
            <a:r>
              <a:rPr lang="en-IN" sz="1800" b="0" i="0" u="none" strike="noStrike" baseline="0" dirty="0" err="1">
                <a:latin typeface="NewBaskervilleEF-Roman"/>
              </a:rPr>
              <a:t>behavior</a:t>
            </a:r>
            <a:r>
              <a:rPr lang="en-IN" sz="1800" b="0" i="0" u="none" strike="noStrike" baseline="0" dirty="0">
                <a:latin typeface="NewBaskervilleEF-Roman"/>
              </a:rPr>
              <a:t> is a consequence of the vagaries of the kernel’s CPU scheduling decisions. In complex programs, this nondeterministic </a:t>
            </a:r>
            <a:r>
              <a:rPr lang="en-IN" sz="1800" b="0" i="0" u="none" strike="noStrike" baseline="0" dirty="0" err="1">
                <a:latin typeface="NewBaskervilleEF-Roman"/>
              </a:rPr>
              <a:t>behavior</a:t>
            </a:r>
            <a:r>
              <a:rPr lang="en-IN" dirty="0">
                <a:latin typeface="NewBaskervilleEF-Roman"/>
              </a:rPr>
              <a:t> </a:t>
            </a:r>
            <a:r>
              <a:rPr lang="en-IN" sz="1800" b="0" i="0" u="none" strike="noStrike" baseline="0" dirty="0">
                <a:latin typeface="NewBaskervilleEF-Roman"/>
              </a:rPr>
              <a:t>means that such errors may occur only rarely, be hard to reproduce, and therefore </a:t>
            </a:r>
            <a:r>
              <a:rPr lang="en-US" sz="1800" b="0" i="0" u="none" strike="noStrike" baseline="0" dirty="0">
                <a:latin typeface="NewBaskervilleEF-Roman"/>
              </a:rPr>
              <a:t>be difficult to find.</a:t>
            </a:r>
            <a:endParaRPr lang="en-US" b="1" dirty="0"/>
          </a:p>
        </p:txBody>
      </p:sp>
    </p:spTree>
    <p:extLst>
      <p:ext uri="{BB962C8B-B14F-4D97-AF65-F5344CB8AC3E}">
        <p14:creationId xmlns:p14="http://schemas.microsoft.com/office/powerpoint/2010/main" val="425247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CC4F51B8-A0D6-41AC-9602-DC44C22046B5}"/>
              </a:ext>
            </a:extLst>
          </p:cNvPr>
          <p:cNvSpPr>
            <a:spLocks noGrp="1"/>
          </p:cNvSpPr>
          <p:nvPr>
            <p:ph type="title"/>
          </p:nvPr>
        </p:nvSpPr>
        <p:spPr>
          <a:xfrm>
            <a:off x="783184" y="-81850"/>
            <a:ext cx="10515600" cy="1325563"/>
          </a:xfrm>
        </p:spPr>
        <p:txBody>
          <a:bodyPr>
            <a:normAutofit/>
          </a:bodyPr>
          <a:lstStyle/>
          <a:p>
            <a:r>
              <a:rPr lang="en-IN" sz="4000" b="1" i="0" u="none" strike="noStrike" baseline="0" dirty="0">
                <a:latin typeface="Futura-Bold"/>
              </a:rPr>
              <a:t>Protecting Accesses to Shared Variables: Mutexes</a:t>
            </a:r>
            <a:endParaRPr lang="ko-KR" altLang="en-US" sz="4000" b="1" dirty="0"/>
          </a:p>
        </p:txBody>
      </p:sp>
      <p:sp>
        <p:nvSpPr>
          <p:cNvPr id="15" name="슬라이드 번호 개체 틀 3">
            <a:extLst>
              <a:ext uri="{FF2B5EF4-FFF2-40B4-BE49-F238E27FC236}">
                <a16:creationId xmlns:a16="http://schemas.microsoft.com/office/drawing/2014/main" id="{B46FBDC8-7179-4684-B0D6-2F78D6F5FDA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7</a:t>
            </a:fld>
            <a:r>
              <a:rPr lang="en-US" altLang="ko-KR">
                <a:solidFill>
                  <a:srgbClr val="1F497D">
                    <a:lumMod val="50000"/>
                  </a:srgbClr>
                </a:solidFill>
              </a:rPr>
              <a:t> </a:t>
            </a:r>
          </a:p>
        </p:txBody>
      </p:sp>
      <p:sp>
        <p:nvSpPr>
          <p:cNvPr id="14" name="TextBox 13">
            <a:extLst>
              <a:ext uri="{FF2B5EF4-FFF2-40B4-BE49-F238E27FC236}">
                <a16:creationId xmlns:a16="http://schemas.microsoft.com/office/drawing/2014/main" id="{B9FB676D-B209-4285-98FC-76CE9172EC36}"/>
              </a:ext>
            </a:extLst>
          </p:cNvPr>
          <p:cNvSpPr txBox="1"/>
          <p:nvPr/>
        </p:nvSpPr>
        <p:spPr>
          <a:xfrm>
            <a:off x="88136" y="1104497"/>
            <a:ext cx="11129154" cy="2031325"/>
          </a:xfrm>
          <a:prstGeom prst="rect">
            <a:avLst/>
          </a:prstGeom>
          <a:noFill/>
        </p:spPr>
        <p:txBody>
          <a:bodyPr wrap="square">
            <a:spAutoFit/>
          </a:bodyPr>
          <a:lstStyle/>
          <a:p>
            <a:pPr algn="l"/>
            <a:r>
              <a:rPr lang="en-IN" sz="1800" b="0" i="0" u="none" strike="noStrike" baseline="0" dirty="0">
                <a:latin typeface="NewBaskervilleEF-Roman"/>
              </a:rPr>
              <a:t>To avoid the problems that can occur when threads try to update a shared variable, we must use a </a:t>
            </a:r>
            <a:r>
              <a:rPr lang="en-IN" sz="1800" b="0" i="0" u="none" strike="noStrike" baseline="0" dirty="0">
                <a:latin typeface="NewBaskervilleEF-RomanIta"/>
              </a:rPr>
              <a:t>mutex </a:t>
            </a:r>
            <a:r>
              <a:rPr lang="en-IN" sz="1800" b="0" i="0" u="none" strike="noStrike" baseline="0" dirty="0">
                <a:latin typeface="NewBaskervilleEF-Roman"/>
              </a:rPr>
              <a:t>(short for </a:t>
            </a:r>
            <a:r>
              <a:rPr lang="en-IN" sz="1800" b="0" i="0" u="none" strike="noStrike" baseline="0" dirty="0">
                <a:latin typeface="NewBaskervilleEF-RomanIta"/>
              </a:rPr>
              <a:t>mutual exclusion</a:t>
            </a:r>
            <a:r>
              <a:rPr lang="en-IN" sz="1800" b="0" i="0" u="none" strike="noStrike" baseline="0" dirty="0">
                <a:latin typeface="NewBaskervilleEF-Roman"/>
              </a:rPr>
              <a:t>) to ensure that only one thread at a time can access the variable. More generally, mutexes can be used to ensure atomic access to any shared resource, but protecting shared variables is the most </a:t>
            </a:r>
            <a:r>
              <a:rPr lang="en-US" sz="1800" b="0" i="0" u="none" strike="noStrike" baseline="0" dirty="0">
                <a:latin typeface="NewBaskervilleEF-Roman"/>
              </a:rPr>
              <a:t>common use.</a:t>
            </a:r>
          </a:p>
          <a:p>
            <a:pPr algn="l"/>
            <a:endParaRPr lang="en-IN" sz="1800" b="0" i="0" u="none" strike="noStrike" baseline="0" dirty="0">
              <a:latin typeface="NewBaskervilleEF-Roman"/>
            </a:endParaRPr>
          </a:p>
          <a:p>
            <a:pPr algn="l"/>
            <a:r>
              <a:rPr lang="en-IN" sz="1800" b="0" i="0" u="none" strike="noStrike" baseline="0" dirty="0">
                <a:latin typeface="NewBaskervilleEF-Roman"/>
              </a:rPr>
              <a:t>A mutex has two states: </a:t>
            </a:r>
            <a:r>
              <a:rPr lang="en-IN" sz="1800" b="0" i="0" u="none" strike="noStrike" baseline="0" dirty="0">
                <a:latin typeface="NewBaskervilleEF-RomanIta"/>
              </a:rPr>
              <a:t>locked </a:t>
            </a:r>
            <a:r>
              <a:rPr lang="en-IN" sz="1800" b="0" i="0" u="none" strike="noStrike" baseline="0" dirty="0">
                <a:latin typeface="NewBaskervilleEF-Roman"/>
              </a:rPr>
              <a:t>and </a:t>
            </a:r>
            <a:r>
              <a:rPr lang="en-IN" sz="1800" b="0" i="0" u="none" strike="noStrike" baseline="0" dirty="0">
                <a:latin typeface="NewBaskervilleEF-RomanIta"/>
              </a:rPr>
              <a:t>unlocked</a:t>
            </a:r>
            <a:r>
              <a:rPr lang="en-IN" sz="1800" b="0" i="0" u="none" strike="noStrike" baseline="0" dirty="0">
                <a:latin typeface="NewBaskervilleEF-Roman"/>
              </a:rPr>
              <a:t>. At any moment, at most one thread may hold the lock on a mutex. Attempting to lock a mutex that is already locked either blocks or fails with an error, depending on the method used to place </a:t>
            </a:r>
            <a:r>
              <a:rPr lang="en-US" sz="1800" b="0" i="0" u="none" strike="noStrike" baseline="0" dirty="0">
                <a:latin typeface="NewBaskervilleEF-Roman"/>
              </a:rPr>
              <a:t>the lock.</a:t>
            </a:r>
            <a:endParaRPr lang="en-US" dirty="0"/>
          </a:p>
        </p:txBody>
      </p:sp>
      <p:sp>
        <p:nvSpPr>
          <p:cNvPr id="3" name="TextBox 2">
            <a:extLst>
              <a:ext uri="{FF2B5EF4-FFF2-40B4-BE49-F238E27FC236}">
                <a16:creationId xmlns:a16="http://schemas.microsoft.com/office/drawing/2014/main" id="{37818307-5315-4B3A-A804-9ECC6F963215}"/>
              </a:ext>
            </a:extLst>
          </p:cNvPr>
          <p:cNvSpPr txBox="1"/>
          <p:nvPr/>
        </p:nvSpPr>
        <p:spPr>
          <a:xfrm>
            <a:off x="88135" y="3171579"/>
            <a:ext cx="11129154" cy="2585323"/>
          </a:xfrm>
          <a:prstGeom prst="rect">
            <a:avLst/>
          </a:prstGeom>
          <a:noFill/>
        </p:spPr>
        <p:txBody>
          <a:bodyPr wrap="square">
            <a:spAutoFit/>
          </a:bodyPr>
          <a:lstStyle/>
          <a:p>
            <a:pPr algn="l"/>
            <a:r>
              <a:rPr lang="en-IN" sz="1800" b="0" i="0" u="none" strike="noStrike" baseline="0" dirty="0">
                <a:latin typeface="NewBaskervilleEF-Roman"/>
              </a:rPr>
              <a:t>When a thread locks a mutex, it becomes the owner of that mutex. Only the mutex owner can unlock the mutex. This property improves the structure of code that uses mutexes and also allows for some optimizations in the implementation of mutexes. Because of this ownership property, the terms </a:t>
            </a:r>
            <a:r>
              <a:rPr lang="en-IN" sz="1800" b="0" i="0" u="none" strike="noStrike" baseline="0" dirty="0">
                <a:latin typeface="NewBaskervilleEF-RomanIta"/>
              </a:rPr>
              <a:t>acquire </a:t>
            </a:r>
            <a:r>
              <a:rPr lang="en-IN" sz="1800" b="0" i="0" u="none" strike="noStrike" baseline="0" dirty="0">
                <a:latin typeface="NewBaskervilleEF-Roman"/>
              </a:rPr>
              <a:t>and </a:t>
            </a:r>
            <a:r>
              <a:rPr lang="en-IN" sz="1800" b="0" i="0" u="none" strike="noStrike" baseline="0" dirty="0">
                <a:latin typeface="NewBaskervilleEF-RomanIta"/>
              </a:rPr>
              <a:t>release </a:t>
            </a:r>
            <a:r>
              <a:rPr lang="en-IN" sz="1800" b="0" i="0" u="none" strike="noStrike" baseline="0" dirty="0">
                <a:latin typeface="NewBaskervilleEF-Roman"/>
              </a:rPr>
              <a:t>are</a:t>
            </a:r>
          </a:p>
          <a:p>
            <a:pPr algn="l"/>
            <a:r>
              <a:rPr lang="en-IN" sz="1800" b="0" i="0" u="none" strike="noStrike" baseline="0" dirty="0">
                <a:latin typeface="NewBaskervilleEF-Roman"/>
              </a:rPr>
              <a:t>sometimes used synonymously for lock and unlock.</a:t>
            </a:r>
          </a:p>
          <a:p>
            <a:pPr algn="l"/>
            <a:r>
              <a:rPr lang="en-IN" sz="1800" b="0" i="0" u="none" strike="noStrike" baseline="0" dirty="0">
                <a:latin typeface="NewBaskervilleEF-Roman"/>
              </a:rPr>
              <a:t>In general, we employ a different mutex for each shared resource (which may consist of multiple related variables), and each thread employs the following protocol </a:t>
            </a:r>
            <a:r>
              <a:rPr lang="en-US" sz="1800" b="0" i="0" u="none" strike="noStrike" baseline="0" dirty="0">
                <a:latin typeface="NewBaskervilleEF-Roman"/>
              </a:rPr>
              <a:t>for accessing a resource:</a:t>
            </a:r>
          </a:p>
          <a:p>
            <a:pPr marL="285750" indent="-285750" algn="l">
              <a:buFont typeface="Arial" panose="020B0604020202020204" pitchFamily="34" charset="0"/>
              <a:buChar char="•"/>
            </a:pPr>
            <a:r>
              <a:rPr lang="en-IN" sz="1800" b="0" i="0" u="none" strike="noStrike" baseline="0" dirty="0">
                <a:latin typeface="NewBaskervilleEF-Roman"/>
              </a:rPr>
              <a:t>lock the mutex for the shared resource;</a:t>
            </a:r>
          </a:p>
          <a:p>
            <a:pPr marL="285750" indent="-285750" algn="l">
              <a:buFont typeface="Arial" panose="020B0604020202020204" pitchFamily="34" charset="0"/>
              <a:buChar char="•"/>
            </a:pPr>
            <a:r>
              <a:rPr lang="en-IN" sz="1800" b="0" i="0" u="none" strike="noStrike" baseline="0" dirty="0">
                <a:latin typeface="NewBaskervilleEF-Roman"/>
              </a:rPr>
              <a:t>access the shared resource; and</a:t>
            </a:r>
          </a:p>
          <a:p>
            <a:pPr marL="285750" indent="-285750" algn="l">
              <a:buFont typeface="Arial" panose="020B0604020202020204" pitchFamily="34" charset="0"/>
              <a:buChar char="•"/>
            </a:pPr>
            <a:r>
              <a:rPr lang="en-US" sz="1800" b="0" i="0" u="none" strike="noStrike" baseline="0" dirty="0">
                <a:latin typeface="NewBaskervilleEF-Roman"/>
              </a:rPr>
              <a:t>unlock the mutex.</a:t>
            </a:r>
            <a:endParaRPr lang="en-US" dirty="0"/>
          </a:p>
        </p:txBody>
      </p:sp>
    </p:spTree>
    <p:extLst>
      <p:ext uri="{BB962C8B-B14F-4D97-AF65-F5344CB8AC3E}">
        <p14:creationId xmlns:p14="http://schemas.microsoft.com/office/powerpoint/2010/main" val="95380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CC4F51B8-A0D6-41AC-9602-DC44C22046B5}"/>
              </a:ext>
            </a:extLst>
          </p:cNvPr>
          <p:cNvSpPr>
            <a:spLocks noGrp="1"/>
          </p:cNvSpPr>
          <p:nvPr>
            <p:ph type="title"/>
          </p:nvPr>
        </p:nvSpPr>
        <p:spPr>
          <a:xfrm>
            <a:off x="701690" y="293091"/>
            <a:ext cx="10515600" cy="1325563"/>
          </a:xfrm>
        </p:spPr>
        <p:txBody>
          <a:bodyPr>
            <a:normAutofit/>
          </a:bodyPr>
          <a:lstStyle/>
          <a:p>
            <a:r>
              <a:rPr lang="en-IN" sz="4000" b="1" i="0" u="none" strike="noStrike" baseline="0" dirty="0">
                <a:latin typeface="Futura-Bold"/>
              </a:rPr>
              <a:t>Protecting Accesses to Shared Variables: Mutexes</a:t>
            </a:r>
            <a:endParaRPr lang="ko-KR" altLang="en-US" sz="4000" b="1" dirty="0"/>
          </a:p>
        </p:txBody>
      </p:sp>
      <p:sp>
        <p:nvSpPr>
          <p:cNvPr id="15" name="슬라이드 번호 개체 틀 3">
            <a:extLst>
              <a:ext uri="{FF2B5EF4-FFF2-40B4-BE49-F238E27FC236}">
                <a16:creationId xmlns:a16="http://schemas.microsoft.com/office/drawing/2014/main" id="{B46FBDC8-7179-4684-B0D6-2F78D6F5FDA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8</a:t>
            </a:fld>
            <a:r>
              <a:rPr lang="en-US" altLang="ko-KR">
                <a:solidFill>
                  <a:srgbClr val="1F497D">
                    <a:lumMod val="50000"/>
                  </a:srgbClr>
                </a:solidFill>
              </a:rPr>
              <a:t> </a:t>
            </a:r>
          </a:p>
        </p:txBody>
      </p:sp>
      <p:sp>
        <p:nvSpPr>
          <p:cNvPr id="14" name="TextBox 13">
            <a:extLst>
              <a:ext uri="{FF2B5EF4-FFF2-40B4-BE49-F238E27FC236}">
                <a16:creationId xmlns:a16="http://schemas.microsoft.com/office/drawing/2014/main" id="{B9FB676D-B209-4285-98FC-76CE9172EC36}"/>
              </a:ext>
            </a:extLst>
          </p:cNvPr>
          <p:cNvSpPr txBox="1"/>
          <p:nvPr/>
        </p:nvSpPr>
        <p:spPr>
          <a:xfrm>
            <a:off x="132203" y="1743178"/>
            <a:ext cx="11129154" cy="1569660"/>
          </a:xfrm>
          <a:prstGeom prst="rect">
            <a:avLst/>
          </a:prstGeom>
          <a:noFill/>
        </p:spPr>
        <p:txBody>
          <a:bodyPr wrap="square">
            <a:spAutoFit/>
          </a:bodyPr>
          <a:lstStyle/>
          <a:p>
            <a:pPr algn="l"/>
            <a:r>
              <a:rPr lang="en-IN" sz="2400" b="0" i="0" u="none" strike="noStrike" baseline="0" dirty="0">
                <a:latin typeface="NewBaskervilleEF-Roman"/>
              </a:rPr>
              <a:t>Finally, note that mutex locking is advisory, rather than mandatory. By this, we mean that a thread is free to ignore the use of a mutex and simply access the corresponding shared variable(s). In order to safely handle shared variables, all threads must cooperate in their use of a mutex, abiding by the locking rules it enforces.</a:t>
            </a:r>
            <a:endParaRPr lang="en-US" sz="2400" dirty="0"/>
          </a:p>
        </p:txBody>
      </p:sp>
    </p:spTree>
    <p:extLst>
      <p:ext uri="{BB962C8B-B14F-4D97-AF65-F5344CB8AC3E}">
        <p14:creationId xmlns:p14="http://schemas.microsoft.com/office/powerpoint/2010/main" val="2263413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5" name="슬라이드 번호 개체 틀 3">
            <a:extLst>
              <a:ext uri="{FF2B5EF4-FFF2-40B4-BE49-F238E27FC236}">
                <a16:creationId xmlns:a16="http://schemas.microsoft.com/office/drawing/2014/main" id="{3226188D-87EB-46F9-BDBD-ED5317484E38}"/>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9</a:t>
            </a:fld>
            <a:r>
              <a:rPr lang="en-US" altLang="ko-KR">
                <a:solidFill>
                  <a:srgbClr val="1F497D">
                    <a:lumMod val="50000"/>
                  </a:srgbClr>
                </a:solidFill>
              </a:rPr>
              <a:t> </a:t>
            </a:r>
          </a:p>
        </p:txBody>
      </p:sp>
      <p:pic>
        <p:nvPicPr>
          <p:cNvPr id="3" name="Picture 2">
            <a:extLst>
              <a:ext uri="{FF2B5EF4-FFF2-40B4-BE49-F238E27FC236}">
                <a16:creationId xmlns:a16="http://schemas.microsoft.com/office/drawing/2014/main" id="{BFFA1F9A-AC6E-4B96-BBA1-75E67EA473FE}"/>
              </a:ext>
            </a:extLst>
          </p:cNvPr>
          <p:cNvPicPr>
            <a:picLocks noChangeAspect="1"/>
          </p:cNvPicPr>
          <p:nvPr/>
        </p:nvPicPr>
        <p:blipFill>
          <a:blip r:embed="rId3"/>
          <a:stretch>
            <a:fillRect/>
          </a:stretch>
        </p:blipFill>
        <p:spPr>
          <a:xfrm>
            <a:off x="5392278" y="131417"/>
            <a:ext cx="2019300" cy="6105525"/>
          </a:xfrm>
          <a:prstGeom prst="rect">
            <a:avLst/>
          </a:prstGeom>
        </p:spPr>
      </p:pic>
      <p:pic>
        <p:nvPicPr>
          <p:cNvPr id="14" name="Picture 13">
            <a:extLst>
              <a:ext uri="{FF2B5EF4-FFF2-40B4-BE49-F238E27FC236}">
                <a16:creationId xmlns:a16="http://schemas.microsoft.com/office/drawing/2014/main" id="{F5980F24-2F66-4416-B674-603E0871C4F5}"/>
              </a:ext>
            </a:extLst>
          </p:cNvPr>
          <p:cNvPicPr>
            <a:picLocks noChangeAspect="1"/>
          </p:cNvPicPr>
          <p:nvPr/>
        </p:nvPicPr>
        <p:blipFill>
          <a:blip r:embed="rId4"/>
          <a:stretch>
            <a:fillRect/>
          </a:stretch>
        </p:blipFill>
        <p:spPr>
          <a:xfrm>
            <a:off x="2605652" y="110669"/>
            <a:ext cx="2200275" cy="6496050"/>
          </a:xfrm>
          <a:prstGeom prst="rect">
            <a:avLst/>
          </a:prstGeom>
        </p:spPr>
      </p:pic>
    </p:spTree>
    <p:extLst>
      <p:ext uri="{BB962C8B-B14F-4D97-AF65-F5344CB8AC3E}">
        <p14:creationId xmlns:p14="http://schemas.microsoft.com/office/powerpoint/2010/main" val="1065823131"/>
      </p:ext>
    </p:extLst>
  </p:cSld>
  <p:clrMapOvr>
    <a:masterClrMapping/>
  </p:clrMapOvr>
</p:sld>
</file>

<file path=ppt/theme/theme1.xml><?xml version="1.0" encoding="utf-8"?>
<a:theme xmlns:a="http://schemas.openxmlformats.org/drawingml/2006/main" name="Session-3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Session-31</Template>
  <TotalTime>3639</TotalTime>
  <Words>2891</Words>
  <Application>Microsoft Office PowerPoint</Application>
  <PresentationFormat>Widescreen</PresentationFormat>
  <Paragraphs>247</Paragraphs>
  <Slides>24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24</vt:i4>
      </vt:variant>
    </vt:vector>
  </HeadingPairs>
  <TitlesOfParts>
    <vt:vector size="39" baseType="lpstr">
      <vt:lpstr>맑은 고딕</vt:lpstr>
      <vt:lpstr>Arial</vt:lpstr>
      <vt:lpstr>Calibri</vt:lpstr>
      <vt:lpstr>Calibri Light</vt:lpstr>
      <vt:lpstr>Courier New</vt:lpstr>
      <vt:lpstr>Futura-Bold</vt:lpstr>
      <vt:lpstr>Monotype Sorts</vt:lpstr>
      <vt:lpstr>NewBaskervilleEF-Roman</vt:lpstr>
      <vt:lpstr>NewBaskervilleEF-RomanIta</vt:lpstr>
      <vt:lpstr>Tahoma</vt:lpstr>
      <vt:lpstr>TheSansMonoCondensed-Bold</vt:lpstr>
      <vt:lpstr>TheSansMonoCondensed-Plain</vt:lpstr>
      <vt:lpstr>Wingdings</vt:lpstr>
      <vt:lpstr>Wingdings 2</vt:lpstr>
      <vt:lpstr>Session-31</vt:lpstr>
      <vt:lpstr> Operating Systems Design​ Session 36: Mutex, Concurrent Linked Lists</vt:lpstr>
      <vt:lpstr>Synchronisation and Communication</vt:lpstr>
      <vt:lpstr>Synchronization</vt:lpstr>
      <vt:lpstr>Protecting Accesses to Shared Variables: Mutexes</vt:lpstr>
      <vt:lpstr>Protecting Accesses to Shared Variables: Mutexes</vt:lpstr>
      <vt:lpstr>Protecting Accesses to Shared Variables: Mutexes</vt:lpstr>
      <vt:lpstr>Protecting Accesses to Shared Variables: Mutexes</vt:lpstr>
      <vt:lpstr>Protecting Accesses to Shared Variables: Mutexes</vt:lpstr>
      <vt:lpstr>PowerPoint Presentation</vt:lpstr>
      <vt:lpstr>Lock-based Concurrent Data structure</vt:lpstr>
      <vt:lpstr>Lock-based Concurrent Data structure</vt:lpstr>
      <vt:lpstr>Concurrent Linked Lists</vt:lpstr>
      <vt:lpstr>Concurrent Linked Lists(Cont.)</vt:lpstr>
      <vt:lpstr>Concurrent Linked Lists(Cont.)</vt:lpstr>
      <vt:lpstr>Concurrent Linked Lists(Cont.)</vt:lpstr>
      <vt:lpstr>Concurrent Linked List: Rewritten</vt:lpstr>
      <vt:lpstr>Concurrent Linked List: Rewritten(Cont.)</vt:lpstr>
      <vt:lpstr>Scaling Linked List</vt:lpstr>
      <vt:lpstr>Pthreads Read-Write Locks</vt:lpstr>
      <vt:lpstr>Pthreads Read-Write Locks</vt:lpstr>
      <vt:lpstr>Pthreads Read-Write Locks</vt:lpstr>
      <vt:lpstr>Pthreads Read-Write Locks</vt:lpstr>
      <vt:lpstr>Pthreads Read-Write Locks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CO4 – Concurrency</dc:title>
  <dc:creator>ASUS</dc:creator>
  <cp:lastModifiedBy>vishnuvardhan mannava</cp:lastModifiedBy>
  <cp:revision>232</cp:revision>
  <dcterms:created xsi:type="dcterms:W3CDTF">2020-10-10T07:05:57Z</dcterms:created>
  <dcterms:modified xsi:type="dcterms:W3CDTF">2020-11-04T04:36:32Z</dcterms:modified>
</cp:coreProperties>
</file>