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481" r:id="rId2"/>
    <p:sldId id="659" r:id="rId3"/>
    <p:sldId id="645" r:id="rId4"/>
    <p:sldId id="660" r:id="rId5"/>
    <p:sldId id="646" r:id="rId6"/>
    <p:sldId id="647" r:id="rId7"/>
    <p:sldId id="661" r:id="rId8"/>
    <p:sldId id="662" r:id="rId9"/>
    <p:sldId id="663" r:id="rId10"/>
    <p:sldId id="664" r:id="rId11"/>
    <p:sldId id="681" r:id="rId12"/>
    <p:sldId id="682" r:id="rId13"/>
    <p:sldId id="691" r:id="rId14"/>
    <p:sldId id="683" r:id="rId15"/>
    <p:sldId id="684" r:id="rId16"/>
    <p:sldId id="685" r:id="rId17"/>
    <p:sldId id="686" r:id="rId18"/>
    <p:sldId id="688" r:id="rId19"/>
    <p:sldId id="689" r:id="rId20"/>
    <p:sldId id="687" r:id="rId21"/>
    <p:sldId id="690" r:id="rId22"/>
    <p:sldId id="64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90" d="100"/>
          <a:sy n="90" d="100"/>
        </p:scale>
        <p:origin x="576" y="114"/>
      </p:cViewPr>
      <p:guideLst>
        <p:guide orient="horz" pos="2160"/>
        <p:guide pos="3840"/>
      </p:guideLst>
    </p:cSldViewPr>
  </p:slideViewPr>
  <p:outlineViewPr>
    <p:cViewPr>
      <p:scale>
        <a:sx n="33" d="100"/>
        <a:sy n="33" d="100"/>
      </p:scale>
      <p:origin x="0" y="100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673D-08A9-485D-B334-FBE364CD0FA3}" type="datetimeFigureOut">
              <a:rPr lang="en-IN" smtClean="0"/>
              <a:pPr/>
              <a:t>05-11-2020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C6472-3D53-488C-AD4B-9CC4541E470A}" type="slidenum">
              <a:rPr lang="en-IN" smtClean="0"/>
              <a:pPr/>
              <a:t>‹#›</a:t>
            </a:fld>
            <a:endParaRPr lang="en-IN"/>
          </a:p>
        </p:txBody>
      </p:sp>
    </p:spTree>
    <p:extLst>
      <p:ext uri="{BB962C8B-B14F-4D97-AF65-F5344CB8AC3E}">
        <p14:creationId xmlns:p14="http://schemas.microsoft.com/office/powerpoint/2010/main" val="292151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BAA1-764E-494F-ACC0-2F99EC082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6BD02-63D9-40BE-B999-1B8CDD207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27D5B-0D66-4202-8B73-6A7F4FBE5CAE}"/>
              </a:ext>
            </a:extLst>
          </p:cNvPr>
          <p:cNvSpPr>
            <a:spLocks noGrp="1"/>
          </p:cNvSpPr>
          <p:nvPr>
            <p:ph type="dt" sz="half" idx="10"/>
          </p:nvPr>
        </p:nvSpPr>
        <p:spPr/>
        <p:txBody>
          <a:bodyPr/>
          <a:lstStyle/>
          <a:p>
            <a:fld id="{AC7AD84D-2E55-4090-8ED3-FF3362D8EB0A}" type="datetimeFigureOut">
              <a:rPr lang="en-US" smtClean="0"/>
              <a:pPr/>
              <a:t>11/5/2020</a:t>
            </a:fld>
            <a:endParaRPr lang="en-US"/>
          </a:p>
        </p:txBody>
      </p:sp>
      <p:sp>
        <p:nvSpPr>
          <p:cNvPr id="5" name="Footer Placeholder 4">
            <a:extLst>
              <a:ext uri="{FF2B5EF4-FFF2-40B4-BE49-F238E27FC236}">
                <a16:creationId xmlns:a16="http://schemas.microsoft.com/office/drawing/2014/main" id="{8C2783BA-7863-4556-B49F-2F120E3C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B843B-D2E8-4A15-BB9F-485E72BDBA27}"/>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68436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1CED-53E0-4C81-8545-DAADC6A68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CF36BE-1116-4915-9A57-B2C7133A6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3A298-FFA9-4671-B995-EA8BAADDDEEC}"/>
              </a:ext>
            </a:extLst>
          </p:cNvPr>
          <p:cNvSpPr>
            <a:spLocks noGrp="1"/>
          </p:cNvSpPr>
          <p:nvPr>
            <p:ph type="dt" sz="half" idx="10"/>
          </p:nvPr>
        </p:nvSpPr>
        <p:spPr/>
        <p:txBody>
          <a:bodyPr/>
          <a:lstStyle/>
          <a:p>
            <a:fld id="{AC7AD84D-2E55-4090-8ED3-FF3362D8EB0A}" type="datetimeFigureOut">
              <a:rPr lang="en-US" smtClean="0"/>
              <a:pPr/>
              <a:t>11/5/2020</a:t>
            </a:fld>
            <a:endParaRPr lang="en-US"/>
          </a:p>
        </p:txBody>
      </p:sp>
      <p:sp>
        <p:nvSpPr>
          <p:cNvPr id="5" name="Footer Placeholder 4">
            <a:extLst>
              <a:ext uri="{FF2B5EF4-FFF2-40B4-BE49-F238E27FC236}">
                <a16:creationId xmlns:a16="http://schemas.microsoft.com/office/drawing/2014/main" id="{96D33558-041C-45B3-BD2D-4ECBFAC4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0E182-233C-468F-A452-E27577638388}"/>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12214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1086B-FC5D-48C1-9F24-A57BC8552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8CE97-B556-4DB4-A7C9-B755215B1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72BA5-3591-45BE-AE30-AA03B7CF7AB9}"/>
              </a:ext>
            </a:extLst>
          </p:cNvPr>
          <p:cNvSpPr>
            <a:spLocks noGrp="1"/>
          </p:cNvSpPr>
          <p:nvPr>
            <p:ph type="dt" sz="half" idx="10"/>
          </p:nvPr>
        </p:nvSpPr>
        <p:spPr/>
        <p:txBody>
          <a:bodyPr/>
          <a:lstStyle/>
          <a:p>
            <a:fld id="{AC7AD84D-2E55-4090-8ED3-FF3362D8EB0A}" type="datetimeFigureOut">
              <a:rPr lang="en-US" smtClean="0"/>
              <a:pPr/>
              <a:t>11/5/2020</a:t>
            </a:fld>
            <a:endParaRPr lang="en-US"/>
          </a:p>
        </p:txBody>
      </p:sp>
      <p:sp>
        <p:nvSpPr>
          <p:cNvPr id="5" name="Footer Placeholder 4">
            <a:extLst>
              <a:ext uri="{FF2B5EF4-FFF2-40B4-BE49-F238E27FC236}">
                <a16:creationId xmlns:a16="http://schemas.microsoft.com/office/drawing/2014/main" id="{60D13A68-A9FB-415A-982A-EF231971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2985A-9D07-47AE-8705-4D090DB5C0D0}"/>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47813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6991-A24D-4DDF-8451-4EA6D9B0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A5DD3-C439-450E-A222-E2CC4D074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8B1BD-F678-473F-970C-1B2E78746A47}"/>
              </a:ext>
            </a:extLst>
          </p:cNvPr>
          <p:cNvSpPr>
            <a:spLocks noGrp="1"/>
          </p:cNvSpPr>
          <p:nvPr>
            <p:ph type="dt" sz="half" idx="10"/>
          </p:nvPr>
        </p:nvSpPr>
        <p:spPr/>
        <p:txBody>
          <a:bodyPr/>
          <a:lstStyle/>
          <a:p>
            <a:fld id="{AC7AD84D-2E55-4090-8ED3-FF3362D8EB0A}" type="datetimeFigureOut">
              <a:rPr lang="en-US" smtClean="0"/>
              <a:pPr/>
              <a:t>11/5/2020</a:t>
            </a:fld>
            <a:endParaRPr lang="en-US"/>
          </a:p>
        </p:txBody>
      </p:sp>
      <p:sp>
        <p:nvSpPr>
          <p:cNvPr id="5" name="Footer Placeholder 4">
            <a:extLst>
              <a:ext uri="{FF2B5EF4-FFF2-40B4-BE49-F238E27FC236}">
                <a16:creationId xmlns:a16="http://schemas.microsoft.com/office/drawing/2014/main" id="{8DE997A1-C023-4698-A53F-3162F7834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F043E-6401-43B9-A1CA-91C44ED2636A}"/>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73582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BE62-6D93-469D-872D-F57FD12F4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308EF-0039-43B5-BDFA-79C9D5E40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A6C41-326D-4BAA-9AEA-21414BCE0E58}"/>
              </a:ext>
            </a:extLst>
          </p:cNvPr>
          <p:cNvSpPr>
            <a:spLocks noGrp="1"/>
          </p:cNvSpPr>
          <p:nvPr>
            <p:ph type="dt" sz="half" idx="10"/>
          </p:nvPr>
        </p:nvSpPr>
        <p:spPr/>
        <p:txBody>
          <a:bodyPr/>
          <a:lstStyle/>
          <a:p>
            <a:fld id="{AC7AD84D-2E55-4090-8ED3-FF3362D8EB0A}" type="datetimeFigureOut">
              <a:rPr lang="en-US" smtClean="0"/>
              <a:pPr/>
              <a:t>11/5/2020</a:t>
            </a:fld>
            <a:endParaRPr lang="en-US"/>
          </a:p>
        </p:txBody>
      </p:sp>
      <p:sp>
        <p:nvSpPr>
          <p:cNvPr id="5" name="Footer Placeholder 4">
            <a:extLst>
              <a:ext uri="{FF2B5EF4-FFF2-40B4-BE49-F238E27FC236}">
                <a16:creationId xmlns:a16="http://schemas.microsoft.com/office/drawing/2014/main" id="{6BA5461E-9311-4131-9C94-32D0029FA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1970A-1D42-4054-8D5F-36D840CD2147}"/>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403391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70BF-2658-4E9D-B53C-9BDFD5D01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B8927-3A7E-4B76-B704-11DAEAF41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53FB6-4218-4545-A221-AF8E8416D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FC0E7-3A14-475C-8067-8963EDC31395}"/>
              </a:ext>
            </a:extLst>
          </p:cNvPr>
          <p:cNvSpPr>
            <a:spLocks noGrp="1"/>
          </p:cNvSpPr>
          <p:nvPr>
            <p:ph type="dt" sz="half" idx="10"/>
          </p:nvPr>
        </p:nvSpPr>
        <p:spPr/>
        <p:txBody>
          <a:bodyPr/>
          <a:lstStyle/>
          <a:p>
            <a:fld id="{AC7AD84D-2E55-4090-8ED3-FF3362D8EB0A}" type="datetimeFigureOut">
              <a:rPr lang="en-US" smtClean="0"/>
              <a:pPr/>
              <a:t>11/5/2020</a:t>
            </a:fld>
            <a:endParaRPr lang="en-US"/>
          </a:p>
        </p:txBody>
      </p:sp>
      <p:sp>
        <p:nvSpPr>
          <p:cNvPr id="6" name="Footer Placeholder 5">
            <a:extLst>
              <a:ext uri="{FF2B5EF4-FFF2-40B4-BE49-F238E27FC236}">
                <a16:creationId xmlns:a16="http://schemas.microsoft.com/office/drawing/2014/main" id="{B0D613EC-61C2-4353-8CD4-D55BB88AA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80E40-69E5-4481-9411-4E34E3E78251}"/>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22738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06DA-2D1B-47F9-B82F-45213DCA6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C93D9-ACFE-41B2-BB22-7EFE8654E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889C3-7052-4414-8919-5DA01CB10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68771-5C28-4270-A7C4-878CDEE70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D8702-13D4-422C-B71F-2E3017FAF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6B91A-CD8F-41DA-8D53-11E43554AC56}"/>
              </a:ext>
            </a:extLst>
          </p:cNvPr>
          <p:cNvSpPr>
            <a:spLocks noGrp="1"/>
          </p:cNvSpPr>
          <p:nvPr>
            <p:ph type="dt" sz="half" idx="10"/>
          </p:nvPr>
        </p:nvSpPr>
        <p:spPr/>
        <p:txBody>
          <a:bodyPr/>
          <a:lstStyle/>
          <a:p>
            <a:fld id="{AC7AD84D-2E55-4090-8ED3-FF3362D8EB0A}" type="datetimeFigureOut">
              <a:rPr lang="en-US" smtClean="0"/>
              <a:pPr/>
              <a:t>11/5/2020</a:t>
            </a:fld>
            <a:endParaRPr lang="en-US"/>
          </a:p>
        </p:txBody>
      </p:sp>
      <p:sp>
        <p:nvSpPr>
          <p:cNvPr id="8" name="Footer Placeholder 7">
            <a:extLst>
              <a:ext uri="{FF2B5EF4-FFF2-40B4-BE49-F238E27FC236}">
                <a16:creationId xmlns:a16="http://schemas.microsoft.com/office/drawing/2014/main" id="{FBC18969-2F0B-4761-8668-CE59EDD20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EC431E-6A0B-4FDC-A788-9785D5D6ED23}"/>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2237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1919-DE5A-4373-82DC-23F5A8E04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0C199-819B-46E6-BBBE-8B16E57FB3A3}"/>
              </a:ext>
            </a:extLst>
          </p:cNvPr>
          <p:cNvSpPr>
            <a:spLocks noGrp="1"/>
          </p:cNvSpPr>
          <p:nvPr>
            <p:ph type="dt" sz="half" idx="10"/>
          </p:nvPr>
        </p:nvSpPr>
        <p:spPr/>
        <p:txBody>
          <a:bodyPr/>
          <a:lstStyle/>
          <a:p>
            <a:fld id="{AC7AD84D-2E55-4090-8ED3-FF3362D8EB0A}" type="datetimeFigureOut">
              <a:rPr lang="en-US" smtClean="0"/>
              <a:pPr/>
              <a:t>11/5/2020</a:t>
            </a:fld>
            <a:endParaRPr lang="en-US"/>
          </a:p>
        </p:txBody>
      </p:sp>
      <p:sp>
        <p:nvSpPr>
          <p:cNvPr id="4" name="Footer Placeholder 3">
            <a:extLst>
              <a:ext uri="{FF2B5EF4-FFF2-40B4-BE49-F238E27FC236}">
                <a16:creationId xmlns:a16="http://schemas.microsoft.com/office/drawing/2014/main" id="{9662AF19-5F33-4E60-9DE9-D1071A8BE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3DD7B-96C1-4B70-BB70-D45DC4A3F2BB}"/>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18387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168AF-2498-478D-8EFA-FF6BFBAAC21A}"/>
              </a:ext>
            </a:extLst>
          </p:cNvPr>
          <p:cNvSpPr>
            <a:spLocks noGrp="1"/>
          </p:cNvSpPr>
          <p:nvPr>
            <p:ph type="dt" sz="half" idx="10"/>
          </p:nvPr>
        </p:nvSpPr>
        <p:spPr/>
        <p:txBody>
          <a:bodyPr/>
          <a:lstStyle/>
          <a:p>
            <a:fld id="{AC7AD84D-2E55-4090-8ED3-FF3362D8EB0A}" type="datetimeFigureOut">
              <a:rPr lang="en-US" smtClean="0"/>
              <a:pPr/>
              <a:t>11/5/2020</a:t>
            </a:fld>
            <a:endParaRPr lang="en-US"/>
          </a:p>
        </p:txBody>
      </p:sp>
      <p:sp>
        <p:nvSpPr>
          <p:cNvPr id="3" name="Footer Placeholder 2">
            <a:extLst>
              <a:ext uri="{FF2B5EF4-FFF2-40B4-BE49-F238E27FC236}">
                <a16:creationId xmlns:a16="http://schemas.microsoft.com/office/drawing/2014/main" id="{BBC72B70-3DF6-4629-8C97-589D0564C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2F3AD-E1BA-4081-85B1-4B5D20BDEC54}"/>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9341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A7EE-CB9B-413B-8B6A-E4E53498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E7B70D-B2AF-462E-B15B-D94739754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7E88FE-595E-4424-B3D8-A2915524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904E3-3C77-4C57-A404-12FBE6E9E27B}"/>
              </a:ext>
            </a:extLst>
          </p:cNvPr>
          <p:cNvSpPr>
            <a:spLocks noGrp="1"/>
          </p:cNvSpPr>
          <p:nvPr>
            <p:ph type="dt" sz="half" idx="10"/>
          </p:nvPr>
        </p:nvSpPr>
        <p:spPr/>
        <p:txBody>
          <a:bodyPr/>
          <a:lstStyle/>
          <a:p>
            <a:fld id="{AC7AD84D-2E55-4090-8ED3-FF3362D8EB0A}" type="datetimeFigureOut">
              <a:rPr lang="en-US" smtClean="0"/>
              <a:pPr/>
              <a:t>11/5/2020</a:t>
            </a:fld>
            <a:endParaRPr lang="en-US"/>
          </a:p>
        </p:txBody>
      </p:sp>
      <p:sp>
        <p:nvSpPr>
          <p:cNvPr id="6" name="Footer Placeholder 5">
            <a:extLst>
              <a:ext uri="{FF2B5EF4-FFF2-40B4-BE49-F238E27FC236}">
                <a16:creationId xmlns:a16="http://schemas.microsoft.com/office/drawing/2014/main" id="{2668CC37-EEA9-43E2-8A57-202B866C8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49487-E7B1-4D6A-B644-162F6DE90213}"/>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84309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71AE-49F2-44EE-8741-C98D6C7E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0DC75-344D-4A8A-A6BF-E5CFD8DB6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E0D4060-7F87-41EC-AE6F-67D8EBE62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6286A-310F-4225-86F2-9D8D19D83DA4}"/>
              </a:ext>
            </a:extLst>
          </p:cNvPr>
          <p:cNvSpPr>
            <a:spLocks noGrp="1"/>
          </p:cNvSpPr>
          <p:nvPr>
            <p:ph type="dt" sz="half" idx="10"/>
          </p:nvPr>
        </p:nvSpPr>
        <p:spPr/>
        <p:txBody>
          <a:bodyPr/>
          <a:lstStyle/>
          <a:p>
            <a:fld id="{AC7AD84D-2E55-4090-8ED3-FF3362D8EB0A}" type="datetimeFigureOut">
              <a:rPr lang="en-US" smtClean="0"/>
              <a:pPr/>
              <a:t>11/5/2020</a:t>
            </a:fld>
            <a:endParaRPr lang="en-US"/>
          </a:p>
        </p:txBody>
      </p:sp>
      <p:sp>
        <p:nvSpPr>
          <p:cNvPr id="6" name="Footer Placeholder 5">
            <a:extLst>
              <a:ext uri="{FF2B5EF4-FFF2-40B4-BE49-F238E27FC236}">
                <a16:creationId xmlns:a16="http://schemas.microsoft.com/office/drawing/2014/main" id="{E35C2F42-4013-4A5F-9C52-1911E7B0C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79416-A28F-4A37-884C-480EB4BBBE2F}"/>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9917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D6A84-5CAA-46EC-8B73-3BA70688F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C4ABA-AB51-4F9C-9B17-6848D33EA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7DAD6-CACA-4FAF-B721-58597B5B1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AD84D-2E55-4090-8ED3-FF3362D8EB0A}" type="datetimeFigureOut">
              <a:rPr lang="en-US" smtClean="0"/>
              <a:pPr/>
              <a:t>11/5/2020</a:t>
            </a:fld>
            <a:endParaRPr lang="en-US"/>
          </a:p>
        </p:txBody>
      </p:sp>
      <p:sp>
        <p:nvSpPr>
          <p:cNvPr id="5" name="Footer Placeholder 4">
            <a:extLst>
              <a:ext uri="{FF2B5EF4-FFF2-40B4-BE49-F238E27FC236}">
                <a16:creationId xmlns:a16="http://schemas.microsoft.com/office/drawing/2014/main" id="{84190BD8-B16B-4819-BA83-C1A3BD442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D5C834-C71E-4E10-8451-C04B15C7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2F56-3308-4FA1-8E32-5018D79001BB}" type="slidenum">
              <a:rPr lang="en-US" smtClean="0"/>
              <a:pPr/>
              <a:t>‹#›</a:t>
            </a:fld>
            <a:endParaRPr lang="en-US"/>
          </a:p>
        </p:txBody>
      </p:sp>
    </p:spTree>
    <p:extLst>
      <p:ext uri="{BB962C8B-B14F-4D97-AF65-F5344CB8AC3E}">
        <p14:creationId xmlns:p14="http://schemas.microsoft.com/office/powerpoint/2010/main" val="400930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F8D17B-9457-4A2D-98CD-889C5DFA895C}"/>
              </a:ext>
            </a:extLst>
          </p:cNvPr>
          <p:cNvSpPr/>
          <p:nvPr/>
        </p:nvSpPr>
        <p:spPr>
          <a:xfrm>
            <a:off x="0" y="1446028"/>
            <a:ext cx="12192000" cy="4040372"/>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B46DE73-3A40-4B12-8697-E0C74FE3CF0C}"/>
              </a:ext>
            </a:extLst>
          </p:cNvPr>
          <p:cNvSpPr>
            <a:spLocks noGrp="1"/>
          </p:cNvSpPr>
          <p:nvPr>
            <p:ph type="ctrTitle"/>
          </p:nvPr>
        </p:nvSpPr>
        <p:spPr>
          <a:xfrm>
            <a:off x="0" y="3957402"/>
            <a:ext cx="12192000" cy="1558977"/>
          </a:xfrm>
        </p:spPr>
        <p:txBody>
          <a:bodyPr>
            <a:noAutofit/>
          </a:bodyPr>
          <a:lstStyle/>
          <a:p>
            <a:pPr>
              <a:lnSpc>
                <a:spcPct val="150000"/>
              </a:lnSpc>
              <a:spcBef>
                <a:spcPts val="600"/>
              </a:spcBef>
              <a:spcAft>
                <a:spcPts val="600"/>
              </a:spcAft>
            </a:pPr>
            <a:br>
              <a:rPr lang="en-US" sz="7200" b="1" spc="50" dirty="0">
                <a:ln w="0"/>
                <a:solidFill>
                  <a:schemeClr val="bg1"/>
                </a:solidFill>
                <a:effectLst>
                  <a:innerShdw blurRad="63500" dist="50800" dir="13500000">
                    <a:srgbClr val="000000">
                      <a:alpha val="50000"/>
                    </a:srgbClr>
                  </a:innerShdw>
                </a:effectLst>
              </a:rPr>
            </a:br>
            <a:br>
              <a:rPr lang="en-US" sz="7200" b="1" spc="50" dirty="0">
                <a:ln w="0"/>
                <a:solidFill>
                  <a:schemeClr val="bg1"/>
                </a:solidFill>
                <a:effectLst>
                  <a:innerShdw blurRad="63500" dist="50800" dir="13500000">
                    <a:srgbClr val="000000">
                      <a:alpha val="50000"/>
                    </a:srgbClr>
                  </a:innerShdw>
                </a:effectLst>
              </a:rPr>
            </a:br>
            <a:br>
              <a:rPr lang="en-US" sz="7200" b="1" spc="50" dirty="0">
                <a:ln w="0"/>
                <a:solidFill>
                  <a:schemeClr val="bg1"/>
                </a:solidFill>
                <a:effectLst>
                  <a:innerShdw blurRad="63500" dist="50800" dir="13500000">
                    <a:srgbClr val="000000">
                      <a:alpha val="50000"/>
                    </a:srgbClr>
                  </a:innerShdw>
                </a:effectLst>
              </a:rPr>
            </a:br>
            <a:br>
              <a:rPr lang="en-US" sz="7200" b="1" spc="50" dirty="0">
                <a:ln w="0"/>
                <a:solidFill>
                  <a:schemeClr val="bg1"/>
                </a:solidFill>
                <a:effectLst>
                  <a:innerShdw blurRad="63500" dist="50800" dir="13500000">
                    <a:srgbClr val="000000">
                      <a:alpha val="50000"/>
                    </a:srgbClr>
                  </a:innerShdw>
                </a:effectLst>
              </a:rPr>
            </a:br>
            <a:r>
              <a:rPr lang="en-US" sz="7200" b="1" i="0" spc="50" dirty="0">
                <a:ln w="0"/>
                <a:solidFill>
                  <a:schemeClr val="bg1"/>
                </a:solidFill>
                <a:effectLst>
                  <a:innerShdw blurRad="63500" dist="50800" dir="13500000">
                    <a:srgbClr val="000000">
                      <a:alpha val="50000"/>
                    </a:srgbClr>
                  </a:innerShdw>
                </a:effectLst>
                <a:latin typeface="Calibri" panose="020F0502020204030204" pitchFamily="34" charset="0"/>
              </a:rPr>
              <a:t>​</a:t>
            </a:r>
            <a:br>
              <a:rPr lang="en-US" sz="7200" b="1" i="0" spc="50" dirty="0">
                <a:ln w="0"/>
                <a:solidFill>
                  <a:schemeClr val="bg1"/>
                </a:solidFill>
                <a:effectLst>
                  <a:innerShdw blurRad="63500" dist="50800" dir="13500000">
                    <a:srgbClr val="000000">
                      <a:alpha val="50000"/>
                    </a:srgbClr>
                  </a:innerShdw>
                </a:effectLst>
                <a:latin typeface="Calibri" panose="020F0502020204030204" pitchFamily="34" charset="0"/>
              </a:rPr>
            </a:br>
            <a:r>
              <a:rPr lang="en-US" sz="4400" b="1" spc="50" dirty="0">
                <a:ln w="0"/>
                <a:solidFill>
                  <a:prstClr val="white"/>
                </a:solidFill>
                <a:effectLst>
                  <a:innerShdw blurRad="63500" dist="50800" dir="13500000">
                    <a:srgbClr val="000000">
                      <a:alpha val="50000"/>
                    </a:srgbClr>
                  </a:innerShdw>
                </a:effectLst>
                <a:latin typeface="Calibri"/>
              </a:rPr>
              <a:t> </a:t>
            </a:r>
            <a:br>
              <a:rPr lang="en-US" sz="4400" b="1" spc="50" dirty="0">
                <a:ln w="0"/>
                <a:solidFill>
                  <a:prstClr val="white"/>
                </a:solidFill>
                <a:effectLst>
                  <a:innerShdw blurRad="63500" dist="50800" dir="13500000">
                    <a:srgbClr val="000000">
                      <a:alpha val="50000"/>
                    </a:srgbClr>
                  </a:innerShdw>
                </a:effectLst>
                <a:latin typeface="Calibri"/>
              </a:rPr>
            </a:br>
            <a:br>
              <a:rPr lang="en-US" sz="4400" b="1" spc="50" dirty="0">
                <a:ln w="0"/>
                <a:solidFill>
                  <a:prstClr val="white"/>
                </a:solidFill>
                <a:effectLst>
                  <a:innerShdw blurRad="63500" dist="50800" dir="13500000">
                    <a:srgbClr val="000000">
                      <a:alpha val="50000"/>
                    </a:srgbClr>
                  </a:innerShdw>
                </a:effectLst>
                <a:latin typeface="Calibri"/>
              </a:rPr>
            </a:br>
            <a:r>
              <a:rPr lang="en-US" sz="4400" b="1" spc="50" dirty="0">
                <a:ln w="0"/>
                <a:solidFill>
                  <a:prstClr val="white"/>
                </a:solidFill>
                <a:effectLst>
                  <a:innerShdw blurRad="63500" dist="50800" dir="13500000">
                    <a:srgbClr val="000000">
                      <a:alpha val="50000"/>
                    </a:srgbClr>
                  </a:innerShdw>
                </a:effectLst>
                <a:latin typeface="Calibri"/>
              </a:rPr>
              <a:t>Session 37: Binary Semaphores (Locks), </a:t>
            </a:r>
            <a:br>
              <a:rPr lang="en-US" sz="4400" b="1" spc="50" dirty="0">
                <a:ln w="0"/>
                <a:solidFill>
                  <a:prstClr val="white"/>
                </a:solidFill>
                <a:effectLst>
                  <a:innerShdw blurRad="63500" dist="50800" dir="13500000">
                    <a:srgbClr val="000000">
                      <a:alpha val="50000"/>
                    </a:srgbClr>
                  </a:innerShdw>
                </a:effectLst>
                <a:latin typeface="Calibri"/>
              </a:rPr>
            </a:br>
            <a:r>
              <a:rPr lang="en-US" sz="4400" b="1" spc="50" dirty="0">
                <a:ln w="0"/>
                <a:solidFill>
                  <a:prstClr val="white"/>
                </a:solidFill>
                <a:effectLst>
                  <a:innerShdw blurRad="63500" dist="50800" dir="13500000">
                    <a:srgbClr val="000000">
                      <a:alpha val="50000"/>
                    </a:srgbClr>
                  </a:innerShdw>
                </a:effectLst>
                <a:latin typeface="Calibri"/>
              </a:rPr>
              <a:t>Counting </a:t>
            </a:r>
            <a:r>
              <a:rPr lang="en-US" sz="4400" b="1" spc="50" dirty="0">
                <a:ln w="0"/>
                <a:solidFill>
                  <a:schemeClr val="bg1"/>
                </a:solidFill>
                <a:effectLst>
                  <a:innerShdw blurRad="63500" dist="50800" dir="13500000">
                    <a:srgbClr val="000000">
                      <a:alpha val="50000"/>
                    </a:srgbClr>
                  </a:innerShdw>
                </a:effectLst>
                <a:latin typeface="+mn-lt"/>
              </a:rPr>
              <a:t>Semaphores, algorithm </a:t>
            </a:r>
            <a:r>
              <a:rPr lang="en-US" sz="4400" b="1" spc="50" dirty="0" err="1">
                <a:ln w="0"/>
                <a:solidFill>
                  <a:schemeClr val="bg1"/>
                </a:solidFill>
                <a:effectLst>
                  <a:innerShdw blurRad="63500" dist="50800" dir="13500000">
                    <a:srgbClr val="000000">
                      <a:alpha val="50000"/>
                    </a:srgbClr>
                  </a:innerShdw>
                </a:effectLst>
                <a:latin typeface="+mn-lt"/>
              </a:rPr>
              <a:t>semop</a:t>
            </a:r>
            <a:r>
              <a:rPr lang="en-US" sz="4400" b="1" spc="50" dirty="0">
                <a:ln w="0"/>
                <a:solidFill>
                  <a:schemeClr val="bg1"/>
                </a:solidFill>
                <a:effectLst>
                  <a:innerShdw blurRad="63500" dist="50800" dir="13500000">
                    <a:srgbClr val="000000">
                      <a:alpha val="50000"/>
                    </a:srgbClr>
                  </a:innerShdw>
                </a:effectLst>
                <a:latin typeface="+mn-lt"/>
              </a:rPr>
              <a:t> 	</a:t>
            </a:r>
            <a:br>
              <a:rPr lang="en-US" sz="4400" b="1" spc="50" dirty="0">
                <a:ln w="0"/>
                <a:solidFill>
                  <a:schemeClr val="bg1"/>
                </a:solidFill>
                <a:effectLst>
                  <a:innerShdw blurRad="63500" dist="50800" dir="13500000">
                    <a:srgbClr val="000000">
                      <a:alpha val="50000"/>
                    </a:srgbClr>
                  </a:innerShdw>
                </a:effectLst>
                <a:latin typeface="+mn-lt"/>
              </a:rPr>
            </a:br>
            <a:endParaRPr lang="en-US" sz="3600" b="1" spc="50" dirty="0">
              <a:ln w="0"/>
              <a:solidFill>
                <a:schemeClr val="bg1"/>
              </a:solidFill>
              <a:effectLst>
                <a:innerShdw blurRad="63500" dist="50800" dir="13500000">
                  <a:srgbClr val="000000">
                    <a:alpha val="50000"/>
                  </a:srgbClr>
                </a:innerShdw>
              </a:effectLst>
              <a:latin typeface="+mn-lt"/>
            </a:endParaRPr>
          </a:p>
        </p:txBody>
      </p:sp>
      <p:sp>
        <p:nvSpPr>
          <p:cNvPr id="12" name="TextBox 11">
            <a:extLst>
              <a:ext uri="{FF2B5EF4-FFF2-40B4-BE49-F238E27FC236}">
                <a16:creationId xmlns:a16="http://schemas.microsoft.com/office/drawing/2014/main" id="{3854C4E1-D9BB-4CEF-B300-13701DFDCF8E}"/>
              </a:ext>
            </a:extLst>
          </p:cNvPr>
          <p:cNvSpPr txBox="1"/>
          <p:nvPr/>
        </p:nvSpPr>
        <p:spPr>
          <a:xfrm>
            <a:off x="0" y="1876396"/>
            <a:ext cx="12192000" cy="769441"/>
          </a:xfrm>
          <a:prstGeom prst="rect">
            <a:avLst/>
          </a:prstGeom>
          <a:noFill/>
        </p:spPr>
        <p:txBody>
          <a:bodyPr wrap="square">
            <a:spAutoFit/>
          </a:bodyPr>
          <a:lstStyle/>
          <a:p>
            <a:pPr algn="ctr"/>
            <a:r>
              <a:rPr lang="en-IN" sz="4400" b="1" spc="50" dirty="0">
                <a:ln w="0"/>
                <a:solidFill>
                  <a:schemeClr val="bg1"/>
                </a:solidFill>
                <a:effectLst>
                  <a:innerShdw blurRad="63500" dist="50800" dir="13500000">
                    <a:srgbClr val="000000">
                      <a:alpha val="50000"/>
                    </a:srgbClr>
                  </a:innerShdw>
                </a:effectLst>
              </a:rPr>
              <a:t>Operating Systems Design - 19CS2106R​</a:t>
            </a:r>
          </a:p>
        </p:txBody>
      </p:sp>
      <p:sp>
        <p:nvSpPr>
          <p:cNvPr id="14" name="TextBox 13">
            <a:extLst>
              <a:ext uri="{FF2B5EF4-FFF2-40B4-BE49-F238E27FC236}">
                <a16:creationId xmlns:a16="http://schemas.microsoft.com/office/drawing/2014/main" id="{84BAEC50-F360-44B5-9CD6-F2332A6A95AB}"/>
              </a:ext>
            </a:extLst>
          </p:cNvPr>
          <p:cNvSpPr txBox="1"/>
          <p:nvPr/>
        </p:nvSpPr>
        <p:spPr>
          <a:xfrm>
            <a:off x="2525086" y="6048017"/>
            <a:ext cx="6962163" cy="369332"/>
          </a:xfrm>
          <a:prstGeom prst="rect">
            <a:avLst/>
          </a:prstGeom>
          <a:noFill/>
        </p:spPr>
        <p:txBody>
          <a:bodyPr wrap="square">
            <a:spAutoFit/>
          </a:bodyPr>
          <a:lstStyle/>
          <a:p>
            <a:pPr algn="ctr"/>
            <a:r>
              <a:rPr lang="en-US" b="0" i="0" dirty="0">
                <a:solidFill>
                  <a:srgbClr val="898989"/>
                </a:solidFill>
                <a:effectLst/>
                <a:latin typeface="Calibri" panose="020F0502020204030204" pitchFamily="34" charset="0"/>
              </a:rPr>
              <a:t>© 2020 KL University </a:t>
            </a:r>
            <a:endParaRPr lang="en-IN" dirty="0"/>
          </a:p>
        </p:txBody>
      </p:sp>
      <p:pic>
        <p:nvPicPr>
          <p:cNvPr id="1026" name="Picture 2" descr="KL Deemed to be University Logo">
            <a:extLst>
              <a:ext uri="{FF2B5EF4-FFF2-40B4-BE49-F238E27FC236}">
                <a16:creationId xmlns:a16="http://schemas.microsoft.com/office/drawing/2014/main" id="{B40BD21A-190E-4213-8A75-AE891938F6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755"/>
          <a:stretch/>
        </p:blipFill>
        <p:spPr bwMode="auto">
          <a:xfrm>
            <a:off x="4879800" y="201699"/>
            <a:ext cx="2432399" cy="102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0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74754" y="224853"/>
            <a:ext cx="10979046" cy="1019332"/>
          </a:xfrm>
        </p:spPr>
        <p:txBody>
          <a:bodyPr/>
          <a:lstStyle/>
          <a:p>
            <a:r>
              <a:rPr lang="en-US" altLang="ko-KR" dirty="0"/>
              <a:t>Thread Trace: Parent Waiting For Child (Case 2)</a:t>
            </a:r>
            <a:endParaRPr lang="ko-KR" altLang="en-US" dirty="0"/>
          </a:p>
        </p:txBody>
      </p:sp>
      <p:sp>
        <p:nvSpPr>
          <p:cNvPr id="3" name="내용 개체 틀 2"/>
          <p:cNvSpPr>
            <a:spLocks noGrp="1"/>
          </p:cNvSpPr>
          <p:nvPr>
            <p:ph idx="1"/>
          </p:nvPr>
        </p:nvSpPr>
        <p:spPr>
          <a:xfrm>
            <a:off x="838200" y="1289154"/>
            <a:ext cx="10515600" cy="4887809"/>
          </a:xfrm>
        </p:spPr>
        <p:txBody>
          <a:bodyPr/>
          <a:lstStyle/>
          <a:p>
            <a:r>
              <a:rPr lang="en-US" altLang="ko-KR" dirty="0"/>
              <a:t>The child runs to completion before the parent call -    </a:t>
            </a:r>
            <a:r>
              <a:rPr lang="en-US" altLang="ko-KR" dirty="0" err="1">
                <a:latin typeface="Courier New" panose="02070309020205020404" pitchFamily="49" charset="0"/>
                <a:cs typeface="Courier New" panose="02070309020205020404" pitchFamily="49" charset="0"/>
              </a:rPr>
              <a:t>sem_wait</a:t>
            </a:r>
            <a:r>
              <a:rPr lang="en-US" altLang="ko-KR" dirty="0">
                <a:latin typeface="Courier New" panose="02070309020205020404" pitchFamily="49" charset="0"/>
                <a:cs typeface="Courier New" panose="02070309020205020404" pitchFamily="49" charset="0"/>
              </a:rPr>
              <a:t>()</a:t>
            </a:r>
            <a:r>
              <a:rPr lang="en-US" altLang="ko-KR" dirty="0"/>
              <a:t>.</a:t>
            </a:r>
            <a:endParaRPr lang="ko-KR" altLang="en-US" dirty="0"/>
          </a:p>
        </p:txBody>
      </p:sp>
      <p:graphicFrame>
        <p:nvGraphicFramePr>
          <p:cNvPr id="7" name="내용 개체 틀 6"/>
          <p:cNvGraphicFramePr>
            <a:graphicFrameLocks/>
          </p:cNvGraphicFramePr>
          <p:nvPr/>
        </p:nvGraphicFramePr>
        <p:xfrm>
          <a:off x="431371" y="1993693"/>
          <a:ext cx="11329258" cy="3987378"/>
        </p:xfrm>
        <a:graphic>
          <a:graphicData uri="http://schemas.openxmlformats.org/drawingml/2006/table">
            <a:tbl>
              <a:tblPr firstRow="1" bandRow="1">
                <a:tableStyleId>{5C22544A-7EE6-4342-B048-85BDC9FD1C3A}</a:tableStyleId>
              </a:tblPr>
              <a:tblGrid>
                <a:gridCol w="918588">
                  <a:extLst>
                    <a:ext uri="{9D8B030D-6E8A-4147-A177-3AD203B41FA5}">
                      <a16:colId xmlns:a16="http://schemas.microsoft.com/office/drawing/2014/main" val="20000"/>
                    </a:ext>
                  </a:extLst>
                </a:gridCol>
                <a:gridCol w="3593913">
                  <a:extLst>
                    <a:ext uri="{9D8B030D-6E8A-4147-A177-3AD203B41FA5}">
                      <a16:colId xmlns:a16="http://schemas.microsoft.com/office/drawing/2014/main" val="20001"/>
                    </a:ext>
                  </a:extLst>
                </a:gridCol>
                <a:gridCol w="1536171">
                  <a:extLst>
                    <a:ext uri="{9D8B030D-6E8A-4147-A177-3AD203B41FA5}">
                      <a16:colId xmlns:a16="http://schemas.microsoft.com/office/drawing/2014/main" val="20002"/>
                    </a:ext>
                  </a:extLst>
                </a:gridCol>
                <a:gridCol w="3936437">
                  <a:extLst>
                    <a:ext uri="{9D8B030D-6E8A-4147-A177-3AD203B41FA5}">
                      <a16:colId xmlns:a16="http://schemas.microsoft.com/office/drawing/2014/main" val="20003"/>
                    </a:ext>
                  </a:extLst>
                </a:gridCol>
                <a:gridCol w="1344149">
                  <a:extLst>
                    <a:ext uri="{9D8B030D-6E8A-4147-A177-3AD203B41FA5}">
                      <a16:colId xmlns:a16="http://schemas.microsoft.com/office/drawing/2014/main" val="20004"/>
                    </a:ext>
                  </a:extLst>
                </a:gridCol>
              </a:tblGrid>
              <a:tr h="324177">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rPr>
                        <a:t>Value</a:t>
                      </a:r>
                      <a:endParaRPr lang="ko-KR" altLang="en-US" sz="1400" dirty="0">
                        <a:solidFill>
                          <a:schemeClr val="tx1"/>
                        </a:solidFill>
                        <a:latin typeface="맑은 고딕" panose="020B0503020000020004" pitchFamily="50" charset="-127"/>
                        <a:ea typeface="맑은 고딕" panose="020B0503020000020004" pitchFamily="50" charset="-127"/>
                      </a:endParaRPr>
                    </a:p>
                  </a:txBody>
                  <a:tcPr marL="121920" marR="121920">
                    <a:lnR w="1270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pPr algn="l" latinLnBrk="1"/>
                      <a:r>
                        <a:rPr lang="en-US" altLang="ko-KR" sz="1400" dirty="0">
                          <a:solidFill>
                            <a:schemeClr val="tx1"/>
                          </a:solidFill>
                          <a:latin typeface="맑은 고딕" panose="020B0503020000020004" pitchFamily="50" charset="-127"/>
                          <a:ea typeface="맑은 고딕" panose="020B0503020000020004" pitchFamily="50" charset="-127"/>
                        </a:rPr>
                        <a:t>Parent  </a:t>
                      </a:r>
                      <a:endParaRPr lang="ko-KR" altLang="en-US" sz="1400" dirty="0">
                        <a:solidFill>
                          <a:schemeClr val="tx1"/>
                        </a:solidFill>
                        <a:latin typeface="맑은 고딕" panose="020B0503020000020004" pitchFamily="50" charset="-127"/>
                        <a:ea typeface="맑은 고딕" panose="020B0503020000020004" pitchFamily="50" charset="-127"/>
                      </a:endParaRPr>
                    </a:p>
                  </a:txBody>
                  <a:tcPr marL="121920" marR="121920">
                    <a:lnL w="1270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rPr>
                        <a:t>State</a:t>
                      </a:r>
                      <a:endParaRPr lang="ko-KR" altLang="en-US" sz="1400" dirty="0">
                        <a:solidFill>
                          <a:schemeClr val="tx1"/>
                        </a:solidFill>
                        <a:latin typeface="맑은 고딕" panose="020B0503020000020004" pitchFamily="50" charset="-127"/>
                        <a:ea typeface="맑은 고딕" panose="020B0503020000020004" pitchFamily="50" charset="-127"/>
                      </a:endParaRPr>
                    </a:p>
                  </a:txBody>
                  <a:tcPr marL="121920" marR="121920">
                    <a:lnR w="1270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pPr algn="l" latinLnBrk="1"/>
                      <a:r>
                        <a:rPr lang="en-US" altLang="ko-KR" sz="1400" dirty="0">
                          <a:solidFill>
                            <a:schemeClr val="tx1"/>
                          </a:solidFill>
                          <a:latin typeface="맑은 고딕" panose="020B0503020000020004" pitchFamily="50" charset="-127"/>
                          <a:ea typeface="맑은 고딕" panose="020B0503020000020004" pitchFamily="50" charset="-127"/>
                        </a:rPr>
                        <a:t>Child</a:t>
                      </a:r>
                      <a:endParaRPr lang="ko-KR" altLang="en-US" sz="1400" dirty="0">
                        <a:solidFill>
                          <a:schemeClr val="tx1"/>
                        </a:solidFill>
                        <a:latin typeface="맑은 고딕" panose="020B0503020000020004" pitchFamily="50" charset="-127"/>
                        <a:ea typeface="맑은 고딕" panose="020B0503020000020004" pitchFamily="50" charset="-127"/>
                      </a:endParaRPr>
                    </a:p>
                  </a:txBody>
                  <a:tcPr marL="121920" marR="121920">
                    <a:lnL w="1270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rPr>
                        <a:t>State</a:t>
                      </a:r>
                      <a:endParaRPr lang="ko-KR" altLang="en-US" sz="1400" dirty="0">
                        <a:solidFill>
                          <a:schemeClr val="tx1"/>
                        </a:solidFill>
                        <a:latin typeface="맑은 고딕" panose="020B0503020000020004" pitchFamily="50" charset="-127"/>
                        <a:ea typeface="맑은 고딕" panose="020B0503020000020004" pitchFamily="50" charset="-127"/>
                      </a:endParaRPr>
                    </a:p>
                  </a:txBody>
                  <a:tcPr marL="121920" marR="121920">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6595">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a:txBody>
                    <a:bodyPr/>
                    <a:lstStyle/>
                    <a:p>
                      <a:pPr algn="l" latinLnBrk="1"/>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Create(Child)</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solidFill>
                            <a:schemeClr val="tx1"/>
                          </a:solidFill>
                          <a:latin typeface="Vijaya" panose="020B0604020202020204" pitchFamily="34" charset="0"/>
                          <a:ea typeface="맑은 고딕" panose="020B0503020000020004" pitchFamily="50" charset="-127"/>
                          <a:cs typeface="Vijaya" panose="020B0604020202020204" pitchFamily="34" charset="0"/>
                        </a:rPr>
                        <a:t>(Child exists; is runnable)</a:t>
                      </a:r>
                      <a:endParaRPr lang="ko-KR" altLang="en-US" sz="1400" dirty="0">
                        <a:solidFill>
                          <a:schemeClr val="tx1"/>
                        </a:solidFill>
                        <a:latin typeface="Vijaya" panose="020B0604020202020204" pitchFamily="34" charset="0"/>
                        <a:ea typeface="맑은 고딕" panose="020B0503020000020004" pitchFamily="50" charset="-127"/>
                        <a:cs typeface="Vijaya" panose="020B0604020202020204" pitchFamily="34" charset="0"/>
                      </a:endParaRPr>
                    </a:p>
                  </a:txBody>
                  <a:tcPr marL="121920" marR="121920">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24177">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i="1"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Interrupt;</a:t>
                      </a:r>
                      <a:r>
                        <a:rPr lang="en-US" altLang="ko-KR" sz="1400" i="1"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r>
                        <a:rPr lang="en-US" altLang="ko-KR" sz="1400" i="1"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switch→Child</a:t>
                      </a:r>
                      <a:endParaRPr lang="ko-KR" altLang="en-US" sz="1400" i="1"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child runs</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2"/>
                  </a:ext>
                </a:extLst>
              </a:tr>
              <a:tr h="324177">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call </a:t>
                      </a:r>
                      <a:r>
                        <a:rPr lang="en-US" altLang="ko-KR" sz="14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sem_post</a:t>
                      </a:r>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3"/>
                  </a:ext>
                </a:extLst>
              </a:tr>
              <a:tr h="324177">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increment </a:t>
                      </a:r>
                      <a:r>
                        <a:rPr lang="en-US" altLang="ko-KR" sz="14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4"/>
                  </a:ext>
                </a:extLst>
              </a:tr>
              <a:tr h="356595">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600" dirty="0">
                        <a:solidFill>
                          <a:schemeClr val="tx1"/>
                        </a:solidFill>
                        <a:latin typeface="Vijaya" panose="020B0604020202020204" pitchFamily="34" charset="0"/>
                        <a:ea typeface="맑은 고딕" panose="020B0503020000020004" pitchFamily="50" charset="-127"/>
                        <a:cs typeface="Vijaya" panose="020B0604020202020204" pitchFamily="34"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wake(nobody)</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5"/>
                  </a:ext>
                </a:extLst>
              </a:tr>
              <a:tr h="324177">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sem_post</a:t>
                      </a:r>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returns</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6"/>
                  </a:ext>
                </a:extLst>
              </a:tr>
              <a:tr h="324177">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parent runs</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i="1"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Interrupt; </a:t>
                      </a:r>
                      <a:r>
                        <a:rPr lang="en-US" altLang="ko-KR" sz="1400" i="1"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Switch→Parent</a:t>
                      </a:r>
                      <a:endParaRPr lang="ko-KR" altLang="en-US" sz="1400" i="1"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7"/>
                  </a:ext>
                </a:extLst>
              </a:tr>
              <a:tr h="324177">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call </a:t>
                      </a:r>
                      <a:r>
                        <a:rPr lang="en-US" altLang="ko-KR" sz="14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sem_wait</a:t>
                      </a:r>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400" dirty="0">
                        <a:solidFill>
                          <a:schemeClr val="tx1"/>
                        </a:solidFill>
                        <a:latin typeface="Vijaya" panose="020B0604020202020204" pitchFamily="34" charset="0"/>
                        <a:ea typeface="맑은 고딕" panose="020B0503020000020004" pitchFamily="50" charset="-127"/>
                        <a:cs typeface="Vijaya" panose="020B0604020202020204" pitchFamily="34"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8"/>
                  </a:ext>
                </a:extLst>
              </a:tr>
              <a:tr h="324177">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decrement</a:t>
                      </a:r>
                      <a:r>
                        <a:rPr lang="en-US" altLang="ko-KR" sz="14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r>
                        <a:rPr lang="en-US" altLang="ko-KR" sz="1400" baseline="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9"/>
                  </a:ext>
                </a:extLst>
              </a:tr>
              <a:tr h="356595">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r>
                        <a:rPr lang="en-US" altLang="ko-KR" sz="14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a:t>
                      </a:r>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&lt;0)</a:t>
                      </a:r>
                      <a:r>
                        <a:rPr lang="en-US" altLang="ko-KR" sz="1400" dirty="0">
                          <a:solidFill>
                            <a:schemeClr val="tx1"/>
                          </a:solidFill>
                          <a:latin typeface="Vijaya" panose="020B0604020202020204" pitchFamily="34" charset="0"/>
                          <a:ea typeface="맑은 고딕" panose="020B0503020000020004" pitchFamily="50" charset="-127"/>
                          <a:cs typeface="Vijaya" panose="020B0604020202020204" pitchFamily="34" charset="0"/>
                        </a:rPr>
                        <a:t>→</a:t>
                      </a:r>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awake</a:t>
                      </a:r>
                      <a:r>
                        <a:rPr lang="en-US" altLang="ko-KR" sz="14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600" dirty="0">
                        <a:solidFill>
                          <a:schemeClr val="tx1"/>
                        </a:solidFill>
                        <a:latin typeface="Vijaya" panose="020B0604020202020204" pitchFamily="34" charset="0"/>
                        <a:ea typeface="맑은 고딕" panose="020B0503020000020004" pitchFamily="50" charset="-127"/>
                        <a:cs typeface="Vijaya" panose="020B0604020202020204" pitchFamily="34"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10"/>
                  </a:ext>
                </a:extLst>
              </a:tr>
              <a:tr h="324177">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sem_wait</a:t>
                      </a:r>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r>
                        <a:rPr lang="en-US" altLang="ko-KR" sz="14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retruns</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400" dirty="0">
                        <a:solidFill>
                          <a:schemeClr val="tx1"/>
                        </a:solidFill>
                        <a:latin typeface="Vijaya" panose="020B0604020202020204" pitchFamily="34" charset="0"/>
                        <a:ea typeface="맑은 고딕" panose="020B0503020000020004" pitchFamily="50" charset="-127"/>
                        <a:cs typeface="Vijaya" panose="020B0604020202020204" pitchFamily="34"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11"/>
                  </a:ext>
                </a:extLst>
              </a:tr>
            </a:tbl>
          </a:graphicData>
        </a:graphic>
      </p:graphicFrame>
      <p:grpSp>
        <p:nvGrpSpPr>
          <p:cNvPr id="8"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403979155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How To Implement Semaphores</a:t>
            </a:r>
            <a:endParaRPr lang="ko-KR" altLang="en-US" dirty="0"/>
          </a:p>
        </p:txBody>
      </p:sp>
      <p:sp>
        <p:nvSpPr>
          <p:cNvPr id="3" name="내용 개체 틀 2"/>
          <p:cNvSpPr>
            <a:spLocks noGrp="1"/>
          </p:cNvSpPr>
          <p:nvPr>
            <p:ph idx="1"/>
          </p:nvPr>
        </p:nvSpPr>
        <p:spPr>
          <a:xfrm>
            <a:off x="838200" y="1454046"/>
            <a:ext cx="10515600" cy="4722917"/>
          </a:xfrm>
        </p:spPr>
        <p:txBody>
          <a:bodyPr/>
          <a:lstStyle/>
          <a:p>
            <a:r>
              <a:rPr lang="en-US" altLang="ko-KR" dirty="0"/>
              <a:t>Build our own version of semaphores called </a:t>
            </a:r>
            <a:r>
              <a:rPr lang="en-US" altLang="ko-KR" dirty="0" err="1">
                <a:solidFill>
                  <a:schemeClr val="accent6">
                    <a:lumMod val="75000"/>
                  </a:schemeClr>
                </a:solidFill>
              </a:rPr>
              <a:t>Zemaphores</a:t>
            </a:r>
            <a:endParaRPr lang="en-US" altLang="ko-KR" dirty="0">
              <a:solidFill>
                <a:schemeClr val="accent6">
                  <a:lumMod val="75000"/>
                </a:schemeClr>
              </a:solidFill>
            </a:endParaRPr>
          </a:p>
          <a:p>
            <a:pPr lvl="1"/>
            <a:endParaRPr lang="ko-KR" altLang="en-US" dirty="0">
              <a:solidFill>
                <a:schemeClr val="accent6">
                  <a:lumMod val="75000"/>
                </a:schemeClr>
              </a:solidFill>
            </a:endParaRPr>
          </a:p>
        </p:txBody>
      </p:sp>
      <p:sp>
        <p:nvSpPr>
          <p:cNvPr id="6" name="TextBox 5"/>
          <p:cNvSpPr txBox="1"/>
          <p:nvPr/>
        </p:nvSpPr>
        <p:spPr>
          <a:xfrm>
            <a:off x="1871531" y="1933731"/>
            <a:ext cx="8368429" cy="4616648"/>
          </a:xfrm>
          <a:prstGeom prst="rect">
            <a:avLst/>
          </a:prstGeom>
          <a:noFill/>
          <a:ln>
            <a:solidFill>
              <a:schemeClr val="tx1"/>
            </a:solidFill>
          </a:ln>
        </p:spPr>
        <p:txBody>
          <a:bodyPr wrap="square" rtlCol="0">
            <a:spAutoFit/>
          </a:bodyPr>
          <a:lstStyle/>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srgbClr val="00B050"/>
                </a:solidFill>
                <a:latin typeface="Courier New" panose="02070309020205020404" pitchFamily="49" charset="0"/>
                <a:cs typeface="Courier New" panose="02070309020205020404" pitchFamily="49" charset="0"/>
              </a:rPr>
              <a:t>typedef</a:t>
            </a:r>
            <a:r>
              <a:rPr lang="en-US" altLang="ko-KR" sz="1400" dirty="0">
                <a:solidFill>
                  <a:srgbClr val="00B050"/>
                </a:solidFill>
                <a:latin typeface="Courier New" panose="02070309020205020404" pitchFamily="49" charset="0"/>
                <a:cs typeface="Courier New" panose="02070309020205020404" pitchFamily="49" charset="0"/>
              </a:rPr>
              <a:t> </a:t>
            </a:r>
            <a:r>
              <a:rPr lang="en-US" altLang="ko-KR" sz="1400" dirty="0" err="1">
                <a:solidFill>
                  <a:srgbClr val="00B050"/>
                </a:solidFill>
                <a:latin typeface="Courier New" panose="02070309020205020404" pitchFamily="49" charset="0"/>
                <a:cs typeface="Courier New" panose="02070309020205020404" pitchFamily="49" charset="0"/>
              </a:rPr>
              <a:t>struct</a:t>
            </a:r>
            <a:r>
              <a:rPr lang="en-US" altLang="ko-KR" sz="1400" dirty="0">
                <a:solidFill>
                  <a:prstClr val="black"/>
                </a:solidFill>
                <a:latin typeface="Courier New" panose="02070309020205020404" pitchFamily="49" charset="0"/>
                <a:cs typeface="Courier New" panose="02070309020205020404" pitchFamily="49" charset="0"/>
              </a:rPr>
              <a:t> __</a:t>
            </a:r>
            <a:r>
              <a:rPr lang="en-US" altLang="ko-KR" sz="1400" dirty="0" err="1">
                <a:solidFill>
                  <a:prstClr val="black"/>
                </a:solidFill>
                <a:latin typeface="Courier New" panose="02070309020205020404" pitchFamily="49" charset="0"/>
                <a:cs typeface="Courier New" panose="02070309020205020404" pitchFamily="49" charset="0"/>
              </a:rPr>
              <a:t>Zem_t</a:t>
            </a:r>
            <a:r>
              <a:rPr lang="en-US" altLang="ko-KR" sz="1400" dirty="0">
                <a:solidFill>
                  <a:prstClr val="black"/>
                </a:solidFill>
                <a:latin typeface="Courier New" panose="02070309020205020404" pitchFamily="49" charset="0"/>
                <a:cs typeface="Courier New" panose="02070309020205020404" pitchFamily="49" charset="0"/>
              </a:rPr>
              <a:t> {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srgbClr val="00B050"/>
                </a:solidFill>
                <a:latin typeface="Courier New" panose="02070309020205020404" pitchFamily="49" charset="0"/>
                <a:cs typeface="Courier New" panose="02070309020205020404" pitchFamily="49" charset="0"/>
              </a:rPr>
              <a:t>int</a:t>
            </a:r>
            <a:r>
              <a:rPr lang="en-US" altLang="ko-KR" sz="1400" dirty="0">
                <a:solidFill>
                  <a:prstClr val="black"/>
                </a:solidFill>
                <a:latin typeface="Courier New" panose="02070309020205020404" pitchFamily="49" charset="0"/>
                <a:cs typeface="Courier New" panose="02070309020205020404" pitchFamily="49" charset="0"/>
              </a:rPr>
              <a:t> value;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pthread_cond_t</a:t>
            </a: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cond</a:t>
            </a:r>
            <a:r>
              <a:rPr lang="en-US" altLang="ko-KR" sz="1400" dirty="0">
                <a:solidFill>
                  <a:prstClr val="black"/>
                </a:solidFill>
                <a:latin typeface="Courier New" panose="02070309020205020404" pitchFamily="49" charset="0"/>
                <a:cs typeface="Courier New" panose="02070309020205020404" pitchFamily="49" charset="0"/>
              </a:rPr>
              <a:t>;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pthread_mutex_t</a:t>
            </a:r>
            <a:r>
              <a:rPr lang="en-US" altLang="ko-KR" sz="1400" dirty="0">
                <a:solidFill>
                  <a:prstClr val="black"/>
                </a:solidFill>
                <a:latin typeface="Courier New" panose="02070309020205020404" pitchFamily="49" charset="0"/>
                <a:cs typeface="Courier New" panose="02070309020205020404" pitchFamily="49" charset="0"/>
              </a:rPr>
              <a:t> lock;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 </a:t>
            </a:r>
            <a:r>
              <a:rPr lang="en-US" altLang="ko-KR" sz="1400" dirty="0" err="1">
                <a:solidFill>
                  <a:prstClr val="black"/>
                </a:solidFill>
                <a:latin typeface="Courier New" panose="02070309020205020404" pitchFamily="49" charset="0"/>
                <a:cs typeface="Courier New" panose="02070309020205020404" pitchFamily="49" charset="0"/>
              </a:rPr>
              <a:t>Zem_t</a:t>
            </a:r>
            <a:r>
              <a:rPr lang="en-US" altLang="ko-KR" sz="1400" dirty="0">
                <a:solidFill>
                  <a:prstClr val="black"/>
                </a:solidFill>
                <a:latin typeface="Courier New" panose="02070309020205020404" pitchFamily="49" charset="0"/>
                <a:cs typeface="Courier New" panose="02070309020205020404" pitchFamily="49" charset="0"/>
              </a:rPr>
              <a:t>;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a:solidFill>
                  <a:srgbClr val="00B0F0"/>
                </a:solidFill>
                <a:latin typeface="Courier New" panose="02070309020205020404" pitchFamily="49" charset="0"/>
                <a:cs typeface="Courier New" panose="02070309020205020404" pitchFamily="49" charset="0"/>
              </a:rPr>
              <a:t>// only one thread can call this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a:solidFill>
                  <a:srgbClr val="00B050"/>
                </a:solidFill>
                <a:latin typeface="Courier New" panose="02070309020205020404" pitchFamily="49" charset="0"/>
                <a:cs typeface="Courier New" panose="02070309020205020404" pitchFamily="49" charset="0"/>
              </a:rPr>
              <a:t>void</a:t>
            </a: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Zem_init</a:t>
            </a:r>
            <a:r>
              <a:rPr lang="en-US" altLang="ko-KR" sz="1400" dirty="0">
                <a:solidFill>
                  <a:prstClr val="black"/>
                </a:solidFill>
                <a:latin typeface="Courier New" panose="02070309020205020404" pitchFamily="49" charset="0"/>
                <a:cs typeface="Courier New" panose="02070309020205020404" pitchFamily="49" charset="0"/>
              </a:rPr>
              <a:t>(</a:t>
            </a:r>
            <a:r>
              <a:rPr lang="en-US" altLang="ko-KR" sz="1400" dirty="0" err="1">
                <a:solidFill>
                  <a:prstClr val="black"/>
                </a:solidFill>
                <a:latin typeface="Courier New" panose="02070309020205020404" pitchFamily="49" charset="0"/>
                <a:cs typeface="Courier New" panose="02070309020205020404" pitchFamily="49" charset="0"/>
              </a:rPr>
              <a:t>Zem_t</a:t>
            </a:r>
            <a:r>
              <a:rPr lang="en-US" altLang="ko-KR" sz="1400" dirty="0">
                <a:solidFill>
                  <a:prstClr val="black"/>
                </a:solidFill>
                <a:latin typeface="Courier New" panose="02070309020205020404" pitchFamily="49" charset="0"/>
                <a:cs typeface="Courier New" panose="02070309020205020404" pitchFamily="49" charset="0"/>
              </a:rPr>
              <a:t> *s, </a:t>
            </a:r>
            <a:r>
              <a:rPr lang="en-US" altLang="ko-KR" sz="1400" dirty="0" err="1">
                <a:solidFill>
                  <a:srgbClr val="00B050"/>
                </a:solidFill>
                <a:latin typeface="Courier New" panose="02070309020205020404" pitchFamily="49" charset="0"/>
                <a:cs typeface="Courier New" panose="02070309020205020404" pitchFamily="49" charset="0"/>
              </a:rPr>
              <a:t>int</a:t>
            </a:r>
            <a:r>
              <a:rPr lang="en-US" altLang="ko-KR" sz="1400" dirty="0">
                <a:solidFill>
                  <a:prstClr val="black"/>
                </a:solidFill>
                <a:latin typeface="Courier New" panose="02070309020205020404" pitchFamily="49" charset="0"/>
                <a:cs typeface="Courier New" panose="02070309020205020404" pitchFamily="49" charset="0"/>
              </a:rPr>
              <a:t> value) {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s-&gt;value = value;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Cond_init</a:t>
            </a:r>
            <a:r>
              <a:rPr lang="en-US" altLang="ko-KR" sz="1400" dirty="0">
                <a:solidFill>
                  <a:prstClr val="black"/>
                </a:solidFill>
                <a:latin typeface="Courier New" panose="02070309020205020404" pitchFamily="49" charset="0"/>
                <a:cs typeface="Courier New" panose="02070309020205020404" pitchFamily="49" charset="0"/>
              </a:rPr>
              <a:t>(&amp;s-&gt;</a:t>
            </a:r>
            <a:r>
              <a:rPr lang="en-US" altLang="ko-KR" sz="1400" dirty="0" err="1">
                <a:solidFill>
                  <a:prstClr val="black"/>
                </a:solidFill>
                <a:latin typeface="Courier New" panose="02070309020205020404" pitchFamily="49" charset="0"/>
                <a:cs typeface="Courier New" panose="02070309020205020404" pitchFamily="49" charset="0"/>
              </a:rPr>
              <a:t>cond</a:t>
            </a:r>
            <a:r>
              <a:rPr lang="en-US" altLang="ko-KR" sz="1400" dirty="0">
                <a:solidFill>
                  <a:prstClr val="black"/>
                </a:solidFill>
                <a:latin typeface="Courier New" panose="02070309020205020404" pitchFamily="49" charset="0"/>
                <a:cs typeface="Courier New" panose="02070309020205020404" pitchFamily="49" charset="0"/>
              </a:rPr>
              <a:t>);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Mutex_init</a:t>
            </a:r>
            <a:r>
              <a:rPr lang="en-US" altLang="ko-KR" sz="1400" dirty="0">
                <a:solidFill>
                  <a:prstClr val="black"/>
                </a:solidFill>
                <a:latin typeface="Courier New" panose="02070309020205020404" pitchFamily="49" charset="0"/>
                <a:cs typeface="Courier New" panose="02070309020205020404" pitchFamily="49" charset="0"/>
              </a:rPr>
              <a:t>(&amp;s-&gt;lock);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a:solidFill>
                  <a:srgbClr val="00B050"/>
                </a:solidFill>
                <a:latin typeface="Courier New" panose="02070309020205020404" pitchFamily="49" charset="0"/>
                <a:cs typeface="Courier New" panose="02070309020205020404" pitchFamily="49" charset="0"/>
              </a:rPr>
              <a:t>void</a:t>
            </a: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Zem_wait</a:t>
            </a:r>
            <a:r>
              <a:rPr lang="en-US" altLang="ko-KR" sz="1400" dirty="0">
                <a:solidFill>
                  <a:prstClr val="black"/>
                </a:solidFill>
                <a:latin typeface="Courier New" panose="02070309020205020404" pitchFamily="49" charset="0"/>
                <a:cs typeface="Courier New" panose="02070309020205020404" pitchFamily="49" charset="0"/>
              </a:rPr>
              <a:t>(</a:t>
            </a:r>
            <a:r>
              <a:rPr lang="en-US" altLang="ko-KR" sz="1400" dirty="0" err="1">
                <a:solidFill>
                  <a:prstClr val="black"/>
                </a:solidFill>
                <a:latin typeface="Courier New" panose="02070309020205020404" pitchFamily="49" charset="0"/>
                <a:cs typeface="Courier New" panose="02070309020205020404" pitchFamily="49" charset="0"/>
              </a:rPr>
              <a:t>Zem_t</a:t>
            </a:r>
            <a:r>
              <a:rPr lang="en-US" altLang="ko-KR" sz="1400" dirty="0">
                <a:solidFill>
                  <a:prstClr val="black"/>
                </a:solidFill>
                <a:latin typeface="Courier New" panose="02070309020205020404" pitchFamily="49" charset="0"/>
                <a:cs typeface="Courier New" panose="02070309020205020404" pitchFamily="49" charset="0"/>
              </a:rPr>
              <a:t> *s) {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Mutex_lock</a:t>
            </a:r>
            <a:r>
              <a:rPr lang="en-US" altLang="ko-KR" sz="1400" dirty="0">
                <a:solidFill>
                  <a:prstClr val="black"/>
                </a:solidFill>
                <a:latin typeface="Courier New" panose="02070309020205020404" pitchFamily="49" charset="0"/>
                <a:cs typeface="Courier New" panose="02070309020205020404" pitchFamily="49" charset="0"/>
              </a:rPr>
              <a:t>(&amp;s-&gt;lock);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while (s-&gt;value &lt;= </a:t>
            </a:r>
            <a:r>
              <a:rPr lang="en-US" altLang="ko-KR" sz="1400" dirty="0">
                <a:solidFill>
                  <a:srgbClr val="FF0000"/>
                </a:solidFill>
                <a:latin typeface="Courier New" panose="02070309020205020404" pitchFamily="49" charset="0"/>
                <a:cs typeface="Courier New" panose="02070309020205020404" pitchFamily="49" charset="0"/>
              </a:rPr>
              <a:t>0</a:t>
            </a:r>
            <a:r>
              <a:rPr lang="en-US" altLang="ko-KR" sz="1400" dirty="0">
                <a:solidFill>
                  <a:prstClr val="black"/>
                </a:solidFill>
                <a:latin typeface="Courier New" panose="02070309020205020404" pitchFamily="49" charset="0"/>
                <a:cs typeface="Courier New" panose="02070309020205020404" pitchFamily="49" charset="0"/>
              </a:rPr>
              <a:t>)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Cond_wait</a:t>
            </a:r>
            <a:r>
              <a:rPr lang="en-US" altLang="ko-KR" sz="1400" dirty="0">
                <a:solidFill>
                  <a:prstClr val="black"/>
                </a:solidFill>
                <a:latin typeface="Courier New" panose="02070309020205020404" pitchFamily="49" charset="0"/>
                <a:cs typeface="Courier New" panose="02070309020205020404" pitchFamily="49" charset="0"/>
              </a:rPr>
              <a:t>(&amp;s-&gt;</a:t>
            </a:r>
            <a:r>
              <a:rPr lang="en-US" altLang="ko-KR" sz="1400" dirty="0" err="1">
                <a:solidFill>
                  <a:prstClr val="black"/>
                </a:solidFill>
                <a:latin typeface="Courier New" panose="02070309020205020404" pitchFamily="49" charset="0"/>
                <a:cs typeface="Courier New" panose="02070309020205020404" pitchFamily="49" charset="0"/>
              </a:rPr>
              <a:t>cond</a:t>
            </a:r>
            <a:r>
              <a:rPr lang="en-US" altLang="ko-KR" sz="1400" dirty="0">
                <a:solidFill>
                  <a:prstClr val="black"/>
                </a:solidFill>
                <a:latin typeface="Courier New" panose="02070309020205020404" pitchFamily="49" charset="0"/>
                <a:cs typeface="Courier New" panose="02070309020205020404" pitchFamily="49" charset="0"/>
              </a:rPr>
              <a:t>, &amp;s-&gt;lock);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s-&gt;value--;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Mutex_unlock</a:t>
            </a:r>
            <a:r>
              <a:rPr lang="en-US" altLang="ko-KR" sz="1400" dirty="0">
                <a:solidFill>
                  <a:prstClr val="black"/>
                </a:solidFill>
                <a:latin typeface="Courier New" panose="02070309020205020404" pitchFamily="49" charset="0"/>
                <a:cs typeface="Courier New" panose="02070309020205020404" pitchFamily="49" charset="0"/>
              </a:rPr>
              <a:t>(&amp;s-&gt;lock);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 </a:t>
            </a:r>
          </a:p>
          <a:p>
            <a:pPr marL="342900" indent="-342900">
              <a:buFontTx/>
              <a:buAutoNum type="arabicPlain"/>
            </a:pPr>
            <a:r>
              <a:rPr lang="en-US" altLang="ko-KR" sz="1400" dirty="0">
                <a:solidFill>
                  <a:prstClr val="black"/>
                </a:solidFill>
                <a:latin typeface="Courier New" panose="02070309020205020404" pitchFamily="49" charset="0"/>
                <a:cs typeface="Courier New" panose="02070309020205020404" pitchFamily="49" charset="0"/>
              </a:rPr>
              <a:t> …</a:t>
            </a:r>
            <a:endParaRPr lang="en-US" altLang="ko-KR" sz="1400" dirty="0">
              <a:solidFill>
                <a:prstClr val="black"/>
              </a:solidFill>
              <a:latin typeface="Courier New" pitchFamily="49" charset="0"/>
              <a:ea typeface="맑은 고딕" pitchFamily="50" charset="-127"/>
              <a:cs typeface="Courier New" pitchFamily="49" charset="0"/>
            </a:endParaRPr>
          </a:p>
        </p:txBody>
      </p:sp>
      <p:grpSp>
        <p:nvGrpSpPr>
          <p:cNvPr id="7"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3306126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How To Implement Semaphores (Cont.)</a:t>
            </a:r>
            <a:endParaRPr lang="ko-KR" altLang="en-US" dirty="0"/>
          </a:p>
        </p:txBody>
      </p:sp>
      <p:sp>
        <p:nvSpPr>
          <p:cNvPr id="3" name="내용 개체 틀 2"/>
          <p:cNvSpPr>
            <a:spLocks noGrp="1"/>
          </p:cNvSpPr>
          <p:nvPr>
            <p:ph idx="1"/>
          </p:nvPr>
        </p:nvSpPr>
        <p:spPr/>
        <p:txBody>
          <a:bodyPr/>
          <a:lstStyle/>
          <a:p>
            <a:endParaRPr lang="en-US" altLang="ko-KR" dirty="0">
              <a:solidFill>
                <a:schemeClr val="accent6">
                  <a:lumMod val="75000"/>
                </a:schemeClr>
              </a:solidFill>
            </a:endParaRPr>
          </a:p>
          <a:p>
            <a:endParaRPr lang="en-US" altLang="ko-KR" dirty="0">
              <a:solidFill>
                <a:schemeClr val="accent6">
                  <a:lumMod val="75000"/>
                </a:schemeClr>
              </a:solidFill>
            </a:endParaRPr>
          </a:p>
          <a:p>
            <a:endParaRPr lang="en-US" altLang="ko-KR" dirty="0">
              <a:solidFill>
                <a:schemeClr val="accent6">
                  <a:lumMod val="75000"/>
                </a:schemeClr>
              </a:solidFill>
            </a:endParaRPr>
          </a:p>
          <a:p>
            <a:pPr lvl="1"/>
            <a:r>
              <a:rPr lang="en-US" altLang="ko-KR" dirty="0" err="1"/>
              <a:t>Zemaphore</a:t>
            </a:r>
            <a:r>
              <a:rPr lang="en-US" altLang="ko-KR" dirty="0"/>
              <a:t> don’t maintain the invariant that </a:t>
            </a:r>
            <a:r>
              <a:rPr lang="en-US" altLang="ko-KR" i="1" dirty="0"/>
              <a:t>the value of </a:t>
            </a:r>
            <a:r>
              <a:rPr lang="en-US" altLang="ko-KR" dirty="0"/>
              <a:t>the semaphore.</a:t>
            </a:r>
          </a:p>
          <a:p>
            <a:pPr lvl="2"/>
            <a:r>
              <a:rPr lang="en-US" altLang="ko-KR" dirty="0"/>
              <a:t>The value </a:t>
            </a:r>
            <a:r>
              <a:rPr lang="en-US" altLang="ko-KR" u="sng" dirty="0"/>
              <a:t>never be lower than zero</a:t>
            </a:r>
            <a:r>
              <a:rPr lang="en-US" altLang="ko-KR" dirty="0"/>
              <a:t>.</a:t>
            </a:r>
          </a:p>
          <a:p>
            <a:pPr lvl="2"/>
            <a:r>
              <a:rPr lang="en-US" altLang="ko-KR" dirty="0"/>
              <a:t>This behavior is </a:t>
            </a:r>
            <a:r>
              <a:rPr lang="en-US" altLang="ko-KR" b="1" dirty="0"/>
              <a:t>easier</a:t>
            </a:r>
            <a:r>
              <a:rPr lang="en-US" altLang="ko-KR" dirty="0"/>
              <a:t> to implement and </a:t>
            </a:r>
            <a:r>
              <a:rPr lang="en-US" altLang="ko-KR" b="1" dirty="0"/>
              <a:t>matches</a:t>
            </a:r>
            <a:r>
              <a:rPr lang="en-US" altLang="ko-KR" dirty="0"/>
              <a:t> the current Linux implementation.</a:t>
            </a:r>
            <a:endParaRPr lang="ko-KR" altLang="en-US" dirty="0"/>
          </a:p>
        </p:txBody>
      </p:sp>
      <p:sp>
        <p:nvSpPr>
          <p:cNvPr id="7" name="TextBox 6"/>
          <p:cNvSpPr txBox="1"/>
          <p:nvPr/>
        </p:nvSpPr>
        <p:spPr>
          <a:xfrm>
            <a:off x="1871531" y="1618938"/>
            <a:ext cx="8368429" cy="1384995"/>
          </a:xfrm>
          <a:prstGeom prst="rect">
            <a:avLst/>
          </a:prstGeom>
          <a:noFill/>
          <a:ln>
            <a:solidFill>
              <a:schemeClr val="tx1"/>
            </a:solidFill>
          </a:ln>
        </p:spPr>
        <p:txBody>
          <a:bodyPr wrap="square" rtlCol="0">
            <a:spAutoFit/>
          </a:bodyPr>
          <a:lstStyle/>
          <a:p>
            <a:pPr marL="342900" indent="-342900">
              <a:buFont typeface="Wingdings" panose="05000000000000000000" pitchFamily="2" charset="2"/>
              <a:buAutoNum type="arabicPlain" startAt="22"/>
            </a:pPr>
            <a:r>
              <a:rPr lang="en-US" altLang="ko-KR" sz="1400" dirty="0">
                <a:latin typeface="Courier New" panose="02070309020205020404" pitchFamily="49" charset="0"/>
                <a:cs typeface="Courier New" panose="02070309020205020404" pitchFamily="49" charset="0"/>
              </a:rPr>
              <a:t> </a:t>
            </a:r>
            <a:r>
              <a:rPr lang="en-US" altLang="ko-KR" sz="1400" dirty="0">
                <a:solidFill>
                  <a:srgbClr val="00B050"/>
                </a:solidFill>
                <a:latin typeface="Courier New" panose="02070309020205020404" pitchFamily="49" charset="0"/>
                <a:cs typeface="Courier New" panose="02070309020205020404" pitchFamily="49" charset="0"/>
              </a:rPr>
              <a:t>void</a:t>
            </a: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Zem_post</a:t>
            </a:r>
            <a:r>
              <a:rPr lang="en-US" altLang="ko-KR" sz="1400" dirty="0">
                <a:solidFill>
                  <a:prstClr val="black"/>
                </a:solidFill>
                <a:latin typeface="Courier New" panose="02070309020205020404" pitchFamily="49" charset="0"/>
                <a:cs typeface="Courier New" panose="02070309020205020404" pitchFamily="49" charset="0"/>
              </a:rPr>
              <a:t>(</a:t>
            </a:r>
            <a:r>
              <a:rPr lang="en-US" altLang="ko-KR" sz="1400" dirty="0" err="1">
                <a:solidFill>
                  <a:prstClr val="black"/>
                </a:solidFill>
                <a:latin typeface="Courier New" panose="02070309020205020404" pitchFamily="49" charset="0"/>
                <a:cs typeface="Courier New" panose="02070309020205020404" pitchFamily="49" charset="0"/>
              </a:rPr>
              <a:t>Zem_t</a:t>
            </a:r>
            <a:r>
              <a:rPr lang="en-US" altLang="ko-KR" sz="1400" dirty="0">
                <a:solidFill>
                  <a:prstClr val="black"/>
                </a:solidFill>
                <a:latin typeface="Courier New" panose="02070309020205020404" pitchFamily="49" charset="0"/>
                <a:cs typeface="Courier New" panose="02070309020205020404" pitchFamily="49" charset="0"/>
              </a:rPr>
              <a:t> *s) { </a:t>
            </a:r>
          </a:p>
          <a:p>
            <a:pPr marL="342900" indent="-342900">
              <a:buFontTx/>
              <a:buAutoNum type="arabicPlain" startAt="22"/>
            </a:pP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Mutex_lock</a:t>
            </a:r>
            <a:r>
              <a:rPr lang="en-US" altLang="ko-KR" sz="1400" dirty="0">
                <a:solidFill>
                  <a:prstClr val="black"/>
                </a:solidFill>
                <a:latin typeface="Courier New" panose="02070309020205020404" pitchFamily="49" charset="0"/>
                <a:cs typeface="Courier New" panose="02070309020205020404" pitchFamily="49" charset="0"/>
              </a:rPr>
              <a:t>(&amp;s-&gt;lock); </a:t>
            </a:r>
          </a:p>
          <a:p>
            <a:pPr marL="342900" indent="-342900">
              <a:buFontTx/>
              <a:buAutoNum type="arabicPlain" startAt="22"/>
            </a:pPr>
            <a:r>
              <a:rPr lang="en-US" altLang="ko-KR" sz="1400" dirty="0">
                <a:solidFill>
                  <a:prstClr val="black"/>
                </a:solidFill>
                <a:latin typeface="Courier New" panose="02070309020205020404" pitchFamily="49" charset="0"/>
                <a:cs typeface="Courier New" panose="02070309020205020404" pitchFamily="49" charset="0"/>
              </a:rPr>
              <a:t> 	s-&gt;value++; </a:t>
            </a:r>
          </a:p>
          <a:p>
            <a:pPr marL="342900" indent="-342900">
              <a:buFontTx/>
              <a:buAutoNum type="arabicPlain" startAt="22"/>
            </a:pP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Cond_signal</a:t>
            </a:r>
            <a:r>
              <a:rPr lang="en-US" altLang="ko-KR" sz="1400" dirty="0">
                <a:solidFill>
                  <a:prstClr val="black"/>
                </a:solidFill>
                <a:latin typeface="Courier New" panose="02070309020205020404" pitchFamily="49" charset="0"/>
                <a:cs typeface="Courier New" panose="02070309020205020404" pitchFamily="49" charset="0"/>
              </a:rPr>
              <a:t>(&amp;s-&gt;</a:t>
            </a:r>
            <a:r>
              <a:rPr lang="en-US" altLang="ko-KR" sz="1400" dirty="0" err="1">
                <a:solidFill>
                  <a:prstClr val="black"/>
                </a:solidFill>
                <a:latin typeface="Courier New" panose="02070309020205020404" pitchFamily="49" charset="0"/>
                <a:cs typeface="Courier New" panose="02070309020205020404" pitchFamily="49" charset="0"/>
              </a:rPr>
              <a:t>cond</a:t>
            </a:r>
            <a:r>
              <a:rPr lang="en-US" altLang="ko-KR" sz="1400" dirty="0">
                <a:solidFill>
                  <a:prstClr val="black"/>
                </a:solidFill>
                <a:latin typeface="Courier New" panose="02070309020205020404" pitchFamily="49" charset="0"/>
                <a:cs typeface="Courier New" panose="02070309020205020404" pitchFamily="49" charset="0"/>
              </a:rPr>
              <a:t>); </a:t>
            </a:r>
          </a:p>
          <a:p>
            <a:pPr marL="342900" indent="-342900">
              <a:buFontTx/>
              <a:buAutoNum type="arabicPlain" startAt="22"/>
            </a:pP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Mutex_unlock</a:t>
            </a:r>
            <a:r>
              <a:rPr lang="en-US" altLang="ko-KR" sz="1400" dirty="0">
                <a:solidFill>
                  <a:prstClr val="black"/>
                </a:solidFill>
                <a:latin typeface="Courier New" panose="02070309020205020404" pitchFamily="49" charset="0"/>
                <a:cs typeface="Courier New" panose="02070309020205020404" pitchFamily="49" charset="0"/>
              </a:rPr>
              <a:t>(&amp;s-&gt;lock); </a:t>
            </a:r>
          </a:p>
          <a:p>
            <a:pPr marL="342900" indent="-342900">
              <a:buFontTx/>
              <a:buAutoNum type="arabicPlain" startAt="22"/>
            </a:pPr>
            <a:r>
              <a:rPr lang="en-US" altLang="ko-KR" sz="1400" dirty="0">
                <a:solidFill>
                  <a:prstClr val="black"/>
                </a:solidFill>
                <a:latin typeface="Courier New" panose="02070309020205020404" pitchFamily="49" charset="0"/>
                <a:cs typeface="Courier New" panose="02070309020205020404" pitchFamily="49" charset="0"/>
              </a:rPr>
              <a:t> } </a:t>
            </a:r>
            <a:endParaRPr lang="en-US" altLang="ko-KR" sz="1400" dirty="0">
              <a:solidFill>
                <a:prstClr val="black"/>
              </a:solidFill>
              <a:latin typeface="Courier New" pitchFamily="49" charset="0"/>
              <a:ea typeface="맑은 고딕" pitchFamily="50" charset="-127"/>
              <a:cs typeface="Courier New" pitchFamily="49" charset="0"/>
            </a:endParaRPr>
          </a:p>
        </p:txBody>
      </p:sp>
      <p:grpSp>
        <p:nvGrpSpPr>
          <p:cNvPr id="8"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46348233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Counting Semaphores</a:t>
            </a:r>
            <a:endParaRPr lang="ko-KR" altLang="en-US" dirty="0"/>
          </a:p>
        </p:txBody>
      </p:sp>
      <p:sp>
        <p:nvSpPr>
          <p:cNvPr id="3" name="내용 개체 틀 2"/>
          <p:cNvSpPr>
            <a:spLocks noGrp="1"/>
          </p:cNvSpPr>
          <p:nvPr>
            <p:ph idx="1"/>
          </p:nvPr>
        </p:nvSpPr>
        <p:spPr>
          <a:xfrm>
            <a:off x="444795" y="1506648"/>
            <a:ext cx="10515600" cy="4351338"/>
          </a:xfrm>
        </p:spPr>
        <p:txBody>
          <a:bodyPr/>
          <a:lstStyle/>
          <a:p>
            <a:pPr marL="0" indent="0">
              <a:buNone/>
            </a:pPr>
            <a:endParaRPr lang="en-US" altLang="ko-KR" dirty="0">
              <a:solidFill>
                <a:schemeClr val="accent6">
                  <a:lumMod val="75000"/>
                </a:schemeClr>
              </a:solidFill>
            </a:endParaRPr>
          </a:p>
          <a:p>
            <a:pPr algn="l"/>
            <a:r>
              <a:rPr lang="en-US" b="0" i="0" u="none" strike="noStrike" baseline="0" dirty="0">
                <a:latin typeface="Times New Roman" panose="02020603050405020304" pitchFamily="18" charset="0"/>
              </a:rPr>
              <a:t>These are normally initialized to some value </a:t>
            </a:r>
            <a:r>
              <a:rPr lang="en-US" b="0" i="1" u="none" strike="noStrike" baseline="0" dirty="0">
                <a:latin typeface="Courier New,Italic"/>
              </a:rPr>
              <a:t>N, </a:t>
            </a:r>
            <a:r>
              <a:rPr lang="en-US" b="0" i="0" u="none" strike="noStrike" baseline="0" dirty="0">
                <a:latin typeface="Times New Roman" panose="02020603050405020304" pitchFamily="18" charset="0"/>
              </a:rPr>
              <a:t>which indicates the number of resources (say buffers) available. We show examples of both binary semaphores and counting </a:t>
            </a:r>
            <a:r>
              <a:rPr lang="en-IN" b="0" i="0" u="none" strike="noStrike" baseline="0" dirty="0">
                <a:latin typeface="Times New Roman" panose="02020603050405020304" pitchFamily="18" charset="0"/>
              </a:rPr>
              <a:t>semaphores throughout the session.</a:t>
            </a:r>
          </a:p>
          <a:p>
            <a:pPr algn="l"/>
            <a:r>
              <a:rPr lang="en-US" b="1" i="0" u="none" strike="noStrike" baseline="0" dirty="0">
                <a:latin typeface="Times New Roman" panose="02020603050405020304" pitchFamily="18" charset="0"/>
              </a:rPr>
              <a:t>We often differentiate between a binary semaphore and a counting semaphore, and we do so for our own edification. No difference exists between the two in the system code that implements a semaphore.</a:t>
            </a:r>
            <a:endParaRPr lang="en-US" altLang="ko-KR" sz="4000" dirty="0">
              <a:solidFill>
                <a:schemeClr val="accent6">
                  <a:lumMod val="75000"/>
                </a:schemeClr>
              </a:solidFill>
            </a:endParaRPr>
          </a:p>
        </p:txBody>
      </p:sp>
      <p:grpSp>
        <p:nvGrpSpPr>
          <p:cNvPr id="8"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67110588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IN" b="1" i="0" dirty="0">
                <a:solidFill>
                  <a:srgbClr val="24292E"/>
                </a:solidFill>
                <a:effectLst/>
                <a:latin typeface="-apple-system"/>
              </a:rPr>
              <a:t>System V Semaphores</a:t>
            </a:r>
          </a:p>
        </p:txBody>
      </p:sp>
      <p:sp>
        <p:nvSpPr>
          <p:cNvPr id="3" name="내용 개체 틀 2"/>
          <p:cNvSpPr>
            <a:spLocks noGrp="1"/>
          </p:cNvSpPr>
          <p:nvPr>
            <p:ph idx="1"/>
          </p:nvPr>
        </p:nvSpPr>
        <p:spPr/>
        <p:txBody>
          <a:bodyPr>
            <a:normAutofit/>
          </a:bodyPr>
          <a:lstStyle/>
          <a:p>
            <a:pPr algn="l"/>
            <a:r>
              <a:rPr lang="en-US" b="0" i="0" dirty="0">
                <a:solidFill>
                  <a:srgbClr val="24292E"/>
                </a:solidFill>
                <a:effectLst/>
                <a:latin typeface="-apple-system"/>
              </a:rPr>
              <a:t>A semaphore is UNIX System V consists of the following elements:</a:t>
            </a:r>
          </a:p>
          <a:p>
            <a:pPr algn="l">
              <a:buFont typeface="Arial" panose="020B0604020202020204" pitchFamily="34" charset="0"/>
              <a:buChar char="•"/>
            </a:pPr>
            <a:r>
              <a:rPr lang="en-US" b="0" i="0" dirty="0">
                <a:solidFill>
                  <a:srgbClr val="24292E"/>
                </a:solidFill>
                <a:effectLst/>
                <a:latin typeface="-apple-system"/>
              </a:rPr>
              <a:t>The value of the semaphore.</a:t>
            </a:r>
          </a:p>
          <a:p>
            <a:pPr lvl="1"/>
            <a:r>
              <a:rPr lang="en-US" b="0" i="0" dirty="0">
                <a:solidFill>
                  <a:srgbClr val="24292E"/>
                </a:solidFill>
                <a:effectLst/>
                <a:latin typeface="-apple-system"/>
              </a:rPr>
              <a:t>The process ID of the last process to manipulate the semaphore.</a:t>
            </a:r>
          </a:p>
          <a:p>
            <a:pPr lvl="1"/>
            <a:r>
              <a:rPr lang="en-US" b="0" i="0" dirty="0">
                <a:solidFill>
                  <a:srgbClr val="24292E"/>
                </a:solidFill>
                <a:effectLst/>
                <a:latin typeface="-apple-system"/>
              </a:rPr>
              <a:t>The number of processes waiting for semaphore value to increase.</a:t>
            </a:r>
          </a:p>
          <a:p>
            <a:pPr lvl="1"/>
            <a:r>
              <a:rPr lang="en-US" b="0" i="0" dirty="0">
                <a:solidFill>
                  <a:srgbClr val="24292E"/>
                </a:solidFill>
                <a:effectLst/>
                <a:latin typeface="-apple-system"/>
              </a:rPr>
              <a:t>The number of processes waiting for the semaphore value to equal 0.</a:t>
            </a:r>
          </a:p>
          <a:p>
            <a:pPr algn="l"/>
            <a:r>
              <a:rPr lang="en-US" b="0" i="0" dirty="0">
                <a:solidFill>
                  <a:srgbClr val="24292E"/>
                </a:solidFill>
                <a:effectLst/>
                <a:latin typeface="-apple-system"/>
              </a:rPr>
              <a:t>The system calls are:</a:t>
            </a:r>
          </a:p>
          <a:p>
            <a:pPr lvl="1"/>
            <a:r>
              <a:rPr lang="en-US" b="0" i="1" dirty="0" err="1">
                <a:solidFill>
                  <a:srgbClr val="24292E"/>
                </a:solidFill>
                <a:effectLst/>
                <a:latin typeface="-apple-system"/>
              </a:rPr>
              <a:t>semget</a:t>
            </a:r>
            <a:r>
              <a:rPr lang="en-US" b="0" i="0" dirty="0">
                <a:solidFill>
                  <a:srgbClr val="24292E"/>
                </a:solidFill>
                <a:effectLst/>
                <a:latin typeface="-apple-system"/>
              </a:rPr>
              <a:t> to create and gain access to a set of semaphores.</a:t>
            </a:r>
          </a:p>
          <a:p>
            <a:pPr lvl="1"/>
            <a:r>
              <a:rPr lang="en-US" b="0" i="1" dirty="0" err="1">
                <a:solidFill>
                  <a:srgbClr val="24292E"/>
                </a:solidFill>
                <a:effectLst/>
                <a:latin typeface="-apple-system"/>
              </a:rPr>
              <a:t>semctl</a:t>
            </a:r>
            <a:r>
              <a:rPr lang="en-US" b="0" i="0" dirty="0">
                <a:solidFill>
                  <a:srgbClr val="24292E"/>
                </a:solidFill>
                <a:effectLst/>
                <a:latin typeface="-apple-system"/>
              </a:rPr>
              <a:t> to do various control operations on the set.</a:t>
            </a:r>
          </a:p>
          <a:p>
            <a:pPr lvl="1"/>
            <a:r>
              <a:rPr lang="en-US" b="0" i="1" dirty="0" err="1">
                <a:solidFill>
                  <a:srgbClr val="24292E"/>
                </a:solidFill>
                <a:effectLst/>
                <a:latin typeface="-apple-system"/>
              </a:rPr>
              <a:t>semop</a:t>
            </a:r>
            <a:r>
              <a:rPr lang="en-US" b="0" i="0" dirty="0">
                <a:solidFill>
                  <a:srgbClr val="24292E"/>
                </a:solidFill>
                <a:effectLst/>
                <a:latin typeface="-apple-system"/>
              </a:rPr>
              <a:t> to manipulate the values of semaphores.</a:t>
            </a:r>
          </a:p>
          <a:p>
            <a:endParaRPr lang="en-US" altLang="ko-KR" dirty="0">
              <a:solidFill>
                <a:schemeClr val="accent6">
                  <a:lumMod val="75000"/>
                </a:schemeClr>
              </a:solidFill>
            </a:endParaRPr>
          </a:p>
        </p:txBody>
      </p:sp>
      <p:grpSp>
        <p:nvGrpSpPr>
          <p:cNvPr id="8"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68433571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7" name="Title 6">
            <a:extLst>
              <a:ext uri="{FF2B5EF4-FFF2-40B4-BE49-F238E27FC236}">
                <a16:creationId xmlns:a16="http://schemas.microsoft.com/office/drawing/2014/main" id="{6E8B048D-4575-418A-8EE4-7264FF6CB248}"/>
              </a:ext>
            </a:extLst>
          </p:cNvPr>
          <p:cNvSpPr>
            <a:spLocks noGrp="1"/>
          </p:cNvSpPr>
          <p:nvPr>
            <p:ph type="title"/>
          </p:nvPr>
        </p:nvSpPr>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kumimoji="0" lang="en-US" altLang="en-US" sz="4400" b="0" i="1" u="none" strike="noStrike" cap="none" normalizeH="0" baseline="0" dirty="0" err="1">
                <a:ln>
                  <a:noFill/>
                </a:ln>
                <a:solidFill>
                  <a:srgbClr val="24292E"/>
                </a:solidFill>
                <a:effectLst/>
                <a:latin typeface="-apple-system"/>
              </a:rPr>
              <a:t>semget</a:t>
            </a:r>
            <a:r>
              <a:rPr kumimoji="0" lang="en-US" altLang="en-US" sz="4400" b="0" i="0" u="none" strike="noStrike" cap="none" normalizeH="0" baseline="0" dirty="0">
                <a:ln>
                  <a:noFill/>
                </a:ln>
                <a:solidFill>
                  <a:srgbClr val="24292E"/>
                </a:solidFill>
                <a:effectLst/>
                <a:latin typeface="-apple-system"/>
              </a:rPr>
              <a:t> creates an array of semaphores:</a:t>
            </a:r>
            <a:br>
              <a:rPr kumimoji="0" lang="en-US" altLang="en-US" sz="28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rgbClr val="24292E"/>
                </a:solidFill>
                <a:effectLst/>
                <a:latin typeface="SFMono-Regular"/>
              </a:rPr>
              <a:t>id = </a:t>
            </a:r>
            <a:r>
              <a:rPr kumimoji="0" lang="en-US" altLang="en-US" sz="1600" b="0" i="0" u="none" strike="noStrike" cap="none" normalizeH="0" baseline="0" dirty="0" err="1">
                <a:ln>
                  <a:noFill/>
                </a:ln>
                <a:solidFill>
                  <a:srgbClr val="24292E"/>
                </a:solidFill>
                <a:effectLst/>
                <a:latin typeface="SFMono-Regular"/>
              </a:rPr>
              <a:t>semget</a:t>
            </a:r>
            <a:r>
              <a:rPr kumimoji="0" lang="en-US" altLang="en-US" sz="1600" b="0" i="0" u="none" strike="noStrike" cap="none" normalizeH="0" baseline="0" dirty="0">
                <a:ln>
                  <a:noFill/>
                </a:ln>
                <a:solidFill>
                  <a:srgbClr val="24292E"/>
                </a:solidFill>
                <a:effectLst/>
                <a:latin typeface="SFMono-Regular"/>
              </a:rPr>
              <a:t>(key, count, flag);</a:t>
            </a:r>
            <a:br>
              <a:rPr kumimoji="0" lang="en-US" altLang="en-US" sz="1600" b="0" i="0" u="none" strike="noStrike" cap="none" normalizeH="0" baseline="0" dirty="0">
                <a:ln>
                  <a:noFill/>
                </a:ln>
                <a:solidFill>
                  <a:schemeClr val="tx1"/>
                </a:solidFill>
                <a:effectLst/>
              </a:rPr>
            </a:br>
            <a:r>
              <a:rPr kumimoji="0" lang="en-US" altLang="en-US" sz="2200" b="0" i="0" u="none" strike="noStrike" cap="none" normalizeH="0" baseline="0" dirty="0">
                <a:ln>
                  <a:noFill/>
                </a:ln>
                <a:solidFill>
                  <a:srgbClr val="24292E"/>
                </a:solidFill>
                <a:effectLst/>
                <a:latin typeface="-apple-system"/>
              </a:rPr>
              <a:t>The kernel allocates an entry that points to an array of semaphore structure with </a:t>
            </a:r>
            <a:r>
              <a:rPr kumimoji="0" lang="en-US" altLang="en-US" sz="2200" b="0" i="1" u="none" strike="noStrike" cap="none" normalizeH="0" baseline="0" dirty="0">
                <a:ln>
                  <a:noFill/>
                </a:ln>
                <a:solidFill>
                  <a:srgbClr val="24292E"/>
                </a:solidFill>
                <a:effectLst/>
                <a:latin typeface="-apple-system"/>
              </a:rPr>
              <a:t>count</a:t>
            </a:r>
            <a:r>
              <a:rPr kumimoji="0" lang="en-US" altLang="en-US" sz="2200" b="0" i="0" u="none" strike="noStrike" cap="none" normalizeH="0" baseline="0" dirty="0">
                <a:ln>
                  <a:noFill/>
                </a:ln>
                <a:solidFill>
                  <a:srgbClr val="24292E"/>
                </a:solidFill>
                <a:effectLst/>
                <a:latin typeface="-apple-system"/>
              </a:rPr>
              <a:t> elements. It is shown in the figure:</a:t>
            </a:r>
            <a:br>
              <a:rPr kumimoji="0" lang="en-US" altLang="en-US" sz="3600" b="0" i="0" u="none" strike="noStrike" cap="none" normalizeH="0" baseline="0" dirty="0">
                <a:ln>
                  <a:noFill/>
                </a:ln>
                <a:solidFill>
                  <a:schemeClr val="tx1"/>
                </a:solidFill>
                <a:effectLst/>
                <a:latin typeface="Arial" panose="020B0604020202020204" pitchFamily="34" charset="0"/>
              </a:rPr>
            </a:br>
            <a:endParaRPr lang="en-IN" dirty="0"/>
          </a:p>
        </p:txBody>
      </p:sp>
      <p:pic>
        <p:nvPicPr>
          <p:cNvPr id="1028" name="Picture 4" descr="Data structure for semaphores">
            <a:extLst>
              <a:ext uri="{FF2B5EF4-FFF2-40B4-BE49-F238E27FC236}">
                <a16:creationId xmlns:a16="http://schemas.microsoft.com/office/drawing/2014/main" id="{7DD9CF4E-1C28-487F-980C-8A5199DF4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7776" y="1258159"/>
            <a:ext cx="5018347" cy="47846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A05E0AE-3542-46A3-85DD-A2C49F6033BC}"/>
              </a:ext>
            </a:extLst>
          </p:cNvPr>
          <p:cNvSpPr txBox="1"/>
          <p:nvPr/>
        </p:nvSpPr>
        <p:spPr>
          <a:xfrm>
            <a:off x="818541" y="5910710"/>
            <a:ext cx="9652564" cy="646331"/>
          </a:xfrm>
          <a:prstGeom prst="rect">
            <a:avLst/>
          </a:prstGeom>
          <a:noFill/>
        </p:spPr>
        <p:txBody>
          <a:bodyPr wrap="square">
            <a:spAutoFit/>
          </a:bodyPr>
          <a:lstStyle/>
          <a:p>
            <a:r>
              <a:rPr lang="en-US" b="0" i="0" dirty="0">
                <a:solidFill>
                  <a:srgbClr val="24292E"/>
                </a:solidFill>
                <a:effectLst/>
                <a:latin typeface="-apple-system"/>
              </a:rPr>
              <a:t>The entry also specifies the number of semaphores in the array, the time of the last </a:t>
            </a:r>
            <a:r>
              <a:rPr lang="en-US" b="0" i="1" dirty="0" err="1">
                <a:solidFill>
                  <a:srgbClr val="24292E"/>
                </a:solidFill>
                <a:effectLst/>
                <a:latin typeface="-apple-system"/>
              </a:rPr>
              <a:t>semop</a:t>
            </a:r>
            <a:r>
              <a:rPr lang="en-US" b="0" i="0" dirty="0">
                <a:solidFill>
                  <a:srgbClr val="24292E"/>
                </a:solidFill>
                <a:effectLst/>
                <a:latin typeface="-apple-system"/>
              </a:rPr>
              <a:t> call, and the time of the last </a:t>
            </a:r>
            <a:r>
              <a:rPr lang="en-US" b="0" i="1" dirty="0" err="1">
                <a:solidFill>
                  <a:srgbClr val="24292E"/>
                </a:solidFill>
                <a:effectLst/>
                <a:latin typeface="-apple-system"/>
              </a:rPr>
              <a:t>semctl</a:t>
            </a:r>
            <a:r>
              <a:rPr lang="en-US" b="0" i="0" dirty="0">
                <a:solidFill>
                  <a:srgbClr val="24292E"/>
                </a:solidFill>
                <a:effectLst/>
                <a:latin typeface="-apple-system"/>
              </a:rPr>
              <a:t> call.</a:t>
            </a:r>
            <a:endParaRPr lang="en-IN" dirty="0"/>
          </a:p>
        </p:txBody>
      </p:sp>
    </p:spTree>
    <p:extLst>
      <p:ext uri="{BB962C8B-B14F-4D97-AF65-F5344CB8AC3E}">
        <p14:creationId xmlns:p14="http://schemas.microsoft.com/office/powerpoint/2010/main" val="9804821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b="0" i="0" dirty="0">
                <a:solidFill>
                  <a:srgbClr val="24292E"/>
                </a:solidFill>
                <a:effectLst/>
                <a:latin typeface="-apple-system"/>
              </a:rPr>
              <a:t>Processes manipulate semaphores with the </a:t>
            </a:r>
            <a:r>
              <a:rPr lang="en-US" b="0" i="1" dirty="0" err="1">
                <a:solidFill>
                  <a:srgbClr val="24292E"/>
                </a:solidFill>
                <a:effectLst/>
                <a:latin typeface="-apple-system"/>
              </a:rPr>
              <a:t>semop</a:t>
            </a:r>
            <a:r>
              <a:rPr lang="en-US" b="0" i="0" dirty="0">
                <a:solidFill>
                  <a:srgbClr val="24292E"/>
                </a:solidFill>
                <a:effectLst/>
                <a:latin typeface="-apple-system"/>
              </a:rPr>
              <a:t> system call:</a:t>
            </a:r>
            <a:endParaRPr lang="ko-KR" altLang="en-US" dirty="0"/>
          </a:p>
        </p:txBody>
      </p:sp>
      <p:grpSp>
        <p:nvGrpSpPr>
          <p:cNvPr id="8"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Rectangle 2">
            <a:extLst>
              <a:ext uri="{FF2B5EF4-FFF2-40B4-BE49-F238E27FC236}">
                <a16:creationId xmlns:a16="http://schemas.microsoft.com/office/drawing/2014/main" id="{59B67B2E-0E24-4BAC-AAE5-27B3B7DCCFAD}"/>
              </a:ext>
            </a:extLst>
          </p:cNvPr>
          <p:cNvSpPr>
            <a:spLocks noChangeArrowheads="1"/>
          </p:cNvSpPr>
          <p:nvPr/>
        </p:nvSpPr>
        <p:spPr bwMode="auto">
          <a:xfrm>
            <a:off x="520995" y="1709037"/>
            <a:ext cx="11451265" cy="40937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219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24292E"/>
                </a:solidFill>
                <a:effectLst/>
                <a:latin typeface="SFMono-Regular"/>
              </a:rPr>
              <a:t>oldval</a:t>
            </a:r>
            <a:r>
              <a:rPr kumimoji="0" lang="en-US" altLang="en-US" sz="1600" b="1" i="0" u="none" strike="noStrike" cap="none" normalizeH="0" baseline="0" dirty="0">
                <a:ln>
                  <a:noFill/>
                </a:ln>
                <a:solidFill>
                  <a:srgbClr val="24292E"/>
                </a:solidFill>
                <a:effectLst/>
                <a:latin typeface="SFMono-Regular"/>
              </a:rPr>
              <a:t> = </a:t>
            </a:r>
            <a:r>
              <a:rPr kumimoji="0" lang="en-US" altLang="en-US" sz="1600" b="1" i="0" u="none" strike="noStrike" cap="none" normalizeH="0" baseline="0" dirty="0" err="1">
                <a:ln>
                  <a:noFill/>
                </a:ln>
                <a:solidFill>
                  <a:srgbClr val="24292E"/>
                </a:solidFill>
                <a:effectLst/>
                <a:latin typeface="SFMono-Regular"/>
              </a:rPr>
              <a:t>semop</a:t>
            </a:r>
            <a:r>
              <a:rPr kumimoji="0" lang="en-US" altLang="en-US" sz="1600" b="1" i="0" u="none" strike="noStrike" cap="none" normalizeH="0" baseline="0" dirty="0">
                <a:ln>
                  <a:noFill/>
                </a:ln>
                <a:solidFill>
                  <a:srgbClr val="24292E"/>
                </a:solidFill>
                <a:effectLst/>
                <a:latin typeface="SFMono-Regular"/>
              </a:rPr>
              <a:t>(id, </a:t>
            </a:r>
            <a:r>
              <a:rPr kumimoji="0" lang="en-US" altLang="en-US" sz="1600" b="1" i="0" u="none" strike="noStrike" cap="none" normalizeH="0" baseline="0" dirty="0" err="1">
                <a:ln>
                  <a:noFill/>
                </a:ln>
                <a:solidFill>
                  <a:srgbClr val="24292E"/>
                </a:solidFill>
                <a:effectLst/>
                <a:latin typeface="SFMono-Regular"/>
              </a:rPr>
              <a:t>oplist</a:t>
            </a:r>
            <a:r>
              <a:rPr kumimoji="0" lang="en-US" altLang="en-US" sz="1600" b="1" i="0" u="none" strike="noStrike" cap="none" normalizeH="0" baseline="0" dirty="0">
                <a:ln>
                  <a:noFill/>
                </a:ln>
                <a:solidFill>
                  <a:srgbClr val="24292E"/>
                </a:solidFill>
                <a:effectLst/>
                <a:latin typeface="SFMono-Regular"/>
              </a:rPr>
              <a:t>, count);</a:t>
            </a:r>
            <a:endParaRPr kumimoji="0" lang="en-US" altLang="en-US"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E"/>
                </a:solidFill>
                <a:effectLst/>
                <a:latin typeface="-apple-system"/>
              </a:rPr>
              <a:t>where </a:t>
            </a:r>
            <a:r>
              <a:rPr kumimoji="0" lang="en-US" altLang="en-US" sz="1600" b="0" i="0" u="none" strike="noStrike" cap="none" normalizeH="0" baseline="0" dirty="0" err="1">
                <a:ln>
                  <a:noFill/>
                </a:ln>
                <a:solidFill>
                  <a:srgbClr val="24292E"/>
                </a:solidFill>
                <a:effectLst/>
                <a:latin typeface="SFMono-Regular"/>
              </a:rPr>
              <a:t>oplist</a:t>
            </a:r>
            <a:r>
              <a:rPr kumimoji="0" lang="en-US" altLang="en-US" sz="2800" b="0" i="0" u="none" strike="noStrike" cap="none" normalizeH="0" baseline="0" dirty="0">
                <a:ln>
                  <a:noFill/>
                </a:ln>
                <a:solidFill>
                  <a:srgbClr val="24292E"/>
                </a:solidFill>
                <a:effectLst/>
                <a:latin typeface="-apple-system"/>
              </a:rPr>
              <a:t> is a pointer to an array of semaphore operations, and </a:t>
            </a:r>
            <a:r>
              <a:rPr kumimoji="0" lang="en-US" altLang="en-US" sz="2800" b="0" i="1" u="none" strike="noStrike" cap="none" normalizeH="0" baseline="0" dirty="0">
                <a:ln>
                  <a:noFill/>
                </a:ln>
                <a:solidFill>
                  <a:srgbClr val="24292E"/>
                </a:solidFill>
                <a:effectLst/>
                <a:latin typeface="-apple-system"/>
              </a:rPr>
              <a:t>count</a:t>
            </a:r>
            <a:r>
              <a:rPr kumimoji="0" lang="en-US" altLang="en-US" sz="2800" b="0" i="0" u="none" strike="noStrike" cap="none" normalizeH="0" baseline="0" dirty="0">
                <a:ln>
                  <a:noFill/>
                </a:ln>
                <a:solidFill>
                  <a:srgbClr val="24292E"/>
                </a:solidFill>
                <a:effectLst/>
                <a:latin typeface="-apple-system"/>
              </a:rPr>
              <a:t> is the size of the array. The return value, </a:t>
            </a:r>
            <a:r>
              <a:rPr kumimoji="0" lang="en-US" altLang="en-US" sz="2800" b="0" i="1" u="none" strike="noStrike" cap="none" normalizeH="0" baseline="0" dirty="0" err="1">
                <a:ln>
                  <a:noFill/>
                </a:ln>
                <a:solidFill>
                  <a:srgbClr val="24292E"/>
                </a:solidFill>
                <a:effectLst/>
                <a:latin typeface="-apple-system"/>
              </a:rPr>
              <a:t>oldval</a:t>
            </a:r>
            <a:r>
              <a:rPr kumimoji="0" lang="en-US" altLang="en-US" sz="2800" b="0" i="0" u="none" strike="noStrike" cap="none" normalizeH="0" baseline="0" dirty="0">
                <a:ln>
                  <a:noFill/>
                </a:ln>
                <a:solidFill>
                  <a:srgbClr val="24292E"/>
                </a:solidFill>
                <a:effectLst/>
                <a:latin typeface="-apple-system"/>
              </a:rPr>
              <a:t>, is the value of the last semaphore operated on in the set before the operation was done. The format of each element of </a:t>
            </a:r>
            <a:r>
              <a:rPr kumimoji="0" lang="en-US" altLang="en-US" sz="2800" b="0" i="1" u="none" strike="noStrike" cap="none" normalizeH="0" baseline="0" dirty="0" err="1">
                <a:ln>
                  <a:noFill/>
                </a:ln>
                <a:solidFill>
                  <a:srgbClr val="24292E"/>
                </a:solidFill>
                <a:effectLst/>
                <a:latin typeface="-apple-system"/>
              </a:rPr>
              <a:t>oplist</a:t>
            </a:r>
            <a:r>
              <a:rPr kumimoji="0" lang="en-US" altLang="en-US" sz="2800" b="0" i="0" u="none" strike="noStrike" cap="none" normalizeH="0" baseline="0" dirty="0">
                <a:ln>
                  <a:noFill/>
                </a:ln>
                <a:solidFill>
                  <a:srgbClr val="24292E"/>
                </a:solidFill>
                <a:effectLst/>
                <a:latin typeface="-apple-system"/>
              </a:rPr>
              <a:t> is,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4292E"/>
                </a:solidFill>
                <a:effectLst/>
                <a:latin typeface="-apple-system"/>
              </a:rPr>
              <a:t>The semaphore number identifying the semaphore array entry being operated 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4292E"/>
                </a:solidFill>
                <a:effectLst/>
                <a:latin typeface="-apple-system"/>
              </a:rPr>
              <a:t>The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4292E"/>
                </a:solidFill>
                <a:effectLst/>
                <a:latin typeface="-apple-system"/>
              </a:rPr>
              <a:t>Flags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7D517F90-312A-4012-BB64-E20B519BD0CC}"/>
              </a:ext>
            </a:extLst>
          </p:cNvPr>
          <p:cNvSpPr txBox="1"/>
          <p:nvPr/>
        </p:nvSpPr>
        <p:spPr>
          <a:xfrm>
            <a:off x="435934" y="5858145"/>
            <a:ext cx="6103088" cy="369332"/>
          </a:xfrm>
          <a:prstGeom prst="rect">
            <a:avLst/>
          </a:prstGeom>
          <a:noFill/>
        </p:spPr>
        <p:txBody>
          <a:bodyPr wrap="square">
            <a:spAutoFit/>
          </a:bodyPr>
          <a:lstStyle/>
          <a:p>
            <a:r>
              <a:rPr lang="en-US" b="0" i="0" dirty="0">
                <a:solidFill>
                  <a:srgbClr val="24292E"/>
                </a:solidFill>
                <a:effectLst/>
                <a:latin typeface="-apple-system"/>
              </a:rPr>
              <a:t>The algorithm is given below:</a:t>
            </a:r>
            <a:endParaRPr lang="en-IN" dirty="0"/>
          </a:p>
        </p:txBody>
      </p:sp>
    </p:spTree>
    <p:extLst>
      <p:ext uri="{BB962C8B-B14F-4D97-AF65-F5344CB8AC3E}">
        <p14:creationId xmlns:p14="http://schemas.microsoft.com/office/powerpoint/2010/main" val="322537895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b="0" i="0" dirty="0">
                <a:solidFill>
                  <a:srgbClr val="24292E"/>
                </a:solidFill>
                <a:effectLst/>
                <a:latin typeface="-apple-system"/>
              </a:rPr>
              <a:t>The </a:t>
            </a:r>
            <a:r>
              <a:rPr lang="en-US" b="0" i="0" dirty="0" err="1">
                <a:solidFill>
                  <a:srgbClr val="24292E"/>
                </a:solidFill>
                <a:effectLst/>
                <a:latin typeface="-apple-system"/>
              </a:rPr>
              <a:t>semop</a:t>
            </a:r>
            <a:r>
              <a:rPr lang="en-US" b="0" i="0" dirty="0">
                <a:solidFill>
                  <a:srgbClr val="24292E"/>
                </a:solidFill>
                <a:effectLst/>
                <a:latin typeface="-apple-system"/>
              </a:rPr>
              <a:t> algorithm:</a:t>
            </a:r>
            <a:endParaRPr lang="ko-KR" altLang="en-US" dirty="0"/>
          </a:p>
        </p:txBody>
      </p:sp>
      <p:grpSp>
        <p:nvGrpSpPr>
          <p:cNvPr id="8"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Box 16">
            <a:extLst>
              <a:ext uri="{FF2B5EF4-FFF2-40B4-BE49-F238E27FC236}">
                <a16:creationId xmlns:a16="http://schemas.microsoft.com/office/drawing/2014/main" id="{4994451E-A13E-449F-AEA8-AD5C94D45972}"/>
              </a:ext>
            </a:extLst>
          </p:cNvPr>
          <p:cNvSpPr txBox="1"/>
          <p:nvPr/>
        </p:nvSpPr>
        <p:spPr>
          <a:xfrm>
            <a:off x="758369" y="1346503"/>
            <a:ext cx="11646664" cy="5355312"/>
          </a:xfrm>
          <a:prstGeom prst="rect">
            <a:avLst/>
          </a:prstGeom>
          <a:noFill/>
        </p:spPr>
        <p:txBody>
          <a:bodyPr wrap="square">
            <a:spAutoFit/>
          </a:bodyPr>
          <a:lstStyle/>
          <a:p>
            <a:r>
              <a:rPr lang="en-IN" dirty="0"/>
              <a:t>/*  Algorithm: </a:t>
            </a:r>
            <a:r>
              <a:rPr lang="en-IN" dirty="0" err="1"/>
              <a:t>semop</a:t>
            </a:r>
            <a:endParaRPr lang="en-IN" dirty="0"/>
          </a:p>
          <a:p>
            <a:r>
              <a:rPr lang="en-IN" dirty="0"/>
              <a:t> *  Input: semaphore descriptor</a:t>
            </a:r>
          </a:p>
          <a:p>
            <a:r>
              <a:rPr lang="en-IN" dirty="0"/>
              <a:t> *         array of semaphore operations</a:t>
            </a:r>
          </a:p>
          <a:p>
            <a:r>
              <a:rPr lang="en-IN" dirty="0"/>
              <a:t> *         number of elements in array</a:t>
            </a:r>
          </a:p>
          <a:p>
            <a:r>
              <a:rPr lang="en-IN" dirty="0"/>
              <a:t> *  Output: start value of last semaphore operated on</a:t>
            </a:r>
          </a:p>
          <a:p>
            <a:r>
              <a:rPr lang="en-IN" dirty="0"/>
              <a:t> */</a:t>
            </a:r>
          </a:p>
          <a:p>
            <a:r>
              <a:rPr lang="en-IN" dirty="0"/>
              <a:t>{</a:t>
            </a:r>
          </a:p>
          <a:p>
            <a:r>
              <a:rPr lang="en-IN" dirty="0"/>
              <a:t>	check legality of semaphore descriptor;</a:t>
            </a:r>
          </a:p>
          <a:p>
            <a:r>
              <a:rPr lang="en-IN" dirty="0"/>
              <a:t> start: read array of semaphore operations from user to kernel space;</a:t>
            </a:r>
          </a:p>
          <a:p>
            <a:r>
              <a:rPr lang="en-IN" dirty="0"/>
              <a:t> 	check permissions for all semaphore operations;</a:t>
            </a:r>
          </a:p>
          <a:p>
            <a:r>
              <a:rPr lang="en-IN" dirty="0"/>
              <a:t> 	for (each semaphore operation in array)</a:t>
            </a:r>
          </a:p>
          <a:p>
            <a:r>
              <a:rPr lang="en-IN" dirty="0"/>
              <a:t> 	{</a:t>
            </a:r>
          </a:p>
          <a:p>
            <a:r>
              <a:rPr lang="en-IN" dirty="0"/>
              <a:t> 		if (semaphore operation is positive)</a:t>
            </a:r>
          </a:p>
          <a:p>
            <a:r>
              <a:rPr lang="en-IN" dirty="0"/>
              <a:t> 		{</a:t>
            </a:r>
          </a:p>
          <a:p>
            <a:r>
              <a:rPr lang="en-IN" dirty="0"/>
              <a:t> 			add "operation" to semaphore value;</a:t>
            </a:r>
          </a:p>
          <a:p>
            <a:r>
              <a:rPr lang="en-IN" dirty="0"/>
              <a:t> 			if (UNDO flag set on semaphore operation)</a:t>
            </a:r>
          </a:p>
          <a:p>
            <a:r>
              <a:rPr lang="en-IN" dirty="0"/>
              <a:t> 				update process undo structure;</a:t>
            </a:r>
          </a:p>
          <a:p>
            <a:r>
              <a:rPr lang="en-IN" dirty="0"/>
              <a:t> 			wakeup all processes sleeping (event: semaphore value increases);</a:t>
            </a:r>
          </a:p>
          <a:p>
            <a:r>
              <a:rPr lang="en-IN" dirty="0"/>
              <a:t> 		}	</a:t>
            </a:r>
          </a:p>
        </p:txBody>
      </p:sp>
    </p:spTree>
    <p:extLst>
      <p:ext uri="{BB962C8B-B14F-4D97-AF65-F5344CB8AC3E}">
        <p14:creationId xmlns:p14="http://schemas.microsoft.com/office/powerpoint/2010/main" val="28751435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b="0" i="0" dirty="0">
                <a:solidFill>
                  <a:srgbClr val="24292E"/>
                </a:solidFill>
                <a:effectLst/>
                <a:latin typeface="-apple-system"/>
              </a:rPr>
              <a:t>The </a:t>
            </a:r>
            <a:r>
              <a:rPr lang="en-US" b="0" i="0" dirty="0" err="1">
                <a:solidFill>
                  <a:srgbClr val="24292E"/>
                </a:solidFill>
                <a:effectLst/>
                <a:latin typeface="-apple-system"/>
              </a:rPr>
              <a:t>semop</a:t>
            </a:r>
            <a:r>
              <a:rPr lang="en-US" b="0" i="0" dirty="0">
                <a:solidFill>
                  <a:srgbClr val="24292E"/>
                </a:solidFill>
                <a:effectLst/>
                <a:latin typeface="-apple-system"/>
              </a:rPr>
              <a:t> algorithm (cont.)</a:t>
            </a:r>
            <a:endParaRPr lang="ko-KR" altLang="en-US" dirty="0"/>
          </a:p>
        </p:txBody>
      </p:sp>
      <p:grpSp>
        <p:nvGrpSpPr>
          <p:cNvPr id="8"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Box 16">
            <a:extLst>
              <a:ext uri="{FF2B5EF4-FFF2-40B4-BE49-F238E27FC236}">
                <a16:creationId xmlns:a16="http://schemas.microsoft.com/office/drawing/2014/main" id="{4994451E-A13E-449F-AEA8-AD5C94D45972}"/>
              </a:ext>
            </a:extLst>
          </p:cNvPr>
          <p:cNvSpPr txBox="1"/>
          <p:nvPr/>
        </p:nvSpPr>
        <p:spPr>
          <a:xfrm>
            <a:off x="758369" y="1346503"/>
            <a:ext cx="11646664" cy="5078313"/>
          </a:xfrm>
          <a:prstGeom prst="rect">
            <a:avLst/>
          </a:prstGeom>
          <a:noFill/>
        </p:spPr>
        <p:txBody>
          <a:bodyPr wrap="square">
            <a:spAutoFit/>
          </a:bodyPr>
          <a:lstStyle/>
          <a:p>
            <a:r>
              <a:rPr lang="en-IN" dirty="0"/>
              <a:t>else if (semaphore operation is negative)</a:t>
            </a:r>
          </a:p>
          <a:p>
            <a:r>
              <a:rPr lang="en-IN" dirty="0"/>
              <a:t> 		{</a:t>
            </a:r>
          </a:p>
          <a:p>
            <a:r>
              <a:rPr lang="en-IN" dirty="0"/>
              <a:t> 			if ("operation" + semaphore value &gt;= 0)</a:t>
            </a:r>
          </a:p>
          <a:p>
            <a:r>
              <a:rPr lang="en-IN" dirty="0"/>
              <a:t> 			{</a:t>
            </a:r>
          </a:p>
          <a:p>
            <a:r>
              <a:rPr lang="en-IN" dirty="0"/>
              <a:t> 				add "operation" to semaphore value;</a:t>
            </a:r>
          </a:p>
          <a:p>
            <a:r>
              <a:rPr lang="en-IN" dirty="0"/>
              <a:t> 				if (UNDO flag set)</a:t>
            </a:r>
          </a:p>
          <a:p>
            <a:r>
              <a:rPr lang="en-IN" dirty="0"/>
              <a:t> 					update process undo structure;</a:t>
            </a:r>
          </a:p>
          <a:p>
            <a:r>
              <a:rPr lang="en-IN" dirty="0"/>
              <a:t> 				if (semaphore value 0)</a:t>
            </a:r>
          </a:p>
          <a:p>
            <a:r>
              <a:rPr lang="en-IN" dirty="0"/>
              <a:t> 					wakeup all processes sleeping (event: semaphore value becomes 0);</a:t>
            </a:r>
          </a:p>
          <a:p>
            <a:r>
              <a:rPr lang="en-IN" dirty="0"/>
              <a:t> 				continue;</a:t>
            </a:r>
          </a:p>
          <a:p>
            <a:r>
              <a:rPr lang="en-IN" dirty="0"/>
              <a:t> 			}</a:t>
            </a:r>
          </a:p>
          <a:p>
            <a:r>
              <a:rPr lang="en-IN" dirty="0"/>
              <a:t> 			reverse all semaphore operations already done</a:t>
            </a:r>
          </a:p>
          <a:p>
            <a:r>
              <a:rPr lang="en-IN" dirty="0"/>
              <a:t> 				this system call (previous iterations);</a:t>
            </a:r>
          </a:p>
          <a:p>
            <a:r>
              <a:rPr lang="en-IN" dirty="0"/>
              <a:t> 			if (flags specify not to sleep)</a:t>
            </a:r>
          </a:p>
          <a:p>
            <a:r>
              <a:rPr lang="en-IN" dirty="0"/>
              <a:t> 				return with error;</a:t>
            </a:r>
          </a:p>
          <a:p>
            <a:r>
              <a:rPr lang="en-IN" dirty="0"/>
              <a:t> 			sleep (event: semaphore value increases);</a:t>
            </a:r>
          </a:p>
          <a:p>
            <a:r>
              <a:rPr lang="en-IN" dirty="0"/>
              <a:t> 			</a:t>
            </a:r>
            <a:r>
              <a:rPr lang="en-IN" dirty="0" err="1"/>
              <a:t>goto</a:t>
            </a:r>
            <a:r>
              <a:rPr lang="en-IN" dirty="0"/>
              <a:t> start;</a:t>
            </a:r>
          </a:p>
          <a:p>
            <a:r>
              <a:rPr lang="en-IN" dirty="0"/>
              <a:t> 		}</a:t>
            </a:r>
          </a:p>
        </p:txBody>
      </p:sp>
    </p:spTree>
    <p:extLst>
      <p:ext uri="{BB962C8B-B14F-4D97-AF65-F5344CB8AC3E}">
        <p14:creationId xmlns:p14="http://schemas.microsoft.com/office/powerpoint/2010/main" val="395683591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b="0" i="0" dirty="0">
                <a:solidFill>
                  <a:srgbClr val="24292E"/>
                </a:solidFill>
                <a:effectLst/>
                <a:latin typeface="-apple-system"/>
              </a:rPr>
              <a:t>The </a:t>
            </a:r>
            <a:r>
              <a:rPr lang="en-US" b="0" i="0" dirty="0" err="1">
                <a:solidFill>
                  <a:srgbClr val="24292E"/>
                </a:solidFill>
                <a:effectLst/>
                <a:latin typeface="-apple-system"/>
              </a:rPr>
              <a:t>semop</a:t>
            </a:r>
            <a:r>
              <a:rPr lang="en-US" b="0" i="0" dirty="0">
                <a:solidFill>
                  <a:srgbClr val="24292E"/>
                </a:solidFill>
                <a:effectLst/>
                <a:latin typeface="-apple-system"/>
              </a:rPr>
              <a:t> algorithm (cont.)</a:t>
            </a:r>
            <a:endParaRPr lang="ko-KR" altLang="en-US" dirty="0"/>
          </a:p>
        </p:txBody>
      </p:sp>
      <p:grpSp>
        <p:nvGrpSpPr>
          <p:cNvPr id="8"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Box 16">
            <a:extLst>
              <a:ext uri="{FF2B5EF4-FFF2-40B4-BE49-F238E27FC236}">
                <a16:creationId xmlns:a16="http://schemas.microsoft.com/office/drawing/2014/main" id="{4994451E-A13E-449F-AEA8-AD5C94D45972}"/>
              </a:ext>
            </a:extLst>
          </p:cNvPr>
          <p:cNvSpPr txBox="1"/>
          <p:nvPr/>
        </p:nvSpPr>
        <p:spPr>
          <a:xfrm>
            <a:off x="758369" y="1346503"/>
            <a:ext cx="10685895" cy="4524315"/>
          </a:xfrm>
          <a:prstGeom prst="rect">
            <a:avLst/>
          </a:prstGeom>
          <a:noFill/>
        </p:spPr>
        <p:txBody>
          <a:bodyPr wrap="square">
            <a:spAutoFit/>
          </a:bodyPr>
          <a:lstStyle/>
          <a:p>
            <a:r>
              <a:rPr lang="en-IN" dirty="0"/>
              <a:t>else		// semaphore operation is zero</a:t>
            </a:r>
          </a:p>
          <a:p>
            <a:r>
              <a:rPr lang="en-IN" dirty="0"/>
              <a:t> 		{</a:t>
            </a:r>
          </a:p>
          <a:p>
            <a:r>
              <a:rPr lang="en-IN" dirty="0"/>
              <a:t> 			if (semaphore value non 0)</a:t>
            </a:r>
          </a:p>
          <a:p>
            <a:r>
              <a:rPr lang="en-IN" dirty="0"/>
              <a:t> 			{</a:t>
            </a:r>
          </a:p>
          <a:p>
            <a:r>
              <a:rPr lang="en-IN" dirty="0"/>
              <a:t>	 			reverse all semaphore operations done this system call;</a:t>
            </a:r>
          </a:p>
          <a:p>
            <a:r>
              <a:rPr lang="en-IN" dirty="0"/>
              <a:t> 				if (flags specify not to sleep)</a:t>
            </a:r>
          </a:p>
          <a:p>
            <a:r>
              <a:rPr lang="en-IN" dirty="0"/>
              <a:t> 					return with error;</a:t>
            </a:r>
          </a:p>
          <a:p>
            <a:r>
              <a:rPr lang="en-IN" dirty="0"/>
              <a:t> 				sleep (event: semaphore value == 0);</a:t>
            </a:r>
          </a:p>
          <a:p>
            <a:r>
              <a:rPr lang="en-IN" dirty="0"/>
              <a:t>	 			</a:t>
            </a:r>
            <a:r>
              <a:rPr lang="en-IN" dirty="0" err="1"/>
              <a:t>goto</a:t>
            </a:r>
            <a:r>
              <a:rPr lang="en-IN" dirty="0"/>
              <a:t> start;</a:t>
            </a:r>
          </a:p>
          <a:p>
            <a:r>
              <a:rPr lang="en-IN" dirty="0"/>
              <a:t>	 		}</a:t>
            </a:r>
          </a:p>
          <a:p>
            <a:r>
              <a:rPr lang="en-IN" dirty="0"/>
              <a:t> 		}</a:t>
            </a:r>
          </a:p>
          <a:p>
            <a:r>
              <a:rPr lang="en-IN" dirty="0"/>
              <a:t> 	}</a:t>
            </a:r>
          </a:p>
          <a:p>
            <a:r>
              <a:rPr lang="en-IN" dirty="0"/>
              <a:t> 	// semaphore operations all succeeded</a:t>
            </a:r>
          </a:p>
          <a:p>
            <a:r>
              <a:rPr lang="en-IN" dirty="0"/>
              <a:t> 	update time stamps, process ID's;</a:t>
            </a:r>
          </a:p>
          <a:p>
            <a:r>
              <a:rPr lang="en-IN" dirty="0"/>
              <a:t> 	return value of last semaphore operated on before call succeeded;</a:t>
            </a:r>
          </a:p>
          <a:p>
            <a:r>
              <a:rPr lang="en-IN" dirty="0"/>
              <a:t>}</a:t>
            </a:r>
          </a:p>
        </p:txBody>
      </p:sp>
    </p:spTree>
    <p:extLst>
      <p:ext uri="{BB962C8B-B14F-4D97-AF65-F5344CB8AC3E}">
        <p14:creationId xmlns:p14="http://schemas.microsoft.com/office/powerpoint/2010/main" val="275196626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5" name="내용 개체 틀 2"/>
          <p:cNvSpPr>
            <a:spLocks noGrp="1"/>
          </p:cNvSpPr>
          <p:nvPr>
            <p:ph idx="1"/>
          </p:nvPr>
        </p:nvSpPr>
        <p:spPr/>
        <p:txBody>
          <a:bodyPr/>
          <a:lstStyle/>
          <a:p>
            <a:r>
              <a:rPr lang="en-US" altLang="ko-KR" dirty="0"/>
              <a:t>An object </a:t>
            </a:r>
            <a:r>
              <a:rPr lang="en-US" altLang="ko-KR" dirty="0">
                <a:solidFill>
                  <a:schemeClr val="accent6">
                    <a:lumMod val="75000"/>
                  </a:schemeClr>
                </a:solidFill>
              </a:rPr>
              <a:t>with an integer value</a:t>
            </a:r>
          </a:p>
          <a:p>
            <a:pPr lvl="1"/>
            <a:r>
              <a:rPr lang="en-US" altLang="ko-KR" dirty="0"/>
              <a:t>We can manipulate with two routines; </a:t>
            </a:r>
            <a:r>
              <a:rPr lang="en-US" altLang="ko-KR" dirty="0" err="1">
                <a:latin typeface="Courier New" pitchFamily="49" charset="0"/>
                <a:cs typeface="Courier New" pitchFamily="49" charset="0"/>
              </a:rPr>
              <a:t>sem_wait</a:t>
            </a:r>
            <a:r>
              <a:rPr lang="en-US" altLang="ko-KR" dirty="0">
                <a:latin typeface="Courier New" pitchFamily="49" charset="0"/>
                <a:cs typeface="Courier New" pitchFamily="49" charset="0"/>
              </a:rPr>
              <a:t>()</a:t>
            </a:r>
            <a:r>
              <a:rPr lang="en-US" altLang="ko-KR" dirty="0"/>
              <a:t> and </a:t>
            </a:r>
            <a:r>
              <a:rPr lang="en-US" altLang="ko-KR" dirty="0" err="1">
                <a:latin typeface="Courier New" pitchFamily="49" charset="0"/>
                <a:cs typeface="Courier New" pitchFamily="49" charset="0"/>
              </a:rPr>
              <a:t>sem_post</a:t>
            </a:r>
            <a:r>
              <a:rPr lang="en-US" altLang="ko-KR" dirty="0">
                <a:latin typeface="Courier New" pitchFamily="49" charset="0"/>
                <a:cs typeface="Courier New" pitchFamily="49" charset="0"/>
              </a:rPr>
              <a:t>()</a:t>
            </a:r>
            <a:r>
              <a:rPr lang="en-US" altLang="ko-KR" dirty="0"/>
              <a:t>.</a:t>
            </a:r>
          </a:p>
          <a:p>
            <a:pPr lvl="1"/>
            <a:r>
              <a:rPr lang="en-US" altLang="ko-KR" dirty="0"/>
              <a:t>Initialization</a:t>
            </a:r>
          </a:p>
          <a:p>
            <a:pPr lvl="1"/>
            <a:endParaRPr lang="en-US" altLang="ko-KR" dirty="0"/>
          </a:p>
          <a:p>
            <a:pPr lvl="1"/>
            <a:endParaRPr lang="en-US" altLang="ko-KR" dirty="0"/>
          </a:p>
          <a:p>
            <a:pPr lvl="2"/>
            <a:r>
              <a:rPr lang="en-US" altLang="ko-KR" dirty="0"/>
              <a:t>Declare a semaphore</a:t>
            </a:r>
            <a:r>
              <a:rPr lang="en-US" altLang="ko-KR" dirty="0">
                <a:latin typeface="Courier New" panose="02070309020205020404" pitchFamily="49" charset="0"/>
                <a:cs typeface="Courier New" panose="02070309020205020404" pitchFamily="49" charset="0"/>
              </a:rPr>
              <a:t> s </a:t>
            </a:r>
            <a:r>
              <a:rPr lang="en-US" altLang="ko-KR" dirty="0"/>
              <a:t>and initialize it to the value 1</a:t>
            </a:r>
          </a:p>
          <a:p>
            <a:pPr lvl="2"/>
            <a:r>
              <a:rPr lang="en-US" altLang="ko-KR" dirty="0"/>
              <a:t>The second argument, 0, indicates that the semaphore is </a:t>
            </a:r>
            <a:r>
              <a:rPr lang="en-US" altLang="ko-KR" u="sng" dirty="0"/>
              <a:t>shared</a:t>
            </a:r>
            <a:r>
              <a:rPr lang="en-US" altLang="ko-KR" dirty="0"/>
              <a:t> between </a:t>
            </a:r>
            <a:r>
              <a:rPr lang="en-US" altLang="ko-KR" i="1" dirty="0"/>
              <a:t>threads in the same process</a:t>
            </a:r>
            <a:r>
              <a:rPr lang="en-US" altLang="ko-KR" dirty="0"/>
              <a:t>.</a:t>
            </a:r>
          </a:p>
          <a:p>
            <a:endParaRPr lang="ko-KR" altLang="en-US" dirty="0"/>
          </a:p>
        </p:txBody>
      </p:sp>
      <p:sp>
        <p:nvSpPr>
          <p:cNvPr id="16" name="제목 1"/>
          <p:cNvSpPr>
            <a:spLocks noGrp="1"/>
          </p:cNvSpPr>
          <p:nvPr>
            <p:ph type="title"/>
          </p:nvPr>
        </p:nvSpPr>
        <p:spPr/>
        <p:txBody>
          <a:bodyPr/>
          <a:lstStyle/>
          <a:p>
            <a:r>
              <a:rPr lang="en-US" altLang="ko-KR" dirty="0"/>
              <a:t>Semaphore: A definition</a:t>
            </a:r>
            <a:endParaRPr lang="ko-KR"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b="0" i="0" dirty="0">
                <a:solidFill>
                  <a:srgbClr val="24292E"/>
                </a:solidFill>
                <a:effectLst/>
                <a:latin typeface="-apple-system"/>
              </a:rPr>
              <a:t>The </a:t>
            </a:r>
            <a:r>
              <a:rPr lang="en-US" b="0" i="0" dirty="0" err="1">
                <a:solidFill>
                  <a:srgbClr val="24292E"/>
                </a:solidFill>
                <a:effectLst/>
                <a:latin typeface="-apple-system"/>
              </a:rPr>
              <a:t>semop</a:t>
            </a:r>
            <a:r>
              <a:rPr lang="en-US" b="0" i="0" dirty="0">
                <a:solidFill>
                  <a:srgbClr val="24292E"/>
                </a:solidFill>
                <a:effectLst/>
                <a:latin typeface="-apple-system"/>
              </a:rPr>
              <a:t> algorithm</a:t>
            </a:r>
            <a:endParaRPr lang="ko-KR" altLang="en-US" dirty="0"/>
          </a:p>
        </p:txBody>
      </p:sp>
      <p:sp>
        <p:nvSpPr>
          <p:cNvPr id="3" name="내용 개체 틀 2"/>
          <p:cNvSpPr>
            <a:spLocks noGrp="1"/>
          </p:cNvSpPr>
          <p:nvPr>
            <p:ph idx="1"/>
          </p:nvPr>
        </p:nvSpPr>
        <p:spPr>
          <a:xfrm>
            <a:off x="690390" y="1485383"/>
            <a:ext cx="10515600" cy="4351338"/>
          </a:xfrm>
        </p:spPr>
        <p:txBody>
          <a:bodyPr>
            <a:normAutofit fontScale="85000" lnSpcReduction="20000"/>
          </a:bodyPr>
          <a:lstStyle/>
          <a:p>
            <a:pPr algn="l"/>
            <a:r>
              <a:rPr lang="en-US" b="0" i="0" dirty="0">
                <a:solidFill>
                  <a:srgbClr val="24292E"/>
                </a:solidFill>
                <a:effectLst/>
                <a:latin typeface="-apple-system"/>
              </a:rPr>
              <a:t>If the kernel must sleep, it restores all the operations previously done and then sleeps until the event it is sleeping for, happens, and then it restarts the system call. The kernel stores the operations in a global array, it reads the array from user space again if it must restart the system call. That is how the operations are done atomically -- </a:t>
            </a:r>
            <a:r>
              <a:rPr lang="en-US" b="1" i="0" dirty="0">
                <a:solidFill>
                  <a:srgbClr val="24292E"/>
                </a:solidFill>
                <a:effectLst/>
                <a:latin typeface="-apple-system"/>
              </a:rPr>
              <a:t>either all at once or not at all</a:t>
            </a:r>
            <a:r>
              <a:rPr lang="en-US" b="0" i="0" dirty="0">
                <a:solidFill>
                  <a:srgbClr val="24292E"/>
                </a:solidFill>
                <a:effectLst/>
                <a:latin typeface="-apple-system"/>
              </a:rPr>
              <a:t>.</a:t>
            </a:r>
          </a:p>
          <a:p>
            <a:pPr algn="l"/>
            <a:r>
              <a:rPr lang="en-US" b="0" i="0" dirty="0">
                <a:solidFill>
                  <a:srgbClr val="24292E"/>
                </a:solidFill>
                <a:effectLst/>
                <a:latin typeface="-apple-system"/>
              </a:rPr>
              <a:t>Whenever a process sleeps in the middle of a semaphore operation, it sleeps at an interruptible priority. If a process </a:t>
            </a:r>
            <a:r>
              <a:rPr lang="en-US" b="0" i="1" dirty="0">
                <a:solidFill>
                  <a:srgbClr val="24292E"/>
                </a:solidFill>
                <a:effectLst/>
                <a:latin typeface="-apple-system"/>
              </a:rPr>
              <a:t>exit</a:t>
            </a:r>
            <a:r>
              <a:rPr lang="en-US" b="0" i="0" dirty="0">
                <a:solidFill>
                  <a:srgbClr val="24292E"/>
                </a:solidFill>
                <a:effectLst/>
                <a:latin typeface="-apple-system"/>
              </a:rPr>
              <a:t>s without resetting the semaphore value, a dangerous situation could occur. To avoid this, a process can set the SEM_UNDO flag in the </a:t>
            </a:r>
            <a:r>
              <a:rPr lang="en-US" b="0" i="1" dirty="0" err="1">
                <a:solidFill>
                  <a:srgbClr val="24292E"/>
                </a:solidFill>
                <a:effectLst/>
                <a:latin typeface="-apple-system"/>
              </a:rPr>
              <a:t>semop</a:t>
            </a:r>
            <a:r>
              <a:rPr lang="en-US" b="0" i="0" dirty="0">
                <a:solidFill>
                  <a:srgbClr val="24292E"/>
                </a:solidFill>
                <a:effectLst/>
                <a:latin typeface="-apple-system"/>
              </a:rPr>
              <a:t> call. If this flag is set, the kernel reverses the effect of every semaphore operation the process had done. The kernel maintains a table with one entry for every process in the system. Each entry points to a set of </a:t>
            </a:r>
            <a:r>
              <a:rPr lang="en-US" b="0" i="1" dirty="0">
                <a:solidFill>
                  <a:srgbClr val="24292E"/>
                </a:solidFill>
                <a:effectLst/>
                <a:latin typeface="-apple-system"/>
              </a:rPr>
              <a:t>undo</a:t>
            </a:r>
            <a:r>
              <a:rPr lang="en-US" b="0" i="0" dirty="0">
                <a:solidFill>
                  <a:srgbClr val="24292E"/>
                </a:solidFill>
                <a:effectLst/>
                <a:latin typeface="-apple-system"/>
              </a:rPr>
              <a:t> structures, one for each semaphore used by the process. Each undo structure is an array of triples consisting of a semaphore ID, a semaphore number in the set identified by ID, and an adjustment value. The kernel allocates undo structure dynamically when a process executes its first </a:t>
            </a:r>
            <a:r>
              <a:rPr lang="en-US" b="0" i="1" dirty="0" err="1">
                <a:solidFill>
                  <a:srgbClr val="24292E"/>
                </a:solidFill>
                <a:effectLst/>
                <a:latin typeface="-apple-system"/>
              </a:rPr>
              <a:t>semop</a:t>
            </a:r>
            <a:r>
              <a:rPr lang="en-US" b="0" i="0" dirty="0">
                <a:solidFill>
                  <a:srgbClr val="24292E"/>
                </a:solidFill>
                <a:effectLst/>
                <a:latin typeface="-apple-system"/>
              </a:rPr>
              <a:t> system call with the SEM_UNDO flag set.</a:t>
            </a:r>
          </a:p>
          <a:p>
            <a:pPr marL="0" indent="0">
              <a:buNone/>
            </a:pPr>
            <a:endParaRPr lang="en-US" altLang="ko-KR" dirty="0">
              <a:solidFill>
                <a:schemeClr val="accent6">
                  <a:lumMod val="75000"/>
                </a:schemeClr>
              </a:solidFill>
            </a:endParaRPr>
          </a:p>
        </p:txBody>
      </p:sp>
      <p:grpSp>
        <p:nvGrpSpPr>
          <p:cNvPr id="8"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39860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IN" b="0" i="0" dirty="0">
                <a:solidFill>
                  <a:srgbClr val="24292E"/>
                </a:solidFill>
                <a:effectLst/>
                <a:latin typeface="-apple-system"/>
              </a:rPr>
              <a:t>Syntax of </a:t>
            </a:r>
            <a:r>
              <a:rPr lang="en-IN" b="0" i="1" dirty="0" err="1">
                <a:solidFill>
                  <a:srgbClr val="24292E"/>
                </a:solidFill>
                <a:effectLst/>
                <a:latin typeface="-apple-system"/>
              </a:rPr>
              <a:t>semctl</a:t>
            </a:r>
            <a:r>
              <a:rPr lang="en-IN" b="0" i="0" dirty="0">
                <a:solidFill>
                  <a:srgbClr val="24292E"/>
                </a:solidFill>
                <a:effectLst/>
                <a:latin typeface="-apple-system"/>
              </a:rPr>
              <a:t>:</a:t>
            </a:r>
            <a:endParaRPr lang="ko-KR" altLang="en-US" dirty="0"/>
          </a:p>
        </p:txBody>
      </p:sp>
      <p:grpSp>
        <p:nvGrpSpPr>
          <p:cNvPr id="8"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Rectangle 1">
            <a:extLst>
              <a:ext uri="{FF2B5EF4-FFF2-40B4-BE49-F238E27FC236}">
                <a16:creationId xmlns:a16="http://schemas.microsoft.com/office/drawing/2014/main" id="{601CBD03-E45E-4517-B1DF-3DD1D65612C4}"/>
              </a:ext>
            </a:extLst>
          </p:cNvPr>
          <p:cNvSpPr>
            <a:spLocks noGrp="1" noChangeArrowheads="1"/>
          </p:cNvSpPr>
          <p:nvPr>
            <p:ph idx="1"/>
          </p:nvPr>
        </p:nvSpPr>
        <p:spPr bwMode="auto">
          <a:xfrm>
            <a:off x="499731" y="1430941"/>
            <a:ext cx="10621926"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24292E"/>
                </a:solidFill>
                <a:effectLst/>
                <a:latin typeface="SFMono-Regular"/>
              </a:rPr>
              <a:t>semctl</a:t>
            </a:r>
            <a:r>
              <a:rPr kumimoji="0" lang="en-US" altLang="en-US" sz="1800" b="1" i="0" u="none" strike="noStrike" cap="none" normalizeH="0" baseline="0" dirty="0">
                <a:ln>
                  <a:noFill/>
                </a:ln>
                <a:solidFill>
                  <a:srgbClr val="24292E"/>
                </a:solidFill>
                <a:effectLst/>
                <a:latin typeface="SFMono-Regular"/>
              </a:rPr>
              <a:t>(id, number, </a:t>
            </a:r>
            <a:r>
              <a:rPr kumimoji="0" lang="en-US" altLang="en-US" sz="1800" b="1" i="0" u="none" strike="noStrike" cap="none" normalizeH="0" baseline="0" dirty="0" err="1">
                <a:ln>
                  <a:noFill/>
                </a:ln>
                <a:solidFill>
                  <a:srgbClr val="24292E"/>
                </a:solidFill>
                <a:effectLst/>
                <a:latin typeface="SFMono-Regular"/>
              </a:rPr>
              <a:t>cmd</a:t>
            </a:r>
            <a:r>
              <a:rPr kumimoji="0" lang="en-US" altLang="en-US" sz="1800" b="1" i="0" u="none" strike="noStrike" cap="none" normalizeH="0" baseline="0" dirty="0">
                <a:ln>
                  <a:noFill/>
                </a:ln>
                <a:solidFill>
                  <a:srgbClr val="24292E"/>
                </a:solidFill>
                <a:effectLst/>
                <a:latin typeface="SFMono-Regular"/>
              </a:rPr>
              <a:t>, </a:t>
            </a:r>
            <a:r>
              <a:rPr kumimoji="0" lang="en-US" altLang="en-US" sz="1800" b="1" i="0" u="none" strike="noStrike" cap="none" normalizeH="0" baseline="0" dirty="0" err="1">
                <a:ln>
                  <a:noFill/>
                </a:ln>
                <a:solidFill>
                  <a:srgbClr val="24292E"/>
                </a:solidFill>
                <a:effectLst/>
                <a:latin typeface="SFMono-Regular"/>
              </a:rPr>
              <a:t>arg</a:t>
            </a:r>
            <a:r>
              <a:rPr kumimoji="0" lang="en-US" altLang="en-US" sz="1800" b="1" i="0" u="none" strike="noStrike" cap="none" normalizeH="0" baseline="0" dirty="0">
                <a:ln>
                  <a:noFill/>
                </a:ln>
                <a:solidFill>
                  <a:srgbClr val="24292E"/>
                </a:solidFill>
                <a:effectLst/>
                <a:latin typeface="SFMono-Regular"/>
              </a:rPr>
              <a:t>);</a:t>
            </a: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4292E"/>
                </a:solidFill>
                <a:effectLst/>
                <a:latin typeface="-apple-system"/>
              </a:rPr>
              <a:t>where </a:t>
            </a:r>
            <a:r>
              <a:rPr kumimoji="0" lang="en-US" altLang="en-US" b="0" i="0" u="none" strike="noStrike" cap="none" normalizeH="0" baseline="0" dirty="0" err="1">
                <a:ln>
                  <a:noFill/>
                </a:ln>
                <a:solidFill>
                  <a:srgbClr val="24292E"/>
                </a:solidFill>
                <a:effectLst/>
                <a:latin typeface="SFMono-Regular"/>
              </a:rPr>
              <a:t>arg</a:t>
            </a:r>
            <a:r>
              <a:rPr kumimoji="0" lang="en-US" altLang="en-US" sz="3200" b="0" i="0" u="none" strike="noStrike" cap="none" normalizeH="0" baseline="0" dirty="0">
                <a:ln>
                  <a:noFill/>
                </a:ln>
                <a:solidFill>
                  <a:srgbClr val="24292E"/>
                </a:solidFill>
                <a:effectLst/>
                <a:latin typeface="-apple-system"/>
              </a:rPr>
              <a:t> is declared as a union:</a:t>
            </a:r>
            <a:endParaRPr kumimoji="0" lang="en-US" altLang="en-US" sz="1800" b="0" i="0" u="none" strike="noStrike" cap="none" normalizeH="0" baseline="0" dirty="0">
              <a:ln>
                <a:noFill/>
              </a:ln>
              <a:solidFill>
                <a:srgbClr val="24292E"/>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SFMono-Regular"/>
              </a:rPr>
              <a:t>union </a:t>
            </a:r>
            <a:r>
              <a:rPr kumimoji="0" lang="en-US" altLang="en-US" sz="1800" b="0" i="0" u="none" strike="noStrike" cap="none" normalizeH="0" baseline="0" dirty="0" err="1">
                <a:ln>
                  <a:noFill/>
                </a:ln>
                <a:solidFill>
                  <a:srgbClr val="24292E"/>
                </a:solidFill>
                <a:effectLst/>
                <a:latin typeface="SFMono-Regular"/>
              </a:rPr>
              <a:t>semunion</a:t>
            </a:r>
            <a:r>
              <a:rPr kumimoji="0" lang="en-US" altLang="en-US" sz="1800" b="0" i="0" u="none" strike="noStrike" cap="none" normalizeH="0" baseline="0" dirty="0">
                <a:ln>
                  <a:noFill/>
                </a:ln>
                <a:solidFill>
                  <a:srgbClr val="24292E"/>
                </a:solidFill>
                <a:effectLst/>
                <a:latin typeface="SFMono-Regular"/>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SFMono-Regular"/>
              </a:rPr>
              <a:t>	int </a:t>
            </a:r>
            <a:r>
              <a:rPr kumimoji="0" lang="en-US" altLang="en-US" sz="1800" b="0" i="0" u="none" strike="noStrike" cap="none" normalizeH="0" baseline="0" dirty="0" err="1">
                <a:ln>
                  <a:noFill/>
                </a:ln>
                <a:solidFill>
                  <a:srgbClr val="24292E"/>
                </a:solidFill>
                <a:effectLst/>
                <a:latin typeface="SFMono-Regular"/>
              </a:rPr>
              <a:t>val</a:t>
            </a:r>
            <a:r>
              <a:rPr kumimoji="0" lang="en-US" altLang="en-US" sz="18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SFMono-Regular"/>
              </a:rPr>
              <a:t>	struct </a:t>
            </a:r>
            <a:r>
              <a:rPr kumimoji="0" lang="en-US" altLang="en-US" sz="1800" b="0" i="0" u="none" strike="noStrike" cap="none" normalizeH="0" baseline="0" dirty="0" err="1">
                <a:ln>
                  <a:noFill/>
                </a:ln>
                <a:solidFill>
                  <a:srgbClr val="24292E"/>
                </a:solidFill>
                <a:effectLst/>
                <a:latin typeface="SFMono-Regular"/>
              </a:rPr>
              <a:t>semid_ds</a:t>
            </a:r>
            <a:r>
              <a:rPr kumimoji="0" lang="en-US" altLang="en-US" sz="1800" b="0" i="0" u="none" strike="noStrike" cap="none" normalizeH="0" baseline="0" dirty="0">
                <a:ln>
                  <a:noFill/>
                </a:ln>
                <a:solidFill>
                  <a:srgbClr val="24292E"/>
                </a:solidFill>
                <a:effectLst/>
                <a:latin typeface="SFMono-Regular"/>
              </a:rPr>
              <a:t> *</a:t>
            </a:r>
            <a:r>
              <a:rPr kumimoji="0" lang="en-US" altLang="en-US" sz="1800" b="0" i="0" u="none" strike="noStrike" cap="none" normalizeH="0" baseline="0" dirty="0" err="1">
                <a:ln>
                  <a:noFill/>
                </a:ln>
                <a:solidFill>
                  <a:srgbClr val="24292E"/>
                </a:solidFill>
                <a:effectLst/>
                <a:latin typeface="SFMono-Regular"/>
              </a:rPr>
              <a:t>semstat</a:t>
            </a:r>
            <a:r>
              <a:rPr kumimoji="0" lang="en-US" altLang="en-US" sz="18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SFMono-Regular"/>
              </a:rPr>
              <a:t>	unsigned short *array;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SFMono-Regular"/>
              </a:rPr>
              <a:t>    } </a:t>
            </a:r>
            <a:r>
              <a:rPr kumimoji="0" lang="en-US" altLang="en-US" sz="1800" b="0" i="0" u="none" strike="noStrike" cap="none" normalizeH="0" baseline="0" dirty="0" err="1">
                <a:ln>
                  <a:noFill/>
                </a:ln>
                <a:solidFill>
                  <a:srgbClr val="24292E"/>
                </a:solidFill>
                <a:effectLst/>
                <a:latin typeface="SFMono-Regular"/>
              </a:rPr>
              <a:t>arg</a:t>
            </a:r>
            <a:r>
              <a:rPr kumimoji="0" lang="en-US" altLang="en-US" sz="1800" b="0" i="0" u="none" strike="noStrike" cap="none" normalizeH="0" baseline="0" dirty="0">
                <a:ln>
                  <a:noFill/>
                </a:ln>
                <a:solidFill>
                  <a:srgbClr val="24292E"/>
                </a:solidFill>
                <a:effectLst/>
                <a:latin typeface="SFMono-Regular"/>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4292E"/>
                </a:solidFill>
                <a:effectLst/>
                <a:latin typeface="-apple-system"/>
              </a:rPr>
              <a:t>where kernel interprets </a:t>
            </a:r>
            <a:r>
              <a:rPr kumimoji="0" lang="en-US" altLang="en-US" sz="3200" b="0" i="1" u="none" strike="noStrike" cap="none" normalizeH="0" baseline="0" dirty="0" err="1">
                <a:ln>
                  <a:noFill/>
                </a:ln>
                <a:solidFill>
                  <a:srgbClr val="24292E"/>
                </a:solidFill>
                <a:effectLst/>
                <a:latin typeface="-apple-system"/>
              </a:rPr>
              <a:t>arg</a:t>
            </a:r>
            <a:r>
              <a:rPr kumimoji="0" lang="en-US" altLang="en-US" sz="3200" b="0" i="0" u="none" strike="noStrike" cap="none" normalizeH="0" baseline="0" dirty="0">
                <a:ln>
                  <a:noFill/>
                </a:ln>
                <a:solidFill>
                  <a:srgbClr val="24292E"/>
                </a:solidFill>
                <a:effectLst/>
                <a:latin typeface="-apple-system"/>
              </a:rPr>
              <a:t> based on the value of </a:t>
            </a:r>
            <a:r>
              <a:rPr kumimoji="0" lang="en-US" altLang="en-US" sz="3200" b="0" i="1" u="none" strike="noStrike" cap="none" normalizeH="0" baseline="0" dirty="0" err="1">
                <a:ln>
                  <a:noFill/>
                </a:ln>
                <a:solidFill>
                  <a:srgbClr val="24292E"/>
                </a:solidFill>
                <a:effectLst/>
                <a:latin typeface="-apple-system"/>
              </a:rPr>
              <a:t>cmd</a:t>
            </a:r>
            <a:r>
              <a:rPr kumimoji="0" lang="en-US" altLang="en-US" sz="3200" b="0" i="0" u="none" strike="noStrike" cap="none" normalizeH="0" baseline="0" dirty="0">
                <a:ln>
                  <a:noFill/>
                </a:ln>
                <a:solidFill>
                  <a:srgbClr val="24292E"/>
                </a:solidFill>
                <a:effectLst/>
                <a:latin typeface="-apple-system"/>
              </a:rPr>
              <a:t>, similar to the way it interprets the </a:t>
            </a:r>
            <a:r>
              <a:rPr kumimoji="0" lang="en-US" altLang="en-US" sz="3200" b="0" i="1" u="none" strike="noStrike" cap="none" normalizeH="0" baseline="0" dirty="0" err="1">
                <a:ln>
                  <a:noFill/>
                </a:ln>
                <a:solidFill>
                  <a:srgbClr val="24292E"/>
                </a:solidFill>
                <a:effectLst/>
                <a:latin typeface="-apple-system"/>
              </a:rPr>
              <a:t>ioctl</a:t>
            </a:r>
            <a:r>
              <a:rPr kumimoji="0" lang="en-US" altLang="en-US" sz="3200" b="0" i="0" u="none" strike="noStrike" cap="none" normalizeH="0" baseline="0" dirty="0">
                <a:ln>
                  <a:noFill/>
                </a:ln>
                <a:solidFill>
                  <a:srgbClr val="24292E"/>
                </a:solidFill>
                <a:effectLst/>
                <a:latin typeface="-apple-system"/>
              </a:rPr>
              <a:t> command.</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520386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Content Placeholder 16"/>
          <p:cNvSpPr>
            <a:spLocks noGrp="1"/>
          </p:cNvSpPr>
          <p:nvPr>
            <p:ph idx="1"/>
          </p:nvPr>
        </p:nvSpPr>
        <p:spPr>
          <a:xfrm>
            <a:off x="838200" y="2704011"/>
            <a:ext cx="10515600" cy="1867989"/>
          </a:xfrm>
        </p:spPr>
        <p:txBody>
          <a:bodyPr>
            <a:normAutofit/>
          </a:bodyPr>
          <a:lstStyle/>
          <a:p>
            <a:pPr algn="ctr">
              <a:buNone/>
            </a:pPr>
            <a:r>
              <a:rPr lang="en-US" sz="4800" b="1" dirty="0">
                <a:solidFill>
                  <a:srgbClr val="FF0000"/>
                </a:solidFill>
              </a:rPr>
              <a:t>Thank you</a:t>
            </a:r>
          </a:p>
        </p:txBody>
      </p:sp>
    </p:spTree>
    <p:extLst>
      <p:ext uri="{BB962C8B-B14F-4D97-AF65-F5344CB8AC3E}">
        <p14:creationId xmlns:p14="http://schemas.microsoft.com/office/powerpoint/2010/main" val="291440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4" name="Title 13"/>
          <p:cNvSpPr>
            <a:spLocks noGrp="1"/>
          </p:cNvSpPr>
          <p:nvPr>
            <p:ph type="title"/>
          </p:nvPr>
        </p:nvSpPr>
        <p:spPr/>
        <p:txBody>
          <a:bodyPr/>
          <a:lstStyle/>
          <a:p>
            <a:r>
              <a:rPr lang="en-US" altLang="ko-KR" dirty="0"/>
              <a:t>Semaphore: Interact with semaphore</a:t>
            </a:r>
            <a:endParaRPr lang="en-US" dirty="0"/>
          </a:p>
        </p:txBody>
      </p:sp>
      <p:sp>
        <p:nvSpPr>
          <p:cNvPr id="15" name="내용 개체 틀 2"/>
          <p:cNvSpPr>
            <a:spLocks noGrp="1"/>
          </p:cNvSpPr>
          <p:nvPr>
            <p:ph idx="1"/>
          </p:nvPr>
        </p:nvSpPr>
        <p:spPr/>
        <p:txBody>
          <a:bodyPr/>
          <a:lstStyle/>
          <a:p>
            <a:r>
              <a:rPr lang="en-US" altLang="ko-KR" dirty="0" err="1">
                <a:latin typeface="Courier New" panose="02070309020205020404" pitchFamily="49" charset="0"/>
                <a:cs typeface="Courier New" panose="02070309020205020404" pitchFamily="49" charset="0"/>
              </a:rPr>
              <a:t>sem_wait</a:t>
            </a:r>
            <a:r>
              <a:rPr lang="en-US" altLang="ko-KR" dirty="0">
                <a:latin typeface="Courier New" panose="02070309020205020404" pitchFamily="49" charset="0"/>
                <a:cs typeface="Courier New" panose="02070309020205020404" pitchFamily="49" charset="0"/>
              </a:rPr>
              <a:t>()</a:t>
            </a:r>
          </a:p>
          <a:p>
            <a:pPr>
              <a:buNone/>
            </a:pPr>
            <a:endParaRPr lang="en-US" altLang="ko-KR" dirty="0">
              <a:latin typeface="Courier New" panose="02070309020205020404" pitchFamily="49" charset="0"/>
              <a:cs typeface="Courier New" panose="02070309020205020404" pitchFamily="49" charset="0"/>
            </a:endParaRPr>
          </a:p>
          <a:p>
            <a:pPr lvl="2"/>
            <a:endParaRPr lang="en-US" altLang="ko-KR" dirty="0"/>
          </a:p>
          <a:p>
            <a:pPr lvl="2"/>
            <a:endParaRPr lang="en-US" altLang="ko-KR" dirty="0"/>
          </a:p>
          <a:p>
            <a:pPr lvl="2"/>
            <a:endParaRPr lang="en-US" altLang="ko-KR" dirty="0"/>
          </a:p>
          <a:p>
            <a:pPr lvl="1"/>
            <a:r>
              <a:rPr lang="en-US" altLang="ko-KR" dirty="0"/>
              <a:t>If the value of the semaphore was </a:t>
            </a:r>
            <a:r>
              <a:rPr lang="en-US" altLang="ko-KR" i="1" dirty="0"/>
              <a:t>one</a:t>
            </a:r>
            <a:r>
              <a:rPr lang="en-US" altLang="ko-KR" dirty="0"/>
              <a:t> or </a:t>
            </a:r>
            <a:r>
              <a:rPr lang="en-US" altLang="ko-KR" i="1" dirty="0"/>
              <a:t>higher</a:t>
            </a:r>
            <a:r>
              <a:rPr lang="en-US" altLang="ko-KR" dirty="0"/>
              <a:t> when called </a:t>
            </a:r>
            <a:r>
              <a:rPr lang="en-US" altLang="ko-KR" dirty="0" err="1">
                <a:latin typeface="Courier New" panose="02070309020205020404" pitchFamily="49" charset="0"/>
                <a:cs typeface="Courier New" panose="02070309020205020404" pitchFamily="49" charset="0"/>
              </a:rPr>
              <a:t>sem_wait</a:t>
            </a:r>
            <a:r>
              <a:rPr lang="en-US" altLang="ko-KR" dirty="0">
                <a:latin typeface="Courier New" panose="02070309020205020404" pitchFamily="49" charset="0"/>
                <a:cs typeface="Courier New" panose="02070309020205020404" pitchFamily="49" charset="0"/>
              </a:rPr>
              <a:t>()</a:t>
            </a:r>
            <a:r>
              <a:rPr lang="en-US" altLang="ko-KR" dirty="0"/>
              <a:t>, </a:t>
            </a:r>
            <a:r>
              <a:rPr lang="en-US" altLang="ko-KR" b="1" dirty="0"/>
              <a:t>return right away</a:t>
            </a:r>
            <a:r>
              <a:rPr lang="en-US" altLang="ko-KR" dirty="0"/>
              <a:t>.</a:t>
            </a:r>
          </a:p>
          <a:p>
            <a:pPr lvl="1"/>
            <a:r>
              <a:rPr lang="en-US" altLang="ko-KR" dirty="0"/>
              <a:t>It will cause the caller to </a:t>
            </a:r>
            <a:r>
              <a:rPr lang="en-US" altLang="ko-KR" u="sng" dirty="0"/>
              <a:t>suspend execution</a:t>
            </a:r>
            <a:r>
              <a:rPr lang="en-US" altLang="ko-KR" dirty="0"/>
              <a:t> waiting for a subsequent post.</a:t>
            </a:r>
          </a:p>
          <a:p>
            <a:pPr lvl="1"/>
            <a:r>
              <a:rPr lang="en-US" altLang="ko-KR" dirty="0"/>
              <a:t>When negative, the value of the semaphore is equal to the number of waiting threads.</a:t>
            </a:r>
          </a:p>
          <a:p>
            <a:pPr lvl="1"/>
            <a:endParaRPr lang="en-US" altLang="ko-KR" dirty="0"/>
          </a:p>
          <a:p>
            <a:endParaRPr lang="en-US" altLang="ko-KR" dirty="0"/>
          </a:p>
          <a:p>
            <a:pPr lvl="1"/>
            <a:endParaRPr lang="en-US" altLang="ko-KR" dirty="0"/>
          </a:p>
          <a:p>
            <a:pPr lvl="1"/>
            <a:endParaRPr lang="en-US" altLang="ko-KR" dirty="0"/>
          </a:p>
          <a:p>
            <a:pPr lvl="1"/>
            <a:endParaRPr lang="en-US" altLang="ko-KR" dirty="0"/>
          </a:p>
          <a:p>
            <a:endParaRPr lang="en-US" altLang="ko-KR" dirty="0"/>
          </a:p>
          <a:p>
            <a:endParaRPr lang="en-US" altLang="ko-KR" dirty="0"/>
          </a:p>
          <a:p>
            <a:endParaRPr lang="en-US" altLang="ko-KR" dirty="0"/>
          </a:p>
        </p:txBody>
      </p:sp>
      <p:sp>
        <p:nvSpPr>
          <p:cNvPr id="16" name="TextBox 15"/>
          <p:cNvSpPr txBox="1"/>
          <p:nvPr/>
        </p:nvSpPr>
        <p:spPr>
          <a:xfrm>
            <a:off x="1633928" y="2473377"/>
            <a:ext cx="6754496" cy="954107"/>
          </a:xfrm>
          <a:prstGeom prst="rect">
            <a:avLst/>
          </a:prstGeom>
          <a:noFill/>
          <a:ln>
            <a:solidFill>
              <a:schemeClr val="tx1"/>
            </a:solidFill>
          </a:ln>
        </p:spPr>
        <p:txBody>
          <a:bodyPr wrap="square" rtlCol="0">
            <a:spAutoFit/>
          </a:bodyPr>
          <a:lstStyle/>
          <a:p>
            <a:r>
              <a:rPr lang="en-US" altLang="ko-KR" sz="1400" dirty="0">
                <a:solidFill>
                  <a:prstClr val="black"/>
                </a:solidFill>
                <a:latin typeface="Courier New" panose="02070309020205020404" pitchFamily="49" charset="0"/>
                <a:cs typeface="Courier New" panose="02070309020205020404" pitchFamily="49" charset="0"/>
              </a:rPr>
              <a:t>1  </a:t>
            </a:r>
            <a:r>
              <a:rPr lang="en-US" altLang="ko-KR" sz="1400" dirty="0" err="1">
                <a:solidFill>
                  <a:srgbClr val="00B050"/>
                </a:solidFill>
                <a:latin typeface="Courier New" panose="02070309020205020404" pitchFamily="49" charset="0"/>
                <a:cs typeface="Courier New" panose="02070309020205020404" pitchFamily="49" charset="0"/>
              </a:rPr>
              <a:t>int</a:t>
            </a:r>
            <a:r>
              <a:rPr lang="en-US" altLang="ko-KR" sz="1400" dirty="0">
                <a:solidFill>
                  <a:srgbClr val="00B050"/>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sem_wait</a:t>
            </a:r>
            <a:r>
              <a:rPr lang="en-US" altLang="ko-KR" sz="1400" dirty="0">
                <a:solidFill>
                  <a:prstClr val="black"/>
                </a:solidFill>
                <a:latin typeface="Courier New" panose="02070309020205020404" pitchFamily="49" charset="0"/>
                <a:cs typeface="Courier New" panose="02070309020205020404" pitchFamily="49" charset="0"/>
              </a:rPr>
              <a:t>(</a:t>
            </a:r>
            <a:r>
              <a:rPr lang="en-US" altLang="ko-KR" sz="1400" dirty="0" err="1">
                <a:solidFill>
                  <a:prstClr val="black"/>
                </a:solidFill>
                <a:latin typeface="Courier New" panose="02070309020205020404" pitchFamily="49" charset="0"/>
                <a:cs typeface="Courier New" panose="02070309020205020404" pitchFamily="49" charset="0"/>
              </a:rPr>
              <a:t>sem_t</a:t>
            </a:r>
            <a:r>
              <a:rPr lang="en-US" altLang="ko-KR" sz="1400" dirty="0">
                <a:solidFill>
                  <a:prstClr val="black"/>
                </a:solidFill>
                <a:latin typeface="Courier New" panose="02070309020205020404" pitchFamily="49" charset="0"/>
                <a:cs typeface="Courier New" panose="02070309020205020404" pitchFamily="49" charset="0"/>
              </a:rPr>
              <a:t> *s) { </a:t>
            </a:r>
          </a:p>
          <a:p>
            <a:r>
              <a:rPr lang="en-US" altLang="ko-KR" sz="1400" dirty="0">
                <a:solidFill>
                  <a:prstClr val="black"/>
                </a:solidFill>
                <a:latin typeface="Courier New" panose="02070309020205020404" pitchFamily="49" charset="0"/>
                <a:cs typeface="Courier New" panose="02070309020205020404" pitchFamily="49" charset="0"/>
              </a:rPr>
              <a:t>2  	decrement the value of semaphore s by one </a:t>
            </a:r>
          </a:p>
          <a:p>
            <a:r>
              <a:rPr lang="en-US" altLang="ko-KR" sz="1400" dirty="0">
                <a:solidFill>
                  <a:prstClr val="black"/>
                </a:solidFill>
                <a:latin typeface="Courier New" panose="02070309020205020404" pitchFamily="49" charset="0"/>
                <a:cs typeface="Courier New" panose="02070309020205020404" pitchFamily="49" charset="0"/>
              </a:rPr>
              <a:t>3   	wait if value of semaphore s is negative </a:t>
            </a:r>
          </a:p>
          <a:p>
            <a:r>
              <a:rPr lang="en-US" altLang="ko-KR" sz="1400" dirty="0">
                <a:solidFill>
                  <a:prstClr val="black"/>
                </a:solidFill>
                <a:latin typeface="Courier New" panose="02070309020205020404" pitchFamily="49" charset="0"/>
                <a:cs typeface="Courier New" panose="02070309020205020404" pitchFamily="49" charset="0"/>
              </a:rPr>
              <a:t>4  }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5" name="내용 개체 틀 2"/>
          <p:cNvSpPr>
            <a:spLocks noGrp="1"/>
          </p:cNvSpPr>
          <p:nvPr>
            <p:ph idx="1"/>
          </p:nvPr>
        </p:nvSpPr>
        <p:spPr/>
        <p:txBody>
          <a:bodyPr/>
          <a:lstStyle/>
          <a:p>
            <a:r>
              <a:rPr lang="en-US" altLang="ko-KR" dirty="0" err="1">
                <a:latin typeface="Courier New" panose="02070309020205020404" pitchFamily="49" charset="0"/>
                <a:cs typeface="Courier New" panose="02070309020205020404" pitchFamily="49" charset="0"/>
              </a:rPr>
              <a:t>sem_post</a:t>
            </a:r>
            <a:r>
              <a:rPr lang="en-US" altLang="ko-KR" dirty="0">
                <a:latin typeface="Courier New" panose="02070309020205020404" pitchFamily="49" charset="0"/>
                <a:cs typeface="Courier New" panose="02070309020205020404" pitchFamily="49" charset="0"/>
              </a:rPr>
              <a:t>()</a:t>
            </a:r>
          </a:p>
          <a:p>
            <a:pPr lvl="2"/>
            <a:endParaRPr lang="en-US" altLang="ko-KR" dirty="0"/>
          </a:p>
          <a:p>
            <a:pPr lvl="2"/>
            <a:endParaRPr lang="en-US" altLang="ko-KR" dirty="0"/>
          </a:p>
          <a:p>
            <a:pPr lvl="2"/>
            <a:endParaRPr lang="en-US" altLang="ko-KR" dirty="0"/>
          </a:p>
          <a:p>
            <a:pPr lvl="1"/>
            <a:r>
              <a:rPr lang="en-US" altLang="ko-KR" dirty="0"/>
              <a:t>Simply </a:t>
            </a:r>
            <a:r>
              <a:rPr lang="en-US" altLang="ko-KR" b="1" dirty="0"/>
              <a:t>increments</a:t>
            </a:r>
            <a:r>
              <a:rPr lang="en-US" altLang="ko-KR" dirty="0"/>
              <a:t> the value of the semaphore.</a:t>
            </a:r>
          </a:p>
          <a:p>
            <a:pPr lvl="1"/>
            <a:r>
              <a:rPr lang="en-US" altLang="ko-KR" dirty="0"/>
              <a:t>If there is a thread waiting to be woken, </a:t>
            </a:r>
            <a:r>
              <a:rPr lang="en-US" altLang="ko-KR" b="1" dirty="0"/>
              <a:t>wakes </a:t>
            </a:r>
            <a:r>
              <a:rPr lang="en-US" altLang="ko-KR" dirty="0"/>
              <a:t>one of them up.</a:t>
            </a:r>
          </a:p>
          <a:p>
            <a:endParaRPr lang="en-US" altLang="ko-KR" dirty="0"/>
          </a:p>
          <a:p>
            <a:pPr lvl="1"/>
            <a:endParaRPr lang="en-US" altLang="ko-KR" dirty="0"/>
          </a:p>
          <a:p>
            <a:pPr lvl="1"/>
            <a:endParaRPr lang="en-US" altLang="ko-KR" dirty="0"/>
          </a:p>
          <a:p>
            <a:pPr lvl="1"/>
            <a:endParaRPr lang="en-US" altLang="ko-KR" dirty="0"/>
          </a:p>
          <a:p>
            <a:endParaRPr lang="en-US" altLang="ko-KR" dirty="0"/>
          </a:p>
          <a:p>
            <a:endParaRPr lang="en-US" altLang="ko-KR" dirty="0"/>
          </a:p>
          <a:p>
            <a:endParaRPr lang="en-US" altLang="ko-KR" dirty="0"/>
          </a:p>
        </p:txBody>
      </p:sp>
      <p:sp>
        <p:nvSpPr>
          <p:cNvPr id="16" name="제목 1"/>
          <p:cNvSpPr>
            <a:spLocks noGrp="1"/>
          </p:cNvSpPr>
          <p:nvPr>
            <p:ph type="title"/>
          </p:nvPr>
        </p:nvSpPr>
        <p:spPr/>
        <p:txBody>
          <a:bodyPr/>
          <a:lstStyle/>
          <a:p>
            <a:r>
              <a:rPr lang="en-US" altLang="ko-KR" dirty="0"/>
              <a:t>Semaphore: Interact with semaphore (Cont.)</a:t>
            </a:r>
            <a:endParaRPr lang="ko-KR" altLang="en-US" dirty="0"/>
          </a:p>
        </p:txBody>
      </p:sp>
      <p:sp>
        <p:nvSpPr>
          <p:cNvPr id="17" name="TextBox 16"/>
          <p:cNvSpPr txBox="1"/>
          <p:nvPr/>
        </p:nvSpPr>
        <p:spPr>
          <a:xfrm>
            <a:off x="1349115" y="2353456"/>
            <a:ext cx="7039308" cy="954107"/>
          </a:xfrm>
          <a:prstGeom prst="rect">
            <a:avLst/>
          </a:prstGeom>
          <a:noFill/>
          <a:ln>
            <a:solidFill>
              <a:schemeClr val="tx1"/>
            </a:solidFill>
          </a:ln>
        </p:spPr>
        <p:txBody>
          <a:bodyPr wrap="square" rtlCol="0">
            <a:spAutoFit/>
          </a:bodyPr>
          <a:lstStyle/>
          <a:p>
            <a:r>
              <a:rPr lang="en-US" altLang="ko-KR" sz="1400" dirty="0">
                <a:solidFill>
                  <a:prstClr val="black"/>
                </a:solidFill>
                <a:latin typeface="Courier New" panose="02070309020205020404" pitchFamily="49" charset="0"/>
                <a:cs typeface="Courier New" panose="02070309020205020404" pitchFamily="49" charset="0"/>
              </a:rPr>
              <a:t>1  </a:t>
            </a:r>
            <a:r>
              <a:rPr lang="en-US" altLang="ko-KR" sz="1400" dirty="0" err="1">
                <a:solidFill>
                  <a:srgbClr val="00B050"/>
                </a:solidFill>
                <a:latin typeface="Courier New" panose="02070309020205020404" pitchFamily="49" charset="0"/>
                <a:cs typeface="Courier New" panose="02070309020205020404" pitchFamily="49" charset="0"/>
              </a:rPr>
              <a:t>int</a:t>
            </a:r>
            <a:r>
              <a:rPr lang="en-US" altLang="ko-KR" sz="1400" dirty="0">
                <a:solidFill>
                  <a:srgbClr val="00B050"/>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sem_post</a:t>
            </a:r>
            <a:r>
              <a:rPr lang="en-US" altLang="ko-KR" sz="1400" dirty="0">
                <a:solidFill>
                  <a:prstClr val="black"/>
                </a:solidFill>
                <a:latin typeface="Courier New" panose="02070309020205020404" pitchFamily="49" charset="0"/>
                <a:cs typeface="Courier New" panose="02070309020205020404" pitchFamily="49" charset="0"/>
              </a:rPr>
              <a:t>(</a:t>
            </a:r>
            <a:r>
              <a:rPr lang="en-US" altLang="ko-KR" sz="1400" dirty="0" err="1">
                <a:solidFill>
                  <a:prstClr val="black"/>
                </a:solidFill>
                <a:latin typeface="Courier New" panose="02070309020205020404" pitchFamily="49" charset="0"/>
                <a:cs typeface="Courier New" panose="02070309020205020404" pitchFamily="49" charset="0"/>
              </a:rPr>
              <a:t>sem_t</a:t>
            </a:r>
            <a:r>
              <a:rPr lang="en-US" altLang="ko-KR" sz="1400" dirty="0">
                <a:solidFill>
                  <a:prstClr val="black"/>
                </a:solidFill>
                <a:latin typeface="Courier New" panose="02070309020205020404" pitchFamily="49" charset="0"/>
                <a:cs typeface="Courier New" panose="02070309020205020404" pitchFamily="49" charset="0"/>
              </a:rPr>
              <a:t> *s) { </a:t>
            </a:r>
          </a:p>
          <a:p>
            <a:r>
              <a:rPr lang="en-US" altLang="ko-KR" sz="1400" dirty="0">
                <a:solidFill>
                  <a:prstClr val="black"/>
                </a:solidFill>
                <a:latin typeface="Courier New" panose="02070309020205020404" pitchFamily="49" charset="0"/>
                <a:cs typeface="Courier New" panose="02070309020205020404" pitchFamily="49" charset="0"/>
              </a:rPr>
              <a:t>2   	increment the value of semaphore s by one </a:t>
            </a:r>
          </a:p>
          <a:p>
            <a:r>
              <a:rPr lang="en-US" altLang="ko-KR" sz="1400" dirty="0">
                <a:solidFill>
                  <a:prstClr val="black"/>
                </a:solidFill>
                <a:latin typeface="Courier New" panose="02070309020205020404" pitchFamily="49" charset="0"/>
                <a:cs typeface="Courier New" panose="02070309020205020404" pitchFamily="49" charset="0"/>
              </a:rPr>
              <a:t>3   	if there are one or more threads waiting, wake one </a:t>
            </a:r>
          </a:p>
          <a:p>
            <a:r>
              <a:rPr lang="en-US" altLang="ko-KR" sz="1400" dirty="0">
                <a:solidFill>
                  <a:prstClr val="black"/>
                </a:solidFill>
                <a:latin typeface="Courier New" panose="02070309020205020404" pitchFamily="49" charset="0"/>
                <a:cs typeface="Courier New" panose="02070309020205020404" pitchFamily="49" charset="0"/>
              </a:rPr>
              <a:t>4  } </a:t>
            </a:r>
            <a:endParaRPr lang="en-US" altLang="ko-KR" sz="1400" dirty="0">
              <a:solidFill>
                <a:prstClr val="black"/>
              </a:solidFill>
              <a:latin typeface="Courier New" pitchFamily="49" charset="0"/>
              <a:ea typeface="맑은 고딕" pitchFamily="50" charset="-127"/>
              <a:cs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5" name="내용 개체 틀 2"/>
          <p:cNvSpPr>
            <a:spLocks noGrp="1"/>
          </p:cNvSpPr>
          <p:nvPr>
            <p:ph idx="1"/>
          </p:nvPr>
        </p:nvSpPr>
        <p:spPr/>
        <p:txBody>
          <a:bodyPr/>
          <a:lstStyle/>
          <a:p>
            <a:r>
              <a:rPr lang="en-US" altLang="ko-KR" dirty="0"/>
              <a:t>What should </a:t>
            </a:r>
            <a:r>
              <a:rPr lang="en-US" altLang="ko-KR" b="1" dirty="0">
                <a:latin typeface="Courier New" panose="02070309020205020404" pitchFamily="49" charset="0"/>
                <a:cs typeface="Courier New" panose="02070309020205020404" pitchFamily="49" charset="0"/>
              </a:rPr>
              <a:t>X</a:t>
            </a:r>
            <a:r>
              <a:rPr lang="en-US" altLang="ko-KR" dirty="0"/>
              <a:t> be?</a:t>
            </a:r>
          </a:p>
          <a:p>
            <a:pPr lvl="1"/>
            <a:r>
              <a:rPr lang="en-US" altLang="ko-KR" dirty="0"/>
              <a:t>The initial value should be </a:t>
            </a:r>
            <a:r>
              <a:rPr lang="en-US" altLang="ko-KR" b="1" dirty="0"/>
              <a:t>1</a:t>
            </a:r>
            <a:r>
              <a:rPr lang="en-US" altLang="ko-KR" dirty="0"/>
              <a:t>.</a:t>
            </a:r>
          </a:p>
          <a:p>
            <a:pPr lvl="1"/>
            <a:endParaRPr lang="ko-KR" altLang="en-US" dirty="0"/>
          </a:p>
        </p:txBody>
      </p:sp>
      <p:sp>
        <p:nvSpPr>
          <p:cNvPr id="16" name="TextBox 15"/>
          <p:cNvSpPr txBox="1"/>
          <p:nvPr/>
        </p:nvSpPr>
        <p:spPr>
          <a:xfrm>
            <a:off x="1184222" y="3043003"/>
            <a:ext cx="7420225" cy="1600438"/>
          </a:xfrm>
          <a:prstGeom prst="rect">
            <a:avLst/>
          </a:prstGeom>
          <a:noFill/>
          <a:ln>
            <a:solidFill>
              <a:schemeClr val="tx1"/>
            </a:solidFill>
          </a:ln>
        </p:spPr>
        <p:txBody>
          <a:bodyPr wrap="square" rtlCol="0">
            <a:spAutoFit/>
          </a:bodyPr>
          <a:lstStyle/>
          <a:p>
            <a:r>
              <a:rPr lang="en-US" altLang="ko-KR" sz="1400" dirty="0">
                <a:solidFill>
                  <a:prstClr val="black"/>
                </a:solidFill>
                <a:latin typeface="Courier New" panose="02070309020205020404" pitchFamily="49" charset="0"/>
                <a:cs typeface="Courier New" panose="02070309020205020404" pitchFamily="49" charset="0"/>
              </a:rPr>
              <a:t>1   </a:t>
            </a:r>
            <a:r>
              <a:rPr lang="en-US" altLang="ko-KR" sz="1400" dirty="0" err="1">
                <a:solidFill>
                  <a:prstClr val="black"/>
                </a:solidFill>
                <a:latin typeface="Courier New" panose="02070309020205020404" pitchFamily="49" charset="0"/>
                <a:cs typeface="Courier New" panose="02070309020205020404" pitchFamily="49" charset="0"/>
              </a:rPr>
              <a:t>sem_t</a:t>
            </a:r>
            <a:r>
              <a:rPr lang="en-US" altLang="ko-KR" sz="1400" dirty="0">
                <a:solidFill>
                  <a:prstClr val="black"/>
                </a:solidFill>
                <a:latin typeface="Courier New" panose="02070309020205020404" pitchFamily="49" charset="0"/>
                <a:cs typeface="Courier New" panose="02070309020205020404" pitchFamily="49" charset="0"/>
              </a:rPr>
              <a:t> m; </a:t>
            </a:r>
          </a:p>
          <a:p>
            <a:r>
              <a:rPr lang="en-US" altLang="ko-KR" sz="1400" dirty="0">
                <a:solidFill>
                  <a:prstClr val="black"/>
                </a:solidFill>
                <a:latin typeface="Courier New" panose="02070309020205020404" pitchFamily="49" charset="0"/>
                <a:cs typeface="Courier New" panose="02070309020205020404" pitchFamily="49" charset="0"/>
              </a:rPr>
              <a:t>2   </a:t>
            </a:r>
            <a:r>
              <a:rPr lang="en-US" altLang="ko-KR" sz="1400" dirty="0" err="1">
                <a:solidFill>
                  <a:prstClr val="black"/>
                </a:solidFill>
                <a:latin typeface="Courier New" panose="02070309020205020404" pitchFamily="49" charset="0"/>
                <a:cs typeface="Courier New" panose="02070309020205020404" pitchFamily="49" charset="0"/>
              </a:rPr>
              <a:t>sem_init</a:t>
            </a:r>
            <a:r>
              <a:rPr lang="en-US" altLang="ko-KR" sz="1400" dirty="0">
                <a:solidFill>
                  <a:prstClr val="black"/>
                </a:solidFill>
                <a:latin typeface="Courier New" panose="02070309020205020404" pitchFamily="49" charset="0"/>
                <a:cs typeface="Courier New" panose="02070309020205020404" pitchFamily="49" charset="0"/>
              </a:rPr>
              <a:t>(&amp;m, </a:t>
            </a:r>
            <a:r>
              <a:rPr lang="en-US" altLang="ko-KR" sz="1400" dirty="0">
                <a:solidFill>
                  <a:srgbClr val="FF0000"/>
                </a:solidFill>
                <a:latin typeface="Courier New" panose="02070309020205020404" pitchFamily="49" charset="0"/>
                <a:cs typeface="Courier New" panose="02070309020205020404" pitchFamily="49" charset="0"/>
              </a:rPr>
              <a:t>0</a:t>
            </a:r>
            <a:r>
              <a:rPr lang="en-US" altLang="ko-KR" sz="1400" dirty="0">
                <a:solidFill>
                  <a:prstClr val="black"/>
                </a:solidFill>
                <a:latin typeface="Courier New" panose="02070309020205020404" pitchFamily="49" charset="0"/>
                <a:cs typeface="Courier New" panose="02070309020205020404" pitchFamily="49" charset="0"/>
              </a:rPr>
              <a:t>, X); </a:t>
            </a:r>
            <a:r>
              <a:rPr lang="en-US" altLang="ko-KR" sz="1400" dirty="0">
                <a:solidFill>
                  <a:srgbClr val="00B0F0"/>
                </a:solidFill>
                <a:latin typeface="Courier New" panose="02070309020205020404" pitchFamily="49" charset="0"/>
                <a:cs typeface="Courier New" panose="02070309020205020404" pitchFamily="49" charset="0"/>
              </a:rPr>
              <a:t>// initialize semaphore to X; what should X be? </a:t>
            </a:r>
          </a:p>
          <a:p>
            <a:r>
              <a:rPr lang="en-US" altLang="ko-KR" sz="1400" dirty="0">
                <a:solidFill>
                  <a:prstClr val="black"/>
                </a:solidFill>
                <a:latin typeface="Courier New" panose="02070309020205020404" pitchFamily="49" charset="0"/>
                <a:cs typeface="Courier New" panose="02070309020205020404" pitchFamily="49" charset="0"/>
              </a:rPr>
              <a:t>3 </a:t>
            </a:r>
          </a:p>
          <a:p>
            <a:r>
              <a:rPr lang="en-US" altLang="ko-KR" sz="1400" dirty="0">
                <a:solidFill>
                  <a:prstClr val="black"/>
                </a:solidFill>
                <a:latin typeface="Courier New" panose="02070309020205020404" pitchFamily="49" charset="0"/>
                <a:cs typeface="Courier New" panose="02070309020205020404" pitchFamily="49" charset="0"/>
              </a:rPr>
              <a:t>4   </a:t>
            </a:r>
            <a:r>
              <a:rPr lang="en-US" altLang="ko-KR" sz="1400" dirty="0" err="1">
                <a:solidFill>
                  <a:prstClr val="black"/>
                </a:solidFill>
                <a:latin typeface="Courier New" panose="02070309020205020404" pitchFamily="49" charset="0"/>
                <a:cs typeface="Courier New" panose="02070309020205020404" pitchFamily="49" charset="0"/>
              </a:rPr>
              <a:t>sem_wait</a:t>
            </a:r>
            <a:r>
              <a:rPr lang="en-US" altLang="ko-KR" sz="1400" dirty="0">
                <a:solidFill>
                  <a:prstClr val="black"/>
                </a:solidFill>
                <a:latin typeface="Courier New" panose="02070309020205020404" pitchFamily="49" charset="0"/>
                <a:cs typeface="Courier New" panose="02070309020205020404" pitchFamily="49" charset="0"/>
              </a:rPr>
              <a:t>(&amp;m); </a:t>
            </a:r>
          </a:p>
          <a:p>
            <a:r>
              <a:rPr lang="en-US" altLang="ko-KR" sz="1400" dirty="0">
                <a:solidFill>
                  <a:prstClr val="black"/>
                </a:solidFill>
                <a:latin typeface="Courier New" panose="02070309020205020404" pitchFamily="49" charset="0"/>
                <a:cs typeface="Courier New" panose="02070309020205020404" pitchFamily="49" charset="0"/>
              </a:rPr>
              <a:t>5   </a:t>
            </a:r>
            <a:r>
              <a:rPr lang="en-US" altLang="ko-KR" sz="1400" dirty="0">
                <a:solidFill>
                  <a:srgbClr val="00B0F0"/>
                </a:solidFill>
                <a:latin typeface="Courier New" panose="02070309020205020404" pitchFamily="49" charset="0"/>
                <a:cs typeface="Courier New" panose="02070309020205020404" pitchFamily="49" charset="0"/>
              </a:rPr>
              <a:t>//critical section here</a:t>
            </a:r>
            <a:r>
              <a:rPr lang="en-US" altLang="ko-KR" sz="1400" dirty="0">
                <a:solidFill>
                  <a:prstClr val="black"/>
                </a:solidFill>
                <a:latin typeface="Courier New" panose="02070309020205020404" pitchFamily="49" charset="0"/>
                <a:cs typeface="Courier New" panose="02070309020205020404" pitchFamily="49" charset="0"/>
              </a:rPr>
              <a:t> </a:t>
            </a:r>
          </a:p>
          <a:p>
            <a:r>
              <a:rPr lang="en-US" altLang="ko-KR" sz="1400" dirty="0">
                <a:solidFill>
                  <a:prstClr val="black"/>
                </a:solidFill>
                <a:latin typeface="Courier New" panose="02070309020205020404" pitchFamily="49" charset="0"/>
                <a:cs typeface="Courier New" panose="02070309020205020404" pitchFamily="49" charset="0"/>
              </a:rPr>
              <a:t>6   </a:t>
            </a:r>
            <a:r>
              <a:rPr lang="en-US" altLang="ko-KR" sz="1400" dirty="0" err="1">
                <a:solidFill>
                  <a:prstClr val="black"/>
                </a:solidFill>
                <a:latin typeface="Courier New" panose="02070309020205020404" pitchFamily="49" charset="0"/>
                <a:cs typeface="Courier New" panose="02070309020205020404" pitchFamily="49" charset="0"/>
              </a:rPr>
              <a:t>sem_post</a:t>
            </a:r>
            <a:r>
              <a:rPr lang="en-US" altLang="ko-KR" sz="1400" dirty="0">
                <a:solidFill>
                  <a:prstClr val="black"/>
                </a:solidFill>
                <a:latin typeface="Courier New" panose="02070309020205020404" pitchFamily="49" charset="0"/>
                <a:cs typeface="Courier New" panose="02070309020205020404" pitchFamily="49" charset="0"/>
              </a:rPr>
              <a:t>(&amp;m); </a:t>
            </a:r>
            <a:endParaRPr lang="en-US" altLang="ko-KR" sz="1400" dirty="0">
              <a:solidFill>
                <a:prstClr val="black"/>
              </a:solidFill>
              <a:latin typeface="Courier New" pitchFamily="49" charset="0"/>
              <a:ea typeface="맑은 고딕" pitchFamily="50" charset="-127"/>
              <a:cs typeface="Courier New" pitchFamily="49" charset="0"/>
            </a:endParaRPr>
          </a:p>
        </p:txBody>
      </p:sp>
      <p:sp>
        <p:nvSpPr>
          <p:cNvPr id="17" name="제목 1"/>
          <p:cNvSpPr>
            <a:spLocks noGrp="1"/>
          </p:cNvSpPr>
          <p:nvPr>
            <p:ph type="title"/>
          </p:nvPr>
        </p:nvSpPr>
        <p:spPr/>
        <p:txBody>
          <a:bodyPr/>
          <a:lstStyle/>
          <a:p>
            <a:r>
              <a:rPr lang="en-US" altLang="ko-KR" dirty="0"/>
              <a:t>Binary Semaphores (Locks)</a:t>
            </a:r>
            <a:endParaRPr lang="ko-KR"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3795E5C7-7E62-4BA5-8695-A19746209846}"/>
              </a:ext>
            </a:extLst>
          </p:cNvPr>
          <p:cNvGrpSpPr/>
          <p:nvPr/>
        </p:nvGrpSpPr>
        <p:grpSpPr>
          <a:xfrm>
            <a:off x="1" y="85173"/>
            <a:ext cx="12192000" cy="6641410"/>
            <a:chOff x="1" y="219325"/>
            <a:chExt cx="12192000" cy="6641410"/>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제목 1"/>
          <p:cNvSpPr>
            <a:spLocks noGrp="1"/>
          </p:cNvSpPr>
          <p:nvPr>
            <p:ph type="title"/>
          </p:nvPr>
        </p:nvSpPr>
        <p:spPr/>
        <p:txBody>
          <a:bodyPr/>
          <a:lstStyle/>
          <a:p>
            <a:r>
              <a:rPr lang="en-US" altLang="ko-KR" dirty="0"/>
              <a:t>Thread Trace: Single Thread Using A Semaphore</a:t>
            </a:r>
            <a:endParaRPr lang="ko-KR" altLang="en-US" dirty="0"/>
          </a:p>
        </p:txBody>
      </p:sp>
      <p:sp>
        <p:nvSpPr>
          <p:cNvPr id="17" name="Content Placeholder 16"/>
          <p:cNvSpPr>
            <a:spLocks noGrp="1"/>
          </p:cNvSpPr>
          <p:nvPr>
            <p:ph idx="1"/>
          </p:nvPr>
        </p:nvSpPr>
        <p:spPr/>
        <p:txBody>
          <a:bodyPr>
            <a:normAutofit fontScale="62500" lnSpcReduction="20000"/>
          </a:bodyPr>
          <a:lstStyle/>
          <a:p>
            <a:pPr marL="0" algn="ctr" fontAlgn="t" latinLnBrk="1">
              <a:spcBef>
                <a:spcPts val="0"/>
              </a:spcBef>
              <a:buNone/>
            </a:pPr>
            <a:r>
              <a:rPr lang="en-US" b="1" dirty="0">
                <a:latin typeface="맑은 고딕"/>
                <a:ea typeface="맑은 고딕"/>
                <a:cs typeface="Courier New"/>
              </a:rPr>
              <a:t>                                             </a:t>
            </a:r>
            <a:endParaRPr lang="ko-KR" altLang="en-US" b="1" dirty="0">
              <a:latin typeface="맑은 고딕"/>
              <a:cs typeface="Courier New"/>
            </a:endParaRPr>
          </a:p>
          <a:p>
            <a:pPr marL="0" fontAlgn="t" latinLnBrk="1">
              <a:spcBef>
                <a:spcPts val="0"/>
              </a:spcBef>
              <a:buNone/>
            </a:pPr>
            <a:r>
              <a:rPr lang="en-US" b="1" dirty="0">
                <a:latin typeface="맑은 고딕"/>
                <a:ea typeface="맑은 고딕"/>
                <a:cs typeface="Courier New"/>
              </a:rPr>
              <a:t> Value of Semaphore               Thread 0                                      Thread 1</a:t>
            </a:r>
            <a:endParaRPr lang="ko-KR" altLang="en-US" b="1" dirty="0">
              <a:latin typeface="맑은 고딕"/>
              <a:cs typeface="Courier New"/>
            </a:endParaRPr>
          </a:p>
          <a:p>
            <a:pPr marL="0" fontAlgn="t" latinLnBrk="1">
              <a:spcBef>
                <a:spcPts val="0"/>
              </a:spcBef>
              <a:buNone/>
            </a:pPr>
            <a:endParaRPr lang="ko-KR" altLang="en-US" b="1" dirty="0">
              <a:latin typeface="맑은 고딕"/>
              <a:cs typeface="Courier New"/>
            </a:endParaRPr>
          </a:p>
          <a:p>
            <a:pPr marL="0" algn="ctr" fontAlgn="t" latinLnBrk="1">
              <a:spcBef>
                <a:spcPts val="0"/>
              </a:spcBef>
              <a:buNone/>
            </a:pPr>
            <a:r>
              <a:rPr lang="en-US" dirty="0">
                <a:latin typeface="Courier New"/>
                <a:ea typeface="굴림"/>
                <a:cs typeface="Courier New"/>
              </a:rPr>
              <a:t>                       </a:t>
            </a:r>
            <a:endParaRPr lang="ko-KR" altLang="en-US" dirty="0">
              <a:latin typeface="Courier New"/>
              <a:ea typeface="Courier New"/>
              <a:cs typeface="Courier New"/>
            </a:endParaRPr>
          </a:p>
          <a:p>
            <a:pPr marL="0" fontAlgn="t" latinLnBrk="1">
              <a:spcBef>
                <a:spcPts val="0"/>
              </a:spcBef>
            </a:pPr>
            <a:endParaRPr lang="ko-KR" altLang="en-US" dirty="0">
              <a:latin typeface="Courier New"/>
              <a:ea typeface="Courier New"/>
              <a:cs typeface="Courier New"/>
            </a:endParaRPr>
          </a:p>
          <a:p>
            <a:pPr marL="0" fontAlgn="t" latinLnBrk="1">
              <a:spcBef>
                <a:spcPts val="0"/>
              </a:spcBef>
              <a:buNone/>
            </a:pPr>
            <a:r>
              <a:rPr lang="en-US" altLang="ko-KR" dirty="0">
                <a:latin typeface="Courier New"/>
                <a:ea typeface="Courier New"/>
                <a:cs typeface="Courier New"/>
              </a:rPr>
              <a:t>      1</a:t>
            </a:r>
            <a:endParaRPr lang="ko-KR" altLang="en-US" dirty="0">
              <a:latin typeface="Courier New"/>
              <a:ea typeface="Courier New"/>
              <a:cs typeface="Courier New"/>
            </a:endParaRPr>
          </a:p>
          <a:p>
            <a:pPr marL="0" algn="ctr" fontAlgn="t" latinLnBrk="1">
              <a:spcBef>
                <a:spcPts val="0"/>
              </a:spcBef>
              <a:buNone/>
            </a:pPr>
            <a:r>
              <a:rPr lang="en-US" dirty="0">
                <a:latin typeface="Courier New"/>
                <a:ea typeface="굴림"/>
                <a:cs typeface="Courier New"/>
              </a:rPr>
              <a:t>                       </a:t>
            </a:r>
            <a:endParaRPr lang="ko-KR" altLang="en-US" dirty="0">
              <a:latin typeface="Courier New"/>
              <a:ea typeface="Courier New"/>
              <a:cs typeface="Courier New"/>
            </a:endParaRPr>
          </a:p>
          <a:p>
            <a:pPr marL="0" fontAlgn="t" latinLnBrk="1">
              <a:spcBef>
                <a:spcPts val="0"/>
              </a:spcBef>
              <a:buNone/>
            </a:pPr>
            <a:r>
              <a:rPr lang="en-US" dirty="0">
                <a:latin typeface="Courier New"/>
                <a:ea typeface="굴림"/>
                <a:cs typeface="Courier New"/>
              </a:rPr>
              <a:t>      1                 call </a:t>
            </a:r>
            <a:r>
              <a:rPr lang="en-US" dirty="0" err="1">
                <a:latin typeface="Courier New"/>
                <a:ea typeface="굴림"/>
                <a:cs typeface="Courier New"/>
              </a:rPr>
              <a:t>sema_wait</a:t>
            </a:r>
            <a:r>
              <a:rPr lang="en-US" dirty="0">
                <a:latin typeface="Courier New"/>
                <a:ea typeface="굴림"/>
                <a:cs typeface="Courier New"/>
              </a:rPr>
              <a:t>()</a:t>
            </a:r>
            <a:endParaRPr lang="ko-KR" altLang="en-US" dirty="0">
              <a:latin typeface="Courier New"/>
              <a:ea typeface="Courier New"/>
              <a:cs typeface="Courier New"/>
            </a:endParaRPr>
          </a:p>
          <a:p>
            <a:pPr marL="0" fontAlgn="t" latinLnBrk="1">
              <a:spcBef>
                <a:spcPts val="0"/>
              </a:spcBef>
            </a:pPr>
            <a:r>
              <a:rPr lang="en-US" altLang="ko-KR" dirty="0">
                <a:latin typeface="Courier New"/>
                <a:ea typeface="Courier New"/>
                <a:cs typeface="Courier New"/>
              </a:rPr>
              <a:t>  </a:t>
            </a:r>
            <a:endParaRPr lang="ko-KR" altLang="en-US" dirty="0">
              <a:latin typeface="Courier New"/>
              <a:ea typeface="Courier New"/>
              <a:cs typeface="Courier New"/>
            </a:endParaRPr>
          </a:p>
          <a:p>
            <a:pPr marL="0" algn="ctr" fontAlgn="t" latinLnBrk="1">
              <a:spcBef>
                <a:spcPts val="0"/>
              </a:spcBef>
              <a:buNone/>
            </a:pPr>
            <a:r>
              <a:rPr lang="en-US" dirty="0">
                <a:latin typeface="Courier New"/>
                <a:ea typeface="굴림"/>
                <a:cs typeface="Courier New"/>
              </a:rPr>
              <a:t>                         </a:t>
            </a:r>
            <a:endParaRPr lang="ko-KR" altLang="en-US" dirty="0">
              <a:latin typeface="Courier New"/>
              <a:ea typeface="Courier New"/>
              <a:cs typeface="Courier New"/>
            </a:endParaRPr>
          </a:p>
          <a:p>
            <a:pPr marL="0" fontAlgn="t" latinLnBrk="1">
              <a:spcBef>
                <a:spcPts val="0"/>
              </a:spcBef>
              <a:buNone/>
            </a:pPr>
            <a:r>
              <a:rPr lang="en-US" dirty="0">
                <a:latin typeface="Courier New"/>
                <a:ea typeface="굴림"/>
                <a:cs typeface="Courier New"/>
              </a:rPr>
              <a:t>      0                 </a:t>
            </a:r>
            <a:r>
              <a:rPr lang="en-US" dirty="0" err="1">
                <a:latin typeface="Courier New"/>
                <a:ea typeface="굴림"/>
                <a:cs typeface="Courier New"/>
              </a:rPr>
              <a:t>sem_wait</a:t>
            </a:r>
            <a:r>
              <a:rPr lang="en-US" dirty="0">
                <a:latin typeface="Courier New"/>
                <a:ea typeface="굴림"/>
                <a:cs typeface="Courier New"/>
              </a:rPr>
              <a:t>() returns</a:t>
            </a:r>
            <a:endParaRPr lang="ko-KR" altLang="en-US" dirty="0">
              <a:latin typeface="Courier New"/>
              <a:ea typeface="Courier New"/>
              <a:cs typeface="Courier New"/>
            </a:endParaRPr>
          </a:p>
          <a:p>
            <a:pPr marL="0" fontAlgn="t" latinLnBrk="1">
              <a:spcBef>
                <a:spcPts val="0"/>
              </a:spcBef>
            </a:pPr>
            <a:endParaRPr lang="ko-KR" altLang="en-US" dirty="0">
              <a:latin typeface="Courier New"/>
              <a:ea typeface="Courier New"/>
              <a:cs typeface="Courier New"/>
            </a:endParaRPr>
          </a:p>
          <a:p>
            <a:pPr marL="0" algn="ctr" fontAlgn="t" latinLnBrk="1">
              <a:spcBef>
                <a:spcPts val="0"/>
              </a:spcBef>
              <a:buNone/>
            </a:pPr>
            <a:r>
              <a:rPr lang="en-US" dirty="0">
                <a:latin typeface="Courier New"/>
                <a:ea typeface="굴림"/>
                <a:cs typeface="Courier New"/>
              </a:rPr>
              <a:t>                       </a:t>
            </a:r>
            <a:endParaRPr lang="ko-KR" altLang="en-US" dirty="0">
              <a:latin typeface="Courier New"/>
              <a:ea typeface="Courier New"/>
              <a:cs typeface="Courier New"/>
            </a:endParaRPr>
          </a:p>
          <a:p>
            <a:pPr marL="0" fontAlgn="t" latinLnBrk="1">
              <a:spcBef>
                <a:spcPts val="0"/>
              </a:spcBef>
              <a:buNone/>
            </a:pPr>
            <a:r>
              <a:rPr lang="en-US" dirty="0">
                <a:latin typeface="Courier New"/>
                <a:ea typeface="굴림"/>
                <a:cs typeface="Courier New"/>
              </a:rPr>
              <a:t>      0                 (</a:t>
            </a:r>
            <a:r>
              <a:rPr lang="en-US" dirty="0" err="1">
                <a:latin typeface="Courier New"/>
                <a:ea typeface="굴림"/>
                <a:cs typeface="Courier New"/>
              </a:rPr>
              <a:t>crit</a:t>
            </a:r>
            <a:r>
              <a:rPr lang="en-US" dirty="0">
                <a:latin typeface="Courier New"/>
                <a:ea typeface="굴림"/>
                <a:cs typeface="Courier New"/>
              </a:rPr>
              <a:t> sect)</a:t>
            </a:r>
            <a:endParaRPr lang="ko-KR" altLang="en-US" dirty="0">
              <a:latin typeface="Courier New"/>
              <a:ea typeface="Courier New"/>
              <a:cs typeface="Courier New"/>
            </a:endParaRPr>
          </a:p>
          <a:p>
            <a:pPr marL="0" fontAlgn="t" latinLnBrk="1">
              <a:spcBef>
                <a:spcPts val="0"/>
              </a:spcBef>
            </a:pPr>
            <a:endParaRPr lang="ko-KR" altLang="en-US" dirty="0">
              <a:latin typeface="Courier New"/>
              <a:ea typeface="Courier New"/>
              <a:cs typeface="Courier New"/>
            </a:endParaRPr>
          </a:p>
          <a:p>
            <a:pPr marL="0" algn="ctr" fontAlgn="t" latinLnBrk="1">
              <a:spcBef>
                <a:spcPts val="0"/>
              </a:spcBef>
              <a:buNone/>
            </a:pPr>
            <a:r>
              <a:rPr lang="en-US" dirty="0">
                <a:latin typeface="Courier New"/>
                <a:ea typeface="굴림"/>
                <a:cs typeface="Courier New"/>
              </a:rPr>
              <a:t>                       </a:t>
            </a:r>
            <a:endParaRPr lang="ko-KR" altLang="en-US" dirty="0">
              <a:latin typeface="Courier New"/>
              <a:ea typeface="Courier New"/>
              <a:cs typeface="Courier New"/>
            </a:endParaRPr>
          </a:p>
          <a:p>
            <a:pPr marL="0" indent="0" latinLnBrk="1">
              <a:spcBef>
                <a:spcPts val="0"/>
              </a:spcBef>
              <a:buNone/>
            </a:pPr>
            <a:r>
              <a:rPr lang="en-US" dirty="0">
                <a:latin typeface="Courier New"/>
                <a:ea typeface="굴림"/>
                <a:cs typeface="Courier New"/>
              </a:rPr>
              <a:t>      0                 call </a:t>
            </a:r>
            <a:r>
              <a:rPr lang="en-US" dirty="0" err="1">
                <a:latin typeface="Courier New"/>
                <a:ea typeface="굴림"/>
                <a:cs typeface="Courier New"/>
              </a:rPr>
              <a:t>sem_post</a:t>
            </a:r>
            <a:r>
              <a:rPr lang="en-US" dirty="0">
                <a:latin typeface="Courier New"/>
                <a:ea typeface="굴림"/>
                <a:cs typeface="Courier New"/>
              </a:rPr>
              <a:t>()</a:t>
            </a:r>
            <a:endParaRPr lang="ko-KR" altLang="en-US" dirty="0">
              <a:latin typeface="Courier New"/>
              <a:ea typeface="Courier New"/>
              <a:cs typeface="Courier New"/>
            </a:endParaRPr>
          </a:p>
          <a:p>
            <a:pPr marL="0" fontAlgn="t" latinLnBrk="1">
              <a:spcBef>
                <a:spcPts val="0"/>
              </a:spcBef>
            </a:pPr>
            <a:endParaRPr lang="ko-KR" altLang="en-US" dirty="0">
              <a:latin typeface="Courier New"/>
              <a:ea typeface="Courier New"/>
              <a:cs typeface="Courier New"/>
            </a:endParaRPr>
          </a:p>
          <a:p>
            <a:pPr marL="0" algn="ctr" fontAlgn="t" latinLnBrk="1">
              <a:spcBef>
                <a:spcPts val="0"/>
              </a:spcBef>
              <a:buNone/>
            </a:pPr>
            <a:r>
              <a:rPr lang="en-US" dirty="0">
                <a:latin typeface="Courier New"/>
                <a:ea typeface="굴림"/>
                <a:cs typeface="Courier New"/>
              </a:rPr>
              <a:t>                       </a:t>
            </a:r>
            <a:endParaRPr lang="ko-KR" altLang="en-US" dirty="0">
              <a:latin typeface="Courier New"/>
              <a:ea typeface="Courier New"/>
              <a:cs typeface="Courier New"/>
            </a:endParaRPr>
          </a:p>
          <a:p>
            <a:pPr marL="0" indent="0" latinLnBrk="1">
              <a:spcBef>
                <a:spcPts val="0"/>
              </a:spcBef>
              <a:buNone/>
            </a:pPr>
            <a:r>
              <a:rPr lang="en-US" dirty="0">
                <a:latin typeface="Courier New"/>
                <a:ea typeface="굴림"/>
                <a:cs typeface="Courier New"/>
              </a:rPr>
              <a:t>      1                 </a:t>
            </a:r>
            <a:r>
              <a:rPr lang="en-US" dirty="0" err="1">
                <a:latin typeface="Courier New"/>
                <a:ea typeface="굴림"/>
                <a:cs typeface="Courier New"/>
              </a:rPr>
              <a:t>sem_post</a:t>
            </a:r>
            <a:r>
              <a:rPr lang="en-US" dirty="0">
                <a:latin typeface="Courier New"/>
                <a:ea typeface="굴림"/>
                <a:cs typeface="Courier New"/>
              </a:rPr>
              <a:t>() returns</a:t>
            </a:r>
            <a:endParaRPr lang="ko-KR" altLang="en-US" dirty="0">
              <a:latin typeface="Courier New"/>
              <a:ea typeface="Courier New"/>
              <a:cs typeface="Courier New"/>
            </a:endParaRPr>
          </a:p>
          <a:p>
            <a:pPr marL="0" fontAlgn="t" latinLnBrk="1">
              <a:spcBef>
                <a:spcPts val="0"/>
              </a:spcBef>
            </a:pPr>
            <a:endParaRPr lang="ko-KR" altLang="en-US" dirty="0">
              <a:latin typeface="Courier New"/>
              <a:ea typeface="Courier New"/>
              <a:cs typeface="Courier New"/>
            </a:endParaRPr>
          </a:p>
          <a:p>
            <a:endParaRPr lang="en-US" dirty="0"/>
          </a:p>
        </p:txBody>
      </p:sp>
      <p:grpSp>
        <p:nvGrpSpPr>
          <p:cNvPr id="18"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1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74754" y="1"/>
            <a:ext cx="10979046" cy="914400"/>
          </a:xfrm>
        </p:spPr>
        <p:txBody>
          <a:bodyPr>
            <a:normAutofit/>
          </a:bodyPr>
          <a:lstStyle/>
          <a:p>
            <a:r>
              <a:rPr lang="en-US" altLang="ko-KR" dirty="0"/>
              <a:t>Thread Trace: Two Threads Using A Semaphore</a:t>
            </a:r>
            <a:endParaRPr lang="ko-KR" altLang="en-US" dirty="0"/>
          </a:p>
        </p:txBody>
      </p:sp>
      <p:graphicFrame>
        <p:nvGraphicFramePr>
          <p:cNvPr id="7" name="내용 개체 틀 6"/>
          <p:cNvGraphicFramePr>
            <a:graphicFrameLocks noGrp="1"/>
          </p:cNvGraphicFramePr>
          <p:nvPr>
            <p:ph idx="1"/>
            <p:extLst>
              <p:ext uri="{D42A27DB-BD31-4B8C-83A1-F6EECF244321}">
                <p14:modId xmlns:p14="http://schemas.microsoft.com/office/powerpoint/2010/main" val="742352518"/>
              </p:ext>
            </p:extLst>
          </p:nvPr>
        </p:nvGraphicFramePr>
        <p:xfrm>
          <a:off x="959371" y="1049310"/>
          <a:ext cx="9793150" cy="5547360"/>
        </p:xfrm>
        <a:graphic>
          <a:graphicData uri="http://schemas.openxmlformats.org/drawingml/2006/table">
            <a:tbl>
              <a:tblPr firstRow="1" bandRow="1">
                <a:tableStyleId>{5C22544A-7EE6-4342-B048-85BDC9FD1C3A}</a:tableStyleId>
              </a:tblPr>
              <a:tblGrid>
                <a:gridCol w="968554">
                  <a:extLst>
                    <a:ext uri="{9D8B030D-6E8A-4147-A177-3AD203B41FA5}">
                      <a16:colId xmlns:a16="http://schemas.microsoft.com/office/drawing/2014/main" val="20000"/>
                    </a:ext>
                  </a:extLst>
                </a:gridCol>
                <a:gridCol w="3013276">
                  <a:extLst>
                    <a:ext uri="{9D8B030D-6E8A-4147-A177-3AD203B41FA5}">
                      <a16:colId xmlns:a16="http://schemas.microsoft.com/office/drawing/2014/main" val="20001"/>
                    </a:ext>
                  </a:extLst>
                </a:gridCol>
                <a:gridCol w="1343839">
                  <a:extLst>
                    <a:ext uri="{9D8B030D-6E8A-4147-A177-3AD203B41FA5}">
                      <a16:colId xmlns:a16="http://schemas.microsoft.com/office/drawing/2014/main" val="20002"/>
                    </a:ext>
                  </a:extLst>
                </a:gridCol>
                <a:gridCol w="3068460">
                  <a:extLst>
                    <a:ext uri="{9D8B030D-6E8A-4147-A177-3AD203B41FA5}">
                      <a16:colId xmlns:a16="http://schemas.microsoft.com/office/drawing/2014/main" val="20003"/>
                    </a:ext>
                  </a:extLst>
                </a:gridCol>
                <a:gridCol w="1399021">
                  <a:extLst>
                    <a:ext uri="{9D8B030D-6E8A-4147-A177-3AD203B41FA5}">
                      <a16:colId xmlns:a16="http://schemas.microsoft.com/office/drawing/2014/main" val="20004"/>
                    </a:ext>
                  </a:extLst>
                </a:gridCol>
              </a:tblGrid>
              <a:tr h="262164">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rPr>
                        <a:t>Value</a:t>
                      </a:r>
                      <a:endParaRPr lang="ko-KR" altLang="en-US" sz="1200" dirty="0">
                        <a:solidFill>
                          <a:schemeClr val="tx1"/>
                        </a:solidFill>
                        <a:latin typeface="맑은 고딕" panose="020B0503020000020004" pitchFamily="50" charset="-127"/>
                        <a:ea typeface="맑은 고딕" panose="020B0503020000020004" pitchFamily="50" charset="-127"/>
                      </a:endParaRPr>
                    </a:p>
                  </a:txBody>
                  <a:tcPr marL="121920" marR="121920">
                    <a:lnR w="1270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pPr algn="l" latinLnBrk="1"/>
                      <a:r>
                        <a:rPr lang="en-US" altLang="ko-KR" sz="1200" dirty="0">
                          <a:solidFill>
                            <a:schemeClr val="tx1"/>
                          </a:solidFill>
                          <a:latin typeface="맑은 고딕" panose="020B0503020000020004" pitchFamily="50" charset="-127"/>
                          <a:ea typeface="맑은 고딕" panose="020B0503020000020004" pitchFamily="50" charset="-127"/>
                        </a:rPr>
                        <a:t>Thread  0</a:t>
                      </a:r>
                      <a:endParaRPr lang="ko-KR" altLang="en-US" sz="1200" dirty="0">
                        <a:solidFill>
                          <a:schemeClr val="tx1"/>
                        </a:solidFill>
                        <a:latin typeface="맑은 고딕" panose="020B0503020000020004" pitchFamily="50" charset="-127"/>
                        <a:ea typeface="맑은 고딕" panose="020B0503020000020004" pitchFamily="50" charset="-127"/>
                      </a:endParaRPr>
                    </a:p>
                  </a:txBody>
                  <a:tcPr marL="121920" marR="121920">
                    <a:lnL w="1270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rPr>
                        <a:t>State</a:t>
                      </a:r>
                      <a:endParaRPr lang="ko-KR" altLang="en-US" sz="1200" dirty="0">
                        <a:solidFill>
                          <a:schemeClr val="tx1"/>
                        </a:solidFill>
                        <a:latin typeface="맑은 고딕" panose="020B0503020000020004" pitchFamily="50" charset="-127"/>
                        <a:ea typeface="맑은 고딕" panose="020B0503020000020004" pitchFamily="50" charset="-127"/>
                      </a:endParaRPr>
                    </a:p>
                  </a:txBody>
                  <a:tcPr marL="121920" marR="121920">
                    <a:lnR w="1270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pPr algn="l" latinLnBrk="1"/>
                      <a:r>
                        <a:rPr lang="en-US" altLang="ko-KR" sz="1200" dirty="0">
                          <a:solidFill>
                            <a:schemeClr val="tx1"/>
                          </a:solidFill>
                          <a:latin typeface="맑은 고딕" panose="020B0503020000020004" pitchFamily="50" charset="-127"/>
                          <a:ea typeface="맑은 고딕" panose="020B0503020000020004" pitchFamily="50" charset="-127"/>
                        </a:rPr>
                        <a:t>Thread  1</a:t>
                      </a:r>
                      <a:endParaRPr lang="ko-KR" altLang="en-US" sz="1200" dirty="0">
                        <a:solidFill>
                          <a:schemeClr val="tx1"/>
                        </a:solidFill>
                        <a:latin typeface="맑은 고딕" panose="020B0503020000020004" pitchFamily="50" charset="-127"/>
                        <a:ea typeface="맑은 고딕" panose="020B0503020000020004" pitchFamily="50" charset="-127"/>
                      </a:endParaRPr>
                    </a:p>
                  </a:txBody>
                  <a:tcPr marL="121920" marR="121920">
                    <a:lnL w="1270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rPr>
                        <a:t>State</a:t>
                      </a:r>
                      <a:endParaRPr lang="ko-KR" altLang="en-US" sz="1200" dirty="0">
                        <a:solidFill>
                          <a:schemeClr val="tx1"/>
                        </a:solidFill>
                        <a:latin typeface="맑은 고딕" panose="020B0503020000020004" pitchFamily="50" charset="-127"/>
                        <a:ea typeface="맑은 고딕" panose="020B0503020000020004" pitchFamily="50" charset="-127"/>
                      </a:endParaRPr>
                    </a:p>
                  </a:txBody>
                  <a:tcPr marL="121920" marR="121920">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62164">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1</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a:txBody>
                    <a:bodyPr/>
                    <a:lstStyle/>
                    <a:p>
                      <a:pPr algn="l" latinLnBrk="1"/>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a:txBody>
                    <a:bodyPr/>
                    <a:lstStyle/>
                    <a:p>
                      <a:pPr algn="l" latinLnBrk="1"/>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262164">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1</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call</a:t>
                      </a:r>
                      <a:r>
                        <a:rPr lang="en-US" altLang="ko-KR" sz="12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r>
                        <a:rPr lang="en-US" altLang="ko-KR" sz="1200" baseline="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sem_wait</a:t>
                      </a:r>
                      <a:r>
                        <a:rPr lang="en-US" altLang="ko-KR" sz="12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2"/>
                  </a:ext>
                </a:extLst>
              </a:tr>
              <a:tr h="262164">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0</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2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sem_wait</a:t>
                      </a:r>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r>
                        <a:rPr lang="en-US" altLang="ko-KR" sz="12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retruns</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3"/>
                  </a:ext>
                </a:extLst>
              </a:tr>
              <a:tr h="262164">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0</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a:t>
                      </a:r>
                      <a:r>
                        <a:rPr lang="en-US" altLang="ko-KR" sz="12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crit</a:t>
                      </a:r>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set:</a:t>
                      </a:r>
                      <a:r>
                        <a:rPr lang="en-US" altLang="ko-KR" sz="12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begin)</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4"/>
                  </a:ext>
                </a:extLst>
              </a:tr>
              <a:tr h="291293">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0</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200" i="1"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Interrupt; Switch → T1</a:t>
                      </a:r>
                      <a:endParaRPr lang="ko-KR" altLang="en-US" sz="1400" i="1"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400" dirty="0">
                        <a:solidFill>
                          <a:schemeClr val="tx1"/>
                        </a:solidFill>
                        <a:latin typeface="Vijaya" panose="020B0604020202020204" pitchFamily="34" charset="0"/>
                        <a:ea typeface="맑은 고딕" panose="020B0503020000020004" pitchFamily="50" charset="-127"/>
                        <a:cs typeface="Vijaya" panose="020B0604020202020204" pitchFamily="34"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5"/>
                  </a:ext>
                </a:extLst>
              </a:tr>
              <a:tr h="262164">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0</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call</a:t>
                      </a:r>
                      <a:r>
                        <a:rPr lang="en-US" altLang="ko-KR" sz="12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r>
                        <a:rPr lang="en-US" altLang="ko-KR" sz="1200" baseline="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sem_wait</a:t>
                      </a:r>
                      <a:r>
                        <a:rPr lang="en-US" altLang="ko-KR" sz="12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6"/>
                  </a:ext>
                </a:extLst>
              </a:tr>
              <a:tr h="262164">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-1</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decrement </a:t>
                      </a:r>
                      <a:r>
                        <a:rPr lang="en-US" altLang="ko-KR" sz="1200" baseline="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7"/>
                  </a:ext>
                </a:extLst>
              </a:tr>
              <a:tr h="262164">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-1</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a:t>
                      </a:r>
                      <a:r>
                        <a:rPr lang="en-US" altLang="ko-KR" sz="12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a:t>
                      </a:r>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&lt; 0)</a:t>
                      </a:r>
                      <a:r>
                        <a:rPr lang="en-US" altLang="ko-KR" sz="1200" dirty="0">
                          <a:solidFill>
                            <a:schemeClr val="tx1"/>
                          </a:solidFill>
                          <a:latin typeface="Vijaya" panose="020B0604020202020204" pitchFamily="34" charset="0"/>
                          <a:ea typeface="맑은 고딕" panose="020B0503020000020004" pitchFamily="50" charset="-127"/>
                          <a:cs typeface="Vijaya" panose="020B0604020202020204" pitchFamily="34" charset="0"/>
                        </a:rPr>
                        <a:t>→</a:t>
                      </a:r>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sleep</a:t>
                      </a:r>
                      <a:r>
                        <a:rPr lang="en-US" altLang="ko-KR" sz="12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sleeping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8"/>
                  </a:ext>
                </a:extLst>
              </a:tr>
              <a:tr h="262164">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-1</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i="1"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Switch → T0</a:t>
                      </a:r>
                      <a:endParaRPr lang="ko-KR" altLang="en-US" sz="1200" i="1"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sleeping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9"/>
                  </a:ext>
                </a:extLst>
              </a:tr>
              <a:tr h="262164">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-1</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a:t>
                      </a:r>
                      <a:r>
                        <a:rPr lang="en-US" altLang="ko-KR" sz="12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crit</a:t>
                      </a:r>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sect: end)</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sleeping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10"/>
                  </a:ext>
                </a:extLst>
              </a:tr>
              <a:tr h="262164">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-1</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call</a:t>
                      </a:r>
                      <a:r>
                        <a:rPr lang="en-US" altLang="ko-KR" sz="12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r>
                        <a:rPr lang="en-US" altLang="ko-KR" sz="1200" baseline="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sem_post</a:t>
                      </a:r>
                      <a:r>
                        <a:rPr lang="en-US" altLang="ko-KR" sz="12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sleeping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11"/>
                  </a:ext>
                </a:extLst>
              </a:tr>
              <a:tr h="262164">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0</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2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increment </a:t>
                      </a:r>
                      <a:r>
                        <a:rPr lang="en-US" altLang="ko-KR" sz="1200" baseline="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sleeping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12"/>
                  </a:ext>
                </a:extLst>
              </a:tr>
              <a:tr h="262164">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0</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200">
                          <a:solidFill>
                            <a:schemeClr val="tx1"/>
                          </a:solidFill>
                          <a:latin typeface="Courier New" panose="02070309020205020404" pitchFamily="49" charset="0"/>
                          <a:ea typeface="맑은 고딕" panose="020B0503020000020004" pitchFamily="50" charset="-127"/>
                          <a:cs typeface="Courier New" panose="02070309020205020404" pitchFamily="49" charset="0"/>
                        </a:rPr>
                        <a:t> wake(T1</a:t>
                      </a:r>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13"/>
                  </a:ext>
                </a:extLst>
              </a:tr>
              <a:tr h="262164">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0</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2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sem_post</a:t>
                      </a:r>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a:t>
                      </a:r>
                      <a:r>
                        <a:rPr lang="en-US" altLang="ko-KR" sz="12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returns</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14"/>
                  </a:ext>
                </a:extLst>
              </a:tr>
              <a:tr h="291293">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0</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200" i="1"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Interrupt; Switch → T1</a:t>
                      </a:r>
                      <a:endParaRPr lang="ko-KR" altLang="en-US" sz="1200" i="1"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400" dirty="0">
                        <a:solidFill>
                          <a:schemeClr val="tx1"/>
                        </a:solidFill>
                        <a:latin typeface="Vijaya" panose="020B0604020202020204" pitchFamily="34" charset="0"/>
                        <a:ea typeface="맑은 고딕" panose="020B0503020000020004" pitchFamily="50" charset="-127"/>
                        <a:cs typeface="Vijaya" panose="020B0604020202020204" pitchFamily="34"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15"/>
                  </a:ext>
                </a:extLst>
              </a:tr>
              <a:tr h="262164">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0</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sem_wait</a:t>
                      </a:r>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r>
                        <a:rPr lang="en-US" altLang="ko-KR" sz="12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retruns</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16"/>
                  </a:ext>
                </a:extLst>
              </a:tr>
              <a:tr h="262164">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0</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r>
                        <a:rPr lang="en-US" altLang="ko-KR" sz="12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crit</a:t>
                      </a:r>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sect)</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17"/>
                  </a:ext>
                </a:extLst>
              </a:tr>
              <a:tr h="262164">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0</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call</a:t>
                      </a:r>
                      <a:r>
                        <a:rPr lang="en-US" altLang="ko-KR" sz="12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r>
                        <a:rPr lang="en-US" altLang="ko-KR" sz="1200" baseline="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sem_post</a:t>
                      </a:r>
                      <a:r>
                        <a:rPr lang="en-US" altLang="ko-KR" sz="12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18"/>
                  </a:ext>
                </a:extLst>
              </a:tr>
              <a:tr h="262164">
                <a:tc>
                  <a:txBody>
                    <a:bodyPr/>
                    <a:lstStyle/>
                    <a:p>
                      <a:pPr algn="ctr" latinLnBrk="1"/>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1</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sem_post</a:t>
                      </a:r>
                      <a:r>
                        <a:rPr lang="en-US" altLang="ko-KR"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a:t>
                      </a:r>
                      <a:r>
                        <a:rPr lang="en-US" altLang="ko-KR" sz="12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returns</a:t>
                      </a:r>
                      <a:endParaRPr lang="ko-KR" altLang="en-US" sz="12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2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19"/>
                  </a:ext>
                </a:extLst>
              </a:tr>
            </a:tbl>
          </a:graphicData>
        </a:graphic>
      </p:graphicFrame>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7</a:t>
            </a:fld>
            <a:r>
              <a:rPr lang="en-US" altLang="ko-KR">
                <a:solidFill>
                  <a:srgbClr val="1F497D">
                    <a:lumMod val="50000"/>
                  </a:srgbClr>
                </a:solidFill>
              </a:rPr>
              <a:t> </a:t>
            </a:r>
          </a:p>
        </p:txBody>
      </p:sp>
      <p:grpSp>
        <p:nvGrpSpPr>
          <p:cNvPr id="8"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68695449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1"/>
            <a:ext cx="10515600" cy="869429"/>
          </a:xfrm>
        </p:spPr>
        <p:txBody>
          <a:bodyPr/>
          <a:lstStyle/>
          <a:p>
            <a:r>
              <a:rPr lang="en-US" altLang="ko-KR" dirty="0"/>
              <a:t>Semaphores As Condition Variables</a:t>
            </a:r>
            <a:endParaRPr lang="ko-KR" altLang="en-US" dirty="0"/>
          </a:p>
        </p:txBody>
      </p:sp>
      <p:sp>
        <p:nvSpPr>
          <p:cNvPr id="3" name="내용 개체 틀 2"/>
          <p:cNvSpPr>
            <a:spLocks noGrp="1"/>
          </p:cNvSpPr>
          <p:nvPr>
            <p:ph idx="1"/>
          </p:nvPr>
        </p:nvSpPr>
        <p:spPr/>
        <p:txBody>
          <a:bodyPr>
            <a:normAutofit fontScale="92500" lnSpcReduction="20000"/>
          </a:bodyPr>
          <a:lstStyle/>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lvl="1"/>
            <a:r>
              <a:rPr lang="en-US" altLang="ko-KR" dirty="0"/>
              <a:t>What should </a:t>
            </a:r>
            <a:r>
              <a:rPr lang="en-US" altLang="ko-KR" b="1" dirty="0">
                <a:latin typeface="Courier New" pitchFamily="49" charset="0"/>
                <a:cs typeface="Courier New" pitchFamily="49" charset="0"/>
              </a:rPr>
              <a:t>X</a:t>
            </a:r>
            <a:r>
              <a:rPr lang="en-US" altLang="ko-KR" dirty="0"/>
              <a:t> be?</a:t>
            </a:r>
          </a:p>
          <a:p>
            <a:pPr lvl="2"/>
            <a:r>
              <a:rPr lang="en-US" altLang="ko-KR" dirty="0"/>
              <a:t>The value of semaphore should be set to is </a:t>
            </a:r>
            <a:r>
              <a:rPr lang="en-US" altLang="ko-KR" b="1" dirty="0"/>
              <a:t>0</a:t>
            </a:r>
            <a:r>
              <a:rPr lang="en-US" altLang="ko-KR" dirty="0"/>
              <a:t>.</a:t>
            </a:r>
          </a:p>
        </p:txBody>
      </p:sp>
      <p:sp>
        <p:nvSpPr>
          <p:cNvPr id="6" name="TextBox 5"/>
          <p:cNvSpPr txBox="1"/>
          <p:nvPr/>
        </p:nvSpPr>
        <p:spPr>
          <a:xfrm>
            <a:off x="623392" y="908721"/>
            <a:ext cx="7872875" cy="4185761"/>
          </a:xfrm>
          <a:prstGeom prst="rect">
            <a:avLst/>
          </a:prstGeom>
          <a:noFill/>
          <a:ln>
            <a:solidFill>
              <a:schemeClr val="tx1"/>
            </a:solidFill>
          </a:ln>
        </p:spPr>
        <p:txBody>
          <a:bodyPr wrap="square" rtlCol="0">
            <a:spAutoFit/>
          </a:bodyPr>
          <a:lstStyle/>
          <a:p>
            <a:r>
              <a:rPr lang="en-US" altLang="ko-KR" sz="1400" dirty="0">
                <a:solidFill>
                  <a:prstClr val="black"/>
                </a:solidFill>
                <a:latin typeface="Courier New" panose="02070309020205020404" pitchFamily="49" charset="0"/>
                <a:cs typeface="Courier New" panose="02070309020205020404" pitchFamily="49" charset="0"/>
              </a:rPr>
              <a:t>1   </a:t>
            </a:r>
            <a:r>
              <a:rPr lang="en-US" altLang="ko-KR" sz="1400" dirty="0" err="1">
                <a:solidFill>
                  <a:prstClr val="black"/>
                </a:solidFill>
                <a:latin typeface="Courier New" panose="02070309020205020404" pitchFamily="49" charset="0"/>
                <a:cs typeface="Courier New" panose="02070309020205020404" pitchFamily="49" charset="0"/>
              </a:rPr>
              <a:t>sem_t</a:t>
            </a:r>
            <a:r>
              <a:rPr lang="en-US" altLang="ko-KR" sz="1400" dirty="0">
                <a:solidFill>
                  <a:prstClr val="black"/>
                </a:solidFill>
                <a:latin typeface="Courier New" panose="02070309020205020404" pitchFamily="49" charset="0"/>
                <a:cs typeface="Courier New" panose="02070309020205020404" pitchFamily="49" charset="0"/>
              </a:rPr>
              <a:t> s; </a:t>
            </a:r>
          </a:p>
          <a:p>
            <a:r>
              <a:rPr lang="en-US" altLang="ko-KR" sz="1400" dirty="0">
                <a:solidFill>
                  <a:prstClr val="black"/>
                </a:solidFill>
                <a:latin typeface="Courier New" panose="02070309020205020404" pitchFamily="49" charset="0"/>
                <a:cs typeface="Courier New" panose="02070309020205020404" pitchFamily="49" charset="0"/>
              </a:rPr>
              <a:t>2 </a:t>
            </a:r>
          </a:p>
          <a:p>
            <a:r>
              <a:rPr lang="en-US" altLang="ko-KR" sz="1400" dirty="0">
                <a:solidFill>
                  <a:prstClr val="black"/>
                </a:solidFill>
                <a:latin typeface="Courier New" panose="02070309020205020404" pitchFamily="49" charset="0"/>
                <a:cs typeface="Courier New" panose="02070309020205020404" pitchFamily="49" charset="0"/>
              </a:rPr>
              <a:t>3   </a:t>
            </a:r>
            <a:r>
              <a:rPr lang="en-US" altLang="ko-KR" sz="1400" dirty="0">
                <a:solidFill>
                  <a:srgbClr val="00B050"/>
                </a:solidFill>
                <a:latin typeface="Courier New" panose="02070309020205020404" pitchFamily="49" charset="0"/>
                <a:cs typeface="Courier New" panose="02070309020205020404" pitchFamily="49" charset="0"/>
              </a:rPr>
              <a:t>void</a:t>
            </a:r>
            <a:r>
              <a:rPr lang="en-US" altLang="ko-KR" sz="1400" dirty="0">
                <a:solidFill>
                  <a:prstClr val="black"/>
                </a:solidFill>
                <a:latin typeface="Courier New" panose="02070309020205020404" pitchFamily="49" charset="0"/>
                <a:cs typeface="Courier New" panose="02070309020205020404" pitchFamily="49" charset="0"/>
              </a:rPr>
              <a:t> * </a:t>
            </a:r>
          </a:p>
          <a:p>
            <a:r>
              <a:rPr lang="en-US" altLang="ko-KR" sz="1400" dirty="0">
                <a:solidFill>
                  <a:prstClr val="black"/>
                </a:solidFill>
                <a:latin typeface="Courier New" panose="02070309020205020404" pitchFamily="49" charset="0"/>
                <a:cs typeface="Courier New" panose="02070309020205020404" pitchFamily="49" charset="0"/>
              </a:rPr>
              <a:t>4   child(</a:t>
            </a:r>
            <a:r>
              <a:rPr lang="en-US" altLang="ko-KR" sz="1400" dirty="0">
                <a:solidFill>
                  <a:srgbClr val="00B050"/>
                </a:solidFill>
                <a:latin typeface="Courier New" panose="02070309020205020404" pitchFamily="49" charset="0"/>
                <a:cs typeface="Courier New" panose="02070309020205020404" pitchFamily="49" charset="0"/>
              </a:rPr>
              <a:t>void</a:t>
            </a: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arg</a:t>
            </a:r>
            <a:r>
              <a:rPr lang="en-US" altLang="ko-KR" sz="1400" dirty="0">
                <a:solidFill>
                  <a:prstClr val="black"/>
                </a:solidFill>
                <a:latin typeface="Courier New" panose="02070309020205020404" pitchFamily="49" charset="0"/>
                <a:cs typeface="Courier New" panose="02070309020205020404" pitchFamily="49" charset="0"/>
              </a:rPr>
              <a:t>) { </a:t>
            </a:r>
          </a:p>
          <a:p>
            <a:r>
              <a:rPr lang="en-US" altLang="ko-KR" sz="1400" dirty="0">
                <a:solidFill>
                  <a:prstClr val="black"/>
                </a:solidFill>
                <a:latin typeface="Courier New" panose="02070309020205020404" pitchFamily="49" charset="0"/>
                <a:cs typeface="Courier New" panose="02070309020205020404" pitchFamily="49" charset="0"/>
              </a:rPr>
              <a:t>5    	</a:t>
            </a:r>
            <a:r>
              <a:rPr lang="en-US" altLang="ko-KR" sz="1400" dirty="0" err="1">
                <a:solidFill>
                  <a:prstClr val="black"/>
                </a:solidFill>
                <a:latin typeface="Courier New" panose="02070309020205020404" pitchFamily="49" charset="0"/>
                <a:cs typeface="Courier New" panose="02070309020205020404" pitchFamily="49" charset="0"/>
              </a:rPr>
              <a:t>printf</a:t>
            </a:r>
            <a:r>
              <a:rPr lang="en-US" altLang="ko-KR" sz="1400" dirty="0">
                <a:solidFill>
                  <a:prstClr val="black"/>
                </a:solidFill>
                <a:latin typeface="Courier New" panose="02070309020205020404" pitchFamily="49" charset="0"/>
                <a:cs typeface="Courier New" panose="02070309020205020404" pitchFamily="49" charset="0"/>
              </a:rPr>
              <a:t>("child\n"); </a:t>
            </a:r>
          </a:p>
          <a:p>
            <a:r>
              <a:rPr lang="en-US" altLang="ko-KR" sz="1400" dirty="0">
                <a:solidFill>
                  <a:prstClr val="black"/>
                </a:solidFill>
                <a:latin typeface="Courier New" panose="02070309020205020404" pitchFamily="49" charset="0"/>
                <a:cs typeface="Courier New" panose="02070309020205020404" pitchFamily="49" charset="0"/>
              </a:rPr>
              <a:t>6    	</a:t>
            </a:r>
            <a:r>
              <a:rPr lang="en-US" altLang="ko-KR" sz="1400" dirty="0" err="1">
                <a:solidFill>
                  <a:prstClr val="black"/>
                </a:solidFill>
                <a:latin typeface="Courier New" panose="02070309020205020404" pitchFamily="49" charset="0"/>
                <a:cs typeface="Courier New" panose="02070309020205020404" pitchFamily="49" charset="0"/>
              </a:rPr>
              <a:t>sem_post</a:t>
            </a:r>
            <a:r>
              <a:rPr lang="en-US" altLang="ko-KR" sz="1400" dirty="0">
                <a:solidFill>
                  <a:prstClr val="black"/>
                </a:solidFill>
                <a:latin typeface="Courier New" panose="02070309020205020404" pitchFamily="49" charset="0"/>
                <a:cs typeface="Courier New" panose="02070309020205020404" pitchFamily="49" charset="0"/>
              </a:rPr>
              <a:t>(&amp;s); </a:t>
            </a:r>
            <a:r>
              <a:rPr lang="en-US" altLang="ko-KR" sz="1400" dirty="0">
                <a:solidFill>
                  <a:srgbClr val="00B0F0"/>
                </a:solidFill>
                <a:latin typeface="Courier New" panose="02070309020205020404" pitchFamily="49" charset="0"/>
                <a:cs typeface="Courier New" panose="02070309020205020404" pitchFamily="49" charset="0"/>
              </a:rPr>
              <a:t>// signal here: child is done</a:t>
            </a:r>
            <a:r>
              <a:rPr lang="en-US" altLang="ko-KR" sz="1400" dirty="0">
                <a:solidFill>
                  <a:prstClr val="black"/>
                </a:solidFill>
                <a:latin typeface="Courier New" panose="02070309020205020404" pitchFamily="49" charset="0"/>
                <a:cs typeface="Courier New" panose="02070309020205020404" pitchFamily="49" charset="0"/>
              </a:rPr>
              <a:t> </a:t>
            </a:r>
          </a:p>
          <a:p>
            <a:r>
              <a:rPr lang="en-US" altLang="ko-KR" sz="1400" dirty="0">
                <a:solidFill>
                  <a:prstClr val="black"/>
                </a:solidFill>
                <a:latin typeface="Courier New" panose="02070309020205020404" pitchFamily="49" charset="0"/>
                <a:cs typeface="Courier New" panose="02070309020205020404" pitchFamily="49" charset="0"/>
              </a:rPr>
              <a:t>7    	</a:t>
            </a:r>
            <a:r>
              <a:rPr lang="en-US" altLang="ko-KR" sz="1400" dirty="0">
                <a:solidFill>
                  <a:srgbClr val="F79646">
                    <a:lumMod val="75000"/>
                  </a:srgbClr>
                </a:solidFill>
                <a:latin typeface="Courier New" panose="02070309020205020404" pitchFamily="49" charset="0"/>
                <a:cs typeface="Courier New" panose="02070309020205020404" pitchFamily="49" charset="0"/>
              </a:rPr>
              <a:t>return</a:t>
            </a: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a:solidFill>
                  <a:srgbClr val="FF0000"/>
                </a:solidFill>
                <a:latin typeface="Courier New" panose="02070309020205020404" pitchFamily="49" charset="0"/>
                <a:cs typeface="Courier New" panose="02070309020205020404" pitchFamily="49" charset="0"/>
              </a:rPr>
              <a:t>NULL</a:t>
            </a:r>
            <a:r>
              <a:rPr lang="en-US" altLang="ko-KR" sz="1400" dirty="0">
                <a:solidFill>
                  <a:prstClr val="black"/>
                </a:solidFill>
                <a:latin typeface="Courier New" panose="02070309020205020404" pitchFamily="49" charset="0"/>
                <a:cs typeface="Courier New" panose="02070309020205020404" pitchFamily="49" charset="0"/>
              </a:rPr>
              <a:t>; </a:t>
            </a:r>
          </a:p>
          <a:p>
            <a:r>
              <a:rPr lang="en-US" altLang="ko-KR" sz="1400" dirty="0">
                <a:solidFill>
                  <a:prstClr val="black"/>
                </a:solidFill>
                <a:latin typeface="Courier New" panose="02070309020205020404" pitchFamily="49" charset="0"/>
                <a:cs typeface="Courier New" panose="02070309020205020404" pitchFamily="49" charset="0"/>
              </a:rPr>
              <a:t>8   } </a:t>
            </a:r>
          </a:p>
          <a:p>
            <a:r>
              <a:rPr lang="en-US" altLang="ko-KR" sz="1400" dirty="0">
                <a:solidFill>
                  <a:prstClr val="black"/>
                </a:solidFill>
                <a:latin typeface="Courier New" panose="02070309020205020404" pitchFamily="49" charset="0"/>
                <a:cs typeface="Courier New" panose="02070309020205020404" pitchFamily="49" charset="0"/>
              </a:rPr>
              <a:t>9 </a:t>
            </a:r>
          </a:p>
          <a:p>
            <a:r>
              <a:rPr lang="en-US" altLang="ko-KR" sz="1400" dirty="0">
                <a:solidFill>
                  <a:prstClr val="black"/>
                </a:solidFill>
                <a:latin typeface="Courier New" panose="02070309020205020404" pitchFamily="49" charset="0"/>
                <a:cs typeface="Courier New" panose="02070309020205020404" pitchFamily="49" charset="0"/>
              </a:rPr>
              <a:t>10   </a:t>
            </a:r>
            <a:r>
              <a:rPr lang="en-US" altLang="ko-KR" sz="1400" dirty="0" err="1">
                <a:solidFill>
                  <a:srgbClr val="00B050"/>
                </a:solidFill>
                <a:latin typeface="Courier New" panose="02070309020205020404" pitchFamily="49" charset="0"/>
                <a:cs typeface="Courier New" panose="02070309020205020404" pitchFamily="49" charset="0"/>
              </a:rPr>
              <a:t>int</a:t>
            </a:r>
            <a:r>
              <a:rPr lang="en-US" altLang="ko-KR" sz="1400" dirty="0">
                <a:solidFill>
                  <a:prstClr val="black"/>
                </a:solidFill>
                <a:latin typeface="Courier New" panose="02070309020205020404" pitchFamily="49" charset="0"/>
                <a:cs typeface="Courier New" panose="02070309020205020404" pitchFamily="49" charset="0"/>
              </a:rPr>
              <a:t> </a:t>
            </a:r>
          </a:p>
          <a:p>
            <a:r>
              <a:rPr lang="en-US" altLang="ko-KR" sz="1400" dirty="0">
                <a:solidFill>
                  <a:prstClr val="black"/>
                </a:solidFill>
                <a:latin typeface="Courier New" panose="02070309020205020404" pitchFamily="49" charset="0"/>
                <a:cs typeface="Courier New" panose="02070309020205020404" pitchFamily="49" charset="0"/>
              </a:rPr>
              <a:t>11   main(</a:t>
            </a:r>
            <a:r>
              <a:rPr lang="en-US" altLang="ko-KR" sz="1400" dirty="0" err="1">
                <a:solidFill>
                  <a:srgbClr val="00B050"/>
                </a:solidFill>
                <a:latin typeface="Courier New" panose="02070309020205020404" pitchFamily="49" charset="0"/>
                <a:cs typeface="Courier New" panose="02070309020205020404" pitchFamily="49" charset="0"/>
              </a:rPr>
              <a:t>in</a:t>
            </a:r>
            <a:r>
              <a:rPr lang="en-US" altLang="ko-KR" sz="1400" dirty="0" err="1">
                <a:solidFill>
                  <a:prstClr val="black"/>
                </a:solidFill>
                <a:latin typeface="Courier New" panose="02070309020205020404" pitchFamily="49" charset="0"/>
                <a:cs typeface="Courier New" panose="02070309020205020404" pitchFamily="49" charset="0"/>
              </a:rPr>
              <a:t>t</a:t>
            </a: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argc</a:t>
            </a: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a:solidFill>
                  <a:srgbClr val="00B050"/>
                </a:solidFill>
                <a:latin typeface="Courier New" panose="02070309020205020404" pitchFamily="49" charset="0"/>
                <a:cs typeface="Courier New" panose="02070309020205020404" pitchFamily="49" charset="0"/>
              </a:rPr>
              <a:t>char</a:t>
            </a: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argv</a:t>
            </a:r>
            <a:r>
              <a:rPr lang="en-US" altLang="ko-KR" sz="1400" dirty="0">
                <a:solidFill>
                  <a:prstClr val="black"/>
                </a:solidFill>
                <a:latin typeface="Courier New" panose="02070309020205020404" pitchFamily="49" charset="0"/>
                <a:cs typeface="Courier New" panose="02070309020205020404" pitchFamily="49" charset="0"/>
              </a:rPr>
              <a:t>[]) { </a:t>
            </a:r>
          </a:p>
          <a:p>
            <a:r>
              <a:rPr lang="en-US" altLang="ko-KR" sz="1400" dirty="0">
                <a:solidFill>
                  <a:prstClr val="black"/>
                </a:solidFill>
                <a:latin typeface="Courier New" panose="02070309020205020404" pitchFamily="49" charset="0"/>
                <a:cs typeface="Courier New" panose="02070309020205020404" pitchFamily="49" charset="0"/>
              </a:rPr>
              <a:t>12   	</a:t>
            </a:r>
            <a:r>
              <a:rPr lang="en-US" altLang="ko-KR" sz="1400" dirty="0" err="1">
                <a:solidFill>
                  <a:prstClr val="black"/>
                </a:solidFill>
                <a:latin typeface="Courier New" panose="02070309020205020404" pitchFamily="49" charset="0"/>
                <a:cs typeface="Courier New" panose="02070309020205020404" pitchFamily="49" charset="0"/>
              </a:rPr>
              <a:t>sem_init</a:t>
            </a:r>
            <a:r>
              <a:rPr lang="en-US" altLang="ko-KR" sz="1400" dirty="0">
                <a:solidFill>
                  <a:prstClr val="black"/>
                </a:solidFill>
                <a:latin typeface="Courier New" panose="02070309020205020404" pitchFamily="49" charset="0"/>
                <a:cs typeface="Courier New" panose="02070309020205020404" pitchFamily="49" charset="0"/>
              </a:rPr>
              <a:t>(&amp;s, </a:t>
            </a:r>
            <a:r>
              <a:rPr lang="en-US" altLang="ko-KR" sz="1400" dirty="0">
                <a:solidFill>
                  <a:srgbClr val="FF0000"/>
                </a:solidFill>
                <a:latin typeface="Courier New" panose="02070309020205020404" pitchFamily="49" charset="0"/>
                <a:cs typeface="Courier New" panose="02070309020205020404" pitchFamily="49" charset="0"/>
              </a:rPr>
              <a:t>0</a:t>
            </a:r>
            <a:r>
              <a:rPr lang="en-US" altLang="ko-KR" sz="1400" dirty="0">
                <a:solidFill>
                  <a:prstClr val="black"/>
                </a:solidFill>
                <a:latin typeface="Courier New" panose="02070309020205020404" pitchFamily="49" charset="0"/>
                <a:cs typeface="Courier New" panose="02070309020205020404" pitchFamily="49" charset="0"/>
              </a:rPr>
              <a:t>, X); </a:t>
            </a:r>
            <a:r>
              <a:rPr lang="en-US" altLang="ko-KR" sz="1400" dirty="0">
                <a:solidFill>
                  <a:srgbClr val="00B0F0"/>
                </a:solidFill>
                <a:latin typeface="Courier New" panose="02070309020205020404" pitchFamily="49" charset="0"/>
                <a:cs typeface="Courier New" panose="02070309020205020404" pitchFamily="49" charset="0"/>
              </a:rPr>
              <a:t>// what should X be? </a:t>
            </a:r>
          </a:p>
          <a:p>
            <a:r>
              <a:rPr lang="en-US" altLang="ko-KR" sz="1400" dirty="0">
                <a:solidFill>
                  <a:prstClr val="black"/>
                </a:solidFill>
                <a:latin typeface="Courier New" panose="02070309020205020404" pitchFamily="49" charset="0"/>
                <a:cs typeface="Courier New" panose="02070309020205020404" pitchFamily="49" charset="0"/>
              </a:rPr>
              <a:t>13   	</a:t>
            </a:r>
            <a:r>
              <a:rPr lang="en-US" altLang="ko-KR" sz="1400" dirty="0" err="1">
                <a:solidFill>
                  <a:prstClr val="black"/>
                </a:solidFill>
                <a:latin typeface="Courier New" panose="02070309020205020404" pitchFamily="49" charset="0"/>
                <a:cs typeface="Courier New" panose="02070309020205020404" pitchFamily="49" charset="0"/>
              </a:rPr>
              <a:t>printf</a:t>
            </a:r>
            <a:r>
              <a:rPr lang="en-US" altLang="ko-KR" sz="1400" dirty="0">
                <a:solidFill>
                  <a:prstClr val="black"/>
                </a:solidFill>
                <a:latin typeface="Courier New" panose="02070309020205020404" pitchFamily="49" charset="0"/>
                <a:cs typeface="Courier New" panose="02070309020205020404" pitchFamily="49" charset="0"/>
              </a:rPr>
              <a:t>("parent: begin\n"); </a:t>
            </a:r>
          </a:p>
          <a:p>
            <a:r>
              <a:rPr lang="en-US" altLang="ko-KR" sz="1400" dirty="0">
                <a:solidFill>
                  <a:prstClr val="black"/>
                </a:solidFill>
                <a:latin typeface="Courier New" panose="02070309020205020404" pitchFamily="49" charset="0"/>
                <a:cs typeface="Courier New" panose="02070309020205020404" pitchFamily="49" charset="0"/>
              </a:rPr>
              <a:t>14    	</a:t>
            </a:r>
            <a:r>
              <a:rPr lang="en-US" altLang="ko-KR" sz="1400" dirty="0" err="1">
                <a:solidFill>
                  <a:prstClr val="black"/>
                </a:solidFill>
                <a:latin typeface="Courier New" panose="02070309020205020404" pitchFamily="49" charset="0"/>
                <a:cs typeface="Courier New" panose="02070309020205020404" pitchFamily="49" charset="0"/>
              </a:rPr>
              <a:t>pthread_t</a:t>
            </a:r>
            <a:r>
              <a:rPr lang="en-US" altLang="ko-KR" sz="1400" dirty="0">
                <a:solidFill>
                  <a:prstClr val="black"/>
                </a:solidFill>
                <a:latin typeface="Courier New" panose="02070309020205020404" pitchFamily="49" charset="0"/>
                <a:cs typeface="Courier New" panose="02070309020205020404" pitchFamily="49" charset="0"/>
              </a:rPr>
              <a:t> c; </a:t>
            </a:r>
          </a:p>
          <a:p>
            <a:r>
              <a:rPr lang="en-US" altLang="ko-KR" sz="1400" dirty="0">
                <a:solidFill>
                  <a:prstClr val="black"/>
                </a:solidFill>
                <a:latin typeface="Courier New" panose="02070309020205020404" pitchFamily="49" charset="0"/>
                <a:cs typeface="Courier New" panose="02070309020205020404" pitchFamily="49" charset="0"/>
              </a:rPr>
              <a:t>15    	</a:t>
            </a:r>
            <a:r>
              <a:rPr lang="en-US" altLang="ko-KR" sz="1400" dirty="0" err="1">
                <a:solidFill>
                  <a:prstClr val="black"/>
                </a:solidFill>
                <a:latin typeface="Courier New" panose="02070309020205020404" pitchFamily="49" charset="0"/>
                <a:cs typeface="Courier New" panose="02070309020205020404" pitchFamily="49" charset="0"/>
              </a:rPr>
              <a:t>pthread_create</a:t>
            </a:r>
            <a:r>
              <a:rPr lang="en-US" altLang="ko-KR" sz="1400" dirty="0">
                <a:solidFill>
                  <a:prstClr val="black"/>
                </a:solidFill>
                <a:latin typeface="Courier New" panose="02070309020205020404" pitchFamily="49" charset="0"/>
                <a:cs typeface="Courier New" panose="02070309020205020404" pitchFamily="49" charset="0"/>
              </a:rPr>
              <a:t>(c, </a:t>
            </a:r>
            <a:r>
              <a:rPr lang="en-US" altLang="ko-KR" sz="1400" dirty="0">
                <a:solidFill>
                  <a:srgbClr val="FF0000"/>
                </a:solidFill>
                <a:latin typeface="Courier New" panose="02070309020205020404" pitchFamily="49" charset="0"/>
                <a:cs typeface="Courier New" panose="02070309020205020404" pitchFamily="49" charset="0"/>
              </a:rPr>
              <a:t>NULL</a:t>
            </a:r>
            <a:r>
              <a:rPr lang="en-US" altLang="ko-KR" sz="1400" dirty="0">
                <a:solidFill>
                  <a:prstClr val="black"/>
                </a:solidFill>
                <a:latin typeface="Courier New" panose="02070309020205020404" pitchFamily="49" charset="0"/>
                <a:cs typeface="Courier New" panose="02070309020205020404" pitchFamily="49" charset="0"/>
              </a:rPr>
              <a:t>, child, </a:t>
            </a:r>
            <a:r>
              <a:rPr lang="en-US" altLang="ko-KR" sz="1400" dirty="0">
                <a:solidFill>
                  <a:srgbClr val="FF0000"/>
                </a:solidFill>
                <a:latin typeface="Courier New" panose="02070309020205020404" pitchFamily="49" charset="0"/>
                <a:cs typeface="Courier New" panose="02070309020205020404" pitchFamily="49" charset="0"/>
              </a:rPr>
              <a:t>NULL</a:t>
            </a:r>
            <a:r>
              <a:rPr lang="en-US" altLang="ko-KR" sz="1400" dirty="0">
                <a:solidFill>
                  <a:prstClr val="black"/>
                </a:solidFill>
                <a:latin typeface="Courier New" panose="02070309020205020404" pitchFamily="49" charset="0"/>
                <a:cs typeface="Courier New" panose="02070309020205020404" pitchFamily="49" charset="0"/>
              </a:rPr>
              <a:t>); </a:t>
            </a:r>
          </a:p>
          <a:p>
            <a:r>
              <a:rPr lang="en-US" altLang="ko-KR" sz="1400" dirty="0">
                <a:solidFill>
                  <a:prstClr val="black"/>
                </a:solidFill>
                <a:latin typeface="Courier New" panose="02070309020205020404" pitchFamily="49" charset="0"/>
                <a:cs typeface="Courier New" panose="02070309020205020404" pitchFamily="49" charset="0"/>
              </a:rPr>
              <a:t>16    	</a:t>
            </a:r>
            <a:r>
              <a:rPr lang="en-US" altLang="ko-KR" sz="1400" dirty="0" err="1">
                <a:solidFill>
                  <a:prstClr val="black"/>
                </a:solidFill>
                <a:latin typeface="Courier New" panose="02070309020205020404" pitchFamily="49" charset="0"/>
                <a:cs typeface="Courier New" panose="02070309020205020404" pitchFamily="49" charset="0"/>
              </a:rPr>
              <a:t>sem_wait</a:t>
            </a:r>
            <a:r>
              <a:rPr lang="en-US" altLang="ko-KR" sz="1400" dirty="0">
                <a:solidFill>
                  <a:prstClr val="black"/>
                </a:solidFill>
                <a:latin typeface="Courier New" panose="02070309020205020404" pitchFamily="49" charset="0"/>
                <a:cs typeface="Courier New" panose="02070309020205020404" pitchFamily="49" charset="0"/>
              </a:rPr>
              <a:t>(&amp;s); </a:t>
            </a:r>
            <a:r>
              <a:rPr lang="en-US" altLang="ko-KR" sz="1400" dirty="0">
                <a:solidFill>
                  <a:srgbClr val="00B0F0"/>
                </a:solidFill>
                <a:latin typeface="Courier New" panose="02070309020205020404" pitchFamily="49" charset="0"/>
                <a:cs typeface="Courier New" panose="02070309020205020404" pitchFamily="49" charset="0"/>
              </a:rPr>
              <a:t>// wait here for child</a:t>
            </a:r>
            <a:r>
              <a:rPr lang="en-US" altLang="ko-KR" sz="1400" dirty="0">
                <a:solidFill>
                  <a:prstClr val="black"/>
                </a:solidFill>
                <a:latin typeface="Courier New" panose="02070309020205020404" pitchFamily="49" charset="0"/>
                <a:cs typeface="Courier New" panose="02070309020205020404" pitchFamily="49" charset="0"/>
              </a:rPr>
              <a:t> </a:t>
            </a:r>
          </a:p>
          <a:p>
            <a:r>
              <a:rPr lang="en-US" altLang="ko-KR" sz="1400" dirty="0">
                <a:solidFill>
                  <a:prstClr val="black"/>
                </a:solidFill>
                <a:latin typeface="Courier New" panose="02070309020205020404" pitchFamily="49" charset="0"/>
                <a:cs typeface="Courier New" panose="02070309020205020404" pitchFamily="49" charset="0"/>
              </a:rPr>
              <a:t>17 	</a:t>
            </a:r>
            <a:r>
              <a:rPr lang="en-US" altLang="ko-KR" sz="1400" dirty="0" err="1">
                <a:solidFill>
                  <a:prstClr val="black"/>
                </a:solidFill>
                <a:latin typeface="Courier New" panose="02070309020205020404" pitchFamily="49" charset="0"/>
                <a:cs typeface="Courier New" panose="02070309020205020404" pitchFamily="49" charset="0"/>
              </a:rPr>
              <a:t>printf</a:t>
            </a:r>
            <a:r>
              <a:rPr lang="en-US" altLang="ko-KR" sz="1400" dirty="0">
                <a:solidFill>
                  <a:prstClr val="black"/>
                </a:solidFill>
                <a:latin typeface="Courier New" panose="02070309020205020404" pitchFamily="49" charset="0"/>
                <a:cs typeface="Courier New" panose="02070309020205020404" pitchFamily="49" charset="0"/>
              </a:rPr>
              <a:t>("parent: end\n"); </a:t>
            </a:r>
          </a:p>
          <a:p>
            <a:r>
              <a:rPr lang="en-US" altLang="ko-KR" sz="1400" dirty="0">
                <a:solidFill>
                  <a:prstClr val="black"/>
                </a:solidFill>
                <a:latin typeface="Courier New" panose="02070309020205020404" pitchFamily="49" charset="0"/>
                <a:cs typeface="Courier New" panose="02070309020205020404" pitchFamily="49" charset="0"/>
              </a:rPr>
              <a:t>18   	</a:t>
            </a:r>
            <a:r>
              <a:rPr lang="en-US" altLang="ko-KR" sz="1400" dirty="0">
                <a:solidFill>
                  <a:srgbClr val="F79646">
                    <a:lumMod val="75000"/>
                  </a:srgbClr>
                </a:solidFill>
                <a:latin typeface="Courier New" panose="02070309020205020404" pitchFamily="49" charset="0"/>
                <a:cs typeface="Courier New" panose="02070309020205020404" pitchFamily="49" charset="0"/>
              </a:rPr>
              <a:t>return</a:t>
            </a:r>
            <a:r>
              <a:rPr lang="en-US" altLang="ko-KR" sz="1400" dirty="0">
                <a:solidFill>
                  <a:prstClr val="black"/>
                </a:solidFill>
                <a:latin typeface="Courier New" panose="02070309020205020404" pitchFamily="49" charset="0"/>
                <a:cs typeface="Courier New" panose="02070309020205020404" pitchFamily="49" charset="0"/>
              </a:rPr>
              <a:t> </a:t>
            </a:r>
            <a:r>
              <a:rPr lang="en-US" altLang="ko-KR" sz="1400" dirty="0">
                <a:solidFill>
                  <a:srgbClr val="FF0000"/>
                </a:solidFill>
                <a:latin typeface="Courier New" panose="02070309020205020404" pitchFamily="49" charset="0"/>
                <a:cs typeface="Courier New" panose="02070309020205020404" pitchFamily="49" charset="0"/>
              </a:rPr>
              <a:t>0</a:t>
            </a:r>
            <a:r>
              <a:rPr lang="en-US" altLang="ko-KR" sz="1400" dirty="0">
                <a:solidFill>
                  <a:prstClr val="black"/>
                </a:solidFill>
                <a:latin typeface="Courier New" panose="02070309020205020404" pitchFamily="49" charset="0"/>
                <a:cs typeface="Courier New" panose="02070309020205020404" pitchFamily="49" charset="0"/>
              </a:rPr>
              <a:t>; </a:t>
            </a:r>
          </a:p>
          <a:p>
            <a:r>
              <a:rPr lang="en-US" altLang="ko-KR" sz="1400" dirty="0">
                <a:solidFill>
                  <a:prstClr val="black"/>
                </a:solidFill>
                <a:latin typeface="Courier New" panose="02070309020205020404" pitchFamily="49" charset="0"/>
                <a:cs typeface="Courier New" panose="02070309020205020404" pitchFamily="49" charset="0"/>
              </a:rPr>
              <a:t>19   } </a:t>
            </a:r>
            <a:endParaRPr lang="en-US" altLang="ko-KR" sz="1400" dirty="0">
              <a:solidFill>
                <a:prstClr val="black"/>
              </a:solidFill>
              <a:latin typeface="Courier New" pitchFamily="49" charset="0"/>
              <a:ea typeface="맑은 고딕" pitchFamily="50" charset="-127"/>
              <a:cs typeface="Courier New" pitchFamily="49" charset="0"/>
            </a:endParaRPr>
          </a:p>
        </p:txBody>
      </p:sp>
      <p:sp>
        <p:nvSpPr>
          <p:cNvPr id="7" name="TextBox 6"/>
          <p:cNvSpPr txBox="1"/>
          <p:nvPr/>
        </p:nvSpPr>
        <p:spPr>
          <a:xfrm>
            <a:off x="2543605" y="5085185"/>
            <a:ext cx="2755178" cy="307777"/>
          </a:xfrm>
          <a:prstGeom prst="rect">
            <a:avLst/>
          </a:prstGeom>
          <a:noFill/>
        </p:spPr>
        <p:txBody>
          <a:bodyPr wrap="none" rtlCol="0">
            <a:spAutoFit/>
          </a:bodyPr>
          <a:lstStyle/>
          <a:p>
            <a:r>
              <a:rPr lang="en-US" altLang="ko-KR" sz="1400" b="1" dirty="0">
                <a:solidFill>
                  <a:prstClr val="black"/>
                </a:solidFill>
                <a:latin typeface="맑은 고딕" pitchFamily="50" charset="-127"/>
                <a:ea typeface="맑은 고딕" pitchFamily="50" charset="-127"/>
              </a:rPr>
              <a:t>A Parent Waiting For Its Child</a:t>
            </a:r>
            <a:endParaRPr lang="ko-KR" altLang="en-US" sz="1400" b="1" dirty="0">
              <a:solidFill>
                <a:prstClr val="black"/>
              </a:solidFill>
              <a:latin typeface="맑은 고딕" pitchFamily="50" charset="-127"/>
              <a:ea typeface="맑은 고딕" pitchFamily="50" charset="-127"/>
            </a:endParaRPr>
          </a:p>
        </p:txBody>
      </p:sp>
      <p:sp>
        <p:nvSpPr>
          <p:cNvPr id="8" name="TextBox 7"/>
          <p:cNvSpPr txBox="1"/>
          <p:nvPr/>
        </p:nvSpPr>
        <p:spPr>
          <a:xfrm>
            <a:off x="8784299" y="4365104"/>
            <a:ext cx="3168352" cy="738664"/>
          </a:xfrm>
          <a:prstGeom prst="rect">
            <a:avLst/>
          </a:prstGeom>
          <a:noFill/>
          <a:ln>
            <a:solidFill>
              <a:schemeClr val="tx1"/>
            </a:solidFill>
          </a:ln>
        </p:spPr>
        <p:txBody>
          <a:bodyPr wrap="square" rtlCol="0">
            <a:spAutoFit/>
          </a:bodyPr>
          <a:lstStyle/>
          <a:p>
            <a:r>
              <a:rPr lang="en-US" altLang="ko-KR" sz="1400" dirty="0">
                <a:solidFill>
                  <a:prstClr val="black"/>
                </a:solidFill>
                <a:latin typeface="Courier New" panose="02070309020205020404" pitchFamily="49" charset="0"/>
                <a:cs typeface="Courier New" panose="02070309020205020404" pitchFamily="49" charset="0"/>
              </a:rPr>
              <a:t>parent: begin</a:t>
            </a:r>
          </a:p>
          <a:p>
            <a:r>
              <a:rPr lang="en-US" altLang="ko-KR" sz="1400" dirty="0">
                <a:solidFill>
                  <a:prstClr val="black"/>
                </a:solidFill>
                <a:latin typeface="Courier New" panose="02070309020205020404" pitchFamily="49" charset="0"/>
                <a:ea typeface="맑은 고딕" pitchFamily="50" charset="-127"/>
                <a:cs typeface="Courier New" panose="02070309020205020404" pitchFamily="49" charset="0"/>
              </a:rPr>
              <a:t>child</a:t>
            </a:r>
          </a:p>
          <a:p>
            <a:r>
              <a:rPr lang="en-US" altLang="ko-KR" sz="1400" dirty="0">
                <a:solidFill>
                  <a:prstClr val="black"/>
                </a:solidFill>
                <a:latin typeface="Courier New" panose="02070309020205020404" pitchFamily="49" charset="0"/>
                <a:ea typeface="맑은 고딕" pitchFamily="50" charset="-127"/>
                <a:cs typeface="Courier New" panose="02070309020205020404" pitchFamily="49" charset="0"/>
              </a:rPr>
              <a:t>parent: end</a:t>
            </a:r>
          </a:p>
        </p:txBody>
      </p:sp>
      <p:sp>
        <p:nvSpPr>
          <p:cNvPr id="9" name="TextBox 8"/>
          <p:cNvSpPr txBox="1"/>
          <p:nvPr/>
        </p:nvSpPr>
        <p:spPr>
          <a:xfrm>
            <a:off x="8995938" y="5085185"/>
            <a:ext cx="1929503" cy="307777"/>
          </a:xfrm>
          <a:prstGeom prst="rect">
            <a:avLst/>
          </a:prstGeom>
          <a:noFill/>
        </p:spPr>
        <p:txBody>
          <a:bodyPr wrap="none" rtlCol="0">
            <a:spAutoFit/>
          </a:bodyPr>
          <a:lstStyle/>
          <a:p>
            <a:r>
              <a:rPr lang="en-US" altLang="ko-KR" sz="1400" b="1" dirty="0">
                <a:solidFill>
                  <a:prstClr val="black"/>
                </a:solidFill>
                <a:latin typeface="맑은 고딕" pitchFamily="50" charset="-127"/>
                <a:ea typeface="맑은 고딕" pitchFamily="50" charset="-127"/>
              </a:rPr>
              <a:t>The execution result</a:t>
            </a:r>
            <a:endParaRPr lang="ko-KR" altLang="en-US" sz="1400" b="1" dirty="0">
              <a:solidFill>
                <a:prstClr val="black"/>
              </a:solidFill>
              <a:latin typeface="맑은 고딕" pitchFamily="50" charset="-127"/>
              <a:ea typeface="맑은 고딕" pitchFamily="50" charset="-127"/>
            </a:endParaRPr>
          </a:p>
        </p:txBody>
      </p:sp>
      <p:grpSp>
        <p:nvGrpSpPr>
          <p:cNvPr id="10"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11"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42944100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94675" y="365126"/>
            <a:ext cx="10859125" cy="1178862"/>
          </a:xfrm>
        </p:spPr>
        <p:txBody>
          <a:bodyPr/>
          <a:lstStyle/>
          <a:p>
            <a:r>
              <a:rPr lang="en-US" altLang="ko-KR" dirty="0"/>
              <a:t>Thread Trace: Parent Waiting For Child (Case 1)</a:t>
            </a:r>
            <a:endParaRPr lang="ko-KR" altLang="en-US" dirty="0"/>
          </a:p>
        </p:txBody>
      </p:sp>
      <p:sp>
        <p:nvSpPr>
          <p:cNvPr id="3" name="내용 개체 틀 2"/>
          <p:cNvSpPr>
            <a:spLocks noGrp="1"/>
          </p:cNvSpPr>
          <p:nvPr>
            <p:ph idx="1"/>
          </p:nvPr>
        </p:nvSpPr>
        <p:spPr>
          <a:xfrm>
            <a:off x="838200" y="1364105"/>
            <a:ext cx="10515600" cy="4812858"/>
          </a:xfrm>
        </p:spPr>
        <p:txBody>
          <a:bodyPr/>
          <a:lstStyle/>
          <a:p>
            <a:r>
              <a:rPr lang="en-US" altLang="ko-KR" dirty="0"/>
              <a:t>The parent call </a:t>
            </a:r>
            <a:r>
              <a:rPr lang="en-US" altLang="ko-KR" dirty="0" err="1">
                <a:latin typeface="Courier New" panose="02070309020205020404" pitchFamily="49" charset="0"/>
                <a:cs typeface="Courier New" panose="02070309020205020404" pitchFamily="49" charset="0"/>
              </a:rPr>
              <a:t>sem_wait</a:t>
            </a:r>
            <a:r>
              <a:rPr lang="en-US" altLang="ko-KR" dirty="0">
                <a:latin typeface="Courier New" panose="02070309020205020404" pitchFamily="49" charset="0"/>
                <a:cs typeface="Courier New" panose="02070309020205020404" pitchFamily="49" charset="0"/>
              </a:rPr>
              <a:t>()</a:t>
            </a:r>
            <a:r>
              <a:rPr lang="en-US" altLang="ko-KR" dirty="0"/>
              <a:t> before the child has called </a:t>
            </a:r>
            <a:r>
              <a:rPr lang="en-US" altLang="ko-KR" dirty="0" err="1">
                <a:latin typeface="Courier New" panose="02070309020205020404" pitchFamily="49" charset="0"/>
                <a:cs typeface="Courier New" panose="02070309020205020404" pitchFamily="49" charset="0"/>
              </a:rPr>
              <a:t>sem_post</a:t>
            </a:r>
            <a:r>
              <a:rPr lang="en-US" altLang="ko-KR" dirty="0">
                <a:latin typeface="Courier New" panose="02070309020205020404" pitchFamily="49" charset="0"/>
                <a:cs typeface="Courier New" panose="02070309020205020404" pitchFamily="49" charset="0"/>
              </a:rPr>
              <a:t>()</a:t>
            </a:r>
            <a:r>
              <a:rPr lang="en-US" altLang="ko-KR" dirty="0"/>
              <a:t>.</a:t>
            </a:r>
            <a:endParaRPr lang="ko-KR" altLang="en-US" dirty="0"/>
          </a:p>
        </p:txBody>
      </p:sp>
      <p:graphicFrame>
        <p:nvGraphicFramePr>
          <p:cNvPr id="7" name="내용 개체 틀 6"/>
          <p:cNvGraphicFramePr>
            <a:graphicFrameLocks/>
          </p:cNvGraphicFramePr>
          <p:nvPr/>
        </p:nvGraphicFramePr>
        <p:xfrm>
          <a:off x="431371" y="2128604"/>
          <a:ext cx="11329258" cy="4197240"/>
        </p:xfrm>
        <a:graphic>
          <a:graphicData uri="http://schemas.openxmlformats.org/drawingml/2006/table">
            <a:tbl>
              <a:tblPr firstRow="1" bandRow="1">
                <a:tableStyleId>{5C22544A-7EE6-4342-B048-85BDC9FD1C3A}</a:tableStyleId>
              </a:tblPr>
              <a:tblGrid>
                <a:gridCol w="1089352">
                  <a:extLst>
                    <a:ext uri="{9D8B030D-6E8A-4147-A177-3AD203B41FA5}">
                      <a16:colId xmlns:a16="http://schemas.microsoft.com/office/drawing/2014/main" val="20000"/>
                    </a:ext>
                  </a:extLst>
                </a:gridCol>
                <a:gridCol w="3231128">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4043525">
                  <a:extLst>
                    <a:ext uri="{9D8B030D-6E8A-4147-A177-3AD203B41FA5}">
                      <a16:colId xmlns:a16="http://schemas.microsoft.com/office/drawing/2014/main" val="20003"/>
                    </a:ext>
                  </a:extLst>
                </a:gridCol>
                <a:gridCol w="1525093">
                  <a:extLst>
                    <a:ext uri="{9D8B030D-6E8A-4147-A177-3AD203B41FA5}">
                      <a16:colId xmlns:a16="http://schemas.microsoft.com/office/drawing/2014/main" val="20004"/>
                    </a:ext>
                  </a:extLst>
                </a:gridCol>
              </a:tblGrid>
              <a:tr h="349770">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rPr>
                        <a:t>Value</a:t>
                      </a:r>
                      <a:endParaRPr lang="ko-KR" altLang="en-US" sz="1400" dirty="0">
                        <a:solidFill>
                          <a:schemeClr val="tx1"/>
                        </a:solidFill>
                        <a:latin typeface="맑은 고딕" panose="020B0503020000020004" pitchFamily="50" charset="-127"/>
                        <a:ea typeface="맑은 고딕" panose="020B0503020000020004" pitchFamily="50" charset="-127"/>
                      </a:endParaRPr>
                    </a:p>
                  </a:txBody>
                  <a:tcPr marL="121920" marR="121920">
                    <a:lnR w="1270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pPr algn="l" latinLnBrk="1"/>
                      <a:r>
                        <a:rPr lang="en-US" altLang="ko-KR" sz="1400" dirty="0">
                          <a:solidFill>
                            <a:schemeClr val="tx1"/>
                          </a:solidFill>
                          <a:latin typeface="맑은 고딕" panose="020B0503020000020004" pitchFamily="50" charset="-127"/>
                          <a:ea typeface="맑은 고딕" panose="020B0503020000020004" pitchFamily="50" charset="-127"/>
                        </a:rPr>
                        <a:t>Parent  </a:t>
                      </a:r>
                      <a:endParaRPr lang="ko-KR" altLang="en-US" sz="1400" dirty="0">
                        <a:solidFill>
                          <a:schemeClr val="tx1"/>
                        </a:solidFill>
                        <a:latin typeface="맑은 고딕" panose="020B0503020000020004" pitchFamily="50" charset="-127"/>
                        <a:ea typeface="맑은 고딕" panose="020B0503020000020004" pitchFamily="50" charset="-127"/>
                      </a:endParaRPr>
                    </a:p>
                  </a:txBody>
                  <a:tcPr marL="121920" marR="121920">
                    <a:lnL w="1270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rPr>
                        <a:t>State</a:t>
                      </a:r>
                      <a:endParaRPr lang="ko-KR" altLang="en-US" sz="1400" dirty="0">
                        <a:solidFill>
                          <a:schemeClr val="tx1"/>
                        </a:solidFill>
                        <a:latin typeface="맑은 고딕" panose="020B0503020000020004" pitchFamily="50" charset="-127"/>
                        <a:ea typeface="맑은 고딕" panose="020B0503020000020004" pitchFamily="50" charset="-127"/>
                      </a:endParaRPr>
                    </a:p>
                  </a:txBody>
                  <a:tcPr marL="121920" marR="121920">
                    <a:lnR w="1270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pPr algn="l" latinLnBrk="1"/>
                      <a:r>
                        <a:rPr lang="en-US" altLang="ko-KR" sz="1400" dirty="0">
                          <a:solidFill>
                            <a:schemeClr val="tx1"/>
                          </a:solidFill>
                          <a:latin typeface="맑은 고딕" panose="020B0503020000020004" pitchFamily="50" charset="-127"/>
                          <a:ea typeface="맑은 고딕" panose="020B0503020000020004" pitchFamily="50" charset="-127"/>
                        </a:rPr>
                        <a:t>Child</a:t>
                      </a:r>
                      <a:endParaRPr lang="ko-KR" altLang="en-US" sz="1400" dirty="0">
                        <a:solidFill>
                          <a:schemeClr val="tx1"/>
                        </a:solidFill>
                        <a:latin typeface="맑은 고딕" panose="020B0503020000020004" pitchFamily="50" charset="-127"/>
                        <a:ea typeface="맑은 고딕" panose="020B0503020000020004" pitchFamily="50" charset="-127"/>
                      </a:endParaRPr>
                    </a:p>
                  </a:txBody>
                  <a:tcPr marL="121920" marR="121920">
                    <a:lnL w="1270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rPr>
                        <a:t>State</a:t>
                      </a:r>
                      <a:endParaRPr lang="ko-KR" altLang="en-US" sz="1400" dirty="0">
                        <a:solidFill>
                          <a:schemeClr val="tx1"/>
                        </a:solidFill>
                        <a:latin typeface="맑은 고딕" panose="020B0503020000020004" pitchFamily="50" charset="-127"/>
                        <a:ea typeface="맑은 고딕" panose="020B0503020000020004" pitchFamily="50" charset="-127"/>
                      </a:endParaRPr>
                    </a:p>
                  </a:txBody>
                  <a:tcPr marL="121920" marR="121920">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49770">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a:txBody>
                    <a:bodyPr/>
                    <a:lstStyle/>
                    <a:p>
                      <a:pPr algn="l" latinLnBrk="1"/>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Create(Child)</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i="1"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(Child exists; is runnable)</a:t>
                      </a:r>
                      <a:endParaRPr lang="ko-KR" altLang="en-US" sz="1200" i="1"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49770">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call</a:t>
                      </a:r>
                      <a:r>
                        <a:rPr lang="en-US" altLang="ko-KR" sz="14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r>
                        <a:rPr lang="en-US" altLang="ko-KR" sz="1400" baseline="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sem_wait</a:t>
                      </a:r>
                      <a:r>
                        <a:rPr lang="en-US" altLang="ko-KR" sz="14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2"/>
                  </a:ext>
                </a:extLst>
              </a:tr>
              <a:tr h="349770">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decrement</a:t>
                      </a:r>
                      <a:r>
                        <a:rPr lang="en-US" altLang="ko-KR" sz="14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r>
                        <a:rPr lang="en-US" altLang="ko-KR" sz="1400" baseline="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3"/>
                  </a:ext>
                </a:extLst>
              </a:tr>
              <a:tr h="349770">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r>
                        <a:rPr lang="en-US" altLang="ko-KR" sz="14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a:t>
                      </a:r>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&lt; 0)</a:t>
                      </a:r>
                      <a:r>
                        <a:rPr lang="en-US" altLang="ko-KR" sz="1400" dirty="0">
                          <a:solidFill>
                            <a:schemeClr val="tx1"/>
                          </a:solidFill>
                          <a:latin typeface="Vijaya" panose="020B0604020202020204" pitchFamily="34" charset="0"/>
                          <a:ea typeface="맑은 고딕" panose="020B0503020000020004" pitchFamily="50" charset="-127"/>
                          <a:cs typeface="Vijaya" panose="020B0604020202020204" pitchFamily="34" charset="0"/>
                        </a:rPr>
                        <a:t>→</a:t>
                      </a:r>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sleep</a:t>
                      </a:r>
                      <a:r>
                        <a:rPr lang="en-US" altLang="ko-KR" sz="14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sleeping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4"/>
                  </a:ext>
                </a:extLst>
              </a:tr>
              <a:tr h="349770">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i="1"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Switch→Child</a:t>
                      </a:r>
                      <a:endParaRPr lang="ko-KR" altLang="en-US" sz="1400" i="1"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sleeping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child runs</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5"/>
                  </a:ext>
                </a:extLst>
              </a:tr>
              <a:tr h="349770">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sleeping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call </a:t>
                      </a:r>
                      <a:r>
                        <a:rPr lang="en-US" altLang="ko-KR" sz="1400" baseline="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sem_post</a:t>
                      </a:r>
                      <a:r>
                        <a:rPr lang="en-US" altLang="ko-KR" sz="14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6"/>
                  </a:ext>
                </a:extLst>
              </a:tr>
              <a:tr h="349770">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sleeping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increment</a:t>
                      </a:r>
                      <a:r>
                        <a:rPr lang="en-US" altLang="ko-KR" sz="14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r>
                        <a:rPr lang="en-US" altLang="ko-KR" sz="1400" baseline="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7"/>
                  </a:ext>
                </a:extLst>
              </a:tr>
              <a:tr h="349770">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aseline="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wake(Parent)</a:t>
                      </a:r>
                      <a:endParaRPr lang="ko-KR" altLang="en-US" sz="1400" dirty="0">
                        <a:solidFill>
                          <a:schemeClr val="tx1"/>
                        </a:solidFill>
                        <a:latin typeface="Vijaya" panose="020B0604020202020204" pitchFamily="34" charset="0"/>
                        <a:ea typeface="맑은 고딕" panose="020B0503020000020004" pitchFamily="50" charset="-127"/>
                        <a:cs typeface="Vijaya" panose="020B0604020202020204" pitchFamily="34"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8"/>
                  </a:ext>
                </a:extLst>
              </a:tr>
              <a:tr h="349770">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r>
                        <a:rPr lang="en-US" altLang="ko-KR" sz="14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sem_post</a:t>
                      </a:r>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returns</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09"/>
                  </a:ext>
                </a:extLst>
              </a:tr>
              <a:tr h="349770">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algn="l" latinLnBrk="1"/>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i="1"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Interrupt; </a:t>
                      </a:r>
                      <a:r>
                        <a:rPr lang="en-US" altLang="ko-KR" sz="1400" i="1"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Switch→Parent</a:t>
                      </a:r>
                      <a:endParaRPr lang="ko-KR" altLang="en-US" sz="1400" i="1"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10"/>
                  </a:ext>
                </a:extLst>
              </a:tr>
              <a:tr h="349770">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sem_wait</a:t>
                      </a:r>
                      <a:r>
                        <a:rPr lang="en-US" altLang="ko-KR"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rPr>
                        <a:t>() </a:t>
                      </a:r>
                      <a:r>
                        <a:rPr lang="en-US" altLang="ko-KR" sz="1400" dirty="0" err="1">
                          <a:solidFill>
                            <a:schemeClr val="tx1"/>
                          </a:solidFill>
                          <a:latin typeface="Courier New" panose="02070309020205020404" pitchFamily="49" charset="0"/>
                          <a:ea typeface="맑은 고딕" panose="020B0503020000020004" pitchFamily="50" charset="-127"/>
                          <a:cs typeface="Courier New" panose="02070309020205020404" pitchFamily="49" charset="0"/>
                        </a:rPr>
                        <a:t>retruns</a:t>
                      </a:r>
                      <a:endParaRPr lang="ko-KR" altLang="en-US" sz="1400" dirty="0">
                        <a:solidFill>
                          <a:schemeClr val="tx1"/>
                        </a:solidFill>
                        <a:latin typeface="Courier New" panose="02070309020205020404" pitchFamily="49" charset="0"/>
                        <a:ea typeface="맑은 고딕" panose="020B0503020000020004" pitchFamily="50" charset="-127"/>
                        <a:cs typeface="Courier New" panose="02070309020205020404" pitchFamily="49"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Running</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400" dirty="0">
                        <a:solidFill>
                          <a:schemeClr val="tx1"/>
                        </a:solidFill>
                        <a:latin typeface="Vijaya" panose="020B0604020202020204" pitchFamily="34" charset="0"/>
                        <a:ea typeface="맑은 고딕" panose="020B0503020000020004" pitchFamily="50" charset="-127"/>
                        <a:cs typeface="Vijaya" panose="020B0604020202020204" pitchFamily="34" charset="0"/>
                      </a:endParaRPr>
                    </a:p>
                  </a:txBody>
                  <a:tcPr marL="121920" marR="121920">
                    <a:lnL w="12700" cap="flat" cmpd="sng" algn="ctr">
                      <a:solidFill>
                        <a:schemeClr val="tx1"/>
                      </a:solidFill>
                      <a:prstDash val="solid"/>
                      <a:round/>
                      <a:headEnd type="none" w="med" len="med"/>
                      <a:tailEnd type="none" w="med" len="med"/>
                    </a:lnL>
                    <a:noFill/>
                  </a:tcPr>
                </a:tc>
                <a:tc>
                  <a:txBody>
                    <a:bodyPr/>
                    <a:lstStyle/>
                    <a:p>
                      <a:pPr algn="ctr" latinLnBrk="1"/>
                      <a:r>
                        <a:rPr lang="en-US" altLang="ko-KR"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rPr>
                        <a:t>Ready</a:t>
                      </a:r>
                      <a:endParaRPr lang="ko-KR" altLang="en-US" sz="1400" dirty="0">
                        <a:solidFill>
                          <a:schemeClr val="tx1"/>
                        </a:solidFill>
                        <a:latin typeface="맑은 고딕" panose="020B0503020000020004" pitchFamily="50" charset="-127"/>
                        <a:ea typeface="맑은 고딕" panose="020B0503020000020004" pitchFamily="50" charset="-127"/>
                        <a:cs typeface="Courier New" panose="02070309020205020404" pitchFamily="49" charset="0"/>
                      </a:endParaRPr>
                    </a:p>
                  </a:txBody>
                  <a:tcPr marL="121920" marR="121920">
                    <a:noFill/>
                  </a:tcPr>
                </a:tc>
                <a:extLst>
                  <a:ext uri="{0D108BD9-81ED-4DB2-BD59-A6C34878D82A}">
                    <a16:rowId xmlns:a16="http://schemas.microsoft.com/office/drawing/2014/main" val="10011"/>
                  </a:ext>
                </a:extLst>
              </a:tr>
            </a:tbl>
          </a:graphicData>
        </a:graphic>
      </p:graphicFrame>
      <p:grpSp>
        <p:nvGrpSpPr>
          <p:cNvPr id="8"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099122894"/>
      </p:ext>
    </p:extLst>
  </p:cSld>
  <p:clrMapOvr>
    <a:masterClrMapping/>
  </p:clrMapOvr>
  <p:transition/>
</p:sld>
</file>

<file path=ppt/theme/theme1.xml><?xml version="1.0" encoding="utf-8"?>
<a:theme xmlns:a="http://schemas.openxmlformats.org/drawingml/2006/main" name="Session-3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Session-31</Template>
  <TotalTime>3799</TotalTime>
  <Words>2357</Words>
  <Application>Microsoft Office PowerPoint</Application>
  <PresentationFormat>Widescreen</PresentationFormat>
  <Paragraphs>429</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Malgun Gothic</vt:lpstr>
      <vt:lpstr>-apple-system</vt:lpstr>
      <vt:lpstr>Arial</vt:lpstr>
      <vt:lpstr>Calibri</vt:lpstr>
      <vt:lpstr>Calibri Light</vt:lpstr>
      <vt:lpstr>Courier New</vt:lpstr>
      <vt:lpstr>Courier New,Italic</vt:lpstr>
      <vt:lpstr>SFMono-Regular</vt:lpstr>
      <vt:lpstr>Times New Roman</vt:lpstr>
      <vt:lpstr>Vijaya</vt:lpstr>
      <vt:lpstr>Wingdings</vt:lpstr>
      <vt:lpstr>Session-31</vt:lpstr>
      <vt:lpstr>    ​    Session 37: Binary Semaphores (Locks),  Counting Semaphores, algorithm semop   </vt:lpstr>
      <vt:lpstr>Semaphore: A definition</vt:lpstr>
      <vt:lpstr>Semaphore: Interact with semaphore</vt:lpstr>
      <vt:lpstr>Semaphore: Interact with semaphore (Cont.)</vt:lpstr>
      <vt:lpstr>Binary Semaphores (Locks)</vt:lpstr>
      <vt:lpstr>Thread Trace: Single Thread Using A Semaphore</vt:lpstr>
      <vt:lpstr>Thread Trace: Two Threads Using A Semaphore</vt:lpstr>
      <vt:lpstr>Semaphores As Condition Variables</vt:lpstr>
      <vt:lpstr>Thread Trace: Parent Waiting For Child (Case 1)</vt:lpstr>
      <vt:lpstr>Thread Trace: Parent Waiting For Child (Case 2)</vt:lpstr>
      <vt:lpstr>How To Implement Semaphores</vt:lpstr>
      <vt:lpstr>How To Implement Semaphores (Cont.)</vt:lpstr>
      <vt:lpstr>Counting Semaphores</vt:lpstr>
      <vt:lpstr>System V Semaphores</vt:lpstr>
      <vt:lpstr>semget creates an array of semaphores: id = semget(key, count, flag); The kernel allocates an entry that points to an array of semaphore structure with count elements. It is shown in the figure: </vt:lpstr>
      <vt:lpstr>Processes manipulate semaphores with the semop system call:</vt:lpstr>
      <vt:lpstr>The semop algorithm:</vt:lpstr>
      <vt:lpstr>The semop algorithm (cont.)</vt:lpstr>
      <vt:lpstr>The semop algorithm (cont.)</vt:lpstr>
      <vt:lpstr>The semop algorithm</vt:lpstr>
      <vt:lpstr>Syntax of semctl: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CO4 – Concurrency</dc:title>
  <dc:creator>ASUS</dc:creator>
  <cp:lastModifiedBy>vishnuvardhan mannava</cp:lastModifiedBy>
  <cp:revision>216</cp:revision>
  <dcterms:created xsi:type="dcterms:W3CDTF">2020-10-10T07:05:57Z</dcterms:created>
  <dcterms:modified xsi:type="dcterms:W3CDTF">2020-11-05T06:46:13Z</dcterms:modified>
</cp:coreProperties>
</file>