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481" r:id="rId2"/>
    <p:sldId id="665" r:id="rId3"/>
    <p:sldId id="666" r:id="rId4"/>
    <p:sldId id="667" r:id="rId5"/>
    <p:sldId id="668" r:id="rId6"/>
    <p:sldId id="669" r:id="rId7"/>
    <p:sldId id="670" r:id="rId8"/>
    <p:sldId id="671" r:id="rId9"/>
    <p:sldId id="672" r:id="rId10"/>
    <p:sldId id="673" r:id="rId11"/>
    <p:sldId id="674" r:id="rId12"/>
    <p:sldId id="675" r:id="rId13"/>
    <p:sldId id="676" r:id="rId14"/>
    <p:sldId id="677" r:id="rId15"/>
    <p:sldId id="678" r:id="rId16"/>
    <p:sldId id="679" r:id="rId17"/>
    <p:sldId id="680" r:id="rId18"/>
    <p:sldId id="64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 autoAdjust="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100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74673D-08A9-485D-B334-FBE364CD0FA3}" type="datetimeFigureOut">
              <a:rPr lang="en-IN" smtClean="0"/>
              <a:pPr/>
              <a:t>08-11-2020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5C6472-3D53-488C-AD4B-9CC4541E47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15120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7BAA1-764E-494F-ACC0-2F99EC082A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86BD02-63D9-40BE-B999-1B8CDD207D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927D5B-0D66-4202-8B73-6A7F4FBE5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AD84D-2E55-4090-8ED3-FF3362D8EB0A}" type="datetimeFigureOut">
              <a:rPr lang="en-US" smtClean="0"/>
              <a:pPr/>
              <a:t>11/8/2020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2783BA-7863-4556-B49F-2F120E3C2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B843B-D2E8-4A15-BB9F-485E72BDB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32F56-3308-4FA1-8E32-5018D79001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368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81CED-53E0-4C81-8545-DAADC6A68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CF36BE-1116-4915-9A57-B2C7133A63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43A298-FFA9-4671-B995-EA8BAADDD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AD84D-2E55-4090-8ED3-FF3362D8EB0A}" type="datetimeFigureOut">
              <a:rPr lang="en-US" smtClean="0"/>
              <a:pPr/>
              <a:t>11/8/2020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D33558-041C-45B3-BD2D-4ECBFAC4D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0E182-233C-468F-A452-E27577638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32F56-3308-4FA1-8E32-5018D79001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487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A1086B-FC5D-48C1-9F24-A57BC85525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58CE97-B556-4DB4-A7C9-B755215B1C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172BA5-3591-45BE-AE30-AA03B7CF7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AD84D-2E55-4090-8ED3-FF3362D8EB0A}" type="datetimeFigureOut">
              <a:rPr lang="en-US" smtClean="0"/>
              <a:pPr/>
              <a:t>11/8/2020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D13A68-A9FB-415A-982A-EF2319716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B2985A-9D07-47AE-8705-4D090DB5C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32F56-3308-4FA1-8E32-5018D79001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131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F6991-A24D-4DDF-8451-4EA6D9B0D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A5DD3-C439-450E-A222-E2CC4D0749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A8B1BD-F678-473F-970C-1B2E78746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AD84D-2E55-4090-8ED3-FF3362D8EB0A}" type="datetimeFigureOut">
              <a:rPr lang="en-US" smtClean="0"/>
              <a:pPr/>
              <a:t>11/8/2020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E997A1-C023-4698-A53F-3162F7834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3F043E-6401-43B9-A1CA-91C44ED26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32F56-3308-4FA1-8E32-5018D79001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824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4BE62-6D93-469D-872D-F57FD12F4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4308EF-0039-43B5-BDFA-79C9D5E409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FA6C41-326D-4BAA-9AEA-21414BCE0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AD84D-2E55-4090-8ED3-FF3362D8EB0A}" type="datetimeFigureOut">
              <a:rPr lang="en-US" smtClean="0"/>
              <a:pPr/>
              <a:t>11/8/2020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A5461E-9311-4131-9C94-32D0029FA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91970A-1D42-4054-8D5F-36D840CD2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32F56-3308-4FA1-8E32-5018D79001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913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B70BF-2658-4E9D-B53C-9BDFD5D01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B8927-3A7E-4B76-B704-11DAEAF418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D53FB6-4218-4545-A221-AF8E8416DF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8FC0E7-3A14-475C-8067-8963EDC31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AD84D-2E55-4090-8ED3-FF3362D8EB0A}" type="datetimeFigureOut">
              <a:rPr lang="en-US" smtClean="0"/>
              <a:pPr/>
              <a:t>11/8/2020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D613EC-61C2-4353-8CD4-D55BB88AA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380E40-69E5-4481-9411-4E34E3E78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32F56-3308-4FA1-8E32-5018D79001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381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206DA-2D1B-47F9-B82F-45213DCA6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8C93D9-ACFE-41B2-BB22-7EFE8654EE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6889C3-7052-4414-8919-5DA01CB104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A68771-5C28-4270-A7C4-878CDEE704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2D8702-13D4-422C-B71F-2E3017FAF7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26B91A-CD8F-41DA-8D53-11E43554A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AD84D-2E55-4090-8ED3-FF3362D8EB0A}" type="datetimeFigureOut">
              <a:rPr lang="en-US" smtClean="0"/>
              <a:pPr/>
              <a:t>11/8/2020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C18969-2F0B-4761-8668-CE59EDD20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EC431E-6A0B-4FDC-A788-9785D5D6E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32F56-3308-4FA1-8E32-5018D79001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753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81919-DE5A-4373-82DC-23F5A8E04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10C199-819B-46E6-BBBE-8B16E57FB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AD84D-2E55-4090-8ED3-FF3362D8EB0A}" type="datetimeFigureOut">
              <a:rPr lang="en-US" smtClean="0"/>
              <a:pPr/>
              <a:t>11/8/2020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62AF19-5F33-4E60-9DE9-D1071A8BE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93DD7B-96C1-4B70-BB70-D45DC4A3F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32F56-3308-4FA1-8E32-5018D79001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782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F168AF-2498-478D-8EFA-FF6BFBAAC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AD84D-2E55-4090-8ED3-FF3362D8EB0A}" type="datetimeFigureOut">
              <a:rPr lang="en-US" smtClean="0"/>
              <a:pPr/>
              <a:t>11/8/2020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C72B70-3DF6-4629-8C97-589D0564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92F3AD-E1BA-4081-85B1-4B5D20BDE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32F56-3308-4FA1-8E32-5018D79001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13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DA7EE-CB9B-413B-8B6A-E4E534984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7B70D-B2AF-462E-B15B-D947397546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7E88FE-595E-4424-B3D8-A291552401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1904E3-3C77-4C57-A404-12FBE6E9E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AD84D-2E55-4090-8ED3-FF3362D8EB0A}" type="datetimeFigureOut">
              <a:rPr lang="en-US" smtClean="0"/>
              <a:pPr/>
              <a:t>11/8/2020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68CC37-EEA9-43E2-8A57-202B866C8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D49487-E7B1-4D6A-B644-162F6DE90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32F56-3308-4FA1-8E32-5018D79001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094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771AE-49F2-44EE-8741-C98D6C7EA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60DC75-344D-4A8A-A6BF-E5CFD8DB60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0D4060-7F87-41EC-AE6F-67D8EBE626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46286A-310F-4225-86F2-9D8D19D83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AD84D-2E55-4090-8ED3-FF3362D8EB0A}" type="datetimeFigureOut">
              <a:rPr lang="en-US" smtClean="0"/>
              <a:pPr/>
              <a:t>11/8/2020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5C2F42-4013-4A5F-9C52-1911E7B0C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779416-A28F-4A37-884C-480EB4BBB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32F56-3308-4FA1-8E32-5018D79001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749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7D6A84-5CAA-46EC-8B73-3BA70688F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2C4ABA-AB51-4F9C-9B17-6848D33EAE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77DAD6-CACA-4FAF-B721-58597B5B12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7AD84D-2E55-4090-8ED3-FF3362D8EB0A}" type="datetimeFigureOut">
              <a:rPr lang="en-US" smtClean="0"/>
              <a:pPr/>
              <a:t>11/8/2020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90BD8-B16B-4819-BA83-C1A3BD4428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D5C834-C71E-4E10-8451-C04B15C783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632F56-3308-4FA1-8E32-5018D79001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306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6F8D17B-9457-4A2D-98CD-889C5DFA895C}"/>
              </a:ext>
            </a:extLst>
          </p:cNvPr>
          <p:cNvSpPr/>
          <p:nvPr/>
        </p:nvSpPr>
        <p:spPr>
          <a:xfrm>
            <a:off x="0" y="1446028"/>
            <a:ext cx="12192000" cy="4040372"/>
          </a:xfrm>
          <a:prstGeom prst="rect">
            <a:avLst/>
          </a:prstGeom>
          <a:solidFill>
            <a:srgbClr val="BA1A1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46DE73-3A40-4B12-8697-E0C74FE3CF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957402"/>
            <a:ext cx="12192000" cy="1558977"/>
          </a:xfrm>
        </p:spPr>
        <p:txBody>
          <a:bodyPr>
            <a:noAutofit/>
          </a:bodyPr>
          <a:lstStyle/>
          <a:p>
            <a:br>
              <a:rPr lang="en-US" sz="72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</a:br>
            <a:br>
              <a:rPr lang="en-US" sz="72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</a:br>
            <a:br>
              <a:rPr lang="en-US" sz="72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</a:br>
            <a:br>
              <a:rPr lang="en-US" sz="72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</a:br>
            <a:r>
              <a:rPr lang="en-US" sz="7200" b="1" i="0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alibri" panose="020F0502020204030204" pitchFamily="34" charset="0"/>
              </a:rPr>
              <a:t>​</a:t>
            </a:r>
            <a:br>
              <a:rPr lang="en-US" sz="7200" b="1" i="0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alibri" panose="020F0502020204030204" pitchFamily="34" charset="0"/>
              </a:rPr>
            </a:br>
            <a:r>
              <a:rPr lang="en-US" sz="4400" b="1" spc="50" dirty="0">
                <a:ln w="0"/>
                <a:solidFill>
                  <a:prstClr val="white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alibri"/>
              </a:rPr>
              <a:t> </a:t>
            </a:r>
            <a:br>
              <a:rPr lang="en-US" sz="4400" b="1" spc="50" dirty="0">
                <a:ln w="0"/>
                <a:solidFill>
                  <a:prstClr val="white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alibri"/>
              </a:rPr>
            </a:br>
            <a:br>
              <a:rPr lang="en-US" sz="4400" b="1" spc="50" dirty="0">
                <a:ln w="0"/>
                <a:solidFill>
                  <a:prstClr val="white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alibri"/>
              </a:rPr>
            </a:br>
            <a:r>
              <a:rPr lang="en-US" sz="4400" b="1" spc="50" dirty="0">
                <a:ln w="0"/>
                <a:solidFill>
                  <a:prstClr val="white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alibri"/>
              </a:rPr>
              <a:t>Session 37: </a:t>
            </a:r>
            <a:r>
              <a:rPr lang="en-IN" sz="4400" b="1" spc="50" dirty="0">
                <a:ln w="0"/>
                <a:solidFill>
                  <a:prstClr val="white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alibri"/>
              </a:rPr>
              <a:t>The Producer/Consumer (Bounded Buffer), Reader-Writer Locks, The Dining</a:t>
            </a:r>
            <a:br>
              <a:rPr lang="en-IN" sz="4400" b="1" spc="50" dirty="0">
                <a:ln w="0"/>
                <a:solidFill>
                  <a:prstClr val="white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alibri"/>
              </a:rPr>
            </a:br>
            <a:r>
              <a:rPr lang="en-US" sz="4400" b="1" spc="50" dirty="0">
                <a:ln w="0"/>
                <a:solidFill>
                  <a:prstClr val="white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alibri"/>
              </a:rPr>
              <a:t>Philosophers Problem	</a:t>
            </a:r>
            <a:br>
              <a:rPr lang="en-US" sz="4400" b="1" spc="50" dirty="0">
                <a:ln w="0"/>
                <a:solidFill>
                  <a:prstClr val="white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alibri"/>
              </a:rPr>
            </a:br>
            <a:endParaRPr lang="en-US" sz="4400" b="1" spc="50" dirty="0">
              <a:ln w="0"/>
              <a:solidFill>
                <a:prstClr val="white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Calibri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54C4E1-D9BB-4CEF-B300-13701DFDCF8E}"/>
              </a:ext>
            </a:extLst>
          </p:cNvPr>
          <p:cNvSpPr txBox="1"/>
          <p:nvPr/>
        </p:nvSpPr>
        <p:spPr>
          <a:xfrm>
            <a:off x="0" y="1876396"/>
            <a:ext cx="12192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44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Operating Systems Design - 19CS2106R​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4BAEC50-F360-44B5-9CD6-F2332A6A95AB}"/>
              </a:ext>
            </a:extLst>
          </p:cNvPr>
          <p:cNvSpPr txBox="1"/>
          <p:nvPr/>
        </p:nvSpPr>
        <p:spPr>
          <a:xfrm>
            <a:off x="2525086" y="6048017"/>
            <a:ext cx="69621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0" i="0" dirty="0">
                <a:solidFill>
                  <a:srgbClr val="898989"/>
                </a:solidFill>
                <a:effectLst/>
                <a:latin typeface="Calibri" panose="020F0502020204030204" pitchFamily="34" charset="0"/>
              </a:rPr>
              <a:t>© 2020 KL University </a:t>
            </a:r>
            <a:endParaRPr lang="en-IN" dirty="0"/>
          </a:p>
        </p:txBody>
      </p:sp>
      <p:pic>
        <p:nvPicPr>
          <p:cNvPr id="1026" name="Picture 2" descr="KL Deemed to be University Logo">
            <a:extLst>
              <a:ext uri="{FF2B5EF4-FFF2-40B4-BE49-F238E27FC236}">
                <a16:creationId xmlns:a16="http://schemas.microsoft.com/office/drawing/2014/main" id="{B40BD21A-190E-4213-8A75-AE891938F6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755"/>
          <a:stretch/>
        </p:blipFill>
        <p:spPr bwMode="auto">
          <a:xfrm>
            <a:off x="4879800" y="201699"/>
            <a:ext cx="2432399" cy="1029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5039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Reader-Writer Locks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Imagine a number of concurrent list operations, including </a:t>
            </a:r>
            <a:r>
              <a:rPr lang="en-US" altLang="ko-KR" b="1" dirty="0"/>
              <a:t>inserts</a:t>
            </a:r>
            <a:r>
              <a:rPr lang="en-US" altLang="ko-KR" dirty="0"/>
              <a:t> and simple </a:t>
            </a:r>
            <a:r>
              <a:rPr lang="en-US" altLang="ko-KR" b="1" dirty="0"/>
              <a:t>lookups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b="1" dirty="0"/>
              <a:t>insert:</a:t>
            </a:r>
          </a:p>
          <a:p>
            <a:pPr lvl="2"/>
            <a:r>
              <a:rPr lang="en-US" altLang="ko-KR" dirty="0"/>
              <a:t>Change the state of the list</a:t>
            </a:r>
          </a:p>
          <a:p>
            <a:pPr lvl="2"/>
            <a:r>
              <a:rPr lang="en-US" altLang="ko-KR" dirty="0"/>
              <a:t>A traditional </a:t>
            </a:r>
            <a:r>
              <a:rPr lang="en-US" altLang="ko-KR" u="sng" dirty="0"/>
              <a:t>critical section</a:t>
            </a:r>
            <a:r>
              <a:rPr lang="en-US" altLang="ko-KR" dirty="0"/>
              <a:t> makes sense.</a:t>
            </a:r>
          </a:p>
          <a:p>
            <a:pPr lvl="1"/>
            <a:r>
              <a:rPr lang="en-US" altLang="ko-KR" b="1" dirty="0"/>
              <a:t>lookup:</a:t>
            </a:r>
          </a:p>
          <a:p>
            <a:pPr lvl="2"/>
            <a:r>
              <a:rPr lang="en-US" altLang="ko-KR" dirty="0"/>
              <a:t>Simply </a:t>
            </a:r>
            <a:r>
              <a:rPr lang="en-US" altLang="ko-KR" i="1" dirty="0"/>
              <a:t>read</a:t>
            </a:r>
            <a:r>
              <a:rPr lang="en-US" altLang="ko-KR" dirty="0"/>
              <a:t> the data structure.</a:t>
            </a:r>
          </a:p>
          <a:p>
            <a:pPr lvl="2"/>
            <a:r>
              <a:rPr lang="en-US" altLang="ko-KR" dirty="0"/>
              <a:t>As long as we can guarantee that no insert is on-going, we can allow many lookups to proceed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concurrently</a:t>
            </a:r>
            <a:r>
              <a:rPr lang="en-US" altLang="ko-KR" dirty="0"/>
              <a:t>.</a:t>
            </a:r>
          </a:p>
          <a:p>
            <a:pPr lvl="2"/>
            <a:endParaRPr lang="en-US" altLang="ko-KR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1391477" y="5229200"/>
            <a:ext cx="8928992" cy="648072"/>
          </a:xfrm>
          <a:prstGeom prst="roundRect">
            <a:avLst/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This special type of lock is known as a </a:t>
            </a:r>
            <a:r>
              <a:rPr lang="en-US" altLang="ko-KR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reader-write lock</a:t>
            </a: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grpSp>
        <p:nvGrpSpPr>
          <p:cNvPr id="7" name="Group 3">
            <a:extLst>
              <a:ext uri="{FF2B5EF4-FFF2-40B4-BE49-F238E27FC236}">
                <a16:creationId xmlns:a16="http://schemas.microsoft.com/office/drawing/2014/main" id="{3795E5C7-7E62-4BA5-8695-A19746209846}"/>
              </a:ext>
            </a:extLst>
          </p:cNvPr>
          <p:cNvGrpSpPr/>
          <p:nvPr/>
        </p:nvGrpSpPr>
        <p:grpSpPr>
          <a:xfrm>
            <a:off x="0" y="-134152"/>
            <a:ext cx="12192001" cy="6860735"/>
            <a:chOff x="0" y="0"/>
            <a:chExt cx="12192001" cy="6860735"/>
          </a:xfrm>
        </p:grpSpPr>
        <p:pic>
          <p:nvPicPr>
            <p:cNvPr id="8" name="Picture 2" descr="KL Deemed to be University Logo">
              <a:extLst>
                <a:ext uri="{FF2B5EF4-FFF2-40B4-BE49-F238E27FC236}">
                  <a16:creationId xmlns:a16="http://schemas.microsoft.com/office/drawing/2014/main" id="{9150CB72-475A-4012-AA1F-6E8FA44F85D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7007" r="23747"/>
            <a:stretch/>
          </p:blipFill>
          <p:spPr bwMode="auto">
            <a:xfrm>
              <a:off x="10634098" y="6176963"/>
              <a:ext cx="1557903" cy="6590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682F2BC-42C8-429C-A1B5-37D47EFACC12}"/>
                </a:ext>
              </a:extLst>
            </p:cNvPr>
            <p:cNvSpPr/>
            <p:nvPr/>
          </p:nvSpPr>
          <p:spPr>
            <a:xfrm>
              <a:off x="0" y="0"/>
              <a:ext cx="1219200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644F1C0-F409-46E9-AC60-F0BFBBA2A864}"/>
                </a:ext>
              </a:extLst>
            </p:cNvPr>
            <p:cNvSpPr/>
            <p:nvPr/>
          </p:nvSpPr>
          <p:spPr>
            <a:xfrm>
              <a:off x="1" y="6739549"/>
              <a:ext cx="1044399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5D23B24-EA96-4F21-AB88-790AEC097913}"/>
                </a:ext>
              </a:extLst>
            </p:cNvPr>
            <p:cNvSpPr/>
            <p:nvPr/>
          </p:nvSpPr>
          <p:spPr>
            <a:xfrm>
              <a:off x="1" y="220337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5254000-E62C-4760-AC3E-4B337CAB3449}"/>
                </a:ext>
              </a:extLst>
            </p:cNvPr>
            <p:cNvSpPr/>
            <p:nvPr/>
          </p:nvSpPr>
          <p:spPr>
            <a:xfrm>
              <a:off x="10466024" y="6736814"/>
              <a:ext cx="88135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BFC6B0F-BD64-4064-93D0-26838C42D57C}"/>
                </a:ext>
              </a:extLst>
            </p:cNvPr>
            <p:cNvSpPr/>
            <p:nvPr/>
          </p:nvSpPr>
          <p:spPr>
            <a:xfrm>
              <a:off x="11501610" y="220337"/>
              <a:ext cx="690390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189DDEA-D85D-4CBB-A66F-E5CFF80921AD}"/>
                </a:ext>
              </a:extLst>
            </p:cNvPr>
            <p:cNvSpPr/>
            <p:nvPr/>
          </p:nvSpPr>
          <p:spPr>
            <a:xfrm>
              <a:off x="1135613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4540EA6-736E-4B21-9DFC-166AA019AF9A}"/>
                </a:ext>
              </a:extLst>
            </p:cNvPr>
            <p:cNvSpPr/>
            <p:nvPr/>
          </p:nvSpPr>
          <p:spPr>
            <a:xfrm>
              <a:off x="1121729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380540996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9136"/>
          </a:xfrm>
        </p:spPr>
        <p:txBody>
          <a:bodyPr/>
          <a:lstStyle/>
          <a:p>
            <a:r>
              <a:rPr lang="en-US" altLang="ko-KR" dirty="0"/>
              <a:t>A Reader-Writer Locks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169234"/>
            <a:ext cx="10515600" cy="5007730"/>
          </a:xfrm>
        </p:spPr>
        <p:txBody>
          <a:bodyPr/>
          <a:lstStyle/>
          <a:p>
            <a:r>
              <a:rPr lang="en-US" altLang="ko-KR" dirty="0"/>
              <a:t>Only </a:t>
            </a:r>
            <a:r>
              <a:rPr lang="en-US" altLang="ko-KR" b="1" dirty="0"/>
              <a:t>a single writer </a:t>
            </a:r>
            <a:r>
              <a:rPr lang="en-US" altLang="ko-KR" dirty="0"/>
              <a:t>can acquire the lock.</a:t>
            </a:r>
          </a:p>
          <a:p>
            <a:r>
              <a:rPr lang="en-US" altLang="ko-KR" dirty="0"/>
              <a:t>Once a reader has acquired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a read lock</a:t>
            </a:r>
            <a:r>
              <a:rPr lang="en-US" altLang="ko-KR" dirty="0"/>
              <a:t>, </a:t>
            </a:r>
          </a:p>
          <a:p>
            <a:pPr lvl="1"/>
            <a:r>
              <a:rPr lang="en-US" altLang="ko-KR" b="1" dirty="0"/>
              <a:t>More readers </a:t>
            </a:r>
            <a:r>
              <a:rPr lang="en-US" altLang="ko-KR" dirty="0"/>
              <a:t>will be allowed to acquire the read lock too.</a:t>
            </a:r>
          </a:p>
          <a:p>
            <a:pPr lvl="1"/>
            <a:r>
              <a:rPr lang="en-US" altLang="ko-KR" dirty="0"/>
              <a:t>A writer will </a:t>
            </a:r>
            <a:r>
              <a:rPr lang="en-US" altLang="ko-KR" u="sng" dirty="0"/>
              <a:t>have to wait</a:t>
            </a:r>
            <a:r>
              <a:rPr lang="en-US" altLang="ko-KR" dirty="0"/>
              <a:t> until all readers are finished.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79376" y="3057342"/>
            <a:ext cx="11233248" cy="33239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altLang="ko-KR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_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rwlock_t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sem_t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lock; 	</a:t>
            </a:r>
            <a:r>
              <a:rPr lang="en-US" altLang="ko-KR" sz="1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binary semaphore (basic lock) 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sem_t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writelock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	</a:t>
            </a:r>
            <a:r>
              <a:rPr lang="en-US" altLang="ko-KR" sz="1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used to allow ONE writer or MANY readers 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altLang="ko-KR" sz="14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readers; 	</a:t>
            </a:r>
            <a:r>
              <a:rPr lang="en-US" altLang="ko-KR" sz="1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count of readers reading in critical section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 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rwlock_t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rwlock_init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rwlock_t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-&gt;readers = </a:t>
            </a:r>
            <a:r>
              <a:rPr lang="en-US" altLang="ko-KR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sem_init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-&gt;lock, </a:t>
            </a:r>
            <a:r>
              <a:rPr lang="en-US" altLang="ko-KR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ko-KR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sem_init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writelock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ko-KR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ko-KR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 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rwlock_acquire_readlock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rwlock_t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sem_wait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-&gt;lock); 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…</a:t>
            </a:r>
            <a:endParaRPr lang="en-US" altLang="ko-KR" sz="13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grpSp>
        <p:nvGrpSpPr>
          <p:cNvPr id="7" name="Group 3">
            <a:extLst>
              <a:ext uri="{FF2B5EF4-FFF2-40B4-BE49-F238E27FC236}">
                <a16:creationId xmlns:a16="http://schemas.microsoft.com/office/drawing/2014/main" id="{3795E5C7-7E62-4BA5-8695-A19746209846}"/>
              </a:ext>
            </a:extLst>
          </p:cNvPr>
          <p:cNvGrpSpPr/>
          <p:nvPr/>
        </p:nvGrpSpPr>
        <p:grpSpPr>
          <a:xfrm>
            <a:off x="0" y="-134152"/>
            <a:ext cx="12192001" cy="6860735"/>
            <a:chOff x="0" y="0"/>
            <a:chExt cx="12192001" cy="6860735"/>
          </a:xfrm>
        </p:grpSpPr>
        <p:pic>
          <p:nvPicPr>
            <p:cNvPr id="8" name="Picture 2" descr="KL Deemed to be University Logo">
              <a:extLst>
                <a:ext uri="{FF2B5EF4-FFF2-40B4-BE49-F238E27FC236}">
                  <a16:creationId xmlns:a16="http://schemas.microsoft.com/office/drawing/2014/main" id="{9150CB72-475A-4012-AA1F-6E8FA44F85D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7007" r="23747"/>
            <a:stretch/>
          </p:blipFill>
          <p:spPr bwMode="auto">
            <a:xfrm>
              <a:off x="10634098" y="6176963"/>
              <a:ext cx="1557903" cy="6590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682F2BC-42C8-429C-A1B5-37D47EFACC12}"/>
                </a:ext>
              </a:extLst>
            </p:cNvPr>
            <p:cNvSpPr/>
            <p:nvPr/>
          </p:nvSpPr>
          <p:spPr>
            <a:xfrm>
              <a:off x="0" y="0"/>
              <a:ext cx="1219200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644F1C0-F409-46E9-AC60-F0BFBBA2A864}"/>
                </a:ext>
              </a:extLst>
            </p:cNvPr>
            <p:cNvSpPr/>
            <p:nvPr/>
          </p:nvSpPr>
          <p:spPr>
            <a:xfrm>
              <a:off x="1" y="6739549"/>
              <a:ext cx="1044399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5D23B24-EA96-4F21-AB88-790AEC097913}"/>
                </a:ext>
              </a:extLst>
            </p:cNvPr>
            <p:cNvSpPr/>
            <p:nvPr/>
          </p:nvSpPr>
          <p:spPr>
            <a:xfrm>
              <a:off x="1" y="220337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5254000-E62C-4760-AC3E-4B337CAB3449}"/>
                </a:ext>
              </a:extLst>
            </p:cNvPr>
            <p:cNvSpPr/>
            <p:nvPr/>
          </p:nvSpPr>
          <p:spPr>
            <a:xfrm>
              <a:off x="10466024" y="6736814"/>
              <a:ext cx="88135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BFC6B0F-BD64-4064-93D0-26838C42D57C}"/>
                </a:ext>
              </a:extLst>
            </p:cNvPr>
            <p:cNvSpPr/>
            <p:nvPr/>
          </p:nvSpPr>
          <p:spPr>
            <a:xfrm>
              <a:off x="11501610" y="220337"/>
              <a:ext cx="690390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189DDEA-D85D-4CBB-A66F-E5CFF80921AD}"/>
                </a:ext>
              </a:extLst>
            </p:cNvPr>
            <p:cNvSpPr/>
            <p:nvPr/>
          </p:nvSpPr>
          <p:spPr>
            <a:xfrm>
              <a:off x="1135613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4540EA6-736E-4B21-9DFC-166AA019AF9A}"/>
                </a:ext>
              </a:extLst>
            </p:cNvPr>
            <p:cNvSpPr/>
            <p:nvPr/>
          </p:nvSpPr>
          <p:spPr>
            <a:xfrm>
              <a:off x="1121729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1842172834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 Reader-Writer Locks (Cont.)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79376" y="1573966"/>
            <a:ext cx="11233248" cy="46166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AutoNum type="arabicPlain" startAt="15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-&gt;readers++; </a:t>
            </a:r>
          </a:p>
          <a:p>
            <a:pPr marL="342900" indent="-342900">
              <a:buFontTx/>
              <a:buAutoNum type="arabicPlain" startAt="15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-&gt;readers == </a:t>
            </a:r>
            <a:r>
              <a:rPr lang="en-US" altLang="ko-KR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342900" indent="-342900">
              <a:buFontTx/>
              <a:buAutoNum type="arabicPlain" startAt="15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	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sem_wait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writelock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altLang="ko-KR" sz="1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first reader acquires </a:t>
            </a:r>
            <a:r>
              <a:rPr lang="en-US" altLang="ko-KR" sz="14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writelock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342900" indent="-342900">
              <a:buFontTx/>
              <a:buAutoNum type="arabicPlain" startAt="15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sem_post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-&gt;lock); </a:t>
            </a:r>
          </a:p>
          <a:p>
            <a:pPr marL="342900" indent="-342900">
              <a:buFontTx/>
              <a:buAutoNum type="arabicPlain" startAt="15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 </a:t>
            </a:r>
          </a:p>
          <a:p>
            <a:pPr marL="342900" indent="-342900">
              <a:buFontTx/>
              <a:buAutoNum type="arabicPlain" startAt="15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342900" indent="-342900">
              <a:buFontTx/>
              <a:buAutoNum type="arabicPlain" startAt="15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 </a:t>
            </a:r>
            <a:r>
              <a:rPr lang="en-US" altLang="ko-KR" sz="1400" dirty="0">
                <a:solidFill>
                  <a:srgbClr val="00B050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rwlock_release_readlock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rwlock_t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 *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rw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) { </a:t>
            </a:r>
          </a:p>
          <a:p>
            <a:pPr marL="342900" indent="-342900">
              <a:buFontTx/>
              <a:buAutoNum type="arabicPlain" startAt="15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 	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sem_wait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(&amp;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rw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-&gt;lock); </a:t>
            </a:r>
          </a:p>
          <a:p>
            <a:pPr marL="342900" indent="-342900">
              <a:buFontTx/>
              <a:buAutoNum type="arabicPlain" startAt="15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	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rw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-&gt;readers--; </a:t>
            </a:r>
          </a:p>
          <a:p>
            <a:pPr marL="342900" indent="-342900">
              <a:buFontTx/>
              <a:buAutoNum type="arabicPlain" startAt="15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   	</a:t>
            </a:r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if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 (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rw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-&gt;readers == </a:t>
            </a:r>
            <a:r>
              <a:rPr lang="en-US" altLang="ko-KR" sz="1400" dirty="0">
                <a:solidFill>
                  <a:srgbClr val="FF0000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) </a:t>
            </a:r>
          </a:p>
          <a:p>
            <a:pPr marL="342900" indent="-342900">
              <a:buFontTx/>
              <a:buAutoNum type="arabicPlain" startAt="15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   		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sem_post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(&amp;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rw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-&gt;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writelock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); </a:t>
            </a:r>
            <a:r>
              <a:rPr lang="en-US" altLang="ko-KR" sz="1400" dirty="0">
                <a:solidFill>
                  <a:srgbClr val="00B0F0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// last reader releases </a:t>
            </a:r>
            <a:r>
              <a:rPr lang="en-US" altLang="ko-KR" sz="1400" dirty="0" err="1">
                <a:solidFill>
                  <a:srgbClr val="00B0F0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writelock</a:t>
            </a:r>
            <a:r>
              <a:rPr lang="en-US" altLang="ko-KR" sz="1400" dirty="0">
                <a:solidFill>
                  <a:srgbClr val="00B0F0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 </a:t>
            </a:r>
          </a:p>
          <a:p>
            <a:pPr marL="342900" indent="-342900">
              <a:buFontTx/>
              <a:buAutoNum type="arabicPlain" startAt="15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   	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sem_post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(&amp;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rw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-&gt;lock); </a:t>
            </a:r>
          </a:p>
          <a:p>
            <a:pPr marL="342900" indent="-342900">
              <a:buFontTx/>
              <a:buAutoNum type="arabicPlain" startAt="15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 } </a:t>
            </a:r>
          </a:p>
          <a:p>
            <a:pPr marL="342900" indent="-342900">
              <a:buFontTx/>
              <a:buAutoNum type="arabicPlain" startAt="15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 </a:t>
            </a:r>
          </a:p>
          <a:p>
            <a:pPr marL="342900" indent="-342900">
              <a:buFontTx/>
              <a:buAutoNum type="arabicPlain" startAt="15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 </a:t>
            </a:r>
            <a:r>
              <a:rPr lang="en-US" altLang="ko-KR" sz="1400" dirty="0">
                <a:solidFill>
                  <a:srgbClr val="00B050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rwlock_acquire_writelock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rwlock_t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 *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rw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) { </a:t>
            </a:r>
          </a:p>
          <a:p>
            <a:pPr marL="342900" indent="-342900">
              <a:buFontTx/>
              <a:buAutoNum type="arabicPlain" startAt="15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 	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sem_wait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(&amp;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rw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-&gt;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writelock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); </a:t>
            </a:r>
          </a:p>
          <a:p>
            <a:pPr marL="342900" indent="-342900">
              <a:buFontTx/>
              <a:buAutoNum type="arabicPlain" startAt="15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 } </a:t>
            </a:r>
          </a:p>
          <a:p>
            <a:pPr marL="342900" indent="-342900">
              <a:buFontTx/>
              <a:buAutoNum type="arabicPlain" startAt="15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 </a:t>
            </a:r>
          </a:p>
          <a:p>
            <a:pPr marL="342900" indent="-342900">
              <a:buFontTx/>
              <a:buAutoNum type="arabicPlain" startAt="15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 </a:t>
            </a:r>
            <a:r>
              <a:rPr lang="en-US" altLang="ko-KR" sz="1400" dirty="0">
                <a:solidFill>
                  <a:srgbClr val="00B050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rwlock_release_writelock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rwlock_t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 *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rw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) { </a:t>
            </a:r>
          </a:p>
          <a:p>
            <a:pPr marL="342900" indent="-342900">
              <a:buFontTx/>
              <a:buAutoNum type="arabicPlain" startAt="15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 	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sem_post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(&amp;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rw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-&gt;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writelock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); </a:t>
            </a:r>
          </a:p>
          <a:p>
            <a:pPr marL="342900" indent="-342900">
              <a:buFontTx/>
              <a:buAutoNum type="arabicPlain" startAt="15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 }</a:t>
            </a:r>
          </a:p>
        </p:txBody>
      </p:sp>
      <p:grpSp>
        <p:nvGrpSpPr>
          <p:cNvPr id="7" name="Group 3">
            <a:extLst>
              <a:ext uri="{FF2B5EF4-FFF2-40B4-BE49-F238E27FC236}">
                <a16:creationId xmlns:a16="http://schemas.microsoft.com/office/drawing/2014/main" id="{3795E5C7-7E62-4BA5-8695-A19746209846}"/>
              </a:ext>
            </a:extLst>
          </p:cNvPr>
          <p:cNvGrpSpPr/>
          <p:nvPr/>
        </p:nvGrpSpPr>
        <p:grpSpPr>
          <a:xfrm>
            <a:off x="0" y="-134152"/>
            <a:ext cx="12192001" cy="6860735"/>
            <a:chOff x="0" y="0"/>
            <a:chExt cx="12192001" cy="6860735"/>
          </a:xfrm>
        </p:grpSpPr>
        <p:pic>
          <p:nvPicPr>
            <p:cNvPr id="8" name="Picture 2" descr="KL Deemed to be University Logo">
              <a:extLst>
                <a:ext uri="{FF2B5EF4-FFF2-40B4-BE49-F238E27FC236}">
                  <a16:creationId xmlns:a16="http://schemas.microsoft.com/office/drawing/2014/main" id="{9150CB72-475A-4012-AA1F-6E8FA44F85D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7007" r="23747"/>
            <a:stretch/>
          </p:blipFill>
          <p:spPr bwMode="auto">
            <a:xfrm>
              <a:off x="10634098" y="6176963"/>
              <a:ext cx="1557903" cy="6590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682F2BC-42C8-429C-A1B5-37D47EFACC12}"/>
                </a:ext>
              </a:extLst>
            </p:cNvPr>
            <p:cNvSpPr/>
            <p:nvPr/>
          </p:nvSpPr>
          <p:spPr>
            <a:xfrm>
              <a:off x="0" y="0"/>
              <a:ext cx="1219200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644F1C0-F409-46E9-AC60-F0BFBBA2A864}"/>
                </a:ext>
              </a:extLst>
            </p:cNvPr>
            <p:cNvSpPr/>
            <p:nvPr/>
          </p:nvSpPr>
          <p:spPr>
            <a:xfrm>
              <a:off x="1" y="6739549"/>
              <a:ext cx="1044399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5D23B24-EA96-4F21-AB88-790AEC097913}"/>
                </a:ext>
              </a:extLst>
            </p:cNvPr>
            <p:cNvSpPr/>
            <p:nvPr/>
          </p:nvSpPr>
          <p:spPr>
            <a:xfrm>
              <a:off x="1" y="220337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5254000-E62C-4760-AC3E-4B337CAB3449}"/>
                </a:ext>
              </a:extLst>
            </p:cNvPr>
            <p:cNvSpPr/>
            <p:nvPr/>
          </p:nvSpPr>
          <p:spPr>
            <a:xfrm>
              <a:off x="10466024" y="6736814"/>
              <a:ext cx="88135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BFC6B0F-BD64-4064-93D0-26838C42D57C}"/>
                </a:ext>
              </a:extLst>
            </p:cNvPr>
            <p:cNvSpPr/>
            <p:nvPr/>
          </p:nvSpPr>
          <p:spPr>
            <a:xfrm>
              <a:off x="11501610" y="220337"/>
              <a:ext cx="690390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189DDEA-D85D-4CBB-A66F-E5CFF80921AD}"/>
                </a:ext>
              </a:extLst>
            </p:cNvPr>
            <p:cNvSpPr/>
            <p:nvPr/>
          </p:nvSpPr>
          <p:spPr>
            <a:xfrm>
              <a:off x="1135613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4540EA6-736E-4B21-9DFC-166AA019AF9A}"/>
                </a:ext>
              </a:extLst>
            </p:cNvPr>
            <p:cNvSpPr/>
            <p:nvPr/>
          </p:nvSpPr>
          <p:spPr>
            <a:xfrm>
              <a:off x="1121729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267257873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 Reader-Writer Locks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reader-writer locks have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fairness problem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It would be relatively easy for reader to </a:t>
            </a:r>
            <a:r>
              <a:rPr lang="en-US" altLang="ko-KR" b="1" dirty="0"/>
              <a:t>starve writer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How to </a:t>
            </a:r>
            <a:r>
              <a:rPr lang="en-US" altLang="ko-KR" u="sng" dirty="0"/>
              <a:t>prevent</a:t>
            </a:r>
            <a:r>
              <a:rPr lang="en-US" altLang="ko-KR" dirty="0"/>
              <a:t> more readers from entering the lock once a writer is waiting?</a:t>
            </a:r>
            <a:endParaRPr lang="ko-KR" altLang="en-US" dirty="0"/>
          </a:p>
        </p:txBody>
      </p:sp>
      <p:grpSp>
        <p:nvGrpSpPr>
          <p:cNvPr id="6" name="Group 3">
            <a:extLst>
              <a:ext uri="{FF2B5EF4-FFF2-40B4-BE49-F238E27FC236}">
                <a16:creationId xmlns:a16="http://schemas.microsoft.com/office/drawing/2014/main" id="{3795E5C7-7E62-4BA5-8695-A19746209846}"/>
              </a:ext>
            </a:extLst>
          </p:cNvPr>
          <p:cNvGrpSpPr/>
          <p:nvPr/>
        </p:nvGrpSpPr>
        <p:grpSpPr>
          <a:xfrm>
            <a:off x="0" y="-134152"/>
            <a:ext cx="12192001" cy="6860735"/>
            <a:chOff x="0" y="0"/>
            <a:chExt cx="12192001" cy="6860735"/>
          </a:xfrm>
        </p:grpSpPr>
        <p:pic>
          <p:nvPicPr>
            <p:cNvPr id="7" name="Picture 2" descr="KL Deemed to be University Logo">
              <a:extLst>
                <a:ext uri="{FF2B5EF4-FFF2-40B4-BE49-F238E27FC236}">
                  <a16:creationId xmlns:a16="http://schemas.microsoft.com/office/drawing/2014/main" id="{9150CB72-475A-4012-AA1F-6E8FA44F85D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7007" r="23747"/>
            <a:stretch/>
          </p:blipFill>
          <p:spPr bwMode="auto">
            <a:xfrm>
              <a:off x="10634098" y="6176963"/>
              <a:ext cx="1557903" cy="6590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682F2BC-42C8-429C-A1B5-37D47EFACC12}"/>
                </a:ext>
              </a:extLst>
            </p:cNvPr>
            <p:cNvSpPr/>
            <p:nvPr/>
          </p:nvSpPr>
          <p:spPr>
            <a:xfrm>
              <a:off x="0" y="0"/>
              <a:ext cx="1219200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644F1C0-F409-46E9-AC60-F0BFBBA2A864}"/>
                </a:ext>
              </a:extLst>
            </p:cNvPr>
            <p:cNvSpPr/>
            <p:nvPr/>
          </p:nvSpPr>
          <p:spPr>
            <a:xfrm>
              <a:off x="1" y="6739549"/>
              <a:ext cx="1044399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5D23B24-EA96-4F21-AB88-790AEC097913}"/>
                </a:ext>
              </a:extLst>
            </p:cNvPr>
            <p:cNvSpPr/>
            <p:nvPr/>
          </p:nvSpPr>
          <p:spPr>
            <a:xfrm>
              <a:off x="1" y="220337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5254000-E62C-4760-AC3E-4B337CAB3449}"/>
                </a:ext>
              </a:extLst>
            </p:cNvPr>
            <p:cNvSpPr/>
            <p:nvPr/>
          </p:nvSpPr>
          <p:spPr>
            <a:xfrm>
              <a:off x="10466024" y="6736814"/>
              <a:ext cx="88135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BFC6B0F-BD64-4064-93D0-26838C42D57C}"/>
                </a:ext>
              </a:extLst>
            </p:cNvPr>
            <p:cNvSpPr/>
            <p:nvPr/>
          </p:nvSpPr>
          <p:spPr>
            <a:xfrm>
              <a:off x="11501610" y="220337"/>
              <a:ext cx="690390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189DDEA-D85D-4CBB-A66F-E5CFF80921AD}"/>
                </a:ext>
              </a:extLst>
            </p:cNvPr>
            <p:cNvSpPr/>
            <p:nvPr/>
          </p:nvSpPr>
          <p:spPr>
            <a:xfrm>
              <a:off x="1135613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4540EA6-736E-4B21-9DFC-166AA019AF9A}"/>
                </a:ext>
              </a:extLst>
            </p:cNvPr>
            <p:cNvSpPr/>
            <p:nvPr/>
          </p:nvSpPr>
          <p:spPr>
            <a:xfrm>
              <a:off x="1121729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2232612390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Dining Philosophers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800" dirty="0"/>
              <a:t>Assume there are five “</a:t>
            </a:r>
            <a:r>
              <a:rPr lang="en-US" altLang="ko-KR" sz="1800" b="1" dirty="0"/>
              <a:t>philosophers</a:t>
            </a:r>
            <a:r>
              <a:rPr lang="en-US" altLang="ko-KR" sz="1800" dirty="0"/>
              <a:t>” sitting around a table.</a:t>
            </a:r>
          </a:p>
          <a:p>
            <a:pPr lvl="1"/>
            <a:r>
              <a:rPr lang="en-US" altLang="ko-KR" sz="1600" dirty="0"/>
              <a:t>Between each pair of philosophers is </a:t>
            </a:r>
            <a:r>
              <a:rPr lang="en-US" altLang="ko-KR" sz="1600" u="sng" dirty="0"/>
              <a:t>a single fork</a:t>
            </a:r>
            <a:r>
              <a:rPr lang="en-US" altLang="ko-KR" sz="1600" dirty="0"/>
              <a:t> (five total).</a:t>
            </a:r>
          </a:p>
          <a:p>
            <a:pPr lvl="1"/>
            <a:r>
              <a:rPr lang="en-US" altLang="ko-KR" sz="1600" dirty="0"/>
              <a:t>The philosophers each have times where they </a:t>
            </a:r>
            <a:r>
              <a:rPr lang="en-US" altLang="ko-KR" sz="1600" b="1" dirty="0"/>
              <a:t>think</a:t>
            </a:r>
            <a:r>
              <a:rPr lang="en-US" altLang="ko-KR" sz="1600" dirty="0"/>
              <a:t>, and don’t need any forks, and times where they </a:t>
            </a:r>
            <a:r>
              <a:rPr lang="en-US" altLang="ko-KR" sz="1600" b="1" dirty="0"/>
              <a:t>eat</a:t>
            </a:r>
            <a:r>
              <a:rPr lang="en-US" altLang="ko-KR" sz="1600" dirty="0"/>
              <a:t>.</a:t>
            </a:r>
          </a:p>
          <a:p>
            <a:pPr lvl="1"/>
            <a:r>
              <a:rPr lang="en-US" altLang="ko-KR" sz="1600" dirty="0"/>
              <a:t>In order to </a:t>
            </a:r>
            <a:r>
              <a:rPr lang="en-US" altLang="ko-KR" sz="1600" i="1" dirty="0"/>
              <a:t>eat</a:t>
            </a:r>
            <a:r>
              <a:rPr lang="en-US" altLang="ko-KR" sz="1600" dirty="0"/>
              <a:t>, a philosopher needs </a:t>
            </a:r>
            <a:r>
              <a:rPr lang="en-US" altLang="ko-KR" sz="1600" dirty="0">
                <a:solidFill>
                  <a:schemeClr val="accent6">
                    <a:lumMod val="75000"/>
                  </a:schemeClr>
                </a:solidFill>
              </a:rPr>
              <a:t>two forks</a:t>
            </a:r>
            <a:r>
              <a:rPr lang="en-US" altLang="ko-KR" sz="1600" dirty="0"/>
              <a:t>, both the one on their </a:t>
            </a:r>
            <a:r>
              <a:rPr lang="en-US" altLang="ko-KR" sz="1600" i="1" dirty="0"/>
              <a:t>left</a:t>
            </a:r>
            <a:r>
              <a:rPr lang="en-US" altLang="ko-KR" sz="1600" dirty="0"/>
              <a:t> and the one on their </a:t>
            </a:r>
            <a:r>
              <a:rPr lang="en-US" altLang="ko-KR" sz="1600" i="1" dirty="0"/>
              <a:t>right</a:t>
            </a:r>
            <a:r>
              <a:rPr lang="en-US" altLang="ko-KR" sz="1600" dirty="0"/>
              <a:t>.</a:t>
            </a:r>
          </a:p>
          <a:p>
            <a:pPr lvl="1"/>
            <a:r>
              <a:rPr lang="en-US" altLang="ko-KR" sz="1600" b="1" dirty="0"/>
              <a:t>The contention for these forks.</a:t>
            </a:r>
          </a:p>
          <a:p>
            <a:pPr lvl="1"/>
            <a:endParaRPr lang="ko-KR" altLang="en-US" sz="1600" dirty="0"/>
          </a:p>
        </p:txBody>
      </p:sp>
      <p:sp>
        <p:nvSpPr>
          <p:cNvPr id="6" name="타원 5"/>
          <p:cNvSpPr/>
          <p:nvPr/>
        </p:nvSpPr>
        <p:spPr>
          <a:xfrm>
            <a:off x="8688288" y="3140968"/>
            <a:ext cx="1056117" cy="79208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58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P1</a:t>
            </a:r>
            <a:endParaRPr lang="ko-KR" altLang="en-US" sz="1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0128448" y="3501008"/>
            <a:ext cx="576064" cy="43204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f1</a:t>
            </a:r>
            <a:endParaRPr lang="ko-KR" altLang="en-US" sz="1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10416480" y="4077072"/>
            <a:ext cx="1056117" cy="79208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58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P0</a:t>
            </a:r>
            <a:endParaRPr lang="ko-KR" altLang="en-US" sz="1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9936427" y="5585563"/>
            <a:ext cx="1056117" cy="79208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58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P4</a:t>
            </a:r>
            <a:endParaRPr lang="ko-KR" altLang="en-US" sz="1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0704512" y="5085184"/>
            <a:ext cx="576064" cy="43204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f0</a:t>
            </a:r>
            <a:endParaRPr lang="ko-KR" altLang="en-US" sz="1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976320" y="5877272"/>
            <a:ext cx="576064" cy="43204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f4</a:t>
            </a:r>
            <a:endParaRPr lang="ko-KR" altLang="en-US" sz="1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7536160" y="5589240"/>
            <a:ext cx="1056117" cy="79208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58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P3</a:t>
            </a:r>
            <a:endParaRPr lang="ko-KR" altLang="en-US" sz="1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152117" y="5085184"/>
            <a:ext cx="576064" cy="43204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f3</a:t>
            </a:r>
            <a:endParaRPr lang="ko-KR" altLang="en-US" sz="1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6864086" y="4077072"/>
            <a:ext cx="1056117" cy="79208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58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P2</a:t>
            </a:r>
            <a:endParaRPr lang="ko-KR" altLang="en-US" sz="1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728181" y="3501008"/>
            <a:ext cx="576064" cy="43204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f2</a:t>
            </a:r>
            <a:endParaRPr lang="ko-KR" altLang="en-US" sz="1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grpSp>
        <p:nvGrpSpPr>
          <p:cNvPr id="16" name="Group 3">
            <a:extLst>
              <a:ext uri="{FF2B5EF4-FFF2-40B4-BE49-F238E27FC236}">
                <a16:creationId xmlns:a16="http://schemas.microsoft.com/office/drawing/2014/main" id="{3795E5C7-7E62-4BA5-8695-A19746209846}"/>
              </a:ext>
            </a:extLst>
          </p:cNvPr>
          <p:cNvGrpSpPr/>
          <p:nvPr/>
        </p:nvGrpSpPr>
        <p:grpSpPr>
          <a:xfrm>
            <a:off x="0" y="-134152"/>
            <a:ext cx="12192001" cy="6860735"/>
            <a:chOff x="0" y="0"/>
            <a:chExt cx="12192001" cy="6860735"/>
          </a:xfrm>
        </p:grpSpPr>
        <p:pic>
          <p:nvPicPr>
            <p:cNvPr id="17" name="Picture 2" descr="KL Deemed to be University Logo">
              <a:extLst>
                <a:ext uri="{FF2B5EF4-FFF2-40B4-BE49-F238E27FC236}">
                  <a16:creationId xmlns:a16="http://schemas.microsoft.com/office/drawing/2014/main" id="{9150CB72-475A-4012-AA1F-6E8FA44F85D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7007" r="23747"/>
            <a:stretch/>
          </p:blipFill>
          <p:spPr bwMode="auto">
            <a:xfrm>
              <a:off x="10634098" y="6176963"/>
              <a:ext cx="1557903" cy="6590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682F2BC-42C8-429C-A1B5-37D47EFACC12}"/>
                </a:ext>
              </a:extLst>
            </p:cNvPr>
            <p:cNvSpPr/>
            <p:nvPr/>
          </p:nvSpPr>
          <p:spPr>
            <a:xfrm>
              <a:off x="0" y="0"/>
              <a:ext cx="1219200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644F1C0-F409-46E9-AC60-F0BFBBA2A864}"/>
                </a:ext>
              </a:extLst>
            </p:cNvPr>
            <p:cNvSpPr/>
            <p:nvPr/>
          </p:nvSpPr>
          <p:spPr>
            <a:xfrm>
              <a:off x="1" y="6739549"/>
              <a:ext cx="1044399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5D23B24-EA96-4F21-AB88-790AEC097913}"/>
                </a:ext>
              </a:extLst>
            </p:cNvPr>
            <p:cNvSpPr/>
            <p:nvPr/>
          </p:nvSpPr>
          <p:spPr>
            <a:xfrm>
              <a:off x="1" y="220337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5254000-E62C-4760-AC3E-4B337CAB3449}"/>
                </a:ext>
              </a:extLst>
            </p:cNvPr>
            <p:cNvSpPr/>
            <p:nvPr/>
          </p:nvSpPr>
          <p:spPr>
            <a:xfrm>
              <a:off x="10466024" y="6736814"/>
              <a:ext cx="88135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BFC6B0F-BD64-4064-93D0-26838C42D57C}"/>
                </a:ext>
              </a:extLst>
            </p:cNvPr>
            <p:cNvSpPr/>
            <p:nvPr/>
          </p:nvSpPr>
          <p:spPr>
            <a:xfrm>
              <a:off x="11501610" y="220337"/>
              <a:ext cx="690390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189DDEA-D85D-4CBB-A66F-E5CFF80921AD}"/>
                </a:ext>
              </a:extLst>
            </p:cNvPr>
            <p:cNvSpPr/>
            <p:nvPr/>
          </p:nvSpPr>
          <p:spPr>
            <a:xfrm>
              <a:off x="1135613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4540EA6-736E-4B21-9DFC-166AA019AF9A}"/>
                </a:ext>
              </a:extLst>
            </p:cNvPr>
            <p:cNvSpPr/>
            <p:nvPr/>
          </p:nvSpPr>
          <p:spPr>
            <a:xfrm>
              <a:off x="1121729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3244231349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Dining Philosophers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Key challenge</a:t>
            </a:r>
          </a:p>
          <a:p>
            <a:pPr lvl="1"/>
            <a:r>
              <a:rPr lang="en-US" altLang="ko-KR" dirty="0"/>
              <a:t>There is </a:t>
            </a:r>
            <a:r>
              <a:rPr lang="en-US" altLang="ko-KR" b="1" dirty="0"/>
              <a:t>no deadlock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b="1" dirty="0"/>
              <a:t>No</a:t>
            </a:r>
            <a:r>
              <a:rPr lang="en-US" altLang="ko-KR" dirty="0"/>
              <a:t> philosopher </a:t>
            </a:r>
            <a:r>
              <a:rPr lang="en-US" altLang="ko-KR" b="1" dirty="0"/>
              <a:t>starves</a:t>
            </a:r>
            <a:r>
              <a:rPr lang="en-US" altLang="ko-KR" dirty="0"/>
              <a:t> and never gets to eat.</a:t>
            </a:r>
          </a:p>
          <a:p>
            <a:pPr lvl="1"/>
            <a:r>
              <a:rPr lang="en-US" altLang="ko-KR" b="1" dirty="0"/>
              <a:t>Concurrency</a:t>
            </a:r>
            <a:r>
              <a:rPr lang="en-US" altLang="ko-KR" dirty="0"/>
              <a:t> is high.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en-US" altLang="ko-KR" dirty="0"/>
              <a:t>Philosopher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altLang="ko-KR" dirty="0"/>
              <a:t> wishes to refer to the for on their left </a:t>
            </a:r>
            <a:r>
              <a:rPr lang="en-US" altLang="ko-KR" dirty="0">
                <a:sym typeface="Wingdings" panose="05000000000000000000" pitchFamily="2" charset="2"/>
              </a:rPr>
              <a:t> call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left(p)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Philosopher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altLang="ko-KR" dirty="0"/>
              <a:t> wishes to refer to the for on their right </a:t>
            </a:r>
            <a:r>
              <a:rPr lang="en-US" altLang="ko-KR" dirty="0">
                <a:sym typeface="Wingdings" panose="05000000000000000000" pitchFamily="2" charset="2"/>
              </a:rPr>
              <a:t> call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right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(p)</a:t>
            </a:r>
            <a:r>
              <a:rPr lang="en-US" altLang="ko-KR" dirty="0"/>
              <a:t>.</a:t>
            </a:r>
          </a:p>
          <a:p>
            <a:pPr lvl="1"/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688899" y="3567658"/>
            <a:ext cx="4224469" cy="12926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252000" rtlCol="0">
            <a:spAutoFit/>
          </a:bodyPr>
          <a:lstStyle/>
          <a:p>
            <a:r>
              <a:rPr lang="en-US" altLang="ko-KR" sz="1300" dirty="0">
                <a:solidFill>
                  <a:srgbClr val="F79646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while</a:t>
            </a:r>
            <a:r>
              <a:rPr lang="en-US" altLang="ko-KR" sz="13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(</a:t>
            </a:r>
            <a:r>
              <a:rPr lang="en-US" altLang="ko-KR" sz="13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</a:t>
            </a:r>
            <a:r>
              <a:rPr lang="en-US" altLang="ko-KR" sz="13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{</a:t>
            </a:r>
          </a:p>
          <a:p>
            <a:r>
              <a:rPr lang="en-US" altLang="ko-KR" sz="13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	think();</a:t>
            </a:r>
          </a:p>
          <a:p>
            <a:r>
              <a:rPr lang="en-US" altLang="ko-KR" sz="13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	</a:t>
            </a:r>
            <a:r>
              <a:rPr lang="en-US" altLang="ko-KR" sz="13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getforks</a:t>
            </a:r>
            <a:r>
              <a:rPr lang="en-US" altLang="ko-KR" sz="13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();</a:t>
            </a:r>
          </a:p>
          <a:p>
            <a:r>
              <a:rPr lang="en-US" altLang="ko-KR" sz="13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	eat();</a:t>
            </a:r>
          </a:p>
          <a:p>
            <a:r>
              <a:rPr lang="en-US" altLang="ko-KR" sz="13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	</a:t>
            </a:r>
            <a:r>
              <a:rPr lang="en-US" altLang="ko-KR" sz="13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putforks</a:t>
            </a:r>
            <a:r>
              <a:rPr lang="en-US" altLang="ko-KR" sz="13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();</a:t>
            </a:r>
          </a:p>
          <a:p>
            <a:r>
              <a:rPr lang="en-US" altLang="ko-KR" sz="13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}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585444" y="3417756"/>
            <a:ext cx="4512501" cy="12926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252000" rtlCol="0">
            <a:spAutoFit/>
          </a:bodyPr>
          <a:lstStyle/>
          <a:p>
            <a:r>
              <a:rPr lang="en-US" altLang="ko-KR" sz="13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helper functions</a:t>
            </a:r>
          </a:p>
          <a:p>
            <a:r>
              <a:rPr lang="en-US" altLang="ko-KR" sz="13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3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left(</a:t>
            </a:r>
            <a:r>
              <a:rPr lang="en-US" altLang="ko-KR" sz="13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3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p) { </a:t>
            </a:r>
            <a:r>
              <a:rPr lang="en-US" altLang="ko-KR" sz="1300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return</a:t>
            </a:r>
            <a:r>
              <a:rPr lang="en-US" altLang="ko-KR" sz="13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p; }</a:t>
            </a:r>
          </a:p>
          <a:p>
            <a:endParaRPr lang="en-US" altLang="ko-KR" sz="13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  <a:p>
            <a:r>
              <a:rPr lang="en-US" altLang="ko-KR" sz="13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3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right(</a:t>
            </a:r>
            <a:r>
              <a:rPr lang="en-US" altLang="ko-KR" sz="13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3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p) {</a:t>
            </a:r>
          </a:p>
          <a:p>
            <a:r>
              <a:rPr lang="en-US" altLang="ko-KR" sz="13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	</a:t>
            </a:r>
            <a:r>
              <a:rPr lang="en-US" altLang="ko-KR" sz="1300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return </a:t>
            </a:r>
            <a:r>
              <a:rPr lang="en-US" altLang="ko-KR" sz="13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(p + </a:t>
            </a:r>
            <a:r>
              <a:rPr lang="en-US" altLang="ko-KR" sz="13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</a:t>
            </a:r>
            <a:r>
              <a:rPr lang="en-US" altLang="ko-KR" sz="13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% </a:t>
            </a:r>
            <a:r>
              <a:rPr lang="en-US" altLang="ko-KR" sz="13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5</a:t>
            </a:r>
            <a:r>
              <a:rPr lang="en-US" altLang="ko-KR" sz="13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3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}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910275" y="4869160"/>
            <a:ext cx="28362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Basic loop of each philosopher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585443" y="4796852"/>
            <a:ext cx="34493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Helper functions (Downey’s solutions)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0" name="Group 3">
            <a:extLst>
              <a:ext uri="{FF2B5EF4-FFF2-40B4-BE49-F238E27FC236}">
                <a16:creationId xmlns:a16="http://schemas.microsoft.com/office/drawing/2014/main" id="{3795E5C7-7E62-4BA5-8695-A19746209846}"/>
              </a:ext>
            </a:extLst>
          </p:cNvPr>
          <p:cNvGrpSpPr/>
          <p:nvPr/>
        </p:nvGrpSpPr>
        <p:grpSpPr>
          <a:xfrm>
            <a:off x="0" y="-134152"/>
            <a:ext cx="12192001" cy="6860735"/>
            <a:chOff x="0" y="0"/>
            <a:chExt cx="12192001" cy="6860735"/>
          </a:xfrm>
        </p:grpSpPr>
        <p:pic>
          <p:nvPicPr>
            <p:cNvPr id="11" name="Picture 2" descr="KL Deemed to be University Logo">
              <a:extLst>
                <a:ext uri="{FF2B5EF4-FFF2-40B4-BE49-F238E27FC236}">
                  <a16:creationId xmlns:a16="http://schemas.microsoft.com/office/drawing/2014/main" id="{9150CB72-475A-4012-AA1F-6E8FA44F85D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7007" r="23747"/>
            <a:stretch/>
          </p:blipFill>
          <p:spPr bwMode="auto">
            <a:xfrm>
              <a:off x="10634098" y="6176963"/>
              <a:ext cx="1557903" cy="6590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682F2BC-42C8-429C-A1B5-37D47EFACC12}"/>
                </a:ext>
              </a:extLst>
            </p:cNvPr>
            <p:cNvSpPr/>
            <p:nvPr/>
          </p:nvSpPr>
          <p:spPr>
            <a:xfrm>
              <a:off x="0" y="0"/>
              <a:ext cx="1219200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644F1C0-F409-46E9-AC60-F0BFBBA2A864}"/>
                </a:ext>
              </a:extLst>
            </p:cNvPr>
            <p:cNvSpPr/>
            <p:nvPr/>
          </p:nvSpPr>
          <p:spPr>
            <a:xfrm>
              <a:off x="1" y="6739549"/>
              <a:ext cx="1044399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5D23B24-EA96-4F21-AB88-790AEC097913}"/>
                </a:ext>
              </a:extLst>
            </p:cNvPr>
            <p:cNvSpPr/>
            <p:nvPr/>
          </p:nvSpPr>
          <p:spPr>
            <a:xfrm>
              <a:off x="1" y="220337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5254000-E62C-4760-AC3E-4B337CAB3449}"/>
                </a:ext>
              </a:extLst>
            </p:cNvPr>
            <p:cNvSpPr/>
            <p:nvPr/>
          </p:nvSpPr>
          <p:spPr>
            <a:xfrm>
              <a:off x="10466024" y="6736814"/>
              <a:ext cx="88135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BFC6B0F-BD64-4064-93D0-26838C42D57C}"/>
                </a:ext>
              </a:extLst>
            </p:cNvPr>
            <p:cNvSpPr/>
            <p:nvPr/>
          </p:nvSpPr>
          <p:spPr>
            <a:xfrm>
              <a:off x="11501610" y="220337"/>
              <a:ext cx="690390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189DDEA-D85D-4CBB-A66F-E5CFF80921AD}"/>
                </a:ext>
              </a:extLst>
            </p:cNvPr>
            <p:cNvSpPr/>
            <p:nvPr/>
          </p:nvSpPr>
          <p:spPr>
            <a:xfrm>
              <a:off x="1135613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4540EA6-736E-4B21-9DFC-166AA019AF9A}"/>
                </a:ext>
              </a:extLst>
            </p:cNvPr>
            <p:cNvSpPr/>
            <p:nvPr/>
          </p:nvSpPr>
          <p:spPr>
            <a:xfrm>
              <a:off x="1121729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2792412753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Dining Philosophers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We need some </a:t>
            </a:r>
            <a:r>
              <a:rPr lang="en-US" altLang="ko-KR" b="1" dirty="0"/>
              <a:t>semaphore</a:t>
            </a:r>
            <a:r>
              <a:rPr lang="en-US" altLang="ko-KR" dirty="0"/>
              <a:t>, one for each fork: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sem_t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forks[5]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Deadlock</a:t>
            </a:r>
            <a:r>
              <a:rPr lang="en-US" altLang="ko-KR" dirty="0"/>
              <a:t> occur!</a:t>
            </a:r>
          </a:p>
          <a:p>
            <a:pPr lvl="2"/>
            <a:r>
              <a:rPr lang="en-US" altLang="ko-KR" dirty="0"/>
              <a:t>If each philosopher happens to </a:t>
            </a:r>
            <a:r>
              <a:rPr lang="en-US" altLang="ko-KR" b="1" dirty="0"/>
              <a:t>grab the fork on their left</a:t>
            </a:r>
            <a:r>
              <a:rPr lang="en-US" altLang="ko-KR" dirty="0"/>
              <a:t> before any philosopher can grab the fork on their right.</a:t>
            </a:r>
          </a:p>
          <a:p>
            <a:pPr lvl="2"/>
            <a:r>
              <a:rPr lang="en-US" altLang="ko-KR" dirty="0"/>
              <a:t>Each will be stuck </a:t>
            </a:r>
            <a:r>
              <a:rPr lang="en-US" altLang="ko-KR" i="1" dirty="0"/>
              <a:t>holding one fork</a:t>
            </a:r>
            <a:r>
              <a:rPr lang="en-US" altLang="ko-KR" dirty="0"/>
              <a:t> and waiting for another, </a:t>
            </a:r>
            <a:r>
              <a:rPr lang="en-US" altLang="ko-KR" i="1" dirty="0"/>
              <a:t>forever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927648" y="2263514"/>
            <a:ext cx="5664629" cy="19637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getforks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 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sem_wait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(forks[left(p)]); 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sem_wait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(forks[right(p)]); 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 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putforks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 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sem_post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(forks[left(p)]); 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sem_post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(forks[right(p)]); 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 </a:t>
            </a:r>
            <a:endParaRPr lang="en-US" altLang="ko-KR" sz="13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59563" y="4272197"/>
            <a:ext cx="78341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The </a:t>
            </a:r>
            <a:r>
              <a:rPr lang="en-US" altLang="ko-KR" sz="1400" b="1" dirty="0" err="1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getforks</a:t>
            </a:r>
            <a:r>
              <a:rPr lang="en-US" altLang="ko-KR" sz="1400" b="1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() </a:t>
            </a:r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and </a:t>
            </a:r>
            <a:r>
              <a:rPr lang="en-US" altLang="ko-KR" sz="1400" b="1" dirty="0" err="1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putforks</a:t>
            </a:r>
            <a:r>
              <a:rPr lang="en-US" altLang="ko-KR" sz="1400" b="1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()</a:t>
            </a:r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Routines (Broken Solution)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" name="Group 3">
            <a:extLst>
              <a:ext uri="{FF2B5EF4-FFF2-40B4-BE49-F238E27FC236}">
                <a16:creationId xmlns:a16="http://schemas.microsoft.com/office/drawing/2014/main" id="{3795E5C7-7E62-4BA5-8695-A19746209846}"/>
              </a:ext>
            </a:extLst>
          </p:cNvPr>
          <p:cNvGrpSpPr/>
          <p:nvPr/>
        </p:nvGrpSpPr>
        <p:grpSpPr>
          <a:xfrm>
            <a:off x="0" y="-134152"/>
            <a:ext cx="12192001" cy="6860735"/>
            <a:chOff x="0" y="0"/>
            <a:chExt cx="12192001" cy="6860735"/>
          </a:xfrm>
        </p:grpSpPr>
        <p:pic>
          <p:nvPicPr>
            <p:cNvPr id="9" name="Picture 2" descr="KL Deemed to be University Logo">
              <a:extLst>
                <a:ext uri="{FF2B5EF4-FFF2-40B4-BE49-F238E27FC236}">
                  <a16:creationId xmlns:a16="http://schemas.microsoft.com/office/drawing/2014/main" id="{9150CB72-475A-4012-AA1F-6E8FA44F85D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7007" r="23747"/>
            <a:stretch/>
          </p:blipFill>
          <p:spPr bwMode="auto">
            <a:xfrm>
              <a:off x="10634098" y="6176963"/>
              <a:ext cx="1557903" cy="6590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682F2BC-42C8-429C-A1B5-37D47EFACC12}"/>
                </a:ext>
              </a:extLst>
            </p:cNvPr>
            <p:cNvSpPr/>
            <p:nvPr/>
          </p:nvSpPr>
          <p:spPr>
            <a:xfrm>
              <a:off x="0" y="0"/>
              <a:ext cx="1219200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644F1C0-F409-46E9-AC60-F0BFBBA2A864}"/>
                </a:ext>
              </a:extLst>
            </p:cNvPr>
            <p:cNvSpPr/>
            <p:nvPr/>
          </p:nvSpPr>
          <p:spPr>
            <a:xfrm>
              <a:off x="1" y="6739549"/>
              <a:ext cx="1044399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5D23B24-EA96-4F21-AB88-790AEC097913}"/>
                </a:ext>
              </a:extLst>
            </p:cNvPr>
            <p:cNvSpPr/>
            <p:nvPr/>
          </p:nvSpPr>
          <p:spPr>
            <a:xfrm>
              <a:off x="1" y="220337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5254000-E62C-4760-AC3E-4B337CAB3449}"/>
                </a:ext>
              </a:extLst>
            </p:cNvPr>
            <p:cNvSpPr/>
            <p:nvPr/>
          </p:nvSpPr>
          <p:spPr>
            <a:xfrm>
              <a:off x="10466024" y="6736814"/>
              <a:ext cx="88135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BFC6B0F-BD64-4064-93D0-26838C42D57C}"/>
                </a:ext>
              </a:extLst>
            </p:cNvPr>
            <p:cNvSpPr/>
            <p:nvPr/>
          </p:nvSpPr>
          <p:spPr>
            <a:xfrm>
              <a:off x="11501610" y="220337"/>
              <a:ext cx="690390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189DDEA-D85D-4CBB-A66F-E5CFF80921AD}"/>
                </a:ext>
              </a:extLst>
            </p:cNvPr>
            <p:cNvSpPr/>
            <p:nvPr/>
          </p:nvSpPr>
          <p:spPr>
            <a:xfrm>
              <a:off x="1135613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4540EA6-736E-4B21-9DFC-166AA019AF9A}"/>
                </a:ext>
              </a:extLst>
            </p:cNvPr>
            <p:cNvSpPr/>
            <p:nvPr/>
          </p:nvSpPr>
          <p:spPr>
            <a:xfrm>
              <a:off x="1121729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846569134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 Solution: Breaking The Dependency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Change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how forks are acquired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Let’s assume that philosopher 4 acquire the forks in a </a:t>
            </a:r>
            <a:r>
              <a:rPr lang="en-US" altLang="ko-KR" i="1" dirty="0"/>
              <a:t>different order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r>
              <a:rPr lang="en-US" altLang="ko-KR" dirty="0"/>
              <a:t>There is no situation where each philosopher grabs one fork and is stuck waiting for another. </a:t>
            </a:r>
            <a:r>
              <a:rPr lang="en-US" altLang="ko-KR" b="1" dirty="0"/>
              <a:t>The cycle of waiting is broken</a:t>
            </a:r>
            <a:r>
              <a:rPr lang="en-US" altLang="ko-KR" dirty="0"/>
              <a:t>.</a:t>
            </a:r>
          </a:p>
          <a:p>
            <a:pPr lvl="2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447595" y="2698230"/>
            <a:ext cx="7296811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getforks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 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(p == </a:t>
            </a:r>
            <a:r>
              <a:rPr lang="en-US" altLang="ko-KR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	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sem_wait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(forks[right(p)]); 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	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sem_wait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(forks[left(p)]); 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} 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	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sem_wait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(forks[left(p)]); 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	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sem_wait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(forks[right(p)]); 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} 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 </a:t>
            </a:r>
            <a:endParaRPr lang="en-US" altLang="ko-KR" sz="13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grpSp>
        <p:nvGrpSpPr>
          <p:cNvPr id="7" name="Group 3">
            <a:extLst>
              <a:ext uri="{FF2B5EF4-FFF2-40B4-BE49-F238E27FC236}">
                <a16:creationId xmlns:a16="http://schemas.microsoft.com/office/drawing/2014/main" id="{3795E5C7-7E62-4BA5-8695-A19746209846}"/>
              </a:ext>
            </a:extLst>
          </p:cNvPr>
          <p:cNvGrpSpPr/>
          <p:nvPr/>
        </p:nvGrpSpPr>
        <p:grpSpPr>
          <a:xfrm>
            <a:off x="0" y="-134152"/>
            <a:ext cx="12192001" cy="6860735"/>
            <a:chOff x="0" y="0"/>
            <a:chExt cx="12192001" cy="6860735"/>
          </a:xfrm>
        </p:grpSpPr>
        <p:pic>
          <p:nvPicPr>
            <p:cNvPr id="8" name="Picture 2" descr="KL Deemed to be University Logo">
              <a:extLst>
                <a:ext uri="{FF2B5EF4-FFF2-40B4-BE49-F238E27FC236}">
                  <a16:creationId xmlns:a16="http://schemas.microsoft.com/office/drawing/2014/main" id="{9150CB72-475A-4012-AA1F-6E8FA44F85D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7007" r="23747"/>
            <a:stretch/>
          </p:blipFill>
          <p:spPr bwMode="auto">
            <a:xfrm>
              <a:off x="10634098" y="6176963"/>
              <a:ext cx="1557903" cy="6590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682F2BC-42C8-429C-A1B5-37D47EFACC12}"/>
                </a:ext>
              </a:extLst>
            </p:cNvPr>
            <p:cNvSpPr/>
            <p:nvPr/>
          </p:nvSpPr>
          <p:spPr>
            <a:xfrm>
              <a:off x="0" y="0"/>
              <a:ext cx="1219200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644F1C0-F409-46E9-AC60-F0BFBBA2A864}"/>
                </a:ext>
              </a:extLst>
            </p:cNvPr>
            <p:cNvSpPr/>
            <p:nvPr/>
          </p:nvSpPr>
          <p:spPr>
            <a:xfrm>
              <a:off x="1" y="6739549"/>
              <a:ext cx="1044399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5D23B24-EA96-4F21-AB88-790AEC097913}"/>
                </a:ext>
              </a:extLst>
            </p:cNvPr>
            <p:cNvSpPr/>
            <p:nvPr/>
          </p:nvSpPr>
          <p:spPr>
            <a:xfrm>
              <a:off x="1" y="220337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5254000-E62C-4760-AC3E-4B337CAB3449}"/>
                </a:ext>
              </a:extLst>
            </p:cNvPr>
            <p:cNvSpPr/>
            <p:nvPr/>
          </p:nvSpPr>
          <p:spPr>
            <a:xfrm>
              <a:off x="10466024" y="6736814"/>
              <a:ext cx="88135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BFC6B0F-BD64-4064-93D0-26838C42D57C}"/>
                </a:ext>
              </a:extLst>
            </p:cNvPr>
            <p:cNvSpPr/>
            <p:nvPr/>
          </p:nvSpPr>
          <p:spPr>
            <a:xfrm>
              <a:off x="11501610" y="220337"/>
              <a:ext cx="690390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189DDEA-D85D-4CBB-A66F-E5CFF80921AD}"/>
                </a:ext>
              </a:extLst>
            </p:cNvPr>
            <p:cNvSpPr/>
            <p:nvPr/>
          </p:nvSpPr>
          <p:spPr>
            <a:xfrm>
              <a:off x="1135613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4540EA6-736E-4B21-9DFC-166AA019AF9A}"/>
                </a:ext>
              </a:extLst>
            </p:cNvPr>
            <p:cNvSpPr/>
            <p:nvPr/>
          </p:nvSpPr>
          <p:spPr>
            <a:xfrm>
              <a:off x="1121729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4200619591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3795E5C7-7E62-4BA5-8695-A19746209846}"/>
              </a:ext>
            </a:extLst>
          </p:cNvPr>
          <p:cNvGrpSpPr/>
          <p:nvPr/>
        </p:nvGrpSpPr>
        <p:grpSpPr>
          <a:xfrm>
            <a:off x="0" y="-134152"/>
            <a:ext cx="12192001" cy="6860735"/>
            <a:chOff x="0" y="0"/>
            <a:chExt cx="12192001" cy="6860735"/>
          </a:xfrm>
        </p:grpSpPr>
        <p:pic>
          <p:nvPicPr>
            <p:cNvPr id="8" name="Picture 2" descr="KL Deemed to be University Logo">
              <a:extLst>
                <a:ext uri="{FF2B5EF4-FFF2-40B4-BE49-F238E27FC236}">
                  <a16:creationId xmlns:a16="http://schemas.microsoft.com/office/drawing/2014/main" id="{9150CB72-475A-4012-AA1F-6E8FA44F85D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7007" r="23747"/>
            <a:stretch/>
          </p:blipFill>
          <p:spPr bwMode="auto">
            <a:xfrm>
              <a:off x="10634098" y="6176963"/>
              <a:ext cx="1557903" cy="6590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A682F2BC-42C8-429C-A1B5-37D47EFACC12}"/>
                </a:ext>
              </a:extLst>
            </p:cNvPr>
            <p:cNvSpPr/>
            <p:nvPr/>
          </p:nvSpPr>
          <p:spPr>
            <a:xfrm>
              <a:off x="0" y="0"/>
              <a:ext cx="1219200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644F1C0-F409-46E9-AC60-F0BFBBA2A864}"/>
                </a:ext>
              </a:extLst>
            </p:cNvPr>
            <p:cNvSpPr/>
            <p:nvPr/>
          </p:nvSpPr>
          <p:spPr>
            <a:xfrm>
              <a:off x="1" y="6739549"/>
              <a:ext cx="1044399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5D23B24-EA96-4F21-AB88-790AEC097913}"/>
                </a:ext>
              </a:extLst>
            </p:cNvPr>
            <p:cNvSpPr/>
            <p:nvPr/>
          </p:nvSpPr>
          <p:spPr>
            <a:xfrm>
              <a:off x="1" y="220337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5254000-E62C-4760-AC3E-4B337CAB3449}"/>
                </a:ext>
              </a:extLst>
            </p:cNvPr>
            <p:cNvSpPr/>
            <p:nvPr/>
          </p:nvSpPr>
          <p:spPr>
            <a:xfrm>
              <a:off x="10466024" y="6736814"/>
              <a:ext cx="88135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BFC6B0F-BD64-4064-93D0-26838C42D57C}"/>
                </a:ext>
              </a:extLst>
            </p:cNvPr>
            <p:cNvSpPr/>
            <p:nvPr/>
          </p:nvSpPr>
          <p:spPr>
            <a:xfrm>
              <a:off x="11501610" y="220337"/>
              <a:ext cx="690390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189DDEA-D85D-4CBB-A66F-E5CFF80921AD}"/>
                </a:ext>
              </a:extLst>
            </p:cNvPr>
            <p:cNvSpPr/>
            <p:nvPr/>
          </p:nvSpPr>
          <p:spPr>
            <a:xfrm>
              <a:off x="1135613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4540EA6-736E-4B21-9DFC-166AA019AF9A}"/>
                </a:ext>
              </a:extLst>
            </p:cNvPr>
            <p:cNvSpPr/>
            <p:nvPr/>
          </p:nvSpPr>
          <p:spPr>
            <a:xfrm>
              <a:off x="1121729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17" name="Content Placeholder 16"/>
          <p:cNvSpPr>
            <a:spLocks noGrp="1"/>
          </p:cNvSpPr>
          <p:nvPr>
            <p:ph idx="1"/>
          </p:nvPr>
        </p:nvSpPr>
        <p:spPr>
          <a:xfrm>
            <a:off x="838200" y="2704011"/>
            <a:ext cx="10515600" cy="1867989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4800" b="1" dirty="0">
                <a:solidFill>
                  <a:srgbClr val="FF0000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914407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Producer/Consumer (Bounded-Buffer) Problem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Producer</a:t>
            </a:r>
            <a:r>
              <a:rPr lang="en-US" altLang="ko-KR" dirty="0"/>
              <a:t>: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put() </a:t>
            </a:r>
            <a:r>
              <a:rPr lang="en-US" altLang="ko-KR" dirty="0"/>
              <a:t>interface</a:t>
            </a:r>
          </a:p>
          <a:p>
            <a:pPr lvl="1"/>
            <a:r>
              <a:rPr lang="en-US" altLang="ko-KR" dirty="0"/>
              <a:t>Wait for a buffer to become </a:t>
            </a:r>
            <a:r>
              <a:rPr lang="en-US" altLang="ko-KR" i="1" dirty="0"/>
              <a:t>empty</a:t>
            </a:r>
            <a:r>
              <a:rPr lang="en-US" altLang="ko-KR" dirty="0"/>
              <a:t> in order to put data into it.</a:t>
            </a:r>
          </a:p>
          <a:p>
            <a:r>
              <a:rPr lang="en-US" altLang="ko-KR" b="1" dirty="0"/>
              <a:t>Consumer</a:t>
            </a:r>
            <a:r>
              <a:rPr lang="en-US" altLang="ko-KR" dirty="0"/>
              <a:t>: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get() </a:t>
            </a:r>
            <a:r>
              <a:rPr lang="en-US" altLang="ko-KR" dirty="0"/>
              <a:t>interface</a:t>
            </a:r>
          </a:p>
          <a:p>
            <a:pPr lvl="1"/>
            <a:r>
              <a:rPr lang="en-US" altLang="ko-KR" dirty="0"/>
              <a:t>Wait for a buffer to become </a:t>
            </a:r>
            <a:r>
              <a:rPr lang="en-US" altLang="ko-KR" i="1" dirty="0"/>
              <a:t>filled</a:t>
            </a:r>
            <a:r>
              <a:rPr lang="en-US" altLang="ko-KR" dirty="0"/>
              <a:t> before using it.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31438" y="3582649"/>
            <a:ext cx="10129125" cy="310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  </a:t>
            </a:r>
            <a:r>
              <a:rPr lang="en-US" altLang="ko-KR" sz="14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buffer[MAX];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  </a:t>
            </a:r>
            <a:r>
              <a:rPr lang="en-US" altLang="ko-KR" sz="14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fill = </a:t>
            </a:r>
            <a:r>
              <a:rPr lang="en-US" altLang="ko-KR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  </a:t>
            </a:r>
            <a:r>
              <a:rPr lang="en-US" altLang="ko-KR" sz="14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use = </a:t>
            </a:r>
            <a:r>
              <a:rPr lang="en-US" altLang="ko-KR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   </a:t>
            </a:r>
            <a:r>
              <a:rPr lang="en-US" altLang="ko-KR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put(</a:t>
            </a:r>
            <a:r>
              <a:rPr lang="en-US" altLang="ko-KR" sz="14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value) {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   	buffer[fill] = value; </a:t>
            </a:r>
            <a:r>
              <a:rPr lang="en-US" altLang="ko-KR" sz="1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// line f1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   	fill = (fill + </a:t>
            </a:r>
            <a:r>
              <a:rPr lang="en-US" altLang="ko-KR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% MAX; 	</a:t>
            </a:r>
            <a:r>
              <a:rPr lang="en-US" altLang="ko-KR" sz="1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line f2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   }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  </a:t>
            </a:r>
            <a:r>
              <a:rPr lang="en-US" altLang="ko-KR" sz="14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get() {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  	</a:t>
            </a:r>
            <a:r>
              <a:rPr lang="en-US" altLang="ko-KR" sz="14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buffer[use]; 	</a:t>
            </a:r>
            <a:r>
              <a:rPr lang="en-US" altLang="ko-KR" sz="1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line g1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  	use = (use + </a:t>
            </a:r>
            <a:r>
              <a:rPr lang="en-US" altLang="ko-KR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% MAX; 	</a:t>
            </a:r>
            <a:r>
              <a:rPr lang="en-US" altLang="ko-KR" sz="1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line g2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  	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  }</a:t>
            </a:r>
          </a:p>
        </p:txBody>
      </p:sp>
      <p:grpSp>
        <p:nvGrpSpPr>
          <p:cNvPr id="7" name="Group 3">
            <a:extLst>
              <a:ext uri="{FF2B5EF4-FFF2-40B4-BE49-F238E27FC236}">
                <a16:creationId xmlns:a16="http://schemas.microsoft.com/office/drawing/2014/main" id="{3795E5C7-7E62-4BA5-8695-A19746209846}"/>
              </a:ext>
            </a:extLst>
          </p:cNvPr>
          <p:cNvGrpSpPr/>
          <p:nvPr/>
        </p:nvGrpSpPr>
        <p:grpSpPr>
          <a:xfrm>
            <a:off x="0" y="-134152"/>
            <a:ext cx="12192001" cy="6860735"/>
            <a:chOff x="0" y="0"/>
            <a:chExt cx="12192001" cy="6860735"/>
          </a:xfrm>
        </p:grpSpPr>
        <p:pic>
          <p:nvPicPr>
            <p:cNvPr id="8" name="Picture 2" descr="KL Deemed to be University Logo">
              <a:extLst>
                <a:ext uri="{FF2B5EF4-FFF2-40B4-BE49-F238E27FC236}">
                  <a16:creationId xmlns:a16="http://schemas.microsoft.com/office/drawing/2014/main" id="{9150CB72-475A-4012-AA1F-6E8FA44F85D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7007" r="23747"/>
            <a:stretch/>
          </p:blipFill>
          <p:spPr bwMode="auto">
            <a:xfrm>
              <a:off x="10634098" y="6176963"/>
              <a:ext cx="1557903" cy="6590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682F2BC-42C8-429C-A1B5-37D47EFACC12}"/>
                </a:ext>
              </a:extLst>
            </p:cNvPr>
            <p:cNvSpPr/>
            <p:nvPr/>
          </p:nvSpPr>
          <p:spPr>
            <a:xfrm>
              <a:off x="0" y="0"/>
              <a:ext cx="1219200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644F1C0-F409-46E9-AC60-F0BFBBA2A864}"/>
                </a:ext>
              </a:extLst>
            </p:cNvPr>
            <p:cNvSpPr/>
            <p:nvPr/>
          </p:nvSpPr>
          <p:spPr>
            <a:xfrm>
              <a:off x="1" y="6739549"/>
              <a:ext cx="1044399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5D23B24-EA96-4F21-AB88-790AEC097913}"/>
                </a:ext>
              </a:extLst>
            </p:cNvPr>
            <p:cNvSpPr/>
            <p:nvPr/>
          </p:nvSpPr>
          <p:spPr>
            <a:xfrm>
              <a:off x="1" y="220337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5254000-E62C-4760-AC3E-4B337CAB3449}"/>
                </a:ext>
              </a:extLst>
            </p:cNvPr>
            <p:cNvSpPr/>
            <p:nvPr/>
          </p:nvSpPr>
          <p:spPr>
            <a:xfrm>
              <a:off x="10466024" y="6736814"/>
              <a:ext cx="88135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BFC6B0F-BD64-4064-93D0-26838C42D57C}"/>
                </a:ext>
              </a:extLst>
            </p:cNvPr>
            <p:cNvSpPr/>
            <p:nvPr/>
          </p:nvSpPr>
          <p:spPr>
            <a:xfrm>
              <a:off x="11501610" y="220337"/>
              <a:ext cx="690390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189DDEA-D85D-4CBB-A66F-E5CFF80921AD}"/>
                </a:ext>
              </a:extLst>
            </p:cNvPr>
            <p:cNvSpPr/>
            <p:nvPr/>
          </p:nvSpPr>
          <p:spPr>
            <a:xfrm>
              <a:off x="1135613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4540EA6-736E-4B21-9DFC-166AA019AF9A}"/>
                </a:ext>
              </a:extLst>
            </p:cNvPr>
            <p:cNvSpPr/>
            <p:nvPr/>
          </p:nvSpPr>
          <p:spPr>
            <a:xfrm>
              <a:off x="1121729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2198961841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Producer/Consumer (Bounded-Buffer) Problem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59430" y="1618938"/>
            <a:ext cx="10273141" cy="48320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sem_t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empty;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sem_t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full;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   </a:t>
            </a:r>
            <a:r>
              <a:rPr lang="en-US" altLang="ko-KR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*producer(</a:t>
            </a:r>
            <a:r>
              <a:rPr lang="en-US" altLang="ko-KR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   	</a:t>
            </a:r>
            <a:r>
              <a:rPr lang="en-US" altLang="ko-KR" sz="14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   	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loops; 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 {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   		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sem_wait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(&amp;empty); 	</a:t>
            </a:r>
            <a:r>
              <a:rPr lang="en-US" altLang="ko-KR" sz="1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line P1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   		put(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			</a:t>
            </a:r>
            <a:r>
              <a:rPr lang="en-US" altLang="ko-KR" sz="1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line P2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   		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sem_post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(&amp;full); 		</a:t>
            </a:r>
            <a:r>
              <a:rPr lang="en-US" altLang="ko-KR" sz="1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line P3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   	}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   }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   </a:t>
            </a:r>
            <a:r>
              <a:rPr lang="en-US" altLang="ko-KR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*consumer(</a:t>
            </a:r>
            <a:r>
              <a:rPr lang="en-US" altLang="ko-KR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   	</a:t>
            </a:r>
            <a:r>
              <a:rPr lang="en-US" altLang="ko-KR" sz="14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   	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!= </a:t>
            </a:r>
            <a:r>
              <a:rPr lang="en-US" altLang="ko-KR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-1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   		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sem_wait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(&amp;full); 		</a:t>
            </a:r>
            <a:r>
              <a:rPr lang="en-US" altLang="ko-KR" sz="1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line C1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17   		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get(); 		</a:t>
            </a:r>
            <a:r>
              <a:rPr lang="en-US" altLang="ko-KR" sz="1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line C2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   		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sem_post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(&amp;empty); 	</a:t>
            </a:r>
            <a:r>
              <a:rPr lang="en-US" altLang="ko-KR" sz="1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line C3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   		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("%d\n", 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   	} </a:t>
            </a:r>
          </a:p>
          <a:p>
            <a:pPr marL="228600" indent="-228600">
              <a:buFontTx/>
              <a:buAutoNum type="arabicPlain" startAt="21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 </a:t>
            </a:r>
          </a:p>
          <a:p>
            <a:pPr marL="228600" indent="-228600">
              <a:buFontTx/>
              <a:buAutoNum type="arabicPlain" startAt="21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43607" y="6340839"/>
            <a:ext cx="71047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First Attempt: Adding the Full and Empty Conditions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" name="Group 3">
            <a:extLst>
              <a:ext uri="{FF2B5EF4-FFF2-40B4-BE49-F238E27FC236}">
                <a16:creationId xmlns:a16="http://schemas.microsoft.com/office/drawing/2014/main" id="{3795E5C7-7E62-4BA5-8695-A19746209846}"/>
              </a:ext>
            </a:extLst>
          </p:cNvPr>
          <p:cNvGrpSpPr/>
          <p:nvPr/>
        </p:nvGrpSpPr>
        <p:grpSpPr>
          <a:xfrm>
            <a:off x="0" y="-134152"/>
            <a:ext cx="12192001" cy="6860735"/>
            <a:chOff x="0" y="0"/>
            <a:chExt cx="12192001" cy="6860735"/>
          </a:xfrm>
        </p:grpSpPr>
        <p:pic>
          <p:nvPicPr>
            <p:cNvPr id="9" name="Picture 2" descr="KL Deemed to be University Logo">
              <a:extLst>
                <a:ext uri="{FF2B5EF4-FFF2-40B4-BE49-F238E27FC236}">
                  <a16:creationId xmlns:a16="http://schemas.microsoft.com/office/drawing/2014/main" id="{9150CB72-475A-4012-AA1F-6E8FA44F85D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7007" r="23747"/>
            <a:stretch/>
          </p:blipFill>
          <p:spPr bwMode="auto">
            <a:xfrm>
              <a:off x="10634098" y="6176963"/>
              <a:ext cx="1557903" cy="6590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682F2BC-42C8-429C-A1B5-37D47EFACC12}"/>
                </a:ext>
              </a:extLst>
            </p:cNvPr>
            <p:cNvSpPr/>
            <p:nvPr/>
          </p:nvSpPr>
          <p:spPr>
            <a:xfrm>
              <a:off x="0" y="0"/>
              <a:ext cx="1219200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644F1C0-F409-46E9-AC60-F0BFBBA2A864}"/>
                </a:ext>
              </a:extLst>
            </p:cNvPr>
            <p:cNvSpPr/>
            <p:nvPr/>
          </p:nvSpPr>
          <p:spPr>
            <a:xfrm>
              <a:off x="1" y="6739549"/>
              <a:ext cx="1044399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5D23B24-EA96-4F21-AB88-790AEC097913}"/>
                </a:ext>
              </a:extLst>
            </p:cNvPr>
            <p:cNvSpPr/>
            <p:nvPr/>
          </p:nvSpPr>
          <p:spPr>
            <a:xfrm>
              <a:off x="1" y="220337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5254000-E62C-4760-AC3E-4B337CAB3449}"/>
                </a:ext>
              </a:extLst>
            </p:cNvPr>
            <p:cNvSpPr/>
            <p:nvPr/>
          </p:nvSpPr>
          <p:spPr>
            <a:xfrm>
              <a:off x="10466024" y="6736814"/>
              <a:ext cx="88135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BFC6B0F-BD64-4064-93D0-26838C42D57C}"/>
                </a:ext>
              </a:extLst>
            </p:cNvPr>
            <p:cNvSpPr/>
            <p:nvPr/>
          </p:nvSpPr>
          <p:spPr>
            <a:xfrm>
              <a:off x="11501610" y="220337"/>
              <a:ext cx="690390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189DDEA-D85D-4CBB-A66F-E5CFF80921AD}"/>
                </a:ext>
              </a:extLst>
            </p:cNvPr>
            <p:cNvSpPr/>
            <p:nvPr/>
          </p:nvSpPr>
          <p:spPr>
            <a:xfrm>
              <a:off x="1135613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4540EA6-736E-4B21-9DFC-166AA019AF9A}"/>
                </a:ext>
              </a:extLst>
            </p:cNvPr>
            <p:cNvSpPr/>
            <p:nvPr/>
          </p:nvSpPr>
          <p:spPr>
            <a:xfrm>
              <a:off x="1121729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3408597298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Producer/Consumer (Bounded-Buffer) Problem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3507699"/>
            <a:ext cx="10515600" cy="2669264"/>
          </a:xfrm>
        </p:spPr>
        <p:txBody>
          <a:bodyPr>
            <a:normAutofit/>
          </a:bodyPr>
          <a:lstStyle/>
          <a:p>
            <a:endParaRPr lang="en-US" altLang="ko-KR" dirty="0"/>
          </a:p>
          <a:p>
            <a:pPr lvl="1"/>
            <a:r>
              <a:rPr lang="en-US" altLang="ko-KR" dirty="0"/>
              <a:t>Imagine that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en-US" altLang="ko-KR" dirty="0"/>
              <a:t> is greater than 1 .</a:t>
            </a:r>
          </a:p>
          <a:p>
            <a:pPr lvl="2"/>
            <a:r>
              <a:rPr lang="en-US" altLang="ko-KR" dirty="0"/>
              <a:t>If there are multiple producers,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race condition </a:t>
            </a:r>
            <a:r>
              <a:rPr lang="en-US" altLang="ko-KR" dirty="0"/>
              <a:t>can happen at line </a:t>
            </a:r>
            <a:r>
              <a:rPr lang="en-US" altLang="ko-KR" i="1" dirty="0"/>
              <a:t>f1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It means that the old data there is overwritten.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We’ve forgotten here is </a:t>
            </a:r>
            <a:r>
              <a:rPr lang="en-US" altLang="ko-KR" b="1" dirty="0"/>
              <a:t>mutual exclusion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The filling of a buffer and incrementing of the index into the buffer is a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critical section</a:t>
            </a:r>
            <a:r>
              <a:rPr lang="en-US" altLang="ko-KR" dirty="0"/>
              <a:t>.</a:t>
            </a:r>
          </a:p>
          <a:p>
            <a:pPr lvl="2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59430" y="1798820"/>
            <a:ext cx="1027314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28600" indent="-228600">
              <a:buFontTx/>
              <a:buAutoNum type="arabicPlain" startAt="21"/>
            </a:pPr>
            <a:r>
              <a:rPr lang="en-US" altLang="ko-KR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2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</a:t>
            </a:r>
            <a:r>
              <a:rPr lang="en-US" altLang="ko-KR" sz="12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altLang="ko-KR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ko-KR" sz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altLang="ko-KR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altLang="ko-KR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altLang="ko-KR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[]) {</a:t>
            </a:r>
          </a:p>
          <a:p>
            <a:pPr marL="228600" indent="-228600">
              <a:buFontTx/>
              <a:buAutoNum type="arabicPlain" startAt="21"/>
            </a:pPr>
            <a:r>
              <a:rPr lang="en-US" altLang="ko-KR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// …</a:t>
            </a:r>
          </a:p>
          <a:p>
            <a:pPr marL="228600" indent="-228600">
              <a:buFontTx/>
              <a:buAutoNum type="arabicPlain" startAt="21"/>
            </a:pPr>
            <a:r>
              <a:rPr lang="en-US" altLang="ko-KR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ko-KR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sem_init</a:t>
            </a:r>
            <a:r>
              <a:rPr lang="en-US" altLang="ko-KR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(&amp;empty, </a:t>
            </a:r>
            <a:r>
              <a:rPr lang="en-US" altLang="ko-KR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ko-KR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MAX); 	</a:t>
            </a:r>
            <a:r>
              <a:rPr lang="en-US" altLang="ko-KR" sz="1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MAX buffers are empty to begin with…</a:t>
            </a:r>
          </a:p>
          <a:p>
            <a:pPr marL="228600" indent="-228600">
              <a:buFontTx/>
              <a:buAutoNum type="arabicPlain" startAt="21"/>
            </a:pPr>
            <a:r>
              <a:rPr lang="en-US" altLang="ko-KR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ko-KR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sem_init</a:t>
            </a:r>
            <a:r>
              <a:rPr lang="en-US" altLang="ko-KR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(&amp;full, </a:t>
            </a:r>
            <a:r>
              <a:rPr lang="en-US" altLang="ko-KR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ko-KR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ko-KR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ko-KR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	</a:t>
            </a:r>
            <a:r>
              <a:rPr lang="en-US" altLang="ko-KR" sz="1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… and 0 are full</a:t>
            </a:r>
          </a:p>
          <a:p>
            <a:pPr marL="228600" indent="-228600">
              <a:buFontTx/>
              <a:buAutoNum type="arabicPlain" startAt="21"/>
            </a:pPr>
            <a:r>
              <a:rPr lang="en-US" altLang="ko-KR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// …</a:t>
            </a:r>
          </a:p>
          <a:p>
            <a:pPr marL="228600" indent="-228600">
              <a:buFontTx/>
              <a:buAutoNum type="arabicPlain" startAt="21"/>
            </a:pPr>
            <a:r>
              <a:rPr lang="en-US" altLang="ko-KR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351584" y="3117954"/>
            <a:ext cx="78728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First Attempt: Adding the Full and Empty Conditions (Cont.)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9" name="Group 3">
            <a:extLst>
              <a:ext uri="{FF2B5EF4-FFF2-40B4-BE49-F238E27FC236}">
                <a16:creationId xmlns:a16="http://schemas.microsoft.com/office/drawing/2014/main" id="{3795E5C7-7E62-4BA5-8695-A19746209846}"/>
              </a:ext>
            </a:extLst>
          </p:cNvPr>
          <p:cNvGrpSpPr/>
          <p:nvPr/>
        </p:nvGrpSpPr>
        <p:grpSpPr>
          <a:xfrm>
            <a:off x="0" y="-134152"/>
            <a:ext cx="12192001" cy="6860735"/>
            <a:chOff x="0" y="0"/>
            <a:chExt cx="12192001" cy="6860735"/>
          </a:xfrm>
        </p:grpSpPr>
        <p:pic>
          <p:nvPicPr>
            <p:cNvPr id="10" name="Picture 2" descr="KL Deemed to be University Logo">
              <a:extLst>
                <a:ext uri="{FF2B5EF4-FFF2-40B4-BE49-F238E27FC236}">
                  <a16:creationId xmlns:a16="http://schemas.microsoft.com/office/drawing/2014/main" id="{9150CB72-475A-4012-AA1F-6E8FA44F85D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7007" r="23747"/>
            <a:stretch/>
          </p:blipFill>
          <p:spPr bwMode="auto">
            <a:xfrm>
              <a:off x="10634098" y="6176963"/>
              <a:ext cx="1557903" cy="6590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82F2BC-42C8-429C-A1B5-37D47EFACC12}"/>
                </a:ext>
              </a:extLst>
            </p:cNvPr>
            <p:cNvSpPr/>
            <p:nvPr/>
          </p:nvSpPr>
          <p:spPr>
            <a:xfrm>
              <a:off x="0" y="0"/>
              <a:ext cx="1219200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644F1C0-F409-46E9-AC60-F0BFBBA2A864}"/>
                </a:ext>
              </a:extLst>
            </p:cNvPr>
            <p:cNvSpPr/>
            <p:nvPr/>
          </p:nvSpPr>
          <p:spPr>
            <a:xfrm>
              <a:off x="1" y="6739549"/>
              <a:ext cx="1044399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5D23B24-EA96-4F21-AB88-790AEC097913}"/>
                </a:ext>
              </a:extLst>
            </p:cNvPr>
            <p:cNvSpPr/>
            <p:nvPr/>
          </p:nvSpPr>
          <p:spPr>
            <a:xfrm>
              <a:off x="1" y="220337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5254000-E62C-4760-AC3E-4B337CAB3449}"/>
                </a:ext>
              </a:extLst>
            </p:cNvPr>
            <p:cNvSpPr/>
            <p:nvPr/>
          </p:nvSpPr>
          <p:spPr>
            <a:xfrm>
              <a:off x="10466024" y="6736814"/>
              <a:ext cx="88135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BFC6B0F-BD64-4064-93D0-26838C42D57C}"/>
                </a:ext>
              </a:extLst>
            </p:cNvPr>
            <p:cNvSpPr/>
            <p:nvPr/>
          </p:nvSpPr>
          <p:spPr>
            <a:xfrm>
              <a:off x="11501610" y="220337"/>
              <a:ext cx="690390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189DDEA-D85D-4CBB-A66F-E5CFF80921AD}"/>
                </a:ext>
              </a:extLst>
            </p:cNvPr>
            <p:cNvSpPr/>
            <p:nvPr/>
          </p:nvSpPr>
          <p:spPr>
            <a:xfrm>
              <a:off x="1135613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4540EA6-736E-4B21-9DFC-166AA019AF9A}"/>
                </a:ext>
              </a:extLst>
            </p:cNvPr>
            <p:cNvSpPr/>
            <p:nvPr/>
          </p:nvSpPr>
          <p:spPr>
            <a:xfrm>
              <a:off x="1121729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2724492777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 Solution: Adding Mutual Exclusion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03446" y="1417588"/>
            <a:ext cx="9985109" cy="35394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  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sem_t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empty;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  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sem_t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full;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  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sem_t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mutex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   </a:t>
            </a:r>
            <a:r>
              <a:rPr lang="en-US" altLang="ko-KR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*producer</a:t>
            </a:r>
            <a:r>
              <a:rPr lang="en-US" altLang="ko-KR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(void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   	</a:t>
            </a:r>
            <a:r>
              <a:rPr lang="en-US" altLang="ko-KR" sz="14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   	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loops; 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 {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   		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sem_wait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mutex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	</a:t>
            </a:r>
            <a:r>
              <a:rPr lang="en-US" altLang="ko-KR" sz="1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line p0 (NEW LINE)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   		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sem_wait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(&amp;empty); 	</a:t>
            </a:r>
            <a:r>
              <a:rPr lang="en-US" altLang="ko-KR" sz="1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line p1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   		put(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			</a:t>
            </a:r>
            <a:r>
              <a:rPr lang="en-US" altLang="ko-KR" sz="1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line p2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  		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sem_post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(&amp;full); 		</a:t>
            </a:r>
            <a:r>
              <a:rPr lang="en-US" altLang="ko-KR" sz="1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line p3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  		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sem_post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mutex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	</a:t>
            </a:r>
            <a:r>
              <a:rPr lang="en-US" altLang="ko-KR" sz="1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line p4 (NEW LINE)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  	}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  }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(Cont.)</a:t>
            </a:r>
            <a:endParaRPr lang="en-US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95734" y="5583566"/>
            <a:ext cx="34251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Adding Mutual Exclusion (Incorrectly)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" name="Group 3">
            <a:extLst>
              <a:ext uri="{FF2B5EF4-FFF2-40B4-BE49-F238E27FC236}">
                <a16:creationId xmlns:a16="http://schemas.microsoft.com/office/drawing/2014/main" id="{3795E5C7-7E62-4BA5-8695-A19746209846}"/>
              </a:ext>
            </a:extLst>
          </p:cNvPr>
          <p:cNvGrpSpPr/>
          <p:nvPr/>
        </p:nvGrpSpPr>
        <p:grpSpPr>
          <a:xfrm>
            <a:off x="0" y="-134152"/>
            <a:ext cx="12192001" cy="6860735"/>
            <a:chOff x="0" y="0"/>
            <a:chExt cx="12192001" cy="6860735"/>
          </a:xfrm>
        </p:grpSpPr>
        <p:pic>
          <p:nvPicPr>
            <p:cNvPr id="9" name="Picture 2" descr="KL Deemed to be University Logo">
              <a:extLst>
                <a:ext uri="{FF2B5EF4-FFF2-40B4-BE49-F238E27FC236}">
                  <a16:creationId xmlns:a16="http://schemas.microsoft.com/office/drawing/2014/main" id="{9150CB72-475A-4012-AA1F-6E8FA44F85D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7007" r="23747"/>
            <a:stretch/>
          </p:blipFill>
          <p:spPr bwMode="auto">
            <a:xfrm>
              <a:off x="10634098" y="6176963"/>
              <a:ext cx="1557903" cy="6590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682F2BC-42C8-429C-A1B5-37D47EFACC12}"/>
                </a:ext>
              </a:extLst>
            </p:cNvPr>
            <p:cNvSpPr/>
            <p:nvPr/>
          </p:nvSpPr>
          <p:spPr>
            <a:xfrm>
              <a:off x="0" y="0"/>
              <a:ext cx="1219200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644F1C0-F409-46E9-AC60-F0BFBBA2A864}"/>
                </a:ext>
              </a:extLst>
            </p:cNvPr>
            <p:cNvSpPr/>
            <p:nvPr/>
          </p:nvSpPr>
          <p:spPr>
            <a:xfrm>
              <a:off x="1" y="6739549"/>
              <a:ext cx="1044399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5D23B24-EA96-4F21-AB88-790AEC097913}"/>
                </a:ext>
              </a:extLst>
            </p:cNvPr>
            <p:cNvSpPr/>
            <p:nvPr/>
          </p:nvSpPr>
          <p:spPr>
            <a:xfrm>
              <a:off x="1" y="220337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5254000-E62C-4760-AC3E-4B337CAB3449}"/>
                </a:ext>
              </a:extLst>
            </p:cNvPr>
            <p:cNvSpPr/>
            <p:nvPr/>
          </p:nvSpPr>
          <p:spPr>
            <a:xfrm>
              <a:off x="10466024" y="6736814"/>
              <a:ext cx="88135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BFC6B0F-BD64-4064-93D0-26838C42D57C}"/>
                </a:ext>
              </a:extLst>
            </p:cNvPr>
            <p:cNvSpPr/>
            <p:nvPr/>
          </p:nvSpPr>
          <p:spPr>
            <a:xfrm>
              <a:off x="11501610" y="220337"/>
              <a:ext cx="690390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189DDEA-D85D-4CBB-A66F-E5CFF80921AD}"/>
                </a:ext>
              </a:extLst>
            </p:cNvPr>
            <p:cNvSpPr/>
            <p:nvPr/>
          </p:nvSpPr>
          <p:spPr>
            <a:xfrm>
              <a:off x="1135613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4540EA6-736E-4B21-9DFC-166AA019AF9A}"/>
                </a:ext>
              </a:extLst>
            </p:cNvPr>
            <p:cNvSpPr/>
            <p:nvPr/>
          </p:nvSpPr>
          <p:spPr>
            <a:xfrm>
              <a:off x="1121729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2069789132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 Solution: Adding Mutual Exclusion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03446" y="1418747"/>
            <a:ext cx="9985109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(Cont.)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  </a:t>
            </a:r>
            <a:r>
              <a:rPr lang="en-US" altLang="ko-KR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*consumer(</a:t>
            </a:r>
            <a:r>
              <a:rPr lang="en-US" altLang="ko-KR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17  	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altLang="ko-KR" sz="14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  	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loops; 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 {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  		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sem_wait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mutex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	</a:t>
            </a:r>
            <a:r>
              <a:rPr lang="en-US" altLang="ko-KR" sz="1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line c0 (NEW LINE)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  		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sem_wait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(&amp;full); 		</a:t>
            </a:r>
            <a:r>
              <a:rPr lang="en-US" altLang="ko-KR" sz="1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line c1 </a:t>
            </a:r>
          </a:p>
          <a:p>
            <a:pPr marL="342900" indent="-342900">
              <a:buAutoNum type="arabicPlain" startAt="21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	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get(); 		</a:t>
            </a:r>
            <a:r>
              <a:rPr lang="en-US" altLang="ko-KR" sz="1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line c2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22  		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sem_post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(&amp;empty); 	</a:t>
            </a:r>
            <a:r>
              <a:rPr lang="en-US" altLang="ko-KR" sz="1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line c3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23  		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sem_post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mutex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	</a:t>
            </a:r>
            <a:r>
              <a:rPr lang="en-US" altLang="ko-KR" sz="1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line c4 (NEW LINE)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24  		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("%d\n", 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25  	}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26  }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95734" y="4293097"/>
            <a:ext cx="34251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Adding Mutual Exclusion (Incorrectly)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" name="Group 3">
            <a:extLst>
              <a:ext uri="{FF2B5EF4-FFF2-40B4-BE49-F238E27FC236}">
                <a16:creationId xmlns:a16="http://schemas.microsoft.com/office/drawing/2014/main" id="{3795E5C7-7E62-4BA5-8695-A19746209846}"/>
              </a:ext>
            </a:extLst>
          </p:cNvPr>
          <p:cNvGrpSpPr/>
          <p:nvPr/>
        </p:nvGrpSpPr>
        <p:grpSpPr>
          <a:xfrm>
            <a:off x="0" y="-134152"/>
            <a:ext cx="12192001" cy="6860735"/>
            <a:chOff x="0" y="0"/>
            <a:chExt cx="12192001" cy="6860735"/>
          </a:xfrm>
        </p:grpSpPr>
        <p:pic>
          <p:nvPicPr>
            <p:cNvPr id="9" name="Picture 2" descr="KL Deemed to be University Logo">
              <a:extLst>
                <a:ext uri="{FF2B5EF4-FFF2-40B4-BE49-F238E27FC236}">
                  <a16:creationId xmlns:a16="http://schemas.microsoft.com/office/drawing/2014/main" id="{9150CB72-475A-4012-AA1F-6E8FA44F85D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7007" r="23747"/>
            <a:stretch/>
          </p:blipFill>
          <p:spPr bwMode="auto">
            <a:xfrm>
              <a:off x="10634098" y="6176963"/>
              <a:ext cx="1557903" cy="6590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682F2BC-42C8-429C-A1B5-37D47EFACC12}"/>
                </a:ext>
              </a:extLst>
            </p:cNvPr>
            <p:cNvSpPr/>
            <p:nvPr/>
          </p:nvSpPr>
          <p:spPr>
            <a:xfrm>
              <a:off x="0" y="0"/>
              <a:ext cx="1219200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644F1C0-F409-46E9-AC60-F0BFBBA2A864}"/>
                </a:ext>
              </a:extLst>
            </p:cNvPr>
            <p:cNvSpPr/>
            <p:nvPr/>
          </p:nvSpPr>
          <p:spPr>
            <a:xfrm>
              <a:off x="1" y="6739549"/>
              <a:ext cx="1044399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5D23B24-EA96-4F21-AB88-790AEC097913}"/>
                </a:ext>
              </a:extLst>
            </p:cNvPr>
            <p:cNvSpPr/>
            <p:nvPr/>
          </p:nvSpPr>
          <p:spPr>
            <a:xfrm>
              <a:off x="1" y="220337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5254000-E62C-4760-AC3E-4B337CAB3449}"/>
                </a:ext>
              </a:extLst>
            </p:cNvPr>
            <p:cNvSpPr/>
            <p:nvPr/>
          </p:nvSpPr>
          <p:spPr>
            <a:xfrm>
              <a:off x="10466024" y="6736814"/>
              <a:ext cx="88135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BFC6B0F-BD64-4064-93D0-26838C42D57C}"/>
                </a:ext>
              </a:extLst>
            </p:cNvPr>
            <p:cNvSpPr/>
            <p:nvPr/>
          </p:nvSpPr>
          <p:spPr>
            <a:xfrm>
              <a:off x="11501610" y="220337"/>
              <a:ext cx="690390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189DDEA-D85D-4CBB-A66F-E5CFF80921AD}"/>
                </a:ext>
              </a:extLst>
            </p:cNvPr>
            <p:cNvSpPr/>
            <p:nvPr/>
          </p:nvSpPr>
          <p:spPr>
            <a:xfrm>
              <a:off x="1135613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4540EA6-736E-4B21-9DFC-166AA019AF9A}"/>
                </a:ext>
              </a:extLst>
            </p:cNvPr>
            <p:cNvSpPr/>
            <p:nvPr/>
          </p:nvSpPr>
          <p:spPr>
            <a:xfrm>
              <a:off x="1121729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3036489697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 Solution: Adding Mutual Exclusion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Imagine two thread: one producer and one consumer.</a:t>
            </a:r>
          </a:p>
          <a:p>
            <a:pPr lvl="1"/>
            <a:r>
              <a:rPr lang="en-US" altLang="ko-KR" dirty="0"/>
              <a:t>The consumer </a:t>
            </a:r>
            <a:r>
              <a:rPr lang="en-US" altLang="ko-KR" b="1" dirty="0"/>
              <a:t>acquire</a:t>
            </a:r>
            <a:r>
              <a:rPr lang="en-US" altLang="ko-KR" dirty="0"/>
              <a:t> the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</a:t>
            </a:r>
            <a:r>
              <a:rPr lang="en-US" altLang="ko-KR" dirty="0"/>
              <a:t> (line c0).</a:t>
            </a:r>
          </a:p>
          <a:p>
            <a:pPr lvl="1"/>
            <a:r>
              <a:rPr lang="en-US" altLang="ko-KR" dirty="0"/>
              <a:t>The consumer </a:t>
            </a:r>
            <a:r>
              <a:rPr lang="en-US" altLang="ko-KR" b="1" dirty="0"/>
              <a:t>calls</a:t>
            </a:r>
            <a:r>
              <a:rPr lang="en-US" altLang="ko-KR" dirty="0"/>
              <a:t>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sem_wait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altLang="ko-KR" dirty="0"/>
              <a:t>on the full semaphore (line c1).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The consumer is </a:t>
            </a:r>
            <a:r>
              <a:rPr lang="en-US" altLang="ko-KR" b="1" dirty="0">
                <a:sym typeface="Wingdings" panose="05000000000000000000" pitchFamily="2" charset="2"/>
              </a:rPr>
              <a:t>blocked</a:t>
            </a:r>
            <a:r>
              <a:rPr lang="en-US" altLang="ko-KR" dirty="0">
                <a:sym typeface="Wingdings" panose="05000000000000000000" pitchFamily="2" charset="2"/>
              </a:rPr>
              <a:t> and </a:t>
            </a:r>
            <a:r>
              <a:rPr lang="en-US" altLang="ko-KR" b="1" dirty="0">
                <a:sym typeface="Wingdings" panose="05000000000000000000" pitchFamily="2" charset="2"/>
              </a:rPr>
              <a:t>yield</a:t>
            </a:r>
            <a:r>
              <a:rPr lang="en-US" altLang="ko-KR" dirty="0">
                <a:sym typeface="Wingdings" panose="05000000000000000000" pitchFamily="2" charset="2"/>
              </a:rPr>
              <a:t> the CPU.</a:t>
            </a: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The consumer </a:t>
            </a:r>
            <a:r>
              <a:rPr lang="en-US" altLang="ko-KR" u="sng" dirty="0">
                <a:sym typeface="Wingdings" panose="05000000000000000000" pitchFamily="2" charset="2"/>
              </a:rPr>
              <a:t>still holds the </a:t>
            </a:r>
            <a:r>
              <a:rPr lang="en-US" altLang="ko-KR" u="sng" dirty="0" err="1">
                <a:sym typeface="Wingdings" panose="05000000000000000000" pitchFamily="2" charset="2"/>
              </a:rPr>
              <a:t>mutex</a:t>
            </a:r>
            <a:r>
              <a:rPr lang="en-US" altLang="ko-KR" dirty="0">
                <a:sym typeface="Wingdings" panose="05000000000000000000" pitchFamily="2" charset="2"/>
              </a:rPr>
              <a:t>!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The producer </a:t>
            </a:r>
            <a:r>
              <a:rPr lang="en-US" altLang="ko-KR" b="1" dirty="0">
                <a:sym typeface="Wingdings" panose="05000000000000000000" pitchFamily="2" charset="2"/>
              </a:rPr>
              <a:t>calls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sem_wait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()</a:t>
            </a:r>
            <a:r>
              <a:rPr lang="en-US" altLang="ko-KR" dirty="0">
                <a:sym typeface="Wingdings" panose="05000000000000000000" pitchFamily="2" charset="2"/>
              </a:rPr>
              <a:t> on the binary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mutex</a:t>
            </a:r>
            <a:r>
              <a:rPr lang="en-US" altLang="ko-KR" dirty="0">
                <a:sym typeface="Wingdings" panose="05000000000000000000" pitchFamily="2" charset="2"/>
              </a:rPr>
              <a:t> semaphore (line p0).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The producer is now </a:t>
            </a:r>
            <a:r>
              <a:rPr lang="en-US" altLang="ko-KR" b="1" dirty="0">
                <a:sym typeface="Wingdings" panose="05000000000000000000" pitchFamily="2" charset="2"/>
              </a:rPr>
              <a:t>stuck</a:t>
            </a:r>
            <a:r>
              <a:rPr lang="en-US" altLang="ko-KR" dirty="0">
                <a:sym typeface="Wingdings" panose="05000000000000000000" pitchFamily="2" charset="2"/>
              </a:rPr>
              <a:t> waiting too.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a classic deadlock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  <a:endParaRPr lang="en-US" altLang="ko-KR" dirty="0"/>
          </a:p>
        </p:txBody>
      </p:sp>
      <p:grpSp>
        <p:nvGrpSpPr>
          <p:cNvPr id="6" name="Group 3">
            <a:extLst>
              <a:ext uri="{FF2B5EF4-FFF2-40B4-BE49-F238E27FC236}">
                <a16:creationId xmlns:a16="http://schemas.microsoft.com/office/drawing/2014/main" id="{3795E5C7-7E62-4BA5-8695-A19746209846}"/>
              </a:ext>
            </a:extLst>
          </p:cNvPr>
          <p:cNvGrpSpPr/>
          <p:nvPr/>
        </p:nvGrpSpPr>
        <p:grpSpPr>
          <a:xfrm>
            <a:off x="0" y="-134152"/>
            <a:ext cx="12192001" cy="6860735"/>
            <a:chOff x="0" y="0"/>
            <a:chExt cx="12192001" cy="6860735"/>
          </a:xfrm>
        </p:grpSpPr>
        <p:pic>
          <p:nvPicPr>
            <p:cNvPr id="7" name="Picture 2" descr="KL Deemed to be University Logo">
              <a:extLst>
                <a:ext uri="{FF2B5EF4-FFF2-40B4-BE49-F238E27FC236}">
                  <a16:creationId xmlns:a16="http://schemas.microsoft.com/office/drawing/2014/main" id="{9150CB72-475A-4012-AA1F-6E8FA44F85D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7007" r="23747"/>
            <a:stretch/>
          </p:blipFill>
          <p:spPr bwMode="auto">
            <a:xfrm>
              <a:off x="10634098" y="6176963"/>
              <a:ext cx="1557903" cy="6590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682F2BC-42C8-429C-A1B5-37D47EFACC12}"/>
                </a:ext>
              </a:extLst>
            </p:cNvPr>
            <p:cNvSpPr/>
            <p:nvPr/>
          </p:nvSpPr>
          <p:spPr>
            <a:xfrm>
              <a:off x="0" y="0"/>
              <a:ext cx="1219200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644F1C0-F409-46E9-AC60-F0BFBBA2A864}"/>
                </a:ext>
              </a:extLst>
            </p:cNvPr>
            <p:cNvSpPr/>
            <p:nvPr/>
          </p:nvSpPr>
          <p:spPr>
            <a:xfrm>
              <a:off x="1" y="6739549"/>
              <a:ext cx="1044399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5D23B24-EA96-4F21-AB88-790AEC097913}"/>
                </a:ext>
              </a:extLst>
            </p:cNvPr>
            <p:cNvSpPr/>
            <p:nvPr/>
          </p:nvSpPr>
          <p:spPr>
            <a:xfrm>
              <a:off x="1" y="220337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5254000-E62C-4760-AC3E-4B337CAB3449}"/>
                </a:ext>
              </a:extLst>
            </p:cNvPr>
            <p:cNvSpPr/>
            <p:nvPr/>
          </p:nvSpPr>
          <p:spPr>
            <a:xfrm>
              <a:off x="10466024" y="6736814"/>
              <a:ext cx="88135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BFC6B0F-BD64-4064-93D0-26838C42D57C}"/>
                </a:ext>
              </a:extLst>
            </p:cNvPr>
            <p:cNvSpPr/>
            <p:nvPr/>
          </p:nvSpPr>
          <p:spPr>
            <a:xfrm>
              <a:off x="11501610" y="220337"/>
              <a:ext cx="690390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189DDEA-D85D-4CBB-A66F-E5CFF80921AD}"/>
                </a:ext>
              </a:extLst>
            </p:cNvPr>
            <p:cNvSpPr/>
            <p:nvPr/>
          </p:nvSpPr>
          <p:spPr>
            <a:xfrm>
              <a:off x="1135613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4540EA6-736E-4B21-9DFC-166AA019AF9A}"/>
                </a:ext>
              </a:extLst>
            </p:cNvPr>
            <p:cNvSpPr/>
            <p:nvPr/>
          </p:nvSpPr>
          <p:spPr>
            <a:xfrm>
              <a:off x="1121729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1936453268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Finally, A Working Solution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23392" y="1663908"/>
            <a:ext cx="11137237" cy="35394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  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sem_t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empty;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  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sem_t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full;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  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sem_t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mutex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   </a:t>
            </a:r>
            <a:r>
              <a:rPr lang="en-US" altLang="ko-KR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*producer</a:t>
            </a:r>
            <a:r>
              <a:rPr lang="en-US" altLang="ko-KR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(void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   	</a:t>
            </a:r>
            <a:r>
              <a:rPr lang="en-US" altLang="ko-KR" sz="14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  	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loops; 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 {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   		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sem_wait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(&amp;empty); 	</a:t>
            </a:r>
            <a:r>
              <a:rPr lang="en-US" altLang="ko-KR" sz="1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line p1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   		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sem_wait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mutex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	</a:t>
            </a:r>
            <a:r>
              <a:rPr lang="en-US" altLang="ko-KR" sz="1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line p1.5 (MOVED MUTEX HERE…)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   		put(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			</a:t>
            </a:r>
            <a:r>
              <a:rPr lang="en-US" altLang="ko-KR" sz="1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line p2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   		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sem_post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mutex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	</a:t>
            </a:r>
            <a:r>
              <a:rPr lang="en-US" altLang="ko-KR" sz="1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line p2.5 (… AND HERE)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   		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sem_post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(&amp;full); 		</a:t>
            </a:r>
            <a:r>
              <a:rPr lang="en-US" altLang="ko-KR" sz="1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line p3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   	}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   }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(Cont.)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83766" y="5471410"/>
            <a:ext cx="3287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Adding Mutual Exclusion (Correctly)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" name="Group 3">
            <a:extLst>
              <a:ext uri="{FF2B5EF4-FFF2-40B4-BE49-F238E27FC236}">
                <a16:creationId xmlns:a16="http://schemas.microsoft.com/office/drawing/2014/main" id="{3795E5C7-7E62-4BA5-8695-A19746209846}"/>
              </a:ext>
            </a:extLst>
          </p:cNvPr>
          <p:cNvGrpSpPr/>
          <p:nvPr/>
        </p:nvGrpSpPr>
        <p:grpSpPr>
          <a:xfrm>
            <a:off x="0" y="-134152"/>
            <a:ext cx="12192001" cy="6860735"/>
            <a:chOff x="0" y="0"/>
            <a:chExt cx="12192001" cy="6860735"/>
          </a:xfrm>
        </p:grpSpPr>
        <p:pic>
          <p:nvPicPr>
            <p:cNvPr id="9" name="Picture 2" descr="KL Deemed to be University Logo">
              <a:extLst>
                <a:ext uri="{FF2B5EF4-FFF2-40B4-BE49-F238E27FC236}">
                  <a16:creationId xmlns:a16="http://schemas.microsoft.com/office/drawing/2014/main" id="{9150CB72-475A-4012-AA1F-6E8FA44F85D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7007" r="23747"/>
            <a:stretch/>
          </p:blipFill>
          <p:spPr bwMode="auto">
            <a:xfrm>
              <a:off x="10634098" y="6176963"/>
              <a:ext cx="1557903" cy="6590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682F2BC-42C8-429C-A1B5-37D47EFACC12}"/>
                </a:ext>
              </a:extLst>
            </p:cNvPr>
            <p:cNvSpPr/>
            <p:nvPr/>
          </p:nvSpPr>
          <p:spPr>
            <a:xfrm>
              <a:off x="0" y="0"/>
              <a:ext cx="1219200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644F1C0-F409-46E9-AC60-F0BFBBA2A864}"/>
                </a:ext>
              </a:extLst>
            </p:cNvPr>
            <p:cNvSpPr/>
            <p:nvPr/>
          </p:nvSpPr>
          <p:spPr>
            <a:xfrm>
              <a:off x="1" y="6739549"/>
              <a:ext cx="1044399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5D23B24-EA96-4F21-AB88-790AEC097913}"/>
                </a:ext>
              </a:extLst>
            </p:cNvPr>
            <p:cNvSpPr/>
            <p:nvPr/>
          </p:nvSpPr>
          <p:spPr>
            <a:xfrm>
              <a:off x="1" y="220337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5254000-E62C-4760-AC3E-4B337CAB3449}"/>
                </a:ext>
              </a:extLst>
            </p:cNvPr>
            <p:cNvSpPr/>
            <p:nvPr/>
          </p:nvSpPr>
          <p:spPr>
            <a:xfrm>
              <a:off x="10466024" y="6736814"/>
              <a:ext cx="88135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BFC6B0F-BD64-4064-93D0-26838C42D57C}"/>
                </a:ext>
              </a:extLst>
            </p:cNvPr>
            <p:cNvSpPr/>
            <p:nvPr/>
          </p:nvSpPr>
          <p:spPr>
            <a:xfrm>
              <a:off x="11501610" y="220337"/>
              <a:ext cx="690390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189DDEA-D85D-4CBB-A66F-E5CFF80921AD}"/>
                </a:ext>
              </a:extLst>
            </p:cNvPr>
            <p:cNvSpPr/>
            <p:nvPr/>
          </p:nvSpPr>
          <p:spPr>
            <a:xfrm>
              <a:off x="1135613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4540EA6-736E-4B21-9DFC-166AA019AF9A}"/>
                </a:ext>
              </a:extLst>
            </p:cNvPr>
            <p:cNvSpPr/>
            <p:nvPr/>
          </p:nvSpPr>
          <p:spPr>
            <a:xfrm>
              <a:off x="1121729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1721957342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Finally, A Working Solution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23392" y="1484026"/>
            <a:ext cx="11137237" cy="46166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(Cont.)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   </a:t>
            </a:r>
            <a:r>
              <a:rPr lang="en-US" altLang="ko-KR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*consumer(</a:t>
            </a:r>
            <a:r>
              <a:rPr lang="en-US" altLang="ko-KR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17   	</a:t>
            </a:r>
            <a:r>
              <a:rPr lang="en-US" altLang="ko-KR" sz="14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   	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loops; 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 {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   		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sem_wait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(&amp;full); 		</a:t>
            </a:r>
            <a:r>
              <a:rPr lang="en-US" altLang="ko-KR" sz="1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line c1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   		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sem_wait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mutex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	</a:t>
            </a:r>
            <a:r>
              <a:rPr lang="en-US" altLang="ko-KR" sz="1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line c1.5 (MOVED MUTEX HERE…)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21   		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get(); 		</a:t>
            </a:r>
            <a:r>
              <a:rPr lang="en-US" altLang="ko-KR" sz="1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line c2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22   		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sem_post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mutex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	</a:t>
            </a:r>
            <a:r>
              <a:rPr lang="en-US" altLang="ko-KR" sz="1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line c2.5 (… AND HERE</a:t>
            </a:r>
            <a:r>
              <a:rPr lang="en-US" altLang="ko-KR" sz="1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342900" indent="-342900">
              <a:buAutoNum type="arabicPlain" startAt="23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	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sem_post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(&amp;empty); 	</a:t>
            </a:r>
            <a:r>
              <a:rPr lang="en-US" altLang="ko-KR" sz="1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line c3</a:t>
            </a:r>
          </a:p>
          <a:p>
            <a:pPr marL="342900" indent="-342900">
              <a:buAutoNum type="arabicPlain" startAt="23"/>
            </a:pP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		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(“%d\n”,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342900" indent="-342900">
              <a:buAutoNum type="arabicPlain" startAt="23"/>
            </a:pP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	}</a:t>
            </a:r>
          </a:p>
          <a:p>
            <a:pPr marL="342900" indent="-342900">
              <a:buAutoNum type="arabicPlain" startAt="23"/>
            </a:pP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pPr marL="342900" indent="-342900">
              <a:buAutoNum type="arabicPlain" startAt="23"/>
            </a:pP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342900" indent="-342900">
              <a:buAutoNum type="arabicPlain" startAt="23"/>
            </a:pP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main(</a:t>
            </a:r>
            <a:r>
              <a:rPr lang="en-US" altLang="ko-KR" sz="14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ko-KR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[]) {</a:t>
            </a:r>
          </a:p>
          <a:p>
            <a:pPr marL="342900" indent="-342900">
              <a:buAutoNum type="arabicPlain" startAt="23"/>
            </a:pP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	// …</a:t>
            </a:r>
          </a:p>
          <a:p>
            <a:pPr marL="342900" indent="-342900">
              <a:buAutoNum type="arabicPlain" startAt="23"/>
            </a:pP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sem_init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(&amp;empty, </a:t>
            </a:r>
            <a:r>
              <a:rPr lang="en-US" altLang="ko-KR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MAX); </a:t>
            </a:r>
            <a:r>
              <a:rPr lang="en-US" altLang="ko-KR" sz="1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MAX buffers are empty to begin with …</a:t>
            </a:r>
          </a:p>
          <a:p>
            <a:pPr marL="342900" indent="-342900">
              <a:buAutoNum type="arabicPlain" startAt="23"/>
            </a:pP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sem_init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(&amp;full, </a:t>
            </a:r>
            <a:r>
              <a:rPr lang="en-US" altLang="ko-KR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ko-KR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    </a:t>
            </a:r>
            <a:r>
              <a:rPr lang="en-US" altLang="ko-KR" sz="1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... and 0 are full</a:t>
            </a:r>
          </a:p>
          <a:p>
            <a:pPr marL="342900" indent="-342900">
              <a:buAutoNum type="arabicPlain" startAt="23"/>
            </a:pP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sem_init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(&amp;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ko-KR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ko-KR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   </a:t>
            </a:r>
            <a:r>
              <a:rPr lang="en-US" altLang="ko-KR" sz="1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ko-KR" sz="14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mutex</a:t>
            </a:r>
            <a:r>
              <a:rPr lang="en-US" altLang="ko-KR" sz="1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 because it is a lock</a:t>
            </a:r>
          </a:p>
          <a:p>
            <a:pPr marL="342900" indent="-342900">
              <a:buAutoNum type="arabicPlain" startAt="23"/>
            </a:pP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	// …</a:t>
            </a:r>
          </a:p>
          <a:p>
            <a:pPr marL="342900" indent="-342900">
              <a:buAutoNum type="arabicPlain" startAt="23"/>
            </a:pP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pPr marL="342900" indent="-342900">
              <a:buAutoNum type="arabicPlain" startAt="23"/>
            </a:pPr>
            <a:endParaRPr lang="en-US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83766" y="6220918"/>
            <a:ext cx="3287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Adding Mutual Exclusion (Correctly)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" name="Group 3">
            <a:extLst>
              <a:ext uri="{FF2B5EF4-FFF2-40B4-BE49-F238E27FC236}">
                <a16:creationId xmlns:a16="http://schemas.microsoft.com/office/drawing/2014/main" id="{3795E5C7-7E62-4BA5-8695-A19746209846}"/>
              </a:ext>
            </a:extLst>
          </p:cNvPr>
          <p:cNvGrpSpPr/>
          <p:nvPr/>
        </p:nvGrpSpPr>
        <p:grpSpPr>
          <a:xfrm>
            <a:off x="0" y="-134152"/>
            <a:ext cx="12192001" cy="6860735"/>
            <a:chOff x="0" y="0"/>
            <a:chExt cx="12192001" cy="6860735"/>
          </a:xfrm>
        </p:grpSpPr>
        <p:pic>
          <p:nvPicPr>
            <p:cNvPr id="9" name="Picture 2" descr="KL Deemed to be University Logo">
              <a:extLst>
                <a:ext uri="{FF2B5EF4-FFF2-40B4-BE49-F238E27FC236}">
                  <a16:creationId xmlns:a16="http://schemas.microsoft.com/office/drawing/2014/main" id="{9150CB72-475A-4012-AA1F-6E8FA44F85D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7007" r="23747"/>
            <a:stretch/>
          </p:blipFill>
          <p:spPr bwMode="auto">
            <a:xfrm>
              <a:off x="10634098" y="6176963"/>
              <a:ext cx="1557903" cy="6590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682F2BC-42C8-429C-A1B5-37D47EFACC12}"/>
                </a:ext>
              </a:extLst>
            </p:cNvPr>
            <p:cNvSpPr/>
            <p:nvPr/>
          </p:nvSpPr>
          <p:spPr>
            <a:xfrm>
              <a:off x="0" y="0"/>
              <a:ext cx="1219200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644F1C0-F409-46E9-AC60-F0BFBBA2A864}"/>
                </a:ext>
              </a:extLst>
            </p:cNvPr>
            <p:cNvSpPr/>
            <p:nvPr/>
          </p:nvSpPr>
          <p:spPr>
            <a:xfrm>
              <a:off x="1" y="6739549"/>
              <a:ext cx="1044399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5D23B24-EA96-4F21-AB88-790AEC097913}"/>
                </a:ext>
              </a:extLst>
            </p:cNvPr>
            <p:cNvSpPr/>
            <p:nvPr/>
          </p:nvSpPr>
          <p:spPr>
            <a:xfrm>
              <a:off x="1" y="220337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5254000-E62C-4760-AC3E-4B337CAB3449}"/>
                </a:ext>
              </a:extLst>
            </p:cNvPr>
            <p:cNvSpPr/>
            <p:nvPr/>
          </p:nvSpPr>
          <p:spPr>
            <a:xfrm>
              <a:off x="10466024" y="6736814"/>
              <a:ext cx="88135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BFC6B0F-BD64-4064-93D0-26838C42D57C}"/>
                </a:ext>
              </a:extLst>
            </p:cNvPr>
            <p:cNvSpPr/>
            <p:nvPr/>
          </p:nvSpPr>
          <p:spPr>
            <a:xfrm>
              <a:off x="11501610" y="220337"/>
              <a:ext cx="690390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189DDEA-D85D-4CBB-A66F-E5CFF80921AD}"/>
                </a:ext>
              </a:extLst>
            </p:cNvPr>
            <p:cNvSpPr/>
            <p:nvPr/>
          </p:nvSpPr>
          <p:spPr>
            <a:xfrm>
              <a:off x="1135613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4540EA6-736E-4B21-9DFC-166AA019AF9A}"/>
                </a:ext>
              </a:extLst>
            </p:cNvPr>
            <p:cNvSpPr/>
            <p:nvPr/>
          </p:nvSpPr>
          <p:spPr>
            <a:xfrm>
              <a:off x="1121729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1553340245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Session-3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Session-31</Template>
  <TotalTime>3781</TotalTime>
  <Words>2184</Words>
  <Application>Microsoft Office PowerPoint</Application>
  <PresentationFormat>Widescreen</PresentationFormat>
  <Paragraphs>277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맑은 고딕</vt:lpstr>
      <vt:lpstr>Arial</vt:lpstr>
      <vt:lpstr>Calibri</vt:lpstr>
      <vt:lpstr>Calibri Light</vt:lpstr>
      <vt:lpstr>Courier New</vt:lpstr>
      <vt:lpstr>Wingdings</vt:lpstr>
      <vt:lpstr>Session-31</vt:lpstr>
      <vt:lpstr>    ​    Session 37: The Producer/Consumer (Bounded Buffer), Reader-Writer Locks, The Dining Philosophers Problem  </vt:lpstr>
      <vt:lpstr>The Producer/Consumer (Bounded-Buffer) Problem</vt:lpstr>
      <vt:lpstr>The Producer/Consumer (Bounded-Buffer) Problem</vt:lpstr>
      <vt:lpstr>The Producer/Consumer (Bounded-Buffer) Problem</vt:lpstr>
      <vt:lpstr>A Solution: Adding Mutual Exclusion</vt:lpstr>
      <vt:lpstr>A Solution: Adding Mutual Exclusion</vt:lpstr>
      <vt:lpstr>A Solution: Adding Mutual Exclusion (Cont.)</vt:lpstr>
      <vt:lpstr>Finally, A Working Solution</vt:lpstr>
      <vt:lpstr>Finally, A Working Solution</vt:lpstr>
      <vt:lpstr>Reader-Writer Locks</vt:lpstr>
      <vt:lpstr>A Reader-Writer Locks</vt:lpstr>
      <vt:lpstr>A Reader-Writer Locks (Cont.)</vt:lpstr>
      <vt:lpstr>A Reader-Writer Locks (Cont.)</vt:lpstr>
      <vt:lpstr>The Dining Philosophers</vt:lpstr>
      <vt:lpstr>The Dining Philosophers (Cont.)</vt:lpstr>
      <vt:lpstr>The Dining Philosophers (Cont.)</vt:lpstr>
      <vt:lpstr>A Solution: Breaking The Dependency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CO4 – Concurrency</dc:title>
  <dc:creator>ASUS</dc:creator>
  <cp:lastModifiedBy>vishnuvardhan</cp:lastModifiedBy>
  <cp:revision>214</cp:revision>
  <dcterms:created xsi:type="dcterms:W3CDTF">2020-10-10T07:05:57Z</dcterms:created>
  <dcterms:modified xsi:type="dcterms:W3CDTF">2020-11-08T17:32:38Z</dcterms:modified>
</cp:coreProperties>
</file>