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259" r:id="rId3"/>
    <p:sldId id="26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10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20" r:id="rId30"/>
    <p:sldId id="321" r:id="rId31"/>
    <p:sldId id="322" r:id="rId32"/>
    <p:sldId id="323" r:id="rId33"/>
    <p:sldId id="363" r:id="rId34"/>
    <p:sldId id="364" r:id="rId35"/>
    <p:sldId id="365" r:id="rId36"/>
    <p:sldId id="352" r:id="rId37"/>
    <p:sldId id="353" r:id="rId38"/>
    <p:sldId id="346" r:id="rId39"/>
    <p:sldId id="347" r:id="rId40"/>
    <p:sldId id="356" r:id="rId41"/>
    <p:sldId id="357" r:id="rId42"/>
    <p:sldId id="358" r:id="rId43"/>
    <p:sldId id="359" r:id="rId44"/>
    <p:sldId id="360" r:id="rId45"/>
    <p:sldId id="361" r:id="rId46"/>
    <p:sldId id="36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70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73ED-85B1-4A9F-8496-36D1FA69B655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57FC8-983B-478E-B6CE-85A7D7703E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60F0B81-2DA8-45B6-987F-E3F01BEC9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23ACA9D-34BC-48A7-987F-F46755289FCB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F991414-BA6E-4140-AFB7-E6D2CFD6D9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CD8DD74-F1B2-4EF3-838D-3850EDD0C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BCA50E7-8F2B-4088-9DF7-849387AE8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1BEA752B-3C77-4CF8-890A-AAE75C172B7E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44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574C7AC-6A2C-44BA-9670-9EFB0B6CA0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44261AA-BEB6-40BC-88FE-4433E94BD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61E9257-6476-4067-8B3E-D387C18D79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DEE69F-7ACA-40D4-8B42-A955CFF5A275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9898732-5C92-4494-9CF0-E67AFDC4A3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A240C91-EADF-4AA4-A2E4-B19E634AC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5C52451-E9B2-40E6-A67F-B5A3332A3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FDEE2C3-C63C-46F6-89B9-68BC8449D8E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99C1F24-4807-4726-AECF-4F4FFB511F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640EB79-6616-4B55-A410-6E80D67C3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55211CA-22BF-4675-8C46-297E404DA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7DDFCE4-ED67-4AA6-93E7-033EF37C6074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2FB1308-1337-4B76-9460-9584C44717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9AB1F2A-75C3-4065-9C77-5B83150F5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3D1E20E-2031-4AB0-8C3E-05266F78C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D2FE7C6-EE58-4518-AE25-DDDFEE03583C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5157E8A-88E1-4251-937E-4DA7E5AE5E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9DB70F0-341D-457C-A186-416AB80BE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E6511F8-28EC-4256-839A-DCA232172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56DAF13-6CED-4134-9D21-DFCA24BBA678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372353D-F98D-4E12-8F6D-BC9561B11C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4224106-E087-44DF-B589-982BCF8E6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175AA50-641F-4CF0-8180-549C05522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BD14624-A16A-4FCF-BDF1-EB0E76FB133F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2D2EAC7-CD97-498F-9E40-3BA2E9048B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8CD7A6-6375-46D7-8F80-85C4B27B4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8B58326-28FC-4896-A868-1D7F81532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8FE7643-25E5-414B-AE0E-DD04FE5E176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40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388D7D5-73A8-4148-ABBA-C63A648F22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6D4C26F-8F66-4212-ADD5-E24D4BE70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76BBF88-BDD1-4702-8B2A-1D4027459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0966AFD-3BA5-488D-9048-7232284F9EA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0495C38-065C-49B2-B84A-389DE04110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8A3D6FB-5070-4117-9246-504D1F97B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C0062EB-8E7B-4BFF-8128-F3C9CE41F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20E7952-D1A6-47A7-8FC0-6CF78D452823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89B21E2-15A3-4101-81BC-3B46AC6FBB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1440413-ACA0-4364-8E57-977FE2E6F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2C088B25-B2C0-4F5A-ABDD-0167DDB44F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3E8B695-48A7-49D6-A9CA-F737069A1C87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E836765-93CB-4F4C-B478-4D79AB2390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135EFFB-0B2F-459C-B1FB-F9F243EAA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4DCDD-9755-4CEF-AD87-8AA323E3AE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2235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B74C-F1FE-4AE5-BC70-3716D842D8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9144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645838"/>
            <a:ext cx="9296400" cy="2535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39: </a:t>
            </a:r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Deadlocks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7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1893815" y="6048017"/>
            <a:ext cx="522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3659851" y="201700"/>
            <a:ext cx="18242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867E0F4A-FBFF-4026-A944-36583E39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Circular Wait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C9087E-9B70-4D52-9B48-BEC7397B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total ordering </a:t>
            </a:r>
            <a:r>
              <a:rPr lang="en-US" altLang="ko-KR" dirty="0"/>
              <a:t>on lock acquisition</a:t>
            </a:r>
          </a:p>
          <a:p>
            <a:pPr lvl="1"/>
            <a:r>
              <a:rPr lang="en-US" altLang="ko-KR" dirty="0"/>
              <a:t>This approach requires </a:t>
            </a:r>
            <a:r>
              <a:rPr lang="en-US" altLang="ko-KR" i="1" dirty="0"/>
              <a:t>careful design </a:t>
            </a:r>
            <a:r>
              <a:rPr lang="en-US" altLang="ko-KR" dirty="0"/>
              <a:t>of global locking strategies.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There are two locks in the system (L1 and L2)</a:t>
            </a:r>
          </a:p>
          <a:p>
            <a:pPr lvl="1"/>
            <a:r>
              <a:rPr lang="en-US" altLang="ko-KR" dirty="0"/>
              <a:t>We can prevent deadlock by always acquiring L1 before L2.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53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A602761-7193-4867-8BC8-BA2E52D8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Hold-and-wait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2EE4667-7AA5-4F0C-A5A4-354AD3AF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Acquire all locks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once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code guarantees that </a:t>
            </a:r>
            <a:r>
              <a:rPr lang="en-US" altLang="ko-KR" b="1" dirty="0"/>
              <a:t>no untimely thread switch can occur </a:t>
            </a:r>
            <a:r>
              <a:rPr lang="en-US" altLang="ko-KR" i="1" dirty="0"/>
              <a:t>in the midst of</a:t>
            </a:r>
            <a:r>
              <a:rPr lang="en-US" altLang="ko-KR" dirty="0"/>
              <a:t> lock acquisition.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Require us to know when calling a routine exactly which locks must be held and to acquire them ahead of time.</a:t>
            </a:r>
          </a:p>
          <a:p>
            <a:pPr lvl="2"/>
            <a:r>
              <a:rPr lang="en-US" altLang="ko-KR" dirty="0"/>
              <a:t>Decrease </a:t>
            </a:r>
            <a:r>
              <a:rPr lang="en-US" altLang="ko-KR" i="1" dirty="0"/>
              <a:t>concurrency</a:t>
            </a:r>
            <a:endParaRPr lang="ko-KR" altLang="en-US" i="1" dirty="0"/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E0D67975-7303-441B-BD4D-7CC2753657F6}"/>
              </a:ext>
            </a:extLst>
          </p:cNvPr>
          <p:cNvSpPr/>
          <p:nvPr/>
        </p:nvSpPr>
        <p:spPr>
          <a:xfrm>
            <a:off x="2339752" y="1556792"/>
            <a:ext cx="40324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lock(prevention);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lock(L1);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 lock(L2);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 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  unlock(prevention);</a:t>
            </a:r>
          </a:p>
        </p:txBody>
      </p:sp>
    </p:spTree>
    <p:extLst>
      <p:ext uri="{BB962C8B-B14F-4D97-AF65-F5344CB8AC3E}">
        <p14:creationId xmlns:p14="http://schemas.microsoft.com/office/powerpoint/2010/main" val="149061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31BC0732-B370-4FFA-88AC-58B962A9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No Preemption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23023D7-E361-449A-B8F1-00C9B65D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sz="2400" b="1" dirty="0"/>
              <a:t>Multiple lock acquisition </a:t>
            </a:r>
            <a:r>
              <a:rPr lang="en-US" altLang="ko-KR" sz="2400" dirty="0"/>
              <a:t>often gets us into trouble because when waiting for one lock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we are holding another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Used to build a </a:t>
            </a:r>
            <a:r>
              <a:rPr lang="en-US" altLang="ko-KR" sz="2000" i="1" dirty="0">
                <a:cs typeface="Courier New" panose="02070309020205020404" pitchFamily="49" charset="0"/>
              </a:rPr>
              <a:t>deadlock-free</a:t>
            </a:r>
            <a:r>
              <a:rPr lang="en-US" altLang="ko-KR" sz="2000" dirty="0">
                <a:cs typeface="Courier New" panose="02070309020205020404" pitchFamily="49" charset="0"/>
              </a:rPr>
              <a:t>, </a:t>
            </a:r>
            <a:r>
              <a:rPr lang="en-US" altLang="ko-KR" sz="2000" i="1" dirty="0">
                <a:cs typeface="Courier New" panose="02070309020205020404" pitchFamily="49" charset="0"/>
              </a:rPr>
              <a:t>ordering-robust</a:t>
            </a:r>
            <a:r>
              <a:rPr lang="en-US" altLang="ko-KR" sz="2000" dirty="0">
                <a:cs typeface="Courier New" panose="02070309020205020404" pitchFamily="49" charset="0"/>
              </a:rPr>
              <a:t> lock acquisition protocol.</a:t>
            </a:r>
          </a:p>
          <a:p>
            <a:pPr lvl="1"/>
            <a:r>
              <a:rPr lang="en-US" altLang="ko-KR" sz="2000" dirty="0"/>
              <a:t>Grab the lock (if it is available).</a:t>
            </a:r>
          </a:p>
          <a:p>
            <a:pPr lvl="1"/>
            <a:r>
              <a:rPr lang="en-US" altLang="ko-KR" sz="2000" dirty="0"/>
              <a:t>Or, return -1: you should try again later.</a:t>
            </a:r>
            <a:endParaRPr lang="ko-KR" altLang="en-US" dirty="0"/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66D58717-A653-4821-B527-E38FE6FCA1E5}"/>
              </a:ext>
            </a:extLst>
          </p:cNvPr>
          <p:cNvSpPr/>
          <p:nvPr/>
        </p:nvSpPr>
        <p:spPr>
          <a:xfrm>
            <a:off x="1720253" y="3733800"/>
            <a:ext cx="43924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top: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lock(L1);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(L2) ==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unlock(L1);	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81520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B6C8B11-20D7-409A-AA7D-62702989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No Preemption (Cont.)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3AC6037-D97C-432A-B80D-56ED72CBA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 err="1"/>
              <a:t>livelock</a:t>
            </a:r>
            <a:endParaRPr lang="en-US" altLang="ko-KR" dirty="0"/>
          </a:p>
          <a:p>
            <a:pPr lvl="1"/>
            <a:r>
              <a:rPr lang="en-US" altLang="ko-KR" dirty="0"/>
              <a:t>Both systems are running through the code sequence </a:t>
            </a:r>
            <a:r>
              <a:rPr lang="en-US" altLang="ko-KR" i="1" dirty="0"/>
              <a:t>over and over again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u="sng" dirty="0"/>
              <a:t>Progress is not being made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Solution: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b="1" dirty="0"/>
              <a:t>a random delay </a:t>
            </a:r>
            <a:r>
              <a:rPr lang="en-US" altLang="ko-KR" dirty="0"/>
              <a:t>before looping back and trying the entire thing over again.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4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BC15C05A-BB79-491B-B470-1CD36CFA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Mutual Exclusion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2C0C88E-8013-470E-B95A-334306F9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wait-free</a:t>
            </a:r>
          </a:p>
          <a:p>
            <a:pPr lvl="1"/>
            <a:r>
              <a:rPr lang="en-US" altLang="ko-KR" dirty="0"/>
              <a:t>Using powerful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You can build data structures in a manner that </a:t>
            </a:r>
            <a:r>
              <a:rPr lang="en-US" altLang="ko-KR" i="1" dirty="0"/>
              <a:t>does not require </a:t>
            </a:r>
            <a:r>
              <a:rPr lang="en-US" altLang="ko-KR" u="sng" dirty="0"/>
              <a:t>explicit locking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64601D63-9341-48DB-8B0A-6CC87581FC36}"/>
              </a:ext>
            </a:extLst>
          </p:cNvPr>
          <p:cNvSpPr/>
          <p:nvPr/>
        </p:nvSpPr>
        <p:spPr>
          <a:xfrm>
            <a:off x="1115616" y="2924944"/>
            <a:ext cx="6912768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*address,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(*address == expected){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*address = new;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success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2654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0EB1DD98-C45D-44A5-A995-01F0A9AB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4211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8722B4A-11FB-4DFF-A92C-CCD3A48D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978718"/>
            <a:ext cx="8786812" cy="550125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We now wanted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by a certain amount: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Repeatedly tries to update the value to </a:t>
            </a:r>
            <a:r>
              <a:rPr lang="en-US" altLang="ko-KR" i="1" dirty="0"/>
              <a:t>the new amount </a:t>
            </a:r>
            <a:r>
              <a:rPr lang="en-US" altLang="ko-KR" dirty="0"/>
              <a:t>and uses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to do so.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No lock </a:t>
            </a:r>
            <a:r>
              <a:rPr lang="en-US" altLang="ko-KR" dirty="0"/>
              <a:t>is acquired</a:t>
            </a:r>
          </a:p>
          <a:p>
            <a:pPr lvl="1"/>
            <a:r>
              <a:rPr lang="en-US" altLang="ko-KR" b="1" dirty="0"/>
              <a:t>No deadlock </a:t>
            </a:r>
            <a:r>
              <a:rPr lang="en-US" altLang="ko-KR" dirty="0"/>
              <a:t>can arise</a:t>
            </a:r>
          </a:p>
          <a:p>
            <a:pPr lvl="1"/>
            <a:r>
              <a:rPr lang="en-US" altLang="ko-KR" b="1" dirty="0" err="1"/>
              <a:t>livelock</a:t>
            </a:r>
            <a:r>
              <a:rPr lang="en-US" altLang="ko-KR" dirty="0"/>
              <a:t> is still a possibility.</a:t>
            </a:r>
            <a:endParaRPr lang="ko-KR" altLang="en-US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0BC50B1C-EBF9-4C0A-9D6F-E15EA0A3ECB3}"/>
              </a:ext>
            </a:extLst>
          </p:cNvPr>
          <p:cNvSpPr/>
          <p:nvPr/>
        </p:nvSpPr>
        <p:spPr>
          <a:xfrm>
            <a:off x="1062806" y="2065559"/>
            <a:ext cx="691276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AtomicIncrement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*value,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amount){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 = *value;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old,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old+amount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713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3E78EBBE-A1ED-4CB7-B0F8-247BBD8E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14174BF-F0D6-4317-82FC-DD956F7B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b="1" dirty="0"/>
              <a:t>More complex example</a:t>
            </a:r>
            <a:r>
              <a:rPr lang="en-US" altLang="ko-KR" dirty="0"/>
              <a:t>: list insertion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called by multiple threads at the “</a:t>
            </a:r>
            <a:r>
              <a:rPr lang="en-US" altLang="ko-KR" i="1" dirty="0"/>
              <a:t>same time</a:t>
            </a:r>
            <a:r>
              <a:rPr lang="en-US" altLang="ko-KR" dirty="0"/>
              <a:t>”, this code has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B81573DB-8749-423D-9106-AFF4AF358125}"/>
              </a:ext>
            </a:extLst>
          </p:cNvPr>
          <p:cNvSpPr/>
          <p:nvPr/>
        </p:nvSpPr>
        <p:spPr>
          <a:xfrm>
            <a:off x="1045940" y="1628800"/>
            <a:ext cx="6766420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	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 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6712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DD3504F0-7787-485A-9CC4-C9D873D9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3D25813-D8E3-4D40-9ACF-AA25CC2A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Solution</a:t>
            </a:r>
            <a:r>
              <a:rPr lang="en-US" altLang="ko-KR" sz="2800" dirty="0"/>
              <a:t>:</a:t>
            </a:r>
          </a:p>
          <a:p>
            <a:pPr lvl="1"/>
            <a:r>
              <a:rPr lang="en-US" altLang="ko-KR" sz="2400" dirty="0"/>
              <a:t>Surrounding this code with a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lock acquire </a:t>
            </a:r>
            <a:r>
              <a:rPr lang="en-US" altLang="ko-KR" sz="2400" dirty="0"/>
              <a:t>and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wait-free manner </a:t>
            </a:r>
            <a:r>
              <a:rPr lang="en-US" altLang="ko-KR" sz="2400" dirty="0"/>
              <a:t>using the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sz="2400" dirty="0"/>
              <a:t> instruction</a:t>
            </a:r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62A14DD1-2263-4C64-9537-3561BDEE8D96}"/>
              </a:ext>
            </a:extLst>
          </p:cNvPr>
          <p:cNvSpPr/>
          <p:nvPr/>
        </p:nvSpPr>
        <p:spPr>
          <a:xfrm>
            <a:off x="1331640" y="1793422"/>
            <a:ext cx="67664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begin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unlock(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//end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C0F19A57-18FD-441F-814B-41C1865C272F}"/>
              </a:ext>
            </a:extLst>
          </p:cNvPr>
          <p:cNvSpPr/>
          <p:nvPr/>
        </p:nvSpPr>
        <p:spPr>
          <a:xfrm>
            <a:off x="1331640" y="4493438"/>
            <a:ext cx="6766420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n-&gt;next 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(&amp;head, n-&gt;next, n));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0394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B47F2239-ACE3-4170-A303-B5E3B02E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Deadlock Avoidance via Scheduling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25EF407-AC27-48A1-8BDB-24CE70C5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In some scenarios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 avoidance </a:t>
            </a:r>
            <a:r>
              <a:rPr lang="en-US" altLang="ko-KR" dirty="0"/>
              <a:t>is preferable.</a:t>
            </a:r>
          </a:p>
          <a:p>
            <a:pPr lvl="1"/>
            <a:r>
              <a:rPr lang="en-US" altLang="ko-KR" b="1" dirty="0"/>
              <a:t>Global knowledge </a:t>
            </a:r>
            <a:r>
              <a:rPr lang="en-US" altLang="ko-KR" dirty="0"/>
              <a:t>is required:</a:t>
            </a:r>
          </a:p>
          <a:p>
            <a:pPr lvl="2"/>
            <a:r>
              <a:rPr lang="en-US" altLang="ko-KR" dirty="0"/>
              <a:t>Which locks various threads might grab during their execution.</a:t>
            </a:r>
          </a:p>
          <a:p>
            <a:pPr lvl="2"/>
            <a:r>
              <a:rPr lang="en-US" altLang="ko-KR" dirty="0"/>
              <a:t>Subsequently schedules said threads in a way as </a:t>
            </a:r>
            <a:r>
              <a:rPr lang="en-US" altLang="ko-KR" u="sng" dirty="0"/>
              <a:t>to guarantee</a:t>
            </a:r>
            <a:r>
              <a:rPr lang="en-US" altLang="ko-KR" dirty="0"/>
              <a:t> no deadlock can occur.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59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95068303-A910-4145-BBDF-03F2894A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1" y="295547"/>
            <a:ext cx="8786812" cy="58578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 of Deadlock Avoidance via Scheduling (1) </a:t>
            </a:r>
            <a:endParaRPr lang="ko-KR" altLang="en-US" sz="3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06174F7-CECB-4465-84B9-29717556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45" y="1058612"/>
            <a:ext cx="8786812" cy="5501258"/>
          </a:xfrm>
        </p:spPr>
        <p:txBody>
          <a:bodyPr/>
          <a:lstStyle/>
          <a:p>
            <a:r>
              <a:rPr lang="en-US" altLang="ko-KR" sz="2800" dirty="0"/>
              <a:t>We have two processors and four threads.</a:t>
            </a:r>
          </a:p>
          <a:p>
            <a:pPr lvl="1"/>
            <a:r>
              <a:rPr lang="en-US" altLang="ko-KR" sz="2400" dirty="0"/>
              <a:t>Lock acquisition demands of the threads: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A smart scheduler could compute that as long as </a:t>
            </a:r>
            <a:r>
              <a:rPr lang="en-US" altLang="ko-KR" sz="2400" u="sng" dirty="0"/>
              <a:t>T1 and T2 are not run at the same time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no deadlock </a:t>
            </a:r>
            <a:r>
              <a:rPr lang="en-US" altLang="ko-KR" sz="2400" dirty="0"/>
              <a:t>could ever arise.</a:t>
            </a:r>
            <a:endParaRPr lang="ko-KR" altLang="en-US" sz="2400" dirty="0"/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CF874EB6-7866-4F82-A3CA-BA7EC608BC7A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2082552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그룹 18">
            <a:extLst>
              <a:ext uri="{FF2B5EF4-FFF2-40B4-BE49-F238E27FC236}">
                <a16:creationId xmlns:a16="http://schemas.microsoft.com/office/drawing/2014/main" id="{377B30E5-B803-46F6-882A-AE6B42799E4F}"/>
              </a:ext>
            </a:extLst>
          </p:cNvPr>
          <p:cNvGrpSpPr/>
          <p:nvPr/>
        </p:nvGrpSpPr>
        <p:grpSpPr>
          <a:xfrm>
            <a:off x="2555776" y="4721821"/>
            <a:ext cx="3528392" cy="1011435"/>
            <a:chOff x="2483768" y="4509120"/>
            <a:chExt cx="3528392" cy="10114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AE1C55-FE96-4D9F-A64B-70A889440D7A}"/>
                </a:ext>
              </a:extLst>
            </p:cNvPr>
            <p:cNvSpPr txBox="1"/>
            <p:nvPr/>
          </p:nvSpPr>
          <p:spPr>
            <a:xfrm>
              <a:off x="2483769" y="4571256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0DDC35-E901-40BC-8858-8594CB108D61}"/>
                </a:ext>
              </a:extLst>
            </p:cNvPr>
            <p:cNvSpPr txBox="1"/>
            <p:nvPr/>
          </p:nvSpPr>
          <p:spPr>
            <a:xfrm>
              <a:off x="2483768" y="5095057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4">
              <a:extLst>
                <a:ext uri="{FF2B5EF4-FFF2-40B4-BE49-F238E27FC236}">
                  <a16:creationId xmlns:a16="http://schemas.microsoft.com/office/drawing/2014/main" id="{86681D4A-154D-418E-BF9F-DBF6A419E5D3}"/>
                </a:ext>
              </a:extLst>
            </p:cNvPr>
            <p:cNvSpPr/>
            <p:nvPr/>
          </p:nvSpPr>
          <p:spPr>
            <a:xfrm>
              <a:off x="3347864" y="4509120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5">
              <a:extLst>
                <a:ext uri="{FF2B5EF4-FFF2-40B4-BE49-F238E27FC236}">
                  <a16:creationId xmlns:a16="http://schemas.microsoft.com/office/drawing/2014/main" id="{01255967-B3EC-4BAE-BA7B-0FDF4CA3E7FD}"/>
                </a:ext>
              </a:extLst>
            </p:cNvPr>
            <p:cNvSpPr/>
            <p:nvPr/>
          </p:nvSpPr>
          <p:spPr>
            <a:xfrm>
              <a:off x="4355976" y="4509120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16">
              <a:extLst>
                <a:ext uri="{FF2B5EF4-FFF2-40B4-BE49-F238E27FC236}">
                  <a16:creationId xmlns:a16="http://schemas.microsoft.com/office/drawing/2014/main" id="{DAAB3C33-914E-44CA-B826-B64A99DED84C}"/>
                </a:ext>
              </a:extLst>
            </p:cNvPr>
            <p:cNvSpPr/>
            <p:nvPr/>
          </p:nvSpPr>
          <p:spPr>
            <a:xfrm>
              <a:off x="3347864" y="5088507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95CFF133-B182-4F9C-8ABF-4B8C69B1C79C}"/>
                </a:ext>
              </a:extLst>
            </p:cNvPr>
            <p:cNvSpPr/>
            <p:nvPr/>
          </p:nvSpPr>
          <p:spPr>
            <a:xfrm>
              <a:off x="4932040" y="5088507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12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"/>
            <a:ext cx="7368833" cy="121919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Common Concurrency Problems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BB5022-BB39-4E39-9E25-06A79B709D5A}"/>
              </a:ext>
            </a:extLst>
          </p:cNvPr>
          <p:cNvSpPr txBox="1"/>
          <p:nvPr/>
        </p:nvSpPr>
        <p:spPr>
          <a:xfrm>
            <a:off x="383631" y="1073297"/>
            <a:ext cx="7955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More recent work focuses on studying other types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common concurrency bugs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Take a brief look at some example concurrency problems found in real code bases.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42FE3D8-6F39-4844-AF58-F56244BB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56" y="2193645"/>
            <a:ext cx="7812892" cy="756553"/>
          </a:xfrm>
        </p:spPr>
        <p:txBody>
          <a:bodyPr/>
          <a:lstStyle/>
          <a:p>
            <a:r>
              <a:rPr lang="en-US" altLang="ko-KR" sz="1800" dirty="0"/>
              <a:t>Focus on four major open-source applications</a:t>
            </a:r>
          </a:p>
          <a:p>
            <a:pPr lvl="1"/>
            <a:r>
              <a:rPr lang="en-US" altLang="ko-KR" sz="1800" dirty="0"/>
              <a:t>MySQL, Apache, Mozilla, OpenOffice.</a:t>
            </a:r>
          </a:p>
          <a:p>
            <a:endParaRPr lang="ko-KR" altLang="en-US" dirty="0"/>
          </a:p>
        </p:txBody>
      </p:sp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54AE8EE0-49BC-478F-938E-34976E92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81321"/>
              </p:ext>
            </p:extLst>
          </p:nvPr>
        </p:nvGraphicFramePr>
        <p:xfrm>
          <a:off x="766501" y="2932236"/>
          <a:ext cx="56886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it does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Non-Deadlock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Mozilla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 Office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Office Suite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B6A7914-061A-47D0-9148-AF6BE3C3D7CF}"/>
              </a:ext>
            </a:extLst>
          </p:cNvPr>
          <p:cNvSpPr txBox="1"/>
          <p:nvPr/>
        </p:nvSpPr>
        <p:spPr>
          <a:xfrm>
            <a:off x="2080293" y="4667993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Bugs In Modern Applications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8A23E9-1681-4774-A290-9FEE0DDAC5BC}"/>
              </a:ext>
            </a:extLst>
          </p:cNvPr>
          <p:cNvSpPr txBox="1"/>
          <p:nvPr/>
        </p:nvSpPr>
        <p:spPr>
          <a:xfrm>
            <a:off x="766501" y="4914563"/>
            <a:ext cx="675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Make up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majority of concurrency </a:t>
            </a:r>
            <a:r>
              <a:rPr lang="en-US" altLang="ko-KR" dirty="0"/>
              <a:t>bugs.</a:t>
            </a:r>
          </a:p>
          <a:p>
            <a:r>
              <a:rPr lang="en-US" altLang="ko-KR" dirty="0"/>
              <a:t>Two major types of non deadlock bugs: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Atomicity violation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Order violation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4C36C612-D682-4896-B1C6-CF59C50B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82" y="382295"/>
            <a:ext cx="8786812" cy="58578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 of Deadlock Avoidance via Scheduling (2) </a:t>
            </a:r>
            <a:endParaRPr lang="ko-KR" altLang="en-US" sz="3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3077547-3218-4101-8593-F0592A70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82" y="1206802"/>
            <a:ext cx="8786812" cy="550125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More contention for the same resources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A possible schedule that guarantees that </a:t>
            </a:r>
            <a:r>
              <a:rPr lang="en-US" altLang="ko-KR" sz="2400" i="1" dirty="0"/>
              <a:t>no deadlock </a:t>
            </a:r>
            <a:r>
              <a:rPr lang="en-US" altLang="ko-KR" sz="2400" dirty="0"/>
              <a:t>could ever occur.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2"/>
            <a:r>
              <a:rPr lang="en-US" altLang="ko-KR" sz="2000" dirty="0"/>
              <a:t>The total time to complete the jobs is lengthened considerably.</a:t>
            </a:r>
          </a:p>
          <a:p>
            <a:pPr lvl="2"/>
            <a:endParaRPr lang="en-US" altLang="ko-KR" sz="2000" dirty="0"/>
          </a:p>
          <a:p>
            <a:pPr marL="457200" lvl="1" indent="0">
              <a:buNone/>
            </a:pPr>
            <a:endParaRPr lang="ko-KR" altLang="en-US" sz="2400" dirty="0"/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62AC8390-5C84-44F3-BD55-E68CEE134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3811"/>
              </p:ext>
            </p:extLst>
          </p:nvPr>
        </p:nvGraphicFramePr>
        <p:xfrm>
          <a:off x="1902074" y="1977236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그룹 6">
            <a:extLst>
              <a:ext uri="{FF2B5EF4-FFF2-40B4-BE49-F238E27FC236}">
                <a16:creationId xmlns:a16="http://schemas.microsoft.com/office/drawing/2014/main" id="{C642F863-1B49-4EB3-90C8-48B09ECE5C38}"/>
              </a:ext>
            </a:extLst>
          </p:cNvPr>
          <p:cNvGrpSpPr/>
          <p:nvPr/>
        </p:nvGrpSpPr>
        <p:grpSpPr>
          <a:xfrm>
            <a:off x="2046089" y="4112449"/>
            <a:ext cx="4536504" cy="1011435"/>
            <a:chOff x="1979712" y="3645024"/>
            <a:chExt cx="4536504" cy="10114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C66065-2F81-4184-A822-FD124FE6CFDE}"/>
                </a:ext>
              </a:extLst>
            </p:cNvPr>
            <p:cNvSpPr txBox="1"/>
            <p:nvPr/>
          </p:nvSpPr>
          <p:spPr>
            <a:xfrm>
              <a:off x="1979713" y="370716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4D59B9-1C5D-4953-BBBB-6521836129F7}"/>
                </a:ext>
              </a:extLst>
            </p:cNvPr>
            <p:cNvSpPr txBox="1"/>
            <p:nvPr/>
          </p:nvSpPr>
          <p:spPr>
            <a:xfrm>
              <a:off x="1979712" y="4230961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4">
              <a:extLst>
                <a:ext uri="{FF2B5EF4-FFF2-40B4-BE49-F238E27FC236}">
                  <a16:creationId xmlns:a16="http://schemas.microsoft.com/office/drawing/2014/main" id="{A891A37C-7B54-494B-9E81-A95069FF1F7E}"/>
                </a:ext>
              </a:extLst>
            </p:cNvPr>
            <p:cNvSpPr/>
            <p:nvPr/>
          </p:nvSpPr>
          <p:spPr>
            <a:xfrm>
              <a:off x="5508104" y="4224411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5">
              <a:extLst>
                <a:ext uri="{FF2B5EF4-FFF2-40B4-BE49-F238E27FC236}">
                  <a16:creationId xmlns:a16="http://schemas.microsoft.com/office/drawing/2014/main" id="{6E5591DB-BBF4-4DC0-A385-9D8B40F53B02}"/>
                </a:ext>
              </a:extLst>
            </p:cNvPr>
            <p:cNvSpPr/>
            <p:nvPr/>
          </p:nvSpPr>
          <p:spPr>
            <a:xfrm>
              <a:off x="2843808" y="3645024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16">
              <a:extLst>
                <a:ext uri="{FF2B5EF4-FFF2-40B4-BE49-F238E27FC236}">
                  <a16:creationId xmlns:a16="http://schemas.microsoft.com/office/drawing/2014/main" id="{244D167E-8C67-44C9-B597-10E7A6245089}"/>
                </a:ext>
              </a:extLst>
            </p:cNvPr>
            <p:cNvSpPr/>
            <p:nvPr/>
          </p:nvSpPr>
          <p:spPr>
            <a:xfrm>
              <a:off x="2843808" y="4224411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C9FFA10E-4F1F-441C-9DF9-ED95F2C11FD6}"/>
                </a:ext>
              </a:extLst>
            </p:cNvPr>
            <p:cNvSpPr/>
            <p:nvPr/>
          </p:nvSpPr>
          <p:spPr>
            <a:xfrm>
              <a:off x="4427984" y="4224411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72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2E228350-3E7B-4975-BFCB-9E83EA0E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Detect and Recover</a:t>
            </a:r>
            <a:endParaRPr lang="ko-KR" altLang="en-US" sz="3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9A17953-EE48-4D12-A7E2-CADB8B56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Allow deadlock </a:t>
            </a:r>
            <a:r>
              <a:rPr lang="en-US" altLang="ko-KR" sz="2800" dirty="0"/>
              <a:t>to occasionally occur and then </a:t>
            </a:r>
            <a:r>
              <a:rPr lang="en-US" altLang="ko-KR" sz="2800" i="1" dirty="0"/>
              <a:t>take some action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b="1" dirty="0"/>
              <a:t>Example</a:t>
            </a:r>
            <a:r>
              <a:rPr lang="en-US" altLang="ko-KR" sz="2400" dirty="0"/>
              <a:t>: if an OS froze, you would reboot it.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Many database systems employ </a:t>
            </a:r>
            <a:r>
              <a:rPr lang="en-US" altLang="ko-KR" sz="2800" i="1" dirty="0"/>
              <a:t>deadlock detection</a:t>
            </a:r>
            <a:r>
              <a:rPr lang="en-US" altLang="ko-KR" sz="2800" dirty="0"/>
              <a:t> and </a:t>
            </a:r>
            <a:r>
              <a:rPr lang="en-US" altLang="ko-KR" sz="2800" i="1" dirty="0"/>
              <a:t>recovery technique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dirty="0"/>
              <a:t>A deadlock detector </a:t>
            </a:r>
            <a:r>
              <a:rPr lang="en-US" altLang="ko-KR" sz="2400" b="1" dirty="0"/>
              <a:t>runs periodically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Building a </a:t>
            </a:r>
            <a:r>
              <a:rPr lang="en-US" altLang="ko-KR" sz="2400" b="1" dirty="0"/>
              <a:t>resource graph </a:t>
            </a:r>
            <a:r>
              <a:rPr lang="en-US" altLang="ko-KR" sz="2400" dirty="0"/>
              <a:t>and checking it for cycles.</a:t>
            </a:r>
          </a:p>
          <a:p>
            <a:pPr lvl="1"/>
            <a:r>
              <a:rPr lang="en-US" altLang="ko-KR" sz="2400" dirty="0"/>
              <a:t>In deadlock, the system </a:t>
            </a:r>
            <a:r>
              <a:rPr lang="en-US" altLang="ko-KR" sz="2400" b="1" dirty="0"/>
              <a:t>need to be restarted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46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5EF03931-7548-4C12-A8D9-CC3C9B95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/>
              <a:t>Resources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F206518-1C10-45A9-AB50-1CFB30C9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22413"/>
            <a:ext cx="7240587" cy="39560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Resource types 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. . ., 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m</a:t>
            </a:r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altLang="en-US" i="1" dirty="0">
                <a:ea typeface="ＭＳ Ｐゴシック" panose="020B0600070205080204" pitchFamily="34" charset="-128"/>
              </a:rPr>
              <a:t>CPU cycles, memory space, I/O devices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Each resource type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has </a:t>
            </a:r>
            <a:r>
              <a:rPr lang="en-US" altLang="en-US" i="1" dirty="0"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instances.</a:t>
            </a:r>
          </a:p>
          <a:p>
            <a:pPr>
              <a:defRPr/>
            </a:pPr>
            <a:r>
              <a:rPr lang="en-US" dirty="0"/>
              <a:t>Sequence of events required to use a resource</a:t>
            </a:r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dirty="0"/>
              <a:t>Request the resource.</a:t>
            </a:r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dirty="0"/>
              <a:t>Use the resource.</a:t>
            </a:r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dirty="0"/>
              <a:t>Release the resource.</a:t>
            </a:r>
          </a:p>
        </p:txBody>
      </p:sp>
    </p:spTree>
    <p:extLst>
      <p:ext uri="{BB962C8B-B14F-4D97-AF65-F5344CB8AC3E}">
        <p14:creationId xmlns:p14="http://schemas.microsoft.com/office/powerpoint/2010/main" val="3321340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BD4BBF5A-FD33-42A3-BA66-3B4EAF83E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Deadlock Problem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7157F60-1D14-457B-A5BF-1BCBDBD9DDC0}"/>
              </a:ext>
            </a:extLst>
          </p:cNvPr>
          <p:cNvSpPr txBox="1">
            <a:spLocks noChangeArrowheads="1"/>
          </p:cNvSpPr>
          <p:nvPr/>
        </p:nvSpPr>
        <p:spPr>
          <a:xfrm>
            <a:off x="806450" y="1233488"/>
            <a:ext cx="7756525" cy="444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ea typeface="ＭＳ Ｐゴシック" panose="020B0600070205080204" pitchFamily="34" charset="-128"/>
              </a:rPr>
              <a:t>A set of blocked processes each holding a resource and waiting to acquire a resource held by another process in the set</a:t>
            </a:r>
          </a:p>
          <a:p>
            <a:pPr>
              <a:buSzPct val="85000"/>
            </a:pPr>
            <a:r>
              <a:rPr lang="en-US" altLang="en-US" sz="2000">
                <a:ea typeface="ＭＳ Ｐゴシック" panose="020B0600070205080204" pitchFamily="34" charset="-128"/>
              </a:rPr>
              <a:t>Example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System has 2 disk drives</a:t>
            </a:r>
          </a:p>
          <a:p>
            <a:pPr lvl="1"/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 and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 each hold one disk drive and each needs another one</a:t>
            </a:r>
          </a:p>
          <a:p>
            <a:pPr>
              <a:buSzPct val="85000"/>
            </a:pPr>
            <a:r>
              <a:rPr lang="en-US" altLang="en-US" sz="2000">
                <a:ea typeface="ＭＳ Ｐゴシック" panose="020B0600070205080204" pitchFamily="34" charset="-128"/>
              </a:rPr>
              <a:t>Example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semaphores </a:t>
            </a:r>
            <a:r>
              <a:rPr lang="en-US" altLang="en-US" sz="2000" i="1">
                <a:ea typeface="ＭＳ Ｐゴシック" panose="020B0600070205080204" pitchFamily="34" charset="-128"/>
              </a:rPr>
              <a:t>A</a:t>
            </a:r>
            <a:r>
              <a:rPr lang="en-US" altLang="en-US" sz="2000">
                <a:ea typeface="ＭＳ Ｐゴシック" panose="020B0600070205080204" pitchFamily="34" charset="-128"/>
              </a:rPr>
              <a:t> and</a:t>
            </a:r>
            <a:r>
              <a:rPr lang="en-US" altLang="en-US" sz="2000" i="1">
                <a:ea typeface="ＭＳ Ｐゴシック" panose="020B0600070205080204" pitchFamily="34" charset="-128"/>
              </a:rPr>
              <a:t> B</a:t>
            </a:r>
            <a:r>
              <a:rPr lang="en-US" altLang="en-US" sz="2000">
                <a:ea typeface="ＭＳ Ｐゴシック" panose="020B0600070205080204" pitchFamily="34" charset="-128"/>
              </a:rPr>
              <a:t>, initialized to 1</a:t>
            </a:r>
          </a:p>
          <a:p>
            <a:pPr lvl="4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		  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4">
              <a:buFontTx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wait (A);		wait(B)</a:t>
            </a:r>
          </a:p>
          <a:p>
            <a:pPr lvl="4">
              <a:buFontTx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wait (B);		wait(A)</a:t>
            </a:r>
          </a:p>
          <a:p>
            <a:pPr lvl="1"/>
            <a:endParaRPr lang="en-US" altLang="en-US" sz="20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30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6B713-BE24-4FAF-8E3F-2BF955AD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AE448-66A1-4513-9C83-B9A004B457A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Resource Acquisition (1)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7F46C4C-94E1-418B-AAF2-B01AE8E1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582738"/>
            <a:ext cx="8337550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09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35A81F5-B08F-403B-BE09-475D32DB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0"/>
            <a:ext cx="8229600" cy="1143000"/>
          </a:xfrm>
        </p:spPr>
        <p:txBody>
          <a:bodyPr/>
          <a:lstStyle/>
          <a:p>
            <a:r>
              <a:rPr lang="en-US" altLang="en-US"/>
              <a:t>Resource Acquisition (2)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F374578-1EF7-4EB8-B1FE-A3DBF58C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914400"/>
            <a:ext cx="6637338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2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84DE18A-7DFC-412A-BA12-D2DBC9DE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/>
              <a:t>Deadlock Modeling (1)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4F8442D-717D-488F-833A-4CF7BFAA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719263"/>
            <a:ext cx="77628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90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7DC0E38A-156E-4097-8533-4359605E0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Basic Facts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9C98AC5-B8AC-4F05-A2BC-8F32BF9A3675}"/>
              </a:ext>
            </a:extLst>
          </p:cNvPr>
          <p:cNvSpPr txBox="1">
            <a:spLocks noChangeArrowheads="1"/>
          </p:cNvSpPr>
          <p:nvPr/>
        </p:nvSpPr>
        <p:spPr>
          <a:xfrm>
            <a:off x="827088" y="1454150"/>
            <a:ext cx="6353175" cy="440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ea typeface="ＭＳ Ｐゴシック" panose="020B0600070205080204" pitchFamily="34" charset="-128"/>
              </a:rPr>
              <a:t>If graph contains no cycles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 no deadlock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  <p:extLst>
      <p:ext uri="{BB962C8B-B14F-4D97-AF65-F5344CB8AC3E}">
        <p14:creationId xmlns:p14="http://schemas.microsoft.com/office/powerpoint/2010/main" val="268345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EA14F8C-40B2-43D6-A2DF-5439B41E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/>
              <a:t>Deadlock Modeling (2)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18342CB-4E14-4572-909C-45A715E7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"/>
          <a:stretch>
            <a:fillRect/>
          </a:stretch>
        </p:blipFill>
        <p:spPr bwMode="auto">
          <a:xfrm>
            <a:off x="871538" y="1460500"/>
            <a:ext cx="7400925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3E6E-D381-4436-8972-498309A8491B}"/>
              </a:ext>
            </a:extLst>
          </p:cNvPr>
          <p:cNvSpPr txBox="1">
            <a:spLocks/>
          </p:cNvSpPr>
          <p:nvPr/>
        </p:nvSpPr>
        <p:spPr>
          <a:xfrm>
            <a:off x="942975" y="5610225"/>
            <a:ext cx="7759700" cy="833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/>
              <a:t>An example of how deadlock occurs and how it can be avoided.</a:t>
            </a:r>
          </a:p>
        </p:txBody>
      </p:sp>
    </p:spTree>
    <p:extLst>
      <p:ext uri="{BB962C8B-B14F-4D97-AF65-F5344CB8AC3E}">
        <p14:creationId xmlns:p14="http://schemas.microsoft.com/office/powerpoint/2010/main" val="262756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9DA6BC6-1AA1-4F4C-A0BF-8E688ED3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Deadlock Modeling (3)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60A0B75-47F7-46C3-8052-963E5A02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95350"/>
            <a:ext cx="6988175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A45AD5F-4344-4A50-8D21-72117BA82F73}"/>
              </a:ext>
            </a:extLst>
          </p:cNvPr>
          <p:cNvSpPr txBox="1">
            <a:spLocks/>
          </p:cNvSpPr>
          <p:nvPr/>
        </p:nvSpPr>
        <p:spPr>
          <a:xfrm>
            <a:off x="942975" y="5610225"/>
            <a:ext cx="7759700" cy="833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/>
              <a:t>An example of how deadlock occurs and how it can be avoided.</a:t>
            </a:r>
          </a:p>
        </p:txBody>
      </p:sp>
    </p:spTree>
    <p:extLst>
      <p:ext uri="{BB962C8B-B14F-4D97-AF65-F5344CB8AC3E}">
        <p14:creationId xmlns:p14="http://schemas.microsoft.com/office/powerpoint/2010/main" val="192230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B89FF160-7DA2-481F-B331-BC028B1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Atomicity-Violation Bugs </a:t>
            </a:r>
            <a:endParaRPr lang="ko-KR" altLang="en-US" sz="36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093543D-847D-4C24-A8BD-EF9D2CED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29673"/>
            <a:ext cx="8786812" cy="5501258"/>
          </a:xfrm>
        </p:spPr>
        <p:txBody>
          <a:bodyPr/>
          <a:lstStyle/>
          <a:p>
            <a:r>
              <a:rPr lang="en-US" altLang="ko-KR" sz="2800" dirty="0"/>
              <a:t>The desired </a:t>
            </a:r>
            <a:r>
              <a:rPr lang="en-US" altLang="ko-KR" sz="2800" b="1" dirty="0" err="1"/>
              <a:t>serializability</a:t>
            </a:r>
            <a:r>
              <a:rPr lang="en-US" altLang="ko-KR" sz="2800" dirty="0"/>
              <a:t> among multiple memory accesses is </a:t>
            </a:r>
            <a:r>
              <a:rPr lang="en-US" altLang="ko-KR" sz="2800" i="1" dirty="0"/>
              <a:t>violated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400" dirty="0"/>
              <a:t>Simple Example found in MySQL:</a:t>
            </a:r>
          </a:p>
          <a:p>
            <a:pPr lvl="2"/>
            <a:r>
              <a:rPr lang="en-US" altLang="ko-KR" sz="2000" dirty="0"/>
              <a:t>Two different threads access the field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proc_info</a:t>
            </a:r>
            <a:r>
              <a:rPr lang="en-US" altLang="ko-KR" sz="2000" dirty="0"/>
              <a:t> in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thd</a:t>
            </a:r>
            <a:r>
              <a:rPr lang="en-US" altLang="ko-KR" sz="2000" dirty="0"/>
              <a:t>.</a:t>
            </a:r>
          </a:p>
          <a:p>
            <a:endParaRPr lang="ko-KR" altLang="en-US" sz="2800" dirty="0"/>
          </a:p>
        </p:txBody>
      </p:sp>
      <p:sp>
        <p:nvSpPr>
          <p:cNvPr id="20" name="직사각형 5">
            <a:extLst>
              <a:ext uri="{FF2B5EF4-FFF2-40B4-BE49-F238E27FC236}">
                <a16:creationId xmlns:a16="http://schemas.microsoft.com/office/drawing/2014/main" id="{B7C6734F-19E7-48D2-8F63-3093A1A371AE}"/>
              </a:ext>
            </a:extLst>
          </p:cNvPr>
          <p:cNvSpPr/>
          <p:nvPr/>
        </p:nvSpPr>
        <p:spPr>
          <a:xfrm>
            <a:off x="1447800" y="3532311"/>
            <a:ext cx="5976664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</a:t>
            </a:r>
            <a:r>
              <a:rPr lang="en-US" altLang="ko-KR" sz="1200" dirty="0">
                <a:solidFill>
                  <a:schemeClr val="accent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2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	…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2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…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}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    </a:t>
            </a:r>
            <a:r>
              <a:rPr lang="en-US" altLang="ko-KR" sz="12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</a:t>
            </a:r>
            <a:r>
              <a:rPr lang="en-US" altLang="ko-KR" sz="12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2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2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1A50C65-7608-4258-8AAF-1CD67C1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Deadlock Modeling (4)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62C3D38-E7A7-4DD5-958F-388E39082380}"/>
              </a:ext>
            </a:extLst>
          </p:cNvPr>
          <p:cNvSpPr txBox="1">
            <a:spLocks/>
          </p:cNvSpPr>
          <p:nvPr/>
        </p:nvSpPr>
        <p:spPr>
          <a:xfrm>
            <a:off x="942975" y="5610225"/>
            <a:ext cx="7759700" cy="833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/>
              <a:t>An example of how deadlock occurs and how it can be avoided.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2A5A9C2-7900-48D5-830C-0B4FE16A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487488"/>
            <a:ext cx="7146925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125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7B9A83A8-C182-4624-BC5B-1C2E4E8C2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295275"/>
            <a:ext cx="7772400" cy="844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Several Instances of a Resource Type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E046E69-162D-4C81-BB7E-5109896364CC}"/>
              </a:ext>
            </a:extLst>
          </p:cNvPr>
          <p:cNvSpPr txBox="1">
            <a:spLocks noChangeArrowheads="1"/>
          </p:cNvSpPr>
          <p:nvPr/>
        </p:nvSpPr>
        <p:spPr>
          <a:xfrm>
            <a:off x="835025" y="1344613"/>
            <a:ext cx="7594600" cy="5119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b="1">
                <a:solidFill>
                  <a:srgbClr val="000000"/>
                </a:solidFill>
                <a:ea typeface="ＭＳ Ｐゴシック" panose="020B0600070205080204" pitchFamily="34" charset="-128"/>
              </a:rPr>
              <a:t>Resources in Existence: 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A vector of length </a:t>
            </a:r>
            <a:r>
              <a:rPr lang="en-US" altLang="en-US" sz="2400" i="1">
                <a:solidFill>
                  <a:srgbClr val="00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 indicates the total number of resources in the system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en-US" sz="2400" b="1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400" b="1">
                <a:solidFill>
                  <a:srgbClr val="000000"/>
                </a:solidFill>
                <a:ea typeface="ＭＳ Ｐゴシック" panose="020B0600070205080204" pitchFamily="34" charset="-128"/>
              </a:rPr>
              <a:t>Available</a:t>
            </a:r>
            <a:r>
              <a:rPr lang="en-US" altLang="en-US" sz="2400" i="1">
                <a:ea typeface="ＭＳ Ｐゴシック" panose="020B0600070205080204" pitchFamily="34" charset="-128"/>
              </a:rPr>
              <a:t>:</a:t>
            </a:r>
            <a:r>
              <a:rPr lang="en-US" altLang="en-US" sz="2400">
                <a:ea typeface="ＭＳ Ｐゴシック" panose="020B0600070205080204" pitchFamily="34" charset="-128"/>
              </a:rPr>
              <a:t>  A vector of length </a:t>
            </a:r>
            <a:r>
              <a:rPr lang="en-US" altLang="en-US" sz="2400" i="1">
                <a:ea typeface="ＭＳ Ｐゴシック" panose="020B0600070205080204" pitchFamily="34" charset="-128"/>
              </a:rPr>
              <a:t>m</a:t>
            </a:r>
            <a:r>
              <a:rPr lang="en-US" altLang="en-US" sz="2400">
                <a:ea typeface="ＭＳ Ｐゴシック" panose="020B0600070205080204" pitchFamily="34" charset="-128"/>
              </a:rPr>
              <a:t> indicates the number of available resources of each type.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400" b="1">
                <a:solidFill>
                  <a:srgbClr val="000000"/>
                </a:solidFill>
                <a:ea typeface="ＭＳ Ｐゴシック" panose="020B0600070205080204" pitchFamily="34" charset="-128"/>
              </a:rPr>
              <a:t>Allocation</a:t>
            </a:r>
            <a:r>
              <a:rPr lang="en-US" altLang="en-US" sz="2400" i="1">
                <a:ea typeface="ＭＳ Ｐゴシック" panose="020B0600070205080204" pitchFamily="34" charset="-128"/>
              </a:rPr>
              <a:t>:</a:t>
            </a:r>
            <a:r>
              <a:rPr lang="en-US" altLang="en-US" sz="2400">
                <a:ea typeface="ＭＳ Ｐゴシック" panose="020B0600070205080204" pitchFamily="34" charset="-128"/>
              </a:rPr>
              <a:t>  An </a:t>
            </a:r>
            <a:r>
              <a:rPr lang="en-US" altLang="en-US" sz="2400" i="1">
                <a:ea typeface="ＭＳ Ｐゴシック" panose="020B0600070205080204" pitchFamily="34" charset="-128"/>
              </a:rPr>
              <a:t>n </a:t>
            </a:r>
            <a:r>
              <a:rPr lang="en-US" altLang="en-US" sz="2400">
                <a:ea typeface="ＭＳ Ｐゴシック" panose="020B0600070205080204" pitchFamily="34" charset="-128"/>
              </a:rPr>
              <a:t>x</a:t>
            </a:r>
            <a:r>
              <a:rPr lang="en-US" altLang="en-US" sz="2400" i="1">
                <a:ea typeface="ＭＳ Ｐゴシック" panose="020B0600070205080204" pitchFamily="34" charset="-128"/>
              </a:rPr>
              <a:t> m</a:t>
            </a:r>
            <a:r>
              <a:rPr lang="en-US" altLang="en-US" sz="2400">
                <a:ea typeface="ＭＳ Ｐゴシック" panose="020B0600070205080204" pitchFamily="34" charset="-128"/>
              </a:rPr>
              <a:t> matrix defines the number of resources of each type currently allocated to each process.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400" b="1">
                <a:solidFill>
                  <a:srgbClr val="00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sz="2400" i="1">
                <a:ea typeface="ＭＳ Ｐゴシック" panose="020B0600070205080204" pitchFamily="34" charset="-128"/>
              </a:rPr>
              <a:t>:</a:t>
            </a:r>
            <a:r>
              <a:rPr lang="en-US" altLang="en-US" sz="2400">
                <a:ea typeface="ＭＳ Ｐゴシック" panose="020B0600070205080204" pitchFamily="34" charset="-128"/>
              </a:rPr>
              <a:t>  An </a:t>
            </a:r>
            <a:r>
              <a:rPr lang="en-US" altLang="en-US" sz="2400" i="1">
                <a:ea typeface="ＭＳ Ｐゴシック" panose="020B0600070205080204" pitchFamily="34" charset="-128"/>
              </a:rPr>
              <a:t>n </a:t>
            </a:r>
            <a:r>
              <a:rPr lang="en-US" altLang="en-US" sz="2400">
                <a:ea typeface="ＭＳ Ｐゴシック" panose="020B0600070205080204" pitchFamily="34" charset="-128"/>
              </a:rPr>
              <a:t>x</a:t>
            </a:r>
            <a:r>
              <a:rPr lang="en-US" altLang="en-US" sz="2400" i="1">
                <a:ea typeface="ＭＳ Ｐゴシック" panose="020B0600070205080204" pitchFamily="34" charset="-128"/>
              </a:rPr>
              <a:t> m</a:t>
            </a:r>
            <a:r>
              <a:rPr lang="en-US" altLang="en-US" sz="2400">
                <a:ea typeface="ＭＳ Ｐゴシック" panose="020B0600070205080204" pitchFamily="34" charset="-128"/>
              </a:rPr>
              <a:t> matrix indicates the current request  of each process.  If </a:t>
            </a:r>
            <a:r>
              <a:rPr lang="en-US" altLang="en-US" sz="2400" i="1">
                <a:ea typeface="ＭＳ Ｐゴシック" panose="020B0600070205080204" pitchFamily="34" charset="-128"/>
              </a:rPr>
              <a:t>Request </a:t>
            </a:r>
            <a:r>
              <a:rPr lang="en-US" altLang="en-US" sz="2400">
                <a:ea typeface="ＭＳ Ｐゴシック" panose="020B0600070205080204" pitchFamily="34" charset="-128"/>
              </a:rPr>
              <a:t>[</a:t>
            </a:r>
            <a:r>
              <a:rPr lang="en-US" altLang="en-US" sz="2400" i="1">
                <a:ea typeface="ＭＳ Ｐゴシック" panose="020B0600070205080204" pitchFamily="34" charset="-128"/>
              </a:rPr>
              <a:t>i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400">
                <a:ea typeface="ＭＳ Ｐゴシック" panose="020B0600070205080204" pitchFamily="34" charset="-128"/>
              </a:rPr>
              <a:t>] =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, then process</a:t>
            </a:r>
            <a:r>
              <a:rPr lang="en-US" altLang="en-US" sz="2400" i="1">
                <a:ea typeface="ＭＳ Ｐゴシック" panose="020B0600070205080204" pitchFamily="34" charset="-128"/>
              </a:rPr>
              <a:t> P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ea typeface="ＭＳ Ｐゴシック" panose="020B0600070205080204" pitchFamily="34" charset="-128"/>
              </a:rPr>
              <a:t> is requesting</a:t>
            </a:r>
            <a:r>
              <a:rPr lang="en-US" altLang="en-US" sz="2400" i="1">
                <a:ea typeface="ＭＳ Ｐゴシック" panose="020B0600070205080204" pitchFamily="34" charset="-128"/>
              </a:rPr>
              <a:t> k</a:t>
            </a:r>
            <a:r>
              <a:rPr lang="en-US" altLang="en-US" sz="2400">
                <a:ea typeface="ＭＳ Ｐゴシック" panose="020B0600070205080204" pitchFamily="34" charset="-128"/>
              </a:rPr>
              <a:t> more instances of resource type.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88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CF593CD-8D92-4AF9-A4B5-0970965E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Deadlock Detection with Multiple Resources of Each Type (1)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86C17A4-8CD2-4766-A883-045F7F091B89}"/>
              </a:ext>
            </a:extLst>
          </p:cNvPr>
          <p:cNvSpPr txBox="1">
            <a:spLocks/>
          </p:cNvSpPr>
          <p:nvPr/>
        </p:nvSpPr>
        <p:spPr>
          <a:xfrm>
            <a:off x="887413" y="5513388"/>
            <a:ext cx="7759700" cy="833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800" dirty="0"/>
              <a:t>The four data structures needed by the deadlock detection algorithm.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80A7778-D02B-4B0C-B888-374AA33B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47838"/>
            <a:ext cx="8043862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66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378AD35-D9BA-41F9-9A07-6C3CB680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Deadlock Detection with Multiple Resources of Each Type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15AC-6DBE-4D7D-B283-0E6CE0F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300"/>
            <a:ext cx="8229600" cy="44878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Deadlock detection algorithm: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Look for unmarked process, P</a:t>
            </a:r>
            <a:r>
              <a:rPr lang="en-US" baseline="-25000" dirty="0"/>
              <a:t>i</a:t>
            </a:r>
            <a:r>
              <a:rPr lang="en-US" dirty="0"/>
              <a:t> , for which the </a:t>
            </a:r>
            <a:r>
              <a:rPr lang="en-US" dirty="0" err="1"/>
              <a:t>i-th</a:t>
            </a:r>
            <a:r>
              <a:rPr lang="en-US" dirty="0"/>
              <a:t> row of R is less than or equal to A.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If such a process is found, add the </a:t>
            </a:r>
            <a:r>
              <a:rPr lang="en-US" dirty="0" err="1"/>
              <a:t>i-th</a:t>
            </a:r>
            <a:r>
              <a:rPr lang="en-US" dirty="0"/>
              <a:t> row of C to A, mark the process, go back to step 1.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If no such process exists, algorithm terminates.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AE4808-5B5A-4F84-8451-77CBB03BD83B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:a16="http://schemas.microsoft.com/office/drawing/2014/main" id="{AF8B68D5-EFC8-49F4-84E3-A57F8A58F2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220A1-51CD-4199-884D-FA09AC783114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DF9DB-43CB-4B6F-BD74-8E5BE02A7DBB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A915B-02BB-42A5-886B-41C43012E12A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5B8646-A288-443F-8E6F-3E35BB7D86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0DC2F1-9367-4150-9329-227B2D7D034F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E34A20-1799-497E-B29E-0366F453BA0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665EFC-D99A-4F1E-83ED-A707E8155D2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8BA4F53-9D0C-4557-8C65-02FD3D29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Deadlock Detection with Multiple Resources of Each Type (3)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CDA1F8CE-C32A-467A-82B4-ADE81527F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5488" y="5827713"/>
            <a:ext cx="7759700" cy="833437"/>
          </a:xfrm>
        </p:spPr>
        <p:txBody>
          <a:bodyPr/>
          <a:lstStyle/>
          <a:p>
            <a:r>
              <a:rPr lang="en-US" altLang="en-US"/>
              <a:t>Figure 6-7. An example for the deadlock detection algorithm.</a:t>
            </a:r>
          </a:p>
        </p:txBody>
      </p:sp>
      <p:pic>
        <p:nvPicPr>
          <p:cNvPr id="50181" name="Picture 2">
            <a:extLst>
              <a:ext uri="{FF2B5EF4-FFF2-40B4-BE49-F238E27FC236}">
                <a16:creationId xmlns:a16="http://schemas.microsoft.com/office/drawing/2014/main" id="{5B9D39AB-2F30-47FB-A4D9-E626FC30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58925"/>
            <a:ext cx="62103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A62CFE-4464-4B2C-8AD5-CE2022BD13A9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EA7800A1-377F-4D13-87F8-4F51E43FB1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60C185-4CC5-45AC-93CF-A3DC4BD3BB0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4980AB-874F-4885-814E-E3020B5AB193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5F7DA9-0929-4B2B-9830-5FD99840BAAE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92265E-C107-48EF-9008-AE49C5D42014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37D774-600B-4BF8-A9D2-34E595327CF1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23DB1F-84C0-41FF-8271-2AC10B211882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12F663-1378-4CD0-B1EC-8D88C38B031E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7A3639E-C06D-41F5-A3AA-F052C8921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Safe State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A7221F5-55FE-4B8D-A50E-C05D88965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306513"/>
            <a:ext cx="7161212" cy="4638675"/>
          </a:xfrm>
        </p:spPr>
        <p:txBody>
          <a:bodyPr>
            <a:normAutofit lnSpcReduction="10000"/>
          </a:bodyPr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When a process requests an available resource, system must decide if immediate allocation leaves the system in a safe state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System is in </a:t>
            </a:r>
            <a:r>
              <a:rPr lang="en-US" altLang="en-US" sz="2000">
                <a:solidFill>
                  <a:srgbClr val="3366FF"/>
                </a:solidFill>
                <a:ea typeface="ＭＳ Ｐゴシック" panose="020B0600070205080204" pitchFamily="34" charset="-128"/>
              </a:rPr>
              <a:t>safe state </a:t>
            </a:r>
            <a:r>
              <a:rPr lang="en-US" altLang="en-US" sz="2000">
                <a:ea typeface="ＭＳ Ｐゴシック" panose="020B0600070205080204" pitchFamily="34" charset="-128"/>
              </a:rPr>
              <a:t>if there exists a sequence &lt;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 i="1">
                <a:ea typeface="ＭＳ Ｐゴシック" panose="020B0600070205080204" pitchFamily="34" charset="-128"/>
              </a:rPr>
              <a:t>, 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 i="1">
                <a:ea typeface="ＭＳ Ｐゴシック" panose="020B0600070205080204" pitchFamily="34" charset="-128"/>
              </a:rPr>
              <a:t>, …, 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&gt; of ALL the  processes  is the systems such that  for each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, the resources that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 </a:t>
            </a:r>
            <a:r>
              <a:rPr lang="en-US" altLang="en-US" sz="2000">
                <a:ea typeface="ＭＳ Ｐゴシック" panose="020B0600070205080204" pitchFamily="34" charset="-128"/>
              </a:rPr>
              <a:t>can still request can be satisfied by currently available resources + resources held by all the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000">
                <a:ea typeface="ＭＳ Ｐゴシック" panose="020B0600070205080204" pitchFamily="34" charset="-128"/>
              </a:rPr>
              <a:t>, with</a:t>
            </a:r>
            <a:r>
              <a:rPr lang="en-US" altLang="en-US" sz="2000" i="1">
                <a:ea typeface="ＭＳ Ｐゴシック" panose="020B0600070205080204" pitchFamily="34" charset="-128"/>
              </a:rPr>
              <a:t> j </a:t>
            </a:r>
            <a:r>
              <a:rPr lang="en-US" altLang="en-US" sz="2000">
                <a:ea typeface="ＭＳ Ｐゴシック" panose="020B0600070205080204" pitchFamily="34" charset="-128"/>
              </a:rPr>
              <a:t>&lt; </a:t>
            </a:r>
            <a:r>
              <a:rPr lang="en-US" altLang="en-US" sz="2000" i="1">
                <a:ea typeface="ＭＳ Ｐゴシック" panose="020B0600070205080204" pitchFamily="34" charset="-128"/>
              </a:rPr>
              <a:t>i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That is: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If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resource needs are not immediately available, then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can wait until all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000" i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have finished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When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000">
                <a:ea typeface="ＭＳ Ｐゴシック" panose="020B0600070205080204" pitchFamily="34" charset="-128"/>
              </a:rPr>
              <a:t> is finished,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can obtain needed resources, execute, return allocated resources, and terminate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When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terminates,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 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+1</a:t>
            </a:r>
            <a:r>
              <a:rPr lang="en-US" altLang="en-US" sz="2000">
                <a:ea typeface="ＭＳ Ｐゴシック" panose="020B0600070205080204" pitchFamily="34" charset="-128"/>
              </a:rPr>
              <a:t> can obtain its needed resources, and so 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69DC11-4993-437B-AAD9-326D34623584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63EA63A5-FCF7-4A32-849F-DFD1014818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941CE-DB02-423C-8ECA-BADE3C4E73B0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B7E739-1A49-405A-A8E3-3A55C15D16F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E40714-5E88-4034-9847-76DCD300986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3A000E-9326-4607-85B8-1D5EC5574A20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C596B5-4F74-4FAA-B770-9E0B1807ED16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FD2B5E-D61C-497C-AA52-5B38379063C5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5D4D6C-50F6-453B-838E-8301B46D1673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FE8461F-0B26-4634-8F73-5C631FD0C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Resource-Allocation Graph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93960A2-3C9F-4A27-8452-1AB0387AF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4275" y="1809750"/>
            <a:ext cx="7372350" cy="271621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V is partitioned into two types: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= {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…,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}, the set consisting of all the processes in the system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 = {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…,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}, the set consisting of all resource types in the system</a:t>
            </a:r>
          </a:p>
          <a:p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request edge </a:t>
            </a:r>
            <a:r>
              <a:rPr lang="en-US" altLang="en-US">
                <a:ea typeface="ＭＳ Ｐゴシック" panose="020B0600070205080204" pitchFamily="34" charset="-128"/>
              </a:rPr>
              <a:t>– directed edge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endParaRPr lang="en-US" altLang="en-US" i="1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assignment edge </a:t>
            </a:r>
            <a:r>
              <a:rPr lang="en-US" altLang="en-US">
                <a:ea typeface="ＭＳ Ｐゴシック" panose="020B0600070205080204" pitchFamily="34" charset="-128"/>
              </a:rPr>
              <a:t>– directed edge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51CDAF6A-FBD8-47D2-942F-64B931AB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71588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ea typeface="ＭＳ Ｐゴシック" panose="020B0600070205080204" pitchFamily="34" charset="-128"/>
              </a:rPr>
              <a:t>A set of vertices </a:t>
            </a:r>
            <a:r>
              <a:rPr lang="en-US" altLang="en-US" sz="20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sz="2000">
                <a:latin typeface="Helvetica" panose="020B0604020202020204" pitchFamily="34" charset="0"/>
                <a:ea typeface="ＭＳ Ｐゴシック" panose="020B0600070205080204" pitchFamily="34" charset="-128"/>
              </a:rPr>
              <a:t> and a set of edges </a:t>
            </a:r>
            <a:r>
              <a:rPr lang="en-US" altLang="en-US" sz="20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latin typeface="Helvetica" panose="020B0604020202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19DBDE-6B7A-472A-8839-C29A5E0EE628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:a16="http://schemas.microsoft.com/office/drawing/2014/main" id="{447E8B64-1FA5-4524-B0F8-EB0E45799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C1D1AA-253E-48A2-8647-B359F7462FCE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503507-BE38-4402-BDF4-C52C9C182C1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8D27E-62BA-4739-B0E5-49FDB0ADA9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C75B51-AA1A-4551-AF7D-08F3D0858DFF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9E9101-AC52-44EE-A2AF-6C9C4226F76F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43BF1C-7382-447C-8019-442DD27C19C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ADFB3D-7B89-419F-8FE7-787D5F9E062D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A826B3F-4EBE-4E3E-871D-43FFEEC8D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Resource-Allocation Graph 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01D2C0E-2423-4CBA-ABC1-CF86A95EA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Process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Resource Type with 4 instances</a:t>
            </a: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requests instance of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is holding an instance of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157805CF-56AA-495F-8D4C-E95CC4182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6192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733" name="Oval 6">
            <a:extLst>
              <a:ext uri="{FF2B5EF4-FFF2-40B4-BE49-F238E27FC236}">
                <a16:creationId xmlns:a16="http://schemas.microsoft.com/office/drawing/2014/main" id="{A5FC7C63-A052-4224-9B51-D7F45041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76713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-25000">
                <a:latin typeface="Helvetica" panose="020B0604020202020204" pitchFamily="34" charset="0"/>
                <a:ea typeface="ＭＳ Ｐゴシック" panose="020B0600070205080204" pitchFamily="34" charset="-128"/>
              </a:rPr>
              <a:t>i</a:t>
            </a:r>
            <a:endParaRPr lang="en-US" altLang="en-US" sz="1800" i="1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3734" name="Group 12">
            <a:extLst>
              <a:ext uri="{FF2B5EF4-FFF2-40B4-BE49-F238E27FC236}">
                <a16:creationId xmlns:a16="http://schemas.microsoft.com/office/drawing/2014/main" id="{4C7DB7CA-B92D-420F-8F7D-F71F54C58E25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2752725"/>
            <a:ext cx="438150" cy="419100"/>
            <a:chOff x="2666" y="1966"/>
            <a:chExt cx="276" cy="264"/>
          </a:xfrm>
        </p:grpSpPr>
        <p:sp>
          <p:nvSpPr>
            <p:cNvPr id="73753" name="Rectangle 7">
              <a:extLst>
                <a:ext uri="{FF2B5EF4-FFF2-40B4-BE49-F238E27FC236}">
                  <a16:creationId xmlns:a16="http://schemas.microsoft.com/office/drawing/2014/main" id="{F0551950-A42F-42BD-81EF-CACADDBA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54" name="Rectangle 8">
              <a:extLst>
                <a:ext uri="{FF2B5EF4-FFF2-40B4-BE49-F238E27FC236}">
                  <a16:creationId xmlns:a16="http://schemas.microsoft.com/office/drawing/2014/main" id="{AE0E858A-0F1A-4AB2-A06F-44091F71E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55" name="Rectangle 9">
              <a:extLst>
                <a:ext uri="{FF2B5EF4-FFF2-40B4-BE49-F238E27FC236}">
                  <a16:creationId xmlns:a16="http://schemas.microsoft.com/office/drawing/2014/main" id="{2564A96F-9C19-4E72-A996-0A07CB6E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56" name="Rectangle 10">
              <a:extLst>
                <a:ext uri="{FF2B5EF4-FFF2-40B4-BE49-F238E27FC236}">
                  <a16:creationId xmlns:a16="http://schemas.microsoft.com/office/drawing/2014/main" id="{8B2AF1AF-CF4A-43CB-846D-685A06B0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57" name="Rectangle 11">
              <a:extLst>
                <a:ext uri="{FF2B5EF4-FFF2-40B4-BE49-F238E27FC236}">
                  <a16:creationId xmlns:a16="http://schemas.microsoft.com/office/drawing/2014/main" id="{69171F29-6195-4591-8E6E-B7AB9C5F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3735" name="Group 13">
            <a:extLst>
              <a:ext uri="{FF2B5EF4-FFF2-40B4-BE49-F238E27FC236}">
                <a16:creationId xmlns:a16="http://schemas.microsoft.com/office/drawing/2014/main" id="{539F99B7-9C18-4C9C-80AF-98F7C22644E0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3805238"/>
            <a:ext cx="438150" cy="419100"/>
            <a:chOff x="2666" y="1966"/>
            <a:chExt cx="276" cy="264"/>
          </a:xfrm>
        </p:grpSpPr>
        <p:sp>
          <p:nvSpPr>
            <p:cNvPr id="73748" name="Rectangle 14">
              <a:extLst>
                <a:ext uri="{FF2B5EF4-FFF2-40B4-BE49-F238E27FC236}">
                  <a16:creationId xmlns:a16="http://schemas.microsoft.com/office/drawing/2014/main" id="{BB73C566-6DB6-416A-B50B-6FA0C350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49" name="Rectangle 15">
              <a:extLst>
                <a:ext uri="{FF2B5EF4-FFF2-40B4-BE49-F238E27FC236}">
                  <a16:creationId xmlns:a16="http://schemas.microsoft.com/office/drawing/2014/main" id="{55152930-77C7-4C6A-95ED-34575504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50" name="Rectangle 16">
              <a:extLst>
                <a:ext uri="{FF2B5EF4-FFF2-40B4-BE49-F238E27FC236}">
                  <a16:creationId xmlns:a16="http://schemas.microsoft.com/office/drawing/2014/main" id="{3D6A1F94-3002-4037-95D2-0B1C3F4F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51" name="Rectangle 17">
              <a:extLst>
                <a:ext uri="{FF2B5EF4-FFF2-40B4-BE49-F238E27FC236}">
                  <a16:creationId xmlns:a16="http://schemas.microsoft.com/office/drawing/2014/main" id="{4BB6A50E-58A5-4B4F-8473-23BC3AAB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752" name="Rectangle 18">
              <a:extLst>
                <a:ext uri="{FF2B5EF4-FFF2-40B4-BE49-F238E27FC236}">
                  <a16:creationId xmlns:a16="http://schemas.microsoft.com/office/drawing/2014/main" id="{EAA8694F-7B1E-4D3E-99EA-1BF5204B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73736" name="Line 19">
            <a:extLst>
              <a:ext uri="{FF2B5EF4-FFF2-40B4-BE49-F238E27FC236}">
                <a16:creationId xmlns:a16="http://schemas.microsoft.com/office/drawing/2014/main" id="{C1DF98CE-8252-423F-A382-AFE5DEFB8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875" y="4014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Text Box 20">
            <a:extLst>
              <a:ext uri="{FF2B5EF4-FFF2-40B4-BE49-F238E27FC236}">
                <a16:creationId xmlns:a16="http://schemas.microsoft.com/office/drawing/2014/main" id="{0F26346A-B0E0-49B8-B5AB-B1AA6FC55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4586288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R</a:t>
            </a:r>
            <a:r>
              <a:rPr lang="en-US" altLang="en-US" sz="1400" i="1" baseline="-25000">
                <a:latin typeface="Helvetica" panose="020B0604020202020204" pitchFamily="34" charset="0"/>
                <a:ea typeface="ＭＳ Ｐゴシック" panose="020B0600070205080204" pitchFamily="34" charset="-128"/>
              </a:rPr>
              <a:t>j</a:t>
            </a:r>
            <a:endParaRPr lang="en-US" altLang="en-US" sz="1400" i="1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3738" name="Group 2">
            <a:extLst>
              <a:ext uri="{FF2B5EF4-FFF2-40B4-BE49-F238E27FC236}">
                <a16:creationId xmlns:a16="http://schemas.microsoft.com/office/drawing/2014/main" id="{8B6AEF94-91C3-4A33-A6EF-043B425FCB43}"/>
              </a:ext>
            </a:extLst>
          </p:cNvPr>
          <p:cNvGrpSpPr>
            <a:grpSpLocks/>
          </p:cNvGrpSpPr>
          <p:nvPr/>
        </p:nvGrpSpPr>
        <p:grpSpPr bwMode="auto">
          <a:xfrm>
            <a:off x="6275388" y="5032375"/>
            <a:ext cx="1231900" cy="495300"/>
            <a:chOff x="3657600" y="5562600"/>
            <a:chExt cx="1231900" cy="495300"/>
          </a:xfrm>
        </p:grpSpPr>
        <p:sp>
          <p:nvSpPr>
            <p:cNvPr id="73740" name="Oval 5">
              <a:extLst>
                <a:ext uri="{FF2B5EF4-FFF2-40B4-BE49-F238E27FC236}">
                  <a16:creationId xmlns:a16="http://schemas.microsoft.com/office/drawing/2014/main" id="{1A1B939E-20F7-4B6E-9386-48FBE0400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56260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Helvetica" panose="020B0604020202020204" pitchFamily="34" charset="0"/>
                  <a:ea typeface="ＭＳ Ｐゴシック" panose="020B0600070205080204" pitchFamily="34" charset="-128"/>
                </a:rPr>
                <a:t>P</a:t>
              </a:r>
              <a:r>
                <a:rPr lang="en-US" altLang="en-US" sz="1800" i="1" baseline="-25000">
                  <a:latin typeface="Helvetica" panose="020B0604020202020204" pitchFamily="34" charset="0"/>
                  <a:ea typeface="ＭＳ Ｐゴシック" panose="020B0600070205080204" pitchFamily="34" charset="-128"/>
                </a:rPr>
                <a:t>i</a:t>
              </a:r>
              <a:endParaRPr lang="en-US" altLang="en-US" sz="1800">
                <a:latin typeface="Helvetica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3741" name="Group 21">
              <a:extLst>
                <a:ext uri="{FF2B5EF4-FFF2-40B4-BE49-F238E27FC236}">
                  <a16:creationId xmlns:a16="http://schemas.microsoft.com/office/drawing/2014/main" id="{F965355D-471B-43CE-9DDE-C4A605EF3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1350" y="5626100"/>
              <a:ext cx="438150" cy="419100"/>
              <a:chOff x="2666" y="1966"/>
              <a:chExt cx="276" cy="264"/>
            </a:xfrm>
          </p:grpSpPr>
          <p:sp>
            <p:nvSpPr>
              <p:cNvPr id="73743" name="Rectangle 22">
                <a:extLst>
                  <a:ext uri="{FF2B5EF4-FFF2-40B4-BE49-F238E27FC236}">
                    <a16:creationId xmlns:a16="http://schemas.microsoft.com/office/drawing/2014/main" id="{B74BBFE4-9E69-45A9-8FBE-A9A18E97D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3744" name="Rectangle 23">
                <a:extLst>
                  <a:ext uri="{FF2B5EF4-FFF2-40B4-BE49-F238E27FC236}">
                    <a16:creationId xmlns:a16="http://schemas.microsoft.com/office/drawing/2014/main" id="{6453FC4C-2B6E-49B3-8FC3-62342F163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3745" name="Rectangle 24">
                <a:extLst>
                  <a:ext uri="{FF2B5EF4-FFF2-40B4-BE49-F238E27FC236}">
                    <a16:creationId xmlns:a16="http://schemas.microsoft.com/office/drawing/2014/main" id="{B4035961-AE53-4CC0-969A-853D5AD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3746" name="Rectangle 25">
                <a:extLst>
                  <a:ext uri="{FF2B5EF4-FFF2-40B4-BE49-F238E27FC236}">
                    <a16:creationId xmlns:a16="http://schemas.microsoft.com/office/drawing/2014/main" id="{C8F7AA66-2EEE-4DFE-B95B-589770D46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3747" name="Rectangle 26">
                <a:extLst>
                  <a:ext uri="{FF2B5EF4-FFF2-40B4-BE49-F238E27FC236}">
                    <a16:creationId xmlns:a16="http://schemas.microsoft.com/office/drawing/2014/main" id="{04B2ECBF-97FE-41F1-AF00-60EE0F177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3742" name="Line 27">
              <a:extLst>
                <a:ext uri="{FF2B5EF4-FFF2-40B4-BE49-F238E27FC236}">
                  <a16:creationId xmlns:a16="http://schemas.microsoft.com/office/drawing/2014/main" id="{BC12FDF7-75DF-4CD6-A903-F8FF81797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4325" y="5772150"/>
              <a:ext cx="476250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9" name="Text Box 28">
            <a:extLst>
              <a:ext uri="{FF2B5EF4-FFF2-40B4-BE49-F238E27FC236}">
                <a16:creationId xmlns:a16="http://schemas.microsoft.com/office/drawing/2014/main" id="{A1167302-FFD3-4C5E-A2A7-7FCD2144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R</a:t>
            </a:r>
            <a:r>
              <a:rPr lang="en-US" altLang="en-US" sz="1400" i="1" baseline="-25000">
                <a:latin typeface="Helvetica" panose="020B0604020202020204" pitchFamily="34" charset="0"/>
                <a:ea typeface="ＭＳ Ｐゴシック" panose="020B0600070205080204" pitchFamily="34" charset="-128"/>
              </a:rPr>
              <a:t>j</a:t>
            </a:r>
            <a:endParaRPr lang="en-US" altLang="en-US" sz="1400" i="1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71CC0E-BF1C-4FA0-8674-6B5621627843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31" name="Picture 2" descr="KL Deemed to be University Logo">
              <a:extLst>
                <a:ext uri="{FF2B5EF4-FFF2-40B4-BE49-F238E27FC236}">
                  <a16:creationId xmlns:a16="http://schemas.microsoft.com/office/drawing/2014/main" id="{C322C753-A384-432F-8FE9-4F614BC5A3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2774F4-16F2-42C8-9609-F370BBAEECD3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406BF2-C749-4C12-80D4-4AD9ED392093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5D15EA-DDD7-4C43-90FE-2ADA1D0E7C07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363EC9-9BA7-4E5B-AABD-919738903C90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B61DC5-D2E9-4DBF-8715-F1F5611D7E14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369AB9-5A79-464A-9222-D898163FCC76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3C8B54-F7E3-4909-8065-EDBA1C79CB7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D7D1BF6-A30D-4E48-AC14-BC6528CD6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Detection Algorithm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0F57867-6C13-4EE3-B0CD-7DBE6D843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Five processes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 through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;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three resource types 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A (7 instances), </a:t>
            </a:r>
            <a:r>
              <a:rPr lang="en-US" altLang="en-US" sz="2000" i="1">
                <a:ea typeface="ＭＳ Ｐゴシック" panose="020B0600070205080204" pitchFamily="34" charset="-128"/>
              </a:rPr>
              <a:t>B </a:t>
            </a:r>
            <a:r>
              <a:rPr lang="en-US" altLang="en-US" sz="2000">
                <a:ea typeface="ＭＳ Ｐゴシック" panose="020B0600070205080204" pitchFamily="34" charset="-128"/>
              </a:rPr>
              <a:t>(2 instances), and </a:t>
            </a:r>
            <a:r>
              <a:rPr lang="en-US" altLang="en-US" sz="2000" i="1">
                <a:ea typeface="ＭＳ Ｐゴシック" panose="020B0600070205080204" pitchFamily="34" charset="-128"/>
              </a:rPr>
              <a:t>C</a:t>
            </a:r>
            <a:r>
              <a:rPr lang="en-US" altLang="en-US" sz="2000">
                <a:ea typeface="ＭＳ Ｐゴシック" panose="020B0600070205080204" pitchFamily="34" charset="-128"/>
              </a:rPr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Snapshot at time </a:t>
            </a:r>
            <a:r>
              <a:rPr lang="en-US" altLang="en-US" sz="2000" i="1">
                <a:ea typeface="ＭＳ Ｐゴシック" panose="020B0600070205080204" pitchFamily="34" charset="-128"/>
              </a:rPr>
              <a:t>T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: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	 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Allocation</a:t>
            </a:r>
            <a:r>
              <a:rPr lang="en-US" altLang="en-US" sz="2000" i="1">
                <a:ea typeface="ＭＳ Ｐゴシック" panose="020B0600070205080204" pitchFamily="34" charset="-128"/>
              </a:rPr>
              <a:t>	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Request</a:t>
            </a:r>
            <a:r>
              <a:rPr lang="en-US" altLang="en-US" sz="2000" i="1">
                <a:ea typeface="ＭＳ Ｐゴシック" panose="020B0600070205080204" pitchFamily="34" charset="-128"/>
              </a:rPr>
              <a:t>	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Available    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	</a:t>
            </a:r>
            <a:r>
              <a:rPr lang="en-US" altLang="en-US" sz="2000" i="1">
                <a:ea typeface="ＭＳ Ｐゴシック" panose="020B0600070205080204" pitchFamily="34" charset="-128"/>
              </a:rPr>
              <a:t>A B C 	 A B C 	A B C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	 0 1 0	 0 0 0 	0 0 0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  	2 0 0 	2 0 2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	        3 0 3             0 0 0 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ea typeface="ＭＳ Ｐゴシック" panose="020B0600070205080204" pitchFamily="34" charset="-128"/>
              </a:rPr>
              <a:t>	2 1 1 	 1 0 0 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	0 0 2 	  0 0 2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Sequence &lt;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&gt; will result in </a:t>
            </a:r>
            <a:r>
              <a:rPr lang="en-US" altLang="en-US" sz="2000" i="1">
                <a:ea typeface="ＭＳ Ｐゴシック" panose="020B0600070205080204" pitchFamily="34" charset="-128"/>
              </a:rPr>
              <a:t>Finish</a:t>
            </a:r>
            <a:r>
              <a:rPr lang="en-US" altLang="en-US" sz="2000">
                <a:ea typeface="ＭＳ Ｐゴシック" panose="020B0600070205080204" pitchFamily="34" charset="-128"/>
              </a:rPr>
              <a:t>[</a:t>
            </a:r>
            <a:r>
              <a:rPr lang="en-US" altLang="en-US" sz="2000" i="1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] = true for all </a:t>
            </a:r>
            <a:r>
              <a:rPr lang="en-US" altLang="en-US" sz="2000" i="1">
                <a:ea typeface="ＭＳ Ｐゴシック" panose="020B0600070205080204" pitchFamily="34" charset="-128"/>
              </a:rPr>
              <a:t>i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71C19-85EA-41AC-9E63-2C52EDD90EBE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CE40B744-87A8-4C32-8CF7-B33E5522C7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787612-5F1F-4416-94EB-3CB8158289B9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15F92-DE32-4510-A362-71E17EAF2853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DC907A-7F1E-4DC8-B2B5-76216B0B5CAB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1D7155-C43D-4613-9825-9CA27B293F20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C9D8EF-E7E0-497D-89CD-0AE6C265F290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5A2D08-4AED-4E3F-B9E4-8C695B16386E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E6DE14-8FA3-4E0F-84CD-B9425B291163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6466398-1DCE-4FE4-838B-8E4277D13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6D2E4A4-9AA6-4123-86C1-E02DB32D1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 requests an additional instance of type</a:t>
            </a:r>
            <a:r>
              <a:rPr lang="en-US" altLang="en-US" sz="2000" i="1">
                <a:ea typeface="ＭＳ Ｐゴシック" panose="020B0600070205080204" pitchFamily="34" charset="-128"/>
              </a:rPr>
              <a:t> C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	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Request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i="1">
                <a:ea typeface="ＭＳ Ｐゴシック" panose="020B0600070205080204" pitchFamily="34" charset="-128"/>
              </a:rPr>
              <a:t>			A B C</a:t>
            </a:r>
          </a:p>
          <a:p>
            <a:pPr>
              <a:buFont typeface="Monotype Sorts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	0 0 0</a:t>
            </a:r>
          </a:p>
          <a:p>
            <a:pPr>
              <a:buFont typeface="Monotype Sorts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	2 0 1</a:t>
            </a:r>
          </a:p>
          <a:p>
            <a:pPr>
              <a:buFont typeface="Monotype Sorts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	0 0 1</a:t>
            </a:r>
          </a:p>
          <a:p>
            <a:pPr>
              <a:buFont typeface="Monotype Sorts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ea typeface="ＭＳ Ｐゴシック" panose="020B0600070205080204" pitchFamily="34" charset="-128"/>
              </a:rPr>
              <a:t>	1 0 0 </a:t>
            </a:r>
          </a:p>
          <a:p>
            <a:pPr>
              <a:buFont typeface="Monotype Sorts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Can reclaim resources held by process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Deadlock exists, consisting of processes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ea typeface="ＭＳ Ｐゴシック" panose="020B0600070205080204" pitchFamily="34" charset="-128"/>
              </a:rPr>
              <a:t>, and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9C1557-9FC1-4265-84E9-A6E830B5FE71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BF70DB95-D7A9-46DD-AEE1-54A81CDEB0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DF05F6-7790-4B8F-A289-766D37888BA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943C6-9DDA-4633-B6C7-096263EE2D82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FE706F-2ECD-4189-8DA3-43FD60246417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ECDE5-B06E-4E7B-8181-5C0C8F36518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6C2B84-DB6D-4524-A9B4-42B076384596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EEEDDD-AEBD-4D5D-BAAC-2385EEF3F9C5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F7EBC3-10E7-4898-B48B-7E213D74160C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3BD4B0DC-C7D8-4D4F-9074-765FA01C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7" y="355440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Atomicity-Violation Bugs (Cont.)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3F2409-7163-4D21-98EE-DD29F9E7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7" y="1179947"/>
            <a:ext cx="8786812" cy="5501258"/>
          </a:xfrm>
        </p:spPr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Simply add locks around the shared-variable references.</a:t>
            </a:r>
            <a:endParaRPr lang="ko-KR" altLang="en-US" dirty="0"/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80EF2FA4-C6B7-43F2-8245-164F83B8972F}"/>
              </a:ext>
            </a:extLst>
          </p:cNvPr>
          <p:cNvSpPr/>
          <p:nvPr/>
        </p:nvSpPr>
        <p:spPr>
          <a:xfrm>
            <a:off x="762000" y="2324743"/>
            <a:ext cx="727280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lock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246020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E3471C3-C635-4C5A-B549-D03D3A723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Banker’s Algorithm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E4A9DC4-BEEF-4B9A-B222-F4369BACC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8008568" cy="4441825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Multiple instances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Each process must a priori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claimmaximum</a:t>
            </a:r>
            <a:r>
              <a:rPr lang="en-US" altLang="en-US" sz="2800" dirty="0">
                <a:ea typeface="ＭＳ Ｐゴシック" panose="020B0600070205080204" pitchFamily="34" charset="-128"/>
              </a:rPr>
              <a:t> use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When a process requests a resource it may have to wait 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When a process gets all its resources it must return them in a finite amount of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9C304B-338C-478D-97A6-76BBECB9A05D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6DCC5F3-3337-4EE5-B262-48A417836B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B9CB02-B684-46E3-B404-DE386BF7E9A0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8C8CD9-E7B2-48C2-8A65-2FF6479BC473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4400AE-2548-4CCF-B401-9F1021AC4B57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53FDBF-BD65-4582-9CAF-26E9C16BB15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7189A3-5E48-417B-954A-D2E2FF6E1937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77AE6B-0F16-4171-8F69-50E5F677CFE6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C97551-D84E-486B-A8A5-73C53CB22174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9CEE230-1E4F-499F-A73E-A615E1BE4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22275"/>
            <a:ext cx="7685087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Data Structures for the Banker’s Algorithm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7968B46-6ED7-4E5C-8F1A-38369DA00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843088"/>
            <a:ext cx="7370762" cy="3822700"/>
          </a:xfrm>
        </p:spPr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Available</a:t>
            </a:r>
            <a:r>
              <a:rPr lang="en-US" altLang="en-US" sz="2000" i="1">
                <a:ea typeface="ＭＳ Ｐゴシック" panose="020B0600070205080204" pitchFamily="34" charset="-128"/>
              </a:rPr>
              <a:t>:</a:t>
            </a:r>
            <a:r>
              <a:rPr lang="en-US" altLang="en-US" sz="2000">
                <a:ea typeface="ＭＳ Ｐゴシック" panose="020B0600070205080204" pitchFamily="34" charset="-128"/>
              </a:rPr>
              <a:t>  Vector of length </a:t>
            </a:r>
            <a:r>
              <a:rPr lang="en-US" altLang="en-US" sz="2000" i="1">
                <a:ea typeface="ＭＳ Ｐゴシック" panose="020B0600070205080204" pitchFamily="34" charset="-128"/>
              </a:rPr>
              <a:t>m</a:t>
            </a:r>
            <a:r>
              <a:rPr lang="en-US" altLang="en-US" sz="2000">
                <a:ea typeface="ＭＳ Ｐゴシック" panose="020B0600070205080204" pitchFamily="34" charset="-128"/>
              </a:rPr>
              <a:t>. If available [</a:t>
            </a:r>
            <a:r>
              <a:rPr lang="en-US" altLang="en-US" sz="2000" i="1">
                <a:ea typeface="ＭＳ Ｐゴシック" panose="020B0600070205080204" pitchFamily="34" charset="-128"/>
              </a:rPr>
              <a:t>j</a:t>
            </a:r>
            <a:r>
              <a:rPr lang="en-US" altLang="en-US" sz="2000">
                <a:ea typeface="ＭＳ Ｐゴシック" panose="020B0600070205080204" pitchFamily="34" charset="-128"/>
              </a:rPr>
              <a:t>] = 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, there are</a:t>
            </a:r>
            <a:r>
              <a:rPr lang="en-US" altLang="en-US" sz="2000" i="1">
                <a:ea typeface="ＭＳ Ｐゴシック" panose="020B0600070205080204" pitchFamily="34" charset="-128"/>
              </a:rPr>
              <a:t> k</a:t>
            </a:r>
            <a:r>
              <a:rPr lang="en-US" altLang="en-US" sz="2000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sz="2000" i="1"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 </a:t>
            </a:r>
            <a:r>
              <a:rPr lang="en-US" altLang="en-US" sz="2000">
                <a:ea typeface="ＭＳ Ｐゴシック" panose="020B0600070205080204" pitchFamily="34" charset="-128"/>
              </a:rPr>
              <a:t>available</a:t>
            </a:r>
          </a:p>
          <a:p>
            <a:r>
              <a:rPr lang="en-US" altLang="en-US" sz="2000" b="1">
                <a:solidFill>
                  <a:srgbClr val="000000"/>
                </a:solidFill>
                <a:ea typeface="ＭＳ Ｐゴシック" panose="020B0600070205080204" pitchFamily="34" charset="-128"/>
              </a:rPr>
              <a:t>Max</a:t>
            </a:r>
            <a:r>
              <a:rPr lang="en-US" altLang="en-US" sz="2000" i="1">
                <a:ea typeface="ＭＳ Ｐゴシック" panose="020B0600070205080204" pitchFamily="34" charset="-128"/>
              </a:rPr>
              <a:t>: n x m</a:t>
            </a:r>
            <a:r>
              <a:rPr lang="en-US" altLang="en-US" sz="2000">
                <a:ea typeface="ＭＳ Ｐゴシック" panose="020B0600070205080204" pitchFamily="34" charset="-128"/>
              </a:rPr>
              <a:t> matrix.  If </a:t>
            </a:r>
            <a:r>
              <a:rPr lang="en-US" altLang="en-US" sz="2000" i="1">
                <a:ea typeface="ＭＳ Ｐゴシック" panose="020B0600070205080204" pitchFamily="34" charset="-128"/>
              </a:rPr>
              <a:t>Max </a:t>
            </a:r>
            <a:r>
              <a:rPr lang="en-US" altLang="en-US" sz="2000">
                <a:ea typeface="ＭＳ Ｐゴシック" panose="020B0600070205080204" pitchFamily="34" charset="-128"/>
              </a:rPr>
              <a:t>[</a:t>
            </a:r>
            <a:r>
              <a:rPr lang="en-US" altLang="en-US" sz="2000" i="1">
                <a:ea typeface="ＭＳ Ｐゴシック" panose="020B0600070205080204" pitchFamily="34" charset="-128"/>
              </a:rPr>
              <a:t>i,j</a:t>
            </a:r>
            <a:r>
              <a:rPr lang="en-US" altLang="en-US" sz="2000">
                <a:ea typeface="ＭＳ Ｐゴシック" panose="020B0600070205080204" pitchFamily="34" charset="-128"/>
              </a:rPr>
              <a:t>] = 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, then process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 i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may request at most</a:t>
            </a:r>
            <a:r>
              <a:rPr lang="en-US" altLang="en-US" sz="2000" i="1">
                <a:ea typeface="ＭＳ Ｐゴシック" panose="020B0600070205080204" pitchFamily="34" charset="-128"/>
              </a:rPr>
              <a:t> k </a:t>
            </a:r>
            <a:r>
              <a:rPr lang="en-US" altLang="en-US" sz="2000">
                <a:ea typeface="ＭＳ Ｐゴシック" panose="020B0600070205080204" pitchFamily="34" charset="-128"/>
              </a:rPr>
              <a:t>instances of resource type </a:t>
            </a:r>
            <a:r>
              <a:rPr lang="en-US" altLang="en-US" sz="2000" i="1"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solidFill>
                  <a:srgbClr val="000000"/>
                </a:solidFill>
                <a:ea typeface="ＭＳ Ｐゴシック" panose="020B0600070205080204" pitchFamily="34" charset="-128"/>
              </a:rPr>
              <a:t>Allocation</a:t>
            </a:r>
            <a:r>
              <a:rPr lang="en-US" altLang="en-US" sz="2000" i="1">
                <a:ea typeface="ＭＳ Ｐゴシック" panose="020B0600070205080204" pitchFamily="34" charset="-128"/>
              </a:rPr>
              <a:t>:  n </a:t>
            </a:r>
            <a:r>
              <a:rPr lang="en-US" altLang="en-US" sz="2000">
                <a:ea typeface="ＭＳ Ｐゴシック" panose="020B0600070205080204" pitchFamily="34" charset="-128"/>
              </a:rPr>
              <a:t>x</a:t>
            </a:r>
            <a:r>
              <a:rPr lang="en-US" altLang="en-US" sz="2000" i="1">
                <a:ea typeface="ＭＳ Ｐゴシック" panose="020B0600070205080204" pitchFamily="34" charset="-128"/>
              </a:rPr>
              <a:t> m</a:t>
            </a:r>
            <a:r>
              <a:rPr lang="en-US" altLang="en-US" sz="2000">
                <a:ea typeface="ＭＳ Ｐゴシック" panose="020B0600070205080204" pitchFamily="34" charset="-128"/>
              </a:rPr>
              <a:t> matrix.  If Allocation[</a:t>
            </a:r>
            <a:r>
              <a:rPr lang="en-US" altLang="en-US" sz="2000" i="1">
                <a:ea typeface="ＭＳ Ｐゴシック" panose="020B0600070205080204" pitchFamily="34" charset="-128"/>
              </a:rPr>
              <a:t>i,j</a:t>
            </a:r>
            <a:r>
              <a:rPr lang="en-US" altLang="en-US" sz="2000">
                <a:ea typeface="ＭＳ Ｐゴシック" panose="020B0600070205080204" pitchFamily="34" charset="-128"/>
              </a:rPr>
              <a:t>] = 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 then</a:t>
            </a:r>
            <a:r>
              <a:rPr lang="en-US" altLang="en-US" sz="2000" i="1">
                <a:ea typeface="ＭＳ Ｐゴシック" panose="020B0600070205080204" pitchFamily="34" charset="-128"/>
              </a:rPr>
              <a:t> 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is currently allocated 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 instances of </a:t>
            </a:r>
            <a:r>
              <a:rPr lang="en-US" altLang="en-US" sz="2000" i="1"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solidFill>
                  <a:srgbClr val="000000"/>
                </a:solidFill>
                <a:ea typeface="ＭＳ Ｐゴシック" panose="020B0600070205080204" pitchFamily="34" charset="-128"/>
              </a:rPr>
              <a:t>Need</a:t>
            </a:r>
            <a:r>
              <a:rPr lang="en-US" altLang="en-US" sz="2000" i="1">
                <a:ea typeface="ＭＳ Ｐゴシック" panose="020B0600070205080204" pitchFamily="34" charset="-128"/>
              </a:rPr>
              <a:t>:  n </a:t>
            </a:r>
            <a:r>
              <a:rPr lang="en-US" altLang="en-US" sz="2000">
                <a:ea typeface="ＭＳ Ｐゴシック" panose="020B0600070205080204" pitchFamily="34" charset="-128"/>
              </a:rPr>
              <a:t>x</a:t>
            </a:r>
            <a:r>
              <a:rPr lang="en-US" altLang="en-US" sz="2000" i="1">
                <a:ea typeface="ＭＳ Ｐゴシック" panose="020B0600070205080204" pitchFamily="34" charset="-128"/>
              </a:rPr>
              <a:t> m</a:t>
            </a:r>
            <a:r>
              <a:rPr lang="en-US" altLang="en-US" sz="2000">
                <a:ea typeface="ＭＳ Ｐゴシック" panose="020B0600070205080204" pitchFamily="34" charset="-128"/>
              </a:rPr>
              <a:t> matrix. If </a:t>
            </a:r>
            <a:r>
              <a:rPr lang="en-US" altLang="en-US" sz="2000" i="1">
                <a:ea typeface="ＭＳ Ｐゴシック" panose="020B0600070205080204" pitchFamily="34" charset="-128"/>
              </a:rPr>
              <a:t>Need</a:t>
            </a:r>
            <a:r>
              <a:rPr lang="en-US" altLang="en-US" sz="2000">
                <a:ea typeface="ＭＳ Ｐゴシック" panose="020B0600070205080204" pitchFamily="34" charset="-128"/>
              </a:rPr>
              <a:t>[</a:t>
            </a:r>
            <a:r>
              <a:rPr lang="en-US" altLang="en-US" sz="2000" i="1">
                <a:ea typeface="ＭＳ Ｐゴシック" panose="020B0600070205080204" pitchFamily="34" charset="-128"/>
              </a:rPr>
              <a:t>i,j</a:t>
            </a:r>
            <a:r>
              <a:rPr lang="en-US" altLang="en-US" sz="2000">
                <a:ea typeface="ＭＳ Ｐゴシック" panose="020B0600070205080204" pitchFamily="34" charset="-128"/>
              </a:rPr>
              <a:t>] =</a:t>
            </a:r>
            <a:r>
              <a:rPr lang="en-US" altLang="en-US" sz="2000" i="1">
                <a:ea typeface="ＭＳ Ｐゴシック" panose="020B0600070205080204" pitchFamily="34" charset="-128"/>
              </a:rPr>
              <a:t> k</a:t>
            </a:r>
            <a:r>
              <a:rPr lang="en-US" altLang="en-US" sz="2000">
                <a:ea typeface="ＭＳ Ｐゴシック" panose="020B0600070205080204" pitchFamily="34" charset="-128"/>
              </a:rPr>
              <a:t>, then</a:t>
            </a:r>
            <a:r>
              <a:rPr lang="en-US" altLang="en-US" sz="2000" i="1">
                <a:ea typeface="ＭＳ Ｐゴシック" panose="020B0600070205080204" pitchFamily="34" charset="-128"/>
              </a:rPr>
              <a:t> 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may need 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 more instances of </a:t>
            </a:r>
            <a:r>
              <a:rPr lang="en-US" altLang="en-US" sz="2000" i="1"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 i="1">
                <a:ea typeface="ＭＳ Ｐゴシック" panose="020B0600070205080204" pitchFamily="34" charset="-128"/>
              </a:rPr>
              <a:t>Need</a:t>
            </a:r>
            <a:r>
              <a:rPr lang="en-US" altLang="en-US" sz="2000">
                <a:ea typeface="ＭＳ Ｐゴシック" panose="020B0600070205080204" pitchFamily="34" charset="-128"/>
              </a:rPr>
              <a:t> [</a:t>
            </a:r>
            <a:r>
              <a:rPr lang="en-US" altLang="en-US" sz="2000" i="1">
                <a:ea typeface="ＭＳ Ｐゴシック" panose="020B0600070205080204" pitchFamily="34" charset="-128"/>
              </a:rPr>
              <a:t>i,j]</a:t>
            </a:r>
            <a:r>
              <a:rPr lang="en-US" altLang="en-US" sz="2000">
                <a:ea typeface="ＭＳ Ｐゴシック" panose="020B0600070205080204" pitchFamily="34" charset="-128"/>
              </a:rPr>
              <a:t> = </a:t>
            </a:r>
            <a:r>
              <a:rPr lang="en-US" altLang="en-US" sz="2000" i="1">
                <a:ea typeface="ＭＳ Ｐゴシック" panose="020B0600070205080204" pitchFamily="34" charset="-128"/>
              </a:rPr>
              <a:t>Max</a:t>
            </a:r>
            <a:r>
              <a:rPr lang="en-US" altLang="en-US" sz="2000">
                <a:ea typeface="ＭＳ Ｐゴシック" panose="020B0600070205080204" pitchFamily="34" charset="-128"/>
              </a:rPr>
              <a:t>[</a:t>
            </a:r>
            <a:r>
              <a:rPr lang="en-US" altLang="en-US" sz="2000" i="1">
                <a:ea typeface="ＭＳ Ｐゴシック" panose="020B0600070205080204" pitchFamily="34" charset="-128"/>
              </a:rPr>
              <a:t>i,j</a:t>
            </a:r>
            <a:r>
              <a:rPr lang="en-US" altLang="en-US" sz="2000">
                <a:ea typeface="ＭＳ Ｐゴシック" panose="020B0600070205080204" pitchFamily="34" charset="-128"/>
              </a:rPr>
              <a:t>] – </a:t>
            </a:r>
            <a:r>
              <a:rPr lang="en-US" altLang="en-US" sz="2000" i="1">
                <a:ea typeface="ＭＳ Ｐゴシック" panose="020B0600070205080204" pitchFamily="34" charset="-128"/>
              </a:rPr>
              <a:t>Allocation</a:t>
            </a:r>
            <a:r>
              <a:rPr lang="en-US" altLang="en-US" sz="2000">
                <a:ea typeface="ＭＳ Ｐゴシック" panose="020B0600070205080204" pitchFamily="34" charset="-128"/>
              </a:rPr>
              <a:t> [</a:t>
            </a:r>
            <a:r>
              <a:rPr lang="en-US" altLang="en-US" sz="2000" i="1">
                <a:ea typeface="ＭＳ Ｐゴシック" panose="020B0600070205080204" pitchFamily="34" charset="-128"/>
              </a:rPr>
              <a:t>i,j</a:t>
            </a:r>
            <a:r>
              <a:rPr lang="en-US" altLang="en-US" sz="2000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3DA23A45-42E6-4436-94D5-47739825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408113"/>
            <a:ext cx="693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  <a:ea typeface="ＭＳ Ｐゴシック" panose="020B0600070205080204" pitchFamily="34" charset="-128"/>
              </a:rPr>
              <a:t>Let </a:t>
            </a:r>
            <a:r>
              <a:rPr lang="en-US" altLang="en-US" sz="1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>
                <a:latin typeface="Helvetica" panose="020B0604020202020204" pitchFamily="34" charset="0"/>
                <a:ea typeface="ＭＳ Ｐゴシック" panose="020B0600070205080204" pitchFamily="34" charset="-128"/>
              </a:rPr>
              <a:t> = number of processes, and </a:t>
            </a:r>
            <a:r>
              <a:rPr lang="en-US" altLang="en-US" sz="1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m </a:t>
            </a:r>
            <a:r>
              <a:rPr lang="en-US" altLang="en-US" sz="1800">
                <a:latin typeface="Helvetica" panose="020B0604020202020204" pitchFamily="34" charset="0"/>
                <a:ea typeface="ＭＳ Ｐゴシック" panose="020B0600070205080204" pitchFamily="34" charset="-128"/>
              </a:rPr>
              <a:t>= number of resources types.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CE7AE6-0FFD-47D3-A348-BA7DD21347D2}"/>
              </a:ext>
            </a:extLst>
          </p:cNvPr>
          <p:cNvGrpSpPr/>
          <p:nvPr/>
        </p:nvGrpSpPr>
        <p:grpSpPr>
          <a:xfrm>
            <a:off x="20053" y="0"/>
            <a:ext cx="9144001" cy="6860735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:a16="http://schemas.microsoft.com/office/drawing/2014/main" id="{7EAB5010-9DA4-4018-9681-91065FE0AA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DE1D96-2C4A-46EA-8CA1-1FD9B70400CF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DA75FC-7840-4A9B-910D-58585CECBF48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F77F93-CA7F-4122-BACD-9BBE368511E9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36D8EA-26DD-42AF-9332-6C078E39E51F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004989-2B1C-4B16-A8C1-84D4167718E4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EF1362-A98D-40F9-B02A-016C9C9E378F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42A0A9-A5F1-4AC1-B641-F968EB7B79D1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5C75F58-BE2B-403F-806B-1DA34FB75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Safety Algorithm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EE721DD-A498-4BDD-A3A6-A359782D9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282700"/>
            <a:ext cx="7372350" cy="38242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1.	Let </a:t>
            </a:r>
            <a:r>
              <a:rPr lang="en-US" altLang="en-US" sz="2000" i="1">
                <a:solidFill>
                  <a:srgbClr val="000000"/>
                </a:solidFill>
                <a:ea typeface="ＭＳ Ｐゴシック" panose="020B0600070205080204" pitchFamily="34" charset="-128"/>
              </a:rPr>
              <a:t>Work </a:t>
            </a:r>
            <a:r>
              <a:rPr lang="en-US" altLang="en-US" sz="2000">
                <a:ea typeface="ＭＳ Ｐゴシック" panose="020B0600070205080204" pitchFamily="34" charset="-128"/>
              </a:rPr>
              <a:t>and </a:t>
            </a:r>
            <a:r>
              <a:rPr lang="en-US" altLang="en-US" sz="2000" i="1">
                <a:solidFill>
                  <a:srgbClr val="000000"/>
                </a:solidFill>
                <a:ea typeface="ＭＳ Ｐゴシック" panose="020B0600070205080204" pitchFamily="34" charset="-128"/>
              </a:rPr>
              <a:t>Finish</a:t>
            </a: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be vectors of length</a:t>
            </a:r>
            <a:r>
              <a:rPr lang="en-US" altLang="en-US" sz="2000" i="1">
                <a:ea typeface="ＭＳ Ｐゴシック" panose="020B0600070205080204" pitchFamily="34" charset="-128"/>
              </a:rPr>
              <a:t> m</a:t>
            </a:r>
            <a:r>
              <a:rPr lang="en-US" altLang="en-US" sz="2000">
                <a:ea typeface="ＭＳ Ｐゴシック" panose="020B0600070205080204" pitchFamily="34" charset="-128"/>
              </a:rPr>
              <a:t> and</a:t>
            </a:r>
            <a:r>
              <a:rPr lang="en-US" altLang="en-US" sz="2000" i="1">
                <a:ea typeface="ＭＳ Ｐゴシック" panose="020B0600070205080204" pitchFamily="34" charset="-128"/>
              </a:rPr>
              <a:t> n</a:t>
            </a:r>
            <a:r>
              <a:rPr lang="en-US" altLang="en-US" sz="2000">
                <a:ea typeface="ＭＳ Ｐゴシック" panose="020B0600070205080204" pitchFamily="34" charset="-128"/>
              </a:rPr>
              <a:t>, respectively.  Initialize: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Work </a:t>
            </a:r>
            <a:r>
              <a:rPr lang="en-US" altLang="en-US">
                <a:ea typeface="ＭＳ Ｐゴシック" panose="020B0600070205080204" pitchFamily="34" charset="-128"/>
              </a:rPr>
              <a:t>= </a:t>
            </a:r>
            <a:r>
              <a:rPr lang="en-US" altLang="en-US" i="1">
                <a:ea typeface="ＭＳ Ｐゴシック" panose="020B0600070205080204" pitchFamily="34" charset="-128"/>
              </a:rPr>
              <a:t>Available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Finish </a:t>
            </a:r>
            <a:r>
              <a:rPr lang="en-US" altLang="en-US">
                <a:ea typeface="ＭＳ Ｐゴシック" panose="020B0600070205080204" pitchFamily="34" charset="-128"/>
              </a:rPr>
              <a:t>[</a:t>
            </a:r>
            <a:r>
              <a:rPr lang="en-US" altLang="en-US" i="1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] =</a:t>
            </a:r>
            <a:r>
              <a:rPr lang="en-US" altLang="en-US" i="1">
                <a:ea typeface="ＭＳ Ｐゴシック" panose="020B0600070205080204" pitchFamily="34" charset="-128"/>
              </a:rPr>
              <a:t> false </a:t>
            </a:r>
            <a:r>
              <a:rPr lang="en-US" altLang="en-US">
                <a:ea typeface="ＭＳ Ｐゴシック" panose="020B0600070205080204" pitchFamily="34" charset="-128"/>
              </a:rPr>
              <a:t>for</a:t>
            </a:r>
            <a:r>
              <a:rPr lang="en-US" altLang="en-US" i="1">
                <a:ea typeface="ＭＳ Ｐゴシック" panose="020B0600070205080204" pitchFamily="34" charset="-128"/>
              </a:rPr>
              <a:t> i</a:t>
            </a:r>
            <a:r>
              <a:rPr lang="en-US" altLang="en-US">
                <a:ea typeface="ＭＳ Ｐゴシック" panose="020B0600070205080204" pitchFamily="34" charset="-128"/>
              </a:rPr>
              <a:t> = 0, 1, …, </a:t>
            </a:r>
            <a:r>
              <a:rPr lang="en-US" altLang="en-US" i="1">
                <a:ea typeface="ＭＳ Ｐゴシック" panose="020B0600070205080204" pitchFamily="34" charset="-128"/>
              </a:rPr>
              <a:t>n- </a:t>
            </a:r>
            <a:r>
              <a:rPr lang="en-US" altLang="en-US">
                <a:ea typeface="ＭＳ Ｐゴシック" panose="020B0600070205080204" pitchFamily="34" charset="-128"/>
              </a:rPr>
              <a:t>1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2.	Find and </a:t>
            </a:r>
            <a:r>
              <a:rPr lang="en-US" altLang="en-US" sz="2000" i="1">
                <a:ea typeface="ＭＳ Ｐゴシック" panose="020B0600070205080204" pitchFamily="34" charset="-128"/>
              </a:rPr>
              <a:t>i </a:t>
            </a:r>
            <a:r>
              <a:rPr lang="en-US" altLang="en-US" sz="2000">
                <a:ea typeface="ＭＳ Ｐゴシック" panose="020B0600070205080204" pitchFamily="34" charset="-128"/>
              </a:rPr>
              <a:t>such that both: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(a) </a:t>
            </a:r>
            <a:r>
              <a:rPr lang="en-US" altLang="en-US" sz="2000" i="1">
                <a:ea typeface="ＭＳ Ｐゴシック" panose="020B0600070205080204" pitchFamily="34" charset="-128"/>
              </a:rPr>
              <a:t>Finish</a:t>
            </a:r>
            <a:r>
              <a:rPr lang="en-US" altLang="en-US" sz="2000">
                <a:ea typeface="ＭＳ Ｐゴシック" panose="020B0600070205080204" pitchFamily="34" charset="-128"/>
              </a:rPr>
              <a:t> [</a:t>
            </a:r>
            <a:r>
              <a:rPr lang="en-US" altLang="en-US" sz="2000" i="1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] = </a:t>
            </a:r>
            <a:r>
              <a:rPr lang="en-US" altLang="en-US" sz="2000" i="1">
                <a:ea typeface="ＭＳ Ｐゴシック" panose="020B0600070205080204" pitchFamily="34" charset="-128"/>
              </a:rPr>
              <a:t>false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(b) </a:t>
            </a:r>
            <a:r>
              <a:rPr lang="en-US" altLang="en-US" sz="2000" i="1">
                <a:ea typeface="ＭＳ Ｐゴシック" panose="020B0600070205080204" pitchFamily="34" charset="-128"/>
              </a:rPr>
              <a:t>Need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Work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If no such 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exists, go to step 4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3.	</a:t>
            </a:r>
            <a:r>
              <a:rPr lang="en-US" altLang="en-US" sz="2000" i="1">
                <a:ea typeface="ＭＳ Ｐゴシック" panose="020B0600070205080204" pitchFamily="34" charset="-128"/>
              </a:rPr>
              <a:t>Work</a:t>
            </a:r>
            <a:r>
              <a:rPr lang="en-US" altLang="en-US" sz="2000">
                <a:ea typeface="ＭＳ Ｐゴシック" panose="020B0600070205080204" pitchFamily="34" charset="-128"/>
              </a:rPr>
              <a:t> = </a:t>
            </a:r>
            <a:r>
              <a:rPr lang="en-US" altLang="en-US" sz="2000" i="1">
                <a:ea typeface="ＭＳ Ｐゴシック" panose="020B0600070205080204" pitchFamily="34" charset="-128"/>
              </a:rPr>
              <a:t>Work </a:t>
            </a:r>
            <a:r>
              <a:rPr lang="en-US" altLang="en-US" sz="2000">
                <a:ea typeface="ＭＳ Ｐゴシック" panose="020B0600070205080204" pitchFamily="34" charset="-128"/>
              </a:rPr>
              <a:t>+ </a:t>
            </a:r>
            <a:r>
              <a:rPr lang="en-US" altLang="en-US" sz="2000" i="1">
                <a:ea typeface="ＭＳ Ｐゴシック" panose="020B0600070205080204" pitchFamily="34" charset="-128"/>
              </a:rPr>
              <a:t>Allocation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 i="1">
                <a:ea typeface="ＭＳ Ｐゴシック" panose="020B0600070205080204" pitchFamily="34" charset="-128"/>
              </a:rPr>
              <a:t>Finish</a:t>
            </a:r>
            <a:r>
              <a:rPr lang="en-US" altLang="en-US" sz="2000">
                <a:ea typeface="ＭＳ Ｐゴシック" panose="020B0600070205080204" pitchFamily="34" charset="-128"/>
              </a:rPr>
              <a:t>[</a:t>
            </a:r>
            <a:r>
              <a:rPr lang="en-US" altLang="en-US" sz="2000" i="1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] =</a:t>
            </a:r>
            <a:r>
              <a:rPr lang="en-US" altLang="en-US" sz="2000" i="1">
                <a:ea typeface="ＭＳ Ｐゴシック" panose="020B0600070205080204" pitchFamily="34" charset="-128"/>
              </a:rPr>
              <a:t> true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go to step 2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4.	If </a:t>
            </a:r>
            <a:r>
              <a:rPr lang="en-US" altLang="en-US" sz="2000" i="1">
                <a:ea typeface="ＭＳ Ｐゴシック" panose="020B0600070205080204" pitchFamily="34" charset="-128"/>
              </a:rPr>
              <a:t>Finish</a:t>
            </a:r>
            <a:r>
              <a:rPr lang="en-US" altLang="en-US" sz="2000">
                <a:ea typeface="ＭＳ Ｐゴシック" panose="020B0600070205080204" pitchFamily="34" charset="-128"/>
              </a:rPr>
              <a:t> [</a:t>
            </a:r>
            <a:r>
              <a:rPr lang="en-US" altLang="en-US" sz="2000" i="1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] == true for all </a:t>
            </a:r>
            <a:r>
              <a:rPr lang="en-US" altLang="en-US" sz="2000" i="1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, then the system is in a safe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2976C9-22CC-451E-B71C-84B58948C01A}"/>
              </a:ext>
            </a:extLst>
          </p:cNvPr>
          <p:cNvGrpSpPr/>
          <p:nvPr/>
        </p:nvGrpSpPr>
        <p:grpSpPr>
          <a:xfrm>
            <a:off x="20053" y="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F3BD9DB7-883D-409C-974C-3B1DDE1D99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AD0DB5-5A68-4131-8A6E-1EBBA3796426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693994-70BA-40BA-B5B1-55F0DE5884B2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E10253-FED3-4B0D-99AE-40BB84BBF69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8F730-7DA1-49ED-94D2-ABB5558C94C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3B2286-6ABC-47E3-8B29-5908FDAEE94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FDC11F-2072-4C9E-B47B-7A9A8EC3186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9D6F7A-6C85-4B66-B92F-DF8BBC3435C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9C108C5-B3C8-46FE-B552-823345AE2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271463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Resource-Request Algorithm for Process </a:t>
            </a:r>
            <a:r>
              <a:rPr lang="en-US" altLang="en-US" sz="2800" i="1">
                <a:ea typeface="ＭＳ Ｐゴシック" panose="020B0600070205080204" pitchFamily="34" charset="-128"/>
              </a:rPr>
              <a:t>P</a:t>
            </a:r>
            <a:r>
              <a:rPr lang="en-US" altLang="en-US" sz="2800" i="1" baseline="-25000">
                <a:ea typeface="ＭＳ Ｐゴシック" panose="020B0600070205080204" pitchFamily="34" charset="-128"/>
              </a:rPr>
              <a:t>i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ADB4B53-6E0A-40B8-BC8F-F9CDFDC29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271588"/>
            <a:ext cx="7029450" cy="46863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 </a:t>
            </a:r>
            <a:r>
              <a:rPr lang="en-US" altLang="en-US" sz="2000" i="1">
                <a:ea typeface="ＭＳ Ｐゴシック" panose="020B0600070205080204" pitchFamily="34" charset="-128"/>
              </a:rPr>
              <a:t>Request</a:t>
            </a:r>
            <a:r>
              <a:rPr lang="en-US" altLang="en-US" sz="2000">
                <a:ea typeface="ＭＳ Ｐゴシック" panose="020B0600070205080204" pitchFamily="34" charset="-128"/>
              </a:rPr>
              <a:t> = request vector for process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.  If </a:t>
            </a:r>
            <a:r>
              <a:rPr lang="en-US" altLang="en-US" sz="2000" i="1">
                <a:ea typeface="ＭＳ Ｐゴシック" panose="020B0600070205080204" pitchFamily="34" charset="-128"/>
              </a:rPr>
              <a:t>Request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[</a:t>
            </a:r>
            <a:r>
              <a:rPr lang="en-US" altLang="en-US" sz="2000" i="1">
                <a:ea typeface="ＭＳ Ｐゴシック" panose="020B0600070205080204" pitchFamily="34" charset="-128"/>
              </a:rPr>
              <a:t>j</a:t>
            </a:r>
            <a:r>
              <a:rPr lang="en-US" altLang="en-US" sz="2000">
                <a:ea typeface="ＭＳ Ｐゴシック" panose="020B0600070205080204" pitchFamily="34" charset="-128"/>
              </a:rPr>
              <a:t>] = 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 then process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wants 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sz="2000" i="1"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j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1.	If </a:t>
            </a:r>
            <a:r>
              <a:rPr lang="en-US" altLang="en-US" sz="2000" i="1">
                <a:ea typeface="ＭＳ Ｐゴシック" panose="020B0600070205080204" pitchFamily="34" charset="-128"/>
              </a:rPr>
              <a:t>Request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 i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2.	If </a:t>
            </a:r>
            <a:r>
              <a:rPr lang="en-US" altLang="en-US" sz="2000" i="1">
                <a:ea typeface="ＭＳ Ｐゴシック" panose="020B0600070205080204" pitchFamily="34" charset="-128"/>
              </a:rPr>
              <a:t>Request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, go to step 3.  Otherwise 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Available 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–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Request;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=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Need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If safe  the resources are allocated to Pi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If unsafe  Pi must wait, and the old resource-allocation state is restored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73DC9-DAEC-48FB-AC6F-791CF45CE32A}"/>
              </a:ext>
            </a:extLst>
          </p:cNvPr>
          <p:cNvGrpSpPr/>
          <p:nvPr/>
        </p:nvGrpSpPr>
        <p:grpSpPr>
          <a:xfrm>
            <a:off x="20053" y="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27DC9994-24DD-4628-A295-5CDAC5B525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31F56-CB5F-4FD2-9B45-858037C5B98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164D8C-B475-4C3C-982F-FA089121E41E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495F73-0355-4243-9F0A-2E46E865311C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465C2A-FFEF-4632-B4CB-952CF000FE0E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15202B-3322-4725-9533-11436A57FC75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AC245A-5485-4835-AA0D-736D76AC2575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81CA47-F8B5-4C2C-BEB0-CDDE326006E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EC85CB3-1123-4478-BE1E-324AC0000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Banker’s Algorithm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8B90689-0171-4FAD-8244-2C69D215E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5 processes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  </a:t>
            </a:r>
            <a:r>
              <a:rPr lang="en-US" altLang="en-US" sz="2000">
                <a:ea typeface="ＭＳ Ｐゴシック" panose="020B0600070205080204" pitchFamily="34" charset="-128"/>
              </a:rPr>
              <a:t>through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 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              </a:t>
            </a:r>
            <a:r>
              <a:rPr lang="en-US" altLang="en-US" sz="2000" i="1">
                <a:ea typeface="ＭＳ Ｐゴシック" panose="020B0600070205080204" pitchFamily="34" charset="-128"/>
              </a:rPr>
              <a:t>A</a:t>
            </a:r>
            <a:r>
              <a:rPr lang="en-US" altLang="en-US" sz="2000">
                <a:ea typeface="ＭＳ Ｐゴシック" panose="020B0600070205080204" pitchFamily="34" charset="-128"/>
              </a:rPr>
              <a:t> (10 instances),  </a:t>
            </a:r>
            <a:r>
              <a:rPr lang="en-US" altLang="en-US" sz="2000" i="1">
                <a:ea typeface="ＭＳ Ｐゴシック" panose="020B0600070205080204" pitchFamily="34" charset="-128"/>
              </a:rPr>
              <a:t>B</a:t>
            </a:r>
            <a:r>
              <a:rPr lang="en-US" altLang="en-US" sz="2000">
                <a:ea typeface="ＭＳ Ｐゴシック" panose="020B0600070205080204" pitchFamily="34" charset="-128"/>
              </a:rPr>
              <a:t> (5instances), and </a:t>
            </a:r>
            <a:r>
              <a:rPr lang="en-US" altLang="en-US" sz="2000" i="1">
                <a:ea typeface="ＭＳ Ｐゴシック" panose="020B0600070205080204" pitchFamily="34" charset="-128"/>
              </a:rPr>
              <a:t>C</a:t>
            </a:r>
            <a:r>
              <a:rPr lang="en-US" altLang="en-US" sz="2000">
                <a:ea typeface="ＭＳ Ｐゴシック" panose="020B0600070205080204" pitchFamily="34" charset="-128"/>
              </a:rPr>
              <a:t> (7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 Snapshot at time </a:t>
            </a:r>
            <a:r>
              <a:rPr lang="en-US" altLang="en-US" sz="2000" i="1">
                <a:ea typeface="ＭＳ Ｐゴシック" panose="020B0600070205080204" pitchFamily="34" charset="-128"/>
              </a:rPr>
              <a:t>T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	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Allocation</a:t>
            </a:r>
            <a:r>
              <a:rPr lang="en-US" altLang="en-US" sz="2000" i="1">
                <a:ea typeface="ＭＳ Ｐゴシック" panose="020B0600070205080204" pitchFamily="34" charset="-128"/>
              </a:rPr>
              <a:t>	  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Max</a:t>
            </a:r>
            <a:r>
              <a:rPr lang="en-US" altLang="en-US" sz="2000" i="1">
                <a:ea typeface="ＭＳ Ｐゴシック" panose="020B0600070205080204" pitchFamily="34" charset="-128"/>
              </a:rPr>
              <a:t>	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Available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i="1">
                <a:ea typeface="ＭＳ Ｐゴシック" panose="020B0600070205080204" pitchFamily="34" charset="-128"/>
              </a:rPr>
              <a:t>			A B C	       A B C 	A B C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	</a:t>
            </a:r>
            <a:r>
              <a:rPr lang="en-US" altLang="en-US" sz="2000">
                <a:ea typeface="ＭＳ Ｐゴシック" panose="020B0600070205080204" pitchFamily="34" charset="-128"/>
              </a:rPr>
              <a:t>0 1 0	         7 5 3 	3 3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	</a:t>
            </a:r>
            <a:r>
              <a:rPr lang="en-US" altLang="en-US" sz="2000">
                <a:ea typeface="ＭＳ Ｐゴシック" panose="020B0600070205080204" pitchFamily="34" charset="-128"/>
              </a:rPr>
              <a:t>2 0 0 	        3 2 2 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	3 0 2 	        9 0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ea typeface="ＭＳ Ｐゴシック" panose="020B0600070205080204" pitchFamily="34" charset="-128"/>
              </a:rPr>
              <a:t>	2 1 1 	        2 2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	0 0 2	         4 3 3  	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F58963-C678-4D06-8EB9-0FD62F486246}"/>
              </a:ext>
            </a:extLst>
          </p:cNvPr>
          <p:cNvGrpSpPr/>
          <p:nvPr/>
        </p:nvGrpSpPr>
        <p:grpSpPr>
          <a:xfrm>
            <a:off x="20053" y="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2AC144-B3FF-4690-A049-FE1E00ED74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D2AE7-6D12-43A1-B79F-20738B322244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12ECB1-CD11-4D39-B0A2-A2F2A2C091C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AC5A0-10AF-4DC5-9C38-AE558724CEA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D08388-DF43-4106-B444-8FD19E22A60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6105AF-49C7-4E67-8DCC-C45D351DFA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952F3-7F5A-43F2-8ADE-C77BDE72A2A1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234D63-A18F-484D-A5BE-1A6156E4BA9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CFE912C-E49C-4519-B5B9-259B7A7BC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17EAAB8-DF05-4FC6-BFD0-2B2E51A3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293813"/>
            <a:ext cx="7724775" cy="4640262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The content of the matrix </a:t>
            </a:r>
            <a:r>
              <a:rPr lang="en-US" altLang="en-US" sz="2000" i="1">
                <a:ea typeface="ＭＳ Ｐゴシック" panose="020B0600070205080204" pitchFamily="34" charset="-128"/>
              </a:rPr>
              <a:t>Need</a:t>
            </a:r>
            <a:r>
              <a:rPr lang="en-US" altLang="en-US" sz="2000">
                <a:ea typeface="ＭＳ Ｐゴシック" panose="020B0600070205080204" pitchFamily="34" charset="-128"/>
              </a:rPr>
              <a:t> is defined to be </a:t>
            </a:r>
            <a:r>
              <a:rPr lang="en-US" altLang="en-US" sz="2000" i="1">
                <a:ea typeface="ＭＳ Ｐゴシック" panose="020B0600070205080204" pitchFamily="34" charset="-128"/>
              </a:rPr>
              <a:t>Max</a:t>
            </a:r>
            <a:r>
              <a:rPr lang="en-US" altLang="en-US" sz="2000">
                <a:ea typeface="ＭＳ Ｐゴシック" panose="020B0600070205080204" pitchFamily="34" charset="-128"/>
              </a:rPr>
              <a:t> – </a:t>
            </a:r>
            <a:r>
              <a:rPr lang="en-US" altLang="en-US" sz="2000" i="1">
                <a:ea typeface="ＭＳ Ｐゴシック" panose="020B0600070205080204" pitchFamily="34" charset="-128"/>
              </a:rPr>
              <a:t>Allocation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	</a:t>
            </a:r>
            <a:r>
              <a:rPr lang="en-US" altLang="en-US" sz="2000" i="1" u="sng">
                <a:ea typeface="ＭＳ Ｐゴシック" panose="020B0600070205080204" pitchFamily="34" charset="-128"/>
              </a:rPr>
              <a:t>Need</a:t>
            </a:r>
            <a:endParaRPr lang="en-US" altLang="en-US" sz="2000" u="sng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	</a:t>
            </a:r>
            <a:r>
              <a:rPr lang="en-US" altLang="en-US" sz="2000" i="1">
                <a:ea typeface="ＭＳ Ｐゴシック" panose="020B0600070205080204" pitchFamily="34" charset="-128"/>
              </a:rPr>
              <a:t>A B C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	</a:t>
            </a:r>
            <a:r>
              <a:rPr lang="en-US" altLang="en-US" sz="2000">
                <a:ea typeface="ＭＳ Ｐゴシック" panose="020B0600070205080204" pitchFamily="34" charset="-128"/>
              </a:rPr>
              <a:t>7 4 3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	</a:t>
            </a:r>
            <a:r>
              <a:rPr lang="en-US" altLang="en-US" sz="2000">
                <a:ea typeface="ＭＳ Ｐゴシック" panose="020B0600070205080204" pitchFamily="34" charset="-128"/>
              </a:rPr>
              <a:t>1 2 2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	6 0 0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ea typeface="ＭＳ Ｐゴシック" panose="020B0600070205080204" pitchFamily="34" charset="-128"/>
              </a:rPr>
              <a:t>	0 1 1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		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	4 3 1 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The system is in a safe state since the sequence &lt;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000">
                <a:ea typeface="ＭＳ Ｐゴシック" panose="020B0600070205080204" pitchFamily="34" charset="-128"/>
              </a:rPr>
              <a:t>&gt; satisfies safety criteria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ED6140-FBA3-441D-BA82-C5F1BC7E69D9}"/>
              </a:ext>
            </a:extLst>
          </p:cNvPr>
          <p:cNvGrpSpPr/>
          <p:nvPr/>
        </p:nvGrpSpPr>
        <p:grpSpPr>
          <a:xfrm>
            <a:off x="20053" y="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0DFF272D-32CB-4942-A6DC-CDEC4FF7B9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9D1EBB-72B4-43EC-B074-E82AEEB9A8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47C95D-F5FA-4D4A-8C48-93371C6401D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DD5A53-F113-44C8-AA6E-A790FEEAC37A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C04E79-DCF6-4B4C-A787-5AD0E6AC7412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F715A9-3E69-4F76-98EA-98F5EE7F36AB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B36D1-7E88-40D0-AF44-0E1FBE65404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804CDC-4E62-4EBC-87DE-6C864528EA4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918E2C5-9290-43FA-8FB4-2DCF8A0CF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Request (1,0,2)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B1527E5-FD8E-43FA-9543-650930AAC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92225"/>
            <a:ext cx="7766050" cy="4724400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Check that Request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Available (that is, (1,0,2)  (3,3,2)  true</a:t>
            </a:r>
            <a:endParaRPr lang="en-US" altLang="en-US" sz="2000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			</a:t>
            </a:r>
            <a:r>
              <a:rPr lang="en-US" altLang="en-US" sz="2000" i="1" u="sng" dirty="0">
                <a:ea typeface="ＭＳ Ｐゴシック" panose="020B0600070205080204" pitchFamily="34" charset="-128"/>
              </a:rPr>
              <a:t>Allocation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	                    </a:t>
            </a:r>
            <a:r>
              <a:rPr lang="en-US" altLang="en-US" sz="2000" i="1" u="sng" dirty="0">
                <a:ea typeface="ＭＳ Ｐゴシック" panose="020B0600070205080204" pitchFamily="34" charset="-128"/>
              </a:rPr>
              <a:t>Need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i="1" u="sng" dirty="0">
                <a:ea typeface="ＭＳ Ｐゴシック" panose="020B0600070205080204" pitchFamily="34" charset="-128"/>
              </a:rPr>
              <a:t>Available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			A B C	                     A B C		A B C 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	0 1 0 	                     7 4 3 		2 3 0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	        3 0 2                        0 2 0 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	3 0 1 	                    6 0 0 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</a:rPr>
              <a:t>	2 1 1 	                     0 1 1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</a:rPr>
              <a:t>	0 0 2 	                    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Executing safety algorithm shows that sequence &lt;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Can request for (3,3,0) by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Can request for (0,2,0) by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 granted?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E5861-6D3A-4973-83DB-80CE2C8224C1}"/>
              </a:ext>
            </a:extLst>
          </p:cNvPr>
          <p:cNvGrpSpPr/>
          <p:nvPr/>
        </p:nvGrpSpPr>
        <p:grpSpPr>
          <a:xfrm>
            <a:off x="20053" y="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368360C2-975B-42D0-B230-24F2C59EFA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2D583F-199A-4462-94F7-70258D1858A0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E823F1-1BA8-40BF-85AA-110FF741533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2D52B0-C193-4592-A560-A4E808105E0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F18E84-758C-4B59-840F-9201F00F203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81AA13-C0F9-47A5-A912-0B188F8CC385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1B023A-057A-417C-AB10-48ACC02017BB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6DBDF6-75E8-4A93-B5E5-F80662F60FD8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B15213B1-FF3D-409F-BB54-156940B9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9" y="124551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Order-Violation Bugs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C04D465-FAA7-41C4-B367-32B39E80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9" y="949058"/>
            <a:ext cx="8786812" cy="5501258"/>
          </a:xfrm>
        </p:spPr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desired order</a:t>
            </a:r>
            <a:r>
              <a:rPr lang="en-US" altLang="ko-KR" dirty="0"/>
              <a:t> between two memory accesses is </a:t>
            </a:r>
            <a:r>
              <a:rPr lang="en-US" altLang="ko-KR" u="sng" dirty="0"/>
              <a:t>flipped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i.e.,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/>
              <a:t> should always be executed before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ko-KR" dirty="0"/>
              <a:t>, but the order is not enforced during execution.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The code in Thread2 seems to assume that the variable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mThread</a:t>
            </a:r>
            <a:r>
              <a:rPr lang="en-US" altLang="ko-KR" dirty="0"/>
              <a:t> has already been </a:t>
            </a:r>
            <a:r>
              <a:rPr lang="en-US" altLang="ko-KR" i="1" dirty="0"/>
              <a:t>initialized</a:t>
            </a:r>
            <a:r>
              <a:rPr lang="en-US" altLang="ko-KR" dirty="0"/>
              <a:t> (and is not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A15EA05C-677D-4BE8-8BB0-4D46E3BFC499}"/>
              </a:ext>
            </a:extLst>
          </p:cNvPr>
          <p:cNvSpPr/>
          <p:nvPr/>
        </p:nvSpPr>
        <p:spPr>
          <a:xfrm>
            <a:off x="1331640" y="4326920"/>
            <a:ext cx="64807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…);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318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3723018-10AF-4E72-AF72-331F2C4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0AD33F9-0BCA-49D7-9849-800EEAF9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Enforce ordering using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condition variables</a:t>
            </a:r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2082E6DD-DC03-41E0-9E47-7B19C3CB257F}"/>
              </a:ext>
            </a:extLst>
          </p:cNvPr>
          <p:cNvSpPr/>
          <p:nvPr/>
        </p:nvSpPr>
        <p:spPr>
          <a:xfrm>
            <a:off x="683568" y="1556792"/>
            <a:ext cx="7776864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 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 that the thread has been created.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</p:txBody>
      </p:sp>
    </p:spTree>
    <p:extLst>
      <p:ext uri="{BB962C8B-B14F-4D97-AF65-F5344CB8AC3E}">
        <p14:creationId xmlns:p14="http://schemas.microsoft.com/office/powerpoint/2010/main" val="92574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A17E935B-2860-43F0-9D6F-F7CD3B97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14" name="직사각형 5">
            <a:extLst>
              <a:ext uri="{FF2B5EF4-FFF2-40B4-BE49-F238E27FC236}">
                <a16:creationId xmlns:a16="http://schemas.microsoft.com/office/drawing/2014/main" id="{EE41F53F-0CB0-471B-8ED8-39034927BB04}"/>
              </a:ext>
            </a:extLst>
          </p:cNvPr>
          <p:cNvSpPr/>
          <p:nvPr/>
        </p:nvSpPr>
        <p:spPr>
          <a:xfrm>
            <a:off x="683568" y="1037635"/>
            <a:ext cx="77768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 for the thread to be initialized 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-&gt;State;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2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22D6447-7960-486C-85BF-CD06212D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Deadlock Bugs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C931749-8E59-41D0-B0A1-9864B957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1" y="833373"/>
            <a:ext cx="8786812" cy="550125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The presence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 cycle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</a:t>
            </a:r>
            <a:r>
              <a:rPr lang="en-US" altLang="ko-KR" dirty="0"/>
              <a:t> is holding a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and waiting for another one,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  <a:r>
              <a:rPr lang="en-US" altLang="ko-KR" dirty="0"/>
              <a:t> that holds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 is waiting for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to be release.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CB805B94-58C0-4D88-AC58-287423648685}"/>
              </a:ext>
            </a:extLst>
          </p:cNvPr>
          <p:cNvGraphicFramePr>
            <a:graphicFrameLocks noGrp="1"/>
          </p:cNvGraphicFramePr>
          <p:nvPr/>
        </p:nvGraphicFramePr>
        <p:xfrm>
          <a:off x="2411760" y="836712"/>
          <a:ext cx="432048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1: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2: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그룹 28">
            <a:extLst>
              <a:ext uri="{FF2B5EF4-FFF2-40B4-BE49-F238E27FC236}">
                <a16:creationId xmlns:a16="http://schemas.microsoft.com/office/drawing/2014/main" id="{A4E4E8A5-0979-45B9-B3A5-8FB24E93C552}"/>
              </a:ext>
            </a:extLst>
          </p:cNvPr>
          <p:cNvGrpSpPr/>
          <p:nvPr/>
        </p:nvGrpSpPr>
        <p:grpSpPr>
          <a:xfrm>
            <a:off x="3131840" y="3697287"/>
            <a:ext cx="2988216" cy="2756049"/>
            <a:chOff x="3131840" y="3697287"/>
            <a:chExt cx="2988216" cy="2756049"/>
          </a:xfrm>
        </p:grpSpPr>
        <p:sp>
          <p:nvSpPr>
            <p:cNvPr id="17" name="직사각형 9">
              <a:extLst>
                <a:ext uri="{FF2B5EF4-FFF2-40B4-BE49-F238E27FC236}">
                  <a16:creationId xmlns:a16="http://schemas.microsoft.com/office/drawing/2014/main" id="{B562B611-55C7-4BDA-9F8A-80D27D88EB92}"/>
                </a:ext>
              </a:extLst>
            </p:cNvPr>
            <p:cNvSpPr/>
            <p:nvPr/>
          </p:nvSpPr>
          <p:spPr>
            <a:xfrm>
              <a:off x="5160608" y="3789040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타원 10">
              <a:extLst>
                <a:ext uri="{FF2B5EF4-FFF2-40B4-BE49-F238E27FC236}">
                  <a16:creationId xmlns:a16="http://schemas.microsoft.com/office/drawing/2014/main" id="{58E90A3F-215A-4B81-8174-802DD42D7F11}"/>
                </a:ext>
              </a:extLst>
            </p:cNvPr>
            <p:cNvSpPr/>
            <p:nvPr/>
          </p:nvSpPr>
          <p:spPr>
            <a:xfrm>
              <a:off x="3131840" y="3697287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9" name="직사각형 11">
              <a:extLst>
                <a:ext uri="{FF2B5EF4-FFF2-40B4-BE49-F238E27FC236}">
                  <a16:creationId xmlns:a16="http://schemas.microsoft.com/office/drawing/2014/main" id="{344F62D8-77F6-4D84-B92D-4ABCAA52FA86}"/>
                </a:ext>
              </a:extLst>
            </p:cNvPr>
            <p:cNvSpPr/>
            <p:nvPr/>
          </p:nvSpPr>
          <p:spPr>
            <a:xfrm>
              <a:off x="3248267" y="5661328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타원 12">
              <a:extLst>
                <a:ext uri="{FF2B5EF4-FFF2-40B4-BE49-F238E27FC236}">
                  <a16:creationId xmlns:a16="http://schemas.microsoft.com/office/drawing/2014/main" id="{C7762CB3-DB02-4D9E-898B-8BDA37B6391D}"/>
                </a:ext>
              </a:extLst>
            </p:cNvPr>
            <p:cNvSpPr/>
            <p:nvPr/>
          </p:nvSpPr>
          <p:spPr>
            <a:xfrm>
              <a:off x="5076056" y="5553336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605CBC-1CE0-4840-BF5C-F5FE4527AB04}"/>
                </a:ext>
              </a:extLst>
            </p:cNvPr>
            <p:cNvSpPr txBox="1"/>
            <p:nvPr/>
          </p:nvSpPr>
          <p:spPr>
            <a:xfrm>
              <a:off x="4337978" y="381324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16">
              <a:extLst>
                <a:ext uri="{FF2B5EF4-FFF2-40B4-BE49-F238E27FC236}">
                  <a16:creationId xmlns:a16="http://schemas.microsoft.com/office/drawing/2014/main" id="{0E9AB3D0-39C1-4947-AD0E-C46CE9995A17}"/>
                </a:ext>
              </a:extLst>
            </p:cNvPr>
            <p:cNvCxnSpPr/>
            <p:nvPr/>
          </p:nvCxnSpPr>
          <p:spPr>
            <a:xfrm flipV="1">
              <a:off x="3653840" y="4652590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DB804-9A2D-44FF-BC1C-9BA135E110EC}"/>
                </a:ext>
              </a:extLst>
            </p:cNvPr>
            <p:cNvSpPr txBox="1"/>
            <p:nvPr/>
          </p:nvSpPr>
          <p:spPr>
            <a:xfrm rot="16200000">
              <a:off x="2910772" y="4959676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18">
              <a:extLst>
                <a:ext uri="{FF2B5EF4-FFF2-40B4-BE49-F238E27FC236}">
                  <a16:creationId xmlns:a16="http://schemas.microsoft.com/office/drawing/2014/main" id="{DAC8A580-90D4-44CD-9956-5FF555EE8A63}"/>
                </a:ext>
              </a:extLst>
            </p:cNvPr>
            <p:cNvCxnSpPr/>
            <p:nvPr/>
          </p:nvCxnSpPr>
          <p:spPr>
            <a:xfrm flipH="1">
              <a:off x="4188408" y="6021328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F8EBA8-23CD-4BE6-A88C-1C41D13F39C0}"/>
                </a:ext>
              </a:extLst>
            </p:cNvPr>
            <p:cNvSpPr txBox="1"/>
            <p:nvPr/>
          </p:nvSpPr>
          <p:spPr>
            <a:xfrm>
              <a:off x="4375594" y="6054065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F59922-B7C4-48F5-AAC1-9B28281E7DA5}"/>
                </a:ext>
              </a:extLst>
            </p:cNvPr>
            <p:cNvSpPr txBox="1"/>
            <p:nvPr/>
          </p:nvSpPr>
          <p:spPr>
            <a:xfrm rot="5400000">
              <a:off x="5286622" y="4933693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직선 연결선 25">
              <a:extLst>
                <a:ext uri="{FF2B5EF4-FFF2-40B4-BE49-F238E27FC236}">
                  <a16:creationId xmlns:a16="http://schemas.microsoft.com/office/drawing/2014/main" id="{A63F6B12-C60A-4DF7-918A-9A6C43DB56EE}"/>
                </a:ext>
              </a:extLst>
            </p:cNvPr>
            <p:cNvCxnSpPr/>
            <p:nvPr/>
          </p:nvCxnSpPr>
          <p:spPr>
            <a:xfrm flipH="1">
              <a:off x="4243772" y="4157199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DD1993C-F903-4E6F-A14F-FD7FEAA1DBE9}"/>
                </a:ext>
              </a:extLst>
            </p:cNvPr>
            <p:cNvCxnSpPr/>
            <p:nvPr/>
          </p:nvCxnSpPr>
          <p:spPr>
            <a:xfrm flipV="1">
              <a:off x="5556560" y="4580412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04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44F4288-E785-4164-B132-623BB98F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Conditional for Deadlock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2563343-3F4C-4231-BBBA-B34CCF07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u="sng" dirty="0"/>
              <a:t>Four conditions</a:t>
            </a:r>
            <a:r>
              <a:rPr lang="en-US" altLang="ko-KR" dirty="0"/>
              <a:t> need to hold for a deadlock to occur.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any of these four conditions are not met, </a:t>
            </a:r>
            <a:r>
              <a:rPr lang="en-US" altLang="ko-KR" b="1" dirty="0"/>
              <a:t>deadlock cannot occur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5BB2761D-6B5F-421D-83E5-C16EBAAF9BCB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1556792"/>
          <a:ext cx="8136904" cy="237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Condition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Mutual Exclusion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claim exclusive control of 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they require.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-and-wait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resources allocated to them while waiting for additional resources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 preemption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cannot be forcibly removed from threads that are holding them.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Circular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There exists a circular chain of threads such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each thread holds one more resources that are being requested by the next thread in the chain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5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3468</Words>
  <Application>Microsoft Office PowerPoint</Application>
  <PresentationFormat>On-screen Show (4:3)</PresentationFormat>
  <Paragraphs>501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맑은 고딕</vt:lpstr>
      <vt:lpstr>Arial</vt:lpstr>
      <vt:lpstr>Calibri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Office Theme</vt:lpstr>
      <vt:lpstr>Operating Systems Design​ Session 39: Deadlocks</vt:lpstr>
      <vt:lpstr>Common Concurrency Problems</vt:lpstr>
      <vt:lpstr>Atomicity-Violation Bugs </vt:lpstr>
      <vt:lpstr>Atomicity-Violation Bugs (Cont.)</vt:lpstr>
      <vt:lpstr>Order-Violation Bugs</vt:lpstr>
      <vt:lpstr>Order-Violation Bugs (Cont.)</vt:lpstr>
      <vt:lpstr>Order-Violation Bugs (Cont.)</vt:lpstr>
      <vt:lpstr>Deadlock Bugs</vt:lpstr>
      <vt:lpstr>Conditional for Deadlock</vt:lpstr>
      <vt:lpstr>Prevention – Circular Wait</vt:lpstr>
      <vt:lpstr>Prevention – Hold-and-wait</vt:lpstr>
      <vt:lpstr>Prevention – No Preemption</vt:lpstr>
      <vt:lpstr>Prevention – No Preemption (Cont.)</vt:lpstr>
      <vt:lpstr>Prevention – Mutual Exclusion</vt:lpstr>
      <vt:lpstr>Prevention – Mutual Exclusion (Cont.)</vt:lpstr>
      <vt:lpstr>Prevention – Mutual Exclusion (Cont.)</vt:lpstr>
      <vt:lpstr>Prevention – Mutual Exclusion (Cont.)</vt:lpstr>
      <vt:lpstr>Deadlock Avoidance via Scheduling</vt:lpstr>
      <vt:lpstr>Example of Deadlock Avoidance via Scheduling (1) </vt:lpstr>
      <vt:lpstr>Example of Deadlock Avoidance via Scheduling (2) </vt:lpstr>
      <vt:lpstr>Detect and Recover</vt:lpstr>
      <vt:lpstr>Resources</vt:lpstr>
      <vt:lpstr>The Deadlock Problem</vt:lpstr>
      <vt:lpstr>PowerPoint Presentation</vt:lpstr>
      <vt:lpstr>Resource Acquisition (2)</vt:lpstr>
      <vt:lpstr>Deadlock Modeling (1)</vt:lpstr>
      <vt:lpstr>Basic Facts</vt:lpstr>
      <vt:lpstr>Deadlock Modeling (2)</vt:lpstr>
      <vt:lpstr>Deadlock Modeling (3)</vt:lpstr>
      <vt:lpstr>Deadlock Modeling (4)</vt:lpstr>
      <vt:lpstr>Several Instances of a Resource Type</vt:lpstr>
      <vt:lpstr>Deadlock Detection with Multiple Resources of Each Type (1)</vt:lpstr>
      <vt:lpstr>Deadlock Detection with Multiple Resources of Each Type (2)</vt:lpstr>
      <vt:lpstr>Deadlock Detection with Multiple Resources of Each Type (3)</vt:lpstr>
      <vt:lpstr>Safe State</vt:lpstr>
      <vt:lpstr>Resource-Allocation Graph</vt:lpstr>
      <vt:lpstr>Resource-Allocation Graph (Cont.)</vt:lpstr>
      <vt:lpstr>Example of Detection Algorithm</vt:lpstr>
      <vt:lpstr>Example (Cont.)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Design​ Session 32: Locking: Spin Locks</dc:title>
  <dc:creator>ASUS</dc:creator>
  <cp:lastModifiedBy>vishnuvardhan</cp:lastModifiedBy>
  <cp:revision>11</cp:revision>
  <dcterms:created xsi:type="dcterms:W3CDTF">2020-10-17T07:47:20Z</dcterms:created>
  <dcterms:modified xsi:type="dcterms:W3CDTF">2020-11-08T17:26:27Z</dcterms:modified>
</cp:coreProperties>
</file>