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316" r:id="rId3"/>
    <p:sldId id="310" r:id="rId4"/>
    <p:sldId id="315" r:id="rId5"/>
    <p:sldId id="314" r:id="rId6"/>
    <p:sldId id="335" r:id="rId7"/>
    <p:sldId id="318" r:id="rId8"/>
    <p:sldId id="346" r:id="rId9"/>
    <p:sldId id="336" r:id="rId10"/>
    <p:sldId id="319" r:id="rId11"/>
    <p:sldId id="343" r:id="rId12"/>
    <p:sldId id="338" r:id="rId13"/>
    <p:sldId id="344" r:id="rId14"/>
    <p:sldId id="321" r:id="rId15"/>
    <p:sldId id="3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B693A-9407-4C4D-B54E-91A8CCF2B4A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D7A44-6B9C-497F-9AEA-569475E5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5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1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9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38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1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09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38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0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19B23-C748-434B-A43A-33F74BE47F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8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122A-3241-43F6-9600-03194EB3F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183F-5A9C-43A4-A54E-F7D431784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8D7D-5A96-451F-A55B-393D7697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E804-67DC-482E-A22E-7ECF4928EDA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DD83-9134-4456-85C3-B2840C47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0EC45-47F4-4811-842E-B912B2D8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CCCD-80D9-4108-85F7-39F576F62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14D6-6238-4465-8F25-794D1D27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25CC3-9C39-4DEC-B041-36791AC9C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534D1-6AC2-4A7F-AD09-FF698878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E804-67DC-482E-A22E-7ECF4928EDA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49F7-A5E7-4E42-AF52-EF9693C2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97D7-69C4-422F-9F75-D59A2963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CCCD-80D9-4108-85F7-39F576F62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0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EEA63-AB85-4910-9E6F-28253B4CC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DE813-3D71-4B55-86DA-A68E6240F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E76A0-3C50-4980-B9A8-7CCC092E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E804-67DC-482E-A22E-7ECF4928EDA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48FDE-51B4-40BE-9B48-49A38F5A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A9FF-3886-4020-BE04-91F2F94C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CCCD-80D9-4108-85F7-39F576F62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4022-3F3C-4704-A727-EFA15C1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B7FB-0AFF-4420-BD51-7DF65AE6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3296-2306-4C31-A6B2-5B1E01DA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E804-67DC-482E-A22E-7ECF4928EDA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0066-89B9-4BD7-8FA4-383303AD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B622-CA8E-4371-9A84-903266C7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CCCD-80D9-4108-85F7-39F576F62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1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0668-B88D-4CE5-A9FC-EFE96112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D60CA-2AEE-4C65-A8B4-2A6D5C4A8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F118-4D1F-45F5-B7EC-58AC4377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E804-67DC-482E-A22E-7ECF4928EDA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E8A20-386C-4458-9B52-2BCB5B3B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2BC1D-186C-4DF6-BE55-7536CE20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CCCD-80D9-4108-85F7-39F576F62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2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5A65-F570-431F-B6A1-FD5B7667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EAED-A2DD-4BBB-9B4F-AF48D012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61BF1-B6E7-4595-BE8B-9D642A1AC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B6FE7-F577-49F6-B38A-F927C3CC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E804-67DC-482E-A22E-7ECF4928EDA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7F4D4-3E7C-4B18-8866-085D55B4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0CC16-B5B1-4208-A4E2-BB965457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CCCD-80D9-4108-85F7-39F576F62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1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E9ED-E27C-40B9-918F-326A50B2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5757-77E1-4FCD-83FD-C790B9F5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0BFC3-2B7A-4BEB-9EED-FCE181185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B0DD0-2FA8-4AA5-817A-8EDC3A623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C20C0-665F-48A2-911B-412757FD5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64407-DBB3-4038-A717-B65216FE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E804-67DC-482E-A22E-7ECF4928EDA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0B040-FD23-4F9D-9EE5-92262586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230A2-2F36-4C77-BD0F-8181CDD1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CCCD-80D9-4108-85F7-39F576F62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6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30CA-1BE6-484B-83D7-2315DFE9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A53DE-538A-492F-BAC2-B2EAF91D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E804-67DC-482E-A22E-7ECF4928EDA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5687-9F8F-4119-9B32-5F924810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FAE1-1F6E-4E33-BFEC-67A502C3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CCCD-80D9-4108-85F7-39F576F62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00483-EA1E-4C70-8B87-96C7DAC5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E804-67DC-482E-A22E-7ECF4928EDA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9216D-C595-4D90-9895-DD482A21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CEDE1-4EC4-4546-889A-DC5A9F5D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CCCD-80D9-4108-85F7-39F576F62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5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1F12-9B0A-4164-B5F0-80FED12A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ECC0-E831-45CA-8F7B-3353757A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5751A-63D0-415C-965C-1D434B08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08274-5590-432D-BD77-BA0C4D85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E804-67DC-482E-A22E-7ECF4928EDA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3D547-79BC-4CDC-93AE-AFCC0DB2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5DE17-F1D3-4534-AF4D-7C989A83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CCCD-80D9-4108-85F7-39F576F62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8BC1-8223-4610-B66D-86DCF426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1C1BE-5F85-40FE-A82D-FD3B7E789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0E3C6-C79B-4A01-9EE8-A86D3F969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370BB-DCCD-4C72-A507-B4999715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E804-67DC-482E-A22E-7ECF4928EDA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D7F84-4535-4575-80D3-A2484CC3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57C45-1D05-4FC0-B771-66D1A16D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CCCD-80D9-4108-85F7-39F576F62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3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47E76-5A1C-442B-A72F-1FD3DB10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00D02-3996-483C-A963-CF9A5B218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B863D-7F3C-4A69-867E-E23A494E6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1E804-67DC-482E-A22E-7ECF4928EDA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2B333-FAFB-4461-893A-5876145C9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D7058-154B-495E-AE1F-F1F8ACEAE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CCCD-80D9-4108-85F7-39F576F62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F8D17B-9457-4A2D-98CD-889C5DFA895C}"/>
              </a:ext>
            </a:extLst>
          </p:cNvPr>
          <p:cNvSpPr/>
          <p:nvPr/>
        </p:nvSpPr>
        <p:spPr>
          <a:xfrm>
            <a:off x="0" y="1446028"/>
            <a:ext cx="12192000" cy="4040372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6DE73-3A40-4B12-8697-E0C74FE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3207454"/>
            <a:ext cx="12192000" cy="1907927"/>
          </a:xfrm>
        </p:spPr>
        <p:txBody>
          <a:bodyPr>
            <a:noAutofit/>
          </a:bodyPr>
          <a:lstStyle/>
          <a:p>
            <a:b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4800" b="1" i="0" u="none" strike="noStrik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Operating Systems Design</a:t>
            </a:r>
            <a: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​</a:t>
            </a:r>
            <a:b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</a:b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Session 21, 40: </a:t>
            </a:r>
            <a:r>
              <a:rPr lang="en-IN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The boot loader: Assembly bootstrap, C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bootstrap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4C4E1-D9BB-4CEF-B300-13701DFDCF8E}"/>
              </a:ext>
            </a:extLst>
          </p:cNvPr>
          <p:cNvSpPr txBox="1"/>
          <p:nvPr/>
        </p:nvSpPr>
        <p:spPr>
          <a:xfrm>
            <a:off x="0" y="1876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19CS2106S​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AEC50-F360-44B5-9CD6-F2332A6A95AB}"/>
              </a:ext>
            </a:extLst>
          </p:cNvPr>
          <p:cNvSpPr txBox="1"/>
          <p:nvPr/>
        </p:nvSpPr>
        <p:spPr>
          <a:xfrm>
            <a:off x="2525086" y="6048017"/>
            <a:ext cx="696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898989"/>
                </a:solidFill>
                <a:effectLst/>
                <a:latin typeface="Calibri" panose="020F0502020204030204" pitchFamily="34" charset="0"/>
              </a:rPr>
              <a:t>© 2020 KL University </a:t>
            </a:r>
            <a:endParaRPr lang="en-IN" dirty="0"/>
          </a:p>
        </p:txBody>
      </p:sp>
      <p:pic>
        <p:nvPicPr>
          <p:cNvPr id="1026" name="Picture 2" descr="KL Deemed to be University Logo">
            <a:extLst>
              <a:ext uri="{FF2B5EF4-FFF2-40B4-BE49-F238E27FC236}">
                <a16:creationId xmlns:a16="http://schemas.microsoft.com/office/drawing/2014/main" id="{B40BD21A-190E-4213-8A75-AE891938F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5"/>
          <a:stretch/>
        </p:blipFill>
        <p:spPr bwMode="auto">
          <a:xfrm>
            <a:off x="4879800" y="201699"/>
            <a:ext cx="2432399" cy="102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3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124879-D10B-4CFE-BB8C-FF642DDCF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40" r="56500" b="9911"/>
          <a:stretch/>
        </p:blipFill>
        <p:spPr>
          <a:xfrm>
            <a:off x="4253244" y="123921"/>
            <a:ext cx="7062176" cy="661289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2AC54964-8E6B-4E3A-93C9-46165AE9AC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321" y="463477"/>
            <a:ext cx="106884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</a:tabLst>
            </a:pP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XV6 – </a:t>
            </a:r>
            <a:r>
              <a:rPr lang="en-US" b="1" spc="-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bootasm.S</a:t>
            </a:r>
            <a:endParaRPr b="1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7C2E3A18-433E-46E7-AFF1-E78040FB0E15}"/>
              </a:ext>
            </a:extLst>
          </p:cNvPr>
          <p:cNvSpPr txBox="1"/>
          <p:nvPr/>
        </p:nvSpPr>
        <p:spPr>
          <a:xfrm>
            <a:off x="3519170" y="1927859"/>
            <a:ext cx="844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Liberation Sans"/>
                <a:cs typeface="Liberation Sans"/>
              </a:rPr>
              <a:t>•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3948A-7808-4561-89C6-AFF4F8087064}"/>
              </a:ext>
            </a:extLst>
          </p:cNvPr>
          <p:cNvSpPr txBox="1"/>
          <p:nvPr/>
        </p:nvSpPr>
        <p:spPr>
          <a:xfrm>
            <a:off x="758463" y="1205235"/>
            <a:ext cx="349027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0" i="0" dirty="0">
                <a:solidFill>
                  <a:srgbClr val="555555"/>
                </a:solidFill>
                <a:effectLst/>
              </a:rPr>
              <a:t>zero previous data segment registers and other related registers.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EB57E-C879-4D55-8008-595767C0F93E}"/>
              </a:ext>
            </a:extLst>
          </p:cNvPr>
          <p:cNvSpPr txBox="1"/>
          <p:nvPr/>
        </p:nvSpPr>
        <p:spPr>
          <a:xfrm>
            <a:off x="722255" y="2750208"/>
            <a:ext cx="349027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</a:rPr>
              <a:t>Then we ENABLE A20.</a:t>
            </a:r>
          </a:p>
          <a:p>
            <a:pPr algn="ctr"/>
            <a:r>
              <a:rPr lang="en-IN" b="0" i="0" dirty="0">
                <a:solidFill>
                  <a:srgbClr val="555555"/>
                </a:solidFill>
                <a:effectLst/>
              </a:rPr>
              <a:t>As we are in real mode, the ability of addressing is 20-bit address.</a:t>
            </a:r>
          </a:p>
          <a:p>
            <a:pPr algn="ctr"/>
            <a:endParaRPr lang="en-IN" b="0" i="0" dirty="0">
              <a:solidFill>
                <a:srgbClr val="555555"/>
              </a:solidFill>
              <a:effectLst/>
            </a:endParaRPr>
          </a:p>
          <a:p>
            <a:pPr algn="ctr"/>
            <a:r>
              <a:rPr lang="en-IN" b="0" i="0" dirty="0">
                <a:solidFill>
                  <a:srgbClr val="555555"/>
                </a:solidFill>
                <a:effectLst/>
              </a:rPr>
              <a:t>To enable 32-bit addressing. We need to send 2 binary code to the computer to enable A20.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21C9F0-9FAB-4057-8F44-0FAEA41AB61D}"/>
              </a:ext>
            </a:extLst>
          </p:cNvPr>
          <p:cNvSpPr txBox="1"/>
          <p:nvPr/>
        </p:nvSpPr>
        <p:spPr>
          <a:xfrm>
            <a:off x="284321" y="5334642"/>
            <a:ext cx="396892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In real mode, CS and IP is combined to find the physical address, which we call this is segment address. </a:t>
            </a:r>
          </a:p>
        </p:txBody>
      </p:sp>
    </p:spTree>
    <p:extLst>
      <p:ext uri="{BB962C8B-B14F-4D97-AF65-F5344CB8AC3E}">
        <p14:creationId xmlns:p14="http://schemas.microsoft.com/office/powerpoint/2010/main" val="25113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2AC54964-8E6B-4E3A-93C9-46165AE9AC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321" y="463477"/>
            <a:ext cx="106884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</a:tabLst>
            </a:pP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XV6 – </a:t>
            </a:r>
            <a:r>
              <a:rPr lang="en-US" b="1" spc="-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bootasm.S</a:t>
            </a:r>
            <a:endParaRPr b="1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7C2E3A18-433E-46E7-AFF1-E78040FB0E15}"/>
              </a:ext>
            </a:extLst>
          </p:cNvPr>
          <p:cNvSpPr txBox="1"/>
          <p:nvPr/>
        </p:nvSpPr>
        <p:spPr>
          <a:xfrm>
            <a:off x="3519170" y="1927859"/>
            <a:ext cx="844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Liberation Sans"/>
                <a:cs typeface="Liberation Sans"/>
              </a:rPr>
              <a:t>•</a:t>
            </a:r>
            <a:endParaRPr sz="1600">
              <a:latin typeface="Liberation Sans"/>
              <a:cs typeface="Liberation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16C59F-EC67-4772-B193-23CD4A2883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10" r="58346" b="5435"/>
          <a:stretch/>
        </p:blipFill>
        <p:spPr>
          <a:xfrm>
            <a:off x="5916884" y="63178"/>
            <a:ext cx="6160252" cy="67727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AC1B52-C49C-4589-84D8-3A3C43EF8E9C}"/>
              </a:ext>
            </a:extLst>
          </p:cNvPr>
          <p:cNvSpPr txBox="1"/>
          <p:nvPr/>
        </p:nvSpPr>
        <p:spPr>
          <a:xfrm>
            <a:off x="300817" y="5807631"/>
            <a:ext cx="55210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55555"/>
                </a:solidFill>
                <a:effectLst/>
              </a:rPr>
              <a:t>It is just a temporary GDT used for bootloader.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7913F4-A447-46CA-AC84-BF263009859C}"/>
              </a:ext>
            </a:extLst>
          </p:cNvPr>
          <p:cNvSpPr txBox="1"/>
          <p:nvPr/>
        </p:nvSpPr>
        <p:spPr>
          <a:xfrm>
            <a:off x="1896256" y="1335107"/>
            <a:ext cx="36705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55555"/>
                </a:solidFill>
                <a:effectLst/>
              </a:rPr>
              <a:t>Then let’s go to the 32-bit world.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DBF9C-273B-456A-A287-A81B23B6D4C8}"/>
              </a:ext>
            </a:extLst>
          </p:cNvPr>
          <p:cNvSpPr txBox="1"/>
          <p:nvPr/>
        </p:nvSpPr>
        <p:spPr>
          <a:xfrm>
            <a:off x="1388599" y="2881839"/>
            <a:ext cx="458408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55555"/>
                </a:solidFill>
                <a:effectLst/>
              </a:rPr>
              <a:t>we set %</a:t>
            </a:r>
            <a:r>
              <a:rPr lang="en-IN" b="0" i="0" dirty="0" err="1">
                <a:solidFill>
                  <a:srgbClr val="555555"/>
                </a:solidFill>
                <a:effectLst/>
              </a:rPr>
              <a:t>esp</a:t>
            </a:r>
            <a:r>
              <a:rPr lang="en-IN" b="0" i="0" dirty="0">
                <a:solidFill>
                  <a:srgbClr val="555555"/>
                </a:solidFill>
                <a:effectLst/>
              </a:rPr>
              <a:t> points to the address of $start</a:t>
            </a:r>
          </a:p>
          <a:p>
            <a:r>
              <a:rPr lang="en-IN" dirty="0">
                <a:solidFill>
                  <a:srgbClr val="555555"/>
                </a:solidFill>
              </a:rPr>
              <a:t>Call </a:t>
            </a:r>
            <a:r>
              <a:rPr lang="en-IN" dirty="0" err="1">
                <a:solidFill>
                  <a:srgbClr val="555555"/>
                </a:solidFill>
              </a:rPr>
              <a:t>bootmain.c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5AEE6-0311-49FB-A12D-3525DE9668CC}"/>
              </a:ext>
            </a:extLst>
          </p:cNvPr>
          <p:cNvSpPr txBox="1"/>
          <p:nvPr/>
        </p:nvSpPr>
        <p:spPr>
          <a:xfrm>
            <a:off x="1217938" y="3983900"/>
            <a:ext cx="458408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55555"/>
                </a:solidFill>
                <a:effectLst/>
              </a:rPr>
              <a:t>It should not return from </a:t>
            </a:r>
            <a:r>
              <a:rPr lang="en-IN" b="0" i="0" dirty="0" err="1">
                <a:solidFill>
                  <a:srgbClr val="555555"/>
                </a:solidFill>
                <a:effectLst/>
              </a:rPr>
              <a:t>bootmain</a:t>
            </a:r>
            <a:endParaRPr lang="en-IN" b="0" i="0" dirty="0">
              <a:solidFill>
                <a:srgbClr val="555555"/>
              </a:solidFill>
              <a:effectLst/>
            </a:endParaRPr>
          </a:p>
          <a:p>
            <a:r>
              <a:rPr lang="en-IN" dirty="0">
                <a:solidFill>
                  <a:srgbClr val="555555"/>
                </a:solidFill>
              </a:rPr>
              <a:t>If returns it tries to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AAD3C3-8724-44DC-B4A0-6D5EA3090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76" r="23683" b="45020"/>
          <a:stretch/>
        </p:blipFill>
        <p:spPr>
          <a:xfrm>
            <a:off x="0" y="3429000"/>
            <a:ext cx="11923285" cy="318010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841828-15DB-4D4B-B77D-0BBF8B1FF165}"/>
              </a:ext>
            </a:extLst>
          </p:cNvPr>
          <p:cNvSpPr txBox="1"/>
          <p:nvPr/>
        </p:nvSpPr>
        <p:spPr>
          <a:xfrm>
            <a:off x="1092200" y="5168115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A732C310-A95B-456D-9F08-0F9F490A42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204" y="196843"/>
            <a:ext cx="106884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</a:tabLst>
            </a:pP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XV6 – </a:t>
            </a:r>
            <a:r>
              <a:rPr lang="en-US" b="1" spc="-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bootmain.c</a:t>
            </a:r>
            <a:endParaRPr b="1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B3F1435-3E1E-4361-9FFA-DF4460401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1" y="860146"/>
            <a:ext cx="6208049" cy="5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101B11-AB42-4335-86A4-8DA8DFCA098B}"/>
              </a:ext>
            </a:extLst>
          </p:cNvPr>
          <p:cNvSpPr txBox="1"/>
          <p:nvPr/>
        </p:nvSpPr>
        <p:spPr>
          <a:xfrm>
            <a:off x="228415" y="1497163"/>
            <a:ext cx="61609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</a:rPr>
              <a:t>Kernel will be in ELF (Executable and Linkable Format)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The ELF header contains all of the relevant information required to load an ELF executable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 Read the ELF Header located at the very beginning.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DA3EF-77AD-4543-B624-E363CD2FF085}"/>
              </a:ext>
            </a:extLst>
          </p:cNvPr>
          <p:cNvSpPr txBox="1"/>
          <p:nvPr/>
        </p:nvSpPr>
        <p:spPr>
          <a:xfrm>
            <a:off x="9517413" y="111671"/>
            <a:ext cx="23293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0905 struct </a:t>
            </a:r>
            <a:r>
              <a:rPr lang="en-US" sz="1200" dirty="0" err="1"/>
              <a:t>elfhdr</a:t>
            </a:r>
            <a:r>
              <a:rPr lang="en-US" sz="1200" dirty="0"/>
              <a:t> {</a:t>
            </a:r>
          </a:p>
          <a:p>
            <a:r>
              <a:rPr lang="en-US" sz="1200" dirty="0"/>
              <a:t>0906 </a:t>
            </a:r>
            <a:r>
              <a:rPr lang="en-US" sz="1600" b="1" dirty="0" err="1"/>
              <a:t>uint</a:t>
            </a:r>
            <a:r>
              <a:rPr lang="en-US" sz="1600" b="1" dirty="0"/>
              <a:t> magic;</a:t>
            </a:r>
            <a:r>
              <a:rPr lang="en-US" sz="1200" dirty="0"/>
              <a:t> </a:t>
            </a:r>
          </a:p>
          <a:p>
            <a:r>
              <a:rPr lang="en-US" sz="1200" dirty="0"/>
              <a:t>0907 </a:t>
            </a:r>
            <a:r>
              <a:rPr lang="en-US" sz="1200" dirty="0" err="1"/>
              <a:t>uchar</a:t>
            </a:r>
            <a:r>
              <a:rPr lang="en-US" sz="1200" dirty="0"/>
              <a:t> elf[12];</a:t>
            </a:r>
          </a:p>
          <a:p>
            <a:r>
              <a:rPr lang="en-US" sz="1200" dirty="0"/>
              <a:t>0908 </a:t>
            </a:r>
            <a:r>
              <a:rPr lang="en-US" sz="1200" dirty="0" err="1"/>
              <a:t>ushort</a:t>
            </a:r>
            <a:r>
              <a:rPr lang="en-US" sz="1200" dirty="0"/>
              <a:t> type;</a:t>
            </a:r>
          </a:p>
          <a:p>
            <a:r>
              <a:rPr lang="en-US" sz="1200" dirty="0"/>
              <a:t>0909 </a:t>
            </a:r>
            <a:r>
              <a:rPr lang="en-US" sz="1200" dirty="0" err="1"/>
              <a:t>ushort</a:t>
            </a:r>
            <a:r>
              <a:rPr lang="en-US" sz="1200" dirty="0"/>
              <a:t> machine;</a:t>
            </a:r>
          </a:p>
          <a:p>
            <a:r>
              <a:rPr lang="en-US" sz="1200" dirty="0"/>
              <a:t>0910 </a:t>
            </a:r>
            <a:r>
              <a:rPr lang="en-US" sz="1200" dirty="0" err="1"/>
              <a:t>uint</a:t>
            </a:r>
            <a:r>
              <a:rPr lang="en-US" sz="1200" dirty="0"/>
              <a:t> version;</a:t>
            </a:r>
          </a:p>
          <a:p>
            <a:r>
              <a:rPr lang="en-US" sz="1200" dirty="0"/>
              <a:t>0911 </a:t>
            </a:r>
            <a:r>
              <a:rPr lang="en-US" sz="1200" dirty="0" err="1"/>
              <a:t>uint</a:t>
            </a:r>
            <a:r>
              <a:rPr lang="en-US" sz="1200" dirty="0"/>
              <a:t> entry;</a:t>
            </a:r>
          </a:p>
          <a:p>
            <a:r>
              <a:rPr lang="en-US" sz="1200" dirty="0"/>
              <a:t>0912 </a:t>
            </a:r>
            <a:r>
              <a:rPr lang="en-US" sz="1600" b="1" dirty="0" err="1"/>
              <a:t>uint</a:t>
            </a:r>
            <a:r>
              <a:rPr lang="en-US" sz="1600" b="1" dirty="0"/>
              <a:t> </a:t>
            </a:r>
            <a:r>
              <a:rPr lang="en-US" sz="1600" b="1" dirty="0" err="1"/>
              <a:t>phoff</a:t>
            </a:r>
            <a:r>
              <a:rPr lang="en-US" sz="1600" b="1" dirty="0"/>
              <a:t>;</a:t>
            </a:r>
            <a:endParaRPr lang="en-US" sz="1200" b="1" dirty="0"/>
          </a:p>
          <a:p>
            <a:r>
              <a:rPr lang="en-US" sz="1200" dirty="0"/>
              <a:t>0913 </a:t>
            </a:r>
            <a:r>
              <a:rPr lang="en-US" sz="1200" dirty="0" err="1"/>
              <a:t>uint</a:t>
            </a:r>
            <a:r>
              <a:rPr lang="en-US" sz="1200" dirty="0"/>
              <a:t> </a:t>
            </a:r>
            <a:r>
              <a:rPr lang="en-US" sz="1200" dirty="0" err="1"/>
              <a:t>shoff</a:t>
            </a:r>
            <a:r>
              <a:rPr lang="en-US" sz="1200" dirty="0"/>
              <a:t>;</a:t>
            </a:r>
          </a:p>
          <a:p>
            <a:r>
              <a:rPr lang="en-US" sz="1200" dirty="0"/>
              <a:t>0914 </a:t>
            </a:r>
            <a:r>
              <a:rPr lang="en-US" sz="1200" dirty="0" err="1"/>
              <a:t>uint</a:t>
            </a:r>
            <a:r>
              <a:rPr lang="en-US" sz="1200" dirty="0"/>
              <a:t> flags;</a:t>
            </a:r>
          </a:p>
          <a:p>
            <a:r>
              <a:rPr lang="en-US" sz="1200" dirty="0"/>
              <a:t>0915 </a:t>
            </a:r>
            <a:r>
              <a:rPr lang="en-US" sz="1200" dirty="0" err="1"/>
              <a:t>ushort</a:t>
            </a:r>
            <a:r>
              <a:rPr lang="en-US" sz="1200" dirty="0"/>
              <a:t> </a:t>
            </a:r>
            <a:r>
              <a:rPr lang="en-US" sz="1200" dirty="0" err="1"/>
              <a:t>ehsize</a:t>
            </a:r>
            <a:r>
              <a:rPr lang="en-US" sz="1200" dirty="0"/>
              <a:t>;</a:t>
            </a:r>
          </a:p>
          <a:p>
            <a:r>
              <a:rPr lang="en-US" sz="1200" dirty="0"/>
              <a:t>0916 </a:t>
            </a:r>
            <a:r>
              <a:rPr lang="en-US" sz="1200" dirty="0" err="1"/>
              <a:t>ushort</a:t>
            </a:r>
            <a:r>
              <a:rPr lang="en-US" sz="1200" dirty="0"/>
              <a:t> </a:t>
            </a:r>
            <a:r>
              <a:rPr lang="en-US" sz="1200" dirty="0" err="1"/>
              <a:t>phentsize</a:t>
            </a:r>
            <a:r>
              <a:rPr lang="en-US" sz="1200" dirty="0"/>
              <a:t>;</a:t>
            </a:r>
          </a:p>
          <a:p>
            <a:r>
              <a:rPr lang="en-US" sz="1200" dirty="0"/>
              <a:t>0917 </a:t>
            </a:r>
            <a:r>
              <a:rPr lang="en-US" sz="1600" b="1" dirty="0" err="1"/>
              <a:t>ushort</a:t>
            </a:r>
            <a:r>
              <a:rPr lang="en-US" sz="1600" b="1" dirty="0"/>
              <a:t> </a:t>
            </a:r>
            <a:r>
              <a:rPr lang="en-US" sz="1600" b="1" dirty="0" err="1"/>
              <a:t>phnum</a:t>
            </a:r>
            <a:r>
              <a:rPr lang="en-US" sz="1200" dirty="0"/>
              <a:t>;</a:t>
            </a:r>
          </a:p>
          <a:p>
            <a:r>
              <a:rPr lang="en-US" sz="1200" dirty="0"/>
              <a:t>0918 </a:t>
            </a:r>
            <a:r>
              <a:rPr lang="en-US" sz="1200" dirty="0" err="1"/>
              <a:t>ushort</a:t>
            </a:r>
            <a:r>
              <a:rPr lang="en-US" sz="1200" dirty="0"/>
              <a:t> </a:t>
            </a:r>
            <a:r>
              <a:rPr lang="en-US" sz="1200" dirty="0" err="1"/>
              <a:t>shentsize</a:t>
            </a:r>
            <a:r>
              <a:rPr lang="en-US" sz="1200" dirty="0"/>
              <a:t>;</a:t>
            </a:r>
          </a:p>
          <a:p>
            <a:r>
              <a:rPr lang="en-US" sz="1200" dirty="0"/>
              <a:t>0919 </a:t>
            </a:r>
            <a:r>
              <a:rPr lang="en-US" sz="1200" dirty="0" err="1"/>
              <a:t>ushort</a:t>
            </a:r>
            <a:r>
              <a:rPr lang="en-US" sz="1200" dirty="0"/>
              <a:t> </a:t>
            </a:r>
            <a:r>
              <a:rPr lang="en-US" sz="1200" dirty="0" err="1"/>
              <a:t>shnum</a:t>
            </a:r>
            <a:r>
              <a:rPr lang="en-US" sz="1200" dirty="0"/>
              <a:t>;</a:t>
            </a:r>
          </a:p>
          <a:p>
            <a:r>
              <a:rPr lang="en-US" sz="1200" dirty="0"/>
              <a:t>0920 </a:t>
            </a:r>
            <a:r>
              <a:rPr lang="en-US" sz="1200" dirty="0" err="1"/>
              <a:t>ushort</a:t>
            </a:r>
            <a:r>
              <a:rPr lang="en-US" sz="1200" dirty="0"/>
              <a:t> </a:t>
            </a:r>
            <a:r>
              <a:rPr lang="en-US" sz="1200" dirty="0" err="1"/>
              <a:t>shstrndx</a:t>
            </a:r>
            <a:r>
              <a:rPr lang="en-US" sz="1200" dirty="0"/>
              <a:t>;</a:t>
            </a:r>
          </a:p>
          <a:p>
            <a:r>
              <a:rPr lang="en-US" sz="1200" dirty="0"/>
              <a:t>0921 };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D23DF-E9E5-4081-8922-5958DD5D6AC7}"/>
              </a:ext>
            </a:extLst>
          </p:cNvPr>
          <p:cNvSpPr txBox="1"/>
          <p:nvPr/>
        </p:nvSpPr>
        <p:spPr>
          <a:xfrm>
            <a:off x="6525224" y="292382"/>
            <a:ext cx="25896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0924 struct </a:t>
            </a:r>
            <a:r>
              <a:rPr lang="en-US" dirty="0" err="1"/>
              <a:t>proghdr</a:t>
            </a:r>
            <a:r>
              <a:rPr lang="en-US" dirty="0"/>
              <a:t> {</a:t>
            </a:r>
          </a:p>
          <a:p>
            <a:r>
              <a:rPr lang="en-US" dirty="0"/>
              <a:t>0925 </a:t>
            </a:r>
            <a:r>
              <a:rPr lang="en-US" dirty="0" err="1"/>
              <a:t>uint</a:t>
            </a:r>
            <a:r>
              <a:rPr lang="en-US" dirty="0"/>
              <a:t> type;</a:t>
            </a:r>
          </a:p>
          <a:p>
            <a:r>
              <a:rPr lang="en-US" dirty="0"/>
              <a:t>0926 </a:t>
            </a:r>
            <a:r>
              <a:rPr lang="en-US" dirty="0" err="1"/>
              <a:t>uint</a:t>
            </a:r>
            <a:r>
              <a:rPr lang="en-US" dirty="0"/>
              <a:t> off;</a:t>
            </a:r>
          </a:p>
          <a:p>
            <a:r>
              <a:rPr lang="en-US" dirty="0"/>
              <a:t>0927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vaddr</a:t>
            </a:r>
            <a:r>
              <a:rPr lang="en-US" dirty="0"/>
              <a:t>;</a:t>
            </a:r>
          </a:p>
          <a:p>
            <a:r>
              <a:rPr lang="en-US" dirty="0"/>
              <a:t>0928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paddr</a:t>
            </a:r>
            <a:r>
              <a:rPr lang="en-US" dirty="0"/>
              <a:t>;</a:t>
            </a:r>
          </a:p>
          <a:p>
            <a:r>
              <a:rPr lang="en-US" dirty="0"/>
              <a:t>0929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filesz</a:t>
            </a:r>
            <a:r>
              <a:rPr lang="en-US" dirty="0"/>
              <a:t>;</a:t>
            </a:r>
          </a:p>
          <a:p>
            <a:r>
              <a:rPr lang="en-US" dirty="0"/>
              <a:t>0930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memsz</a:t>
            </a:r>
            <a:r>
              <a:rPr lang="en-US" dirty="0"/>
              <a:t>;</a:t>
            </a:r>
          </a:p>
          <a:p>
            <a:r>
              <a:rPr lang="en-US" dirty="0"/>
              <a:t>0931 </a:t>
            </a:r>
            <a:r>
              <a:rPr lang="en-US" dirty="0" err="1"/>
              <a:t>uint</a:t>
            </a:r>
            <a:r>
              <a:rPr lang="en-US" dirty="0"/>
              <a:t> flags;</a:t>
            </a:r>
          </a:p>
          <a:p>
            <a:r>
              <a:rPr lang="en-US" dirty="0"/>
              <a:t>0932 </a:t>
            </a:r>
            <a:r>
              <a:rPr lang="en-US" dirty="0" err="1"/>
              <a:t>uint</a:t>
            </a:r>
            <a:r>
              <a:rPr lang="en-US" dirty="0"/>
              <a:t> align;</a:t>
            </a:r>
          </a:p>
          <a:p>
            <a:r>
              <a:rPr lang="en-US" dirty="0"/>
              <a:t>0933 };</a:t>
            </a:r>
          </a:p>
        </p:txBody>
      </p:sp>
    </p:spTree>
    <p:extLst>
      <p:ext uri="{BB962C8B-B14F-4D97-AF65-F5344CB8AC3E}">
        <p14:creationId xmlns:p14="http://schemas.microsoft.com/office/powerpoint/2010/main" val="253815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46EF1-5FC2-4243-826A-353917DE8B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3" t="14137" r="67747" b="20396"/>
          <a:stretch/>
        </p:blipFill>
        <p:spPr>
          <a:xfrm>
            <a:off x="6427255" y="53641"/>
            <a:ext cx="5764744" cy="683150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2AC54964-8E6B-4E3A-93C9-46165AE9AC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204" y="196843"/>
            <a:ext cx="106884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</a:tabLst>
            </a:pP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XV6 – </a:t>
            </a:r>
            <a:r>
              <a:rPr lang="en-US" b="1" spc="-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bootmain.c</a:t>
            </a:r>
            <a:endParaRPr b="1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2EA222-59F5-454D-81CE-CDAA7203C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1" y="860146"/>
            <a:ext cx="6208049" cy="5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841828-15DB-4D4B-B77D-0BBF8B1FF165}"/>
              </a:ext>
            </a:extLst>
          </p:cNvPr>
          <p:cNvSpPr txBox="1"/>
          <p:nvPr/>
        </p:nvSpPr>
        <p:spPr>
          <a:xfrm>
            <a:off x="1092200" y="5168115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5A6920-48A7-41A2-A2B7-505ACA10FBE5}"/>
              </a:ext>
            </a:extLst>
          </p:cNvPr>
          <p:cNvSpPr txBox="1"/>
          <p:nvPr/>
        </p:nvSpPr>
        <p:spPr>
          <a:xfrm>
            <a:off x="199918" y="1689515"/>
            <a:ext cx="613228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00000"/>
                </a:solidFill>
                <a:effectLst/>
              </a:rPr>
              <a:t>Verify that the file starts with the ELF magic number (4 bytes)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Read the ELF executable's program headers.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Parse the program headers to determine the number of program segments that must be loaded.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Copy the segment data from the file offset specified by the </a:t>
            </a:r>
            <a:r>
              <a:rPr lang="en-IN" sz="2000" dirty="0" err="1"/>
              <a:t>p_offset</a:t>
            </a:r>
            <a:r>
              <a:rPr lang="en-IN" sz="2000" dirty="0"/>
              <a:t> member to the virtual memory address specified by the </a:t>
            </a:r>
            <a:r>
              <a:rPr lang="en-IN" sz="2000" dirty="0" err="1"/>
              <a:t>p_vaddr</a:t>
            </a:r>
            <a:r>
              <a:rPr lang="en-IN" sz="2000" dirty="0"/>
              <a:t> 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The size of the segment in the file is contained in the </a:t>
            </a:r>
            <a:r>
              <a:rPr lang="en-IN" sz="2000" b="0" i="0" dirty="0" err="1">
                <a:solidFill>
                  <a:srgbClr val="000000"/>
                </a:solidFill>
                <a:effectLst/>
              </a:rPr>
              <a:t>p_filesz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 member.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IN" sz="2000" b="0" i="0" dirty="0" err="1">
                <a:solidFill>
                  <a:srgbClr val="000000"/>
                </a:solidFill>
                <a:effectLst/>
              </a:rPr>
              <a:t>p_memsz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 member specifies the size the segment occupies in 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If the </a:t>
            </a:r>
            <a:r>
              <a:rPr lang="en-IN" sz="2000" b="0" i="0" dirty="0" err="1">
                <a:solidFill>
                  <a:srgbClr val="000000"/>
                </a:solidFill>
                <a:effectLst/>
              </a:rPr>
              <a:t>p_filesz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 and </a:t>
            </a:r>
            <a:r>
              <a:rPr lang="en-IN" sz="2000" b="0" i="0" dirty="0" err="1">
                <a:solidFill>
                  <a:srgbClr val="000000"/>
                </a:solidFill>
                <a:effectLst/>
              </a:rPr>
              <a:t>p_memsz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 members differ, this indicates that the segment is padded with zeros. </a:t>
            </a:r>
          </a:p>
        </p:txBody>
      </p:sp>
    </p:spTree>
    <p:extLst>
      <p:ext uri="{BB962C8B-B14F-4D97-AF65-F5344CB8AC3E}">
        <p14:creationId xmlns:p14="http://schemas.microsoft.com/office/powerpoint/2010/main" val="30392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2AC54964-8E6B-4E3A-93C9-46165AE9AC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204" y="196843"/>
            <a:ext cx="106884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</a:tabLst>
            </a:pP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XV6 – </a:t>
            </a:r>
            <a:r>
              <a:rPr lang="en-US" b="1" spc="-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bootmain.c</a:t>
            </a:r>
            <a:endParaRPr b="1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841828-15DB-4D4B-B77D-0BBF8B1FF165}"/>
              </a:ext>
            </a:extLst>
          </p:cNvPr>
          <p:cNvSpPr txBox="1"/>
          <p:nvPr/>
        </p:nvSpPr>
        <p:spPr>
          <a:xfrm>
            <a:off x="1092200" y="5168115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59AE36-9E0C-48E4-A3E7-FC924D8EA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998" y="248023"/>
            <a:ext cx="5622993" cy="64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AD141C-F607-49F3-B0F1-1F14E6D87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" t="24603" r="65636" b="28195"/>
          <a:stretch/>
        </p:blipFill>
        <p:spPr>
          <a:xfrm>
            <a:off x="145481" y="1211064"/>
            <a:ext cx="6161314" cy="49274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BFF945-A59B-403D-AFE8-058798D309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65" t="71395" r="79954" b="12392"/>
          <a:stretch/>
        </p:blipFill>
        <p:spPr>
          <a:xfrm>
            <a:off x="3171460" y="1901594"/>
            <a:ext cx="3328176" cy="160682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551BCA7-4574-49D4-99FA-14A60B3DB912}"/>
              </a:ext>
            </a:extLst>
          </p:cNvPr>
          <p:cNvGrpSpPr/>
          <p:nvPr/>
        </p:nvGrpSpPr>
        <p:grpSpPr>
          <a:xfrm>
            <a:off x="6502980" y="1210843"/>
            <a:ext cx="5788612" cy="5372549"/>
            <a:chOff x="6502980" y="1210843"/>
            <a:chExt cx="5788612" cy="5372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5A6A57-06D4-4E65-9341-0727406D37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94" t="35177" r="74299" b="26758"/>
            <a:stretch/>
          </p:blipFill>
          <p:spPr>
            <a:xfrm>
              <a:off x="6502980" y="1210843"/>
              <a:ext cx="5685677" cy="496510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838693-91C6-47AC-88CF-F40C2FE81654}"/>
                </a:ext>
              </a:extLst>
            </p:cNvPr>
            <p:cNvSpPr txBox="1"/>
            <p:nvPr/>
          </p:nvSpPr>
          <p:spPr>
            <a:xfrm>
              <a:off x="9024411" y="4837050"/>
              <a:ext cx="23317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// Set ready register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F0ABA5-C104-42E4-BA51-7DB8A3044387}"/>
                </a:ext>
              </a:extLst>
            </p:cNvPr>
            <p:cNvSpPr txBox="1"/>
            <p:nvPr/>
          </p:nvSpPr>
          <p:spPr>
            <a:xfrm>
              <a:off x="9523774" y="2825909"/>
              <a:ext cx="27678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// store value of '1' into the number of sectors register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0ABFD3-583B-426F-90DB-6F065B8263B8}"/>
                </a:ext>
              </a:extLst>
            </p:cNvPr>
            <p:cNvSpPr txBox="1"/>
            <p:nvPr/>
          </p:nvSpPr>
          <p:spPr>
            <a:xfrm>
              <a:off x="9928220" y="3831479"/>
              <a:ext cx="23633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// set the sector offset registers 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B2C346-3165-4A3D-B42A-6C07CE82C68E}"/>
                </a:ext>
              </a:extLst>
            </p:cNvPr>
            <p:cNvSpPr txBox="1"/>
            <p:nvPr/>
          </p:nvSpPr>
          <p:spPr>
            <a:xfrm>
              <a:off x="6906088" y="5937061"/>
              <a:ext cx="39382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//</a:t>
              </a:r>
              <a:r>
                <a:rPr lang="en-IN" dirty="0" err="1"/>
                <a:t>insl</a:t>
              </a:r>
              <a:r>
                <a:rPr lang="en-IN" dirty="0"/>
                <a:t>: write buffer gets written 128 times from the register via CPU.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8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60C078A9-63B9-4F92-AE33-0965CF9A1E5D}"/>
              </a:ext>
            </a:extLst>
          </p:cNvPr>
          <p:cNvSpPr/>
          <p:nvPr/>
        </p:nvSpPr>
        <p:spPr>
          <a:xfrm>
            <a:off x="88135" y="1489049"/>
            <a:ext cx="2672862" cy="9009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bootasm.s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9B1F6-7662-4866-A286-2B192D70D1D1}"/>
              </a:ext>
            </a:extLst>
          </p:cNvPr>
          <p:cNvSpPr/>
          <p:nvPr/>
        </p:nvSpPr>
        <p:spPr>
          <a:xfrm>
            <a:off x="88135" y="2978541"/>
            <a:ext cx="2672862" cy="9009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bootmain.c</a:t>
            </a:r>
            <a:endParaRPr lang="en-US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D7BEBA-6F09-4021-84A9-4D172F1F0E4B}"/>
              </a:ext>
            </a:extLst>
          </p:cNvPr>
          <p:cNvSpPr/>
          <p:nvPr/>
        </p:nvSpPr>
        <p:spPr>
          <a:xfrm>
            <a:off x="174788" y="4426161"/>
            <a:ext cx="2672862" cy="900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entry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AFC21C-AD8D-47DF-868F-B4F22A8BF970}"/>
              </a:ext>
            </a:extLst>
          </p:cNvPr>
          <p:cNvSpPr/>
          <p:nvPr/>
        </p:nvSpPr>
        <p:spPr>
          <a:xfrm>
            <a:off x="3337675" y="4426161"/>
            <a:ext cx="2672862" cy="9009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entrypgdir</a:t>
            </a:r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03799D-FA2A-486C-9254-0476CC7D4BC3}"/>
              </a:ext>
            </a:extLst>
          </p:cNvPr>
          <p:cNvSpPr/>
          <p:nvPr/>
        </p:nvSpPr>
        <p:spPr>
          <a:xfrm>
            <a:off x="9173943" y="4405851"/>
            <a:ext cx="2672862" cy="90091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6AE1D0-1187-4849-9F17-B4D295D94600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1424566" y="2389966"/>
            <a:ext cx="0" cy="5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A5992D-00D9-446B-A23C-FF55944A1D3A}"/>
              </a:ext>
            </a:extLst>
          </p:cNvPr>
          <p:cNvCxnSpPr/>
          <p:nvPr/>
        </p:nvCxnSpPr>
        <p:spPr>
          <a:xfrm>
            <a:off x="1403687" y="3837586"/>
            <a:ext cx="0" cy="5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9A7109-5578-4F9B-9D24-EF65FE901CF5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2847650" y="4876620"/>
            <a:ext cx="490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EB1DAB-2A4B-479B-8321-D2BE16F1554E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010537" y="4852629"/>
            <a:ext cx="245272" cy="2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43D4B0-3DD5-438C-B515-E41B4C2A4EF2}"/>
              </a:ext>
            </a:extLst>
          </p:cNvPr>
          <p:cNvSpPr txBox="1"/>
          <p:nvPr/>
        </p:nvSpPr>
        <p:spPr>
          <a:xfrm>
            <a:off x="174787" y="5435648"/>
            <a:ext cx="258620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Defines a Page and creates a page directory </a:t>
            </a:r>
            <a:r>
              <a:rPr lang="en-US" dirty="0" err="1"/>
              <a:t>entrypgdir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3EC457-92A8-4F1C-9329-15CBDE583324}"/>
              </a:ext>
            </a:extLst>
          </p:cNvPr>
          <p:cNvSpPr txBox="1"/>
          <p:nvPr/>
        </p:nvSpPr>
        <p:spPr>
          <a:xfrm>
            <a:off x="3337675" y="5502331"/>
            <a:ext cx="279748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Virtual to Physical address Mapping is done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7765AE-E67B-43F0-BDFA-B7E20B8993B8}"/>
              </a:ext>
            </a:extLst>
          </p:cNvPr>
          <p:cNvSpPr txBox="1"/>
          <p:nvPr/>
        </p:nvSpPr>
        <p:spPr>
          <a:xfrm>
            <a:off x="9173943" y="5617346"/>
            <a:ext cx="27974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Kernel execution starts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AC4E39-FEAB-42D1-ABB2-6F25E7102419}"/>
              </a:ext>
            </a:extLst>
          </p:cNvPr>
          <p:cNvSpPr/>
          <p:nvPr/>
        </p:nvSpPr>
        <p:spPr>
          <a:xfrm>
            <a:off x="6255809" y="4402170"/>
            <a:ext cx="2672862" cy="90091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paging and stack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25B258-F54A-4987-9560-C14FC6ECA30F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8928671" y="4852479"/>
            <a:ext cx="245272" cy="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8628979-9212-4C7A-93BD-DA6C9EDB0FEB}"/>
              </a:ext>
            </a:extLst>
          </p:cNvPr>
          <p:cNvSpPr txBox="1"/>
          <p:nvPr/>
        </p:nvSpPr>
        <p:spPr>
          <a:xfrm>
            <a:off x="6550528" y="5502331"/>
            <a:ext cx="233955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Turns on paging and set stack pointer for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963D7-E4CA-439F-B6A6-399A389EF5CA}"/>
              </a:ext>
            </a:extLst>
          </p:cNvPr>
          <p:cNvSpPr txBox="1"/>
          <p:nvPr/>
        </p:nvSpPr>
        <p:spPr>
          <a:xfrm>
            <a:off x="11197677" y="2746862"/>
            <a:ext cx="144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MB</a:t>
            </a:r>
          </a:p>
          <a:p>
            <a:r>
              <a:rPr lang="en-US" dirty="0"/>
              <a:t>0</a:t>
            </a:r>
          </a:p>
        </p:txBody>
      </p:sp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C033CAB8-241D-4616-8CDD-0482FCB505F0}"/>
              </a:ext>
            </a:extLst>
          </p:cNvPr>
          <p:cNvGraphicFramePr>
            <a:graphicFrameLocks noGrp="1"/>
          </p:cNvGraphicFramePr>
          <p:nvPr/>
        </p:nvGraphicFramePr>
        <p:xfrm>
          <a:off x="2218118" y="310970"/>
          <a:ext cx="10857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755">
                  <a:extLst>
                    <a:ext uri="{9D8B030D-6E8A-4147-A177-3AD203B41FA5}">
                      <a16:colId xmlns:a16="http://schemas.microsoft.com/office/drawing/2014/main" val="4217815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52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5620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344C593-B00C-433F-B87B-D52AE6F7B211}"/>
              </a:ext>
            </a:extLst>
          </p:cNvPr>
          <p:cNvSpPr txBox="1"/>
          <p:nvPr/>
        </p:nvSpPr>
        <p:spPr>
          <a:xfrm>
            <a:off x="1736237" y="1038411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enrypgdir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B2D06C-D0E6-428E-85FF-8880DF6D3BDF}"/>
              </a:ext>
            </a:extLst>
          </p:cNvPr>
          <p:cNvSpPr txBox="1"/>
          <p:nvPr/>
        </p:nvSpPr>
        <p:spPr>
          <a:xfrm rot="5400000">
            <a:off x="4991163" y="1005334"/>
            <a:ext cx="461665" cy="6253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First Address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7A2386-3863-44D6-9BD0-51E22068902E}"/>
              </a:ext>
            </a:extLst>
          </p:cNvPr>
          <p:cNvGrpSpPr/>
          <p:nvPr/>
        </p:nvGrpSpPr>
        <p:grpSpPr>
          <a:xfrm>
            <a:off x="4386982" y="556395"/>
            <a:ext cx="6830308" cy="2913599"/>
            <a:chOff x="2728851" y="3668927"/>
            <a:chExt cx="6830308" cy="291359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A2C11A-B1D5-48D4-A84A-DA43FEEA1FAE}"/>
                </a:ext>
              </a:extLst>
            </p:cNvPr>
            <p:cNvSpPr/>
            <p:nvPr/>
          </p:nvSpPr>
          <p:spPr>
            <a:xfrm>
              <a:off x="4120055" y="3682943"/>
              <a:ext cx="2049518" cy="25711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6529BAC-02DB-4936-B9E6-249E67E02DFE}"/>
                </a:ext>
              </a:extLst>
            </p:cNvPr>
            <p:cNvSpPr/>
            <p:nvPr/>
          </p:nvSpPr>
          <p:spPr>
            <a:xfrm>
              <a:off x="7509641" y="3668927"/>
              <a:ext cx="2049518" cy="25711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39D982-84D2-4657-8136-6395E227F369}"/>
                </a:ext>
              </a:extLst>
            </p:cNvPr>
            <p:cNvSpPr txBox="1"/>
            <p:nvPr/>
          </p:nvSpPr>
          <p:spPr>
            <a:xfrm>
              <a:off x="7462546" y="6213194"/>
              <a:ext cx="204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Physical Memory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4C3907-C9C7-45A7-A6EA-804DE55647B3}"/>
                </a:ext>
              </a:extLst>
            </p:cNvPr>
            <p:cNvSpPr txBox="1"/>
            <p:nvPr/>
          </p:nvSpPr>
          <p:spPr>
            <a:xfrm>
              <a:off x="4046482" y="6195961"/>
              <a:ext cx="204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Virtual Memory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742E3B-A8E4-4AA3-9A9A-8DE7717B4EB7}"/>
                </a:ext>
              </a:extLst>
            </p:cNvPr>
            <p:cNvSpPr/>
            <p:nvPr/>
          </p:nvSpPr>
          <p:spPr>
            <a:xfrm>
              <a:off x="4104289" y="6006663"/>
              <a:ext cx="2055884" cy="236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8841C5-C02E-4E84-9627-5DF4B3D53349}"/>
                </a:ext>
              </a:extLst>
            </p:cNvPr>
            <p:cNvSpPr/>
            <p:nvPr/>
          </p:nvSpPr>
          <p:spPr>
            <a:xfrm>
              <a:off x="7503275" y="5987738"/>
              <a:ext cx="2055884" cy="236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1CFDAA5-539F-41F4-AE67-567AC3F8A058}"/>
                </a:ext>
              </a:extLst>
            </p:cNvPr>
            <p:cNvSpPr/>
            <p:nvPr/>
          </p:nvSpPr>
          <p:spPr>
            <a:xfrm>
              <a:off x="4120055" y="4251206"/>
              <a:ext cx="2055884" cy="236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5D33B7-D42C-4693-82FB-7EA54FBEAB13}"/>
                </a:ext>
              </a:extLst>
            </p:cNvPr>
            <p:cNvSpPr txBox="1"/>
            <p:nvPr/>
          </p:nvSpPr>
          <p:spPr>
            <a:xfrm>
              <a:off x="3325311" y="5785668"/>
              <a:ext cx="1442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 MB</a:t>
              </a:r>
            </a:p>
            <a:p>
              <a:r>
                <a:rPr lang="en-US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65ED91-FE75-4421-98D6-3DD80771ED51}"/>
                </a:ext>
              </a:extLst>
            </p:cNvPr>
            <p:cNvSpPr txBox="1"/>
            <p:nvPr/>
          </p:nvSpPr>
          <p:spPr>
            <a:xfrm>
              <a:off x="2728851" y="3997678"/>
              <a:ext cx="1442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2GB + 4 MB</a:t>
              </a:r>
            </a:p>
            <a:p>
              <a:r>
                <a:rPr lang="en-US" dirty="0"/>
                <a:t>2GB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AD43207-5DC9-4FC0-A112-6C196DCCB294}"/>
                </a:ext>
              </a:extLst>
            </p:cNvPr>
            <p:cNvCxnSpPr/>
            <p:nvPr/>
          </p:nvCxnSpPr>
          <p:spPr>
            <a:xfrm>
              <a:off x="6175939" y="6240099"/>
              <a:ext cx="1288829" cy="140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B1DE34-8E72-4AAD-BFE7-B833A2312668}"/>
                </a:ext>
              </a:extLst>
            </p:cNvPr>
            <p:cNvCxnSpPr/>
            <p:nvPr/>
          </p:nvCxnSpPr>
          <p:spPr>
            <a:xfrm>
              <a:off x="6205046" y="5999655"/>
              <a:ext cx="1288829" cy="140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DFF4712-E954-46DB-86E3-8104194DADF1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02" y="4490657"/>
              <a:ext cx="1302373" cy="17975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F4CAE7-9CF9-476A-948A-8D7270E40E91}"/>
                </a:ext>
              </a:extLst>
            </p:cNvPr>
            <p:cNvCxnSpPr>
              <a:cxnSpLocks/>
            </p:cNvCxnSpPr>
            <p:nvPr/>
          </p:nvCxnSpPr>
          <p:spPr>
            <a:xfrm>
              <a:off x="6195699" y="4233954"/>
              <a:ext cx="1302373" cy="17975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24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36" grpId="0" animBg="1"/>
      <p:bldP spid="38" grpId="0" animBg="1"/>
      <p:bldP spid="42" grpId="0" animBg="1"/>
      <p:bldP spid="44" grpId="0" animBg="1"/>
      <p:bldP spid="49" grpId="0" animBg="1"/>
      <p:bldP spid="6" grpId="0"/>
      <p:bldP spid="16" grpId="0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Booting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90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object 2">
            <a:extLst>
              <a:ext uri="{FF2B5EF4-FFF2-40B4-BE49-F238E27FC236}">
                <a16:creationId xmlns:a16="http://schemas.microsoft.com/office/drawing/2014/main" id="{CB953161-6B18-4553-8F93-A6457EB76D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828" y="462252"/>
            <a:ext cx="1070110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Powering up 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b="1" spc="-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6B141A0B-25BB-4A5F-BD8D-39211B4231FF}"/>
              </a:ext>
            </a:extLst>
          </p:cNvPr>
          <p:cNvSpPr txBox="1"/>
          <p:nvPr/>
        </p:nvSpPr>
        <p:spPr>
          <a:xfrm>
            <a:off x="604911" y="1651284"/>
            <a:ext cx="3134403" cy="377026"/>
          </a:xfrm>
          <a:prstGeom prst="rect">
            <a:avLst/>
          </a:prstGeom>
          <a:solidFill>
            <a:srgbClr val="92D050"/>
          </a:solidFill>
          <a:ln w="93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79400" algn="ctr">
              <a:lnSpc>
                <a:spcPct val="100000"/>
              </a:lnSpc>
              <a:spcBef>
                <a:spcPts val="60"/>
              </a:spcBef>
            </a:pPr>
            <a:r>
              <a:rPr sz="2400" spc="-10" dirty="0">
                <a:cs typeface="Liberation Sans"/>
              </a:rPr>
              <a:t>Power </a:t>
            </a:r>
            <a:r>
              <a:rPr sz="2400" spc="-5" dirty="0">
                <a:cs typeface="Liberation Sans"/>
              </a:rPr>
              <a:t>on</a:t>
            </a:r>
            <a:r>
              <a:rPr sz="2400" spc="5" dirty="0">
                <a:cs typeface="Liberation Sans"/>
              </a:rPr>
              <a:t> </a:t>
            </a:r>
            <a:r>
              <a:rPr sz="2400" spc="-5" dirty="0">
                <a:cs typeface="Liberation Sans"/>
              </a:rPr>
              <a:t>Reset</a:t>
            </a:r>
            <a:endParaRPr sz="2400" dirty="0">
              <a:cs typeface="Liberation Sans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17865914-EF9D-4699-B0E8-95A252F91F4E}"/>
              </a:ext>
            </a:extLst>
          </p:cNvPr>
          <p:cNvSpPr txBox="1"/>
          <p:nvPr/>
        </p:nvSpPr>
        <p:spPr>
          <a:xfrm>
            <a:off x="604911" y="2486529"/>
            <a:ext cx="3122972" cy="1185581"/>
          </a:xfrm>
          <a:prstGeom prst="rect">
            <a:avLst/>
          </a:prstGeom>
          <a:solidFill>
            <a:srgbClr val="00B050"/>
          </a:solidFill>
          <a:ln w="93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R="106045" indent="-427990" algn="ctr">
              <a:spcBef>
                <a:spcPts val="600"/>
              </a:spcBef>
            </a:pPr>
            <a:r>
              <a:rPr sz="2400" spc="-5" dirty="0">
                <a:solidFill>
                  <a:schemeClr val="bg1"/>
                </a:solidFill>
                <a:cs typeface="Liberation Sans"/>
              </a:rPr>
              <a:t>Every register</a:t>
            </a:r>
            <a:r>
              <a:rPr sz="2400" spc="-70" dirty="0">
                <a:solidFill>
                  <a:schemeClr val="bg1"/>
                </a:solidFill>
                <a:cs typeface="Liberation Sans"/>
              </a:rPr>
              <a:t> </a:t>
            </a:r>
            <a:r>
              <a:rPr sz="2400" spc="-5" dirty="0">
                <a:solidFill>
                  <a:schemeClr val="bg1"/>
                </a:solidFill>
                <a:cs typeface="Liberation Sans"/>
              </a:rPr>
              <a:t>initialized  </a:t>
            </a:r>
            <a:r>
              <a:rPr sz="2400" dirty="0">
                <a:solidFill>
                  <a:schemeClr val="bg1"/>
                </a:solidFill>
                <a:cs typeface="Liberation Sans"/>
              </a:rPr>
              <a:t>to 0</a:t>
            </a:r>
            <a:r>
              <a:rPr sz="2400" spc="-5" dirty="0">
                <a:solidFill>
                  <a:schemeClr val="bg1"/>
                </a:solidFill>
                <a:cs typeface="Liberation Sans"/>
              </a:rPr>
              <a:t> except</a:t>
            </a:r>
            <a:endParaRPr sz="2400" dirty="0">
              <a:solidFill>
                <a:schemeClr val="bg1"/>
              </a:solidFill>
              <a:cs typeface="Liberation Sans"/>
            </a:endParaRPr>
          </a:p>
          <a:p>
            <a:pPr algn="ctr">
              <a:spcBef>
                <a:spcPts val="600"/>
              </a:spcBef>
            </a:pPr>
            <a:r>
              <a:rPr sz="2400" spc="-5" dirty="0">
                <a:solidFill>
                  <a:schemeClr val="bg1"/>
                </a:solidFill>
                <a:cs typeface="Liberation Sans"/>
              </a:rPr>
              <a:t>CS=0xf000,</a:t>
            </a:r>
            <a:r>
              <a:rPr sz="2400" dirty="0">
                <a:solidFill>
                  <a:schemeClr val="bg1"/>
                </a:solidFill>
                <a:cs typeface="Liberation Sans"/>
              </a:rPr>
              <a:t> </a:t>
            </a:r>
            <a:r>
              <a:rPr sz="2400" spc="-5" dirty="0">
                <a:solidFill>
                  <a:schemeClr val="bg1"/>
                </a:solidFill>
                <a:cs typeface="Liberation Sans"/>
              </a:rPr>
              <a:t>IP=0xfff0</a:t>
            </a:r>
            <a:endParaRPr sz="2400" dirty="0">
              <a:solidFill>
                <a:schemeClr val="bg1"/>
              </a:solidFill>
              <a:cs typeface="Liberation Sans"/>
            </a:endParaRPr>
          </a:p>
        </p:txBody>
      </p:sp>
      <p:grpSp>
        <p:nvGrpSpPr>
          <p:cNvPr id="28" name="object 5">
            <a:extLst>
              <a:ext uri="{FF2B5EF4-FFF2-40B4-BE49-F238E27FC236}">
                <a16:creationId xmlns:a16="http://schemas.microsoft.com/office/drawing/2014/main" id="{D0694B7E-B609-4573-BEB4-57C9D00C74AF}"/>
              </a:ext>
            </a:extLst>
          </p:cNvPr>
          <p:cNvGrpSpPr/>
          <p:nvPr/>
        </p:nvGrpSpPr>
        <p:grpSpPr>
          <a:xfrm>
            <a:off x="2016447" y="2057661"/>
            <a:ext cx="299900" cy="459989"/>
            <a:chOff x="1771650" y="1828800"/>
            <a:chExt cx="114300" cy="228600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5A68E778-BB84-41EC-9A02-460913EB29FE}"/>
                </a:ext>
              </a:extLst>
            </p:cNvPr>
            <p:cNvSpPr/>
            <p:nvPr/>
          </p:nvSpPr>
          <p:spPr>
            <a:xfrm>
              <a:off x="1828800" y="1828800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0"/>
                  </a:moveTo>
                  <a:lnTo>
                    <a:pt x="0" y="12192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7">
              <a:extLst>
                <a:ext uri="{FF2B5EF4-FFF2-40B4-BE49-F238E27FC236}">
                  <a16:creationId xmlns:a16="http://schemas.microsoft.com/office/drawing/2014/main" id="{FBB9212A-9FFA-4F68-80C9-9BF72E5518A1}"/>
                </a:ext>
              </a:extLst>
            </p:cNvPr>
            <p:cNvSpPr/>
            <p:nvPr/>
          </p:nvSpPr>
          <p:spPr>
            <a:xfrm>
              <a:off x="1771650" y="19431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8">
            <a:extLst>
              <a:ext uri="{FF2B5EF4-FFF2-40B4-BE49-F238E27FC236}">
                <a16:creationId xmlns:a16="http://schemas.microsoft.com/office/drawing/2014/main" id="{EC83F071-2B24-49B6-9442-3C60003493BE}"/>
              </a:ext>
            </a:extLst>
          </p:cNvPr>
          <p:cNvSpPr/>
          <p:nvPr/>
        </p:nvSpPr>
        <p:spPr>
          <a:xfrm>
            <a:off x="3727883" y="1210844"/>
            <a:ext cx="925828" cy="1275686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34289" y="440689"/>
                </a:lnTo>
              </a:path>
              <a:path w="914400" h="457200">
                <a:moveTo>
                  <a:pt x="59689" y="427989"/>
                </a:moveTo>
                <a:lnTo>
                  <a:pt x="92710" y="410210"/>
                </a:lnTo>
              </a:path>
              <a:path w="914400" h="457200">
                <a:moveTo>
                  <a:pt x="118110" y="397510"/>
                </a:moveTo>
                <a:lnTo>
                  <a:pt x="152400" y="381000"/>
                </a:lnTo>
              </a:path>
              <a:path w="914400" h="457200">
                <a:moveTo>
                  <a:pt x="177800" y="368300"/>
                </a:moveTo>
                <a:lnTo>
                  <a:pt x="212089" y="351789"/>
                </a:lnTo>
              </a:path>
              <a:path w="914400" h="457200">
                <a:moveTo>
                  <a:pt x="237489" y="339089"/>
                </a:moveTo>
                <a:lnTo>
                  <a:pt x="270510" y="321310"/>
                </a:lnTo>
              </a:path>
              <a:path w="914400" h="457200">
                <a:moveTo>
                  <a:pt x="295910" y="308610"/>
                </a:moveTo>
                <a:lnTo>
                  <a:pt x="330200" y="292100"/>
                </a:lnTo>
              </a:path>
              <a:path w="914400" h="457200">
                <a:moveTo>
                  <a:pt x="355600" y="279400"/>
                </a:moveTo>
                <a:lnTo>
                  <a:pt x="388619" y="262889"/>
                </a:lnTo>
              </a:path>
              <a:path w="914400" h="457200">
                <a:moveTo>
                  <a:pt x="415289" y="250189"/>
                </a:moveTo>
                <a:lnTo>
                  <a:pt x="448310" y="232410"/>
                </a:lnTo>
              </a:path>
              <a:path w="914400" h="457200">
                <a:moveTo>
                  <a:pt x="473710" y="219710"/>
                </a:moveTo>
                <a:lnTo>
                  <a:pt x="508000" y="203200"/>
                </a:lnTo>
              </a:path>
              <a:path w="914400" h="457200">
                <a:moveTo>
                  <a:pt x="533400" y="190500"/>
                </a:moveTo>
                <a:lnTo>
                  <a:pt x="566420" y="173989"/>
                </a:lnTo>
              </a:path>
              <a:path w="914400" h="457200">
                <a:moveTo>
                  <a:pt x="593089" y="161289"/>
                </a:moveTo>
                <a:lnTo>
                  <a:pt x="626110" y="143510"/>
                </a:lnTo>
              </a:path>
              <a:path w="914400" h="457200">
                <a:moveTo>
                  <a:pt x="651510" y="130810"/>
                </a:moveTo>
                <a:lnTo>
                  <a:pt x="685800" y="114300"/>
                </a:lnTo>
              </a:path>
              <a:path w="914400" h="457200">
                <a:moveTo>
                  <a:pt x="711200" y="101600"/>
                </a:moveTo>
                <a:lnTo>
                  <a:pt x="744220" y="85089"/>
                </a:lnTo>
              </a:path>
              <a:path w="914400" h="457200">
                <a:moveTo>
                  <a:pt x="769620" y="72389"/>
                </a:moveTo>
                <a:lnTo>
                  <a:pt x="803910" y="54610"/>
                </a:lnTo>
              </a:path>
              <a:path w="914400" h="457200">
                <a:moveTo>
                  <a:pt x="829310" y="41910"/>
                </a:moveTo>
                <a:lnTo>
                  <a:pt x="863600" y="25400"/>
                </a:lnTo>
              </a:path>
              <a:path w="914400" h="457200">
                <a:moveTo>
                  <a:pt x="889000" y="12700"/>
                </a:moveTo>
                <a:lnTo>
                  <a:pt x="914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3C1E9B97-514F-42C4-BB2B-1FA1699C0A23}"/>
              </a:ext>
            </a:extLst>
          </p:cNvPr>
          <p:cNvSpPr txBox="1"/>
          <p:nvPr/>
        </p:nvSpPr>
        <p:spPr>
          <a:xfrm>
            <a:off x="4653711" y="1187506"/>
            <a:ext cx="7145355" cy="1155445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400" spc="-10" dirty="0">
                <a:cs typeface="Liberation Sans"/>
              </a:rPr>
              <a:t>Physical address </a:t>
            </a:r>
            <a:r>
              <a:rPr sz="2400" dirty="0">
                <a:cs typeface="Liberation Sans"/>
              </a:rPr>
              <a:t>= </a:t>
            </a:r>
            <a:r>
              <a:rPr lang="en-US" sz="2400" dirty="0">
                <a:cs typeface="Liberation Sans"/>
              </a:rPr>
              <a:t>Code Segment + Instruction Pointer</a:t>
            </a:r>
          </a:p>
          <a:p>
            <a:pPr marL="90170">
              <a:lnSpc>
                <a:spcPct val="100000"/>
              </a:lnSpc>
            </a:pPr>
            <a:r>
              <a:rPr lang="en-US" sz="2400" spc="-5" dirty="0">
                <a:cs typeface="Liberation Sans"/>
              </a:rPr>
              <a:t>		=   </a:t>
            </a:r>
            <a:r>
              <a:rPr sz="2400" spc="-5" dirty="0">
                <a:cs typeface="Liberation Sans"/>
              </a:rPr>
              <a:t>(CS &lt;&lt; 4) </a:t>
            </a:r>
            <a:r>
              <a:rPr sz="2400" dirty="0">
                <a:cs typeface="Liberation Sans"/>
              </a:rPr>
              <a:t>+</a:t>
            </a:r>
            <a:r>
              <a:rPr sz="2400" spc="30" dirty="0">
                <a:cs typeface="Liberation Sans"/>
              </a:rPr>
              <a:t> </a:t>
            </a:r>
            <a:r>
              <a:rPr sz="2400" dirty="0">
                <a:cs typeface="Liberation Sans"/>
              </a:rPr>
              <a:t>IP</a:t>
            </a:r>
            <a:r>
              <a:rPr lang="en-US" sz="2400" dirty="0">
                <a:cs typeface="Liberation Sans"/>
              </a:rPr>
              <a:t>  </a:t>
            </a:r>
            <a:r>
              <a:rPr sz="2400" dirty="0">
                <a:cs typeface="Liberation Sans"/>
              </a:rPr>
              <a:t>= </a:t>
            </a:r>
            <a:r>
              <a:rPr sz="2400" spc="-20" dirty="0">
                <a:solidFill>
                  <a:srgbClr val="3366FF"/>
                </a:solidFill>
                <a:cs typeface="Liberation Sans"/>
              </a:rPr>
              <a:t>0xffff0</a:t>
            </a:r>
            <a:endParaRPr lang="en-US" sz="2400" dirty="0">
              <a:solidFill>
                <a:srgbClr val="3366FF"/>
              </a:solidFill>
              <a:cs typeface="Liberation Sans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cs typeface="Liberation Sans"/>
              </a:rPr>
              <a:t>first </a:t>
            </a:r>
            <a:r>
              <a:rPr sz="2400" spc="-10" dirty="0">
                <a:cs typeface="Liberation Sans"/>
              </a:rPr>
              <a:t>instruction </a:t>
            </a:r>
            <a:r>
              <a:rPr sz="2400" spc="-5" dirty="0">
                <a:cs typeface="Liberation Sans"/>
              </a:rPr>
              <a:t>fetched from location </a:t>
            </a:r>
            <a:r>
              <a:rPr sz="2400" spc="-20" dirty="0">
                <a:cs typeface="Liberation Sans"/>
              </a:rPr>
              <a:t>0xffff0</a:t>
            </a:r>
            <a:endParaRPr sz="2400" dirty="0">
              <a:cs typeface="Liberation Sans"/>
            </a:endParaRPr>
          </a:p>
        </p:txBody>
      </p:sp>
      <p:sp>
        <p:nvSpPr>
          <p:cNvPr id="51" name="object 25">
            <a:extLst>
              <a:ext uri="{FF2B5EF4-FFF2-40B4-BE49-F238E27FC236}">
                <a16:creationId xmlns:a16="http://schemas.microsoft.com/office/drawing/2014/main" id="{470BAF35-E315-41A8-9B56-C595DE2839FA}"/>
              </a:ext>
            </a:extLst>
          </p:cNvPr>
          <p:cNvSpPr/>
          <p:nvPr/>
        </p:nvSpPr>
        <p:spPr>
          <a:xfrm flipV="1">
            <a:off x="3739312" y="2156801"/>
            <a:ext cx="914399" cy="1494263"/>
          </a:xfrm>
          <a:custGeom>
            <a:avLst/>
            <a:gdLst/>
            <a:ahLst/>
            <a:cxnLst/>
            <a:rect l="l" t="t" r="r" b="b"/>
            <a:pathLst>
              <a:path w="902970" h="2032000">
                <a:moveTo>
                  <a:pt x="0" y="0"/>
                </a:moveTo>
                <a:lnTo>
                  <a:pt x="15239" y="34289"/>
                </a:lnTo>
              </a:path>
              <a:path w="902970" h="2032000">
                <a:moveTo>
                  <a:pt x="26669" y="60960"/>
                </a:moveTo>
                <a:lnTo>
                  <a:pt x="41910" y="95250"/>
                </a:lnTo>
              </a:path>
              <a:path w="902970" h="2032000">
                <a:moveTo>
                  <a:pt x="53339" y="120650"/>
                </a:moveTo>
                <a:lnTo>
                  <a:pt x="68580" y="156210"/>
                </a:lnTo>
              </a:path>
              <a:path w="902970" h="2032000">
                <a:moveTo>
                  <a:pt x="80010" y="181610"/>
                </a:moveTo>
                <a:lnTo>
                  <a:pt x="96519" y="215900"/>
                </a:lnTo>
              </a:path>
              <a:path w="902970" h="2032000">
                <a:moveTo>
                  <a:pt x="107950" y="242570"/>
                </a:moveTo>
                <a:lnTo>
                  <a:pt x="123189" y="276860"/>
                </a:lnTo>
              </a:path>
              <a:path w="902970" h="2032000">
                <a:moveTo>
                  <a:pt x="134619" y="302260"/>
                </a:moveTo>
                <a:lnTo>
                  <a:pt x="149860" y="337820"/>
                </a:lnTo>
              </a:path>
              <a:path w="902970" h="2032000">
                <a:moveTo>
                  <a:pt x="161289" y="363220"/>
                </a:moveTo>
                <a:lnTo>
                  <a:pt x="176530" y="397510"/>
                </a:lnTo>
              </a:path>
              <a:path w="902970" h="2032000">
                <a:moveTo>
                  <a:pt x="187960" y="424179"/>
                </a:moveTo>
                <a:lnTo>
                  <a:pt x="203200" y="458470"/>
                </a:lnTo>
              </a:path>
              <a:path w="902970" h="2032000">
                <a:moveTo>
                  <a:pt x="215900" y="483870"/>
                </a:moveTo>
                <a:lnTo>
                  <a:pt x="229869" y="519429"/>
                </a:lnTo>
              </a:path>
              <a:path w="902970" h="2032000">
                <a:moveTo>
                  <a:pt x="242569" y="544829"/>
                </a:moveTo>
                <a:lnTo>
                  <a:pt x="257810" y="579120"/>
                </a:lnTo>
              </a:path>
              <a:path w="902970" h="2032000">
                <a:moveTo>
                  <a:pt x="269239" y="605789"/>
                </a:moveTo>
                <a:lnTo>
                  <a:pt x="284480" y="640079"/>
                </a:lnTo>
              </a:path>
              <a:path w="902970" h="2032000">
                <a:moveTo>
                  <a:pt x="295910" y="666750"/>
                </a:moveTo>
                <a:lnTo>
                  <a:pt x="311150" y="701039"/>
                </a:lnTo>
              </a:path>
              <a:path w="902970" h="2032000">
                <a:moveTo>
                  <a:pt x="322580" y="726439"/>
                </a:moveTo>
                <a:lnTo>
                  <a:pt x="337819" y="760729"/>
                </a:lnTo>
              </a:path>
              <a:path w="902970" h="2032000">
                <a:moveTo>
                  <a:pt x="349250" y="787400"/>
                </a:moveTo>
                <a:lnTo>
                  <a:pt x="364489" y="821689"/>
                </a:lnTo>
              </a:path>
              <a:path w="902970" h="2032000">
                <a:moveTo>
                  <a:pt x="377189" y="847089"/>
                </a:moveTo>
                <a:lnTo>
                  <a:pt x="392430" y="882650"/>
                </a:lnTo>
              </a:path>
              <a:path w="902970" h="2032000">
                <a:moveTo>
                  <a:pt x="403860" y="908050"/>
                </a:moveTo>
                <a:lnTo>
                  <a:pt x="419100" y="942339"/>
                </a:lnTo>
              </a:path>
              <a:path w="902970" h="2032000">
                <a:moveTo>
                  <a:pt x="430530" y="969010"/>
                </a:moveTo>
                <a:lnTo>
                  <a:pt x="445769" y="1003300"/>
                </a:lnTo>
              </a:path>
              <a:path w="902970" h="2032000">
                <a:moveTo>
                  <a:pt x="457200" y="1028700"/>
                </a:moveTo>
                <a:lnTo>
                  <a:pt x="472439" y="1062989"/>
                </a:lnTo>
              </a:path>
              <a:path w="902970" h="2032000">
                <a:moveTo>
                  <a:pt x="483869" y="1089660"/>
                </a:moveTo>
                <a:lnTo>
                  <a:pt x="499110" y="1123950"/>
                </a:lnTo>
              </a:path>
              <a:path w="902970" h="2032000">
                <a:moveTo>
                  <a:pt x="511810" y="1150620"/>
                </a:moveTo>
                <a:lnTo>
                  <a:pt x="527050" y="1184910"/>
                </a:lnTo>
              </a:path>
              <a:path w="902970" h="2032000">
                <a:moveTo>
                  <a:pt x="538479" y="1210310"/>
                </a:moveTo>
                <a:lnTo>
                  <a:pt x="553720" y="1245870"/>
                </a:lnTo>
              </a:path>
              <a:path w="902970" h="2032000">
                <a:moveTo>
                  <a:pt x="565150" y="1271270"/>
                </a:moveTo>
                <a:lnTo>
                  <a:pt x="580389" y="1305560"/>
                </a:lnTo>
              </a:path>
              <a:path w="902970" h="2032000">
                <a:moveTo>
                  <a:pt x="591820" y="1332230"/>
                </a:moveTo>
                <a:lnTo>
                  <a:pt x="607060" y="1366520"/>
                </a:lnTo>
              </a:path>
              <a:path w="902970" h="2032000">
                <a:moveTo>
                  <a:pt x="618489" y="1391920"/>
                </a:moveTo>
                <a:lnTo>
                  <a:pt x="633729" y="1426210"/>
                </a:lnTo>
              </a:path>
              <a:path w="902970" h="2032000">
                <a:moveTo>
                  <a:pt x="646429" y="1452880"/>
                </a:moveTo>
                <a:lnTo>
                  <a:pt x="660400" y="1487170"/>
                </a:lnTo>
              </a:path>
              <a:path w="902970" h="2032000">
                <a:moveTo>
                  <a:pt x="673100" y="1513839"/>
                </a:moveTo>
                <a:lnTo>
                  <a:pt x="688339" y="1548130"/>
                </a:lnTo>
              </a:path>
              <a:path w="902970" h="2032000">
                <a:moveTo>
                  <a:pt x="699770" y="1573530"/>
                </a:moveTo>
                <a:lnTo>
                  <a:pt x="715010" y="1609089"/>
                </a:lnTo>
              </a:path>
              <a:path w="902970" h="2032000">
                <a:moveTo>
                  <a:pt x="726439" y="1634489"/>
                </a:moveTo>
                <a:lnTo>
                  <a:pt x="741679" y="1668780"/>
                </a:lnTo>
              </a:path>
              <a:path w="902970" h="2032000">
                <a:moveTo>
                  <a:pt x="753110" y="1695450"/>
                </a:moveTo>
                <a:lnTo>
                  <a:pt x="768350" y="1729739"/>
                </a:lnTo>
              </a:path>
              <a:path w="902970" h="2032000">
                <a:moveTo>
                  <a:pt x="779779" y="1755139"/>
                </a:moveTo>
                <a:lnTo>
                  <a:pt x="795020" y="1789430"/>
                </a:lnTo>
              </a:path>
              <a:path w="902970" h="2032000">
                <a:moveTo>
                  <a:pt x="807720" y="1816100"/>
                </a:moveTo>
                <a:lnTo>
                  <a:pt x="822960" y="1850389"/>
                </a:lnTo>
              </a:path>
              <a:path w="902970" h="2032000">
                <a:moveTo>
                  <a:pt x="834389" y="1877060"/>
                </a:moveTo>
                <a:lnTo>
                  <a:pt x="849629" y="1911350"/>
                </a:lnTo>
              </a:path>
              <a:path w="902970" h="2032000">
                <a:moveTo>
                  <a:pt x="861060" y="1936750"/>
                </a:moveTo>
                <a:lnTo>
                  <a:pt x="876300" y="1971039"/>
                </a:lnTo>
              </a:path>
              <a:path w="902970" h="2032000">
                <a:moveTo>
                  <a:pt x="887729" y="1997710"/>
                </a:moveTo>
                <a:lnTo>
                  <a:pt x="902970" y="2032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0E62E0-1FA0-49A2-9E0C-CA0EFD0EED7A}"/>
              </a:ext>
            </a:extLst>
          </p:cNvPr>
          <p:cNvSpPr/>
          <p:nvPr/>
        </p:nvSpPr>
        <p:spPr>
          <a:xfrm>
            <a:off x="604911" y="4744549"/>
            <a:ext cx="3134402" cy="409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BIOS 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75E98-7FBC-40BA-8DBE-BE49451DAA10}"/>
              </a:ext>
            </a:extLst>
          </p:cNvPr>
          <p:cNvSpPr txBox="1"/>
          <p:nvPr/>
        </p:nvSpPr>
        <p:spPr>
          <a:xfrm>
            <a:off x="0" y="5206716"/>
            <a:ext cx="233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0x000F0000 (960 KB)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B1560-98F5-437B-9100-CD20A559F472}"/>
              </a:ext>
            </a:extLst>
          </p:cNvPr>
          <p:cNvSpPr txBox="1"/>
          <p:nvPr/>
        </p:nvSpPr>
        <p:spPr>
          <a:xfrm>
            <a:off x="-24466" y="4365395"/>
            <a:ext cx="233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0x00100000 (1 MB)</a:t>
            </a:r>
          </a:p>
        </p:txBody>
      </p:sp>
      <p:grpSp>
        <p:nvGrpSpPr>
          <p:cNvPr id="55" name="object 5">
            <a:extLst>
              <a:ext uri="{FF2B5EF4-FFF2-40B4-BE49-F238E27FC236}">
                <a16:creationId xmlns:a16="http://schemas.microsoft.com/office/drawing/2014/main" id="{0BB97535-0C47-4DB3-B2EF-5F84F7DC14E8}"/>
              </a:ext>
            </a:extLst>
          </p:cNvPr>
          <p:cNvGrpSpPr/>
          <p:nvPr/>
        </p:nvGrpSpPr>
        <p:grpSpPr>
          <a:xfrm>
            <a:off x="1988498" y="3703584"/>
            <a:ext cx="325154" cy="1031143"/>
            <a:chOff x="1771650" y="1828800"/>
            <a:chExt cx="114300" cy="228600"/>
          </a:xfrm>
        </p:grpSpPr>
        <p:sp>
          <p:nvSpPr>
            <p:cNvPr id="56" name="object 6">
              <a:extLst>
                <a:ext uri="{FF2B5EF4-FFF2-40B4-BE49-F238E27FC236}">
                  <a16:creationId xmlns:a16="http://schemas.microsoft.com/office/drawing/2014/main" id="{69C72DA0-B84E-4CEF-A826-2D5A6166D523}"/>
                </a:ext>
              </a:extLst>
            </p:cNvPr>
            <p:cNvSpPr/>
            <p:nvPr/>
          </p:nvSpPr>
          <p:spPr>
            <a:xfrm>
              <a:off x="1828800" y="1828800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0"/>
                  </a:moveTo>
                  <a:lnTo>
                    <a:pt x="0" y="12192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7">
              <a:extLst>
                <a:ext uri="{FF2B5EF4-FFF2-40B4-BE49-F238E27FC236}">
                  <a16:creationId xmlns:a16="http://schemas.microsoft.com/office/drawing/2014/main" id="{3A44724A-7F19-4CEF-B37A-8B76D51ABD23}"/>
                </a:ext>
              </a:extLst>
            </p:cNvPr>
            <p:cNvSpPr/>
            <p:nvPr/>
          </p:nvSpPr>
          <p:spPr>
            <a:xfrm>
              <a:off x="1771650" y="19431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10">
            <a:extLst>
              <a:ext uri="{FF2B5EF4-FFF2-40B4-BE49-F238E27FC236}">
                <a16:creationId xmlns:a16="http://schemas.microsoft.com/office/drawing/2014/main" id="{76BB82A7-858A-492F-A046-2861FBB52754}"/>
              </a:ext>
            </a:extLst>
          </p:cNvPr>
          <p:cNvSpPr txBox="1"/>
          <p:nvPr/>
        </p:nvSpPr>
        <p:spPr>
          <a:xfrm>
            <a:off x="4665140" y="2337123"/>
            <a:ext cx="6833814" cy="44448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42265" algn="l"/>
                <a:tab pos="342900" algn="l"/>
              </a:tabLst>
            </a:pPr>
            <a:r>
              <a:rPr sz="2400" spc="-5" dirty="0">
                <a:solidFill>
                  <a:schemeClr val="tx1"/>
                </a:solidFill>
                <a:cs typeface="Liberation Sans"/>
              </a:rPr>
              <a:t>Does the</a:t>
            </a:r>
            <a:r>
              <a:rPr sz="2400" spc="-15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following</a:t>
            </a:r>
            <a:endParaRPr sz="2400" dirty="0">
              <a:solidFill>
                <a:schemeClr val="tx1"/>
              </a:solidFill>
              <a:cs typeface="Liberation Sans"/>
            </a:endParaRPr>
          </a:p>
          <a:p>
            <a:pPr marL="742950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42315" algn="l"/>
                <a:tab pos="742950" algn="l"/>
              </a:tabLst>
            </a:pPr>
            <a:r>
              <a:rPr sz="2400" spc="-10" dirty="0">
                <a:solidFill>
                  <a:schemeClr val="tx1"/>
                </a:solidFill>
                <a:cs typeface="Liberation Sans"/>
              </a:rPr>
              <a:t>Power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on self</a:t>
            </a:r>
            <a:r>
              <a:rPr sz="2400" spc="25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test</a:t>
            </a:r>
          </a:p>
          <a:p>
            <a:pPr marL="742950" lvl="1" indent="-286385">
              <a:lnSpc>
                <a:spcPct val="100000"/>
              </a:lnSpc>
              <a:spcBef>
                <a:spcPts val="30"/>
              </a:spcBef>
              <a:buChar char="–"/>
              <a:tabLst>
                <a:tab pos="742315" algn="l"/>
                <a:tab pos="742950" algn="l"/>
              </a:tabLst>
            </a:pPr>
            <a:r>
              <a:rPr sz="2400" spc="-5" dirty="0">
                <a:solidFill>
                  <a:schemeClr val="tx1"/>
                </a:solidFill>
                <a:cs typeface="Liberation Sans"/>
              </a:rPr>
              <a:t>Initialize video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card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and other</a:t>
            </a:r>
            <a:r>
              <a:rPr sz="2400" spc="5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devices</a:t>
            </a:r>
            <a:endParaRPr sz="2400" dirty="0">
              <a:solidFill>
                <a:schemeClr val="tx1"/>
              </a:solidFill>
              <a:cs typeface="Liberation Sans"/>
            </a:endParaRPr>
          </a:p>
          <a:p>
            <a:pPr marL="742950" lvl="1" indent="-286385">
              <a:lnSpc>
                <a:spcPct val="100000"/>
              </a:lnSpc>
              <a:spcBef>
                <a:spcPts val="30"/>
              </a:spcBef>
              <a:buChar char="–"/>
              <a:tabLst>
                <a:tab pos="742315" algn="l"/>
                <a:tab pos="742950" algn="l"/>
              </a:tabLst>
            </a:pPr>
            <a:r>
              <a:rPr sz="2400" spc="-5" dirty="0">
                <a:solidFill>
                  <a:schemeClr val="tx1"/>
                </a:solidFill>
                <a:cs typeface="Liberation Sans"/>
              </a:rPr>
              <a:t>Display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BIOS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screen</a:t>
            </a:r>
            <a:endParaRPr sz="2400" dirty="0">
              <a:solidFill>
                <a:schemeClr val="tx1"/>
              </a:solidFill>
              <a:cs typeface="Liberation Sans"/>
            </a:endParaRPr>
          </a:p>
          <a:p>
            <a:pPr marL="742950" lvl="1" indent="-286385">
              <a:lnSpc>
                <a:spcPct val="100000"/>
              </a:lnSpc>
              <a:spcBef>
                <a:spcPts val="30"/>
              </a:spcBef>
              <a:buChar char="–"/>
              <a:tabLst>
                <a:tab pos="742315" algn="l"/>
                <a:tab pos="742950" algn="l"/>
              </a:tabLst>
            </a:pPr>
            <a:r>
              <a:rPr sz="2400" spc="-5" dirty="0">
                <a:solidFill>
                  <a:schemeClr val="tx1"/>
                </a:solidFill>
                <a:cs typeface="Liberation Sans"/>
              </a:rPr>
              <a:t>Perform brief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memory</a:t>
            </a:r>
            <a:r>
              <a:rPr sz="2400" spc="25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test</a:t>
            </a:r>
            <a:endParaRPr sz="2400" dirty="0">
              <a:solidFill>
                <a:schemeClr val="tx1"/>
              </a:solidFill>
              <a:cs typeface="Liberation Sans"/>
            </a:endParaRPr>
          </a:p>
          <a:p>
            <a:pPr marL="742950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42315" algn="l"/>
                <a:tab pos="742950" algn="l"/>
              </a:tabLst>
            </a:pPr>
            <a:r>
              <a:rPr sz="2400" spc="-5" dirty="0">
                <a:solidFill>
                  <a:schemeClr val="tx1"/>
                </a:solidFill>
                <a:cs typeface="Liberation Sans"/>
              </a:rPr>
              <a:t>Set DRAM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memory</a:t>
            </a:r>
            <a:r>
              <a:rPr sz="2400" spc="-10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parameters</a:t>
            </a:r>
          </a:p>
          <a:p>
            <a:pPr marL="742950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42315" algn="l"/>
                <a:tab pos="742950" algn="l"/>
              </a:tabLst>
            </a:pPr>
            <a:r>
              <a:rPr sz="2400" spc="-5" dirty="0">
                <a:solidFill>
                  <a:schemeClr val="tx1"/>
                </a:solidFill>
                <a:cs typeface="Liberation Sans"/>
              </a:rPr>
              <a:t>Configure Plug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&amp;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Play</a:t>
            </a:r>
            <a:r>
              <a:rPr sz="2400" spc="-10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devices</a:t>
            </a:r>
            <a:endParaRPr sz="2400" dirty="0">
              <a:solidFill>
                <a:schemeClr val="tx1"/>
              </a:solidFill>
              <a:cs typeface="Liberation Sans"/>
            </a:endParaRPr>
          </a:p>
          <a:p>
            <a:pPr marL="742950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42315" algn="l"/>
                <a:tab pos="742950" algn="l"/>
              </a:tabLst>
            </a:pPr>
            <a:r>
              <a:rPr sz="2400" spc="-5" dirty="0">
                <a:solidFill>
                  <a:schemeClr val="tx1"/>
                </a:solidFill>
                <a:cs typeface="Liberation Sans"/>
              </a:rPr>
              <a:t>Assign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resources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(DMA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channels &amp;</a:t>
            </a:r>
            <a:r>
              <a:rPr sz="2400" spc="-80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IRQs)</a:t>
            </a:r>
          </a:p>
          <a:p>
            <a:pPr marL="742950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42315" algn="l"/>
                <a:tab pos="742950" algn="l"/>
              </a:tabLst>
            </a:pPr>
            <a:r>
              <a:rPr sz="2400" dirty="0">
                <a:solidFill>
                  <a:schemeClr val="tx1"/>
                </a:solidFill>
                <a:cs typeface="Liberation Sans"/>
              </a:rPr>
              <a:t>Identify the boot</a:t>
            </a:r>
            <a:r>
              <a:rPr sz="2400" spc="-15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device</a:t>
            </a:r>
            <a:endParaRPr sz="2400" dirty="0">
              <a:solidFill>
                <a:schemeClr val="tx1"/>
              </a:solidFill>
              <a:cs typeface="Liberation Sans"/>
            </a:endParaRPr>
          </a:p>
          <a:p>
            <a:pPr marL="1143000" lvl="2" indent="-229235">
              <a:lnSpc>
                <a:spcPct val="100000"/>
              </a:lnSpc>
              <a:spcBef>
                <a:spcPts val="20"/>
              </a:spcBef>
              <a:buChar char="•"/>
              <a:tabLst>
                <a:tab pos="1142365" algn="l"/>
                <a:tab pos="1143000" algn="l"/>
              </a:tabLst>
            </a:pPr>
            <a:r>
              <a:rPr sz="2400" spc="-10" dirty="0">
                <a:solidFill>
                  <a:schemeClr val="tx1"/>
                </a:solidFill>
                <a:cs typeface="Liberation Sans"/>
              </a:rPr>
              <a:t>Read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sector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0 from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boot device </a:t>
            </a:r>
            <a:r>
              <a:rPr sz="2400" spc="-10" dirty="0">
                <a:solidFill>
                  <a:schemeClr val="tx1"/>
                </a:solidFill>
                <a:cs typeface="Liberation Sans"/>
              </a:rPr>
              <a:t>into 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memory </a:t>
            </a:r>
            <a:r>
              <a:rPr sz="2400" spc="-10" dirty="0">
                <a:solidFill>
                  <a:schemeClr val="tx1"/>
                </a:solidFill>
                <a:cs typeface="Liberation Sans"/>
              </a:rPr>
              <a:t>location</a:t>
            </a:r>
            <a:r>
              <a:rPr sz="2400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b="1" spc="-10" dirty="0">
                <a:solidFill>
                  <a:schemeClr val="tx1"/>
                </a:solidFill>
                <a:cs typeface="Liberation Sans"/>
              </a:rPr>
              <a:t>0x7c00</a:t>
            </a:r>
            <a:endParaRPr sz="2400" dirty="0">
              <a:solidFill>
                <a:schemeClr val="tx1"/>
              </a:solidFill>
              <a:cs typeface="Liberation Sans"/>
            </a:endParaRPr>
          </a:p>
          <a:p>
            <a:pPr marL="1143000" lvl="2" indent="-229235">
              <a:lnSpc>
                <a:spcPct val="100000"/>
              </a:lnSpc>
              <a:spcBef>
                <a:spcPts val="20"/>
              </a:spcBef>
              <a:buChar char="•"/>
              <a:tabLst>
                <a:tab pos="1142365" algn="l"/>
                <a:tab pos="1143000" algn="l"/>
              </a:tabLst>
            </a:pPr>
            <a:r>
              <a:rPr sz="2400" dirty="0">
                <a:solidFill>
                  <a:schemeClr val="tx1"/>
                </a:solidFill>
                <a:cs typeface="Liberation Sans"/>
              </a:rPr>
              <a:t>Jumps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to</a:t>
            </a:r>
            <a:r>
              <a:rPr sz="2400" spc="-10" dirty="0">
                <a:solidFill>
                  <a:schemeClr val="tx1"/>
                </a:solidFill>
                <a:cs typeface="Liberation Sans"/>
              </a:rPr>
              <a:t> </a:t>
            </a:r>
            <a:r>
              <a:rPr sz="2400" spc="-5" dirty="0">
                <a:solidFill>
                  <a:schemeClr val="tx1"/>
                </a:solidFill>
                <a:cs typeface="Liberation Sans"/>
              </a:rPr>
              <a:t>0x7c00</a:t>
            </a:r>
            <a:endParaRPr sz="2400" dirty="0">
              <a:solidFill>
                <a:schemeClr val="tx1"/>
              </a:solidFill>
              <a:cs typeface="Liberation Sans"/>
            </a:endParaRPr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2CBFA064-ABC3-4532-AE74-6B29FC41CBEB}"/>
              </a:ext>
            </a:extLst>
          </p:cNvPr>
          <p:cNvSpPr/>
          <p:nvPr/>
        </p:nvSpPr>
        <p:spPr>
          <a:xfrm>
            <a:off x="2160039" y="5255115"/>
            <a:ext cx="1700529" cy="1430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93482919-D84E-47DA-B581-353F90688757}"/>
              </a:ext>
            </a:extLst>
          </p:cNvPr>
          <p:cNvSpPr/>
          <p:nvPr/>
        </p:nvSpPr>
        <p:spPr>
          <a:xfrm>
            <a:off x="3739312" y="2302988"/>
            <a:ext cx="925811" cy="2441561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34289" y="440689"/>
                </a:lnTo>
              </a:path>
              <a:path w="914400" h="457200">
                <a:moveTo>
                  <a:pt x="59689" y="427989"/>
                </a:moveTo>
                <a:lnTo>
                  <a:pt x="92710" y="410210"/>
                </a:lnTo>
              </a:path>
              <a:path w="914400" h="457200">
                <a:moveTo>
                  <a:pt x="118110" y="397510"/>
                </a:moveTo>
                <a:lnTo>
                  <a:pt x="152400" y="381000"/>
                </a:lnTo>
              </a:path>
              <a:path w="914400" h="457200">
                <a:moveTo>
                  <a:pt x="177800" y="368300"/>
                </a:moveTo>
                <a:lnTo>
                  <a:pt x="212089" y="351789"/>
                </a:lnTo>
              </a:path>
              <a:path w="914400" h="457200">
                <a:moveTo>
                  <a:pt x="237489" y="339089"/>
                </a:moveTo>
                <a:lnTo>
                  <a:pt x="270510" y="321310"/>
                </a:lnTo>
              </a:path>
              <a:path w="914400" h="457200">
                <a:moveTo>
                  <a:pt x="295910" y="308610"/>
                </a:moveTo>
                <a:lnTo>
                  <a:pt x="330200" y="292100"/>
                </a:lnTo>
              </a:path>
              <a:path w="914400" h="457200">
                <a:moveTo>
                  <a:pt x="355600" y="279400"/>
                </a:moveTo>
                <a:lnTo>
                  <a:pt x="388619" y="262889"/>
                </a:lnTo>
              </a:path>
              <a:path w="914400" h="457200">
                <a:moveTo>
                  <a:pt x="415289" y="250189"/>
                </a:moveTo>
                <a:lnTo>
                  <a:pt x="448310" y="232410"/>
                </a:lnTo>
              </a:path>
              <a:path w="914400" h="457200">
                <a:moveTo>
                  <a:pt x="473710" y="219710"/>
                </a:moveTo>
                <a:lnTo>
                  <a:pt x="508000" y="203200"/>
                </a:lnTo>
              </a:path>
              <a:path w="914400" h="457200">
                <a:moveTo>
                  <a:pt x="533400" y="190500"/>
                </a:moveTo>
                <a:lnTo>
                  <a:pt x="566420" y="173989"/>
                </a:lnTo>
              </a:path>
              <a:path w="914400" h="457200">
                <a:moveTo>
                  <a:pt x="593089" y="161289"/>
                </a:moveTo>
                <a:lnTo>
                  <a:pt x="626110" y="143510"/>
                </a:lnTo>
              </a:path>
              <a:path w="914400" h="457200">
                <a:moveTo>
                  <a:pt x="651510" y="130810"/>
                </a:moveTo>
                <a:lnTo>
                  <a:pt x="685800" y="114300"/>
                </a:lnTo>
              </a:path>
              <a:path w="914400" h="457200">
                <a:moveTo>
                  <a:pt x="711200" y="101600"/>
                </a:moveTo>
                <a:lnTo>
                  <a:pt x="744220" y="85089"/>
                </a:lnTo>
              </a:path>
              <a:path w="914400" h="457200">
                <a:moveTo>
                  <a:pt x="769620" y="72389"/>
                </a:moveTo>
                <a:lnTo>
                  <a:pt x="803910" y="54610"/>
                </a:lnTo>
              </a:path>
              <a:path w="914400" h="457200">
                <a:moveTo>
                  <a:pt x="829310" y="41910"/>
                </a:moveTo>
                <a:lnTo>
                  <a:pt x="863600" y="25400"/>
                </a:lnTo>
              </a:path>
              <a:path w="914400" h="457200">
                <a:moveTo>
                  <a:pt x="889000" y="12700"/>
                </a:moveTo>
                <a:lnTo>
                  <a:pt x="914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21309050-FD79-4A19-BA7A-A4B0F0E29E69}"/>
              </a:ext>
            </a:extLst>
          </p:cNvPr>
          <p:cNvSpPr/>
          <p:nvPr/>
        </p:nvSpPr>
        <p:spPr>
          <a:xfrm flipV="1">
            <a:off x="3737445" y="5132198"/>
            <a:ext cx="925811" cy="1644186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34289" y="440689"/>
                </a:lnTo>
              </a:path>
              <a:path w="914400" h="457200">
                <a:moveTo>
                  <a:pt x="59689" y="427989"/>
                </a:moveTo>
                <a:lnTo>
                  <a:pt x="92710" y="410210"/>
                </a:lnTo>
              </a:path>
              <a:path w="914400" h="457200">
                <a:moveTo>
                  <a:pt x="118110" y="397510"/>
                </a:moveTo>
                <a:lnTo>
                  <a:pt x="152400" y="381000"/>
                </a:lnTo>
              </a:path>
              <a:path w="914400" h="457200">
                <a:moveTo>
                  <a:pt x="177800" y="368300"/>
                </a:moveTo>
                <a:lnTo>
                  <a:pt x="212089" y="351789"/>
                </a:lnTo>
              </a:path>
              <a:path w="914400" h="457200">
                <a:moveTo>
                  <a:pt x="237489" y="339089"/>
                </a:moveTo>
                <a:lnTo>
                  <a:pt x="270510" y="321310"/>
                </a:lnTo>
              </a:path>
              <a:path w="914400" h="457200">
                <a:moveTo>
                  <a:pt x="295910" y="308610"/>
                </a:moveTo>
                <a:lnTo>
                  <a:pt x="330200" y="292100"/>
                </a:lnTo>
              </a:path>
              <a:path w="914400" h="457200">
                <a:moveTo>
                  <a:pt x="355600" y="279400"/>
                </a:moveTo>
                <a:lnTo>
                  <a:pt x="388619" y="262889"/>
                </a:lnTo>
              </a:path>
              <a:path w="914400" h="457200">
                <a:moveTo>
                  <a:pt x="415289" y="250189"/>
                </a:moveTo>
                <a:lnTo>
                  <a:pt x="448310" y="232410"/>
                </a:lnTo>
              </a:path>
              <a:path w="914400" h="457200">
                <a:moveTo>
                  <a:pt x="473710" y="219710"/>
                </a:moveTo>
                <a:lnTo>
                  <a:pt x="508000" y="203200"/>
                </a:lnTo>
              </a:path>
              <a:path w="914400" h="457200">
                <a:moveTo>
                  <a:pt x="533400" y="190500"/>
                </a:moveTo>
                <a:lnTo>
                  <a:pt x="566420" y="173989"/>
                </a:lnTo>
              </a:path>
              <a:path w="914400" h="457200">
                <a:moveTo>
                  <a:pt x="593089" y="161289"/>
                </a:moveTo>
                <a:lnTo>
                  <a:pt x="626110" y="143510"/>
                </a:lnTo>
              </a:path>
              <a:path w="914400" h="457200">
                <a:moveTo>
                  <a:pt x="651510" y="130810"/>
                </a:moveTo>
                <a:lnTo>
                  <a:pt x="685800" y="114300"/>
                </a:lnTo>
              </a:path>
              <a:path w="914400" h="457200">
                <a:moveTo>
                  <a:pt x="711200" y="101600"/>
                </a:moveTo>
                <a:lnTo>
                  <a:pt x="744220" y="85089"/>
                </a:lnTo>
              </a:path>
              <a:path w="914400" h="457200">
                <a:moveTo>
                  <a:pt x="769620" y="72389"/>
                </a:moveTo>
                <a:lnTo>
                  <a:pt x="803910" y="54610"/>
                </a:lnTo>
              </a:path>
              <a:path w="914400" h="457200">
                <a:moveTo>
                  <a:pt x="829310" y="41910"/>
                </a:moveTo>
                <a:lnTo>
                  <a:pt x="863600" y="25400"/>
                </a:lnTo>
              </a:path>
              <a:path w="914400" h="457200">
                <a:moveTo>
                  <a:pt x="889000" y="12700"/>
                </a:moveTo>
                <a:lnTo>
                  <a:pt x="914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7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4" grpId="0" animBg="1"/>
      <p:bldP spid="35" grpId="0" animBg="1"/>
      <p:bldP spid="51" grpId="0" animBg="1"/>
      <p:bldP spid="4" grpId="0" animBg="1"/>
      <p:bldP spid="5" grpId="0"/>
      <p:bldP spid="6" grpId="0"/>
      <p:bldP spid="70" grpId="0" animBg="1"/>
      <p:bldP spid="71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743AFDA0-00A2-44AF-8FB5-DE71666875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310" y="455395"/>
            <a:ext cx="4838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Powering up 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b="1" spc="-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MBR</a:t>
            </a: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2F768E9C-7420-48DF-8990-A5D02B7BB1FF}"/>
              </a:ext>
            </a:extLst>
          </p:cNvPr>
          <p:cNvSpPr txBox="1"/>
          <p:nvPr/>
        </p:nvSpPr>
        <p:spPr>
          <a:xfrm>
            <a:off x="532619" y="1746014"/>
            <a:ext cx="10911645" cy="38933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27025" algn="l"/>
                <a:tab pos="327660" algn="l"/>
              </a:tabLst>
            </a:pPr>
            <a:r>
              <a:rPr sz="2400" spc="5" dirty="0">
                <a:cs typeface="Liberation Sans"/>
              </a:rPr>
              <a:t>Sector </a:t>
            </a:r>
            <a:r>
              <a:rPr sz="2400" spc="10" dirty="0">
                <a:cs typeface="Liberation Sans"/>
              </a:rPr>
              <a:t>0 </a:t>
            </a:r>
            <a:r>
              <a:rPr sz="2400" dirty="0">
                <a:cs typeface="Liberation Sans"/>
              </a:rPr>
              <a:t>in </a:t>
            </a:r>
            <a:r>
              <a:rPr sz="2400" spc="5" dirty="0">
                <a:cs typeface="Liberation Sans"/>
              </a:rPr>
              <a:t>the disk called </a:t>
            </a:r>
            <a:r>
              <a:rPr sz="2400" spc="5" dirty="0">
                <a:solidFill>
                  <a:srgbClr val="3366FF"/>
                </a:solidFill>
                <a:cs typeface="Liberation Sans"/>
              </a:rPr>
              <a:t>Master Boot Record</a:t>
            </a:r>
            <a:r>
              <a:rPr sz="2400" spc="45" dirty="0">
                <a:solidFill>
                  <a:srgbClr val="3366FF"/>
                </a:solidFill>
                <a:cs typeface="Liberation Sans"/>
              </a:rPr>
              <a:t> </a:t>
            </a:r>
            <a:r>
              <a:rPr sz="2400" spc="5" dirty="0">
                <a:cs typeface="Liberation Sans"/>
              </a:rPr>
              <a:t>(MBR)</a:t>
            </a:r>
            <a:endParaRPr sz="2400" dirty="0">
              <a:cs typeface="Liberation Sans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27025" algn="l"/>
                <a:tab pos="327660" algn="l"/>
              </a:tabLst>
            </a:pPr>
            <a:r>
              <a:rPr sz="2400" spc="5" dirty="0">
                <a:cs typeface="Liberation Sans"/>
              </a:rPr>
              <a:t>Contains </a:t>
            </a:r>
            <a:r>
              <a:rPr sz="2400" spc="10" dirty="0">
                <a:cs typeface="Liberation Sans"/>
              </a:rPr>
              <a:t>code </a:t>
            </a:r>
            <a:r>
              <a:rPr sz="2400" spc="5" dirty="0">
                <a:cs typeface="Liberation Sans"/>
              </a:rPr>
              <a:t>that boots the </a:t>
            </a:r>
            <a:r>
              <a:rPr sz="2400" spc="10" dirty="0">
                <a:cs typeface="Liberation Sans"/>
              </a:rPr>
              <a:t>OS </a:t>
            </a:r>
            <a:r>
              <a:rPr sz="2400" dirty="0">
                <a:cs typeface="Liberation Sans"/>
              </a:rPr>
              <a:t>or </a:t>
            </a:r>
            <a:r>
              <a:rPr sz="2400" spc="5" dirty="0">
                <a:cs typeface="Liberation Sans"/>
              </a:rPr>
              <a:t>another </a:t>
            </a:r>
            <a:r>
              <a:rPr sz="2400" b="1" spc="5" dirty="0">
                <a:cs typeface="Liberation Sans"/>
              </a:rPr>
              <a:t>boot</a:t>
            </a:r>
            <a:r>
              <a:rPr sz="2400" b="1" spc="-35" dirty="0">
                <a:cs typeface="Liberation Sans"/>
              </a:rPr>
              <a:t> </a:t>
            </a:r>
            <a:r>
              <a:rPr sz="2400" b="1" spc="5" dirty="0">
                <a:cs typeface="Liberation Sans"/>
              </a:rPr>
              <a:t>loader</a:t>
            </a:r>
            <a:endParaRPr sz="2400" b="1" dirty="0">
              <a:cs typeface="Liberation Sans"/>
            </a:endParaRPr>
          </a:p>
          <a:p>
            <a:pPr marL="342900" marR="2286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27025" algn="l"/>
                <a:tab pos="327660" algn="l"/>
              </a:tabLst>
            </a:pPr>
            <a:r>
              <a:rPr sz="2400" spc="5" dirty="0">
                <a:cs typeface="Liberation Sans"/>
              </a:rPr>
              <a:t>Copied </a:t>
            </a:r>
            <a:r>
              <a:rPr sz="2400" spc="10" dirty="0">
                <a:cs typeface="Liberation Sans"/>
              </a:rPr>
              <a:t>from </a:t>
            </a:r>
            <a:r>
              <a:rPr sz="2400" spc="5" dirty="0">
                <a:cs typeface="Liberation Sans"/>
              </a:rPr>
              <a:t>disk to </a:t>
            </a:r>
            <a:r>
              <a:rPr sz="2400" spc="10" dirty="0">
                <a:cs typeface="Liberation Sans"/>
              </a:rPr>
              <a:t>RAM </a:t>
            </a:r>
            <a:r>
              <a:rPr sz="2400" spc="5" dirty="0">
                <a:cs typeface="Liberation Sans"/>
              </a:rPr>
              <a:t>(@0x7c00) </a:t>
            </a:r>
            <a:r>
              <a:rPr sz="2400" spc="10" dirty="0">
                <a:cs typeface="Liberation Sans"/>
              </a:rPr>
              <a:t>by BIOS </a:t>
            </a:r>
            <a:r>
              <a:rPr sz="2400" spc="5" dirty="0">
                <a:cs typeface="Liberation Sans"/>
              </a:rPr>
              <a:t>and then  begins to</a:t>
            </a:r>
            <a:r>
              <a:rPr sz="2400" spc="-10" dirty="0">
                <a:cs typeface="Liberation Sans"/>
              </a:rPr>
              <a:t> </a:t>
            </a:r>
            <a:r>
              <a:rPr sz="2400" spc="5" dirty="0">
                <a:cs typeface="Liberation Sans"/>
              </a:rPr>
              <a:t>execute</a:t>
            </a:r>
            <a:endParaRPr sz="2400" dirty="0">
              <a:cs typeface="Liberation Sans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27025" algn="l"/>
                <a:tab pos="327660" algn="l"/>
              </a:tabLst>
            </a:pPr>
            <a:r>
              <a:rPr sz="2400" spc="5" dirty="0">
                <a:cs typeface="Liberation Sans"/>
              </a:rPr>
              <a:t>Size 512</a:t>
            </a:r>
            <a:r>
              <a:rPr sz="2400" spc="-10" dirty="0">
                <a:cs typeface="Liberation Sans"/>
              </a:rPr>
              <a:t> </a:t>
            </a:r>
            <a:r>
              <a:rPr sz="2400" dirty="0">
                <a:cs typeface="Liberation Sans"/>
              </a:rPr>
              <a:t>bytes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z="2400" dirty="0">
                <a:cs typeface="Liberation Sans"/>
              </a:rPr>
              <a:t>446 </a:t>
            </a:r>
            <a:r>
              <a:rPr sz="2400" spc="-5" dirty="0">
                <a:cs typeface="Liberation Sans"/>
              </a:rPr>
              <a:t>bytes </a:t>
            </a:r>
            <a:r>
              <a:rPr sz="2400" dirty="0">
                <a:cs typeface="Liberation Sans"/>
              </a:rPr>
              <a:t>bootable</a:t>
            </a:r>
            <a:r>
              <a:rPr sz="2400" spc="10" dirty="0">
                <a:cs typeface="Liberation Sans"/>
              </a:rPr>
              <a:t> </a:t>
            </a:r>
            <a:r>
              <a:rPr sz="2400" dirty="0">
                <a:cs typeface="Liberation Sans"/>
              </a:rPr>
              <a:t>code</a:t>
            </a:r>
          </a:p>
          <a:p>
            <a:pPr marL="800100" marR="211454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z="2400" spc="-5" dirty="0">
                <a:cs typeface="Liberation Sans"/>
              </a:rPr>
              <a:t>64 bytes </a:t>
            </a:r>
            <a:r>
              <a:rPr sz="2400" dirty="0">
                <a:cs typeface="Liberation Sans"/>
              </a:rPr>
              <a:t>disk partition information </a:t>
            </a:r>
            <a:r>
              <a:rPr sz="2400" spc="-5" dirty="0">
                <a:cs typeface="Liberation Sans"/>
              </a:rPr>
              <a:t>(16 bytes </a:t>
            </a:r>
            <a:r>
              <a:rPr sz="2400" dirty="0">
                <a:cs typeface="Liberation Sans"/>
              </a:rPr>
              <a:t>per partition)  </a:t>
            </a:r>
            <a:r>
              <a:rPr sz="2400" spc="-10" dirty="0">
                <a:cs typeface="Liberation Sans"/>
              </a:rPr>
              <a:t>2 </a:t>
            </a:r>
            <a:r>
              <a:rPr sz="2400" spc="-5" dirty="0">
                <a:cs typeface="Liberation Sans"/>
              </a:rPr>
              <a:t>bytes</a:t>
            </a:r>
            <a:r>
              <a:rPr sz="2400" spc="20" dirty="0">
                <a:cs typeface="Liberation Sans"/>
              </a:rPr>
              <a:t> </a:t>
            </a:r>
            <a:r>
              <a:rPr sz="2400" dirty="0">
                <a:cs typeface="Liberation Sans"/>
              </a:rPr>
              <a:t>signature</a:t>
            </a:r>
          </a:p>
          <a:p>
            <a:pPr marL="342900" marR="214629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27025" algn="l"/>
                <a:tab pos="327660" algn="l"/>
              </a:tabLst>
            </a:pPr>
            <a:r>
              <a:rPr sz="2400" spc="-20" dirty="0">
                <a:cs typeface="Liberation Sans"/>
              </a:rPr>
              <a:t>Typically, </a:t>
            </a:r>
            <a:r>
              <a:rPr sz="2400" spc="10" dirty="0">
                <a:cs typeface="Liberation Sans"/>
              </a:rPr>
              <a:t>MBR </a:t>
            </a:r>
            <a:r>
              <a:rPr sz="2400" spc="5" dirty="0">
                <a:cs typeface="Liberation Sans"/>
              </a:rPr>
              <a:t>code looks through </a:t>
            </a:r>
            <a:r>
              <a:rPr sz="2400" dirty="0">
                <a:cs typeface="Liberation Sans"/>
              </a:rPr>
              <a:t>partition table </a:t>
            </a:r>
            <a:r>
              <a:rPr sz="2400" spc="5" dirty="0">
                <a:cs typeface="Liberation Sans"/>
              </a:rPr>
              <a:t>and  loads the bootloader </a:t>
            </a:r>
            <a:r>
              <a:rPr sz="2400" spc="10" dirty="0">
                <a:cs typeface="Liberation Sans"/>
              </a:rPr>
              <a:t>(such as </a:t>
            </a:r>
            <a:r>
              <a:rPr sz="2400" spc="5" dirty="0">
                <a:cs typeface="Liberation Sans"/>
              </a:rPr>
              <a:t>Linux or</a:t>
            </a:r>
            <a:r>
              <a:rPr sz="2400" spc="-55" dirty="0">
                <a:cs typeface="Liberation Sans"/>
              </a:rPr>
              <a:t> </a:t>
            </a:r>
            <a:r>
              <a:rPr sz="2400" spc="5" dirty="0">
                <a:cs typeface="Liberation Sans"/>
              </a:rPr>
              <a:t>Windows)</a:t>
            </a:r>
            <a:r>
              <a:rPr lang="en-US" sz="2400" dirty="0">
                <a:cs typeface="Liberation Sans"/>
              </a:rPr>
              <a:t>  </a:t>
            </a:r>
            <a:r>
              <a:rPr sz="2400" spc="-25" dirty="0">
                <a:cs typeface="Liberation Sans"/>
              </a:rPr>
              <a:t>or, </a:t>
            </a:r>
            <a:r>
              <a:rPr sz="2400" dirty="0">
                <a:cs typeface="Liberation Sans"/>
              </a:rPr>
              <a:t>it </a:t>
            </a:r>
            <a:r>
              <a:rPr sz="2400" spc="15" dirty="0">
                <a:cs typeface="Liberation Sans"/>
              </a:rPr>
              <a:t>may </a:t>
            </a:r>
            <a:r>
              <a:rPr sz="2400" spc="5" dirty="0">
                <a:cs typeface="Liberation Sans"/>
              </a:rPr>
              <a:t>directly </a:t>
            </a:r>
            <a:r>
              <a:rPr sz="2400" dirty="0">
                <a:cs typeface="Liberation Sans"/>
              </a:rPr>
              <a:t>load </a:t>
            </a:r>
            <a:r>
              <a:rPr sz="2400" spc="5" dirty="0">
                <a:cs typeface="Liberation Sans"/>
              </a:rPr>
              <a:t>the</a:t>
            </a:r>
            <a:r>
              <a:rPr sz="2400" spc="-25" dirty="0">
                <a:cs typeface="Liberation Sans"/>
              </a:rPr>
              <a:t> </a:t>
            </a:r>
            <a:r>
              <a:rPr sz="2400" spc="10" dirty="0">
                <a:cs typeface="Liberation Sans"/>
              </a:rPr>
              <a:t>OS</a:t>
            </a:r>
            <a:endParaRPr sz="2400" dirty="0">
              <a:cs typeface="Liberation Sans"/>
            </a:endParaRP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776187E0-F576-4EB2-A2F5-E386B9434FF3}"/>
              </a:ext>
            </a:extLst>
          </p:cNvPr>
          <p:cNvSpPr txBox="1">
            <a:spLocks/>
          </p:cNvSpPr>
          <p:nvPr/>
        </p:nvSpPr>
        <p:spPr>
          <a:xfrm>
            <a:off x="8817609" y="6604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2AC54964-8E6B-4E3A-93C9-46165AE9AC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321" y="460463"/>
            <a:ext cx="6329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</a:tabLst>
            </a:pP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Powering</a:t>
            </a: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b="1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bootloader</a:t>
            </a: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7C2E3A18-433E-46E7-AFF1-E78040FB0E15}"/>
              </a:ext>
            </a:extLst>
          </p:cNvPr>
          <p:cNvSpPr txBox="1"/>
          <p:nvPr/>
        </p:nvSpPr>
        <p:spPr>
          <a:xfrm>
            <a:off x="3519170" y="1927859"/>
            <a:ext cx="844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Liberation Sans"/>
                <a:cs typeface="Liberation Sans"/>
              </a:rPr>
              <a:t>•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41" name="object 27">
            <a:extLst>
              <a:ext uri="{FF2B5EF4-FFF2-40B4-BE49-F238E27FC236}">
                <a16:creationId xmlns:a16="http://schemas.microsoft.com/office/drawing/2014/main" id="{51551B17-6F22-4F03-AC15-981DB819CC2B}"/>
              </a:ext>
            </a:extLst>
          </p:cNvPr>
          <p:cNvSpPr txBox="1"/>
          <p:nvPr/>
        </p:nvSpPr>
        <p:spPr>
          <a:xfrm>
            <a:off x="498622" y="1334044"/>
            <a:ext cx="11693378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cs typeface="Liberation Sans"/>
              </a:rPr>
              <a:t>May also allow </a:t>
            </a:r>
            <a:r>
              <a:rPr sz="2400" dirty="0">
                <a:cs typeface="Liberation Sans"/>
              </a:rPr>
              <a:t>the </a:t>
            </a:r>
            <a:r>
              <a:rPr sz="2400" spc="-5" dirty="0">
                <a:cs typeface="Liberation Sans"/>
              </a:rPr>
              <a:t>user </a:t>
            </a:r>
            <a:r>
              <a:rPr sz="2400" spc="5" dirty="0">
                <a:cs typeface="Liberation Sans"/>
              </a:rPr>
              <a:t>to </a:t>
            </a:r>
            <a:r>
              <a:rPr sz="2400" dirty="0">
                <a:cs typeface="Liberation Sans"/>
              </a:rPr>
              <a:t>select </a:t>
            </a:r>
            <a:r>
              <a:rPr sz="2400" spc="-10" dirty="0">
                <a:cs typeface="Liberation Sans"/>
              </a:rPr>
              <a:t>which </a:t>
            </a:r>
            <a:r>
              <a:rPr sz="2400" dirty="0">
                <a:cs typeface="Liberation Sans"/>
              </a:rPr>
              <a:t>OS </a:t>
            </a:r>
            <a:r>
              <a:rPr sz="2400" spc="5" dirty="0">
                <a:cs typeface="Liberation Sans"/>
              </a:rPr>
              <a:t>to </a:t>
            </a:r>
            <a:r>
              <a:rPr sz="2400" spc="-5" dirty="0">
                <a:cs typeface="Liberation Sans"/>
              </a:rPr>
              <a:t>load  (eg. Windows or</a:t>
            </a:r>
            <a:r>
              <a:rPr sz="2400" spc="25" dirty="0">
                <a:cs typeface="Liberation Sans"/>
              </a:rPr>
              <a:t> </a:t>
            </a:r>
            <a:r>
              <a:rPr sz="2400" spc="-5" dirty="0">
                <a:cs typeface="Liberation Sans"/>
              </a:rPr>
              <a:t>Linux)</a:t>
            </a:r>
            <a:endParaRPr lang="en-US" sz="2400" spc="-5" dirty="0">
              <a:cs typeface="Liberation Sans"/>
            </a:endParaRPr>
          </a:p>
          <a:p>
            <a:pPr marL="342900" indent="-342900">
              <a:spcBef>
                <a:spcPts val="10"/>
              </a:spcBef>
              <a:buFont typeface="Arial" panose="020B0604020202020204" pitchFamily="34" charset="0"/>
              <a:buChar char="•"/>
              <a:tabLst>
                <a:tab pos="741045" algn="l"/>
                <a:tab pos="741680" algn="l"/>
              </a:tabLst>
            </a:pPr>
            <a:r>
              <a:rPr lang="en-IN" sz="2400" dirty="0">
                <a:cs typeface="Liberation Sans"/>
              </a:rPr>
              <a:t>Disable </a:t>
            </a:r>
            <a:r>
              <a:rPr lang="en-IN" sz="2400" spc="-5" dirty="0">
                <a:cs typeface="Liberation Sans"/>
              </a:rPr>
              <a:t>interrupts</a:t>
            </a:r>
            <a:r>
              <a:rPr lang="en-IN" sz="2400" spc="5" dirty="0">
                <a:cs typeface="Liberation Sans"/>
              </a:rPr>
              <a:t> </a:t>
            </a:r>
            <a:endParaRPr lang="en-IN" sz="2400" dirty="0">
              <a:cs typeface="Liberation Sans"/>
            </a:endParaRPr>
          </a:p>
          <a:p>
            <a:pPr marL="342900" indent="-342900">
              <a:spcBef>
                <a:spcPts val="10"/>
              </a:spcBef>
              <a:buFont typeface="Arial" panose="020B0604020202020204" pitchFamily="34" charset="0"/>
              <a:buChar char="•"/>
              <a:tabLst>
                <a:tab pos="741045" algn="l"/>
                <a:tab pos="741680" algn="l"/>
              </a:tabLst>
            </a:pPr>
            <a:r>
              <a:rPr lang="en-IN" sz="2400" spc="-5" dirty="0">
                <a:cs typeface="Liberation Sans"/>
              </a:rPr>
              <a:t>Switch from real </a:t>
            </a:r>
            <a:r>
              <a:rPr lang="en-IN" sz="2400" dirty="0">
                <a:cs typeface="Liberation Sans"/>
              </a:rPr>
              <a:t>mode </a:t>
            </a:r>
            <a:r>
              <a:rPr lang="en-IN" sz="2400" spc="5" dirty="0">
                <a:cs typeface="Liberation Sans"/>
              </a:rPr>
              <a:t>to </a:t>
            </a:r>
            <a:r>
              <a:rPr lang="en-IN" sz="2400" spc="-5" dirty="0">
                <a:cs typeface="Liberation Sans"/>
              </a:rPr>
              <a:t>protected</a:t>
            </a:r>
            <a:r>
              <a:rPr lang="en-IN" sz="2400" spc="20" dirty="0">
                <a:cs typeface="Liberation Sans"/>
              </a:rPr>
              <a:t> </a:t>
            </a:r>
            <a:r>
              <a:rPr lang="en-IN" sz="2400" spc="-5" dirty="0">
                <a:cs typeface="Liberation Sans"/>
              </a:rPr>
              <a:t>mode</a:t>
            </a:r>
            <a:endParaRPr lang="en-IN" sz="2400" dirty="0">
              <a:cs typeface="Liberation Sans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741045" algn="l"/>
                <a:tab pos="741680" algn="l"/>
              </a:tabLst>
            </a:pPr>
            <a:r>
              <a:rPr lang="en-IN" sz="2400" spc="-5" dirty="0">
                <a:cs typeface="Liberation Sans"/>
              </a:rPr>
              <a:t>Read operating system from</a:t>
            </a:r>
            <a:r>
              <a:rPr lang="en-IN" sz="2400" spc="30" dirty="0">
                <a:cs typeface="Liberation Sans"/>
              </a:rPr>
              <a:t> </a:t>
            </a:r>
            <a:r>
              <a:rPr lang="en-IN" sz="2400" dirty="0">
                <a:cs typeface="Liberation Sans"/>
              </a:rPr>
              <a:t>disk</a:t>
            </a:r>
            <a:endParaRPr sz="2400" dirty="0">
              <a:cs typeface="Liberation Sans"/>
            </a:endParaRPr>
          </a:p>
        </p:txBody>
      </p:sp>
      <p:sp>
        <p:nvSpPr>
          <p:cNvPr id="51" name="object 37">
            <a:extLst>
              <a:ext uri="{FF2B5EF4-FFF2-40B4-BE49-F238E27FC236}">
                <a16:creationId xmlns:a16="http://schemas.microsoft.com/office/drawing/2014/main" id="{3A436512-4487-4A0F-94A2-32A81C119C93}"/>
              </a:ext>
            </a:extLst>
          </p:cNvPr>
          <p:cNvSpPr txBox="1">
            <a:spLocks/>
          </p:cNvSpPr>
          <p:nvPr/>
        </p:nvSpPr>
        <p:spPr>
          <a:xfrm>
            <a:off x="8817609" y="6604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5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516904-B6D3-4765-B069-7D1963418B17}"/>
              </a:ext>
            </a:extLst>
          </p:cNvPr>
          <p:cNvGraphicFramePr>
            <a:graphicFrameLocks noGrp="1"/>
          </p:cNvGraphicFramePr>
          <p:nvPr/>
        </p:nvGraphicFramePr>
        <p:xfrm>
          <a:off x="293378" y="3090622"/>
          <a:ext cx="11605243" cy="3396103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4006325">
                  <a:extLst>
                    <a:ext uri="{9D8B030D-6E8A-4147-A177-3AD203B41FA5}">
                      <a16:colId xmlns:a16="http://schemas.microsoft.com/office/drawing/2014/main" val="2397890412"/>
                    </a:ext>
                  </a:extLst>
                </a:gridCol>
                <a:gridCol w="7598918">
                  <a:extLst>
                    <a:ext uri="{9D8B030D-6E8A-4147-A177-3AD203B41FA5}">
                      <a16:colId xmlns:a16="http://schemas.microsoft.com/office/drawing/2014/main" val="604671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effectLst/>
                        </a:rPr>
                        <a:t>Name of the bootloader</a:t>
                      </a:r>
                    </a:p>
                  </a:txBody>
                  <a:tcPr marL="65929" marR="65929" marT="65929" marB="65929" anchor="b">
                    <a:solidFill>
                      <a:srgbClr val="BA1A1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5929" marR="65929" marT="65929" marB="65929" anchor="b">
                    <a:solidFill>
                      <a:srgbClr val="BA1A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822115"/>
                  </a:ext>
                </a:extLst>
              </a:tr>
              <a:tr h="2465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Bootmgr</a:t>
                      </a:r>
                    </a:p>
                  </a:txBody>
                  <a:tcPr marL="26372" marR="26372" marT="26372" marB="26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Microsoft systems since Windows Vista and Windows Server 2008</a:t>
                      </a:r>
                    </a:p>
                  </a:txBody>
                  <a:tcPr marL="26372" marR="26372" marT="26372" marB="26372"/>
                </a:tc>
                <a:extLst>
                  <a:ext uri="{0D108BD9-81ED-4DB2-BD59-A6C34878D82A}">
                    <a16:rowId xmlns:a16="http://schemas.microsoft.com/office/drawing/2014/main" val="4099403029"/>
                  </a:ext>
                </a:extLst>
              </a:tr>
              <a:tr h="24650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NT loader (NTLDR)</a:t>
                      </a:r>
                    </a:p>
                  </a:txBody>
                  <a:tcPr marL="26372" marR="26372" marT="26372" marB="26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Microsoft systems until Windows XP and Windows Server 2003</a:t>
                      </a:r>
                    </a:p>
                  </a:txBody>
                  <a:tcPr marL="26372" marR="26372" marT="26372" marB="26372"/>
                </a:tc>
                <a:extLst>
                  <a:ext uri="{0D108BD9-81ED-4DB2-BD59-A6C34878D82A}">
                    <a16:rowId xmlns:a16="http://schemas.microsoft.com/office/drawing/2014/main" val="1682277578"/>
                  </a:ext>
                </a:extLst>
              </a:tr>
              <a:tr h="24650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barebox</a:t>
                      </a:r>
                      <a:endParaRPr lang="en-US" sz="2000" dirty="0">
                        <a:effectLst/>
                      </a:endParaRPr>
                    </a:p>
                  </a:txBody>
                  <a:tcPr marL="26372" marR="26372" marT="26372" marB="26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embedded systems in printers, cameras, cars, airplanes, and more</a:t>
                      </a:r>
                    </a:p>
                  </a:txBody>
                  <a:tcPr marL="26372" marR="26372" marT="26372" marB="26372"/>
                </a:tc>
                <a:extLst>
                  <a:ext uri="{0D108BD9-81ED-4DB2-BD59-A6C34878D82A}">
                    <a16:rowId xmlns:a16="http://schemas.microsoft.com/office/drawing/2014/main" val="961738900"/>
                  </a:ext>
                </a:extLst>
              </a:tr>
              <a:tr h="2465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boot.efi</a:t>
                      </a:r>
                    </a:p>
                  </a:txBody>
                  <a:tcPr marL="26372" marR="26372" marT="26372" marB="26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EFI bootloader that has been used in Mac devices since 2006</a:t>
                      </a:r>
                    </a:p>
                  </a:txBody>
                  <a:tcPr marL="26372" marR="26372" marT="26372" marB="26372"/>
                </a:tc>
                <a:extLst>
                  <a:ext uri="{0D108BD9-81ED-4DB2-BD59-A6C34878D82A}">
                    <a16:rowId xmlns:a16="http://schemas.microsoft.com/office/drawing/2014/main" val="1044857397"/>
                  </a:ext>
                </a:extLst>
              </a:tr>
              <a:tr h="2465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BootX</a:t>
                      </a:r>
                    </a:p>
                  </a:txBody>
                  <a:tcPr marL="26372" marR="26372" marT="26372" marB="26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former bootloader for Mac operating systems</a:t>
                      </a:r>
                    </a:p>
                  </a:txBody>
                  <a:tcPr marL="26372" marR="26372" marT="26372" marB="26372"/>
                </a:tc>
                <a:extLst>
                  <a:ext uri="{0D108BD9-81ED-4DB2-BD59-A6C34878D82A}">
                    <a16:rowId xmlns:a16="http://schemas.microsoft.com/office/drawing/2014/main" val="3585766661"/>
                  </a:ext>
                </a:extLst>
              </a:tr>
              <a:tr h="45663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Grand Unified Bootloader (GRUB)</a:t>
                      </a:r>
                    </a:p>
                  </a:txBody>
                  <a:tcPr marL="26372" marR="26372" marT="26372" marB="26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free boot program for Unix-like operating systems such as Linux</a:t>
                      </a:r>
                    </a:p>
                  </a:txBody>
                  <a:tcPr marL="26372" marR="26372" marT="26372" marB="26372"/>
                </a:tc>
                <a:extLst>
                  <a:ext uri="{0D108BD9-81ED-4DB2-BD59-A6C34878D82A}">
                    <a16:rowId xmlns:a16="http://schemas.microsoft.com/office/drawing/2014/main" val="3097860128"/>
                  </a:ext>
                </a:extLst>
              </a:tr>
              <a:tr h="2465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ARM Core Bootloader</a:t>
                      </a:r>
                    </a:p>
                  </a:txBody>
                  <a:tcPr marL="26372" marR="26372" marT="26372" marB="26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bootloader for microcontrollers (used in iPhones among others)</a:t>
                      </a:r>
                    </a:p>
                  </a:txBody>
                  <a:tcPr marL="26372" marR="26372" marT="26372" marB="26372"/>
                </a:tc>
                <a:extLst>
                  <a:ext uri="{0D108BD9-81ED-4DB2-BD59-A6C34878D82A}">
                    <a16:rowId xmlns:a16="http://schemas.microsoft.com/office/drawing/2014/main" val="1915736817"/>
                  </a:ext>
                </a:extLst>
              </a:tr>
              <a:tr h="2465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OpenBIOS</a:t>
                      </a:r>
                    </a:p>
                  </a:txBody>
                  <a:tcPr marL="26372" marR="26372" marT="26372" marB="26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free, portable boot manager under a GNU-GPL license</a:t>
                      </a:r>
                    </a:p>
                  </a:txBody>
                  <a:tcPr marL="26372" marR="26372" marT="26372" marB="26372"/>
                </a:tc>
                <a:extLst>
                  <a:ext uri="{0D108BD9-81ED-4DB2-BD59-A6C34878D82A}">
                    <a16:rowId xmlns:a16="http://schemas.microsoft.com/office/drawing/2014/main" val="130426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89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Booting in XV6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4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60C078A9-63B9-4F92-AE33-0965CF9A1E5D}"/>
              </a:ext>
            </a:extLst>
          </p:cNvPr>
          <p:cNvSpPr/>
          <p:nvPr/>
        </p:nvSpPr>
        <p:spPr>
          <a:xfrm>
            <a:off x="88135" y="1489049"/>
            <a:ext cx="2672862" cy="9009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bootasm.s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9B1F6-7662-4866-A286-2B192D70D1D1}"/>
              </a:ext>
            </a:extLst>
          </p:cNvPr>
          <p:cNvSpPr/>
          <p:nvPr/>
        </p:nvSpPr>
        <p:spPr>
          <a:xfrm>
            <a:off x="88135" y="2978541"/>
            <a:ext cx="2672862" cy="9009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bootmain.c</a:t>
            </a:r>
            <a:endParaRPr lang="en-US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6AE1D0-1187-4849-9F17-B4D295D94600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1424566" y="2389966"/>
            <a:ext cx="0" cy="5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FC2B678-97E5-4A23-9886-1CBD4841A251}"/>
              </a:ext>
            </a:extLst>
          </p:cNvPr>
          <p:cNvSpPr txBox="1"/>
          <p:nvPr/>
        </p:nvSpPr>
        <p:spPr>
          <a:xfrm>
            <a:off x="3688989" y="1584322"/>
            <a:ext cx="79716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bootasm.S</a:t>
            </a:r>
            <a:r>
              <a:rPr lang="en-IN" sz="2400" dirty="0"/>
              <a:t> and </a:t>
            </a:r>
            <a:r>
              <a:rPr lang="en-IN" sz="2400" dirty="0" err="1"/>
              <a:t>bootmain.c</a:t>
            </a:r>
            <a:r>
              <a:rPr lang="en-IN" sz="2400" dirty="0"/>
              <a:t> is the bootloader.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 should be stored in the first sector of the disk.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</a:rPr>
              <a:t>The 2nd sector onward holds the kernel image in ELF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control starts in </a:t>
            </a:r>
            <a:r>
              <a:rPr lang="en-IN" sz="2400" dirty="0" err="1"/>
              <a:t>bootasm.S</a:t>
            </a:r>
            <a:r>
              <a:rPr lang="en-IN" sz="2400" dirty="0"/>
              <a:t> -- which sets up protected mode, and a stack. then calls </a:t>
            </a:r>
            <a:r>
              <a:rPr lang="en-IN" sz="2400" dirty="0" err="1"/>
              <a:t>bootmain</a:t>
            </a:r>
            <a:r>
              <a:rPr lang="en-IN" sz="24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effectLst/>
              </a:rPr>
              <a:t>bootmain</a:t>
            </a:r>
            <a:r>
              <a:rPr lang="en-IN" sz="2400" dirty="0">
                <a:effectLst/>
              </a:rPr>
              <a:t>() takes over, reads in the kernel image.</a:t>
            </a:r>
            <a:endParaRPr lang="en-IN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11D5BD-F4F3-4AFF-8368-D468F4537E97}"/>
              </a:ext>
            </a:extLst>
          </p:cNvPr>
          <p:cNvSpPr txBox="1"/>
          <p:nvPr/>
        </p:nvSpPr>
        <p:spPr>
          <a:xfrm>
            <a:off x="3035493" y="1557648"/>
            <a:ext cx="461665" cy="230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BOOTLOADER</a:t>
            </a:r>
          </a:p>
        </p:txBody>
      </p:sp>
    </p:spTree>
    <p:extLst>
      <p:ext uri="{BB962C8B-B14F-4D97-AF65-F5344CB8AC3E}">
        <p14:creationId xmlns:p14="http://schemas.microsoft.com/office/powerpoint/2010/main" val="16610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39" grpId="0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60C078A9-63B9-4F92-AE33-0965CF9A1E5D}"/>
              </a:ext>
            </a:extLst>
          </p:cNvPr>
          <p:cNvSpPr/>
          <p:nvPr/>
        </p:nvSpPr>
        <p:spPr>
          <a:xfrm>
            <a:off x="88135" y="1489049"/>
            <a:ext cx="2672862" cy="9009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bootasm.s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9B1F6-7662-4866-A286-2B192D70D1D1}"/>
              </a:ext>
            </a:extLst>
          </p:cNvPr>
          <p:cNvSpPr/>
          <p:nvPr/>
        </p:nvSpPr>
        <p:spPr>
          <a:xfrm>
            <a:off x="88135" y="2978541"/>
            <a:ext cx="2672862" cy="9009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bootmain.c</a:t>
            </a:r>
            <a:endParaRPr lang="en-US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D7BEBA-6F09-4021-84A9-4D172F1F0E4B}"/>
              </a:ext>
            </a:extLst>
          </p:cNvPr>
          <p:cNvSpPr/>
          <p:nvPr/>
        </p:nvSpPr>
        <p:spPr>
          <a:xfrm>
            <a:off x="174788" y="4426161"/>
            <a:ext cx="2672862" cy="900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entry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AFC21C-AD8D-47DF-868F-B4F22A8BF970}"/>
              </a:ext>
            </a:extLst>
          </p:cNvPr>
          <p:cNvSpPr/>
          <p:nvPr/>
        </p:nvSpPr>
        <p:spPr>
          <a:xfrm>
            <a:off x="3337675" y="4426161"/>
            <a:ext cx="2672862" cy="90091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entrypgdir</a:t>
            </a:r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03799D-FA2A-486C-9254-0476CC7D4BC3}"/>
              </a:ext>
            </a:extLst>
          </p:cNvPr>
          <p:cNvSpPr/>
          <p:nvPr/>
        </p:nvSpPr>
        <p:spPr>
          <a:xfrm>
            <a:off x="9173943" y="4405851"/>
            <a:ext cx="2672862" cy="90091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6AE1D0-1187-4849-9F17-B4D295D94600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1424566" y="2389966"/>
            <a:ext cx="0" cy="5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A5992D-00D9-446B-A23C-FF55944A1D3A}"/>
              </a:ext>
            </a:extLst>
          </p:cNvPr>
          <p:cNvCxnSpPr/>
          <p:nvPr/>
        </p:nvCxnSpPr>
        <p:spPr>
          <a:xfrm>
            <a:off x="1403687" y="3837586"/>
            <a:ext cx="0" cy="5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9A7109-5578-4F9B-9D24-EF65FE901CF5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2847650" y="4876620"/>
            <a:ext cx="490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EB1DAB-2A4B-479B-8321-D2BE16F1554E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010537" y="4852629"/>
            <a:ext cx="245272" cy="2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43D4B0-3DD5-438C-B515-E41B4C2A4EF2}"/>
              </a:ext>
            </a:extLst>
          </p:cNvPr>
          <p:cNvSpPr txBox="1"/>
          <p:nvPr/>
        </p:nvSpPr>
        <p:spPr>
          <a:xfrm>
            <a:off x="174787" y="5435648"/>
            <a:ext cx="258620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Defines a Page and creates a page directory </a:t>
            </a:r>
            <a:r>
              <a:rPr lang="en-US" dirty="0" err="1"/>
              <a:t>entrypgdir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3EC457-92A8-4F1C-9329-15CBDE583324}"/>
              </a:ext>
            </a:extLst>
          </p:cNvPr>
          <p:cNvSpPr txBox="1"/>
          <p:nvPr/>
        </p:nvSpPr>
        <p:spPr>
          <a:xfrm>
            <a:off x="3337675" y="5502331"/>
            <a:ext cx="279748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Virtual to Physical address Mapping is done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7765AE-E67B-43F0-BDFA-B7E20B8993B8}"/>
              </a:ext>
            </a:extLst>
          </p:cNvPr>
          <p:cNvSpPr txBox="1"/>
          <p:nvPr/>
        </p:nvSpPr>
        <p:spPr>
          <a:xfrm>
            <a:off x="9173943" y="5617346"/>
            <a:ext cx="27974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Kernel execution starts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AC4E39-FEAB-42D1-ABB2-6F25E7102419}"/>
              </a:ext>
            </a:extLst>
          </p:cNvPr>
          <p:cNvSpPr/>
          <p:nvPr/>
        </p:nvSpPr>
        <p:spPr>
          <a:xfrm>
            <a:off x="6255809" y="4402170"/>
            <a:ext cx="2672862" cy="90091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paging and stack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25B258-F54A-4987-9560-C14FC6ECA30F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8928671" y="4852479"/>
            <a:ext cx="245272" cy="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8628979-9212-4C7A-93BD-DA6C9EDB0FEB}"/>
              </a:ext>
            </a:extLst>
          </p:cNvPr>
          <p:cNvSpPr txBox="1"/>
          <p:nvPr/>
        </p:nvSpPr>
        <p:spPr>
          <a:xfrm>
            <a:off x="6550528" y="5502331"/>
            <a:ext cx="233955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Turns on paging and set stack pointer for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963D7-E4CA-439F-B6A6-399A389EF5CA}"/>
              </a:ext>
            </a:extLst>
          </p:cNvPr>
          <p:cNvSpPr txBox="1"/>
          <p:nvPr/>
        </p:nvSpPr>
        <p:spPr>
          <a:xfrm>
            <a:off x="11197677" y="2746862"/>
            <a:ext cx="144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MB</a:t>
            </a:r>
          </a:p>
          <a:p>
            <a:r>
              <a:rPr lang="en-US" dirty="0"/>
              <a:t>0</a:t>
            </a:r>
          </a:p>
        </p:txBody>
      </p:sp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C033CAB8-241D-4616-8CDD-0482FCB505F0}"/>
              </a:ext>
            </a:extLst>
          </p:cNvPr>
          <p:cNvGraphicFramePr>
            <a:graphicFrameLocks noGrp="1"/>
          </p:cNvGraphicFramePr>
          <p:nvPr/>
        </p:nvGraphicFramePr>
        <p:xfrm>
          <a:off x="1845234" y="310970"/>
          <a:ext cx="2171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755">
                  <a:extLst>
                    <a:ext uri="{9D8B030D-6E8A-4147-A177-3AD203B41FA5}">
                      <a16:colId xmlns:a16="http://schemas.microsoft.com/office/drawing/2014/main" val="3562225776"/>
                    </a:ext>
                  </a:extLst>
                </a:gridCol>
                <a:gridCol w="1085755">
                  <a:extLst>
                    <a:ext uri="{9D8B030D-6E8A-4147-A177-3AD203B41FA5}">
                      <a16:colId xmlns:a16="http://schemas.microsoft.com/office/drawing/2014/main" val="4217815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52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5620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344C593-B00C-433F-B87B-D52AE6F7B211}"/>
              </a:ext>
            </a:extLst>
          </p:cNvPr>
          <p:cNvSpPr txBox="1"/>
          <p:nvPr/>
        </p:nvSpPr>
        <p:spPr>
          <a:xfrm>
            <a:off x="1736237" y="1038411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B2D06C-D0E6-428E-85FF-8880DF6D3BDF}"/>
              </a:ext>
            </a:extLst>
          </p:cNvPr>
          <p:cNvSpPr txBox="1"/>
          <p:nvPr/>
        </p:nvSpPr>
        <p:spPr>
          <a:xfrm rot="5400000">
            <a:off x="4991163" y="1005334"/>
            <a:ext cx="461665" cy="6253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First Address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7A2386-3863-44D6-9BD0-51E22068902E}"/>
              </a:ext>
            </a:extLst>
          </p:cNvPr>
          <p:cNvGrpSpPr/>
          <p:nvPr/>
        </p:nvGrpSpPr>
        <p:grpSpPr>
          <a:xfrm>
            <a:off x="4386982" y="601365"/>
            <a:ext cx="6830308" cy="2913599"/>
            <a:chOff x="2728851" y="3668927"/>
            <a:chExt cx="6830308" cy="291359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A2C11A-B1D5-48D4-A84A-DA43FEEA1FAE}"/>
                </a:ext>
              </a:extLst>
            </p:cNvPr>
            <p:cNvSpPr/>
            <p:nvPr/>
          </p:nvSpPr>
          <p:spPr>
            <a:xfrm>
              <a:off x="4120055" y="3682943"/>
              <a:ext cx="2049518" cy="25711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6529BAC-02DB-4936-B9E6-249E67E02DFE}"/>
                </a:ext>
              </a:extLst>
            </p:cNvPr>
            <p:cNvSpPr/>
            <p:nvPr/>
          </p:nvSpPr>
          <p:spPr>
            <a:xfrm>
              <a:off x="7509641" y="3668927"/>
              <a:ext cx="2049518" cy="25711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39D982-84D2-4657-8136-6395E227F369}"/>
                </a:ext>
              </a:extLst>
            </p:cNvPr>
            <p:cNvSpPr txBox="1"/>
            <p:nvPr/>
          </p:nvSpPr>
          <p:spPr>
            <a:xfrm>
              <a:off x="7462546" y="6213194"/>
              <a:ext cx="204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Physical Memory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4C3907-C9C7-45A7-A6EA-804DE55647B3}"/>
                </a:ext>
              </a:extLst>
            </p:cNvPr>
            <p:cNvSpPr txBox="1"/>
            <p:nvPr/>
          </p:nvSpPr>
          <p:spPr>
            <a:xfrm>
              <a:off x="4046482" y="6195961"/>
              <a:ext cx="2049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Virtual Memory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742E3B-A8E4-4AA3-9A9A-8DE7717B4EB7}"/>
                </a:ext>
              </a:extLst>
            </p:cNvPr>
            <p:cNvSpPr/>
            <p:nvPr/>
          </p:nvSpPr>
          <p:spPr>
            <a:xfrm>
              <a:off x="4104289" y="6006663"/>
              <a:ext cx="2055884" cy="236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8841C5-C02E-4E84-9627-5DF4B3D53349}"/>
                </a:ext>
              </a:extLst>
            </p:cNvPr>
            <p:cNvSpPr/>
            <p:nvPr/>
          </p:nvSpPr>
          <p:spPr>
            <a:xfrm>
              <a:off x="7503275" y="5987738"/>
              <a:ext cx="2055884" cy="236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1CFDAA5-539F-41F4-AE67-567AC3F8A058}"/>
                </a:ext>
              </a:extLst>
            </p:cNvPr>
            <p:cNvSpPr/>
            <p:nvPr/>
          </p:nvSpPr>
          <p:spPr>
            <a:xfrm>
              <a:off x="4120055" y="4251206"/>
              <a:ext cx="2055884" cy="236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5D33B7-D42C-4693-82FB-7EA54FBEAB13}"/>
                </a:ext>
              </a:extLst>
            </p:cNvPr>
            <p:cNvSpPr txBox="1"/>
            <p:nvPr/>
          </p:nvSpPr>
          <p:spPr>
            <a:xfrm>
              <a:off x="3325311" y="5785668"/>
              <a:ext cx="1442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 MB</a:t>
              </a:r>
            </a:p>
            <a:p>
              <a:r>
                <a:rPr lang="en-US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65ED91-FE75-4421-98D6-3DD80771ED51}"/>
                </a:ext>
              </a:extLst>
            </p:cNvPr>
            <p:cNvSpPr txBox="1"/>
            <p:nvPr/>
          </p:nvSpPr>
          <p:spPr>
            <a:xfrm>
              <a:off x="2728851" y="3997678"/>
              <a:ext cx="1442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2GB + 4 MB</a:t>
              </a:r>
            </a:p>
            <a:p>
              <a:r>
                <a:rPr lang="en-US" dirty="0"/>
                <a:t>2GB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AD43207-5DC9-4FC0-A112-6C196DCCB294}"/>
                </a:ext>
              </a:extLst>
            </p:cNvPr>
            <p:cNvCxnSpPr/>
            <p:nvPr/>
          </p:nvCxnSpPr>
          <p:spPr>
            <a:xfrm>
              <a:off x="6175939" y="6240099"/>
              <a:ext cx="1288829" cy="140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B1DE34-8E72-4AAD-BFE7-B833A2312668}"/>
                </a:ext>
              </a:extLst>
            </p:cNvPr>
            <p:cNvCxnSpPr/>
            <p:nvPr/>
          </p:nvCxnSpPr>
          <p:spPr>
            <a:xfrm>
              <a:off x="6205046" y="5999655"/>
              <a:ext cx="1288829" cy="140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DFF4712-E954-46DB-86E3-8104194DADF1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02" y="4490657"/>
              <a:ext cx="1302373" cy="17975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F4CAE7-9CF9-476A-948A-8D7270E40E91}"/>
                </a:ext>
              </a:extLst>
            </p:cNvPr>
            <p:cNvCxnSpPr>
              <a:cxnSpLocks/>
            </p:cNvCxnSpPr>
            <p:nvPr/>
          </p:nvCxnSpPr>
          <p:spPr>
            <a:xfrm>
              <a:off x="6195699" y="4233954"/>
              <a:ext cx="1302373" cy="17975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32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36" grpId="0" animBg="1"/>
      <p:bldP spid="38" grpId="0" animBg="1"/>
      <p:bldP spid="42" grpId="0" animBg="1"/>
      <p:bldP spid="44" grpId="0" animBg="1"/>
      <p:bldP spid="49" grpId="0" animBg="1"/>
      <p:bldP spid="6" grpId="0"/>
      <p:bldP spid="16" grpId="0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2AC54964-8E6B-4E3A-93C9-46165AE9AC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321" y="463477"/>
            <a:ext cx="106884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</a:tabLst>
            </a:pP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Powering</a:t>
            </a: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b="1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bootloader</a:t>
            </a: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XV6</a:t>
            </a:r>
            <a:endParaRPr b="1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7C2E3A18-433E-46E7-AFF1-E78040FB0E15}"/>
              </a:ext>
            </a:extLst>
          </p:cNvPr>
          <p:cNvSpPr txBox="1"/>
          <p:nvPr/>
        </p:nvSpPr>
        <p:spPr>
          <a:xfrm>
            <a:off x="3519170" y="1927859"/>
            <a:ext cx="844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Liberation Sans"/>
                <a:cs typeface="Liberation Sans"/>
              </a:rPr>
              <a:t>•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51" name="object 37">
            <a:extLst>
              <a:ext uri="{FF2B5EF4-FFF2-40B4-BE49-F238E27FC236}">
                <a16:creationId xmlns:a16="http://schemas.microsoft.com/office/drawing/2014/main" id="{3A436512-4487-4A0F-94A2-32A81C119C93}"/>
              </a:ext>
            </a:extLst>
          </p:cNvPr>
          <p:cNvSpPr txBox="1">
            <a:spLocks/>
          </p:cNvSpPr>
          <p:nvPr/>
        </p:nvSpPr>
        <p:spPr>
          <a:xfrm>
            <a:off x="8817609" y="6604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9</a:t>
            </a:fld>
            <a:endParaRPr lang="en-US" dirty="0"/>
          </a:p>
        </p:txBody>
      </p:sp>
      <p:sp>
        <p:nvSpPr>
          <p:cNvPr id="6" name="object 27">
            <a:extLst>
              <a:ext uri="{FF2B5EF4-FFF2-40B4-BE49-F238E27FC236}">
                <a16:creationId xmlns:a16="http://schemas.microsoft.com/office/drawing/2014/main" id="{0628624A-DE6E-4FCB-909F-DC8D08DE4B44}"/>
              </a:ext>
            </a:extLst>
          </p:cNvPr>
          <p:cNvSpPr txBox="1"/>
          <p:nvPr/>
        </p:nvSpPr>
        <p:spPr>
          <a:xfrm>
            <a:off x="498622" y="1573198"/>
            <a:ext cx="10857508" cy="494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</a:rPr>
              <a:t>Xv6 uses the conventional hard drive boot mechanism, with a sector size of 512 bytes. </a:t>
            </a:r>
          </a:p>
          <a:p>
            <a:pPr marL="8001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2 Parts of boot loader </a:t>
            </a:r>
          </a:p>
          <a:p>
            <a:pPr marL="8001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ne assembly language source file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bootasm.S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257300" lvl="2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</a:rPr>
              <a:t>Switches the processor from real mode(16 Bit) to </a:t>
            </a:r>
            <a:r>
              <a:rPr lang="en-IN" sz="2400" b="0" i="1" dirty="0">
                <a:solidFill>
                  <a:srgbClr val="000000"/>
                </a:solidFill>
                <a:effectLst/>
              </a:rPr>
              <a:t>32-bit protected mode</a:t>
            </a:r>
            <a:endParaRPr lang="en-IN" sz="2400" b="0" i="0" dirty="0">
              <a:solidFill>
                <a:srgbClr val="000000"/>
              </a:solidFill>
              <a:effectLst/>
            </a:endParaRPr>
          </a:p>
          <a:p>
            <a:pPr marL="1257300" lvl="2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cs typeface="Liberation Sans"/>
              </a:rPr>
              <a:t>Disables</a:t>
            </a:r>
            <a:r>
              <a:rPr lang="en-US" sz="2400" spc="-70" dirty="0">
                <a:cs typeface="Liberation Sans"/>
              </a:rPr>
              <a:t> </a:t>
            </a:r>
            <a:r>
              <a:rPr lang="en-US" sz="2400" spc="-5" dirty="0">
                <a:cs typeface="Liberation Sans"/>
              </a:rPr>
              <a:t>interrupts</a:t>
            </a:r>
          </a:p>
          <a:p>
            <a:pPr marL="1257300" lvl="2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cs typeface="Liberation Sans"/>
              </a:rPr>
              <a:t>Enable A20</a:t>
            </a:r>
            <a:r>
              <a:rPr lang="en-US" sz="2400" spc="-95" dirty="0">
                <a:cs typeface="Liberation Sans"/>
              </a:rPr>
              <a:t> </a:t>
            </a:r>
            <a:r>
              <a:rPr lang="en-US" sz="2400" spc="-5" dirty="0">
                <a:cs typeface="Liberation Sans"/>
              </a:rPr>
              <a:t>line</a:t>
            </a:r>
            <a:endParaRPr lang="en-US" sz="2400" dirty="0">
              <a:cs typeface="Liberation Sans"/>
            </a:endParaRPr>
          </a:p>
          <a:p>
            <a:pPr marL="1257300" lvl="2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cs typeface="Liberation Sans"/>
              </a:rPr>
              <a:t>Load GDT</a:t>
            </a:r>
          </a:p>
          <a:p>
            <a:pPr marL="1257300" lvl="2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spc="-5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Invoke </a:t>
            </a:r>
            <a:r>
              <a:rPr kumimoji="0" lang="en-US" altLang="en-US" sz="2400" i="0" u="none" strike="noStrike" cap="none" spc="-5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bootmain.c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8001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One C source file,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bootmain.c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1257300" lvl="2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</a:rPr>
              <a:t>The boot loader reads the kernel from the hard disk by directly 	accessing the IDE disk device registers via the x86's special I/O instructions.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4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420193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1122</Words>
  <Application>Microsoft Office PowerPoint</Application>
  <PresentationFormat>Widescreen</PresentationFormat>
  <Paragraphs>195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Liberation Sans</vt:lpstr>
      <vt:lpstr>Office Theme</vt:lpstr>
      <vt:lpstr> Operating Systems Design​ Session 21, 40: The boot loader: Assembly bootstrap, C bootstrap</vt:lpstr>
      <vt:lpstr>Booting</vt:lpstr>
      <vt:lpstr>Powering up : Reset</vt:lpstr>
      <vt:lpstr>Powering up : MBR</vt:lpstr>
      <vt:lpstr>Powering Up : bootloader</vt:lpstr>
      <vt:lpstr>Booting in XV6</vt:lpstr>
      <vt:lpstr>PowerPoint Presentation</vt:lpstr>
      <vt:lpstr>PowerPoint Presentation</vt:lpstr>
      <vt:lpstr>Powering Up : bootloader XV6</vt:lpstr>
      <vt:lpstr>XV6 – bootasm.S</vt:lpstr>
      <vt:lpstr>XV6 – bootasm.S</vt:lpstr>
      <vt:lpstr>XV6 – bootmain.c</vt:lpstr>
      <vt:lpstr>XV6 – bootmain.c</vt:lpstr>
      <vt:lpstr>XV6 – bootmain.c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Operating Systems Design​ Session 21, 40: The boot loader: Assembly bootstrap, C bootstrap</dc:title>
  <dc:creator>vishnuvardhan</dc:creator>
  <cp:lastModifiedBy>vishnuvardhan</cp:lastModifiedBy>
  <cp:revision>1</cp:revision>
  <dcterms:created xsi:type="dcterms:W3CDTF">2020-11-08T17:48:31Z</dcterms:created>
  <dcterms:modified xsi:type="dcterms:W3CDTF">2020-11-08T17:50:41Z</dcterms:modified>
</cp:coreProperties>
</file>