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63" r:id="rId23"/>
    <p:sldId id="386" r:id="rId24"/>
    <p:sldId id="364" r:id="rId25"/>
    <p:sldId id="365" r:id="rId26"/>
    <p:sldId id="384" r:id="rId27"/>
    <p:sldId id="366" r:id="rId28"/>
    <p:sldId id="367" r:id="rId29"/>
    <p:sldId id="385" r:id="rId30"/>
    <p:sldId id="368" r:id="rId31"/>
    <p:sldId id="369" r:id="rId32"/>
    <p:sldId id="370" r:id="rId33"/>
    <p:sldId id="374" r:id="rId34"/>
  </p:sldIdLst>
  <p:sldSz cx="9144000" cy="6858000" type="letter"/>
  <p:notesSz cx="9220200" cy="6934200"/>
  <p:custShowLst>
    <p:custShow name="Standard lecture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</p:sldLst>
    </p:custShow>
  </p:custShowLst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4">
          <p15:clr>
            <a:srgbClr val="A4A3A4"/>
          </p15:clr>
        </p15:guide>
        <p15:guide id="2" pos="29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FF33"/>
    <a:srgbClr val="00CCFF"/>
    <a:srgbClr val="FF00FF"/>
    <a:srgbClr val="CC0000"/>
    <a:srgbClr val="FFFF99"/>
    <a:srgbClr val="9403B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49" autoAdjust="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184"/>
        <p:guide pos="29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3C58FA-04E2-437D-A9BB-FA3B9A79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6604000"/>
            <a:ext cx="1019175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200" b="0">
                <a:latin typeface="Helvetica" panose="020B0604020202020204" pitchFamily="34" charset="0"/>
              </a:rPr>
              <a:t>Page </a:t>
            </a:r>
            <a:fld id="{62E80B37-CEFC-4FDD-B8C1-975774A056A5}" type="slidenum">
              <a:rPr lang="en-US" altLang="en-US" sz="1200" b="0">
                <a:latin typeface="Helvetica" panose="020B0604020202020204" pitchFamily="34" charset="0"/>
              </a:rPr>
              <a:pPr algn="ctr"/>
              <a:t>‹#›</a:t>
            </a:fld>
            <a:endParaRPr lang="en-US" altLang="en-US" sz="1200" b="0"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BFCC5D4-F548-4BC6-8374-99F33BB976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8725" y="3295650"/>
            <a:ext cx="6762750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50FB728-8323-45D1-A22C-F8A3EF2F9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6604000"/>
            <a:ext cx="10763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algn="l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200" b="0">
                <a:latin typeface="Century Gothic" panose="020B0502020202020204" pitchFamily="34" charset="0"/>
              </a:rPr>
              <a:t>Page </a:t>
            </a:r>
            <a:fld id="{FABEFFEA-C763-498A-A01A-3012FCC9A073}" type="slidenum">
              <a:rPr lang="en-US" altLang="en-US" sz="1200" b="0">
                <a:latin typeface="Century Gothic" panose="020B0502020202020204" pitchFamily="34" charset="0"/>
              </a:rPr>
              <a:pPr algn="ctr"/>
              <a:t>‹#›</a:t>
            </a:fld>
            <a:endParaRPr lang="en-US" altLang="en-US" sz="1200" b="0">
              <a:latin typeface="Century Gothic" panose="020B0502020202020204" pitchFamily="34" charset="0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98256F7-F904-4A12-9B70-E309EB81C4E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882900" y="523875"/>
            <a:ext cx="34544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0524CF43-8454-4ADF-8ACF-5D7C922FDF9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35F66AA-2542-406D-BFE6-FE9973F7576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3362-D47D-4DB8-AD89-5695020F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34E6-7BCA-4B60-96B1-0570F68E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58846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13A9E-1CA7-4DA8-9E51-EFC10FEA9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86525" y="228600"/>
            <a:ext cx="2111375" cy="6216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FBCE7-F6D7-4EA8-B0F6-D5F83510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181725" cy="6216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4468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F004-A00C-4499-8A55-E5AFC79D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90C9-BE42-4C8B-A873-A26833F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6463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BB65-F52F-437E-A608-9EE31BD9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08EE6-85A7-4D1C-97EB-CEED3B8B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76960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8D0B-25A9-4CC5-8DF9-31C44BD9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D108-1140-4C28-A9BF-779677CDD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F30FB-DA5B-4F25-8F56-B6510C588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0432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6E9C-AAFC-42C0-9509-AEFEA2D1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80C77-0A56-4B84-8935-D4C7CC5F5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7DEA5-7228-4BEE-9507-1C03F19DA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434EF-D3C5-4043-8013-3439936BA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1475F-1728-4875-9F72-158F88F5D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9654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FE0-A355-474B-8EBE-786CCF60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3398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5205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3E0E-D3EF-4018-8062-0039EDBE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BFB5-0D20-4C62-AF88-BD9FCA96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DBF58-66CA-4A2B-835C-2C670564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28835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5086-DD34-4F7A-9BDB-FF730E09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FABB8-0D94-4045-965E-C9018F9AB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A89A4-1376-4E22-A6A2-ADF0F7C1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419821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47AAD4E-92A1-4440-BCEA-DC7988C2B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385F563-FBAA-4A80-ACF3-EE108479D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50163" cy="78105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96969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80164A03-424C-4ACF-A13A-7162EF45A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00800"/>
            <a:ext cx="6032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15" tIns="45715" rIns="45715" bIns="45715" anchor="ctr">
            <a:spAutoFit/>
          </a:bodyPr>
          <a:lstStyle/>
          <a:p>
            <a:r>
              <a:rPr lang="en-US" altLang="en-US" sz="1400" b="0">
                <a:solidFill>
                  <a:schemeClr val="hlink"/>
                </a:solidFill>
              </a:rPr>
              <a:t>– </a:t>
            </a:r>
            <a:fld id="{79DEE722-3358-48E2-978A-371C0913129C}" type="slidenum">
              <a:rPr lang="en-US" altLang="en-US" sz="1400" b="0">
                <a:solidFill>
                  <a:schemeClr val="hlink"/>
                </a:solidFill>
              </a:rPr>
              <a:pPr/>
              <a:t>‹#›</a:t>
            </a:fld>
            <a:r>
              <a:rPr lang="en-US" altLang="en-US" sz="1400" b="0">
                <a:solidFill>
                  <a:schemeClr val="hlink"/>
                </a:solidFill>
              </a:rPr>
              <a:t> –</a:t>
            </a:r>
            <a:endParaRPr lang="en-US" altLang="en-US" sz="1400" b="0"/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99D4BDF6-4C39-486A-AC9F-295888B4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6391275"/>
            <a:ext cx="685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15" tIns="45715" rIns="45715" bIns="45715" anchor="ctr">
            <a:spAutoFit/>
          </a:bodyPr>
          <a:lstStyle/>
          <a:p>
            <a:r>
              <a:rPr lang="en-US" altLang="en-US" sz="1400" b="0">
                <a:solidFill>
                  <a:schemeClr val="hlink"/>
                </a:solidFill>
              </a:rPr>
              <a:t>CS 105</a:t>
            </a:r>
          </a:p>
        </p:txBody>
      </p:sp>
      <p:pic>
        <p:nvPicPr>
          <p:cNvPr id="104454" name="Picture 6">
            <a:extLst>
              <a:ext uri="{FF2B5EF4-FFF2-40B4-BE49-F238E27FC236}">
                <a16:creationId xmlns:a16="http://schemas.microsoft.com/office/drawing/2014/main" id="{44AC874B-3652-432C-8014-E23499DD15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52400"/>
            <a:ext cx="65246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anose="020B0604020202020204" pitchFamily="34" charset="0"/>
        </a:defRPr>
      </a:lvl9pPr>
    </p:titleStyle>
    <p:bodyStyle>
      <a:lvl1pPr marL="385763" indent="-385763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2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anose="05000000000000000000" pitchFamily="2" charset="2"/>
        <a:buChar char="l"/>
        <a:defRPr b="1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872B9DF7-EA03-4D8C-9A06-9C84D7F3F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463" y="285750"/>
            <a:ext cx="7526337" cy="573088"/>
          </a:xfrm>
        </p:spPr>
        <p:txBody>
          <a:bodyPr/>
          <a:lstStyle/>
          <a:p>
            <a:r>
              <a:rPr lang="en-US" altLang="en-US"/>
              <a:t>Assembly Programmer’s View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A552DB25-917F-4AEF-9BB8-0BE56422FF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3760788"/>
            <a:ext cx="4357687" cy="2684462"/>
          </a:xfrm>
        </p:spPr>
        <p:txBody>
          <a:bodyPr/>
          <a:lstStyle/>
          <a:p>
            <a:pPr marL="0" indent="0" defTabSz="895350">
              <a:tabLst>
                <a:tab pos="1371600" algn="l"/>
                <a:tab pos="4572000" algn="l"/>
              </a:tabLst>
            </a:pPr>
            <a:r>
              <a:rPr lang="en-US" altLang="en-US" sz="200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altLang="en-US" sz="1800"/>
              <a:t>EIP (Program Counter)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altLang="en-US" sz="1600"/>
              <a:t>Address of next instruction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altLang="en-US" sz="180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altLang="en-US" sz="160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altLang="en-US" sz="180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altLang="en-US" sz="160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altLang="en-US" sz="1600"/>
              <a:t>Used for conditional branching</a:t>
            </a: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44C2AD66-1DDE-46B4-9854-8308C4974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00200"/>
            <a:ext cx="381000" cy="14478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E</a:t>
            </a:r>
          </a:p>
          <a:p>
            <a:pPr>
              <a:lnSpc>
                <a:spcPct val="100000"/>
              </a:lnSpc>
            </a:pPr>
            <a:r>
              <a:rPr lang="en-US" altLang="en-US"/>
              <a:t>I</a:t>
            </a:r>
          </a:p>
          <a:p>
            <a:pPr>
              <a:lnSpc>
                <a:spcPct val="100000"/>
              </a:lnSpc>
            </a:pPr>
            <a:r>
              <a:rPr lang="en-US" altLang="en-US"/>
              <a:t>P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00D0A535-53C5-4997-8377-BC119AD3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447800"/>
            <a:ext cx="1371600" cy="7620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Registers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61E033A9-CF6B-4F81-9F0D-829DFFCDE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90600"/>
            <a:ext cx="3200400" cy="2209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altLang="en-US"/>
              <a:t>CPU</a:t>
            </a:r>
          </a:p>
        </p:txBody>
      </p: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CF351C8A-7ABC-467B-9CC0-C9DE0D6C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990600"/>
            <a:ext cx="2286000" cy="3810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>
              <a:lnSpc>
                <a:spcPct val="100000"/>
              </a:lnSpc>
            </a:pPr>
            <a:r>
              <a:rPr lang="en-US" altLang="en-US"/>
              <a:t>Memory</a:t>
            </a:r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E6F32E2C-1EF7-4EEE-8223-73F5AFC5F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76400"/>
            <a:ext cx="22860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b="0"/>
              <a:t>Object Code</a:t>
            </a:r>
          </a:p>
          <a:p>
            <a:pPr>
              <a:lnSpc>
                <a:spcPct val="100000"/>
              </a:lnSpc>
            </a:pPr>
            <a:r>
              <a:rPr lang="en-US" altLang="en-US" b="0"/>
              <a:t>Program Data</a:t>
            </a:r>
          </a:p>
          <a:p>
            <a:pPr>
              <a:lnSpc>
                <a:spcPct val="100000"/>
              </a:lnSpc>
            </a:pPr>
            <a:r>
              <a:rPr lang="en-US" altLang="en-US" b="0"/>
              <a:t>OS Data</a:t>
            </a:r>
          </a:p>
        </p:txBody>
      </p:sp>
      <p:sp>
        <p:nvSpPr>
          <p:cNvPr id="147465" name="Line 9">
            <a:extLst>
              <a:ext uri="{FF2B5EF4-FFF2-40B4-BE49-F238E27FC236}">
                <a16:creationId xmlns:a16="http://schemas.microsoft.com/office/drawing/2014/main" id="{A1DD1119-7A87-41FA-94C4-E3D6304BB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752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6" name="Line 10">
            <a:extLst>
              <a:ext uri="{FF2B5EF4-FFF2-40B4-BE49-F238E27FC236}">
                <a16:creationId xmlns:a16="http://schemas.microsoft.com/office/drawing/2014/main" id="{0D8ECB0F-2656-4EC9-8188-B99AC523D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286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7" name="Line 11">
            <a:extLst>
              <a:ext uri="{FF2B5EF4-FFF2-40B4-BE49-F238E27FC236}">
                <a16:creationId xmlns:a16="http://schemas.microsoft.com/office/drawing/2014/main" id="{74F8E224-6734-452B-925F-4E5A48E7D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19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8" name="Text Box 12">
            <a:extLst>
              <a:ext uri="{FF2B5EF4-FFF2-40B4-BE49-F238E27FC236}">
                <a16:creationId xmlns:a16="http://schemas.microsoft.com/office/drawing/2014/main" id="{4BCADA4F-97BD-4A6B-8093-BD7323EEE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46200"/>
            <a:ext cx="17526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b="0"/>
              <a:t>Addresses</a:t>
            </a:r>
          </a:p>
        </p:txBody>
      </p:sp>
      <p:sp>
        <p:nvSpPr>
          <p:cNvPr id="147469" name="Text Box 13">
            <a:extLst>
              <a:ext uri="{FF2B5EF4-FFF2-40B4-BE49-F238E27FC236}">
                <a16:creationId xmlns:a16="http://schemas.microsoft.com/office/drawing/2014/main" id="{E535C845-D3F9-496F-9412-20803BF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05000"/>
            <a:ext cx="17526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b="0"/>
              <a:t>Data</a:t>
            </a:r>
          </a:p>
        </p:txBody>
      </p:sp>
      <p:sp>
        <p:nvSpPr>
          <p:cNvPr id="147470" name="Text Box 14">
            <a:extLst>
              <a:ext uri="{FF2B5EF4-FFF2-40B4-BE49-F238E27FC236}">
                <a16:creationId xmlns:a16="http://schemas.microsoft.com/office/drawing/2014/main" id="{F01116EC-97F6-4C36-BB5D-46BA9C21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1676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b="0"/>
              <a:t>Instructions</a:t>
            </a:r>
          </a:p>
        </p:txBody>
      </p:sp>
      <p:sp>
        <p:nvSpPr>
          <p:cNvPr id="147471" name="Rectangle 15">
            <a:extLst>
              <a:ext uri="{FF2B5EF4-FFF2-40B4-BE49-F238E27FC236}">
                <a16:creationId xmlns:a16="http://schemas.microsoft.com/office/drawing/2014/main" id="{CFA2C53D-CC34-487D-ACD4-F74E9CA0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971800"/>
            <a:ext cx="990600" cy="1371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Stack</a:t>
            </a:r>
          </a:p>
        </p:txBody>
      </p:sp>
      <p:sp>
        <p:nvSpPr>
          <p:cNvPr id="147472" name="Rectangle 16">
            <a:extLst>
              <a:ext uri="{FF2B5EF4-FFF2-40B4-BE49-F238E27FC236}">
                <a16:creationId xmlns:a16="http://schemas.microsoft.com/office/drawing/2014/main" id="{DDBB1C0D-7D29-4980-8344-AB718E57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62200"/>
            <a:ext cx="1371600" cy="6858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Condition</a:t>
            </a:r>
          </a:p>
          <a:p>
            <a:pPr>
              <a:lnSpc>
                <a:spcPct val="100000"/>
              </a:lnSpc>
            </a:pPr>
            <a:r>
              <a:rPr lang="en-US" altLang="en-US"/>
              <a:t>Codes</a:t>
            </a:r>
          </a:p>
        </p:txBody>
      </p:sp>
      <p:sp>
        <p:nvSpPr>
          <p:cNvPr id="147473" name="Rectangle 17">
            <a:extLst>
              <a:ext uri="{FF2B5EF4-FFF2-40B4-BE49-F238E27FC236}">
                <a16:creationId xmlns:a16="http://schemas.microsoft.com/office/drawing/2014/main" id="{69A2DED1-3407-4F54-9450-11E32576D09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4876800"/>
            <a:ext cx="4076700" cy="1568450"/>
          </a:xfrm>
        </p:spPr>
        <p:txBody>
          <a:bodyPr/>
          <a:lstStyle/>
          <a:p>
            <a:pPr lvl="1"/>
            <a:r>
              <a:rPr lang="en-US" altLang="en-US" sz="1800"/>
              <a:t>Memory</a:t>
            </a:r>
          </a:p>
          <a:p>
            <a:pPr lvl="2"/>
            <a:r>
              <a:rPr lang="en-US" altLang="en-US" sz="1600"/>
              <a:t>Byte addressable array</a:t>
            </a:r>
          </a:p>
          <a:p>
            <a:pPr lvl="2"/>
            <a:r>
              <a:rPr lang="en-US" altLang="en-US" sz="1600"/>
              <a:t>Code, user data, (most) OS data</a:t>
            </a:r>
          </a:p>
          <a:p>
            <a:pPr lvl="2"/>
            <a:r>
              <a:rPr lang="en-US" altLang="en-US" sz="1600"/>
              <a:t>Includes stack used to support procedures</a:t>
            </a:r>
          </a:p>
          <a:p>
            <a:pPr marL="0" indent="0"/>
            <a:endParaRPr lang="en-US" altLang="en-US" sz="2000"/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C305DA67-EA57-4783-B8F9-191347E0236A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19" name="Picture 2" descr="KL Deemed to be University Logo">
              <a:extLst>
                <a:ext uri="{FF2B5EF4-FFF2-40B4-BE49-F238E27FC236}">
                  <a16:creationId xmlns:a16="http://schemas.microsoft.com/office/drawing/2014/main" id="{9D8CB1EB-5C50-4D59-A06D-BDB800749C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AAB57E-7AEB-4083-A4E0-01F65718874F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3D1B3D-E970-4F93-A026-63BABD6C22AE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469BC9-7D6D-4781-81A7-56EF2482FAEC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551F26-64B9-4594-80DE-6B1AC2989666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97F7D5-7C27-4FC2-845D-22CEE0DE6A8B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6E2C12-B2B1-4FFE-B869-ECFF2F7C52EF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7F7677-D82C-4629-BDA3-335453B8C1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FC5DAC2F-EF02-4DF0-82DD-21587CE9F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8" y="285750"/>
            <a:ext cx="4859337" cy="573088"/>
          </a:xfrm>
        </p:spPr>
        <p:txBody>
          <a:bodyPr/>
          <a:lstStyle/>
          <a:p>
            <a:r>
              <a:rPr lang="en-US" altLang="en-US"/>
              <a:t>Moving Data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FC38D9BB-8DAA-400B-B743-82C211A4E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7786687" cy="5224462"/>
          </a:xfrm>
        </p:spPr>
        <p:txBody>
          <a:bodyPr/>
          <a:lstStyle/>
          <a:p>
            <a:r>
              <a:rPr lang="en-US" altLang="en-US"/>
              <a:t>Moving Data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movl</a:t>
            </a:r>
            <a:r>
              <a:rPr lang="en-US" altLang="en-US"/>
              <a:t> </a:t>
            </a:r>
            <a:r>
              <a:rPr lang="en-US" altLang="en-US" i="1"/>
              <a:t>Source</a:t>
            </a:r>
            <a:r>
              <a:rPr lang="en-US" altLang="en-US"/>
              <a:t>,</a:t>
            </a:r>
            <a:r>
              <a:rPr lang="en-US" altLang="en-US" i="1"/>
              <a:t>Dest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Move 4-byte (“long”) word</a:t>
            </a:r>
          </a:p>
          <a:p>
            <a:pPr lvl="1"/>
            <a:r>
              <a:rPr lang="en-US" altLang="en-US"/>
              <a:t>Lots of these in typical code</a:t>
            </a:r>
          </a:p>
          <a:p>
            <a:r>
              <a:rPr lang="en-US" altLang="en-US"/>
              <a:t>Operand Types</a:t>
            </a:r>
          </a:p>
          <a:p>
            <a:pPr lvl="1"/>
            <a:r>
              <a:rPr lang="en-US" altLang="en-US"/>
              <a:t>Immediate: Constant integer data</a:t>
            </a:r>
          </a:p>
          <a:p>
            <a:pPr lvl="2"/>
            <a:r>
              <a:rPr lang="en-US" altLang="en-US"/>
              <a:t>Like C constant, but prefixed with ‘</a:t>
            </a:r>
            <a:r>
              <a:rPr lang="en-US" altLang="en-US">
                <a:latin typeface="Courier New" panose="02070309020205020404" pitchFamily="49" charset="0"/>
              </a:rPr>
              <a:t>$</a:t>
            </a:r>
            <a:r>
              <a:rPr lang="en-US" altLang="en-US"/>
              <a:t>’</a:t>
            </a:r>
          </a:p>
          <a:p>
            <a:pPr lvl="2"/>
            <a:r>
              <a:rPr lang="en-US" altLang="en-US"/>
              <a:t>E.g., </a:t>
            </a:r>
            <a:r>
              <a:rPr lang="en-US" altLang="en-US">
                <a:latin typeface="Courier New" panose="02070309020205020404" pitchFamily="49" charset="0"/>
              </a:rPr>
              <a:t>$0x400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$-533</a:t>
            </a:r>
            <a:endParaRPr lang="en-US" altLang="en-US"/>
          </a:p>
          <a:p>
            <a:pPr lvl="2"/>
            <a:r>
              <a:rPr lang="en-US" altLang="en-US"/>
              <a:t>Encoded with 1, 2, or 4 bytes</a:t>
            </a:r>
          </a:p>
          <a:p>
            <a:pPr lvl="1"/>
            <a:r>
              <a:rPr lang="en-US" altLang="en-US"/>
              <a:t>Register: One of 8 integer registers</a:t>
            </a:r>
          </a:p>
          <a:p>
            <a:pPr lvl="2"/>
            <a:r>
              <a:rPr lang="en-US" altLang="en-US"/>
              <a:t>But </a:t>
            </a:r>
            <a:r>
              <a:rPr lang="en-US" altLang="en-US">
                <a:latin typeface="Courier New" panose="02070309020205020404" pitchFamily="49" charset="0"/>
              </a:rPr>
              <a:t>%esp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%ebp</a:t>
            </a:r>
            <a:r>
              <a:rPr lang="en-US" altLang="en-US"/>
              <a:t> reserved for special use</a:t>
            </a:r>
          </a:p>
          <a:p>
            <a:pPr lvl="2"/>
            <a:r>
              <a:rPr lang="en-US" altLang="en-US"/>
              <a:t>Others have special uses for particular instructions</a:t>
            </a:r>
          </a:p>
          <a:p>
            <a:pPr lvl="1"/>
            <a:r>
              <a:rPr lang="en-US" altLang="en-US"/>
              <a:t>Memory: 4 consecutive bytes of memory</a:t>
            </a:r>
          </a:p>
          <a:p>
            <a:pPr lvl="2"/>
            <a:r>
              <a:rPr lang="en-US" altLang="en-US"/>
              <a:t>Various “address modes”</a:t>
            </a:r>
          </a:p>
        </p:txBody>
      </p:sp>
      <p:grpSp>
        <p:nvGrpSpPr>
          <p:cNvPr id="156684" name="Group 12">
            <a:extLst>
              <a:ext uri="{FF2B5EF4-FFF2-40B4-BE49-F238E27FC236}">
                <a16:creationId xmlns:a16="http://schemas.microsoft.com/office/drawing/2014/main" id="{1D5F27E1-B994-47C7-B49E-D68632A4984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81000"/>
            <a:ext cx="2514600" cy="3581400"/>
            <a:chOff x="3984" y="1008"/>
            <a:chExt cx="1584" cy="2256"/>
          </a:xfrm>
        </p:grpSpPr>
        <p:sp>
          <p:nvSpPr>
            <p:cNvPr id="156676" name="Rectangle 4">
              <a:extLst>
                <a:ext uri="{FF2B5EF4-FFF2-40B4-BE49-F238E27FC236}">
                  <a16:creationId xmlns:a16="http://schemas.microsoft.com/office/drawing/2014/main" id="{4347C33D-E92D-4837-B426-1E80382B8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%eax</a:t>
              </a:r>
            </a:p>
          </p:txBody>
        </p:sp>
        <p:sp>
          <p:nvSpPr>
            <p:cNvPr id="156677" name="Rectangle 5">
              <a:extLst>
                <a:ext uri="{FF2B5EF4-FFF2-40B4-BE49-F238E27FC236}">
                  <a16:creationId xmlns:a16="http://schemas.microsoft.com/office/drawing/2014/main" id="{17257FC6-9275-4DC5-91E5-83C6F2ED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%edx</a:t>
              </a:r>
            </a:p>
          </p:txBody>
        </p:sp>
        <p:sp>
          <p:nvSpPr>
            <p:cNvPr id="156678" name="Rectangle 6">
              <a:extLst>
                <a:ext uri="{FF2B5EF4-FFF2-40B4-BE49-F238E27FC236}">
                  <a16:creationId xmlns:a16="http://schemas.microsoft.com/office/drawing/2014/main" id="{D93FCFA8-6BE7-46A5-AA4C-C869E04F1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%ecx</a:t>
              </a:r>
            </a:p>
          </p:txBody>
        </p:sp>
        <p:sp>
          <p:nvSpPr>
            <p:cNvPr id="156679" name="Rectangle 7">
              <a:extLst>
                <a:ext uri="{FF2B5EF4-FFF2-40B4-BE49-F238E27FC236}">
                  <a16:creationId xmlns:a16="http://schemas.microsoft.com/office/drawing/2014/main" id="{5E5E7DCC-D5EC-4054-A854-0E0BC521D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%ebx</a:t>
              </a:r>
            </a:p>
          </p:txBody>
        </p:sp>
        <p:sp>
          <p:nvSpPr>
            <p:cNvPr id="156680" name="Rectangle 8">
              <a:extLst>
                <a:ext uri="{FF2B5EF4-FFF2-40B4-BE49-F238E27FC236}">
                  <a16:creationId xmlns:a16="http://schemas.microsoft.com/office/drawing/2014/main" id="{9C98617C-39A9-45AA-846E-ECFB77840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%esi</a:t>
              </a:r>
            </a:p>
          </p:txBody>
        </p:sp>
        <p:sp>
          <p:nvSpPr>
            <p:cNvPr id="156681" name="Rectangle 9">
              <a:extLst>
                <a:ext uri="{FF2B5EF4-FFF2-40B4-BE49-F238E27FC236}">
                  <a16:creationId xmlns:a16="http://schemas.microsoft.com/office/drawing/2014/main" id="{99B7114B-C74F-4542-9377-FF64A8A3E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%edi</a:t>
              </a:r>
            </a:p>
          </p:txBody>
        </p:sp>
        <p:sp>
          <p:nvSpPr>
            <p:cNvPr id="156682" name="Rectangle 10">
              <a:extLst>
                <a:ext uri="{FF2B5EF4-FFF2-40B4-BE49-F238E27FC236}">
                  <a16:creationId xmlns:a16="http://schemas.microsoft.com/office/drawing/2014/main" id="{224ED806-3754-4462-94E5-950F98D76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56683" name="Rectangle 11">
              <a:extLst>
                <a:ext uri="{FF2B5EF4-FFF2-40B4-BE49-F238E27FC236}">
                  <a16:creationId xmlns:a16="http://schemas.microsoft.com/office/drawing/2014/main" id="{D9F844D5-3349-4965-B6E9-E5A1138D2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%ebp</a:t>
              </a: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06BC5376-82C2-4F6B-8274-89FFEC3BADAE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4E5F0560-BF59-4D38-A17F-8962E9A9E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0CB300-BA8D-4E32-96D7-768BBCA0F8C0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6BEF29-9151-4397-8AF5-06AF9DAE48EA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8C35A7-8A80-4143-801C-2A9AE1A32A6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43D4D1-8C08-42A5-A820-3BF6482F9AEE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C2843E-68CE-4002-84B3-541DEB9E9BA1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12FEB9-2713-4534-8BF1-7B26E3CE6E6F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B4235D-4D10-4D37-8E2E-46FC7C4E79E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D33A08C5-22F4-40F9-899E-BF6614892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285750"/>
            <a:ext cx="7288212" cy="573088"/>
          </a:xfrm>
        </p:spPr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movl</a:t>
            </a:r>
            <a:r>
              <a:rPr lang="en-US" altLang="en-US"/>
              <a:t> Operand Combinations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D64C140-45C5-4136-B029-C149EFEEA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5284788"/>
            <a:ext cx="7604125" cy="1160462"/>
          </a:xfrm>
        </p:spPr>
        <p:txBody>
          <a:bodyPr/>
          <a:lstStyle/>
          <a:p>
            <a:pPr lvl="1"/>
            <a:r>
              <a:rPr lang="en-US" altLang="en-US"/>
              <a:t>Cannot do memory-memory transfers with single instruction</a:t>
            </a:r>
          </a:p>
        </p:txBody>
      </p:sp>
      <p:sp>
        <p:nvSpPr>
          <p:cNvPr id="157700" name="Text Box 4">
            <a:extLst>
              <a:ext uri="{FF2B5EF4-FFF2-40B4-BE49-F238E27FC236}">
                <a16:creationId xmlns:a16="http://schemas.microsoft.com/office/drawing/2014/main" id="{D6C05A5A-DC77-42A8-8C5A-D11BFFEF8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76600"/>
            <a:ext cx="91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movl</a:t>
            </a:r>
          </a:p>
        </p:txBody>
      </p:sp>
      <p:sp>
        <p:nvSpPr>
          <p:cNvPr id="157701" name="Text Box 5">
            <a:extLst>
              <a:ext uri="{FF2B5EF4-FFF2-40B4-BE49-F238E27FC236}">
                <a16:creationId xmlns:a16="http://schemas.microsoft.com/office/drawing/2014/main" id="{EFD31569-6AEE-4C54-A150-23CF71F5C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 i="1"/>
              <a:t>Imm</a:t>
            </a:r>
          </a:p>
        </p:txBody>
      </p:sp>
      <p:sp>
        <p:nvSpPr>
          <p:cNvPr id="157702" name="Text Box 6">
            <a:extLst>
              <a:ext uri="{FF2B5EF4-FFF2-40B4-BE49-F238E27FC236}">
                <a16:creationId xmlns:a16="http://schemas.microsoft.com/office/drawing/2014/main" id="{8B9CE203-28D7-4C42-AD05-B5EE614D7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 i="1"/>
              <a:t>Reg</a:t>
            </a:r>
          </a:p>
        </p:txBody>
      </p:sp>
      <p:sp>
        <p:nvSpPr>
          <p:cNvPr id="157703" name="Text Box 7">
            <a:extLst>
              <a:ext uri="{FF2B5EF4-FFF2-40B4-BE49-F238E27FC236}">
                <a16:creationId xmlns:a16="http://schemas.microsoft.com/office/drawing/2014/main" id="{803AC1B2-B8B5-42AB-8C8D-936321FE2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43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 i="1"/>
              <a:t>Mem</a:t>
            </a:r>
          </a:p>
        </p:txBody>
      </p:sp>
      <p:sp>
        <p:nvSpPr>
          <p:cNvPr id="157704" name="Text Box 8">
            <a:extLst>
              <a:ext uri="{FF2B5EF4-FFF2-40B4-BE49-F238E27FC236}">
                <a16:creationId xmlns:a16="http://schemas.microsoft.com/office/drawing/2014/main" id="{24EEB0E4-772B-4AD9-9740-D683E07C3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 i="1"/>
              <a:t>Reg</a:t>
            </a:r>
          </a:p>
        </p:txBody>
      </p:sp>
      <p:sp>
        <p:nvSpPr>
          <p:cNvPr id="157705" name="Text Box 9">
            <a:extLst>
              <a:ext uri="{FF2B5EF4-FFF2-40B4-BE49-F238E27FC236}">
                <a16:creationId xmlns:a16="http://schemas.microsoft.com/office/drawing/2014/main" id="{C18516B3-5351-4437-97C8-BFAD3A471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438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 i="1"/>
              <a:t>Mem</a:t>
            </a:r>
          </a:p>
        </p:txBody>
      </p:sp>
      <p:sp>
        <p:nvSpPr>
          <p:cNvPr id="157706" name="Text Box 10">
            <a:extLst>
              <a:ext uri="{FF2B5EF4-FFF2-40B4-BE49-F238E27FC236}">
                <a16:creationId xmlns:a16="http://schemas.microsoft.com/office/drawing/2014/main" id="{65BE6F8D-50CD-4014-ABA5-24D1BAC9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242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 i="1"/>
              <a:t>Reg</a:t>
            </a:r>
          </a:p>
        </p:txBody>
      </p:sp>
      <p:sp>
        <p:nvSpPr>
          <p:cNvPr id="157707" name="Text Box 11">
            <a:extLst>
              <a:ext uri="{FF2B5EF4-FFF2-40B4-BE49-F238E27FC236}">
                <a16:creationId xmlns:a16="http://schemas.microsoft.com/office/drawing/2014/main" id="{622423DC-F69F-48C1-BF0C-76CEF1EB6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581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 i="1"/>
              <a:t>Mem</a:t>
            </a:r>
          </a:p>
        </p:txBody>
      </p:sp>
      <p:sp>
        <p:nvSpPr>
          <p:cNvPr id="157708" name="Text Box 12">
            <a:extLst>
              <a:ext uri="{FF2B5EF4-FFF2-40B4-BE49-F238E27FC236}">
                <a16:creationId xmlns:a16="http://schemas.microsoft.com/office/drawing/2014/main" id="{8E04C108-4B59-4D9F-AA94-A83F8078D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 i="1"/>
              <a:t>Reg</a:t>
            </a:r>
          </a:p>
        </p:txBody>
      </p:sp>
      <p:sp>
        <p:nvSpPr>
          <p:cNvPr id="157709" name="Text Box 13">
            <a:extLst>
              <a:ext uri="{FF2B5EF4-FFF2-40B4-BE49-F238E27FC236}">
                <a16:creationId xmlns:a16="http://schemas.microsoft.com/office/drawing/2014/main" id="{5899CA33-7B2A-4591-8F54-A72AD6A6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192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Source</a:t>
            </a:r>
          </a:p>
        </p:txBody>
      </p:sp>
      <p:sp>
        <p:nvSpPr>
          <p:cNvPr id="157710" name="Text Box 14">
            <a:extLst>
              <a:ext uri="{FF2B5EF4-FFF2-40B4-BE49-F238E27FC236}">
                <a16:creationId xmlns:a16="http://schemas.microsoft.com/office/drawing/2014/main" id="{257B93C6-C613-41A3-8824-BA2815FFD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219200"/>
            <a:ext cx="184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Destination</a:t>
            </a:r>
          </a:p>
        </p:txBody>
      </p:sp>
      <p:sp>
        <p:nvSpPr>
          <p:cNvPr id="157711" name="Text Box 15">
            <a:extLst>
              <a:ext uri="{FF2B5EF4-FFF2-40B4-BE49-F238E27FC236}">
                <a16:creationId xmlns:a16="http://schemas.microsoft.com/office/drawing/2014/main" id="{61CBF4A8-EF6E-47A1-8D99-7B66FD16F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81200"/>
            <a:ext cx="2103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movl $0x4,%eax</a:t>
            </a:r>
          </a:p>
        </p:txBody>
      </p:sp>
      <p:sp>
        <p:nvSpPr>
          <p:cNvPr id="157712" name="Text Box 16">
            <a:extLst>
              <a:ext uri="{FF2B5EF4-FFF2-40B4-BE49-F238E27FC236}">
                <a16:creationId xmlns:a16="http://schemas.microsoft.com/office/drawing/2014/main" id="{36FD4B0B-F04C-4650-9EAD-7E8945C9D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384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movl $-147,(%eax)</a:t>
            </a:r>
          </a:p>
        </p:txBody>
      </p:sp>
      <p:sp>
        <p:nvSpPr>
          <p:cNvPr id="157713" name="Text Box 17">
            <a:extLst>
              <a:ext uri="{FF2B5EF4-FFF2-40B4-BE49-F238E27FC236}">
                <a16:creationId xmlns:a16="http://schemas.microsoft.com/office/drawing/2014/main" id="{2D4BE20C-61A4-4FA3-8162-6E3C59597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24200"/>
            <a:ext cx="2103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movl %eax,%edx</a:t>
            </a:r>
          </a:p>
        </p:txBody>
      </p:sp>
      <p:sp>
        <p:nvSpPr>
          <p:cNvPr id="157714" name="Text Box 18">
            <a:extLst>
              <a:ext uri="{FF2B5EF4-FFF2-40B4-BE49-F238E27FC236}">
                <a16:creationId xmlns:a16="http://schemas.microsoft.com/office/drawing/2014/main" id="{E53852F9-82A5-497C-B1E1-9B9BE5D9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0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movl %eax,(%edx)</a:t>
            </a:r>
          </a:p>
        </p:txBody>
      </p:sp>
      <p:sp>
        <p:nvSpPr>
          <p:cNvPr id="157715" name="Text Box 19">
            <a:extLst>
              <a:ext uri="{FF2B5EF4-FFF2-40B4-BE49-F238E27FC236}">
                <a16:creationId xmlns:a16="http://schemas.microsoft.com/office/drawing/2014/main" id="{84C2ED20-9E6F-4BB8-8D86-CF3222293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343400"/>
            <a:ext cx="237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movl (%eax),%edx</a:t>
            </a:r>
          </a:p>
        </p:txBody>
      </p:sp>
      <p:sp>
        <p:nvSpPr>
          <p:cNvPr id="157716" name="AutoShape 20">
            <a:extLst>
              <a:ext uri="{FF2B5EF4-FFF2-40B4-BE49-F238E27FC236}">
                <a16:creationId xmlns:a16="http://schemas.microsoft.com/office/drawing/2014/main" id="{06F056C3-3839-4218-A32E-CB271C7CF69C}"/>
              </a:ext>
            </a:extLst>
          </p:cNvPr>
          <p:cNvSpPr>
            <a:spLocks/>
          </p:cNvSpPr>
          <p:nvPr/>
        </p:nvSpPr>
        <p:spPr bwMode="auto">
          <a:xfrm>
            <a:off x="1295400" y="21336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7" name="AutoShape 21">
            <a:extLst>
              <a:ext uri="{FF2B5EF4-FFF2-40B4-BE49-F238E27FC236}">
                <a16:creationId xmlns:a16="http://schemas.microsoft.com/office/drawing/2014/main" id="{40AED509-EB3E-4E4B-A3F6-DD8A9E5C6ABF}"/>
              </a:ext>
            </a:extLst>
          </p:cNvPr>
          <p:cNvSpPr>
            <a:spLocks/>
          </p:cNvSpPr>
          <p:nvPr/>
        </p:nvSpPr>
        <p:spPr bwMode="auto">
          <a:xfrm>
            <a:off x="2514600" y="20574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8" name="AutoShape 22">
            <a:extLst>
              <a:ext uri="{FF2B5EF4-FFF2-40B4-BE49-F238E27FC236}">
                <a16:creationId xmlns:a16="http://schemas.microsoft.com/office/drawing/2014/main" id="{2AE0D2AA-F39C-4DC4-BED8-87C4AD596B62}"/>
              </a:ext>
            </a:extLst>
          </p:cNvPr>
          <p:cNvSpPr>
            <a:spLocks/>
          </p:cNvSpPr>
          <p:nvPr/>
        </p:nvSpPr>
        <p:spPr bwMode="auto">
          <a:xfrm>
            <a:off x="2514600" y="32004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9" name="Text Box 23">
            <a:extLst>
              <a:ext uri="{FF2B5EF4-FFF2-40B4-BE49-F238E27FC236}">
                <a16:creationId xmlns:a16="http://schemas.microsoft.com/office/drawing/2014/main" id="{E190B3AD-6B9F-4033-8CD4-036BBAA9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19200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C Analog</a:t>
            </a:r>
          </a:p>
        </p:txBody>
      </p:sp>
      <p:sp>
        <p:nvSpPr>
          <p:cNvPr id="157720" name="Text Box 24">
            <a:extLst>
              <a:ext uri="{FF2B5EF4-FFF2-40B4-BE49-F238E27FC236}">
                <a16:creationId xmlns:a16="http://schemas.microsoft.com/office/drawing/2014/main" id="{F110F78B-41D7-4ABA-805C-9199FB288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981200"/>
            <a:ext cx="1693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temp = 0x4;</a:t>
            </a:r>
          </a:p>
        </p:txBody>
      </p:sp>
      <p:sp>
        <p:nvSpPr>
          <p:cNvPr id="157721" name="Text Box 25">
            <a:extLst>
              <a:ext uri="{FF2B5EF4-FFF2-40B4-BE49-F238E27FC236}">
                <a16:creationId xmlns:a16="http://schemas.microsoft.com/office/drawing/2014/main" id="{993BC0D9-0FE2-478F-A38C-417C5AF79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438400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*p = -147;</a:t>
            </a:r>
          </a:p>
        </p:txBody>
      </p:sp>
      <p:sp>
        <p:nvSpPr>
          <p:cNvPr id="157722" name="Text Box 26">
            <a:extLst>
              <a:ext uri="{FF2B5EF4-FFF2-40B4-BE49-F238E27FC236}">
                <a16:creationId xmlns:a16="http://schemas.microsoft.com/office/drawing/2014/main" id="{CBF70603-80B5-422F-B956-837273FA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0"/>
            <a:ext cx="2105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temp2 = temp1;</a:t>
            </a:r>
          </a:p>
        </p:txBody>
      </p:sp>
      <p:sp>
        <p:nvSpPr>
          <p:cNvPr id="157723" name="Text Box 27">
            <a:extLst>
              <a:ext uri="{FF2B5EF4-FFF2-40B4-BE49-F238E27FC236}">
                <a16:creationId xmlns:a16="http://schemas.microsoft.com/office/drawing/2014/main" id="{C0A98565-C766-411B-8330-D5DFE6573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*p = temp;</a:t>
            </a:r>
          </a:p>
        </p:txBody>
      </p:sp>
      <p:sp>
        <p:nvSpPr>
          <p:cNvPr id="157724" name="Text Box 28">
            <a:extLst>
              <a:ext uri="{FF2B5EF4-FFF2-40B4-BE49-F238E27FC236}">
                <a16:creationId xmlns:a16="http://schemas.microsoft.com/office/drawing/2014/main" id="{F27227F9-626D-4337-9CF8-17162E05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343400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temp = *p;</a:t>
            </a:r>
          </a:p>
        </p:txBody>
      </p:sp>
      <p:grpSp>
        <p:nvGrpSpPr>
          <p:cNvPr id="29" name="Group 3">
            <a:extLst>
              <a:ext uri="{FF2B5EF4-FFF2-40B4-BE49-F238E27FC236}">
                <a16:creationId xmlns:a16="http://schemas.microsoft.com/office/drawing/2014/main" id="{D666899E-AB60-4527-B9F7-FE960C1A7FB3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30" name="Picture 2" descr="KL Deemed to be University Logo">
              <a:extLst>
                <a:ext uri="{FF2B5EF4-FFF2-40B4-BE49-F238E27FC236}">
                  <a16:creationId xmlns:a16="http://schemas.microsoft.com/office/drawing/2014/main" id="{809DB5F9-9B5D-450F-9E61-88A39D2929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7F7F5A-608F-4208-AA1C-70F5E358110B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884AB2-8290-459D-BB5C-7CDD02B08991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2481C8-F014-44B5-88F1-983CA98A2E8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664EEF-A3FC-4A37-B6D0-BC835C117348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3678B4-502A-4379-816B-AAD6CB46D8AF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7C32D8-C812-449C-9731-A5A664EB7706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5A7108-F6ED-420B-9EEB-01B06F7B005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CD78572D-2D5E-475D-9A3D-045CABE2E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8" y="285750"/>
            <a:ext cx="6175375" cy="573088"/>
          </a:xfrm>
        </p:spPr>
        <p:txBody>
          <a:bodyPr/>
          <a:lstStyle/>
          <a:p>
            <a:r>
              <a:rPr lang="en-US" altLang="en-US"/>
              <a:t>Simple Addressing Modes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32CB2D94-6F12-4830-9E89-5996BD74A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en-US"/>
              <a:t>Normal	(R)	Mem[Reg[R]]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altLang="en-US"/>
              <a:t>Register R specifies memory address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movl (%ecx),%eax</a:t>
            </a:r>
            <a:endParaRPr lang="en-US" altLang="en-US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en-US"/>
              <a:t>Displacement	D(R)	Mem[Reg[R]+D]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altLang="en-US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altLang="en-US"/>
              <a:t>Constant displacement D specifies offset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movl 8(%ebp),%edx</a:t>
            </a:r>
            <a:endParaRPr lang="en-US" altLang="en-US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altLang="en-US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5D2564-1D23-44E5-9BC9-06D5CC917982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384829F6-A9A3-46C4-AF39-A31F6669C5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1A38C6-258C-4BF7-8CD6-E4E709F1A81A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0A415B-4769-4685-8585-296FF0DABB35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443982-2A71-470F-BBD1-DD0CBAE8D16C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857F5B-D6E6-4CEC-92CE-347E144F736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DA8C36-3B08-4A9C-B751-B1A9E172AE38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5762EA-4E1E-41BE-9564-1CCA7CF36593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1C10D5-8F98-42B8-9550-74A118D3A86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A7968BB2-BBCE-4678-9CA6-11279E7B1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7659687" cy="573088"/>
          </a:xfrm>
        </p:spPr>
        <p:txBody>
          <a:bodyPr/>
          <a:lstStyle/>
          <a:p>
            <a:r>
              <a:rPr lang="en-US" altLang="en-US"/>
              <a:t>Using Simple Addressing Modes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97E1AF3-EC54-4A5D-87DB-C4E5EF557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9624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void swap(int *xp, int *yp) 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t0 = *xp;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t1 = *yp;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*xp = t1;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*yp = t0;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0D3BEB4B-720A-4674-9F68-A8DFBC58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066800"/>
            <a:ext cx="335280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swap: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pushl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%esp,%ebp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pushl %ebx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12(%ebp),%ecx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8(%ebp),%edx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(%ecx),%eax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(%edx),%ebx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%eax,(%edx)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%ebx,(%ecx)</a:t>
            </a:r>
          </a:p>
          <a:p>
            <a:pPr>
              <a:lnSpc>
                <a:spcPct val="10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-4(%ebp),%ebx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%ebp,%esp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popl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ret</a:t>
            </a:r>
          </a:p>
        </p:txBody>
      </p:sp>
      <p:sp>
        <p:nvSpPr>
          <p:cNvPr id="159749" name="AutoShape 5">
            <a:extLst>
              <a:ext uri="{FF2B5EF4-FFF2-40B4-BE49-F238E27FC236}">
                <a16:creationId xmlns:a16="http://schemas.microsoft.com/office/drawing/2014/main" id="{1299020D-DC1A-4A53-BBC5-74AFE5AF4E03}"/>
              </a:ext>
            </a:extLst>
          </p:cNvPr>
          <p:cNvSpPr>
            <a:spLocks/>
          </p:cNvSpPr>
          <p:nvPr/>
        </p:nvSpPr>
        <p:spPr bwMode="auto">
          <a:xfrm>
            <a:off x="7696200" y="25146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Text Box 6">
            <a:extLst>
              <a:ext uri="{FF2B5EF4-FFF2-40B4-BE49-F238E27FC236}">
                <a16:creationId xmlns:a16="http://schemas.microsoft.com/office/drawing/2014/main" id="{1C01AD65-A3C8-4C08-8170-626D357EF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1242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Body</a:t>
            </a:r>
          </a:p>
        </p:txBody>
      </p:sp>
      <p:sp>
        <p:nvSpPr>
          <p:cNvPr id="159751" name="AutoShape 7">
            <a:extLst>
              <a:ext uri="{FF2B5EF4-FFF2-40B4-BE49-F238E27FC236}">
                <a16:creationId xmlns:a16="http://schemas.microsoft.com/office/drawing/2014/main" id="{CEBCFE26-7715-400B-A5D9-832BEE9F6973}"/>
              </a:ext>
            </a:extLst>
          </p:cNvPr>
          <p:cNvSpPr>
            <a:spLocks/>
          </p:cNvSpPr>
          <p:nvPr/>
        </p:nvSpPr>
        <p:spPr bwMode="auto">
          <a:xfrm>
            <a:off x="7696200" y="14478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Text Box 8">
            <a:extLst>
              <a:ext uri="{FF2B5EF4-FFF2-40B4-BE49-F238E27FC236}">
                <a16:creationId xmlns:a16="http://schemas.microsoft.com/office/drawing/2014/main" id="{CD756FF2-9835-4517-9221-E96906E9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0"/>
            <a:ext cx="53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Set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Up</a:t>
            </a:r>
          </a:p>
        </p:txBody>
      </p:sp>
      <p:sp>
        <p:nvSpPr>
          <p:cNvPr id="159753" name="AutoShape 9">
            <a:extLst>
              <a:ext uri="{FF2B5EF4-FFF2-40B4-BE49-F238E27FC236}">
                <a16:creationId xmlns:a16="http://schemas.microsoft.com/office/drawing/2014/main" id="{E835272B-1881-4F31-A7C8-1C6A1A784C4C}"/>
              </a:ext>
            </a:extLst>
          </p:cNvPr>
          <p:cNvSpPr>
            <a:spLocks/>
          </p:cNvSpPr>
          <p:nvPr/>
        </p:nvSpPr>
        <p:spPr bwMode="auto">
          <a:xfrm>
            <a:off x="7696200" y="4419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Text Box 10">
            <a:extLst>
              <a:ext uri="{FF2B5EF4-FFF2-40B4-BE49-F238E27FC236}">
                <a16:creationId xmlns:a16="http://schemas.microsoft.com/office/drawing/2014/main" id="{9CEFB930-D7B2-4396-93FD-A53563F9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Finish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B7CC0908-B74C-4214-A55C-D353C741E122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12" name="Picture 2" descr="KL Deemed to be University Logo">
              <a:extLst>
                <a:ext uri="{FF2B5EF4-FFF2-40B4-BE49-F238E27FC236}">
                  <a16:creationId xmlns:a16="http://schemas.microsoft.com/office/drawing/2014/main" id="{346B9E7C-3223-419A-87A9-F078692609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7AD0A-FC1A-4CEF-BD2F-94F5502CEA78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CC0C4-6142-4DBD-896F-9E2A44356D1E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D9572B-3E0F-43B6-8E1E-26A80B041ACE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84F463-25BE-44DC-BD4D-D5EE2166FF73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B59EAF-63F4-4238-ABE4-AE807F5E542D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99C028-64A3-423F-A52A-9E55B46A1F3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50B60D-D255-46FF-9F4E-6143C3591DBE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95416CC9-0AA7-4CE1-9CF8-6A565D25E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5595937" cy="573088"/>
          </a:xfrm>
        </p:spPr>
        <p:txBody>
          <a:bodyPr/>
          <a:lstStyle/>
          <a:p>
            <a:r>
              <a:rPr lang="en-US" altLang="en-US"/>
              <a:t>Understanding Swap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FF0F3512-D858-48E6-85C0-02AF4B62E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void swap(int *xp, int *yp) 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t0 = *xp;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t1 = *yp;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*xp = t1;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*yp = t0;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9377A962-009A-4C9A-9C01-9878AFD9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19600"/>
            <a:ext cx="5943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12(%ebp),%ecx	# ecx = yp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8(%ebp),%edx	# edx = xp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(%ecx),%eax	# eax = *yp (t1)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(%edx),%ebx	# ebx = *xp (t0)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%eax,(%edx)	# *xp = eax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%ebx,(%ecx)	# *yp = ebx </a:t>
            </a:r>
          </a:p>
        </p:txBody>
      </p:sp>
      <p:sp>
        <p:nvSpPr>
          <p:cNvPr id="160773" name="Text Box 5">
            <a:extLst>
              <a:ext uri="{FF2B5EF4-FFF2-40B4-BE49-F238E27FC236}">
                <a16:creationId xmlns:a16="http://schemas.microsoft.com/office/drawing/2014/main" id="{E8F31829-8EFE-4042-BA75-C10837DA7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3716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Stack</a:t>
            </a:r>
          </a:p>
        </p:txBody>
      </p:sp>
      <p:sp>
        <p:nvSpPr>
          <p:cNvPr id="160774" name="Text Box 6">
            <a:extLst>
              <a:ext uri="{FF2B5EF4-FFF2-40B4-BE49-F238E27FC236}">
                <a16:creationId xmlns:a16="http://schemas.microsoft.com/office/drawing/2014/main" id="{E5067F21-6309-44C0-B670-F4199AD29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tabLst>
                <a:tab pos="12065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12065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12065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12065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12065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Register	Variable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%ecx	yp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%edx	xp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%eax	t1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%ebx	t0</a:t>
            </a:r>
          </a:p>
        </p:txBody>
      </p:sp>
      <p:grpSp>
        <p:nvGrpSpPr>
          <p:cNvPr id="160775" name="Group 7">
            <a:extLst>
              <a:ext uri="{FF2B5EF4-FFF2-40B4-BE49-F238E27FC236}">
                <a16:creationId xmlns:a16="http://schemas.microsoft.com/office/drawing/2014/main" id="{8399B587-118B-4625-AAFC-0EF0E953F5B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914400"/>
            <a:ext cx="3306763" cy="3352800"/>
            <a:chOff x="3408" y="672"/>
            <a:chExt cx="2083" cy="2112"/>
          </a:xfrm>
        </p:grpSpPr>
        <p:sp>
          <p:nvSpPr>
            <p:cNvPr id="160776" name="Rectangle 8">
              <a:extLst>
                <a:ext uri="{FF2B5EF4-FFF2-40B4-BE49-F238E27FC236}">
                  <a16:creationId xmlns:a16="http://schemas.microsoft.com/office/drawing/2014/main" id="{F694C701-3AC7-4297-8F46-69BD6FB4D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yp</a:t>
              </a:r>
            </a:p>
          </p:txBody>
        </p:sp>
        <p:sp>
          <p:nvSpPr>
            <p:cNvPr id="160777" name="Rectangle 9">
              <a:extLst>
                <a:ext uri="{FF2B5EF4-FFF2-40B4-BE49-F238E27FC236}">
                  <a16:creationId xmlns:a16="http://schemas.microsoft.com/office/drawing/2014/main" id="{26225F7E-F0C4-4F1C-B027-CFA09F41B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2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xp</a:t>
              </a:r>
            </a:p>
          </p:txBody>
        </p:sp>
        <p:sp>
          <p:nvSpPr>
            <p:cNvPr id="160778" name="Rectangle 10">
              <a:extLst>
                <a:ext uri="{FF2B5EF4-FFF2-40B4-BE49-F238E27FC236}">
                  <a16:creationId xmlns:a16="http://schemas.microsoft.com/office/drawing/2014/main" id="{0427D5A1-789B-499D-AF1C-DA4BD3151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Rtn adr</a:t>
              </a:r>
            </a:p>
          </p:txBody>
        </p:sp>
        <p:sp>
          <p:nvSpPr>
            <p:cNvPr id="160779" name="Rectangle 11">
              <a:extLst>
                <a:ext uri="{FF2B5EF4-FFF2-40B4-BE49-F238E27FC236}">
                  <a16:creationId xmlns:a16="http://schemas.microsoft.com/office/drawing/2014/main" id="{EA5FA4A6-B0DA-457E-A675-03A4F0E4B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Old %</a:t>
              </a:r>
              <a:r>
                <a:rPr lang="en-US" altLang="en-US">
                  <a:latin typeface="Courier New" panose="02070309020205020404" pitchFamily="49" charset="0"/>
                </a:rPr>
                <a:t>ebp</a:t>
              </a:r>
              <a:endParaRPr lang="en-US" altLang="en-US"/>
            </a:p>
          </p:txBody>
        </p:sp>
        <p:sp>
          <p:nvSpPr>
            <p:cNvPr id="160780" name="Line 12">
              <a:extLst>
                <a:ext uri="{FF2B5EF4-FFF2-40B4-BE49-F238E27FC236}">
                  <a16:creationId xmlns:a16="http://schemas.microsoft.com/office/drawing/2014/main" id="{EC8049EC-97D9-4A8A-86B8-0178542F3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1" name="Text Box 13">
              <a:extLst>
                <a:ext uri="{FF2B5EF4-FFF2-40B4-BE49-F238E27FC236}">
                  <a16:creationId xmlns:a16="http://schemas.microsoft.com/office/drawing/2014/main" id="{E6D1AFEF-87DE-4EF7-BCA9-0B8A04CB6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2292"/>
              <a:ext cx="4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%ebp</a:t>
              </a:r>
            </a:p>
          </p:txBody>
        </p:sp>
        <p:sp>
          <p:nvSpPr>
            <p:cNvPr id="160782" name="Text Box 14">
              <a:extLst>
                <a:ext uri="{FF2B5EF4-FFF2-40B4-BE49-F238E27FC236}">
                  <a16:creationId xmlns:a16="http://schemas.microsoft.com/office/drawing/2014/main" id="{56885D2F-9E2B-4463-8FD5-18E61A634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04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 0 </a:t>
              </a:r>
            </a:p>
          </p:txBody>
        </p:sp>
        <p:sp>
          <p:nvSpPr>
            <p:cNvPr id="160783" name="Text Box 15">
              <a:extLst>
                <a:ext uri="{FF2B5EF4-FFF2-40B4-BE49-F238E27FC236}">
                  <a16:creationId xmlns:a16="http://schemas.microsoft.com/office/drawing/2014/main" id="{F82050C4-6395-43C2-9A5C-62CF8956B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 4 </a:t>
              </a:r>
            </a:p>
          </p:txBody>
        </p:sp>
        <p:sp>
          <p:nvSpPr>
            <p:cNvPr id="160784" name="Text Box 16">
              <a:extLst>
                <a:ext uri="{FF2B5EF4-FFF2-40B4-BE49-F238E27FC236}">
                  <a16:creationId xmlns:a16="http://schemas.microsoft.com/office/drawing/2014/main" id="{56B4AF7D-70EF-4BDF-BDD1-76E905913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24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 8 </a:t>
              </a:r>
            </a:p>
          </p:txBody>
        </p:sp>
        <p:sp>
          <p:nvSpPr>
            <p:cNvPr id="160785" name="Text Box 17">
              <a:extLst>
                <a:ext uri="{FF2B5EF4-FFF2-40B4-BE49-F238E27FC236}">
                  <a16:creationId xmlns:a16="http://schemas.microsoft.com/office/drawing/2014/main" id="{CDECE501-33F6-4548-8253-977C89C13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584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12 </a:t>
              </a:r>
            </a:p>
          </p:txBody>
        </p:sp>
        <p:sp>
          <p:nvSpPr>
            <p:cNvPr id="160786" name="Text Box 18">
              <a:extLst>
                <a:ext uri="{FF2B5EF4-FFF2-40B4-BE49-F238E27FC236}">
                  <a16:creationId xmlns:a16="http://schemas.microsoft.com/office/drawing/2014/main" id="{FA87F071-E8E4-472B-BF24-4ADF056F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296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Offset</a:t>
              </a:r>
            </a:p>
          </p:txBody>
        </p:sp>
        <p:sp>
          <p:nvSpPr>
            <p:cNvPr id="160787" name="Rectangle 19">
              <a:extLst>
                <a:ext uri="{FF2B5EF4-FFF2-40B4-BE49-F238E27FC236}">
                  <a16:creationId xmlns:a16="http://schemas.microsoft.com/office/drawing/2014/main" id="{36D05700-2AE9-43BE-B8FD-E6CFEBA47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72"/>
              <a:ext cx="672" cy="9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 alt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 altLang="en-US"/>
                <a:t>•</a:t>
              </a: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60788" name="Rectangle 20">
              <a:extLst>
                <a:ext uri="{FF2B5EF4-FFF2-40B4-BE49-F238E27FC236}">
                  <a16:creationId xmlns:a16="http://schemas.microsoft.com/office/drawing/2014/main" id="{85C5ADD0-65A6-4E3B-AE8E-85DDABCED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4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Old %</a:t>
              </a:r>
              <a:r>
                <a:rPr lang="en-US" altLang="en-US">
                  <a:latin typeface="Courier New" panose="02070309020205020404" pitchFamily="49" charset="0"/>
                </a:rPr>
                <a:t>ebx</a:t>
              </a:r>
              <a:endParaRPr lang="en-US" altLang="en-US"/>
            </a:p>
          </p:txBody>
        </p:sp>
        <p:sp>
          <p:nvSpPr>
            <p:cNvPr id="160789" name="Text Box 21">
              <a:extLst>
                <a:ext uri="{FF2B5EF4-FFF2-40B4-BE49-F238E27FC236}">
                  <a16:creationId xmlns:a16="http://schemas.microsoft.com/office/drawing/2014/main" id="{2964CCC4-D3FD-42C3-8E74-DCE914039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44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-4 </a:t>
              </a:r>
            </a:p>
          </p:txBody>
        </p: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DC80710B-690D-4168-85E5-55DFA8D42E9F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23" name="Picture 2" descr="KL Deemed to be University Logo">
              <a:extLst>
                <a:ext uri="{FF2B5EF4-FFF2-40B4-BE49-F238E27FC236}">
                  <a16:creationId xmlns:a16="http://schemas.microsoft.com/office/drawing/2014/main" id="{282EBC8F-E0DF-4D59-8E4B-485730AF39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81619C-014C-48F8-8D50-DE09A0CA4DD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F6A9C3-7DF9-4B22-B468-C38A290DB95A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FC0086-8D48-4067-95EF-ED7AAEA66B6E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91E62D-7B58-4501-B3B4-9C67E20C85C8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38CA97-2BD8-4EF1-B598-654E2E9E1BE1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6594F77-32C9-495E-A17E-31FDAED0C2FE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508ED1-C102-474A-87B5-0C8065AA6B30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F06C1C60-4407-44AC-8033-B15299D71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5595937" cy="573088"/>
          </a:xfrm>
        </p:spPr>
        <p:txBody>
          <a:bodyPr/>
          <a:lstStyle/>
          <a:p>
            <a:r>
              <a:rPr lang="en-US" altLang="en-US"/>
              <a:t>Understanding Swap</a:t>
            </a:r>
          </a:p>
        </p:txBody>
      </p:sp>
      <p:sp>
        <p:nvSpPr>
          <p:cNvPr id="176132" name="Rectangle 4">
            <a:extLst>
              <a:ext uri="{FF2B5EF4-FFF2-40B4-BE49-F238E27FC236}">
                <a16:creationId xmlns:a16="http://schemas.microsoft.com/office/drawing/2014/main" id="{994AC100-5E4F-433B-AFF3-3F994406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12(%ebp),%ecx	# ecx = yp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8(%ebp),%edx	# edx = xp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(%ecx),%eax	# eax = *yp (t1)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(%edx),%ebx	# ebx = *xp (t0)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%eax,(%edx)	# *xp = eax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%ebx,(%ecx)	# *yp = ebx </a:t>
            </a:r>
          </a:p>
        </p:txBody>
      </p:sp>
      <p:sp>
        <p:nvSpPr>
          <p:cNvPr id="176136" name="Rectangle 8">
            <a:extLst>
              <a:ext uri="{FF2B5EF4-FFF2-40B4-BE49-F238E27FC236}">
                <a16:creationId xmlns:a16="http://schemas.microsoft.com/office/drawing/2014/main" id="{F8C79126-2C8A-48C2-BFF9-C821834A7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</a:t>
            </a:r>
          </a:p>
        </p:txBody>
      </p:sp>
      <p:sp>
        <p:nvSpPr>
          <p:cNvPr id="176137" name="Rectangle 9">
            <a:extLst>
              <a:ext uri="{FF2B5EF4-FFF2-40B4-BE49-F238E27FC236}">
                <a16:creationId xmlns:a16="http://schemas.microsoft.com/office/drawing/2014/main" id="{9C9B345B-1833-4125-BC3D-3F0F9697E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</a:t>
            </a:r>
          </a:p>
        </p:txBody>
      </p:sp>
      <p:sp>
        <p:nvSpPr>
          <p:cNvPr id="176138" name="Rectangle 10">
            <a:extLst>
              <a:ext uri="{FF2B5EF4-FFF2-40B4-BE49-F238E27FC236}">
                <a16:creationId xmlns:a16="http://schemas.microsoft.com/office/drawing/2014/main" id="{CE83D6C9-ED69-4138-BEFB-E172F602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Rtn adr</a:t>
            </a:r>
          </a:p>
        </p:txBody>
      </p:sp>
      <p:sp>
        <p:nvSpPr>
          <p:cNvPr id="176139" name="Rectangle 11">
            <a:extLst>
              <a:ext uri="{FF2B5EF4-FFF2-40B4-BE49-F238E27FC236}">
                <a16:creationId xmlns:a16="http://schemas.microsoft.com/office/drawing/2014/main" id="{4B98D84B-54F0-4FE4-ACE0-5F602654F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76140" name="Line 12">
            <a:extLst>
              <a:ext uri="{FF2B5EF4-FFF2-40B4-BE49-F238E27FC236}">
                <a16:creationId xmlns:a16="http://schemas.microsoft.com/office/drawing/2014/main" id="{DF20A3D1-642B-46FC-89AA-F3E9EB6E8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1" name="Text Box 13">
            <a:extLst>
              <a:ext uri="{FF2B5EF4-FFF2-40B4-BE49-F238E27FC236}">
                <a16:creationId xmlns:a16="http://schemas.microsoft.com/office/drawing/2014/main" id="{76D3880B-190F-47FC-8A06-93B6D85F3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731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%ebp</a:t>
            </a:r>
          </a:p>
        </p:txBody>
      </p:sp>
      <p:sp>
        <p:nvSpPr>
          <p:cNvPr id="176142" name="Text Box 14">
            <a:extLst>
              <a:ext uri="{FF2B5EF4-FFF2-40B4-BE49-F238E27FC236}">
                <a16:creationId xmlns:a16="http://schemas.microsoft.com/office/drawing/2014/main" id="{B1BD5FCA-686F-43AA-A45C-F54CD710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05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0 </a:t>
            </a:r>
          </a:p>
        </p:txBody>
      </p:sp>
      <p:sp>
        <p:nvSpPr>
          <p:cNvPr id="176143" name="Text Box 15">
            <a:extLst>
              <a:ext uri="{FF2B5EF4-FFF2-40B4-BE49-F238E27FC236}">
                <a16:creationId xmlns:a16="http://schemas.microsoft.com/office/drawing/2014/main" id="{6BA3F3BD-4EA2-4C66-82A3-4AE279C52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4 </a:t>
            </a:r>
          </a:p>
        </p:txBody>
      </p:sp>
      <p:sp>
        <p:nvSpPr>
          <p:cNvPr id="176144" name="Text Box 16">
            <a:extLst>
              <a:ext uri="{FF2B5EF4-FFF2-40B4-BE49-F238E27FC236}">
                <a16:creationId xmlns:a16="http://schemas.microsoft.com/office/drawing/2014/main" id="{447873BC-401B-4D42-B2D3-4AD89E44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8 </a:t>
            </a:r>
          </a:p>
        </p:txBody>
      </p:sp>
      <p:sp>
        <p:nvSpPr>
          <p:cNvPr id="176145" name="Text Box 17">
            <a:extLst>
              <a:ext uri="{FF2B5EF4-FFF2-40B4-BE49-F238E27FC236}">
                <a16:creationId xmlns:a16="http://schemas.microsoft.com/office/drawing/2014/main" id="{B6337DE7-273F-45FC-8858-EDDE4B038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62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 </a:t>
            </a:r>
          </a:p>
        </p:txBody>
      </p:sp>
      <p:sp>
        <p:nvSpPr>
          <p:cNvPr id="176146" name="Text Box 18">
            <a:extLst>
              <a:ext uri="{FF2B5EF4-FFF2-40B4-BE49-F238E27FC236}">
                <a16:creationId xmlns:a16="http://schemas.microsoft.com/office/drawing/2014/main" id="{9D54C78A-B724-4932-885A-373CA974E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Offset</a:t>
            </a:r>
          </a:p>
        </p:txBody>
      </p:sp>
      <p:sp>
        <p:nvSpPr>
          <p:cNvPr id="176148" name="Rectangle 20">
            <a:extLst>
              <a:ext uri="{FF2B5EF4-FFF2-40B4-BE49-F238E27FC236}">
                <a16:creationId xmlns:a16="http://schemas.microsoft.com/office/drawing/2014/main" id="{FA755F9D-B0AF-4D4C-BE15-C19EACE6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76149" name="Text Box 21">
            <a:extLst>
              <a:ext uri="{FF2B5EF4-FFF2-40B4-BE49-F238E27FC236}">
                <a16:creationId xmlns:a16="http://schemas.microsoft.com/office/drawing/2014/main" id="{096C3C7E-6A45-4008-9179-7575837E7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-4 </a:t>
            </a:r>
          </a:p>
        </p:txBody>
      </p:sp>
      <p:sp>
        <p:nvSpPr>
          <p:cNvPr id="176151" name="Rectangle 23">
            <a:extLst>
              <a:ext uri="{FF2B5EF4-FFF2-40B4-BE49-F238E27FC236}">
                <a16:creationId xmlns:a16="http://schemas.microsoft.com/office/drawing/2014/main" id="{536050A1-A5B3-42DB-A39F-2294A165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123</a:t>
            </a:r>
          </a:p>
        </p:txBody>
      </p:sp>
      <p:sp>
        <p:nvSpPr>
          <p:cNvPr id="176152" name="Rectangle 24">
            <a:extLst>
              <a:ext uri="{FF2B5EF4-FFF2-40B4-BE49-F238E27FC236}">
                <a16:creationId xmlns:a16="http://schemas.microsoft.com/office/drawing/2014/main" id="{CAF4B62A-8BD2-4344-BC23-3336B3488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456</a:t>
            </a:r>
          </a:p>
        </p:txBody>
      </p:sp>
      <p:sp>
        <p:nvSpPr>
          <p:cNvPr id="176153" name="Rectangle 25">
            <a:extLst>
              <a:ext uri="{FF2B5EF4-FFF2-40B4-BE49-F238E27FC236}">
                <a16:creationId xmlns:a16="http://schemas.microsoft.com/office/drawing/2014/main" id="{E942ED5D-ABA0-4157-96E4-47F363CB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6154" name="Rectangle 26">
            <a:extLst>
              <a:ext uri="{FF2B5EF4-FFF2-40B4-BE49-F238E27FC236}">
                <a16:creationId xmlns:a16="http://schemas.microsoft.com/office/drawing/2014/main" id="{F241A1E2-6CDC-4DE4-B5DE-8412D6DF5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6155" name="Rectangle 27">
            <a:extLst>
              <a:ext uri="{FF2B5EF4-FFF2-40B4-BE49-F238E27FC236}">
                <a16:creationId xmlns:a16="http://schemas.microsoft.com/office/drawing/2014/main" id="{AE2B9004-8B0B-49B7-888B-4A53BB1C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6156" name="Text Box 28">
            <a:extLst>
              <a:ext uri="{FF2B5EF4-FFF2-40B4-BE49-F238E27FC236}">
                <a16:creationId xmlns:a16="http://schemas.microsoft.com/office/drawing/2014/main" id="{32F76D3E-4206-4256-9680-F4FDDA936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Address</a:t>
            </a:r>
          </a:p>
        </p:txBody>
      </p:sp>
      <p:sp>
        <p:nvSpPr>
          <p:cNvPr id="176157" name="Text Box 29">
            <a:extLst>
              <a:ext uri="{FF2B5EF4-FFF2-40B4-BE49-F238E27FC236}">
                <a16:creationId xmlns:a16="http://schemas.microsoft.com/office/drawing/2014/main" id="{9BBC60F1-883E-471F-A43C-80B8622B1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 </a:t>
            </a:r>
          </a:p>
        </p:txBody>
      </p:sp>
      <p:sp>
        <p:nvSpPr>
          <p:cNvPr id="176158" name="Text Box 30">
            <a:extLst>
              <a:ext uri="{FF2B5EF4-FFF2-40B4-BE49-F238E27FC236}">
                <a16:creationId xmlns:a16="http://schemas.microsoft.com/office/drawing/2014/main" id="{5AACD867-AC1F-4C75-ACAB-191745562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 </a:t>
            </a:r>
          </a:p>
        </p:txBody>
      </p:sp>
      <p:sp>
        <p:nvSpPr>
          <p:cNvPr id="176159" name="Text Box 31">
            <a:extLst>
              <a:ext uri="{FF2B5EF4-FFF2-40B4-BE49-F238E27FC236}">
                <a16:creationId xmlns:a16="http://schemas.microsoft.com/office/drawing/2014/main" id="{4656B8E0-15CF-4509-B6BB-7A4C40C42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0x11c </a:t>
            </a:r>
          </a:p>
        </p:txBody>
      </p:sp>
      <p:sp>
        <p:nvSpPr>
          <p:cNvPr id="176160" name="Text Box 32">
            <a:extLst>
              <a:ext uri="{FF2B5EF4-FFF2-40B4-BE49-F238E27FC236}">
                <a16:creationId xmlns:a16="http://schemas.microsoft.com/office/drawing/2014/main" id="{293579C3-E0D5-4631-85C6-A1009B2E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0x118 </a:t>
            </a:r>
          </a:p>
        </p:txBody>
      </p:sp>
      <p:sp>
        <p:nvSpPr>
          <p:cNvPr id="176161" name="Text Box 33">
            <a:extLst>
              <a:ext uri="{FF2B5EF4-FFF2-40B4-BE49-F238E27FC236}">
                <a16:creationId xmlns:a16="http://schemas.microsoft.com/office/drawing/2014/main" id="{55C3D5D5-5500-4AEE-A7A8-500C6A902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0x114 </a:t>
            </a:r>
          </a:p>
        </p:txBody>
      </p:sp>
      <p:sp>
        <p:nvSpPr>
          <p:cNvPr id="176162" name="Text Box 34">
            <a:extLst>
              <a:ext uri="{FF2B5EF4-FFF2-40B4-BE49-F238E27FC236}">
                <a16:creationId xmlns:a16="http://schemas.microsoft.com/office/drawing/2014/main" id="{008DF42B-070F-41F5-A780-1A82FAB96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0x110 </a:t>
            </a:r>
          </a:p>
        </p:txBody>
      </p:sp>
      <p:sp>
        <p:nvSpPr>
          <p:cNvPr id="176163" name="Text Box 35">
            <a:extLst>
              <a:ext uri="{FF2B5EF4-FFF2-40B4-BE49-F238E27FC236}">
                <a16:creationId xmlns:a16="http://schemas.microsoft.com/office/drawing/2014/main" id="{35F242C3-BB09-4D24-AA79-84ACB5288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0x10c</a:t>
            </a:r>
          </a:p>
        </p:txBody>
      </p:sp>
      <p:sp>
        <p:nvSpPr>
          <p:cNvPr id="176164" name="Text Box 36">
            <a:extLst>
              <a:ext uri="{FF2B5EF4-FFF2-40B4-BE49-F238E27FC236}">
                <a16:creationId xmlns:a16="http://schemas.microsoft.com/office/drawing/2014/main" id="{A03EAECC-7AE4-453A-A88A-5B1CB147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0x108 </a:t>
            </a:r>
          </a:p>
        </p:txBody>
      </p:sp>
      <p:sp>
        <p:nvSpPr>
          <p:cNvPr id="176165" name="Text Box 37">
            <a:extLst>
              <a:ext uri="{FF2B5EF4-FFF2-40B4-BE49-F238E27FC236}">
                <a16:creationId xmlns:a16="http://schemas.microsoft.com/office/drawing/2014/main" id="{352F3636-B416-4445-A86F-BCB1C9119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0x104 </a:t>
            </a:r>
          </a:p>
        </p:txBody>
      </p:sp>
      <p:sp>
        <p:nvSpPr>
          <p:cNvPr id="176166" name="Text Box 38">
            <a:extLst>
              <a:ext uri="{FF2B5EF4-FFF2-40B4-BE49-F238E27FC236}">
                <a16:creationId xmlns:a16="http://schemas.microsoft.com/office/drawing/2014/main" id="{BE3A2AD2-0B68-46DB-BE48-BDE90E85A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0x100 </a:t>
            </a:r>
          </a:p>
        </p:txBody>
      </p:sp>
      <p:sp>
        <p:nvSpPr>
          <p:cNvPr id="176167" name="Rectangle 39">
            <a:extLst>
              <a:ext uri="{FF2B5EF4-FFF2-40B4-BE49-F238E27FC236}">
                <a16:creationId xmlns:a16="http://schemas.microsoft.com/office/drawing/2014/main" id="{B0679B5A-794D-4BE9-9B83-E4DE189A8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yp</a:t>
            </a:r>
          </a:p>
        </p:txBody>
      </p:sp>
      <p:sp>
        <p:nvSpPr>
          <p:cNvPr id="176168" name="Rectangle 40">
            <a:extLst>
              <a:ext uri="{FF2B5EF4-FFF2-40B4-BE49-F238E27FC236}">
                <a16:creationId xmlns:a16="http://schemas.microsoft.com/office/drawing/2014/main" id="{8A19FD71-CE9F-467C-9ADE-17B6179D2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xp</a:t>
            </a:r>
          </a:p>
        </p:txBody>
      </p:sp>
      <p:grpSp>
        <p:nvGrpSpPr>
          <p:cNvPr id="176170" name="Group 42">
            <a:extLst>
              <a:ext uri="{FF2B5EF4-FFF2-40B4-BE49-F238E27FC236}">
                <a16:creationId xmlns:a16="http://schemas.microsoft.com/office/drawing/2014/main" id="{3137D17B-0E0E-435C-BA02-F32EA5335F4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>
              <a:extLst>
                <a:ext uri="{FF2B5EF4-FFF2-40B4-BE49-F238E27FC236}">
                  <a16:creationId xmlns:a16="http://schemas.microsoft.com/office/drawing/2014/main" id="{6FF93632-480A-44F8-A779-AE2CF4BA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%eax</a:t>
              </a:r>
            </a:p>
          </p:txBody>
        </p:sp>
        <p:sp>
          <p:nvSpPr>
            <p:cNvPr id="176172" name="Rectangle 44">
              <a:extLst>
                <a:ext uri="{FF2B5EF4-FFF2-40B4-BE49-F238E27FC236}">
                  <a16:creationId xmlns:a16="http://schemas.microsoft.com/office/drawing/2014/main" id="{0B0A3AB9-30A0-4D27-A27D-D11391C5F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%edx</a:t>
              </a:r>
            </a:p>
          </p:txBody>
        </p:sp>
        <p:sp>
          <p:nvSpPr>
            <p:cNvPr id="176173" name="Rectangle 45">
              <a:extLst>
                <a:ext uri="{FF2B5EF4-FFF2-40B4-BE49-F238E27FC236}">
                  <a16:creationId xmlns:a16="http://schemas.microsoft.com/office/drawing/2014/main" id="{BEB4EE2D-662B-4383-89DC-1C08C5ABE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%ecx</a:t>
              </a:r>
            </a:p>
          </p:txBody>
        </p:sp>
        <p:sp>
          <p:nvSpPr>
            <p:cNvPr id="176174" name="Rectangle 46">
              <a:extLst>
                <a:ext uri="{FF2B5EF4-FFF2-40B4-BE49-F238E27FC236}">
                  <a16:creationId xmlns:a16="http://schemas.microsoft.com/office/drawing/2014/main" id="{48AF9D31-4BDB-4C0C-9A4C-D2F0960C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%ebx</a:t>
              </a:r>
            </a:p>
          </p:txBody>
        </p:sp>
        <p:sp>
          <p:nvSpPr>
            <p:cNvPr id="176175" name="Rectangle 47">
              <a:extLst>
                <a:ext uri="{FF2B5EF4-FFF2-40B4-BE49-F238E27FC236}">
                  <a16:creationId xmlns:a16="http://schemas.microsoft.com/office/drawing/2014/main" id="{1FFCB28E-F37A-4846-A510-102365B0D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%esi</a:t>
              </a:r>
            </a:p>
          </p:txBody>
        </p:sp>
        <p:sp>
          <p:nvSpPr>
            <p:cNvPr id="176176" name="Rectangle 48">
              <a:extLst>
                <a:ext uri="{FF2B5EF4-FFF2-40B4-BE49-F238E27FC236}">
                  <a16:creationId xmlns:a16="http://schemas.microsoft.com/office/drawing/2014/main" id="{26BFBCF4-F932-4108-8374-F0F68B5DB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%edi</a:t>
              </a:r>
            </a:p>
          </p:txBody>
        </p:sp>
        <p:sp>
          <p:nvSpPr>
            <p:cNvPr id="176177" name="Rectangle 49">
              <a:extLst>
                <a:ext uri="{FF2B5EF4-FFF2-40B4-BE49-F238E27FC236}">
                  <a16:creationId xmlns:a16="http://schemas.microsoft.com/office/drawing/2014/main" id="{118D5B48-54A1-4A71-B49F-6442E56D3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76178" name="Rectangle 50">
              <a:extLst>
                <a:ext uri="{FF2B5EF4-FFF2-40B4-BE49-F238E27FC236}">
                  <a16:creationId xmlns:a16="http://schemas.microsoft.com/office/drawing/2014/main" id="{B5728C3D-9CBE-458C-AFAA-617C6B949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%ebp</a:t>
              </a:r>
            </a:p>
          </p:txBody>
        </p:sp>
      </p:grpSp>
      <p:grpSp>
        <p:nvGrpSpPr>
          <p:cNvPr id="176179" name="Group 51">
            <a:extLst>
              <a:ext uri="{FF2B5EF4-FFF2-40B4-BE49-F238E27FC236}">
                <a16:creationId xmlns:a16="http://schemas.microsoft.com/office/drawing/2014/main" id="{726AE2D2-3A49-44CF-AE71-85C22A62B0A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>
              <a:extLst>
                <a:ext uri="{FF2B5EF4-FFF2-40B4-BE49-F238E27FC236}">
                  <a16:creationId xmlns:a16="http://schemas.microsoft.com/office/drawing/2014/main" id="{451C24BC-AA06-446A-9722-D9F5F24C9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6181" name="Rectangle 53">
              <a:extLst>
                <a:ext uri="{FF2B5EF4-FFF2-40B4-BE49-F238E27FC236}">
                  <a16:creationId xmlns:a16="http://schemas.microsoft.com/office/drawing/2014/main" id="{3B95A26F-4F02-41EB-A518-EC6A81ED6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6182" name="Rectangle 54">
              <a:extLst>
                <a:ext uri="{FF2B5EF4-FFF2-40B4-BE49-F238E27FC236}">
                  <a16:creationId xmlns:a16="http://schemas.microsoft.com/office/drawing/2014/main" id="{BDBD7755-2531-4E78-9747-AA434A78A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6183" name="Rectangle 55">
              <a:extLst>
                <a:ext uri="{FF2B5EF4-FFF2-40B4-BE49-F238E27FC236}">
                  <a16:creationId xmlns:a16="http://schemas.microsoft.com/office/drawing/2014/main" id="{8A3E8963-BC5E-4CC9-BD1A-FB7D5E27F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6184" name="Rectangle 56">
              <a:extLst>
                <a:ext uri="{FF2B5EF4-FFF2-40B4-BE49-F238E27FC236}">
                  <a16:creationId xmlns:a16="http://schemas.microsoft.com/office/drawing/2014/main" id="{AEE8726C-CD83-4348-A2AD-D353993B2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6185" name="Rectangle 57">
              <a:extLst>
                <a:ext uri="{FF2B5EF4-FFF2-40B4-BE49-F238E27FC236}">
                  <a16:creationId xmlns:a16="http://schemas.microsoft.com/office/drawing/2014/main" id="{738E925B-D15A-4368-B8E9-0964A7DF9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6186" name="Rectangle 58">
              <a:extLst>
                <a:ext uri="{FF2B5EF4-FFF2-40B4-BE49-F238E27FC236}">
                  <a16:creationId xmlns:a16="http://schemas.microsoft.com/office/drawing/2014/main" id="{C0D24EA0-03C4-45EF-B2E9-ABFF419D2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6187" name="Rectangle 59">
              <a:extLst>
                <a:ext uri="{FF2B5EF4-FFF2-40B4-BE49-F238E27FC236}">
                  <a16:creationId xmlns:a16="http://schemas.microsoft.com/office/drawing/2014/main" id="{C2A4953C-0741-4CC0-B870-F958CF75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70BCC030-BEFC-4B7E-8331-7323F7540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5595937" cy="573088"/>
          </a:xfrm>
        </p:spPr>
        <p:txBody>
          <a:bodyPr/>
          <a:lstStyle/>
          <a:p>
            <a:r>
              <a:rPr lang="en-US" altLang="en-US"/>
              <a:t>Understanding Swap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1BB02425-B31E-43DB-B16D-2489196D0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CC0000"/>
                </a:solidFill>
                <a:latin typeface="Courier New" panose="02070309020205020404" pitchFamily="49" charset="0"/>
              </a:rPr>
              <a:t>movl 12(%ebp),%ecx	# ecx = yp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8(%ebp),%edx	# edx = xp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(%ecx),%eax	# eax = *yp (t1)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(%edx),%ebx	# ebx = *xp (t0)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%eax,(%edx)	# *xp = eax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%ebx,(%ecx)	# *yp = ebx </a:t>
            </a:r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38A56E9C-6B34-4422-B724-12560F29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</a:t>
            </a:r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C46B4AB3-ACAA-4A6F-96BB-638AAFF0A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</a:t>
            </a: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DEFC9CF9-D15E-47C1-B4B1-514C730C3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Rtn adr</a:t>
            </a:r>
          </a:p>
        </p:txBody>
      </p:sp>
      <p:sp>
        <p:nvSpPr>
          <p:cNvPr id="177159" name="Rectangle 7">
            <a:extLst>
              <a:ext uri="{FF2B5EF4-FFF2-40B4-BE49-F238E27FC236}">
                <a16:creationId xmlns:a16="http://schemas.microsoft.com/office/drawing/2014/main" id="{747EBFEF-791E-4140-BCB0-430D9998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77160" name="Line 8">
            <a:extLst>
              <a:ext uri="{FF2B5EF4-FFF2-40B4-BE49-F238E27FC236}">
                <a16:creationId xmlns:a16="http://schemas.microsoft.com/office/drawing/2014/main" id="{5642A87E-9996-4D9A-BF75-F6A5A3519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1" name="Text Box 9">
            <a:extLst>
              <a:ext uri="{FF2B5EF4-FFF2-40B4-BE49-F238E27FC236}">
                <a16:creationId xmlns:a16="http://schemas.microsoft.com/office/drawing/2014/main" id="{2EF866D1-C44A-4C98-B14B-689BDAA7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731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%ebp</a:t>
            </a:r>
          </a:p>
        </p:txBody>
      </p:sp>
      <p:sp>
        <p:nvSpPr>
          <p:cNvPr id="177162" name="Text Box 10">
            <a:extLst>
              <a:ext uri="{FF2B5EF4-FFF2-40B4-BE49-F238E27FC236}">
                <a16:creationId xmlns:a16="http://schemas.microsoft.com/office/drawing/2014/main" id="{3F81EA70-D31F-430A-96CB-34FF26969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05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0 </a:t>
            </a:r>
          </a:p>
        </p:txBody>
      </p:sp>
      <p:sp>
        <p:nvSpPr>
          <p:cNvPr id="177163" name="Text Box 11">
            <a:extLst>
              <a:ext uri="{FF2B5EF4-FFF2-40B4-BE49-F238E27FC236}">
                <a16:creationId xmlns:a16="http://schemas.microsoft.com/office/drawing/2014/main" id="{14372ACD-65E6-4CE4-87AD-9B08B51C3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4 </a:t>
            </a:r>
          </a:p>
        </p:txBody>
      </p:sp>
      <p:sp>
        <p:nvSpPr>
          <p:cNvPr id="177164" name="Text Box 12">
            <a:extLst>
              <a:ext uri="{FF2B5EF4-FFF2-40B4-BE49-F238E27FC236}">
                <a16:creationId xmlns:a16="http://schemas.microsoft.com/office/drawing/2014/main" id="{0D14E914-DC2F-4C58-B766-75B3B68DB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8 </a:t>
            </a:r>
          </a:p>
        </p:txBody>
      </p:sp>
      <p:sp>
        <p:nvSpPr>
          <p:cNvPr id="177165" name="Text Box 13">
            <a:extLst>
              <a:ext uri="{FF2B5EF4-FFF2-40B4-BE49-F238E27FC236}">
                <a16:creationId xmlns:a16="http://schemas.microsoft.com/office/drawing/2014/main" id="{138D49D0-A2D3-4EDD-B0E0-CD8BB4164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62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 </a:t>
            </a:r>
          </a:p>
        </p:txBody>
      </p:sp>
      <p:sp>
        <p:nvSpPr>
          <p:cNvPr id="177166" name="Text Box 14">
            <a:extLst>
              <a:ext uri="{FF2B5EF4-FFF2-40B4-BE49-F238E27FC236}">
                <a16:creationId xmlns:a16="http://schemas.microsoft.com/office/drawing/2014/main" id="{C940E131-D2CC-4F75-9522-78B53D2D9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Offset</a:t>
            </a:r>
          </a:p>
        </p:txBody>
      </p:sp>
      <p:sp>
        <p:nvSpPr>
          <p:cNvPr id="177167" name="Rectangle 15">
            <a:extLst>
              <a:ext uri="{FF2B5EF4-FFF2-40B4-BE49-F238E27FC236}">
                <a16:creationId xmlns:a16="http://schemas.microsoft.com/office/drawing/2014/main" id="{6543B1DA-3E34-4C50-99AE-6D1952A3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C7B7BCC6-5C32-4B14-8E0A-A9F69D59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-4 </a:t>
            </a:r>
          </a:p>
        </p:txBody>
      </p:sp>
      <p:sp>
        <p:nvSpPr>
          <p:cNvPr id="177169" name="Rectangle 17">
            <a:extLst>
              <a:ext uri="{FF2B5EF4-FFF2-40B4-BE49-F238E27FC236}">
                <a16:creationId xmlns:a16="http://schemas.microsoft.com/office/drawing/2014/main" id="{CB9D22BC-02EA-4646-BB36-51A0F065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123</a:t>
            </a:r>
          </a:p>
        </p:txBody>
      </p:sp>
      <p:sp>
        <p:nvSpPr>
          <p:cNvPr id="177170" name="Rectangle 18">
            <a:extLst>
              <a:ext uri="{FF2B5EF4-FFF2-40B4-BE49-F238E27FC236}">
                <a16:creationId xmlns:a16="http://schemas.microsoft.com/office/drawing/2014/main" id="{E77DF775-9FC7-40AA-B6A7-4675EC68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456</a:t>
            </a:r>
          </a:p>
        </p:txBody>
      </p:sp>
      <p:sp>
        <p:nvSpPr>
          <p:cNvPr id="177171" name="Rectangle 19">
            <a:extLst>
              <a:ext uri="{FF2B5EF4-FFF2-40B4-BE49-F238E27FC236}">
                <a16:creationId xmlns:a16="http://schemas.microsoft.com/office/drawing/2014/main" id="{CEC86D6B-BF9E-4CB6-A948-3ED779CEF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7172" name="Rectangle 20">
            <a:extLst>
              <a:ext uri="{FF2B5EF4-FFF2-40B4-BE49-F238E27FC236}">
                <a16:creationId xmlns:a16="http://schemas.microsoft.com/office/drawing/2014/main" id="{61984389-E1C3-4461-97D6-1E4131BF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7173" name="Rectangle 21">
            <a:extLst>
              <a:ext uri="{FF2B5EF4-FFF2-40B4-BE49-F238E27FC236}">
                <a16:creationId xmlns:a16="http://schemas.microsoft.com/office/drawing/2014/main" id="{52AA9D0B-0410-4CAA-AA8A-78260C3A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7174" name="Text Box 22">
            <a:extLst>
              <a:ext uri="{FF2B5EF4-FFF2-40B4-BE49-F238E27FC236}">
                <a16:creationId xmlns:a16="http://schemas.microsoft.com/office/drawing/2014/main" id="{587F286B-6445-4EBA-851D-A01F0B9C6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Address</a:t>
            </a:r>
          </a:p>
        </p:txBody>
      </p:sp>
      <p:sp>
        <p:nvSpPr>
          <p:cNvPr id="177175" name="Text Box 23">
            <a:extLst>
              <a:ext uri="{FF2B5EF4-FFF2-40B4-BE49-F238E27FC236}">
                <a16:creationId xmlns:a16="http://schemas.microsoft.com/office/drawing/2014/main" id="{748998B7-F86E-4F45-B55F-46B1FF2E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 </a:t>
            </a:r>
          </a:p>
        </p:txBody>
      </p:sp>
      <p:sp>
        <p:nvSpPr>
          <p:cNvPr id="177176" name="Text Box 24">
            <a:extLst>
              <a:ext uri="{FF2B5EF4-FFF2-40B4-BE49-F238E27FC236}">
                <a16:creationId xmlns:a16="http://schemas.microsoft.com/office/drawing/2014/main" id="{B60D0921-202E-4880-8B3C-DBD5E93B9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 </a:t>
            </a:r>
          </a:p>
        </p:txBody>
      </p:sp>
      <p:sp>
        <p:nvSpPr>
          <p:cNvPr id="177177" name="Text Box 25">
            <a:extLst>
              <a:ext uri="{FF2B5EF4-FFF2-40B4-BE49-F238E27FC236}">
                <a16:creationId xmlns:a16="http://schemas.microsoft.com/office/drawing/2014/main" id="{FB56B937-8828-4F14-9E9D-A0C14FA4E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0x11c </a:t>
            </a:r>
          </a:p>
        </p:txBody>
      </p:sp>
      <p:sp>
        <p:nvSpPr>
          <p:cNvPr id="177178" name="Text Box 26">
            <a:extLst>
              <a:ext uri="{FF2B5EF4-FFF2-40B4-BE49-F238E27FC236}">
                <a16:creationId xmlns:a16="http://schemas.microsoft.com/office/drawing/2014/main" id="{1B6E3E32-9D78-4394-8888-E26AEB4FF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0x118 </a:t>
            </a:r>
          </a:p>
        </p:txBody>
      </p:sp>
      <p:sp>
        <p:nvSpPr>
          <p:cNvPr id="177179" name="Text Box 27">
            <a:extLst>
              <a:ext uri="{FF2B5EF4-FFF2-40B4-BE49-F238E27FC236}">
                <a16:creationId xmlns:a16="http://schemas.microsoft.com/office/drawing/2014/main" id="{0B7CCBC1-D201-407A-9E8B-0E46FADD5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0x114 </a:t>
            </a:r>
          </a:p>
        </p:txBody>
      </p:sp>
      <p:sp>
        <p:nvSpPr>
          <p:cNvPr id="177180" name="Text Box 28">
            <a:extLst>
              <a:ext uri="{FF2B5EF4-FFF2-40B4-BE49-F238E27FC236}">
                <a16:creationId xmlns:a16="http://schemas.microsoft.com/office/drawing/2014/main" id="{BF41661F-0DE2-4545-A032-53AB56F65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0x110 </a:t>
            </a:r>
          </a:p>
        </p:txBody>
      </p:sp>
      <p:sp>
        <p:nvSpPr>
          <p:cNvPr id="177181" name="Text Box 29">
            <a:extLst>
              <a:ext uri="{FF2B5EF4-FFF2-40B4-BE49-F238E27FC236}">
                <a16:creationId xmlns:a16="http://schemas.microsoft.com/office/drawing/2014/main" id="{1DA7EC28-0FFE-4BE9-A94D-61C5F8F9D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0x10c</a:t>
            </a:r>
          </a:p>
        </p:txBody>
      </p:sp>
      <p:sp>
        <p:nvSpPr>
          <p:cNvPr id="177182" name="Text Box 30">
            <a:extLst>
              <a:ext uri="{FF2B5EF4-FFF2-40B4-BE49-F238E27FC236}">
                <a16:creationId xmlns:a16="http://schemas.microsoft.com/office/drawing/2014/main" id="{26FCEF69-9547-4CA7-89D6-833076FF5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0x108 </a:t>
            </a:r>
          </a:p>
        </p:txBody>
      </p:sp>
      <p:sp>
        <p:nvSpPr>
          <p:cNvPr id="177183" name="Text Box 31">
            <a:extLst>
              <a:ext uri="{FF2B5EF4-FFF2-40B4-BE49-F238E27FC236}">
                <a16:creationId xmlns:a16="http://schemas.microsoft.com/office/drawing/2014/main" id="{29E455C0-AB5B-4F93-9C9B-325473F7D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0x104 </a:t>
            </a:r>
          </a:p>
        </p:txBody>
      </p:sp>
      <p:sp>
        <p:nvSpPr>
          <p:cNvPr id="177184" name="Text Box 32">
            <a:extLst>
              <a:ext uri="{FF2B5EF4-FFF2-40B4-BE49-F238E27FC236}">
                <a16:creationId xmlns:a16="http://schemas.microsoft.com/office/drawing/2014/main" id="{CD4B9CB1-088C-4203-9DB2-C834006C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0x100 </a:t>
            </a:r>
          </a:p>
        </p:txBody>
      </p:sp>
      <p:sp>
        <p:nvSpPr>
          <p:cNvPr id="177185" name="Rectangle 33">
            <a:extLst>
              <a:ext uri="{FF2B5EF4-FFF2-40B4-BE49-F238E27FC236}">
                <a16:creationId xmlns:a16="http://schemas.microsoft.com/office/drawing/2014/main" id="{94BFF908-612E-45D3-A653-B3DADA6B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yp</a:t>
            </a:r>
          </a:p>
        </p:txBody>
      </p:sp>
      <p:sp>
        <p:nvSpPr>
          <p:cNvPr id="177186" name="Rectangle 34">
            <a:extLst>
              <a:ext uri="{FF2B5EF4-FFF2-40B4-BE49-F238E27FC236}">
                <a16:creationId xmlns:a16="http://schemas.microsoft.com/office/drawing/2014/main" id="{7CE2CB65-3856-4825-B2BE-432A03E4E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xp</a:t>
            </a:r>
          </a:p>
        </p:txBody>
      </p:sp>
      <p:grpSp>
        <p:nvGrpSpPr>
          <p:cNvPr id="177187" name="Group 35">
            <a:extLst>
              <a:ext uri="{FF2B5EF4-FFF2-40B4-BE49-F238E27FC236}">
                <a16:creationId xmlns:a16="http://schemas.microsoft.com/office/drawing/2014/main" id="{4326F00C-8790-4BF0-A092-DD8B6BD8E75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>
              <a:extLst>
                <a:ext uri="{FF2B5EF4-FFF2-40B4-BE49-F238E27FC236}">
                  <a16:creationId xmlns:a16="http://schemas.microsoft.com/office/drawing/2014/main" id="{E889E9FA-67E5-4611-A4BA-F951B9CA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%eax</a:t>
              </a:r>
            </a:p>
          </p:txBody>
        </p:sp>
        <p:sp>
          <p:nvSpPr>
            <p:cNvPr id="177189" name="Rectangle 37">
              <a:extLst>
                <a:ext uri="{FF2B5EF4-FFF2-40B4-BE49-F238E27FC236}">
                  <a16:creationId xmlns:a16="http://schemas.microsoft.com/office/drawing/2014/main" id="{58A13315-096C-4D6D-863F-5EE1063E0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%edx</a:t>
              </a:r>
            </a:p>
          </p:txBody>
        </p:sp>
        <p:sp>
          <p:nvSpPr>
            <p:cNvPr id="177190" name="Rectangle 38">
              <a:extLst>
                <a:ext uri="{FF2B5EF4-FFF2-40B4-BE49-F238E27FC236}">
                  <a16:creationId xmlns:a16="http://schemas.microsoft.com/office/drawing/2014/main" id="{E124EE50-680E-437A-B5B3-8EC070649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%ecx</a:t>
              </a:r>
            </a:p>
          </p:txBody>
        </p:sp>
        <p:sp>
          <p:nvSpPr>
            <p:cNvPr id="177191" name="Rectangle 39">
              <a:extLst>
                <a:ext uri="{FF2B5EF4-FFF2-40B4-BE49-F238E27FC236}">
                  <a16:creationId xmlns:a16="http://schemas.microsoft.com/office/drawing/2014/main" id="{7F6D38FC-6B69-4227-A1D5-E7D7C8539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%ebx</a:t>
              </a:r>
            </a:p>
          </p:txBody>
        </p:sp>
        <p:sp>
          <p:nvSpPr>
            <p:cNvPr id="177192" name="Rectangle 40">
              <a:extLst>
                <a:ext uri="{FF2B5EF4-FFF2-40B4-BE49-F238E27FC236}">
                  <a16:creationId xmlns:a16="http://schemas.microsoft.com/office/drawing/2014/main" id="{D796C3D7-B459-4D0A-B6DB-D04679C8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%esi</a:t>
              </a:r>
            </a:p>
          </p:txBody>
        </p:sp>
        <p:sp>
          <p:nvSpPr>
            <p:cNvPr id="177193" name="Rectangle 41">
              <a:extLst>
                <a:ext uri="{FF2B5EF4-FFF2-40B4-BE49-F238E27FC236}">
                  <a16:creationId xmlns:a16="http://schemas.microsoft.com/office/drawing/2014/main" id="{E6573859-B4B8-4C56-8D59-683A1CE7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%edi</a:t>
              </a:r>
            </a:p>
          </p:txBody>
        </p:sp>
        <p:sp>
          <p:nvSpPr>
            <p:cNvPr id="177194" name="Rectangle 42">
              <a:extLst>
                <a:ext uri="{FF2B5EF4-FFF2-40B4-BE49-F238E27FC236}">
                  <a16:creationId xmlns:a16="http://schemas.microsoft.com/office/drawing/2014/main" id="{3066E8C8-57DC-4E3A-B897-0F2B8C68C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77195" name="Rectangle 43">
              <a:extLst>
                <a:ext uri="{FF2B5EF4-FFF2-40B4-BE49-F238E27FC236}">
                  <a16:creationId xmlns:a16="http://schemas.microsoft.com/office/drawing/2014/main" id="{BE097BEB-7017-4E2A-B936-D9085642D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%ebp</a:t>
              </a:r>
            </a:p>
          </p:txBody>
        </p:sp>
      </p:grpSp>
      <p:grpSp>
        <p:nvGrpSpPr>
          <p:cNvPr id="177196" name="Group 44">
            <a:extLst>
              <a:ext uri="{FF2B5EF4-FFF2-40B4-BE49-F238E27FC236}">
                <a16:creationId xmlns:a16="http://schemas.microsoft.com/office/drawing/2014/main" id="{F8788C78-2F8D-4727-AD5F-B4DA915D21D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7197" name="Rectangle 45">
              <a:extLst>
                <a:ext uri="{FF2B5EF4-FFF2-40B4-BE49-F238E27FC236}">
                  <a16:creationId xmlns:a16="http://schemas.microsoft.com/office/drawing/2014/main" id="{6612B93A-ACEE-4D68-963B-360FAE620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7198" name="Rectangle 46">
              <a:extLst>
                <a:ext uri="{FF2B5EF4-FFF2-40B4-BE49-F238E27FC236}">
                  <a16:creationId xmlns:a16="http://schemas.microsoft.com/office/drawing/2014/main" id="{A78C8979-4B1B-4BF0-8124-9F2EC55B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7199" name="Rectangle 47">
              <a:extLst>
                <a:ext uri="{FF2B5EF4-FFF2-40B4-BE49-F238E27FC236}">
                  <a16:creationId xmlns:a16="http://schemas.microsoft.com/office/drawing/2014/main" id="{A08E05EA-CA52-4F07-B4F3-F7BB63904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solidFill>
                    <a:srgbClr val="CC0000"/>
                  </a:solidFill>
                  <a:latin typeface="Courier New" panose="02070309020205020404" pitchFamily="49" charset="0"/>
                </a:rPr>
                <a:t>0x120</a:t>
              </a:r>
            </a:p>
          </p:txBody>
        </p:sp>
        <p:sp>
          <p:nvSpPr>
            <p:cNvPr id="177200" name="Rectangle 48">
              <a:extLst>
                <a:ext uri="{FF2B5EF4-FFF2-40B4-BE49-F238E27FC236}">
                  <a16:creationId xmlns:a16="http://schemas.microsoft.com/office/drawing/2014/main" id="{39737C58-F076-44EC-936A-979DB5118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7201" name="Rectangle 49">
              <a:extLst>
                <a:ext uri="{FF2B5EF4-FFF2-40B4-BE49-F238E27FC236}">
                  <a16:creationId xmlns:a16="http://schemas.microsoft.com/office/drawing/2014/main" id="{0D022DCA-9ABF-4BDD-9ADD-5F75F6BDF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7202" name="Rectangle 50">
              <a:extLst>
                <a:ext uri="{FF2B5EF4-FFF2-40B4-BE49-F238E27FC236}">
                  <a16:creationId xmlns:a16="http://schemas.microsoft.com/office/drawing/2014/main" id="{F10E611F-03D7-476E-ADB1-C82D22C9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7203" name="Rectangle 51">
              <a:extLst>
                <a:ext uri="{FF2B5EF4-FFF2-40B4-BE49-F238E27FC236}">
                  <a16:creationId xmlns:a16="http://schemas.microsoft.com/office/drawing/2014/main" id="{5AB9E20C-67B9-4F7D-A686-36B5CCAB1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7204" name="Rectangle 52">
              <a:extLst>
                <a:ext uri="{FF2B5EF4-FFF2-40B4-BE49-F238E27FC236}">
                  <a16:creationId xmlns:a16="http://schemas.microsoft.com/office/drawing/2014/main" id="{8478731B-D91E-4F44-8E5B-69C2C4CFB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D02D6DE4-DD0E-4753-93E4-487189D2C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5595937" cy="573088"/>
          </a:xfrm>
        </p:spPr>
        <p:txBody>
          <a:bodyPr/>
          <a:lstStyle/>
          <a:p>
            <a:r>
              <a:rPr lang="en-US" altLang="en-US"/>
              <a:t>Understanding Swap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29545B5D-BA7B-4BD3-81CC-A2E841E3A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12(%ebp),%ecx	# ecx = yp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CC0000"/>
                </a:solidFill>
                <a:latin typeface="Courier New" panose="02070309020205020404" pitchFamily="49" charset="0"/>
              </a:rPr>
              <a:t>movl 8(%ebp),%edx	# edx = xp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(%ecx),%eax	# eax = *yp (t1)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(%edx),%ebx	# ebx = *xp (t0)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%eax,(%edx)	# *xp = eax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%ebx,(%ecx)	# *yp = ebx 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6C7D5F57-F009-4656-B0C2-63DB0E3E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</a:t>
            </a:r>
          </a:p>
        </p:txBody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8D9D18C5-67D6-4279-B722-A0A6C6A3C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F1DF7816-0517-492A-9C39-E5913844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Rtn adr</a:t>
            </a:r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25BB263F-54CA-4019-9BB2-48CAE217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78184" name="Line 8">
            <a:extLst>
              <a:ext uri="{FF2B5EF4-FFF2-40B4-BE49-F238E27FC236}">
                <a16:creationId xmlns:a16="http://schemas.microsoft.com/office/drawing/2014/main" id="{85A67823-B8AD-4C48-9057-2D80260DC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5" name="Text Box 9">
            <a:extLst>
              <a:ext uri="{FF2B5EF4-FFF2-40B4-BE49-F238E27FC236}">
                <a16:creationId xmlns:a16="http://schemas.microsoft.com/office/drawing/2014/main" id="{9AA821D1-B8B3-473A-A150-E51575C9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731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%ebp</a:t>
            </a:r>
          </a:p>
        </p:txBody>
      </p:sp>
      <p:sp>
        <p:nvSpPr>
          <p:cNvPr id="178186" name="Text Box 10">
            <a:extLst>
              <a:ext uri="{FF2B5EF4-FFF2-40B4-BE49-F238E27FC236}">
                <a16:creationId xmlns:a16="http://schemas.microsoft.com/office/drawing/2014/main" id="{64E0238D-8078-4320-84F0-17D879568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05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0 </a:t>
            </a:r>
          </a:p>
        </p:txBody>
      </p:sp>
      <p:sp>
        <p:nvSpPr>
          <p:cNvPr id="178187" name="Text Box 11">
            <a:extLst>
              <a:ext uri="{FF2B5EF4-FFF2-40B4-BE49-F238E27FC236}">
                <a16:creationId xmlns:a16="http://schemas.microsoft.com/office/drawing/2014/main" id="{EBD68151-7DB5-44DD-8E42-181B0CE2B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4 </a:t>
            </a:r>
          </a:p>
        </p:txBody>
      </p:sp>
      <p:sp>
        <p:nvSpPr>
          <p:cNvPr id="178188" name="Text Box 12">
            <a:extLst>
              <a:ext uri="{FF2B5EF4-FFF2-40B4-BE49-F238E27FC236}">
                <a16:creationId xmlns:a16="http://schemas.microsoft.com/office/drawing/2014/main" id="{81721781-CDBB-435E-A917-C570EC458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8 </a:t>
            </a:r>
          </a:p>
        </p:txBody>
      </p:sp>
      <p:sp>
        <p:nvSpPr>
          <p:cNvPr id="178189" name="Text Box 13">
            <a:extLst>
              <a:ext uri="{FF2B5EF4-FFF2-40B4-BE49-F238E27FC236}">
                <a16:creationId xmlns:a16="http://schemas.microsoft.com/office/drawing/2014/main" id="{1F3DD8EE-234A-4410-B3BC-5FA42BC2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62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 </a:t>
            </a:r>
          </a:p>
        </p:txBody>
      </p:sp>
      <p:sp>
        <p:nvSpPr>
          <p:cNvPr id="178190" name="Text Box 14">
            <a:extLst>
              <a:ext uri="{FF2B5EF4-FFF2-40B4-BE49-F238E27FC236}">
                <a16:creationId xmlns:a16="http://schemas.microsoft.com/office/drawing/2014/main" id="{F6AB9482-7844-4F0A-A6A6-7FD470672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Offset</a:t>
            </a:r>
          </a:p>
        </p:txBody>
      </p:sp>
      <p:sp>
        <p:nvSpPr>
          <p:cNvPr id="178191" name="Rectangle 15">
            <a:extLst>
              <a:ext uri="{FF2B5EF4-FFF2-40B4-BE49-F238E27FC236}">
                <a16:creationId xmlns:a16="http://schemas.microsoft.com/office/drawing/2014/main" id="{2C707373-BBFE-4A09-AED4-C28AB27D5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78192" name="Text Box 16">
            <a:extLst>
              <a:ext uri="{FF2B5EF4-FFF2-40B4-BE49-F238E27FC236}">
                <a16:creationId xmlns:a16="http://schemas.microsoft.com/office/drawing/2014/main" id="{28AC770A-C39A-46EB-905C-82EF47B5F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-4 </a:t>
            </a:r>
          </a:p>
        </p:txBody>
      </p:sp>
      <p:sp>
        <p:nvSpPr>
          <p:cNvPr id="178193" name="Rectangle 17">
            <a:extLst>
              <a:ext uri="{FF2B5EF4-FFF2-40B4-BE49-F238E27FC236}">
                <a16:creationId xmlns:a16="http://schemas.microsoft.com/office/drawing/2014/main" id="{979F5764-14EF-4AD3-91C9-1584D4D7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123</a:t>
            </a:r>
          </a:p>
        </p:txBody>
      </p:sp>
      <p:sp>
        <p:nvSpPr>
          <p:cNvPr id="178194" name="Rectangle 18">
            <a:extLst>
              <a:ext uri="{FF2B5EF4-FFF2-40B4-BE49-F238E27FC236}">
                <a16:creationId xmlns:a16="http://schemas.microsoft.com/office/drawing/2014/main" id="{9DD2FF66-B22B-4FD9-B068-1EAEDEC66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456</a:t>
            </a:r>
          </a:p>
        </p:txBody>
      </p:sp>
      <p:sp>
        <p:nvSpPr>
          <p:cNvPr id="178195" name="Rectangle 19">
            <a:extLst>
              <a:ext uri="{FF2B5EF4-FFF2-40B4-BE49-F238E27FC236}">
                <a16:creationId xmlns:a16="http://schemas.microsoft.com/office/drawing/2014/main" id="{B87A8B8B-8DBE-425C-8865-8C7E8816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8196" name="Rectangle 20">
            <a:extLst>
              <a:ext uri="{FF2B5EF4-FFF2-40B4-BE49-F238E27FC236}">
                <a16:creationId xmlns:a16="http://schemas.microsoft.com/office/drawing/2014/main" id="{99CEDE66-0F63-4923-A4DD-C001A113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8197" name="Rectangle 21">
            <a:extLst>
              <a:ext uri="{FF2B5EF4-FFF2-40B4-BE49-F238E27FC236}">
                <a16:creationId xmlns:a16="http://schemas.microsoft.com/office/drawing/2014/main" id="{113C1A61-C30A-4AFE-A4EB-441297B1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8198" name="Text Box 22">
            <a:extLst>
              <a:ext uri="{FF2B5EF4-FFF2-40B4-BE49-F238E27FC236}">
                <a16:creationId xmlns:a16="http://schemas.microsoft.com/office/drawing/2014/main" id="{6D59E4A4-81F1-4923-9213-6BBAA648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Address</a:t>
            </a:r>
          </a:p>
        </p:txBody>
      </p:sp>
      <p:sp>
        <p:nvSpPr>
          <p:cNvPr id="178199" name="Text Box 23">
            <a:extLst>
              <a:ext uri="{FF2B5EF4-FFF2-40B4-BE49-F238E27FC236}">
                <a16:creationId xmlns:a16="http://schemas.microsoft.com/office/drawing/2014/main" id="{48577C0C-4CDA-40DF-883C-9407573BD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 </a:t>
            </a:r>
          </a:p>
        </p:txBody>
      </p:sp>
      <p:sp>
        <p:nvSpPr>
          <p:cNvPr id="178200" name="Text Box 24">
            <a:extLst>
              <a:ext uri="{FF2B5EF4-FFF2-40B4-BE49-F238E27FC236}">
                <a16:creationId xmlns:a16="http://schemas.microsoft.com/office/drawing/2014/main" id="{4EF87137-0573-4CF0-B785-6B4B069D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 </a:t>
            </a:r>
          </a:p>
        </p:txBody>
      </p:sp>
      <p:sp>
        <p:nvSpPr>
          <p:cNvPr id="178201" name="Text Box 25">
            <a:extLst>
              <a:ext uri="{FF2B5EF4-FFF2-40B4-BE49-F238E27FC236}">
                <a16:creationId xmlns:a16="http://schemas.microsoft.com/office/drawing/2014/main" id="{46EB6B59-F40C-45D0-B2D8-ED5623BB8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0x11c </a:t>
            </a:r>
          </a:p>
        </p:txBody>
      </p:sp>
      <p:sp>
        <p:nvSpPr>
          <p:cNvPr id="178202" name="Text Box 26">
            <a:extLst>
              <a:ext uri="{FF2B5EF4-FFF2-40B4-BE49-F238E27FC236}">
                <a16:creationId xmlns:a16="http://schemas.microsoft.com/office/drawing/2014/main" id="{4F9748C7-3BC3-427A-B394-DEF34E4C2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0x118 </a:t>
            </a:r>
          </a:p>
        </p:txBody>
      </p:sp>
      <p:sp>
        <p:nvSpPr>
          <p:cNvPr id="178203" name="Text Box 27">
            <a:extLst>
              <a:ext uri="{FF2B5EF4-FFF2-40B4-BE49-F238E27FC236}">
                <a16:creationId xmlns:a16="http://schemas.microsoft.com/office/drawing/2014/main" id="{E30269ED-2479-400C-9D7A-B62150B6B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0x114 </a:t>
            </a:r>
          </a:p>
        </p:txBody>
      </p:sp>
      <p:sp>
        <p:nvSpPr>
          <p:cNvPr id="178204" name="Text Box 28">
            <a:extLst>
              <a:ext uri="{FF2B5EF4-FFF2-40B4-BE49-F238E27FC236}">
                <a16:creationId xmlns:a16="http://schemas.microsoft.com/office/drawing/2014/main" id="{20BE2737-D00F-4CE8-ACCF-67C53833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0x110 </a:t>
            </a:r>
          </a:p>
        </p:txBody>
      </p:sp>
      <p:sp>
        <p:nvSpPr>
          <p:cNvPr id="178205" name="Text Box 29">
            <a:extLst>
              <a:ext uri="{FF2B5EF4-FFF2-40B4-BE49-F238E27FC236}">
                <a16:creationId xmlns:a16="http://schemas.microsoft.com/office/drawing/2014/main" id="{2184591C-CB0C-4550-9AED-4251BC48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0x10c</a:t>
            </a:r>
          </a:p>
        </p:txBody>
      </p:sp>
      <p:sp>
        <p:nvSpPr>
          <p:cNvPr id="178206" name="Text Box 30">
            <a:extLst>
              <a:ext uri="{FF2B5EF4-FFF2-40B4-BE49-F238E27FC236}">
                <a16:creationId xmlns:a16="http://schemas.microsoft.com/office/drawing/2014/main" id="{2DF8EBC0-50CC-4A17-88E7-0A21B1B41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0x108 </a:t>
            </a:r>
          </a:p>
        </p:txBody>
      </p:sp>
      <p:sp>
        <p:nvSpPr>
          <p:cNvPr id="178207" name="Text Box 31">
            <a:extLst>
              <a:ext uri="{FF2B5EF4-FFF2-40B4-BE49-F238E27FC236}">
                <a16:creationId xmlns:a16="http://schemas.microsoft.com/office/drawing/2014/main" id="{8203D0B8-FC11-4484-A075-0EFEF44DA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0x104 </a:t>
            </a:r>
          </a:p>
        </p:txBody>
      </p:sp>
      <p:sp>
        <p:nvSpPr>
          <p:cNvPr id="178208" name="Text Box 32">
            <a:extLst>
              <a:ext uri="{FF2B5EF4-FFF2-40B4-BE49-F238E27FC236}">
                <a16:creationId xmlns:a16="http://schemas.microsoft.com/office/drawing/2014/main" id="{88E5A82B-CE83-479C-8D11-CC6E5294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0x100 </a:t>
            </a:r>
          </a:p>
        </p:txBody>
      </p:sp>
      <p:sp>
        <p:nvSpPr>
          <p:cNvPr id="178209" name="Rectangle 33">
            <a:extLst>
              <a:ext uri="{FF2B5EF4-FFF2-40B4-BE49-F238E27FC236}">
                <a16:creationId xmlns:a16="http://schemas.microsoft.com/office/drawing/2014/main" id="{3E8AB19A-E6C5-4469-84F1-19231ED0B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yp</a:t>
            </a:r>
          </a:p>
        </p:txBody>
      </p:sp>
      <p:sp>
        <p:nvSpPr>
          <p:cNvPr id="178210" name="Rectangle 34">
            <a:extLst>
              <a:ext uri="{FF2B5EF4-FFF2-40B4-BE49-F238E27FC236}">
                <a16:creationId xmlns:a16="http://schemas.microsoft.com/office/drawing/2014/main" id="{ED0C0E14-9CC8-4AC4-9819-A2F97693A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xp</a:t>
            </a:r>
          </a:p>
        </p:txBody>
      </p:sp>
      <p:grpSp>
        <p:nvGrpSpPr>
          <p:cNvPr id="178211" name="Group 35">
            <a:extLst>
              <a:ext uri="{FF2B5EF4-FFF2-40B4-BE49-F238E27FC236}">
                <a16:creationId xmlns:a16="http://schemas.microsoft.com/office/drawing/2014/main" id="{F33522DB-0E49-4D8B-94EA-CE8E908A99D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>
              <a:extLst>
                <a:ext uri="{FF2B5EF4-FFF2-40B4-BE49-F238E27FC236}">
                  <a16:creationId xmlns:a16="http://schemas.microsoft.com/office/drawing/2014/main" id="{12A4360F-8580-4C69-909F-55CECDA94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%eax</a:t>
              </a:r>
            </a:p>
          </p:txBody>
        </p:sp>
        <p:sp>
          <p:nvSpPr>
            <p:cNvPr id="178213" name="Rectangle 37">
              <a:extLst>
                <a:ext uri="{FF2B5EF4-FFF2-40B4-BE49-F238E27FC236}">
                  <a16:creationId xmlns:a16="http://schemas.microsoft.com/office/drawing/2014/main" id="{385BA4EF-E46A-4660-BA4B-F1338EA65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%edx</a:t>
              </a:r>
            </a:p>
          </p:txBody>
        </p:sp>
        <p:sp>
          <p:nvSpPr>
            <p:cNvPr id="178214" name="Rectangle 38">
              <a:extLst>
                <a:ext uri="{FF2B5EF4-FFF2-40B4-BE49-F238E27FC236}">
                  <a16:creationId xmlns:a16="http://schemas.microsoft.com/office/drawing/2014/main" id="{7B22BB87-FA0D-45E8-81C9-ABAF9A114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%ecx</a:t>
              </a:r>
            </a:p>
          </p:txBody>
        </p:sp>
        <p:sp>
          <p:nvSpPr>
            <p:cNvPr id="178215" name="Rectangle 39">
              <a:extLst>
                <a:ext uri="{FF2B5EF4-FFF2-40B4-BE49-F238E27FC236}">
                  <a16:creationId xmlns:a16="http://schemas.microsoft.com/office/drawing/2014/main" id="{9E3AE15E-4A68-491A-9459-F08769F95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%ebx</a:t>
              </a:r>
            </a:p>
          </p:txBody>
        </p:sp>
        <p:sp>
          <p:nvSpPr>
            <p:cNvPr id="178216" name="Rectangle 40">
              <a:extLst>
                <a:ext uri="{FF2B5EF4-FFF2-40B4-BE49-F238E27FC236}">
                  <a16:creationId xmlns:a16="http://schemas.microsoft.com/office/drawing/2014/main" id="{B29E1145-DCC8-4EA9-8D87-BB89B644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%esi</a:t>
              </a:r>
            </a:p>
          </p:txBody>
        </p:sp>
        <p:sp>
          <p:nvSpPr>
            <p:cNvPr id="178217" name="Rectangle 41">
              <a:extLst>
                <a:ext uri="{FF2B5EF4-FFF2-40B4-BE49-F238E27FC236}">
                  <a16:creationId xmlns:a16="http://schemas.microsoft.com/office/drawing/2014/main" id="{B2F13720-D9DD-4E52-9F24-4289F27A1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%edi</a:t>
              </a:r>
            </a:p>
          </p:txBody>
        </p:sp>
        <p:sp>
          <p:nvSpPr>
            <p:cNvPr id="178218" name="Rectangle 42">
              <a:extLst>
                <a:ext uri="{FF2B5EF4-FFF2-40B4-BE49-F238E27FC236}">
                  <a16:creationId xmlns:a16="http://schemas.microsoft.com/office/drawing/2014/main" id="{1784581B-F7CA-4B38-959A-DF5E1B771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78219" name="Rectangle 43">
              <a:extLst>
                <a:ext uri="{FF2B5EF4-FFF2-40B4-BE49-F238E27FC236}">
                  <a16:creationId xmlns:a16="http://schemas.microsoft.com/office/drawing/2014/main" id="{7469FFEA-316D-4890-B5DA-15A6067E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%ebp</a:t>
              </a:r>
            </a:p>
          </p:txBody>
        </p:sp>
      </p:grpSp>
      <p:grpSp>
        <p:nvGrpSpPr>
          <p:cNvPr id="178220" name="Group 44">
            <a:extLst>
              <a:ext uri="{FF2B5EF4-FFF2-40B4-BE49-F238E27FC236}">
                <a16:creationId xmlns:a16="http://schemas.microsoft.com/office/drawing/2014/main" id="{EE71F51A-4776-4FAC-9841-9F2C08F2511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8221" name="Rectangle 45">
              <a:extLst>
                <a:ext uri="{FF2B5EF4-FFF2-40B4-BE49-F238E27FC236}">
                  <a16:creationId xmlns:a16="http://schemas.microsoft.com/office/drawing/2014/main" id="{B557510A-1CA7-490B-90F1-00B1696A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8222" name="Rectangle 46">
              <a:extLst>
                <a:ext uri="{FF2B5EF4-FFF2-40B4-BE49-F238E27FC236}">
                  <a16:creationId xmlns:a16="http://schemas.microsoft.com/office/drawing/2014/main" id="{64CCC9EC-78D1-4B4D-92AF-C60C02FD5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solidFill>
                    <a:srgbClr val="CC0000"/>
                  </a:solidFill>
                  <a:latin typeface="Courier New" panose="02070309020205020404" pitchFamily="49" charset="0"/>
                </a:rPr>
                <a:t>0x124</a:t>
              </a:r>
            </a:p>
          </p:txBody>
        </p:sp>
        <p:sp>
          <p:nvSpPr>
            <p:cNvPr id="178223" name="Rectangle 47">
              <a:extLst>
                <a:ext uri="{FF2B5EF4-FFF2-40B4-BE49-F238E27FC236}">
                  <a16:creationId xmlns:a16="http://schemas.microsoft.com/office/drawing/2014/main" id="{22F707E8-E0C5-48E5-A667-A55CC20E5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0x120</a:t>
              </a:r>
            </a:p>
          </p:txBody>
        </p:sp>
        <p:sp>
          <p:nvSpPr>
            <p:cNvPr id="178224" name="Rectangle 48">
              <a:extLst>
                <a:ext uri="{FF2B5EF4-FFF2-40B4-BE49-F238E27FC236}">
                  <a16:creationId xmlns:a16="http://schemas.microsoft.com/office/drawing/2014/main" id="{38BC2DED-1F38-4D7D-9C1D-CBFED2E01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8225" name="Rectangle 49">
              <a:extLst>
                <a:ext uri="{FF2B5EF4-FFF2-40B4-BE49-F238E27FC236}">
                  <a16:creationId xmlns:a16="http://schemas.microsoft.com/office/drawing/2014/main" id="{2877B22B-A509-4FCA-AE1A-0D5B7B582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8226" name="Rectangle 50">
              <a:extLst>
                <a:ext uri="{FF2B5EF4-FFF2-40B4-BE49-F238E27FC236}">
                  <a16:creationId xmlns:a16="http://schemas.microsoft.com/office/drawing/2014/main" id="{43D85244-1149-4FA9-BD08-250CB4593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8227" name="Rectangle 51">
              <a:extLst>
                <a:ext uri="{FF2B5EF4-FFF2-40B4-BE49-F238E27FC236}">
                  <a16:creationId xmlns:a16="http://schemas.microsoft.com/office/drawing/2014/main" id="{D1ED3F03-E09B-4EA1-8382-0CD308462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8228" name="Rectangle 52">
              <a:extLst>
                <a:ext uri="{FF2B5EF4-FFF2-40B4-BE49-F238E27FC236}">
                  <a16:creationId xmlns:a16="http://schemas.microsoft.com/office/drawing/2014/main" id="{C5F40599-8930-434A-85A3-15BDFE343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002EDD13-EBCC-45EF-A8A3-6473C900A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5595937" cy="573088"/>
          </a:xfrm>
        </p:spPr>
        <p:txBody>
          <a:bodyPr/>
          <a:lstStyle/>
          <a:p>
            <a:r>
              <a:rPr lang="en-US" altLang="en-US"/>
              <a:t>Understanding Swap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247A8962-BF92-4565-A1F4-4928F253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12(%ebp),%ecx	# ecx = yp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8(%ebp),%edx	# edx = xp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CC0000"/>
                </a:solidFill>
                <a:latin typeface="Courier New" panose="02070309020205020404" pitchFamily="49" charset="0"/>
              </a:rPr>
              <a:t>movl (%ecx),%eax	# eax = *yp (t1)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(%edx),%ebx	# ebx = *xp (t0)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%eax,(%edx)	# *xp = eax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%ebx,(%ecx)	# *yp = ebx </a:t>
            </a:r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80C882EE-D03F-4519-B1DF-2B577687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</a:t>
            </a:r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EDE47032-7B14-4F42-8DE5-E13A9AF9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</a:t>
            </a:r>
          </a:p>
        </p:txBody>
      </p:sp>
      <p:sp>
        <p:nvSpPr>
          <p:cNvPr id="179206" name="Rectangle 6">
            <a:extLst>
              <a:ext uri="{FF2B5EF4-FFF2-40B4-BE49-F238E27FC236}">
                <a16:creationId xmlns:a16="http://schemas.microsoft.com/office/drawing/2014/main" id="{B2B4CA85-1571-44B9-A198-27C55F074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Rtn adr</a:t>
            </a:r>
          </a:p>
        </p:txBody>
      </p:sp>
      <p:sp>
        <p:nvSpPr>
          <p:cNvPr id="179207" name="Rectangle 7">
            <a:extLst>
              <a:ext uri="{FF2B5EF4-FFF2-40B4-BE49-F238E27FC236}">
                <a16:creationId xmlns:a16="http://schemas.microsoft.com/office/drawing/2014/main" id="{AA344D59-53C7-4124-A6BE-D3D26998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79208" name="Line 8">
            <a:extLst>
              <a:ext uri="{FF2B5EF4-FFF2-40B4-BE49-F238E27FC236}">
                <a16:creationId xmlns:a16="http://schemas.microsoft.com/office/drawing/2014/main" id="{2A81C9B9-57E6-4198-A73B-A90EFD6A2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9" name="Text Box 9">
            <a:extLst>
              <a:ext uri="{FF2B5EF4-FFF2-40B4-BE49-F238E27FC236}">
                <a16:creationId xmlns:a16="http://schemas.microsoft.com/office/drawing/2014/main" id="{6BBBB618-485C-47CD-98F0-2B2353ED3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731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%ebp</a:t>
            </a:r>
          </a:p>
        </p:txBody>
      </p:sp>
      <p:sp>
        <p:nvSpPr>
          <p:cNvPr id="179210" name="Text Box 10">
            <a:extLst>
              <a:ext uri="{FF2B5EF4-FFF2-40B4-BE49-F238E27FC236}">
                <a16:creationId xmlns:a16="http://schemas.microsoft.com/office/drawing/2014/main" id="{8AD2E737-3021-49A2-AD12-78767DDFA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05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0 </a:t>
            </a:r>
          </a:p>
        </p:txBody>
      </p:sp>
      <p:sp>
        <p:nvSpPr>
          <p:cNvPr id="179211" name="Text Box 11">
            <a:extLst>
              <a:ext uri="{FF2B5EF4-FFF2-40B4-BE49-F238E27FC236}">
                <a16:creationId xmlns:a16="http://schemas.microsoft.com/office/drawing/2014/main" id="{60E8C270-9F68-4690-BCF0-ABDC471CB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4 </a:t>
            </a:r>
          </a:p>
        </p:txBody>
      </p:sp>
      <p:sp>
        <p:nvSpPr>
          <p:cNvPr id="179212" name="Text Box 12">
            <a:extLst>
              <a:ext uri="{FF2B5EF4-FFF2-40B4-BE49-F238E27FC236}">
                <a16:creationId xmlns:a16="http://schemas.microsoft.com/office/drawing/2014/main" id="{484730AA-7985-4D18-BC1B-072C79013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8 </a:t>
            </a:r>
          </a:p>
        </p:txBody>
      </p:sp>
      <p:sp>
        <p:nvSpPr>
          <p:cNvPr id="179213" name="Text Box 13">
            <a:extLst>
              <a:ext uri="{FF2B5EF4-FFF2-40B4-BE49-F238E27FC236}">
                <a16:creationId xmlns:a16="http://schemas.microsoft.com/office/drawing/2014/main" id="{1E4ED18C-7AAE-478D-AAD6-CA04E9FD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62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 </a:t>
            </a:r>
          </a:p>
        </p:txBody>
      </p:sp>
      <p:sp>
        <p:nvSpPr>
          <p:cNvPr id="179214" name="Text Box 14">
            <a:extLst>
              <a:ext uri="{FF2B5EF4-FFF2-40B4-BE49-F238E27FC236}">
                <a16:creationId xmlns:a16="http://schemas.microsoft.com/office/drawing/2014/main" id="{07E5BB71-3B09-447C-A915-D5353353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Offset</a:t>
            </a:r>
          </a:p>
        </p:txBody>
      </p:sp>
      <p:sp>
        <p:nvSpPr>
          <p:cNvPr id="179215" name="Rectangle 15">
            <a:extLst>
              <a:ext uri="{FF2B5EF4-FFF2-40B4-BE49-F238E27FC236}">
                <a16:creationId xmlns:a16="http://schemas.microsoft.com/office/drawing/2014/main" id="{8D7FE490-0777-403F-8D72-1112BC6DB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79216" name="Text Box 16">
            <a:extLst>
              <a:ext uri="{FF2B5EF4-FFF2-40B4-BE49-F238E27FC236}">
                <a16:creationId xmlns:a16="http://schemas.microsoft.com/office/drawing/2014/main" id="{BB03B24E-A52D-4B32-8F90-A0167EEAC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-4 </a:t>
            </a:r>
          </a:p>
        </p:txBody>
      </p:sp>
      <p:sp>
        <p:nvSpPr>
          <p:cNvPr id="179217" name="Rectangle 17">
            <a:extLst>
              <a:ext uri="{FF2B5EF4-FFF2-40B4-BE49-F238E27FC236}">
                <a16:creationId xmlns:a16="http://schemas.microsoft.com/office/drawing/2014/main" id="{DF91A0C8-C6E5-414A-AFA5-3A61B4AD6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123</a:t>
            </a:r>
          </a:p>
        </p:txBody>
      </p:sp>
      <p:sp>
        <p:nvSpPr>
          <p:cNvPr id="179218" name="Rectangle 18">
            <a:extLst>
              <a:ext uri="{FF2B5EF4-FFF2-40B4-BE49-F238E27FC236}">
                <a16:creationId xmlns:a16="http://schemas.microsoft.com/office/drawing/2014/main" id="{B8EBD62D-2ACB-49B5-8E2C-EF01BD3DC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456</a:t>
            </a:r>
          </a:p>
        </p:txBody>
      </p:sp>
      <p:sp>
        <p:nvSpPr>
          <p:cNvPr id="179219" name="Rectangle 19">
            <a:extLst>
              <a:ext uri="{FF2B5EF4-FFF2-40B4-BE49-F238E27FC236}">
                <a16:creationId xmlns:a16="http://schemas.microsoft.com/office/drawing/2014/main" id="{974100C7-9E22-45EB-B28B-D7C31221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9220" name="Rectangle 20">
            <a:extLst>
              <a:ext uri="{FF2B5EF4-FFF2-40B4-BE49-F238E27FC236}">
                <a16:creationId xmlns:a16="http://schemas.microsoft.com/office/drawing/2014/main" id="{05B66FC6-993D-4578-A8CE-75B217FF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9221" name="Rectangle 21">
            <a:extLst>
              <a:ext uri="{FF2B5EF4-FFF2-40B4-BE49-F238E27FC236}">
                <a16:creationId xmlns:a16="http://schemas.microsoft.com/office/drawing/2014/main" id="{9AA2C7AB-4F53-4B2C-926E-A5769CB6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79222" name="Text Box 22">
            <a:extLst>
              <a:ext uri="{FF2B5EF4-FFF2-40B4-BE49-F238E27FC236}">
                <a16:creationId xmlns:a16="http://schemas.microsoft.com/office/drawing/2014/main" id="{47C62124-A40A-4F65-A82E-EC9E539AB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Address</a:t>
            </a:r>
          </a:p>
        </p:txBody>
      </p:sp>
      <p:sp>
        <p:nvSpPr>
          <p:cNvPr id="179223" name="Text Box 23">
            <a:extLst>
              <a:ext uri="{FF2B5EF4-FFF2-40B4-BE49-F238E27FC236}">
                <a16:creationId xmlns:a16="http://schemas.microsoft.com/office/drawing/2014/main" id="{EFD337A7-C97D-47DF-9107-6A1DD0FF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 </a:t>
            </a:r>
          </a:p>
        </p:txBody>
      </p:sp>
      <p:sp>
        <p:nvSpPr>
          <p:cNvPr id="179224" name="Text Box 24">
            <a:extLst>
              <a:ext uri="{FF2B5EF4-FFF2-40B4-BE49-F238E27FC236}">
                <a16:creationId xmlns:a16="http://schemas.microsoft.com/office/drawing/2014/main" id="{BCD026C6-E152-4399-915B-B5B1E0CA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 </a:t>
            </a:r>
          </a:p>
        </p:txBody>
      </p:sp>
      <p:sp>
        <p:nvSpPr>
          <p:cNvPr id="179225" name="Text Box 25">
            <a:extLst>
              <a:ext uri="{FF2B5EF4-FFF2-40B4-BE49-F238E27FC236}">
                <a16:creationId xmlns:a16="http://schemas.microsoft.com/office/drawing/2014/main" id="{1812ABC2-C814-496A-B110-EE7A92AF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0x11c </a:t>
            </a:r>
          </a:p>
        </p:txBody>
      </p:sp>
      <p:sp>
        <p:nvSpPr>
          <p:cNvPr id="179226" name="Text Box 26">
            <a:extLst>
              <a:ext uri="{FF2B5EF4-FFF2-40B4-BE49-F238E27FC236}">
                <a16:creationId xmlns:a16="http://schemas.microsoft.com/office/drawing/2014/main" id="{E94D3AC5-4FD2-42ED-8908-0A053C94F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0x118 </a:t>
            </a:r>
          </a:p>
        </p:txBody>
      </p:sp>
      <p:sp>
        <p:nvSpPr>
          <p:cNvPr id="179227" name="Text Box 27">
            <a:extLst>
              <a:ext uri="{FF2B5EF4-FFF2-40B4-BE49-F238E27FC236}">
                <a16:creationId xmlns:a16="http://schemas.microsoft.com/office/drawing/2014/main" id="{E2A7D707-614B-4CB3-91B2-0D12E55BD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0x114 </a:t>
            </a:r>
          </a:p>
        </p:txBody>
      </p:sp>
      <p:sp>
        <p:nvSpPr>
          <p:cNvPr id="179228" name="Text Box 28">
            <a:extLst>
              <a:ext uri="{FF2B5EF4-FFF2-40B4-BE49-F238E27FC236}">
                <a16:creationId xmlns:a16="http://schemas.microsoft.com/office/drawing/2014/main" id="{559AA02E-F4ED-4CEE-AD98-538BFA74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0x110 </a:t>
            </a:r>
          </a:p>
        </p:txBody>
      </p:sp>
      <p:sp>
        <p:nvSpPr>
          <p:cNvPr id="179229" name="Text Box 29">
            <a:extLst>
              <a:ext uri="{FF2B5EF4-FFF2-40B4-BE49-F238E27FC236}">
                <a16:creationId xmlns:a16="http://schemas.microsoft.com/office/drawing/2014/main" id="{2F2F60A4-2426-485B-BD88-35BED9108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0x10c</a:t>
            </a:r>
          </a:p>
        </p:txBody>
      </p:sp>
      <p:sp>
        <p:nvSpPr>
          <p:cNvPr id="179230" name="Text Box 30">
            <a:extLst>
              <a:ext uri="{FF2B5EF4-FFF2-40B4-BE49-F238E27FC236}">
                <a16:creationId xmlns:a16="http://schemas.microsoft.com/office/drawing/2014/main" id="{31492AA8-187F-486C-9C48-CD8739A51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0x108 </a:t>
            </a:r>
          </a:p>
        </p:txBody>
      </p:sp>
      <p:sp>
        <p:nvSpPr>
          <p:cNvPr id="179231" name="Text Box 31">
            <a:extLst>
              <a:ext uri="{FF2B5EF4-FFF2-40B4-BE49-F238E27FC236}">
                <a16:creationId xmlns:a16="http://schemas.microsoft.com/office/drawing/2014/main" id="{67B46492-061D-4670-A5E7-705459E8D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0x104 </a:t>
            </a:r>
          </a:p>
        </p:txBody>
      </p:sp>
      <p:sp>
        <p:nvSpPr>
          <p:cNvPr id="179232" name="Text Box 32">
            <a:extLst>
              <a:ext uri="{FF2B5EF4-FFF2-40B4-BE49-F238E27FC236}">
                <a16:creationId xmlns:a16="http://schemas.microsoft.com/office/drawing/2014/main" id="{D6812AD1-9034-4E11-9E4B-BE2C3A845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0x100 </a:t>
            </a:r>
          </a:p>
        </p:txBody>
      </p:sp>
      <p:sp>
        <p:nvSpPr>
          <p:cNvPr id="179233" name="Rectangle 33">
            <a:extLst>
              <a:ext uri="{FF2B5EF4-FFF2-40B4-BE49-F238E27FC236}">
                <a16:creationId xmlns:a16="http://schemas.microsoft.com/office/drawing/2014/main" id="{F8F7004D-55E7-4C40-AC7D-C3576C44A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yp</a:t>
            </a:r>
          </a:p>
        </p:txBody>
      </p:sp>
      <p:sp>
        <p:nvSpPr>
          <p:cNvPr id="179234" name="Rectangle 34">
            <a:extLst>
              <a:ext uri="{FF2B5EF4-FFF2-40B4-BE49-F238E27FC236}">
                <a16:creationId xmlns:a16="http://schemas.microsoft.com/office/drawing/2014/main" id="{3A6EC893-793D-43E4-B88B-7D3794359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xp</a:t>
            </a:r>
          </a:p>
        </p:txBody>
      </p:sp>
      <p:grpSp>
        <p:nvGrpSpPr>
          <p:cNvPr id="179235" name="Group 35">
            <a:extLst>
              <a:ext uri="{FF2B5EF4-FFF2-40B4-BE49-F238E27FC236}">
                <a16:creationId xmlns:a16="http://schemas.microsoft.com/office/drawing/2014/main" id="{DF6CE257-84E7-4F28-9164-4E5FA4E7D64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>
              <a:extLst>
                <a:ext uri="{FF2B5EF4-FFF2-40B4-BE49-F238E27FC236}">
                  <a16:creationId xmlns:a16="http://schemas.microsoft.com/office/drawing/2014/main" id="{277BCBEE-483D-4179-AF8F-223A2672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%eax</a:t>
              </a:r>
            </a:p>
          </p:txBody>
        </p:sp>
        <p:sp>
          <p:nvSpPr>
            <p:cNvPr id="179237" name="Rectangle 37">
              <a:extLst>
                <a:ext uri="{FF2B5EF4-FFF2-40B4-BE49-F238E27FC236}">
                  <a16:creationId xmlns:a16="http://schemas.microsoft.com/office/drawing/2014/main" id="{DC825744-910E-4BC8-B7AF-CD3ED16E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%edx</a:t>
              </a:r>
            </a:p>
          </p:txBody>
        </p:sp>
        <p:sp>
          <p:nvSpPr>
            <p:cNvPr id="179238" name="Rectangle 38">
              <a:extLst>
                <a:ext uri="{FF2B5EF4-FFF2-40B4-BE49-F238E27FC236}">
                  <a16:creationId xmlns:a16="http://schemas.microsoft.com/office/drawing/2014/main" id="{032A0AE6-1200-4EF7-AB89-A6913B15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%ecx</a:t>
              </a:r>
            </a:p>
          </p:txBody>
        </p:sp>
        <p:sp>
          <p:nvSpPr>
            <p:cNvPr id="179239" name="Rectangle 39">
              <a:extLst>
                <a:ext uri="{FF2B5EF4-FFF2-40B4-BE49-F238E27FC236}">
                  <a16:creationId xmlns:a16="http://schemas.microsoft.com/office/drawing/2014/main" id="{839F9585-13DD-41D9-986C-7FD8D6D7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%ebx</a:t>
              </a:r>
            </a:p>
          </p:txBody>
        </p:sp>
        <p:sp>
          <p:nvSpPr>
            <p:cNvPr id="179240" name="Rectangle 40">
              <a:extLst>
                <a:ext uri="{FF2B5EF4-FFF2-40B4-BE49-F238E27FC236}">
                  <a16:creationId xmlns:a16="http://schemas.microsoft.com/office/drawing/2014/main" id="{2112CAB3-1B4C-49BC-A146-BEDC7F5B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%esi</a:t>
              </a:r>
            </a:p>
          </p:txBody>
        </p:sp>
        <p:sp>
          <p:nvSpPr>
            <p:cNvPr id="179241" name="Rectangle 41">
              <a:extLst>
                <a:ext uri="{FF2B5EF4-FFF2-40B4-BE49-F238E27FC236}">
                  <a16:creationId xmlns:a16="http://schemas.microsoft.com/office/drawing/2014/main" id="{DDB5EFB3-B363-4F3B-899B-DC4A9AB6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%edi</a:t>
              </a:r>
            </a:p>
          </p:txBody>
        </p:sp>
        <p:sp>
          <p:nvSpPr>
            <p:cNvPr id="179242" name="Rectangle 42">
              <a:extLst>
                <a:ext uri="{FF2B5EF4-FFF2-40B4-BE49-F238E27FC236}">
                  <a16:creationId xmlns:a16="http://schemas.microsoft.com/office/drawing/2014/main" id="{BBBC3FB5-19E5-4AFA-AE5F-D128C3ACB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79243" name="Rectangle 43">
              <a:extLst>
                <a:ext uri="{FF2B5EF4-FFF2-40B4-BE49-F238E27FC236}">
                  <a16:creationId xmlns:a16="http://schemas.microsoft.com/office/drawing/2014/main" id="{ECEB15B0-C55A-422F-B2F2-CCE1E32E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%ebp</a:t>
              </a:r>
            </a:p>
          </p:txBody>
        </p:sp>
      </p:grpSp>
      <p:grpSp>
        <p:nvGrpSpPr>
          <p:cNvPr id="179244" name="Group 44">
            <a:extLst>
              <a:ext uri="{FF2B5EF4-FFF2-40B4-BE49-F238E27FC236}">
                <a16:creationId xmlns:a16="http://schemas.microsoft.com/office/drawing/2014/main" id="{8EC8A1AC-A401-4852-A0BB-FA9AED71FC3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9245" name="Rectangle 45">
              <a:extLst>
                <a:ext uri="{FF2B5EF4-FFF2-40B4-BE49-F238E27FC236}">
                  <a16:creationId xmlns:a16="http://schemas.microsoft.com/office/drawing/2014/main" id="{7805BECB-7612-4703-82A9-B36DCFA57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solidFill>
                    <a:srgbClr val="CC0000"/>
                  </a:solidFill>
                  <a:latin typeface="Courier New" panose="02070309020205020404" pitchFamily="49" charset="0"/>
                </a:rPr>
                <a:t>456</a:t>
              </a:r>
            </a:p>
          </p:txBody>
        </p:sp>
        <p:sp>
          <p:nvSpPr>
            <p:cNvPr id="179246" name="Rectangle 46">
              <a:extLst>
                <a:ext uri="{FF2B5EF4-FFF2-40B4-BE49-F238E27FC236}">
                  <a16:creationId xmlns:a16="http://schemas.microsoft.com/office/drawing/2014/main" id="{8287A552-D268-4AC3-881C-E61553EFE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0x124</a:t>
              </a:r>
            </a:p>
          </p:txBody>
        </p:sp>
        <p:sp>
          <p:nvSpPr>
            <p:cNvPr id="179247" name="Rectangle 47">
              <a:extLst>
                <a:ext uri="{FF2B5EF4-FFF2-40B4-BE49-F238E27FC236}">
                  <a16:creationId xmlns:a16="http://schemas.microsoft.com/office/drawing/2014/main" id="{4BA39CED-89A2-41E6-91EA-4945F2728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0x120</a:t>
              </a:r>
            </a:p>
          </p:txBody>
        </p:sp>
        <p:sp>
          <p:nvSpPr>
            <p:cNvPr id="179248" name="Rectangle 48">
              <a:extLst>
                <a:ext uri="{FF2B5EF4-FFF2-40B4-BE49-F238E27FC236}">
                  <a16:creationId xmlns:a16="http://schemas.microsoft.com/office/drawing/2014/main" id="{3FC2551D-2027-4D0F-8EF0-DB2BD6B38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9249" name="Rectangle 49">
              <a:extLst>
                <a:ext uri="{FF2B5EF4-FFF2-40B4-BE49-F238E27FC236}">
                  <a16:creationId xmlns:a16="http://schemas.microsoft.com/office/drawing/2014/main" id="{E0CA541E-59C8-428C-B393-BD0D3AB47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9250" name="Rectangle 50">
              <a:extLst>
                <a:ext uri="{FF2B5EF4-FFF2-40B4-BE49-F238E27FC236}">
                  <a16:creationId xmlns:a16="http://schemas.microsoft.com/office/drawing/2014/main" id="{A862E2D2-C282-47A5-A3B3-4B70116C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9251" name="Rectangle 51">
              <a:extLst>
                <a:ext uri="{FF2B5EF4-FFF2-40B4-BE49-F238E27FC236}">
                  <a16:creationId xmlns:a16="http://schemas.microsoft.com/office/drawing/2014/main" id="{622F3205-87C4-4AD8-9CE7-779735AF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79252" name="Rectangle 52">
              <a:extLst>
                <a:ext uri="{FF2B5EF4-FFF2-40B4-BE49-F238E27FC236}">
                  <a16:creationId xmlns:a16="http://schemas.microsoft.com/office/drawing/2014/main" id="{FEC3F098-3079-4062-ACF5-E6429878A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96CEC816-EF18-4130-A2BD-E59A89036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5595937" cy="573088"/>
          </a:xfrm>
        </p:spPr>
        <p:txBody>
          <a:bodyPr/>
          <a:lstStyle/>
          <a:p>
            <a:r>
              <a:rPr lang="en-US" altLang="en-US"/>
              <a:t>Understanding Swap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C4DF544F-DCF1-4821-BAF6-EAFC779C0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12(%ebp),%ecx	# ecx = yp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8(%ebp),%edx	# edx = xp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(%ecx),%eax	# eax = *yp (t1)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CC0000"/>
                </a:solidFill>
                <a:latin typeface="Courier New" panose="02070309020205020404" pitchFamily="49" charset="0"/>
              </a:rPr>
              <a:t>movl (%edx),%ebx	# ebx = *xp (t0)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%eax,(%edx)	# *xp = eax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%ebx,(%ecx)	# *yp = ebx </a:t>
            </a:r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75D2FEAF-9EDD-4008-8718-1FFC37AE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</a:t>
            </a:r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EEF6819A-AC31-457D-B8F3-D4D5E4E3B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</a:t>
            </a:r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2A6703C6-ED37-45DD-B46B-898DF2606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Rtn adr</a:t>
            </a:r>
          </a:p>
        </p:txBody>
      </p:sp>
      <p:sp>
        <p:nvSpPr>
          <p:cNvPr id="180231" name="Rectangle 7">
            <a:extLst>
              <a:ext uri="{FF2B5EF4-FFF2-40B4-BE49-F238E27FC236}">
                <a16:creationId xmlns:a16="http://schemas.microsoft.com/office/drawing/2014/main" id="{A6093C1F-DE0F-40B2-A641-93292C89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80232" name="Line 8">
            <a:extLst>
              <a:ext uri="{FF2B5EF4-FFF2-40B4-BE49-F238E27FC236}">
                <a16:creationId xmlns:a16="http://schemas.microsoft.com/office/drawing/2014/main" id="{D5000B75-D9CA-4F22-A29F-2443F0D28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3" name="Text Box 9">
            <a:extLst>
              <a:ext uri="{FF2B5EF4-FFF2-40B4-BE49-F238E27FC236}">
                <a16:creationId xmlns:a16="http://schemas.microsoft.com/office/drawing/2014/main" id="{6187E4A1-7782-4AEC-B93A-38B8165BB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731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%ebp</a:t>
            </a:r>
          </a:p>
        </p:txBody>
      </p:sp>
      <p:sp>
        <p:nvSpPr>
          <p:cNvPr id="180234" name="Text Box 10">
            <a:extLst>
              <a:ext uri="{FF2B5EF4-FFF2-40B4-BE49-F238E27FC236}">
                <a16:creationId xmlns:a16="http://schemas.microsoft.com/office/drawing/2014/main" id="{EBFDEB2A-ECF3-4798-A9FB-18648A4A8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05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0 </a:t>
            </a:r>
          </a:p>
        </p:txBody>
      </p:sp>
      <p:sp>
        <p:nvSpPr>
          <p:cNvPr id="180235" name="Text Box 11">
            <a:extLst>
              <a:ext uri="{FF2B5EF4-FFF2-40B4-BE49-F238E27FC236}">
                <a16:creationId xmlns:a16="http://schemas.microsoft.com/office/drawing/2014/main" id="{4B4AE3E6-5075-4A6B-871C-F6F7DCFB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4 </a:t>
            </a:r>
          </a:p>
        </p:txBody>
      </p:sp>
      <p:sp>
        <p:nvSpPr>
          <p:cNvPr id="180236" name="Text Box 12">
            <a:extLst>
              <a:ext uri="{FF2B5EF4-FFF2-40B4-BE49-F238E27FC236}">
                <a16:creationId xmlns:a16="http://schemas.microsoft.com/office/drawing/2014/main" id="{5C37DCEE-846C-4A78-9986-FC00F63DE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8 </a:t>
            </a:r>
          </a:p>
        </p:txBody>
      </p:sp>
      <p:sp>
        <p:nvSpPr>
          <p:cNvPr id="180237" name="Text Box 13">
            <a:extLst>
              <a:ext uri="{FF2B5EF4-FFF2-40B4-BE49-F238E27FC236}">
                <a16:creationId xmlns:a16="http://schemas.microsoft.com/office/drawing/2014/main" id="{E00CBD71-D946-4020-8AC8-CFC5762B1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62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 </a:t>
            </a:r>
          </a:p>
        </p:txBody>
      </p:sp>
      <p:sp>
        <p:nvSpPr>
          <p:cNvPr id="180238" name="Text Box 14">
            <a:extLst>
              <a:ext uri="{FF2B5EF4-FFF2-40B4-BE49-F238E27FC236}">
                <a16:creationId xmlns:a16="http://schemas.microsoft.com/office/drawing/2014/main" id="{648C2D34-3BDC-47BF-B535-4EB11E23B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Offset</a:t>
            </a:r>
          </a:p>
        </p:txBody>
      </p:sp>
      <p:sp>
        <p:nvSpPr>
          <p:cNvPr id="180239" name="Rectangle 15">
            <a:extLst>
              <a:ext uri="{FF2B5EF4-FFF2-40B4-BE49-F238E27FC236}">
                <a16:creationId xmlns:a16="http://schemas.microsoft.com/office/drawing/2014/main" id="{CD0CF7CA-9BB6-480B-B65C-C52F1B58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80240" name="Text Box 16">
            <a:extLst>
              <a:ext uri="{FF2B5EF4-FFF2-40B4-BE49-F238E27FC236}">
                <a16:creationId xmlns:a16="http://schemas.microsoft.com/office/drawing/2014/main" id="{A816740B-13FB-4CB9-94E3-B0BE6C8F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-4 </a:t>
            </a:r>
          </a:p>
        </p:txBody>
      </p:sp>
      <p:sp>
        <p:nvSpPr>
          <p:cNvPr id="180241" name="Rectangle 17">
            <a:extLst>
              <a:ext uri="{FF2B5EF4-FFF2-40B4-BE49-F238E27FC236}">
                <a16:creationId xmlns:a16="http://schemas.microsoft.com/office/drawing/2014/main" id="{728D8B38-A420-476B-8D4F-EC1DC98C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123</a:t>
            </a:r>
          </a:p>
        </p:txBody>
      </p:sp>
      <p:sp>
        <p:nvSpPr>
          <p:cNvPr id="180242" name="Rectangle 18">
            <a:extLst>
              <a:ext uri="{FF2B5EF4-FFF2-40B4-BE49-F238E27FC236}">
                <a16:creationId xmlns:a16="http://schemas.microsoft.com/office/drawing/2014/main" id="{ABB5B527-AD74-4645-AB2F-D788602B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456</a:t>
            </a:r>
          </a:p>
        </p:txBody>
      </p:sp>
      <p:sp>
        <p:nvSpPr>
          <p:cNvPr id="180243" name="Rectangle 19">
            <a:extLst>
              <a:ext uri="{FF2B5EF4-FFF2-40B4-BE49-F238E27FC236}">
                <a16:creationId xmlns:a16="http://schemas.microsoft.com/office/drawing/2014/main" id="{5EE65AC9-58E1-4292-8DBD-7397C174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80244" name="Rectangle 20">
            <a:extLst>
              <a:ext uri="{FF2B5EF4-FFF2-40B4-BE49-F238E27FC236}">
                <a16:creationId xmlns:a16="http://schemas.microsoft.com/office/drawing/2014/main" id="{31EC340B-D1F7-4131-9590-0FA9F35E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80245" name="Rectangle 21">
            <a:extLst>
              <a:ext uri="{FF2B5EF4-FFF2-40B4-BE49-F238E27FC236}">
                <a16:creationId xmlns:a16="http://schemas.microsoft.com/office/drawing/2014/main" id="{C753E3F7-FA89-42C3-BF2E-FE7B550E4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80246" name="Text Box 22">
            <a:extLst>
              <a:ext uri="{FF2B5EF4-FFF2-40B4-BE49-F238E27FC236}">
                <a16:creationId xmlns:a16="http://schemas.microsoft.com/office/drawing/2014/main" id="{E53131E6-7BA0-4B55-87D3-EB233CCF1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Address</a:t>
            </a:r>
          </a:p>
        </p:txBody>
      </p:sp>
      <p:sp>
        <p:nvSpPr>
          <p:cNvPr id="180247" name="Text Box 23">
            <a:extLst>
              <a:ext uri="{FF2B5EF4-FFF2-40B4-BE49-F238E27FC236}">
                <a16:creationId xmlns:a16="http://schemas.microsoft.com/office/drawing/2014/main" id="{7C8E65A7-F770-4A5E-9811-BD7CACEB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 </a:t>
            </a:r>
          </a:p>
        </p:txBody>
      </p:sp>
      <p:sp>
        <p:nvSpPr>
          <p:cNvPr id="180248" name="Text Box 24">
            <a:extLst>
              <a:ext uri="{FF2B5EF4-FFF2-40B4-BE49-F238E27FC236}">
                <a16:creationId xmlns:a16="http://schemas.microsoft.com/office/drawing/2014/main" id="{39A5E9C4-C211-415D-9DA4-4CD8ED4C9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 </a:t>
            </a:r>
          </a:p>
        </p:txBody>
      </p:sp>
      <p:sp>
        <p:nvSpPr>
          <p:cNvPr id="180249" name="Text Box 25">
            <a:extLst>
              <a:ext uri="{FF2B5EF4-FFF2-40B4-BE49-F238E27FC236}">
                <a16:creationId xmlns:a16="http://schemas.microsoft.com/office/drawing/2014/main" id="{4E71FE9C-FAD1-49F8-B22B-FDEC32F45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0x11c </a:t>
            </a:r>
          </a:p>
        </p:txBody>
      </p:sp>
      <p:sp>
        <p:nvSpPr>
          <p:cNvPr id="180250" name="Text Box 26">
            <a:extLst>
              <a:ext uri="{FF2B5EF4-FFF2-40B4-BE49-F238E27FC236}">
                <a16:creationId xmlns:a16="http://schemas.microsoft.com/office/drawing/2014/main" id="{071D4991-5294-44AE-A27A-B72CD6A0E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0x118 </a:t>
            </a:r>
          </a:p>
        </p:txBody>
      </p:sp>
      <p:sp>
        <p:nvSpPr>
          <p:cNvPr id="180251" name="Text Box 27">
            <a:extLst>
              <a:ext uri="{FF2B5EF4-FFF2-40B4-BE49-F238E27FC236}">
                <a16:creationId xmlns:a16="http://schemas.microsoft.com/office/drawing/2014/main" id="{B6764FF2-0D24-4464-9E08-10361D9F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0x114 </a:t>
            </a:r>
          </a:p>
        </p:txBody>
      </p:sp>
      <p:sp>
        <p:nvSpPr>
          <p:cNvPr id="180252" name="Text Box 28">
            <a:extLst>
              <a:ext uri="{FF2B5EF4-FFF2-40B4-BE49-F238E27FC236}">
                <a16:creationId xmlns:a16="http://schemas.microsoft.com/office/drawing/2014/main" id="{8BB89FE1-39DD-4AB5-BBA5-F9CA6903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0x110 </a:t>
            </a:r>
          </a:p>
        </p:txBody>
      </p:sp>
      <p:sp>
        <p:nvSpPr>
          <p:cNvPr id="180253" name="Text Box 29">
            <a:extLst>
              <a:ext uri="{FF2B5EF4-FFF2-40B4-BE49-F238E27FC236}">
                <a16:creationId xmlns:a16="http://schemas.microsoft.com/office/drawing/2014/main" id="{0B9F044D-96D5-4619-94C1-7727030BD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0x10c</a:t>
            </a:r>
          </a:p>
        </p:txBody>
      </p:sp>
      <p:sp>
        <p:nvSpPr>
          <p:cNvPr id="180254" name="Text Box 30">
            <a:extLst>
              <a:ext uri="{FF2B5EF4-FFF2-40B4-BE49-F238E27FC236}">
                <a16:creationId xmlns:a16="http://schemas.microsoft.com/office/drawing/2014/main" id="{27008045-B317-4EDD-8058-4365B1B46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0x108 </a:t>
            </a:r>
          </a:p>
        </p:txBody>
      </p:sp>
      <p:sp>
        <p:nvSpPr>
          <p:cNvPr id="180255" name="Text Box 31">
            <a:extLst>
              <a:ext uri="{FF2B5EF4-FFF2-40B4-BE49-F238E27FC236}">
                <a16:creationId xmlns:a16="http://schemas.microsoft.com/office/drawing/2014/main" id="{361336BB-9A25-4932-A9CA-308A033FC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0x104 </a:t>
            </a:r>
          </a:p>
        </p:txBody>
      </p:sp>
      <p:sp>
        <p:nvSpPr>
          <p:cNvPr id="180256" name="Text Box 32">
            <a:extLst>
              <a:ext uri="{FF2B5EF4-FFF2-40B4-BE49-F238E27FC236}">
                <a16:creationId xmlns:a16="http://schemas.microsoft.com/office/drawing/2014/main" id="{FBC2952A-FDB9-4489-8BEB-013575391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0x100 </a:t>
            </a:r>
          </a:p>
        </p:txBody>
      </p:sp>
      <p:sp>
        <p:nvSpPr>
          <p:cNvPr id="180257" name="Rectangle 33">
            <a:extLst>
              <a:ext uri="{FF2B5EF4-FFF2-40B4-BE49-F238E27FC236}">
                <a16:creationId xmlns:a16="http://schemas.microsoft.com/office/drawing/2014/main" id="{46176BE1-2E1D-4A1C-AD38-1A4C7BCF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yp</a:t>
            </a:r>
          </a:p>
        </p:txBody>
      </p:sp>
      <p:sp>
        <p:nvSpPr>
          <p:cNvPr id="180258" name="Rectangle 34">
            <a:extLst>
              <a:ext uri="{FF2B5EF4-FFF2-40B4-BE49-F238E27FC236}">
                <a16:creationId xmlns:a16="http://schemas.microsoft.com/office/drawing/2014/main" id="{D84CA0B4-AFB9-4C77-BA27-CC279D2E4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xp</a:t>
            </a:r>
          </a:p>
        </p:txBody>
      </p:sp>
      <p:grpSp>
        <p:nvGrpSpPr>
          <p:cNvPr id="180259" name="Group 35">
            <a:extLst>
              <a:ext uri="{FF2B5EF4-FFF2-40B4-BE49-F238E27FC236}">
                <a16:creationId xmlns:a16="http://schemas.microsoft.com/office/drawing/2014/main" id="{F4B1D987-0855-449A-8E58-55CB93F84B8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>
              <a:extLst>
                <a:ext uri="{FF2B5EF4-FFF2-40B4-BE49-F238E27FC236}">
                  <a16:creationId xmlns:a16="http://schemas.microsoft.com/office/drawing/2014/main" id="{6CE2E9DC-6D97-4627-BBB8-FC8851028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%eax</a:t>
              </a:r>
            </a:p>
          </p:txBody>
        </p:sp>
        <p:sp>
          <p:nvSpPr>
            <p:cNvPr id="180261" name="Rectangle 37">
              <a:extLst>
                <a:ext uri="{FF2B5EF4-FFF2-40B4-BE49-F238E27FC236}">
                  <a16:creationId xmlns:a16="http://schemas.microsoft.com/office/drawing/2014/main" id="{A0907E6D-2BBF-4434-9916-D63D94B45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%edx</a:t>
              </a:r>
            </a:p>
          </p:txBody>
        </p:sp>
        <p:sp>
          <p:nvSpPr>
            <p:cNvPr id="180262" name="Rectangle 38">
              <a:extLst>
                <a:ext uri="{FF2B5EF4-FFF2-40B4-BE49-F238E27FC236}">
                  <a16:creationId xmlns:a16="http://schemas.microsoft.com/office/drawing/2014/main" id="{36AF909B-F381-432B-9BC9-E8D4D7A7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%ecx</a:t>
              </a:r>
            </a:p>
          </p:txBody>
        </p:sp>
        <p:sp>
          <p:nvSpPr>
            <p:cNvPr id="180263" name="Rectangle 39">
              <a:extLst>
                <a:ext uri="{FF2B5EF4-FFF2-40B4-BE49-F238E27FC236}">
                  <a16:creationId xmlns:a16="http://schemas.microsoft.com/office/drawing/2014/main" id="{C068298A-C25C-46FF-AFAC-1E83A3DCA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%ebx</a:t>
              </a:r>
            </a:p>
          </p:txBody>
        </p:sp>
        <p:sp>
          <p:nvSpPr>
            <p:cNvPr id="180264" name="Rectangle 40">
              <a:extLst>
                <a:ext uri="{FF2B5EF4-FFF2-40B4-BE49-F238E27FC236}">
                  <a16:creationId xmlns:a16="http://schemas.microsoft.com/office/drawing/2014/main" id="{46F84037-B78E-4D84-9A29-8010DAAD0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%esi</a:t>
              </a:r>
            </a:p>
          </p:txBody>
        </p:sp>
        <p:sp>
          <p:nvSpPr>
            <p:cNvPr id="180265" name="Rectangle 41">
              <a:extLst>
                <a:ext uri="{FF2B5EF4-FFF2-40B4-BE49-F238E27FC236}">
                  <a16:creationId xmlns:a16="http://schemas.microsoft.com/office/drawing/2014/main" id="{3BE833E6-3E43-45AC-9AC7-5E08FE03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%edi</a:t>
              </a:r>
            </a:p>
          </p:txBody>
        </p:sp>
        <p:sp>
          <p:nvSpPr>
            <p:cNvPr id="180266" name="Rectangle 42">
              <a:extLst>
                <a:ext uri="{FF2B5EF4-FFF2-40B4-BE49-F238E27FC236}">
                  <a16:creationId xmlns:a16="http://schemas.microsoft.com/office/drawing/2014/main" id="{F68A2E30-7A77-45FD-8D32-07E30EC8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80267" name="Rectangle 43">
              <a:extLst>
                <a:ext uri="{FF2B5EF4-FFF2-40B4-BE49-F238E27FC236}">
                  <a16:creationId xmlns:a16="http://schemas.microsoft.com/office/drawing/2014/main" id="{02AEE587-8729-4DB7-B14F-2BEAC95D0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%ebp</a:t>
              </a:r>
            </a:p>
          </p:txBody>
        </p:sp>
      </p:grpSp>
      <p:grpSp>
        <p:nvGrpSpPr>
          <p:cNvPr id="180268" name="Group 44">
            <a:extLst>
              <a:ext uri="{FF2B5EF4-FFF2-40B4-BE49-F238E27FC236}">
                <a16:creationId xmlns:a16="http://schemas.microsoft.com/office/drawing/2014/main" id="{E1289A56-1A21-44C8-B152-6A4FBF212C9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80269" name="Rectangle 45">
              <a:extLst>
                <a:ext uri="{FF2B5EF4-FFF2-40B4-BE49-F238E27FC236}">
                  <a16:creationId xmlns:a16="http://schemas.microsoft.com/office/drawing/2014/main" id="{C0C165CF-8CC7-41E9-86A9-915CFD58C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456</a:t>
              </a:r>
            </a:p>
          </p:txBody>
        </p:sp>
        <p:sp>
          <p:nvSpPr>
            <p:cNvPr id="180270" name="Rectangle 46">
              <a:extLst>
                <a:ext uri="{FF2B5EF4-FFF2-40B4-BE49-F238E27FC236}">
                  <a16:creationId xmlns:a16="http://schemas.microsoft.com/office/drawing/2014/main" id="{E828B4F9-A399-4EAE-ACC0-F9D8C9094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0x124</a:t>
              </a:r>
            </a:p>
          </p:txBody>
        </p:sp>
        <p:sp>
          <p:nvSpPr>
            <p:cNvPr id="180271" name="Rectangle 47">
              <a:extLst>
                <a:ext uri="{FF2B5EF4-FFF2-40B4-BE49-F238E27FC236}">
                  <a16:creationId xmlns:a16="http://schemas.microsoft.com/office/drawing/2014/main" id="{90B3B471-8522-40D5-BEDD-D9F2E2266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0x120</a:t>
              </a:r>
            </a:p>
          </p:txBody>
        </p:sp>
        <p:sp>
          <p:nvSpPr>
            <p:cNvPr id="180272" name="Rectangle 48">
              <a:extLst>
                <a:ext uri="{FF2B5EF4-FFF2-40B4-BE49-F238E27FC236}">
                  <a16:creationId xmlns:a16="http://schemas.microsoft.com/office/drawing/2014/main" id="{EAD63167-EF02-497C-A893-C67C8E307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solidFill>
                    <a:srgbClr val="CC0000"/>
                  </a:solidFill>
                  <a:latin typeface="Courier New" panose="02070309020205020404" pitchFamily="49" charset="0"/>
                </a:rPr>
                <a:t>123</a:t>
              </a:r>
            </a:p>
          </p:txBody>
        </p:sp>
        <p:sp>
          <p:nvSpPr>
            <p:cNvPr id="180273" name="Rectangle 49">
              <a:extLst>
                <a:ext uri="{FF2B5EF4-FFF2-40B4-BE49-F238E27FC236}">
                  <a16:creationId xmlns:a16="http://schemas.microsoft.com/office/drawing/2014/main" id="{CD832676-E564-4C76-82C1-3BDA5A1E4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80274" name="Rectangle 50">
              <a:extLst>
                <a:ext uri="{FF2B5EF4-FFF2-40B4-BE49-F238E27FC236}">
                  <a16:creationId xmlns:a16="http://schemas.microsoft.com/office/drawing/2014/main" id="{B6A80C0A-8FA1-4D60-A44F-79707B61B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80275" name="Rectangle 51">
              <a:extLst>
                <a:ext uri="{FF2B5EF4-FFF2-40B4-BE49-F238E27FC236}">
                  <a16:creationId xmlns:a16="http://schemas.microsoft.com/office/drawing/2014/main" id="{4224A5B7-DFC9-4385-A306-0CE3BD84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80276" name="Rectangle 52">
              <a:extLst>
                <a:ext uri="{FF2B5EF4-FFF2-40B4-BE49-F238E27FC236}">
                  <a16:creationId xmlns:a16="http://schemas.microsoft.com/office/drawing/2014/main" id="{3C14C3E9-D8F2-4C2D-93E2-9FD92BCF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5DBDEEE-3CD5-4EA1-B278-E03FA5F16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2590800"/>
            <a:ext cx="727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en-US"/>
              <a:t>text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C733D845-8455-49BF-817A-184B872A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3810000"/>
            <a:ext cx="727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en-US"/>
              <a:t>text</a:t>
            </a: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90201E09-39A6-4C21-9CCA-5FBE7B7B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10001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en-US"/>
              <a:t>binary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B5577565-B125-47A6-A0A6-6AD11A22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43600"/>
            <a:ext cx="10001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en-US"/>
              <a:t>binary</a:t>
            </a:r>
          </a:p>
        </p:txBody>
      </p:sp>
      <p:sp>
        <p:nvSpPr>
          <p:cNvPr id="148486" name="Line 6">
            <a:extLst>
              <a:ext uri="{FF2B5EF4-FFF2-40B4-BE49-F238E27FC236}">
                <a16:creationId xmlns:a16="http://schemas.microsoft.com/office/drawing/2014/main" id="{A3F59DF8-C336-425F-97C1-EB31F917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3054350"/>
            <a:ext cx="0" cy="58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7C3315E3-B04C-4582-B6F0-9158C0EB6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3171825"/>
            <a:ext cx="25019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Compiler (</a:t>
            </a:r>
            <a:r>
              <a:rPr lang="en-US" altLang="en-US">
                <a:latin typeface="Courier New" panose="02070309020205020404" pitchFamily="49" charset="0"/>
              </a:rPr>
              <a:t>gcc -S</a:t>
            </a:r>
            <a:r>
              <a:rPr lang="en-US" altLang="en-US"/>
              <a:t>)</a:t>
            </a:r>
          </a:p>
        </p:txBody>
      </p:sp>
      <p:sp>
        <p:nvSpPr>
          <p:cNvPr id="148488" name="Rectangle 8">
            <a:extLst>
              <a:ext uri="{FF2B5EF4-FFF2-40B4-BE49-F238E27FC236}">
                <a16:creationId xmlns:a16="http://schemas.microsoft.com/office/drawing/2014/main" id="{F4F2B753-D414-4547-85A0-06092CEE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4314825"/>
            <a:ext cx="3048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Assembler (</a:t>
            </a:r>
            <a:r>
              <a:rPr lang="en-US" altLang="en-US">
                <a:latin typeface="Courier New" panose="02070309020205020404" pitchFamily="49" charset="0"/>
              </a:rPr>
              <a:t>gcc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as</a:t>
            </a:r>
            <a:r>
              <a:rPr lang="en-US" altLang="en-US"/>
              <a:t>)</a:t>
            </a:r>
          </a:p>
        </p:txBody>
      </p:sp>
      <p:sp>
        <p:nvSpPr>
          <p:cNvPr id="148489" name="Rectangle 9">
            <a:extLst>
              <a:ext uri="{FF2B5EF4-FFF2-40B4-BE49-F238E27FC236}">
                <a16:creationId xmlns:a16="http://schemas.microsoft.com/office/drawing/2014/main" id="{8ED39E38-03FF-4424-AB2D-1163784B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410200"/>
            <a:ext cx="26384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Linker (</a:t>
            </a:r>
            <a:r>
              <a:rPr lang="en-US" altLang="en-US">
                <a:latin typeface="Courier New" panose="02070309020205020404" pitchFamily="49" charset="0"/>
              </a:rPr>
              <a:t>gcc</a:t>
            </a:r>
            <a:r>
              <a:rPr lang="en-US" altLang="en-US"/>
              <a:t> or</a:t>
            </a:r>
            <a:r>
              <a:rPr lang="en-US" altLang="en-US">
                <a:latin typeface="Courier" pitchFamily="49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ld</a:t>
            </a:r>
            <a:r>
              <a:rPr lang="en-US" altLang="en-US"/>
              <a:t>)</a:t>
            </a:r>
          </a:p>
        </p:txBody>
      </p:sp>
      <p:sp>
        <p:nvSpPr>
          <p:cNvPr id="148490" name="Rectangle 10">
            <a:extLst>
              <a:ext uri="{FF2B5EF4-FFF2-40B4-BE49-F238E27FC236}">
                <a16:creationId xmlns:a16="http://schemas.microsoft.com/office/drawing/2014/main" id="{BEF71B04-FB4F-41C2-99BF-8238DC49E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2579688"/>
            <a:ext cx="3263900" cy="39211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C program (</a:t>
            </a:r>
            <a:r>
              <a:rPr lang="en-US" altLang="en-US">
                <a:latin typeface="Courier New" panose="02070309020205020404" pitchFamily="49" charset="0"/>
              </a:rPr>
              <a:t>p1.c p2.c</a:t>
            </a:r>
            <a:r>
              <a:rPr lang="en-US" altLang="en-US"/>
              <a:t>)</a:t>
            </a:r>
          </a:p>
        </p:txBody>
      </p:sp>
      <p:sp>
        <p:nvSpPr>
          <p:cNvPr id="148491" name="Rectangle 11">
            <a:extLst>
              <a:ext uri="{FF2B5EF4-FFF2-40B4-BE49-F238E27FC236}">
                <a16:creationId xmlns:a16="http://schemas.microsoft.com/office/drawing/2014/main" id="{60CE1185-586B-4FC7-B60B-0C013F51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3657600"/>
            <a:ext cx="3492500" cy="39211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Asm program (</a:t>
            </a:r>
            <a:r>
              <a:rPr lang="en-US" altLang="en-US">
                <a:latin typeface="Courier New" panose="02070309020205020404" pitchFamily="49" charset="0"/>
              </a:rPr>
              <a:t>p1.s p2.s</a:t>
            </a:r>
            <a:r>
              <a:rPr lang="en-US" altLang="en-US"/>
              <a:t>)</a:t>
            </a:r>
          </a:p>
        </p:txBody>
      </p:sp>
      <p:sp>
        <p:nvSpPr>
          <p:cNvPr id="148492" name="Rectangle 12">
            <a:extLst>
              <a:ext uri="{FF2B5EF4-FFF2-40B4-BE49-F238E27FC236}">
                <a16:creationId xmlns:a16="http://schemas.microsoft.com/office/drawing/2014/main" id="{0E418FAD-9B0E-4F0F-BE66-DB159C18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8" y="4800600"/>
            <a:ext cx="3721100" cy="392113"/>
          </a:xfrm>
          <a:prstGeom prst="rect">
            <a:avLst/>
          </a:prstGeom>
          <a:solidFill>
            <a:srgbClr val="CC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Object program (</a:t>
            </a:r>
            <a:r>
              <a:rPr lang="en-US" altLang="en-US">
                <a:latin typeface="Courier New" panose="02070309020205020404" pitchFamily="49" charset="0"/>
              </a:rPr>
              <a:t>p1.o p2.o</a:t>
            </a:r>
            <a:r>
              <a:rPr lang="en-US" altLang="en-US"/>
              <a:t>)</a:t>
            </a:r>
          </a:p>
        </p:txBody>
      </p:sp>
      <p:sp>
        <p:nvSpPr>
          <p:cNvPr id="148493" name="Rectangle 13">
            <a:extLst>
              <a:ext uri="{FF2B5EF4-FFF2-40B4-BE49-F238E27FC236}">
                <a16:creationId xmlns:a16="http://schemas.microsoft.com/office/drawing/2014/main" id="{41E3A81A-3626-47F6-AE61-77D64978E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3600"/>
            <a:ext cx="3748088" cy="392113"/>
          </a:xfrm>
          <a:prstGeom prst="rect">
            <a:avLst/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Executable program (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)</a:t>
            </a:r>
          </a:p>
        </p:txBody>
      </p:sp>
      <p:sp>
        <p:nvSpPr>
          <p:cNvPr id="148494" name="Line 14">
            <a:extLst>
              <a:ext uri="{FF2B5EF4-FFF2-40B4-BE49-F238E27FC236}">
                <a16:creationId xmlns:a16="http://schemas.microsoft.com/office/drawing/2014/main" id="{C66724BC-62DE-454C-8FA5-24017A7A7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4197350"/>
            <a:ext cx="0" cy="58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48495" name="Line 15">
            <a:extLst>
              <a:ext uri="{FF2B5EF4-FFF2-40B4-BE49-F238E27FC236}">
                <a16:creationId xmlns:a16="http://schemas.microsoft.com/office/drawing/2014/main" id="{4D4B36CA-8965-453C-8AB2-20FD7BCA2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5340350"/>
            <a:ext cx="0" cy="58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48496" name="Rectangle 16">
            <a:extLst>
              <a:ext uri="{FF2B5EF4-FFF2-40B4-BE49-F238E27FC236}">
                <a16:creationId xmlns:a16="http://schemas.microsoft.com/office/drawing/2014/main" id="{04E6814D-0C94-4C56-BA37-A9068CAEC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800600"/>
            <a:ext cx="2044700" cy="666750"/>
          </a:xfrm>
          <a:prstGeom prst="rect">
            <a:avLst/>
          </a:prstGeom>
          <a:solidFill>
            <a:srgbClr val="CC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/>
              <a:t>Static libraries (</a:t>
            </a:r>
            <a:r>
              <a:rPr lang="en-US" altLang="en-US">
                <a:latin typeface="Courier New" panose="02070309020205020404" pitchFamily="49" charset="0"/>
              </a:rPr>
              <a:t>.a</a:t>
            </a:r>
            <a:r>
              <a:rPr lang="en-US" altLang="en-US"/>
              <a:t>)</a:t>
            </a:r>
          </a:p>
        </p:txBody>
      </p:sp>
      <p:sp>
        <p:nvSpPr>
          <p:cNvPr id="148497" name="Line 17">
            <a:extLst>
              <a:ext uri="{FF2B5EF4-FFF2-40B4-BE49-F238E27FC236}">
                <a16:creationId xmlns:a16="http://schemas.microsoft.com/office/drawing/2014/main" id="{2011B47C-D8BB-4F11-80E8-D7DFFEB581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0292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48498" name="Rectangle 18">
            <a:extLst>
              <a:ext uri="{FF2B5EF4-FFF2-40B4-BE49-F238E27FC236}">
                <a16:creationId xmlns:a16="http://schemas.microsoft.com/office/drawing/2014/main" id="{269C5598-DEB7-44C8-B2FF-639199F63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285750"/>
            <a:ext cx="6297612" cy="573088"/>
          </a:xfrm>
        </p:spPr>
        <p:txBody>
          <a:bodyPr/>
          <a:lstStyle/>
          <a:p>
            <a:r>
              <a:rPr lang="en-US" altLang="en-US"/>
              <a:t>Turning C into Object Code</a:t>
            </a:r>
          </a:p>
        </p:txBody>
      </p:sp>
      <p:sp>
        <p:nvSpPr>
          <p:cNvPr id="148499" name="Rectangle 19">
            <a:extLst>
              <a:ext uri="{FF2B5EF4-FFF2-40B4-BE49-F238E27FC236}">
                <a16:creationId xmlns:a16="http://schemas.microsoft.com/office/drawing/2014/main" id="{58F576C4-72AF-474F-80E0-0268D9BC3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altLang="en-US"/>
              <a:t>Code in files 	</a:t>
            </a:r>
            <a:r>
              <a:rPr lang="en-US" altLang="en-US">
                <a:latin typeface="Courier New" panose="02070309020205020404" pitchFamily="49" charset="0"/>
              </a:rPr>
              <a:t>p1.c p2.c</a:t>
            </a:r>
            <a:endParaRPr lang="en-US" altLang="en-US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altLang="en-US"/>
              <a:t>Compile with command: 	</a:t>
            </a:r>
            <a:r>
              <a:rPr lang="en-US" altLang="en-US">
                <a:latin typeface="Courier New" panose="02070309020205020404" pitchFamily="49" charset="0"/>
              </a:rPr>
              <a:t>gcc -O p1.c p2.c -o p</a:t>
            </a:r>
            <a:endParaRPr lang="en-US" altLang="en-US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altLang="en-US"/>
              <a:t>Use optimizations (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-O</a:t>
            </a:r>
            <a:r>
              <a:rPr lang="en-US" altLang="en-US"/>
              <a:t>)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altLang="en-US"/>
              <a:t>Put resulting binary in file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endParaRPr lang="en-US" altLang="en-US"/>
          </a:p>
        </p:txBody>
      </p:sp>
      <p:grpSp>
        <p:nvGrpSpPr>
          <p:cNvPr id="20" name="Group 3">
            <a:extLst>
              <a:ext uri="{FF2B5EF4-FFF2-40B4-BE49-F238E27FC236}">
                <a16:creationId xmlns:a16="http://schemas.microsoft.com/office/drawing/2014/main" id="{CD7E49BE-5F04-447B-8C24-4B0795A819C1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21" name="Picture 2" descr="KL Deemed to be University Logo">
              <a:extLst>
                <a:ext uri="{FF2B5EF4-FFF2-40B4-BE49-F238E27FC236}">
                  <a16:creationId xmlns:a16="http://schemas.microsoft.com/office/drawing/2014/main" id="{B8935D30-40A3-4E54-AB01-C806B73FA4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544218-653F-4E16-BB4A-EA540859D59F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3EF55F-A22A-42F2-8BF2-C9F9F4A13B0C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B39225-E703-48A4-B990-FF02E2718CDD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155122-1A4F-4E03-B324-DB5F2E7AC7E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A068BE-A2F4-4030-9C4E-925B9A8F9C84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E385DD-B898-4BAC-B551-B62F73AFF63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C66398A-C565-4130-828D-332B50DBE1B0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3E840EA7-6525-4000-AF77-410ED7A06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5595937" cy="573088"/>
          </a:xfrm>
        </p:spPr>
        <p:txBody>
          <a:bodyPr/>
          <a:lstStyle/>
          <a:p>
            <a:r>
              <a:rPr lang="en-US" altLang="en-US"/>
              <a:t>Understanding Swap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518FEF69-3429-4940-B763-DE3BC9F3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12(%ebp),%ecx	# ecx = yp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8(%ebp),%edx	# edx = xp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(%ecx),%eax	# eax = *yp (t1)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(%edx),%ebx	# ebx = *xp (t0)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CC0000"/>
                </a:solidFill>
                <a:latin typeface="Courier New" panose="02070309020205020404" pitchFamily="49" charset="0"/>
              </a:rPr>
              <a:t>movl %eax,(%edx)	# *xp = eax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%ebx,(%ecx)	# *yp = ebx </a:t>
            </a:r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016FB628-4FE1-4876-804C-B5A5AC907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</a:t>
            </a:r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CC21A5F9-3FA5-4B71-A682-B06FFB23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</a:t>
            </a:r>
          </a:p>
        </p:txBody>
      </p:sp>
      <p:sp>
        <p:nvSpPr>
          <p:cNvPr id="183302" name="Rectangle 6">
            <a:extLst>
              <a:ext uri="{FF2B5EF4-FFF2-40B4-BE49-F238E27FC236}">
                <a16:creationId xmlns:a16="http://schemas.microsoft.com/office/drawing/2014/main" id="{A8A7F8B2-12EF-4D25-A36F-6AC455256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Rtn adr</a:t>
            </a:r>
          </a:p>
        </p:txBody>
      </p:sp>
      <p:sp>
        <p:nvSpPr>
          <p:cNvPr id="183303" name="Rectangle 7">
            <a:extLst>
              <a:ext uri="{FF2B5EF4-FFF2-40B4-BE49-F238E27FC236}">
                <a16:creationId xmlns:a16="http://schemas.microsoft.com/office/drawing/2014/main" id="{1C1B07A9-7C08-4DC9-9033-2E8B4503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83304" name="Line 8">
            <a:extLst>
              <a:ext uri="{FF2B5EF4-FFF2-40B4-BE49-F238E27FC236}">
                <a16:creationId xmlns:a16="http://schemas.microsoft.com/office/drawing/2014/main" id="{DC20662D-535E-46DA-9D34-260A57776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5" name="Text Box 9">
            <a:extLst>
              <a:ext uri="{FF2B5EF4-FFF2-40B4-BE49-F238E27FC236}">
                <a16:creationId xmlns:a16="http://schemas.microsoft.com/office/drawing/2014/main" id="{168F1D2E-F48D-49B7-9C89-8AA01358A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731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%ebp</a:t>
            </a:r>
          </a:p>
        </p:txBody>
      </p:sp>
      <p:sp>
        <p:nvSpPr>
          <p:cNvPr id="183306" name="Text Box 10">
            <a:extLst>
              <a:ext uri="{FF2B5EF4-FFF2-40B4-BE49-F238E27FC236}">
                <a16:creationId xmlns:a16="http://schemas.microsoft.com/office/drawing/2014/main" id="{FEF9417E-65C0-404E-8D71-4106AA673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05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0 </a:t>
            </a:r>
          </a:p>
        </p:txBody>
      </p:sp>
      <p:sp>
        <p:nvSpPr>
          <p:cNvPr id="183307" name="Text Box 11">
            <a:extLst>
              <a:ext uri="{FF2B5EF4-FFF2-40B4-BE49-F238E27FC236}">
                <a16:creationId xmlns:a16="http://schemas.microsoft.com/office/drawing/2014/main" id="{39200133-BFFF-4B64-B9BA-106D23956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4 </a:t>
            </a:r>
          </a:p>
        </p:txBody>
      </p:sp>
      <p:sp>
        <p:nvSpPr>
          <p:cNvPr id="183308" name="Text Box 12">
            <a:extLst>
              <a:ext uri="{FF2B5EF4-FFF2-40B4-BE49-F238E27FC236}">
                <a16:creationId xmlns:a16="http://schemas.microsoft.com/office/drawing/2014/main" id="{6A8A5D92-49A1-4521-8D0B-4A20AAD2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8 </a:t>
            </a:r>
          </a:p>
        </p:txBody>
      </p:sp>
      <p:sp>
        <p:nvSpPr>
          <p:cNvPr id="183309" name="Text Box 13">
            <a:extLst>
              <a:ext uri="{FF2B5EF4-FFF2-40B4-BE49-F238E27FC236}">
                <a16:creationId xmlns:a16="http://schemas.microsoft.com/office/drawing/2014/main" id="{C1A8ACC9-0B3B-4292-BCEA-04708297A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62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 </a:t>
            </a:r>
          </a:p>
        </p:txBody>
      </p:sp>
      <p:sp>
        <p:nvSpPr>
          <p:cNvPr id="183310" name="Text Box 14">
            <a:extLst>
              <a:ext uri="{FF2B5EF4-FFF2-40B4-BE49-F238E27FC236}">
                <a16:creationId xmlns:a16="http://schemas.microsoft.com/office/drawing/2014/main" id="{26170747-1908-480D-B579-EA8508549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Offset</a:t>
            </a:r>
          </a:p>
        </p:txBody>
      </p:sp>
      <p:sp>
        <p:nvSpPr>
          <p:cNvPr id="183311" name="Rectangle 15">
            <a:extLst>
              <a:ext uri="{FF2B5EF4-FFF2-40B4-BE49-F238E27FC236}">
                <a16:creationId xmlns:a16="http://schemas.microsoft.com/office/drawing/2014/main" id="{263E131C-383B-4E16-AE37-CF0210D5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83312" name="Text Box 16">
            <a:extLst>
              <a:ext uri="{FF2B5EF4-FFF2-40B4-BE49-F238E27FC236}">
                <a16:creationId xmlns:a16="http://schemas.microsoft.com/office/drawing/2014/main" id="{1EFCAF8F-4812-491D-A0EB-A8CE83DA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-4 </a:t>
            </a:r>
          </a:p>
        </p:txBody>
      </p:sp>
      <p:sp>
        <p:nvSpPr>
          <p:cNvPr id="183313" name="Rectangle 17">
            <a:extLst>
              <a:ext uri="{FF2B5EF4-FFF2-40B4-BE49-F238E27FC236}">
                <a16:creationId xmlns:a16="http://schemas.microsoft.com/office/drawing/2014/main" id="{F73C42B9-C0A6-4CA4-BBAF-E0FDA03B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CC0000"/>
                </a:solidFill>
                <a:latin typeface="Courier New" panose="02070309020205020404" pitchFamily="49" charset="0"/>
              </a:rPr>
              <a:t>456</a:t>
            </a:r>
          </a:p>
        </p:txBody>
      </p:sp>
      <p:sp>
        <p:nvSpPr>
          <p:cNvPr id="183314" name="Rectangle 18">
            <a:extLst>
              <a:ext uri="{FF2B5EF4-FFF2-40B4-BE49-F238E27FC236}">
                <a16:creationId xmlns:a16="http://schemas.microsoft.com/office/drawing/2014/main" id="{873ECD34-57E5-4555-9246-E69891BF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456</a:t>
            </a:r>
          </a:p>
        </p:txBody>
      </p:sp>
      <p:sp>
        <p:nvSpPr>
          <p:cNvPr id="183315" name="Rectangle 19">
            <a:extLst>
              <a:ext uri="{FF2B5EF4-FFF2-40B4-BE49-F238E27FC236}">
                <a16:creationId xmlns:a16="http://schemas.microsoft.com/office/drawing/2014/main" id="{154AE14E-9395-41E1-AA70-F45DC3CE1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83316" name="Rectangle 20">
            <a:extLst>
              <a:ext uri="{FF2B5EF4-FFF2-40B4-BE49-F238E27FC236}">
                <a16:creationId xmlns:a16="http://schemas.microsoft.com/office/drawing/2014/main" id="{4ED171C0-8F12-4B5E-B2A3-4CAFEAB5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83317" name="Rectangle 21">
            <a:extLst>
              <a:ext uri="{FF2B5EF4-FFF2-40B4-BE49-F238E27FC236}">
                <a16:creationId xmlns:a16="http://schemas.microsoft.com/office/drawing/2014/main" id="{2A14CA2C-3C94-46B6-9F3A-ECE4D411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83318" name="Text Box 22">
            <a:extLst>
              <a:ext uri="{FF2B5EF4-FFF2-40B4-BE49-F238E27FC236}">
                <a16:creationId xmlns:a16="http://schemas.microsoft.com/office/drawing/2014/main" id="{0813E486-5814-468D-98FA-852C23463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Address</a:t>
            </a:r>
          </a:p>
        </p:txBody>
      </p:sp>
      <p:sp>
        <p:nvSpPr>
          <p:cNvPr id="183319" name="Text Box 23">
            <a:extLst>
              <a:ext uri="{FF2B5EF4-FFF2-40B4-BE49-F238E27FC236}">
                <a16:creationId xmlns:a16="http://schemas.microsoft.com/office/drawing/2014/main" id="{C3A3E5E7-497D-476E-8434-78EA41ED3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 </a:t>
            </a:r>
          </a:p>
        </p:txBody>
      </p:sp>
      <p:sp>
        <p:nvSpPr>
          <p:cNvPr id="183320" name="Text Box 24">
            <a:extLst>
              <a:ext uri="{FF2B5EF4-FFF2-40B4-BE49-F238E27FC236}">
                <a16:creationId xmlns:a16="http://schemas.microsoft.com/office/drawing/2014/main" id="{9615ADEF-F14F-4BA7-8033-02DD5457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 </a:t>
            </a:r>
          </a:p>
        </p:txBody>
      </p:sp>
      <p:sp>
        <p:nvSpPr>
          <p:cNvPr id="183321" name="Text Box 25">
            <a:extLst>
              <a:ext uri="{FF2B5EF4-FFF2-40B4-BE49-F238E27FC236}">
                <a16:creationId xmlns:a16="http://schemas.microsoft.com/office/drawing/2014/main" id="{209CEE10-08C0-4806-82B9-C52145D1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0x11c </a:t>
            </a:r>
          </a:p>
        </p:txBody>
      </p:sp>
      <p:sp>
        <p:nvSpPr>
          <p:cNvPr id="183322" name="Text Box 26">
            <a:extLst>
              <a:ext uri="{FF2B5EF4-FFF2-40B4-BE49-F238E27FC236}">
                <a16:creationId xmlns:a16="http://schemas.microsoft.com/office/drawing/2014/main" id="{FB7F3D67-39D8-4A2B-BB79-9F6F1DB9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0x118 </a:t>
            </a:r>
          </a:p>
        </p:txBody>
      </p:sp>
      <p:sp>
        <p:nvSpPr>
          <p:cNvPr id="183323" name="Text Box 27">
            <a:extLst>
              <a:ext uri="{FF2B5EF4-FFF2-40B4-BE49-F238E27FC236}">
                <a16:creationId xmlns:a16="http://schemas.microsoft.com/office/drawing/2014/main" id="{37A48970-413E-47CE-B7FA-064880B36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0x114 </a:t>
            </a:r>
          </a:p>
        </p:txBody>
      </p:sp>
      <p:sp>
        <p:nvSpPr>
          <p:cNvPr id="183324" name="Text Box 28">
            <a:extLst>
              <a:ext uri="{FF2B5EF4-FFF2-40B4-BE49-F238E27FC236}">
                <a16:creationId xmlns:a16="http://schemas.microsoft.com/office/drawing/2014/main" id="{4B1F3F2B-894F-4751-9C15-401A8D342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0x110 </a:t>
            </a:r>
          </a:p>
        </p:txBody>
      </p:sp>
      <p:sp>
        <p:nvSpPr>
          <p:cNvPr id="183325" name="Text Box 29">
            <a:extLst>
              <a:ext uri="{FF2B5EF4-FFF2-40B4-BE49-F238E27FC236}">
                <a16:creationId xmlns:a16="http://schemas.microsoft.com/office/drawing/2014/main" id="{EEB67D03-D3B3-4C25-8883-D0B781708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0x10c</a:t>
            </a:r>
          </a:p>
        </p:txBody>
      </p:sp>
      <p:sp>
        <p:nvSpPr>
          <p:cNvPr id="183326" name="Text Box 30">
            <a:extLst>
              <a:ext uri="{FF2B5EF4-FFF2-40B4-BE49-F238E27FC236}">
                <a16:creationId xmlns:a16="http://schemas.microsoft.com/office/drawing/2014/main" id="{C0C8C994-AB59-45BD-B4F2-D38FA4D7A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0x108 </a:t>
            </a:r>
          </a:p>
        </p:txBody>
      </p:sp>
      <p:sp>
        <p:nvSpPr>
          <p:cNvPr id="183327" name="Text Box 31">
            <a:extLst>
              <a:ext uri="{FF2B5EF4-FFF2-40B4-BE49-F238E27FC236}">
                <a16:creationId xmlns:a16="http://schemas.microsoft.com/office/drawing/2014/main" id="{06AFE417-2884-45BF-A4FA-F07ECEBA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0x104 </a:t>
            </a:r>
          </a:p>
        </p:txBody>
      </p:sp>
      <p:sp>
        <p:nvSpPr>
          <p:cNvPr id="183328" name="Text Box 32">
            <a:extLst>
              <a:ext uri="{FF2B5EF4-FFF2-40B4-BE49-F238E27FC236}">
                <a16:creationId xmlns:a16="http://schemas.microsoft.com/office/drawing/2014/main" id="{E0A7D8AB-4611-48DC-B1CC-BAEBB8199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0x100 </a:t>
            </a:r>
          </a:p>
        </p:txBody>
      </p:sp>
      <p:sp>
        <p:nvSpPr>
          <p:cNvPr id="183329" name="Rectangle 33">
            <a:extLst>
              <a:ext uri="{FF2B5EF4-FFF2-40B4-BE49-F238E27FC236}">
                <a16:creationId xmlns:a16="http://schemas.microsoft.com/office/drawing/2014/main" id="{B93AFD36-3150-4C80-9581-0F7EDC21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yp</a:t>
            </a:r>
          </a:p>
        </p:txBody>
      </p:sp>
      <p:sp>
        <p:nvSpPr>
          <p:cNvPr id="183330" name="Rectangle 34">
            <a:extLst>
              <a:ext uri="{FF2B5EF4-FFF2-40B4-BE49-F238E27FC236}">
                <a16:creationId xmlns:a16="http://schemas.microsoft.com/office/drawing/2014/main" id="{05C15E6F-6525-49CB-91C0-30F6EF8F7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xp</a:t>
            </a:r>
          </a:p>
        </p:txBody>
      </p:sp>
      <p:grpSp>
        <p:nvGrpSpPr>
          <p:cNvPr id="183331" name="Group 35">
            <a:extLst>
              <a:ext uri="{FF2B5EF4-FFF2-40B4-BE49-F238E27FC236}">
                <a16:creationId xmlns:a16="http://schemas.microsoft.com/office/drawing/2014/main" id="{5A01453E-48C1-4858-A801-4C7E338A79E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>
              <a:extLst>
                <a:ext uri="{FF2B5EF4-FFF2-40B4-BE49-F238E27FC236}">
                  <a16:creationId xmlns:a16="http://schemas.microsoft.com/office/drawing/2014/main" id="{31A38907-BB73-4356-B4BD-6E4C6CF85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%eax</a:t>
              </a:r>
            </a:p>
          </p:txBody>
        </p:sp>
        <p:sp>
          <p:nvSpPr>
            <p:cNvPr id="183333" name="Rectangle 37">
              <a:extLst>
                <a:ext uri="{FF2B5EF4-FFF2-40B4-BE49-F238E27FC236}">
                  <a16:creationId xmlns:a16="http://schemas.microsoft.com/office/drawing/2014/main" id="{9E923527-7015-4CFE-A66D-4BA99FE5C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%edx</a:t>
              </a:r>
            </a:p>
          </p:txBody>
        </p:sp>
        <p:sp>
          <p:nvSpPr>
            <p:cNvPr id="183334" name="Rectangle 38">
              <a:extLst>
                <a:ext uri="{FF2B5EF4-FFF2-40B4-BE49-F238E27FC236}">
                  <a16:creationId xmlns:a16="http://schemas.microsoft.com/office/drawing/2014/main" id="{A599F16A-46D9-4478-8F5B-1163E513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%ecx</a:t>
              </a:r>
            </a:p>
          </p:txBody>
        </p:sp>
        <p:sp>
          <p:nvSpPr>
            <p:cNvPr id="183335" name="Rectangle 39">
              <a:extLst>
                <a:ext uri="{FF2B5EF4-FFF2-40B4-BE49-F238E27FC236}">
                  <a16:creationId xmlns:a16="http://schemas.microsoft.com/office/drawing/2014/main" id="{39238DFD-CDF9-45FB-AC2C-7B5FD955A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%ebx</a:t>
              </a:r>
            </a:p>
          </p:txBody>
        </p:sp>
        <p:sp>
          <p:nvSpPr>
            <p:cNvPr id="183336" name="Rectangle 40">
              <a:extLst>
                <a:ext uri="{FF2B5EF4-FFF2-40B4-BE49-F238E27FC236}">
                  <a16:creationId xmlns:a16="http://schemas.microsoft.com/office/drawing/2014/main" id="{A9DB8D1B-5D2B-421A-BF53-01EF5717D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%esi</a:t>
              </a:r>
            </a:p>
          </p:txBody>
        </p:sp>
        <p:sp>
          <p:nvSpPr>
            <p:cNvPr id="183337" name="Rectangle 41">
              <a:extLst>
                <a:ext uri="{FF2B5EF4-FFF2-40B4-BE49-F238E27FC236}">
                  <a16:creationId xmlns:a16="http://schemas.microsoft.com/office/drawing/2014/main" id="{DC824DEC-1BF2-4634-A2CE-3959247F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%edi</a:t>
              </a:r>
            </a:p>
          </p:txBody>
        </p:sp>
        <p:sp>
          <p:nvSpPr>
            <p:cNvPr id="183338" name="Rectangle 42">
              <a:extLst>
                <a:ext uri="{FF2B5EF4-FFF2-40B4-BE49-F238E27FC236}">
                  <a16:creationId xmlns:a16="http://schemas.microsoft.com/office/drawing/2014/main" id="{79415135-12CA-4D8F-9E25-A5850A469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83339" name="Rectangle 43">
              <a:extLst>
                <a:ext uri="{FF2B5EF4-FFF2-40B4-BE49-F238E27FC236}">
                  <a16:creationId xmlns:a16="http://schemas.microsoft.com/office/drawing/2014/main" id="{40421FCC-C592-40F8-A205-73C56784D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%ebp</a:t>
              </a:r>
            </a:p>
          </p:txBody>
        </p:sp>
      </p:grpSp>
      <p:grpSp>
        <p:nvGrpSpPr>
          <p:cNvPr id="183340" name="Group 44">
            <a:extLst>
              <a:ext uri="{FF2B5EF4-FFF2-40B4-BE49-F238E27FC236}">
                <a16:creationId xmlns:a16="http://schemas.microsoft.com/office/drawing/2014/main" id="{4B70E93E-CBEE-4771-83BE-4AF25FCD7AF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83341" name="Rectangle 45">
              <a:extLst>
                <a:ext uri="{FF2B5EF4-FFF2-40B4-BE49-F238E27FC236}">
                  <a16:creationId xmlns:a16="http://schemas.microsoft.com/office/drawing/2014/main" id="{5E412DD8-5C1E-4563-8B87-DF52081D8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456</a:t>
              </a:r>
            </a:p>
          </p:txBody>
        </p:sp>
        <p:sp>
          <p:nvSpPr>
            <p:cNvPr id="183342" name="Rectangle 46">
              <a:extLst>
                <a:ext uri="{FF2B5EF4-FFF2-40B4-BE49-F238E27FC236}">
                  <a16:creationId xmlns:a16="http://schemas.microsoft.com/office/drawing/2014/main" id="{D8B606E0-9946-4812-8F24-CC90E8403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0x124</a:t>
              </a:r>
            </a:p>
          </p:txBody>
        </p:sp>
        <p:sp>
          <p:nvSpPr>
            <p:cNvPr id="183343" name="Rectangle 47">
              <a:extLst>
                <a:ext uri="{FF2B5EF4-FFF2-40B4-BE49-F238E27FC236}">
                  <a16:creationId xmlns:a16="http://schemas.microsoft.com/office/drawing/2014/main" id="{341F4187-1FDF-4772-A749-4EA901FC0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0x120</a:t>
              </a:r>
            </a:p>
          </p:txBody>
        </p:sp>
        <p:sp>
          <p:nvSpPr>
            <p:cNvPr id="183344" name="Rectangle 48">
              <a:extLst>
                <a:ext uri="{FF2B5EF4-FFF2-40B4-BE49-F238E27FC236}">
                  <a16:creationId xmlns:a16="http://schemas.microsoft.com/office/drawing/2014/main" id="{D4025428-0A5D-484B-B4FE-5F2685387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123</a:t>
              </a:r>
            </a:p>
          </p:txBody>
        </p:sp>
        <p:sp>
          <p:nvSpPr>
            <p:cNvPr id="183345" name="Rectangle 49">
              <a:extLst>
                <a:ext uri="{FF2B5EF4-FFF2-40B4-BE49-F238E27FC236}">
                  <a16:creationId xmlns:a16="http://schemas.microsoft.com/office/drawing/2014/main" id="{504AEAF7-1CC6-4929-A437-D2708665D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83346" name="Rectangle 50">
              <a:extLst>
                <a:ext uri="{FF2B5EF4-FFF2-40B4-BE49-F238E27FC236}">
                  <a16:creationId xmlns:a16="http://schemas.microsoft.com/office/drawing/2014/main" id="{21369E4C-9CDB-42B6-88B3-9CFA9AFED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83347" name="Rectangle 51">
              <a:extLst>
                <a:ext uri="{FF2B5EF4-FFF2-40B4-BE49-F238E27FC236}">
                  <a16:creationId xmlns:a16="http://schemas.microsoft.com/office/drawing/2014/main" id="{73EE0B46-F05D-4D60-87DE-4D8210EC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83348" name="Rectangle 52">
              <a:extLst>
                <a:ext uri="{FF2B5EF4-FFF2-40B4-BE49-F238E27FC236}">
                  <a16:creationId xmlns:a16="http://schemas.microsoft.com/office/drawing/2014/main" id="{6D4999F7-C98E-4DC4-A7B0-8445C65CA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45D6BABA-929C-45B6-A8C1-A6247D9AA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5595937" cy="573088"/>
          </a:xfrm>
        </p:spPr>
        <p:txBody>
          <a:bodyPr/>
          <a:lstStyle/>
          <a:p>
            <a:r>
              <a:rPr lang="en-US" altLang="en-US"/>
              <a:t>Understanding Swap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0A230E64-38A0-482D-BA02-2033DF3AB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12(%ebp),%ecx	# ecx = yp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8(%ebp),%edx	# edx = xp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(%ecx),%eax	# eax = *yp (t1)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(%edx),%ebx	# ebx = *xp (t0)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%eax,(%edx)	# *xp = eax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CC0000"/>
                </a:solidFill>
                <a:latin typeface="Courier New" panose="02070309020205020404" pitchFamily="49" charset="0"/>
              </a:rPr>
              <a:t>movl %ebx,(%ecx)	# *yp = ebx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580E92FE-3AEA-4D4D-9005-62C2A99D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</a:t>
            </a:r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685F19D9-58A8-4F26-8E4C-BE10A40BD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BA124ACA-2D04-40EC-A559-ADC0D49E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/>
              <a:t>Rtn adr</a:t>
            </a:r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BCE58F3B-A4AD-4FB1-8120-FB8C02A91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84328" name="Line 8">
            <a:extLst>
              <a:ext uri="{FF2B5EF4-FFF2-40B4-BE49-F238E27FC236}">
                <a16:creationId xmlns:a16="http://schemas.microsoft.com/office/drawing/2014/main" id="{3B4386B7-24DC-476E-A508-20CA13DFE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9" name="Text Box 9">
            <a:extLst>
              <a:ext uri="{FF2B5EF4-FFF2-40B4-BE49-F238E27FC236}">
                <a16:creationId xmlns:a16="http://schemas.microsoft.com/office/drawing/2014/main" id="{9B7A47F8-07AF-40D9-8EC9-52ACF557B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731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%ebp</a:t>
            </a:r>
          </a:p>
        </p:txBody>
      </p:sp>
      <p:sp>
        <p:nvSpPr>
          <p:cNvPr id="184330" name="Text Box 10">
            <a:extLst>
              <a:ext uri="{FF2B5EF4-FFF2-40B4-BE49-F238E27FC236}">
                <a16:creationId xmlns:a16="http://schemas.microsoft.com/office/drawing/2014/main" id="{0CC562AA-22C4-491B-94FB-E8825988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05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0 </a:t>
            </a:r>
          </a:p>
        </p:txBody>
      </p:sp>
      <p:sp>
        <p:nvSpPr>
          <p:cNvPr id="184331" name="Text Box 11">
            <a:extLst>
              <a:ext uri="{FF2B5EF4-FFF2-40B4-BE49-F238E27FC236}">
                <a16:creationId xmlns:a16="http://schemas.microsoft.com/office/drawing/2014/main" id="{EF800657-F85A-461D-A806-CF24C6B5E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4 </a:t>
            </a:r>
          </a:p>
        </p:txBody>
      </p:sp>
      <p:sp>
        <p:nvSpPr>
          <p:cNvPr id="184332" name="Text Box 12">
            <a:extLst>
              <a:ext uri="{FF2B5EF4-FFF2-40B4-BE49-F238E27FC236}">
                <a16:creationId xmlns:a16="http://schemas.microsoft.com/office/drawing/2014/main" id="{CAC84775-A395-44C8-915F-D75764784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 8 </a:t>
            </a:r>
          </a:p>
        </p:txBody>
      </p:sp>
      <p:sp>
        <p:nvSpPr>
          <p:cNvPr id="184333" name="Text Box 13">
            <a:extLst>
              <a:ext uri="{FF2B5EF4-FFF2-40B4-BE49-F238E27FC236}">
                <a16:creationId xmlns:a16="http://schemas.microsoft.com/office/drawing/2014/main" id="{68BA9D98-669F-4E77-B39B-3C738D57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62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12 </a:t>
            </a:r>
          </a:p>
        </p:txBody>
      </p:sp>
      <p:sp>
        <p:nvSpPr>
          <p:cNvPr id="184334" name="Text Box 14">
            <a:extLst>
              <a:ext uri="{FF2B5EF4-FFF2-40B4-BE49-F238E27FC236}">
                <a16:creationId xmlns:a16="http://schemas.microsoft.com/office/drawing/2014/main" id="{8AAEA579-FF47-4F6A-AEE5-75E56B0E3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Offset</a:t>
            </a:r>
          </a:p>
        </p:txBody>
      </p:sp>
      <p:sp>
        <p:nvSpPr>
          <p:cNvPr id="184335" name="Rectangle 15">
            <a:extLst>
              <a:ext uri="{FF2B5EF4-FFF2-40B4-BE49-F238E27FC236}">
                <a16:creationId xmlns:a16="http://schemas.microsoft.com/office/drawing/2014/main" id="{C6581416-DA8B-4E09-9E9B-40277AC1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/>
          </a:p>
        </p:txBody>
      </p:sp>
      <p:sp>
        <p:nvSpPr>
          <p:cNvPr id="184336" name="Text Box 16">
            <a:extLst>
              <a:ext uri="{FF2B5EF4-FFF2-40B4-BE49-F238E27FC236}">
                <a16:creationId xmlns:a16="http://schemas.microsoft.com/office/drawing/2014/main" id="{4A8D57BA-8C10-427F-A20C-9EDECF07A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-4 </a:t>
            </a:r>
          </a:p>
        </p:txBody>
      </p:sp>
      <p:sp>
        <p:nvSpPr>
          <p:cNvPr id="184337" name="Rectangle 17">
            <a:extLst>
              <a:ext uri="{FF2B5EF4-FFF2-40B4-BE49-F238E27FC236}">
                <a16:creationId xmlns:a16="http://schemas.microsoft.com/office/drawing/2014/main" id="{96EDBAB4-2DC7-4685-A120-47216378C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456</a:t>
            </a:r>
          </a:p>
        </p:txBody>
      </p:sp>
      <p:sp>
        <p:nvSpPr>
          <p:cNvPr id="184338" name="Rectangle 18">
            <a:extLst>
              <a:ext uri="{FF2B5EF4-FFF2-40B4-BE49-F238E27FC236}">
                <a16:creationId xmlns:a16="http://schemas.microsoft.com/office/drawing/2014/main" id="{725F585C-351C-4D0C-B737-B9D0991F3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CC0000"/>
                </a:solidFill>
                <a:latin typeface="Courier New" panose="02070309020205020404" pitchFamily="49" charset="0"/>
              </a:rPr>
              <a:t>123</a:t>
            </a:r>
          </a:p>
        </p:txBody>
      </p:sp>
      <p:sp>
        <p:nvSpPr>
          <p:cNvPr id="184339" name="Rectangle 19">
            <a:extLst>
              <a:ext uri="{FF2B5EF4-FFF2-40B4-BE49-F238E27FC236}">
                <a16:creationId xmlns:a16="http://schemas.microsoft.com/office/drawing/2014/main" id="{B54CBB8A-99EC-49C7-BDDB-CC6206E7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84340" name="Rectangle 20">
            <a:extLst>
              <a:ext uri="{FF2B5EF4-FFF2-40B4-BE49-F238E27FC236}">
                <a16:creationId xmlns:a16="http://schemas.microsoft.com/office/drawing/2014/main" id="{1AF0209F-9357-4A18-A70D-8089A40AB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84341" name="Rectangle 21">
            <a:extLst>
              <a:ext uri="{FF2B5EF4-FFF2-40B4-BE49-F238E27FC236}">
                <a16:creationId xmlns:a16="http://schemas.microsoft.com/office/drawing/2014/main" id="{6B79FBC7-29AC-4908-9E95-C186F93BA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84342" name="Text Box 22">
            <a:extLst>
              <a:ext uri="{FF2B5EF4-FFF2-40B4-BE49-F238E27FC236}">
                <a16:creationId xmlns:a16="http://schemas.microsoft.com/office/drawing/2014/main" id="{1A68EFFD-6333-4593-8C95-77AE5A62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Address</a:t>
            </a:r>
          </a:p>
        </p:txBody>
      </p:sp>
      <p:sp>
        <p:nvSpPr>
          <p:cNvPr id="184343" name="Text Box 23">
            <a:extLst>
              <a:ext uri="{FF2B5EF4-FFF2-40B4-BE49-F238E27FC236}">
                <a16:creationId xmlns:a16="http://schemas.microsoft.com/office/drawing/2014/main" id="{A709A56F-648F-4B71-A984-AB9AB4FC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0x124 </a:t>
            </a:r>
          </a:p>
        </p:txBody>
      </p:sp>
      <p:sp>
        <p:nvSpPr>
          <p:cNvPr id="184344" name="Text Box 24">
            <a:extLst>
              <a:ext uri="{FF2B5EF4-FFF2-40B4-BE49-F238E27FC236}">
                <a16:creationId xmlns:a16="http://schemas.microsoft.com/office/drawing/2014/main" id="{F81A0F14-5DAB-47C2-BEA3-E1F01EE77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0x120 </a:t>
            </a:r>
          </a:p>
        </p:txBody>
      </p:sp>
      <p:sp>
        <p:nvSpPr>
          <p:cNvPr id="184345" name="Text Box 25">
            <a:extLst>
              <a:ext uri="{FF2B5EF4-FFF2-40B4-BE49-F238E27FC236}">
                <a16:creationId xmlns:a16="http://schemas.microsoft.com/office/drawing/2014/main" id="{5E0C33B8-8640-471D-AD3C-6B1C702A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0x11c </a:t>
            </a:r>
          </a:p>
        </p:txBody>
      </p:sp>
      <p:sp>
        <p:nvSpPr>
          <p:cNvPr id="184346" name="Text Box 26">
            <a:extLst>
              <a:ext uri="{FF2B5EF4-FFF2-40B4-BE49-F238E27FC236}">
                <a16:creationId xmlns:a16="http://schemas.microsoft.com/office/drawing/2014/main" id="{E0C36B53-8C27-4D9A-8E86-3D27C0671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0x118 </a:t>
            </a:r>
          </a:p>
        </p:txBody>
      </p:sp>
      <p:sp>
        <p:nvSpPr>
          <p:cNvPr id="184347" name="Text Box 27">
            <a:extLst>
              <a:ext uri="{FF2B5EF4-FFF2-40B4-BE49-F238E27FC236}">
                <a16:creationId xmlns:a16="http://schemas.microsoft.com/office/drawing/2014/main" id="{1DF0BFE7-45FD-45E1-9683-E90E3DE14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0x114 </a:t>
            </a:r>
          </a:p>
        </p:txBody>
      </p:sp>
      <p:sp>
        <p:nvSpPr>
          <p:cNvPr id="184348" name="Text Box 28">
            <a:extLst>
              <a:ext uri="{FF2B5EF4-FFF2-40B4-BE49-F238E27FC236}">
                <a16:creationId xmlns:a16="http://schemas.microsoft.com/office/drawing/2014/main" id="{676B753C-7802-4464-A0B7-C1E69CC5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0x110 </a:t>
            </a:r>
          </a:p>
        </p:txBody>
      </p:sp>
      <p:sp>
        <p:nvSpPr>
          <p:cNvPr id="184349" name="Text Box 29">
            <a:extLst>
              <a:ext uri="{FF2B5EF4-FFF2-40B4-BE49-F238E27FC236}">
                <a16:creationId xmlns:a16="http://schemas.microsoft.com/office/drawing/2014/main" id="{2D768088-FDA8-4D0E-B2BA-B5DA19F9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0x10c</a:t>
            </a:r>
          </a:p>
        </p:txBody>
      </p:sp>
      <p:sp>
        <p:nvSpPr>
          <p:cNvPr id="184350" name="Text Box 30">
            <a:extLst>
              <a:ext uri="{FF2B5EF4-FFF2-40B4-BE49-F238E27FC236}">
                <a16:creationId xmlns:a16="http://schemas.microsoft.com/office/drawing/2014/main" id="{84C81B82-8D2B-4D80-8FFF-F8598627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0x108 </a:t>
            </a:r>
          </a:p>
        </p:txBody>
      </p:sp>
      <p:sp>
        <p:nvSpPr>
          <p:cNvPr id="184351" name="Text Box 31">
            <a:extLst>
              <a:ext uri="{FF2B5EF4-FFF2-40B4-BE49-F238E27FC236}">
                <a16:creationId xmlns:a16="http://schemas.microsoft.com/office/drawing/2014/main" id="{E03B6792-6C7D-47DE-97B6-F82C22825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0x104 </a:t>
            </a:r>
          </a:p>
        </p:txBody>
      </p:sp>
      <p:sp>
        <p:nvSpPr>
          <p:cNvPr id="184352" name="Text Box 32">
            <a:extLst>
              <a:ext uri="{FF2B5EF4-FFF2-40B4-BE49-F238E27FC236}">
                <a16:creationId xmlns:a16="http://schemas.microsoft.com/office/drawing/2014/main" id="{6941C7AE-DF72-4A9C-BE89-45014B43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0x100 </a:t>
            </a:r>
          </a:p>
        </p:txBody>
      </p:sp>
      <p:sp>
        <p:nvSpPr>
          <p:cNvPr id="184353" name="Rectangle 33">
            <a:extLst>
              <a:ext uri="{FF2B5EF4-FFF2-40B4-BE49-F238E27FC236}">
                <a16:creationId xmlns:a16="http://schemas.microsoft.com/office/drawing/2014/main" id="{E979EFF0-CB73-424B-B764-5E15C30F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yp</a:t>
            </a:r>
          </a:p>
        </p:txBody>
      </p:sp>
      <p:sp>
        <p:nvSpPr>
          <p:cNvPr id="184354" name="Rectangle 34">
            <a:extLst>
              <a:ext uri="{FF2B5EF4-FFF2-40B4-BE49-F238E27FC236}">
                <a16:creationId xmlns:a16="http://schemas.microsoft.com/office/drawing/2014/main" id="{CC1E0223-1BF2-4D38-BD86-E72F224F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xp</a:t>
            </a:r>
          </a:p>
        </p:txBody>
      </p:sp>
      <p:grpSp>
        <p:nvGrpSpPr>
          <p:cNvPr id="184355" name="Group 35">
            <a:extLst>
              <a:ext uri="{FF2B5EF4-FFF2-40B4-BE49-F238E27FC236}">
                <a16:creationId xmlns:a16="http://schemas.microsoft.com/office/drawing/2014/main" id="{9F0EC96A-0FA7-4244-AE3C-594742D836E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>
              <a:extLst>
                <a:ext uri="{FF2B5EF4-FFF2-40B4-BE49-F238E27FC236}">
                  <a16:creationId xmlns:a16="http://schemas.microsoft.com/office/drawing/2014/main" id="{A2936398-ED0E-4060-AC8C-EE64ED98A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%eax</a:t>
              </a:r>
            </a:p>
          </p:txBody>
        </p:sp>
        <p:sp>
          <p:nvSpPr>
            <p:cNvPr id="184357" name="Rectangle 37">
              <a:extLst>
                <a:ext uri="{FF2B5EF4-FFF2-40B4-BE49-F238E27FC236}">
                  <a16:creationId xmlns:a16="http://schemas.microsoft.com/office/drawing/2014/main" id="{B387AF1C-FDBC-4B4B-814C-09F7FA5A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%edx</a:t>
              </a:r>
            </a:p>
          </p:txBody>
        </p:sp>
        <p:sp>
          <p:nvSpPr>
            <p:cNvPr id="184358" name="Rectangle 38">
              <a:extLst>
                <a:ext uri="{FF2B5EF4-FFF2-40B4-BE49-F238E27FC236}">
                  <a16:creationId xmlns:a16="http://schemas.microsoft.com/office/drawing/2014/main" id="{DA05148B-C2E1-4FB5-B0DD-47413125E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%ecx</a:t>
              </a:r>
            </a:p>
          </p:txBody>
        </p:sp>
        <p:sp>
          <p:nvSpPr>
            <p:cNvPr id="184359" name="Rectangle 39">
              <a:extLst>
                <a:ext uri="{FF2B5EF4-FFF2-40B4-BE49-F238E27FC236}">
                  <a16:creationId xmlns:a16="http://schemas.microsoft.com/office/drawing/2014/main" id="{C5606887-FC76-4907-8D03-0CF2C434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%ebx</a:t>
              </a:r>
            </a:p>
          </p:txBody>
        </p:sp>
        <p:sp>
          <p:nvSpPr>
            <p:cNvPr id="184360" name="Rectangle 40">
              <a:extLst>
                <a:ext uri="{FF2B5EF4-FFF2-40B4-BE49-F238E27FC236}">
                  <a16:creationId xmlns:a16="http://schemas.microsoft.com/office/drawing/2014/main" id="{B32D154F-C0CE-4A67-94D3-72294DF15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%esi</a:t>
              </a:r>
            </a:p>
          </p:txBody>
        </p:sp>
        <p:sp>
          <p:nvSpPr>
            <p:cNvPr id="184361" name="Rectangle 41">
              <a:extLst>
                <a:ext uri="{FF2B5EF4-FFF2-40B4-BE49-F238E27FC236}">
                  <a16:creationId xmlns:a16="http://schemas.microsoft.com/office/drawing/2014/main" id="{ED965647-EBB7-4F15-AA7E-11347800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%edi</a:t>
              </a:r>
            </a:p>
          </p:txBody>
        </p:sp>
        <p:sp>
          <p:nvSpPr>
            <p:cNvPr id="184362" name="Rectangle 42">
              <a:extLst>
                <a:ext uri="{FF2B5EF4-FFF2-40B4-BE49-F238E27FC236}">
                  <a16:creationId xmlns:a16="http://schemas.microsoft.com/office/drawing/2014/main" id="{4403A3EB-349F-4233-B1E2-908219A47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%esp</a:t>
              </a:r>
            </a:p>
          </p:txBody>
        </p:sp>
        <p:sp>
          <p:nvSpPr>
            <p:cNvPr id="184363" name="Rectangle 43">
              <a:extLst>
                <a:ext uri="{FF2B5EF4-FFF2-40B4-BE49-F238E27FC236}">
                  <a16:creationId xmlns:a16="http://schemas.microsoft.com/office/drawing/2014/main" id="{CBA0C49A-D324-44CF-A2F6-9FBBA3EBE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%ebp</a:t>
              </a:r>
            </a:p>
          </p:txBody>
        </p:sp>
      </p:grpSp>
      <p:grpSp>
        <p:nvGrpSpPr>
          <p:cNvPr id="184364" name="Group 44">
            <a:extLst>
              <a:ext uri="{FF2B5EF4-FFF2-40B4-BE49-F238E27FC236}">
                <a16:creationId xmlns:a16="http://schemas.microsoft.com/office/drawing/2014/main" id="{7565E78E-A4CB-4A62-80D9-9FDEADE907E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84365" name="Rectangle 45">
              <a:extLst>
                <a:ext uri="{FF2B5EF4-FFF2-40B4-BE49-F238E27FC236}">
                  <a16:creationId xmlns:a16="http://schemas.microsoft.com/office/drawing/2014/main" id="{D1FE61FE-74C4-4720-AA8B-0F30D9D1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456</a:t>
              </a:r>
            </a:p>
          </p:txBody>
        </p:sp>
        <p:sp>
          <p:nvSpPr>
            <p:cNvPr id="184366" name="Rectangle 46">
              <a:extLst>
                <a:ext uri="{FF2B5EF4-FFF2-40B4-BE49-F238E27FC236}">
                  <a16:creationId xmlns:a16="http://schemas.microsoft.com/office/drawing/2014/main" id="{95D8760E-630D-4B00-BEDC-A59514783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0x124</a:t>
              </a:r>
            </a:p>
          </p:txBody>
        </p:sp>
        <p:sp>
          <p:nvSpPr>
            <p:cNvPr id="184367" name="Rectangle 47">
              <a:extLst>
                <a:ext uri="{FF2B5EF4-FFF2-40B4-BE49-F238E27FC236}">
                  <a16:creationId xmlns:a16="http://schemas.microsoft.com/office/drawing/2014/main" id="{CE815142-2FB2-4EE9-814E-D5431267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0x120</a:t>
              </a:r>
            </a:p>
          </p:txBody>
        </p:sp>
        <p:sp>
          <p:nvSpPr>
            <p:cNvPr id="184368" name="Rectangle 48">
              <a:extLst>
                <a:ext uri="{FF2B5EF4-FFF2-40B4-BE49-F238E27FC236}">
                  <a16:creationId xmlns:a16="http://schemas.microsoft.com/office/drawing/2014/main" id="{FF87F1B5-343D-4FA9-B0A6-4FF122AC2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123</a:t>
              </a:r>
            </a:p>
          </p:txBody>
        </p:sp>
        <p:sp>
          <p:nvSpPr>
            <p:cNvPr id="184369" name="Rectangle 49">
              <a:extLst>
                <a:ext uri="{FF2B5EF4-FFF2-40B4-BE49-F238E27FC236}">
                  <a16:creationId xmlns:a16="http://schemas.microsoft.com/office/drawing/2014/main" id="{4B91C815-FF79-4DAB-BFD0-9E4FF1816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84370" name="Rectangle 50">
              <a:extLst>
                <a:ext uri="{FF2B5EF4-FFF2-40B4-BE49-F238E27FC236}">
                  <a16:creationId xmlns:a16="http://schemas.microsoft.com/office/drawing/2014/main" id="{58878116-3E3C-41C1-AFFA-2E82A35BF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84371" name="Rectangle 51">
              <a:extLst>
                <a:ext uri="{FF2B5EF4-FFF2-40B4-BE49-F238E27FC236}">
                  <a16:creationId xmlns:a16="http://schemas.microsoft.com/office/drawing/2014/main" id="{DB30B0C7-6F67-4144-8A2C-A5A17AAA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84372" name="Rectangle 52">
              <a:extLst>
                <a:ext uri="{FF2B5EF4-FFF2-40B4-BE49-F238E27FC236}">
                  <a16:creationId xmlns:a16="http://schemas.microsoft.com/office/drawing/2014/main" id="{229CAC6A-6643-4876-AC99-6F058C1DE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AC6D443F-FC0F-407C-BC26-06CB15902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285750"/>
            <a:ext cx="7516812" cy="573088"/>
          </a:xfrm>
        </p:spPr>
        <p:txBody>
          <a:bodyPr/>
          <a:lstStyle/>
          <a:p>
            <a:r>
              <a:rPr lang="en-US" altLang="en-US"/>
              <a:t>Indexed Addressing Modes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7B75370A-ECB5-49A8-BBEC-2F315312B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altLang="en-US"/>
              <a:t>Most General Form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altLang="en-US"/>
              <a:t>		D(Rb,Ri,S)	Mem[Reg[Rb]+S*Reg[Ri]+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altLang="en-US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altLang="en-US"/>
              <a:t>Rb: 	Base register: Any of 8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altLang="en-US"/>
              <a:t>Ri:	Index register: Any, except for </a:t>
            </a:r>
            <a:r>
              <a:rPr lang="en-US" altLang="en-US">
                <a:latin typeface="Courier New" panose="02070309020205020404" pitchFamily="49" charset="0"/>
              </a:rPr>
              <a:t>%esp</a:t>
            </a:r>
          </a:p>
          <a:p>
            <a:pPr marL="839788" lvl="2" indent="-165100" defTabSz="895350">
              <a:tabLst>
                <a:tab pos="1206500" algn="l"/>
                <a:tab pos="3657600" algn="l"/>
              </a:tabLst>
            </a:pPr>
            <a:r>
              <a:rPr lang="en-US" altLang="en-US"/>
              <a:t>Unlikely you’d use </a:t>
            </a:r>
            <a:r>
              <a:rPr lang="en-US" altLang="en-US">
                <a:latin typeface="Courier New" panose="02070309020205020404" pitchFamily="49" charset="0"/>
              </a:rPr>
              <a:t>%ebp</a:t>
            </a:r>
            <a:r>
              <a:rPr lang="en-US" altLang="en-US" b="0"/>
              <a:t>,</a:t>
            </a:r>
            <a:r>
              <a:rPr lang="en-US" altLang="en-US"/>
              <a:t> either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altLang="en-US"/>
              <a:t>S: 	Scale: 1, 2, 4, or 8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altLang="en-US"/>
              <a:t>Special Cases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altLang="en-US"/>
              <a:t>		(Rb,Ri)	Mem[Reg[Rb]+Reg[Ri]]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altLang="en-US"/>
              <a:t>		D(Rb,Ri)	Mem[Reg[Rb]+Reg[Ri]+D]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altLang="en-US"/>
              <a:t>		(Rb,Ri,S)	Mem[Reg[Rb]+S*Reg[Ri]]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5A9294-9BC0-45FC-B2FC-71865D277A63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F5AE0B52-FC80-4908-B3A0-C53BCD7128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D66974-2160-4CD8-9604-A357CC1FC80C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283DC-1386-40D4-AAA8-B448FE8CC086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C438CE-3742-4A5D-8B99-D822DCACC8DB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32F8B2-102D-421F-A654-7233FDBCA8AD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B5D8DB-E390-40D8-8BBE-01A665861658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A7D6B2-6B72-4787-A851-00546B078936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169714-D615-4833-9A6B-035236DCDAE0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CF7BEC82-C3EF-4A35-80AC-A2490215D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Computation Examples</a:t>
            </a:r>
          </a:p>
        </p:txBody>
      </p:sp>
      <p:sp>
        <p:nvSpPr>
          <p:cNvPr id="187398" name="Rectangle 6">
            <a:extLst>
              <a:ext uri="{FF2B5EF4-FFF2-40B4-BE49-F238E27FC236}">
                <a16:creationId xmlns:a16="http://schemas.microsoft.com/office/drawing/2014/main" id="{2535E700-0037-4FA2-81DA-0924F033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002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%edx</a:t>
            </a:r>
          </a:p>
        </p:txBody>
      </p:sp>
      <p:sp>
        <p:nvSpPr>
          <p:cNvPr id="187399" name="Rectangle 7">
            <a:extLst>
              <a:ext uri="{FF2B5EF4-FFF2-40B4-BE49-F238E27FC236}">
                <a16:creationId xmlns:a16="http://schemas.microsoft.com/office/drawing/2014/main" id="{9AFFB767-F468-40AD-8B17-3E7D3014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0574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%ecx</a:t>
            </a:r>
          </a:p>
        </p:txBody>
      </p:sp>
      <p:sp>
        <p:nvSpPr>
          <p:cNvPr id="187407" name="Rectangle 15">
            <a:extLst>
              <a:ext uri="{FF2B5EF4-FFF2-40B4-BE49-F238E27FC236}">
                <a16:creationId xmlns:a16="http://schemas.microsoft.com/office/drawing/2014/main" id="{CB90F017-CA32-404B-A752-BBA95165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0xf000</a:t>
            </a:r>
          </a:p>
        </p:txBody>
      </p:sp>
      <p:sp>
        <p:nvSpPr>
          <p:cNvPr id="187408" name="Rectangle 16">
            <a:extLst>
              <a:ext uri="{FF2B5EF4-FFF2-40B4-BE49-F238E27FC236}">
                <a16:creationId xmlns:a16="http://schemas.microsoft.com/office/drawing/2014/main" id="{EF85EBE1-8DF7-4D0C-9A96-9BE7A21EA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0x100</a:t>
            </a:r>
          </a:p>
        </p:txBody>
      </p:sp>
      <p:graphicFrame>
        <p:nvGraphicFramePr>
          <p:cNvPr id="187509" name="Group 117">
            <a:extLst>
              <a:ext uri="{FF2B5EF4-FFF2-40B4-BE49-F238E27FC236}">
                <a16:creationId xmlns:a16="http://schemas.microsoft.com/office/drawing/2014/main" id="{28717D29-3217-4D08-B288-02EE25013DC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911751596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255559644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323608736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anose="020B0604020202020204" pitchFamily="34" charset="0"/>
                        </a:rPr>
                        <a:t>Expression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anose="020B0604020202020204" pitchFamily="34" charset="0"/>
                        </a:rPr>
                        <a:t>Computation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anose="020B0604020202020204" pitchFamily="34" charset="0"/>
                        </a:rPr>
                        <a:t>Address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923924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0x8(%edx)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0xf000 + 0x8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0xf008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091463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(%edx,%ecx)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0xf000 + 0x100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0xf100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083696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(%edx,%ecx,4)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0xf000 + 4*0x100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0xf400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59132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0x80(,%edx,2)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2*0xf000 + 0x80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folHlink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</a:rPr>
                        <a:t>0x1e080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02693"/>
                  </a:ext>
                </a:extLst>
              </a:tr>
            </a:tbl>
          </a:graphicData>
        </a:graphic>
      </p:graphicFrame>
      <p:grpSp>
        <p:nvGrpSpPr>
          <p:cNvPr id="33" name="Group 3">
            <a:extLst>
              <a:ext uri="{FF2B5EF4-FFF2-40B4-BE49-F238E27FC236}">
                <a16:creationId xmlns:a16="http://schemas.microsoft.com/office/drawing/2014/main" id="{10B92E54-3F3B-4AF4-B3EF-011C23127748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34" name="Picture 2" descr="KL Deemed to be University Logo">
              <a:extLst>
                <a:ext uri="{FF2B5EF4-FFF2-40B4-BE49-F238E27FC236}">
                  <a16:creationId xmlns:a16="http://schemas.microsoft.com/office/drawing/2014/main" id="{875EF084-AF35-46BE-A55F-1FBDD8D377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497624-1669-495C-9146-66E9494BEF43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E9F349-3434-4203-8FC9-7F0713A9171C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0C270C-1FF2-46ED-A93F-69D727E62444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956EC7-ED16-431E-904E-970CE42679BD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33F918-7320-4871-BBF2-7D59E8142311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BF78DA-911C-4468-B1A3-922747C408B1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537ACB-C35F-4B32-B783-32C66767950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299969D9-54FD-424F-9FA6-97C9D9088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7848600" cy="573088"/>
          </a:xfrm>
        </p:spPr>
        <p:txBody>
          <a:bodyPr/>
          <a:lstStyle/>
          <a:p>
            <a:r>
              <a:rPr lang="en-US" altLang="en-US"/>
              <a:t>Address Computation Instruction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EA26D67B-D385-4CA4-90B1-6EEE70D60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leal</a:t>
            </a:r>
            <a:r>
              <a:rPr lang="en-US" altLang="en-US"/>
              <a:t> </a:t>
            </a:r>
            <a:r>
              <a:rPr lang="en-US" altLang="en-US" i="1"/>
              <a:t>Src</a:t>
            </a:r>
            <a:r>
              <a:rPr lang="en-US" altLang="en-US"/>
              <a:t>,</a:t>
            </a:r>
            <a:r>
              <a:rPr lang="en-US" altLang="en-US" i="1"/>
              <a:t>Dest</a:t>
            </a:r>
            <a:endParaRPr lang="en-US" altLang="en-US"/>
          </a:p>
          <a:p>
            <a:pPr lvl="1"/>
            <a:r>
              <a:rPr lang="en-US" altLang="en-US" i="1"/>
              <a:t>Src</a:t>
            </a:r>
            <a:r>
              <a:rPr lang="en-US" altLang="en-US"/>
              <a:t> is address mode expression</a:t>
            </a:r>
          </a:p>
          <a:p>
            <a:pPr lvl="1"/>
            <a:r>
              <a:rPr lang="en-US" altLang="en-US"/>
              <a:t>Set </a:t>
            </a:r>
            <a:r>
              <a:rPr lang="en-US" altLang="en-US" i="1"/>
              <a:t>Dest</a:t>
            </a:r>
            <a:r>
              <a:rPr lang="en-US" altLang="en-US"/>
              <a:t> to address denoted by expression</a:t>
            </a:r>
          </a:p>
          <a:p>
            <a:r>
              <a:rPr lang="en-US" altLang="en-US"/>
              <a:t>Uses</a:t>
            </a:r>
          </a:p>
          <a:p>
            <a:pPr lvl="1"/>
            <a:r>
              <a:rPr lang="en-US" altLang="en-US"/>
              <a:t>Computing address without doing memory reference</a:t>
            </a:r>
          </a:p>
          <a:p>
            <a:pPr lvl="2"/>
            <a:r>
              <a:rPr lang="en-US" altLang="en-US"/>
              <a:t>E.g., translation of </a:t>
            </a:r>
            <a:r>
              <a:rPr lang="en-US" altLang="en-US">
                <a:latin typeface="Courier New" panose="02070309020205020404" pitchFamily="49" charset="0"/>
              </a:rPr>
              <a:t>p = &amp;x[i];</a:t>
            </a:r>
            <a:endParaRPr lang="en-US" altLang="en-US"/>
          </a:p>
          <a:p>
            <a:pPr lvl="1"/>
            <a:r>
              <a:rPr lang="en-US" altLang="en-US"/>
              <a:t>Computing arithmetic expressions of the form x + k*y</a:t>
            </a:r>
          </a:p>
          <a:p>
            <a:pPr lvl="2"/>
            <a:r>
              <a:rPr lang="en-US" altLang="en-US"/>
              <a:t>k = 1, 2, 4, or 8.</a:t>
            </a:r>
          </a:p>
          <a:p>
            <a:r>
              <a:rPr lang="en-US" altLang="en-US">
                <a:solidFill>
                  <a:srgbClr val="CC0000"/>
                </a:solidFill>
              </a:rPr>
              <a:t>LEARN THIS INSTRUCTION!!!</a:t>
            </a:r>
          </a:p>
          <a:p>
            <a:pPr lvl="1"/>
            <a:r>
              <a:rPr lang="en-US" altLang="en-US"/>
              <a:t>Used heavily by compiler</a:t>
            </a:r>
          </a:p>
          <a:p>
            <a:pPr lvl="1"/>
            <a:r>
              <a:rPr lang="en-US" altLang="en-US"/>
              <a:t>Appears regularly on exams</a:t>
            </a:r>
          </a:p>
          <a:p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AC03A8-A7D6-4712-B474-A14A189B5402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76346BC4-F49F-41C2-A615-8C3D62E281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4FE4E9-741B-42E0-92F4-38B4E3215E04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8E5AD-1FC0-490A-A9CA-CED7DDD7FF95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5DB181-49E2-4B4B-98A4-ECD8D8321CB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F06049-D32D-4CD4-B603-1AA0984735AD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FD02E4-8C19-44A9-8621-B9EC0CA2C5AD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22F7D3-C35E-4C99-A3DF-4AD917140DF7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76008A-C5EB-4396-A19C-941D33AED6B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3F32C7C7-3B05-4D47-96DC-E768A2AB8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8" y="285750"/>
            <a:ext cx="7802562" cy="573088"/>
          </a:xfrm>
        </p:spPr>
        <p:txBody>
          <a:bodyPr/>
          <a:lstStyle/>
          <a:p>
            <a:r>
              <a:rPr lang="en-US" altLang="en-US"/>
              <a:t>Some Arithmetic Operations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E8E4039-4A83-452D-AE44-7D1565572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 sz="2800"/>
              <a:t>Format	Computation</a:t>
            </a:r>
          </a:p>
          <a:p>
            <a:pPr marL="223838" indent="-223838" defTabSz="895350">
              <a:tabLst>
                <a:tab pos="2857500" algn="l"/>
                <a:tab pos="5600700" algn="l"/>
              </a:tabLst>
            </a:pPr>
            <a:r>
              <a:rPr lang="en-US" altLang="en-US"/>
              <a:t>Two Operand Instructions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addl </a:t>
            </a:r>
            <a:r>
              <a:rPr lang="en-US" altLang="en-US"/>
              <a:t> </a:t>
            </a:r>
            <a:r>
              <a:rPr lang="en-US" altLang="en-US" i="1"/>
              <a:t>Src</a:t>
            </a:r>
            <a:r>
              <a:rPr lang="en-US" altLang="en-US"/>
              <a:t>,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+ </a:t>
            </a:r>
            <a:r>
              <a:rPr lang="en-US" altLang="en-US" i="1"/>
              <a:t>Src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subl </a:t>
            </a:r>
            <a:r>
              <a:rPr lang="en-US" altLang="en-US"/>
              <a:t> </a:t>
            </a:r>
            <a:r>
              <a:rPr lang="en-US" altLang="en-US" i="1"/>
              <a:t>Src</a:t>
            </a:r>
            <a:r>
              <a:rPr lang="en-US" altLang="en-US"/>
              <a:t>,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- </a:t>
            </a:r>
            <a:r>
              <a:rPr lang="en-US" altLang="en-US" i="1"/>
              <a:t>Src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imull</a:t>
            </a:r>
            <a:r>
              <a:rPr lang="en-US" altLang="en-US"/>
              <a:t> </a:t>
            </a:r>
            <a:r>
              <a:rPr lang="en-US" altLang="en-US" i="1"/>
              <a:t>Src</a:t>
            </a:r>
            <a:r>
              <a:rPr lang="en-US" altLang="en-US"/>
              <a:t>,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* </a:t>
            </a:r>
            <a:r>
              <a:rPr lang="en-US" altLang="en-US" i="1"/>
              <a:t>Src</a:t>
            </a:r>
            <a:endParaRPr lang="en-US" altLang="en-US"/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sall </a:t>
            </a:r>
            <a:r>
              <a:rPr lang="en-US" altLang="en-US"/>
              <a:t> </a:t>
            </a:r>
            <a:r>
              <a:rPr lang="en-US" altLang="en-US" i="1"/>
              <a:t>k</a:t>
            </a:r>
            <a:r>
              <a:rPr lang="en-US" altLang="en-US"/>
              <a:t>,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&lt;&lt; </a:t>
            </a:r>
            <a:r>
              <a:rPr lang="en-US" altLang="en-US" i="1"/>
              <a:t>k	</a:t>
            </a:r>
            <a:r>
              <a:rPr lang="en-US" altLang="en-US"/>
              <a:t>Also called </a:t>
            </a:r>
            <a:r>
              <a:rPr lang="en-US" altLang="en-US">
                <a:latin typeface="Courier New" panose="02070309020205020404" pitchFamily="49" charset="0"/>
              </a:rPr>
              <a:t>shll</a:t>
            </a:r>
            <a:endParaRPr lang="en-US" altLang="en-US"/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sarl </a:t>
            </a:r>
            <a:r>
              <a:rPr lang="en-US" altLang="en-US"/>
              <a:t> k,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&gt;&gt; </a:t>
            </a:r>
            <a:r>
              <a:rPr lang="en-US" altLang="en-US" i="1"/>
              <a:t>k</a:t>
            </a:r>
            <a:r>
              <a:rPr lang="en-US" altLang="en-US"/>
              <a:t>	Arithmetic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shrl </a:t>
            </a:r>
            <a:r>
              <a:rPr lang="en-US" altLang="en-US"/>
              <a:t> </a:t>
            </a:r>
            <a:r>
              <a:rPr lang="en-US" altLang="en-US" i="1"/>
              <a:t>k</a:t>
            </a:r>
            <a:r>
              <a:rPr lang="en-US" altLang="en-US"/>
              <a:t>,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&gt;&gt; </a:t>
            </a:r>
            <a:r>
              <a:rPr lang="en-US" altLang="en-US" i="1"/>
              <a:t>k</a:t>
            </a:r>
            <a:r>
              <a:rPr lang="en-US" altLang="en-US"/>
              <a:t>	Logical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/>
              <a:t>     k is an immediate value or contents of %cl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xorl </a:t>
            </a:r>
            <a:r>
              <a:rPr lang="en-US" altLang="en-US"/>
              <a:t> </a:t>
            </a:r>
            <a:r>
              <a:rPr lang="en-US" altLang="en-US" i="1"/>
              <a:t>Src</a:t>
            </a:r>
            <a:r>
              <a:rPr lang="en-US" altLang="en-US"/>
              <a:t>,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^ </a:t>
            </a:r>
            <a:r>
              <a:rPr lang="en-US" altLang="en-US" i="1"/>
              <a:t>Src</a:t>
            </a:r>
            <a:endParaRPr lang="en-US" altLang="en-US"/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andl </a:t>
            </a:r>
            <a:r>
              <a:rPr lang="en-US" altLang="en-US"/>
              <a:t> </a:t>
            </a:r>
            <a:r>
              <a:rPr lang="en-US" altLang="en-US" i="1"/>
              <a:t>Src</a:t>
            </a:r>
            <a:r>
              <a:rPr lang="en-US" altLang="en-US"/>
              <a:t>,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&amp; </a:t>
            </a:r>
            <a:r>
              <a:rPr lang="en-US" altLang="en-US" i="1"/>
              <a:t>Src</a:t>
            </a:r>
            <a:endParaRPr lang="en-US" altLang="en-US"/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orl  </a:t>
            </a:r>
            <a:r>
              <a:rPr lang="en-US" altLang="en-US"/>
              <a:t> </a:t>
            </a:r>
            <a:r>
              <a:rPr lang="en-US" altLang="en-US" i="1"/>
              <a:t>Src</a:t>
            </a:r>
            <a:r>
              <a:rPr lang="en-US" altLang="en-US"/>
              <a:t>,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| </a:t>
            </a:r>
            <a:r>
              <a:rPr lang="en-US" altLang="en-US" i="1"/>
              <a:t>Src</a:t>
            </a:r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2EF9DF-1FBB-497B-B218-FC75570DAEC5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78284D62-FDDB-4534-AB9C-7ED5DF7DFC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77D6B8-C43E-427C-87CC-8332AD33CE6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95039D-18A2-4F7C-A22C-DEE5C1B081B6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6F7271-D0DC-435D-A1AA-C00A83E064C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955C6D-BE62-439C-B0FD-D1A178829FBA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EDAAD4-01FB-47FA-9487-DD00B20D90E9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56C6C4-424C-475B-B78E-F60024B58E22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7FBFEA-7078-4266-9111-9ADE54DD05CB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F7DDFB55-AB93-4F56-9FDD-7B05A85AD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7431087" cy="573088"/>
          </a:xfrm>
        </p:spPr>
        <p:txBody>
          <a:bodyPr/>
          <a:lstStyle/>
          <a:p>
            <a:r>
              <a:rPr lang="en-US" altLang="en-US"/>
              <a:t>Some Arithmetic Operations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D0E659A0-B913-4AC9-988C-258EA4BB3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 sz="2800"/>
              <a:t>Format	Computation</a:t>
            </a:r>
          </a:p>
          <a:p>
            <a:pPr marL="223838" indent="-223838" defTabSz="895350">
              <a:tabLst>
                <a:tab pos="2857500" algn="l"/>
                <a:tab pos="5600700" algn="l"/>
              </a:tabLst>
            </a:pPr>
            <a:r>
              <a:rPr lang="en-US" altLang="en-US"/>
              <a:t>One Operand Instructions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incl</a:t>
            </a:r>
            <a:r>
              <a:rPr lang="en-US" altLang="en-US"/>
              <a:t> 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+ 1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decl</a:t>
            </a:r>
            <a:r>
              <a:rPr lang="en-US" altLang="en-US"/>
              <a:t> 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- 1</a:t>
            </a: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negl</a:t>
            </a:r>
            <a:r>
              <a:rPr lang="en-US" altLang="en-US"/>
              <a:t> 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-</a:t>
            </a:r>
            <a:r>
              <a:rPr lang="en-US" altLang="en-US" i="1"/>
              <a:t>Dest</a:t>
            </a:r>
            <a:endParaRPr lang="en-US" altLang="en-US">
              <a:latin typeface="Courier New" panose="02070309020205020404" pitchFamily="49" charset="0"/>
            </a:endParaRPr>
          </a:p>
          <a:p>
            <a:pPr marL="560388" lvl="1" indent="-222250" defTabSz="895350">
              <a:buFont typeface="Wingdings" panose="05000000000000000000" pitchFamily="2" charset="2"/>
              <a:buNone/>
              <a:tabLst>
                <a:tab pos="2857500" algn="l"/>
                <a:tab pos="56007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notl</a:t>
            </a:r>
            <a:r>
              <a:rPr lang="en-US" altLang="en-US"/>
              <a:t> </a:t>
            </a:r>
            <a:r>
              <a:rPr lang="en-US" altLang="en-US" i="1"/>
              <a:t>Dest</a:t>
            </a:r>
            <a:r>
              <a:rPr lang="en-US" altLang="en-US"/>
              <a:t>	</a:t>
            </a:r>
            <a:r>
              <a:rPr lang="en-US" altLang="en-US" i="1"/>
              <a:t>Dest</a:t>
            </a:r>
            <a:r>
              <a:rPr lang="en-US" altLang="en-US">
                <a:latin typeface="Courier New" panose="02070309020205020404" pitchFamily="49" charset="0"/>
              </a:rPr>
              <a:t> = ~</a:t>
            </a:r>
            <a:r>
              <a:rPr lang="en-US" altLang="en-US" i="1"/>
              <a:t>Dest</a:t>
            </a:r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BD487C-99A5-40DF-9105-918CE8BD352C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0D7B1222-9162-49B6-8440-3F35B98F47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56E668-D5F8-4106-8319-953145D6B466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AFC932-1012-4D9C-9D52-92748F04AAA1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0495F3-E31D-4AFC-9AE6-C523537FB4B2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EF227A-FBA3-4EFE-AE4F-94FAB8551FAB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973944-FFEC-447A-9DAB-D292A6978B36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93BA74-85AF-4AC0-B6AE-614A797C01E3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BE02FE-34DD-48CA-A08B-DDF2D38B337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34132B32-AE62-4C5D-9A01-C376C125D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225" y="304800"/>
            <a:ext cx="8867775" cy="573088"/>
          </a:xfrm>
        </p:spPr>
        <p:txBody>
          <a:bodyPr/>
          <a:lstStyle/>
          <a:p>
            <a:r>
              <a:rPr lang="en-US" altLang="en-US"/>
              <a:t>Using </a:t>
            </a:r>
            <a:r>
              <a:rPr lang="en-US" altLang="en-US">
                <a:latin typeface="Courier New" panose="02070309020205020404" pitchFamily="49" charset="0"/>
              </a:rPr>
              <a:t>leal</a:t>
            </a:r>
            <a:r>
              <a:rPr lang="en-US" altLang="en-US"/>
              <a:t> for</a:t>
            </a:r>
            <a:br>
              <a:rPr lang="en-US" altLang="en-US"/>
            </a:br>
            <a:r>
              <a:rPr lang="en-US" altLang="en-US"/>
              <a:t>Arithmetic Expressions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7A5BE94-D07F-4228-82FD-AFBF0B3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52600"/>
            <a:ext cx="3429000" cy="3122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int arith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(int x, int y, int z)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t1 = x+y;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t2 = z+t1;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t3 = x+4;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t4 = y * 48; 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t5 = t3 + t4;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rval = t2 * t5;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return rval;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DDB62EF2-339F-45E9-8BFF-FAF37B88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143000"/>
            <a:ext cx="411480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arith: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pushl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%esp,%ebp</a:t>
            </a:r>
          </a:p>
          <a:p>
            <a:pPr>
              <a:lnSpc>
                <a:spcPct val="10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12(%ebp),%edx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leal (%edx,%eax),%ecx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leal (%edx,%edx,2),%edx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sall $4,%edx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addl 16(%ebp),%ecx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leal 4(%edx,%eax),%eax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imull %ecx,%eax</a:t>
            </a:r>
          </a:p>
          <a:p>
            <a:pPr>
              <a:lnSpc>
                <a:spcPct val="10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%ebp,%esp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popl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ret</a:t>
            </a:r>
          </a:p>
        </p:txBody>
      </p:sp>
      <p:sp>
        <p:nvSpPr>
          <p:cNvPr id="164869" name="AutoShape 5">
            <a:extLst>
              <a:ext uri="{FF2B5EF4-FFF2-40B4-BE49-F238E27FC236}">
                <a16:creationId xmlns:a16="http://schemas.microsoft.com/office/drawing/2014/main" id="{36B03773-8414-468D-B15C-506792821DA6}"/>
              </a:ext>
            </a:extLst>
          </p:cNvPr>
          <p:cNvSpPr>
            <a:spLocks/>
          </p:cNvSpPr>
          <p:nvPr/>
        </p:nvSpPr>
        <p:spPr bwMode="auto">
          <a:xfrm>
            <a:off x="7620000" y="2362200"/>
            <a:ext cx="3048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Text Box 6">
            <a:extLst>
              <a:ext uri="{FF2B5EF4-FFF2-40B4-BE49-F238E27FC236}">
                <a16:creationId xmlns:a16="http://schemas.microsoft.com/office/drawing/2014/main" id="{3F7F8FE9-FFC8-4A5E-83A9-77F7535DD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2766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Body</a:t>
            </a:r>
          </a:p>
        </p:txBody>
      </p:sp>
      <p:sp>
        <p:nvSpPr>
          <p:cNvPr id="164871" name="AutoShape 7">
            <a:extLst>
              <a:ext uri="{FF2B5EF4-FFF2-40B4-BE49-F238E27FC236}">
                <a16:creationId xmlns:a16="http://schemas.microsoft.com/office/drawing/2014/main" id="{57B96EF0-B2FF-44AC-8188-2646D3C50EB1}"/>
              </a:ext>
            </a:extLst>
          </p:cNvPr>
          <p:cNvSpPr>
            <a:spLocks/>
          </p:cNvSpPr>
          <p:nvPr/>
        </p:nvSpPr>
        <p:spPr bwMode="auto">
          <a:xfrm>
            <a:off x="7696200" y="1447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2" name="Text Box 8">
            <a:extLst>
              <a:ext uri="{FF2B5EF4-FFF2-40B4-BE49-F238E27FC236}">
                <a16:creationId xmlns:a16="http://schemas.microsoft.com/office/drawing/2014/main" id="{1670F2E0-2B0D-491C-9590-DAD5019B2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0"/>
            <a:ext cx="53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Set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Up</a:t>
            </a:r>
          </a:p>
        </p:txBody>
      </p:sp>
      <p:sp>
        <p:nvSpPr>
          <p:cNvPr id="164873" name="AutoShape 9">
            <a:extLst>
              <a:ext uri="{FF2B5EF4-FFF2-40B4-BE49-F238E27FC236}">
                <a16:creationId xmlns:a16="http://schemas.microsoft.com/office/drawing/2014/main" id="{C7BB0968-D2CE-4DD7-B98A-1456A39A79A2}"/>
              </a:ext>
            </a:extLst>
          </p:cNvPr>
          <p:cNvSpPr>
            <a:spLocks/>
          </p:cNvSpPr>
          <p:nvPr/>
        </p:nvSpPr>
        <p:spPr bwMode="auto">
          <a:xfrm>
            <a:off x="7620000" y="48006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4" name="Text Box 10">
            <a:extLst>
              <a:ext uri="{FF2B5EF4-FFF2-40B4-BE49-F238E27FC236}">
                <a16:creationId xmlns:a16="http://schemas.microsoft.com/office/drawing/2014/main" id="{69504D1A-B9FB-43B3-B95B-73C932FAB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9530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Finish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E8D7BB5E-E6CE-4B64-B079-AF88E3069731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12" name="Picture 2" descr="KL Deemed to be University Logo">
              <a:extLst>
                <a:ext uri="{FF2B5EF4-FFF2-40B4-BE49-F238E27FC236}">
                  <a16:creationId xmlns:a16="http://schemas.microsoft.com/office/drawing/2014/main" id="{79C7353C-C27C-4E1F-A804-80D4C39E19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28B7F8-E2D0-4212-B153-19990DA77BA9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B2B9B4-CA63-4954-95F6-F1AF5F6D5CA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A2498D-1C15-4816-847F-F12F7722ED2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12471C-531D-45C4-8ABE-C2BFEDD78768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0AEC19-E36D-4211-A481-FE138A33D819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0A2A78-3436-4A65-8A32-A2797AE829F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4091DF-1E37-449C-9504-B0F0A9587C29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460D5646-7AF4-488E-A2E2-3C56066A5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285750"/>
            <a:ext cx="5273675" cy="573088"/>
          </a:xfrm>
        </p:spPr>
        <p:txBody>
          <a:bodyPr/>
          <a:lstStyle/>
          <a:p>
            <a:r>
              <a:rPr lang="en-US" altLang="en-US"/>
              <a:t>Understanding </a:t>
            </a:r>
            <a:r>
              <a:rPr lang="en-US" altLang="en-US">
                <a:latin typeface="Courier New" panose="02070309020205020404" pitchFamily="49" charset="0"/>
              </a:rPr>
              <a:t>arith</a:t>
            </a:r>
            <a:endParaRPr lang="en-US" altLang="en-US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2E55C6C7-85C8-44CE-B8D9-6FE0847E1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066800"/>
            <a:ext cx="3429000" cy="3122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int arith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(int x, int y, int z)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t1 = x+y;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t2 = z+t1;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t3 = x+4;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t4 = y * 48; 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t5 = t3 + t4;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rval = t2 * t5;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return rval;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0F893197-4AA5-48E3-A24C-7ED7771F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6781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8(%ebp),%eax	# eax = 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12(%ebp),%edx	# edx = y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leal (%edx,%eax),%ecx	# ecx = x+y  (t1)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leal (%edx,%edx,2),%edx	# edx = 3*y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sall $4,%edx	# edx = 48*y (t4)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addl 16(%ebp),%ecx	# ecx = z+t1 (t2)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leal 4(%edx,%eax),%eax	# eax = 4+t4+x (t5)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imull %ecx,%eax	# eax = t5*t2 (rval)</a:t>
            </a:r>
          </a:p>
        </p:txBody>
      </p:sp>
      <p:grpSp>
        <p:nvGrpSpPr>
          <p:cNvPr id="165893" name="Group 5">
            <a:extLst>
              <a:ext uri="{FF2B5EF4-FFF2-40B4-BE49-F238E27FC236}">
                <a16:creationId xmlns:a16="http://schemas.microsoft.com/office/drawing/2014/main" id="{3E798E3C-7FCC-4039-99B7-35D4B017F7E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066800"/>
            <a:ext cx="3359150" cy="2971800"/>
            <a:chOff x="3408" y="672"/>
            <a:chExt cx="2116" cy="1872"/>
          </a:xfrm>
        </p:grpSpPr>
        <p:sp>
          <p:nvSpPr>
            <p:cNvPr id="165894" name="Rectangle 6">
              <a:extLst>
                <a:ext uri="{FF2B5EF4-FFF2-40B4-BE49-F238E27FC236}">
                  <a16:creationId xmlns:a16="http://schemas.microsoft.com/office/drawing/2014/main" id="{A5A6C125-F12F-4BDB-95D6-B83152F2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y</a:t>
              </a:r>
            </a:p>
          </p:txBody>
        </p:sp>
        <p:sp>
          <p:nvSpPr>
            <p:cNvPr id="165895" name="Rectangle 7">
              <a:extLst>
                <a:ext uri="{FF2B5EF4-FFF2-40B4-BE49-F238E27FC236}">
                  <a16:creationId xmlns:a16="http://schemas.microsoft.com/office/drawing/2014/main" id="{C12949DB-035F-4279-A794-5023D7BE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2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x</a:t>
              </a:r>
            </a:p>
          </p:txBody>
        </p:sp>
        <p:sp>
          <p:nvSpPr>
            <p:cNvPr id="165896" name="Rectangle 8">
              <a:extLst>
                <a:ext uri="{FF2B5EF4-FFF2-40B4-BE49-F238E27FC236}">
                  <a16:creationId xmlns:a16="http://schemas.microsoft.com/office/drawing/2014/main" id="{827F4F3A-1847-4DCB-804A-752E2C5D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Rtn adr</a:t>
              </a:r>
            </a:p>
          </p:txBody>
        </p:sp>
        <p:sp>
          <p:nvSpPr>
            <p:cNvPr id="165897" name="Rectangle 9">
              <a:extLst>
                <a:ext uri="{FF2B5EF4-FFF2-40B4-BE49-F238E27FC236}">
                  <a16:creationId xmlns:a16="http://schemas.microsoft.com/office/drawing/2014/main" id="{6C2A6A9D-676E-446C-BFCF-26311A549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Old %</a:t>
              </a:r>
              <a:r>
                <a:rPr lang="en-US" altLang="en-US">
                  <a:latin typeface="Courier New" panose="02070309020205020404" pitchFamily="49" charset="0"/>
                </a:rPr>
                <a:t>ebp</a:t>
              </a:r>
              <a:endParaRPr lang="en-US" altLang="en-US"/>
            </a:p>
          </p:txBody>
        </p:sp>
        <p:sp>
          <p:nvSpPr>
            <p:cNvPr id="165898" name="Line 10">
              <a:extLst>
                <a:ext uri="{FF2B5EF4-FFF2-40B4-BE49-F238E27FC236}">
                  <a16:creationId xmlns:a16="http://schemas.microsoft.com/office/drawing/2014/main" id="{6FC9B911-B968-43AB-8EE8-A5A0E169B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9" name="Text Box 11">
              <a:extLst>
                <a:ext uri="{FF2B5EF4-FFF2-40B4-BE49-F238E27FC236}">
                  <a16:creationId xmlns:a16="http://schemas.microsoft.com/office/drawing/2014/main" id="{88C532DB-23D9-4B83-8828-8A1DC495D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2292"/>
              <a:ext cx="4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%ebp</a:t>
              </a:r>
            </a:p>
          </p:txBody>
        </p:sp>
        <p:sp>
          <p:nvSpPr>
            <p:cNvPr id="165900" name="Text Box 12">
              <a:extLst>
                <a:ext uri="{FF2B5EF4-FFF2-40B4-BE49-F238E27FC236}">
                  <a16:creationId xmlns:a16="http://schemas.microsoft.com/office/drawing/2014/main" id="{AEF703D5-8FF5-4D64-B931-BF69D1FC0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04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 0 </a:t>
              </a:r>
            </a:p>
          </p:txBody>
        </p:sp>
        <p:sp>
          <p:nvSpPr>
            <p:cNvPr id="165901" name="Text Box 13">
              <a:extLst>
                <a:ext uri="{FF2B5EF4-FFF2-40B4-BE49-F238E27FC236}">
                  <a16:creationId xmlns:a16="http://schemas.microsoft.com/office/drawing/2014/main" id="{65012D4D-66C1-4570-A908-1CEB5A08C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 4 </a:t>
              </a:r>
            </a:p>
          </p:txBody>
        </p:sp>
        <p:sp>
          <p:nvSpPr>
            <p:cNvPr id="165902" name="Text Box 14">
              <a:extLst>
                <a:ext uri="{FF2B5EF4-FFF2-40B4-BE49-F238E27FC236}">
                  <a16:creationId xmlns:a16="http://schemas.microsoft.com/office/drawing/2014/main" id="{1CED47AF-47AA-435E-945A-22E4AC342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24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 8 </a:t>
              </a:r>
            </a:p>
          </p:txBody>
        </p:sp>
        <p:sp>
          <p:nvSpPr>
            <p:cNvPr id="165903" name="Text Box 15">
              <a:extLst>
                <a:ext uri="{FF2B5EF4-FFF2-40B4-BE49-F238E27FC236}">
                  <a16:creationId xmlns:a16="http://schemas.microsoft.com/office/drawing/2014/main" id="{113AB490-9604-48D6-B4CE-0968EB527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584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12 </a:t>
              </a:r>
            </a:p>
          </p:txBody>
        </p:sp>
        <p:sp>
          <p:nvSpPr>
            <p:cNvPr id="165904" name="Text Box 16">
              <a:extLst>
                <a:ext uri="{FF2B5EF4-FFF2-40B4-BE49-F238E27FC236}">
                  <a16:creationId xmlns:a16="http://schemas.microsoft.com/office/drawing/2014/main" id="{813D4D4C-7D83-4CE6-BDDB-70901301A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056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Offset</a:t>
              </a:r>
            </a:p>
          </p:txBody>
        </p:sp>
        <p:sp>
          <p:nvSpPr>
            <p:cNvPr id="165905" name="Text Box 17">
              <a:extLst>
                <a:ext uri="{FF2B5EF4-FFF2-40B4-BE49-F238E27FC236}">
                  <a16:creationId xmlns:a16="http://schemas.microsoft.com/office/drawing/2014/main" id="{6CF28D22-26D2-42B5-9EEF-6AFEA89B1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864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 sz="2400"/>
                <a:t>Stack</a:t>
              </a:r>
            </a:p>
          </p:txBody>
        </p:sp>
        <p:sp>
          <p:nvSpPr>
            <p:cNvPr id="165906" name="Rectangle 18">
              <a:extLst>
                <a:ext uri="{FF2B5EF4-FFF2-40B4-BE49-F238E27FC236}">
                  <a16:creationId xmlns:a16="http://schemas.microsoft.com/office/drawing/2014/main" id="{44641C31-FADE-4944-BBC6-68F7C83D1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72"/>
              <a:ext cx="672" cy="6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 alt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 altLang="en-US"/>
                <a:t>•</a:t>
              </a: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65907" name="Rectangle 19">
              <a:extLst>
                <a:ext uri="{FF2B5EF4-FFF2-40B4-BE49-F238E27FC236}">
                  <a16:creationId xmlns:a16="http://schemas.microsoft.com/office/drawing/2014/main" id="{364E6D96-6494-45DB-BA79-439099442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34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z</a:t>
              </a:r>
            </a:p>
          </p:txBody>
        </p:sp>
        <p:sp>
          <p:nvSpPr>
            <p:cNvPr id="165908" name="Text Box 20">
              <a:extLst>
                <a:ext uri="{FF2B5EF4-FFF2-40B4-BE49-F238E27FC236}">
                  <a16:creationId xmlns:a16="http://schemas.microsoft.com/office/drawing/2014/main" id="{283B959D-6BDE-4503-A8A3-477CCFA58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344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16 </a:t>
              </a:r>
            </a:p>
          </p:txBody>
        </p:sp>
      </p:grpSp>
      <p:grpSp>
        <p:nvGrpSpPr>
          <p:cNvPr id="21" name="Group 3">
            <a:extLst>
              <a:ext uri="{FF2B5EF4-FFF2-40B4-BE49-F238E27FC236}">
                <a16:creationId xmlns:a16="http://schemas.microsoft.com/office/drawing/2014/main" id="{E9B00A43-522C-473D-9476-AF6C79A3C2F0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22" name="Picture 2" descr="KL Deemed to be University Logo">
              <a:extLst>
                <a:ext uri="{FF2B5EF4-FFF2-40B4-BE49-F238E27FC236}">
                  <a16:creationId xmlns:a16="http://schemas.microsoft.com/office/drawing/2014/main" id="{204ED58F-C428-46F8-8367-126ACEC228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5C92A1-8568-40F7-AC38-368EA0D33B4E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14822E-AE16-4815-BD3E-B503E675F90D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31628B-DD66-4E3D-B501-CAAE6BB23615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40150A-C645-45AA-9C02-20F425D90EDE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912936-7D34-4A1F-8F07-F02E66984531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DEDED4-C522-4D4F-8EB9-0A39CDB83ECF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A5167E-2B97-4203-B767-1402766813D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78185B78-4C66-4B55-BA32-E50369713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285750"/>
            <a:ext cx="5273675" cy="573088"/>
          </a:xfrm>
        </p:spPr>
        <p:txBody>
          <a:bodyPr/>
          <a:lstStyle/>
          <a:p>
            <a:r>
              <a:rPr lang="en-US" altLang="en-US"/>
              <a:t>Understanding </a:t>
            </a:r>
            <a:r>
              <a:rPr lang="en-US" altLang="en-US">
                <a:latin typeface="Courier New" panose="02070309020205020404" pitchFamily="49" charset="0"/>
              </a:rPr>
              <a:t>arith</a:t>
            </a:r>
            <a:endParaRPr lang="en-US" altLang="en-US"/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E1537DC8-0955-4691-893C-C0A25959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3429000" cy="3122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int arith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(int x, int y, int z)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t1 = x+y;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t2 = z+t1;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t3 = x+4;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t4 = y * 48; 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t5 = t3 + t4;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rval = t2 * t5;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return rval;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6372" name="Rectangle 4">
            <a:extLst>
              <a:ext uri="{FF2B5EF4-FFF2-40B4-BE49-F238E27FC236}">
                <a16:creationId xmlns:a16="http://schemas.microsoft.com/office/drawing/2014/main" id="{AA0AD584-6B4A-42EA-A98A-03771E09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990600"/>
            <a:ext cx="441960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6576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# eax = 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8(%ebp),%eax	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# edx = y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12(%ebp),%edx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# ecx = x+y  (t1)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leal (%edx,%eax),%ecx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# edx = 3*y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leal (%edx,%edx,2),%edx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# edx = 48*y (t4)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sall $4,%edx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# ecx = z+t1 (t2)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addl 16(%ebp),%ecx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# eax = 4+t4+x (t5)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leal 4(%edx,%eax),%eax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# eax = t5*t2 (rval)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imull %ecx,%eax</a:t>
            </a:r>
          </a:p>
        </p:txBody>
      </p:sp>
      <p:sp>
        <p:nvSpPr>
          <p:cNvPr id="186389" name="Line 21">
            <a:extLst>
              <a:ext uri="{FF2B5EF4-FFF2-40B4-BE49-F238E27FC236}">
                <a16:creationId xmlns:a16="http://schemas.microsoft.com/office/drawing/2014/main" id="{306FD10D-8329-49C4-8C29-44C9A6CE5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514600"/>
            <a:ext cx="17526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186397" name="Group 29">
            <a:extLst>
              <a:ext uri="{FF2B5EF4-FFF2-40B4-BE49-F238E27FC236}">
                <a16:creationId xmlns:a16="http://schemas.microsoft.com/office/drawing/2014/main" id="{296F6005-6136-41B6-908F-3F75F921A21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124200"/>
            <a:ext cx="1752600" cy="457200"/>
            <a:chOff x="1824" y="1968"/>
            <a:chExt cx="1104" cy="288"/>
          </a:xfrm>
        </p:grpSpPr>
        <p:sp>
          <p:nvSpPr>
            <p:cNvPr id="186390" name="Line 22">
              <a:extLst>
                <a:ext uri="{FF2B5EF4-FFF2-40B4-BE49-F238E27FC236}">
                  <a16:creationId xmlns:a16="http://schemas.microsoft.com/office/drawing/2014/main" id="{6A9DC57B-623D-4A12-AE51-04EEFB49B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968"/>
              <a:ext cx="1056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86392" name="Line 24">
              <a:extLst>
                <a:ext uri="{FF2B5EF4-FFF2-40B4-BE49-F238E27FC236}">
                  <a16:creationId xmlns:a16="http://schemas.microsoft.com/office/drawing/2014/main" id="{8A307ADA-FB27-4965-A5EB-674552472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60"/>
              <a:ext cx="1104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393" name="Line 25">
            <a:extLst>
              <a:ext uri="{FF2B5EF4-FFF2-40B4-BE49-F238E27FC236}">
                <a16:creationId xmlns:a16="http://schemas.microsoft.com/office/drawing/2014/main" id="{709D44BF-C02B-42A4-BFAA-98E793072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95600"/>
            <a:ext cx="1752600" cy="1219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186399" name="Group 31">
            <a:extLst>
              <a:ext uri="{FF2B5EF4-FFF2-40B4-BE49-F238E27FC236}">
                <a16:creationId xmlns:a16="http://schemas.microsoft.com/office/drawing/2014/main" id="{0D7FB368-FB60-4708-9EB2-9DB031EF765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124200"/>
            <a:ext cx="1981200" cy="1600200"/>
            <a:chOff x="1584" y="1968"/>
            <a:chExt cx="1248" cy="1008"/>
          </a:xfrm>
        </p:grpSpPr>
        <p:sp>
          <p:nvSpPr>
            <p:cNvPr id="186394" name="Line 26">
              <a:extLst>
                <a:ext uri="{FF2B5EF4-FFF2-40B4-BE49-F238E27FC236}">
                  <a16:creationId xmlns:a16="http://schemas.microsoft.com/office/drawing/2014/main" id="{841374D4-A656-4BEE-A8C7-65D93F9CB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52"/>
              <a:ext cx="960" cy="62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86395" name="Line 27">
              <a:extLst>
                <a:ext uri="{FF2B5EF4-FFF2-40B4-BE49-F238E27FC236}">
                  <a16:creationId xmlns:a16="http://schemas.microsoft.com/office/drawing/2014/main" id="{3CFD46D6-5521-47AD-8A5A-4CDECB06A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68"/>
              <a:ext cx="1248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396" name="Line 28">
            <a:extLst>
              <a:ext uri="{FF2B5EF4-FFF2-40B4-BE49-F238E27FC236}">
                <a16:creationId xmlns:a16="http://schemas.microsoft.com/office/drawing/2014/main" id="{A769D93E-B256-4B21-BCCB-9998494BF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038600"/>
            <a:ext cx="1219200" cy="1219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F5583E6C-CAB3-4975-B68A-530FD683BFD6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15" name="Picture 2" descr="KL Deemed to be University Logo">
              <a:extLst>
                <a:ext uri="{FF2B5EF4-FFF2-40B4-BE49-F238E27FC236}">
                  <a16:creationId xmlns:a16="http://schemas.microsoft.com/office/drawing/2014/main" id="{AEE371A5-4B8A-4C34-8091-CE9305A2A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8FD7AF-E809-462D-9F00-DDB5E1D8D7D6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54D488-95AA-435E-B07F-8C356B4A6FF2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F015AC-82A7-4285-BF15-C82AB43DCB7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688958-095C-4291-A06D-3C558A1F7F82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716705-A18A-484E-B682-03CFAFB5155E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14428C-7A18-4782-93A0-363F9B2D81B3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8B39A-0245-4883-94EC-57204965CA93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726EE6DC-E4FC-40C4-81CB-8D6AC8EC4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6007100" cy="5556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Compiling Into Assembly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3CF7EA9E-0151-4F07-BC93-2AE63815E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143000"/>
            <a:ext cx="1622425" cy="3635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C Code</a:t>
            </a:r>
          </a:p>
          <a:p>
            <a:endParaRPr lang="en-US" altLang="en-US"/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8386A1C0-1318-43B0-B194-4CFC031D7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3883025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int sum(int x, int y)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 = x+y;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return t;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309C2D1B-1BC0-4AB0-8D5B-96312438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111250"/>
            <a:ext cx="35941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23838" indent="-22383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60388" indent="-22225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39788" indent="-16510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120775" indent="-16668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960563" indent="-168275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177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8749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321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7893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  <a:latin typeface="Helvetica" panose="020B0604020202020204" pitchFamily="34" charset="0"/>
              </a:rPr>
              <a:t>Generated Assembly</a:t>
            </a:r>
          </a:p>
          <a:p>
            <a:pPr algn="ctr">
              <a:lnSpc>
                <a:spcPct val="100000"/>
              </a:lnSpc>
            </a:pPr>
            <a:endParaRPr lang="en-US" altLang="en-US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C7D80601-2BE6-473F-B3C8-34AF23045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92263"/>
            <a:ext cx="4195763" cy="22987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_sum: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pushl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%esp,%ebp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12(%ebp),%eax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addl 8(%ebp),%eax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%ebp,%esp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popl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ret</a:t>
            </a:r>
          </a:p>
        </p:txBody>
      </p: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21C64C96-D5CB-4ADE-A342-A6151FA4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35020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en-US"/>
              <a:t>Obtain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gcc -O -S code.c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en-US"/>
              <a:t>Produces file </a:t>
            </a:r>
            <a:r>
              <a:rPr lang="en-US" altLang="en-US">
                <a:latin typeface="Courier New" panose="02070309020205020404" pitchFamily="49" charset="0"/>
              </a:rPr>
              <a:t>code.s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A47D083-A332-4C83-B817-3241033725F0}"/>
              </a:ext>
            </a:extLst>
          </p:cNvPr>
          <p:cNvGrpSpPr/>
          <p:nvPr/>
        </p:nvGrpSpPr>
        <p:grpSpPr>
          <a:xfrm>
            <a:off x="1" y="55217"/>
            <a:ext cx="9143999" cy="6726583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8E3223E7-9170-4E00-8793-676935B639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15F28B-F2F1-4C1A-880E-34D42761F596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034ED7-3910-4AAF-AFE4-C73C6824D851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B5CEC0-3C1E-451C-B7A5-3016CA16EA2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391475-16FD-4A68-9749-9F6FE2230F0B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752003-364A-4252-8360-9368742CE150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16C219-33EF-4757-91F9-0F343EDDFCFC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09D1BB-E17D-47F1-9134-CD682656A5D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D7FD64FA-8434-404E-9365-7FE3A7C4B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285750"/>
            <a:ext cx="5183187" cy="573088"/>
          </a:xfrm>
        </p:spPr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A2309CBB-B47A-4492-9C32-AF386E2A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3733800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int logical(int x, int y)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t1 = x^y;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t2 = t1 &gt;&gt; 17;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mask = (1&lt;&lt;13) - 7;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int rval = t2 &amp; mask;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return rval;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6916" name="Rectangle 4">
            <a:extLst>
              <a:ext uri="{FF2B5EF4-FFF2-40B4-BE49-F238E27FC236}">
                <a16:creationId xmlns:a16="http://schemas.microsoft.com/office/drawing/2014/main" id="{97840851-B4C0-47ED-AAA6-89FCB89D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143000"/>
            <a:ext cx="41148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logical: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pushl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%esp,%ebp</a:t>
            </a:r>
          </a:p>
          <a:p>
            <a:pPr>
              <a:lnSpc>
                <a:spcPct val="10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xorl 12(%ebp),%eax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sarl $17,%eax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andl $8185,%eax</a:t>
            </a:r>
          </a:p>
          <a:p>
            <a:pPr>
              <a:lnSpc>
                <a:spcPct val="10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%ebp,%esp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popl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ret</a:t>
            </a:r>
          </a:p>
        </p:txBody>
      </p:sp>
      <p:sp>
        <p:nvSpPr>
          <p:cNvPr id="166917" name="AutoShape 5">
            <a:extLst>
              <a:ext uri="{FF2B5EF4-FFF2-40B4-BE49-F238E27FC236}">
                <a16:creationId xmlns:a16="http://schemas.microsoft.com/office/drawing/2014/main" id="{036CD339-0F51-4682-893B-CF5BF53B1C57}"/>
              </a:ext>
            </a:extLst>
          </p:cNvPr>
          <p:cNvSpPr>
            <a:spLocks/>
          </p:cNvSpPr>
          <p:nvPr/>
        </p:nvSpPr>
        <p:spPr bwMode="auto">
          <a:xfrm>
            <a:off x="7620000" y="2362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18" name="Text Box 6">
            <a:extLst>
              <a:ext uri="{FF2B5EF4-FFF2-40B4-BE49-F238E27FC236}">
                <a16:creationId xmlns:a16="http://schemas.microsoft.com/office/drawing/2014/main" id="{65DAD712-22C7-432B-89E4-1A1AB7497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2766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Body</a:t>
            </a:r>
          </a:p>
        </p:txBody>
      </p:sp>
      <p:sp>
        <p:nvSpPr>
          <p:cNvPr id="166919" name="AutoShape 7">
            <a:extLst>
              <a:ext uri="{FF2B5EF4-FFF2-40B4-BE49-F238E27FC236}">
                <a16:creationId xmlns:a16="http://schemas.microsoft.com/office/drawing/2014/main" id="{8A9B68EA-A920-4E77-92BD-AD227622592B}"/>
              </a:ext>
            </a:extLst>
          </p:cNvPr>
          <p:cNvSpPr>
            <a:spLocks/>
          </p:cNvSpPr>
          <p:nvPr/>
        </p:nvSpPr>
        <p:spPr bwMode="auto">
          <a:xfrm>
            <a:off x="7696200" y="1447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0" name="Text Box 8">
            <a:extLst>
              <a:ext uri="{FF2B5EF4-FFF2-40B4-BE49-F238E27FC236}">
                <a16:creationId xmlns:a16="http://schemas.microsoft.com/office/drawing/2014/main" id="{D1E62F18-90DB-4716-919D-6B586197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371600"/>
            <a:ext cx="53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Set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Up</a:t>
            </a:r>
          </a:p>
        </p:txBody>
      </p:sp>
      <p:sp>
        <p:nvSpPr>
          <p:cNvPr id="166921" name="AutoShape 9">
            <a:extLst>
              <a:ext uri="{FF2B5EF4-FFF2-40B4-BE49-F238E27FC236}">
                <a16:creationId xmlns:a16="http://schemas.microsoft.com/office/drawing/2014/main" id="{F5D81309-69E0-4860-A6ED-14221CF83034}"/>
              </a:ext>
            </a:extLst>
          </p:cNvPr>
          <p:cNvSpPr>
            <a:spLocks/>
          </p:cNvSpPr>
          <p:nvPr/>
        </p:nvSpPr>
        <p:spPr bwMode="auto">
          <a:xfrm>
            <a:off x="7620000" y="37338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2" name="Text Box 10">
            <a:extLst>
              <a:ext uri="{FF2B5EF4-FFF2-40B4-BE49-F238E27FC236}">
                <a16:creationId xmlns:a16="http://schemas.microsoft.com/office/drawing/2014/main" id="{B6E268D7-F184-477A-960E-F7A808CCF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9624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Finish</a:t>
            </a:r>
          </a:p>
        </p:txBody>
      </p:sp>
      <p:sp>
        <p:nvSpPr>
          <p:cNvPr id="166923" name="Rectangle 11">
            <a:extLst>
              <a:ext uri="{FF2B5EF4-FFF2-40B4-BE49-F238E27FC236}">
                <a16:creationId xmlns:a16="http://schemas.microsoft.com/office/drawing/2014/main" id="{B28E9050-3B0A-4409-B27B-2070B0DFC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53000"/>
            <a:ext cx="647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114300" algn="l"/>
                <a:tab pos="3149600" algn="l"/>
                <a:tab pos="497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114300" algn="l"/>
                <a:tab pos="3149600" algn="l"/>
                <a:tab pos="497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114300" algn="l"/>
                <a:tab pos="3149600" algn="l"/>
                <a:tab pos="497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114300" algn="l"/>
                <a:tab pos="3149600" algn="l"/>
                <a:tab pos="497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114300" algn="l"/>
                <a:tab pos="3149600" algn="l"/>
                <a:tab pos="497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3149600" algn="l"/>
                <a:tab pos="497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3149600" algn="l"/>
                <a:tab pos="497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3149600" algn="l"/>
                <a:tab pos="497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3149600" algn="l"/>
                <a:tab pos="4978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movl 8(%ebp),%eax	eax = 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xorl 12(%ebp),%eax	eax = x^y	(t1)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sarl $17,%eax	eax = t1&gt;&gt;17	(t2)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andl $8185,%eax	eax = t2 &amp; 8185</a:t>
            </a:r>
          </a:p>
        </p:txBody>
      </p:sp>
      <p:sp>
        <p:nvSpPr>
          <p:cNvPr id="166924" name="Text Box 12">
            <a:extLst>
              <a:ext uri="{FF2B5EF4-FFF2-40B4-BE49-F238E27FC236}">
                <a16:creationId xmlns:a16="http://schemas.microsoft.com/office/drawing/2014/main" id="{09EEC49D-33B1-4222-9D0C-79A26EECD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67200"/>
            <a:ext cx="2851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2</a:t>
            </a:r>
            <a:r>
              <a:rPr lang="en-US" altLang="en-US" baseline="30000"/>
              <a:t>13</a:t>
            </a:r>
            <a:r>
              <a:rPr lang="en-US" altLang="en-US"/>
              <a:t> = 8192, 2</a:t>
            </a:r>
            <a:r>
              <a:rPr lang="en-US" altLang="en-US" baseline="30000"/>
              <a:t>13</a:t>
            </a:r>
            <a:r>
              <a:rPr lang="en-US" altLang="en-US"/>
              <a:t> – 7 = 8185</a:t>
            </a: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FE952D59-4E51-43ED-A673-BEC1C80F678B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96BC0272-593C-4BE6-9B19-9A98DD6192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73769-9DC9-4971-838E-8630D0659765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11AF25-C4BC-4F2D-B2C3-484924118A25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234F8-2AA7-4885-903B-4A6C54B0266C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6B168C-3B46-4F6B-9B9C-FEB9B77641A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E91BD3-A05C-4AC1-B153-63046B0C7BF9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0CEEF8-92BF-4626-B851-602A011C6AC0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6B45CD-93F2-4253-9E19-053DF9981314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4A687323-D9E8-4FB1-AA0E-EA6CA4B17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050" y="304800"/>
            <a:ext cx="5260975" cy="573088"/>
          </a:xfrm>
        </p:spPr>
        <p:txBody>
          <a:bodyPr/>
          <a:lstStyle/>
          <a:p>
            <a:r>
              <a:rPr lang="en-US" altLang="en-US"/>
              <a:t>CISC Properties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CF8D9EE0-BFE1-4E80-9113-062E7B0AF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Instruction can reference different operand types</a:t>
            </a:r>
          </a:p>
          <a:p>
            <a:pPr lvl="1"/>
            <a:r>
              <a:rPr lang="en-US" altLang="en-US"/>
              <a:t>Immediate, register, memory</a:t>
            </a:r>
          </a:p>
          <a:p>
            <a:r>
              <a:rPr lang="en-US" altLang="en-US"/>
              <a:t>Arithmetic operations can read/write memory</a:t>
            </a:r>
          </a:p>
          <a:p>
            <a:r>
              <a:rPr lang="en-US" altLang="en-US"/>
              <a:t>Memory reference can involve complex computation</a:t>
            </a:r>
          </a:p>
          <a:p>
            <a:pPr lvl="1"/>
            <a:r>
              <a:rPr lang="en-US" altLang="en-US"/>
              <a:t>Rb + S*Ri + D</a:t>
            </a:r>
          </a:p>
          <a:p>
            <a:pPr lvl="1"/>
            <a:r>
              <a:rPr lang="en-US" altLang="en-US"/>
              <a:t>Useful for arithmetic expressions, too</a:t>
            </a:r>
          </a:p>
          <a:p>
            <a:r>
              <a:rPr lang="en-US" altLang="en-US"/>
              <a:t>Instructions can have varying lengths</a:t>
            </a:r>
          </a:p>
          <a:p>
            <a:pPr lvl="1"/>
            <a:r>
              <a:rPr lang="en-US" altLang="en-US"/>
              <a:t>IA32 instructions can range from 1 to 15 bytes</a:t>
            </a:r>
          </a:p>
          <a:p>
            <a:pPr lvl="1"/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19E4B9-D489-4C3A-8662-855E55EA3D6C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284A7F02-9241-4818-A244-B6B3AD41C1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BCD240-6E21-42C5-89DC-64DD5D81F156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4DA01-1473-4953-AAD0-FEC069F7A631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5BAB17-B624-4347-9FD4-936D9BA921A2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8C7A3A-2E10-4F82-AC76-C6A039A354B6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C13BD-DFC9-4A31-A32E-E65804620E8F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0E018C-2C34-405E-8EDA-5ED7307DEE1E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AC9F3B-3E63-4262-BB0A-018B24A9A63B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CA87886F-B65A-4C5E-A266-DFD6886E9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285750"/>
            <a:ext cx="7669212" cy="5556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Summary: Abstract Machines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CE162C52-20C3-4937-8D1B-5E5AE4334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2187575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1) loops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2) conditionals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3) </a:t>
            </a:r>
            <a:r>
              <a:rPr lang="en-US" altLang="en-US">
                <a:latin typeface="Courier New" panose="02070309020205020404" pitchFamily="49" charset="0"/>
              </a:rPr>
              <a:t>switch</a:t>
            </a:r>
            <a:endParaRPr lang="en-US" altLang="en-US"/>
          </a:p>
          <a:p>
            <a:pPr algn="l">
              <a:lnSpc>
                <a:spcPct val="100000"/>
              </a:lnSpc>
            </a:pPr>
            <a:r>
              <a:rPr lang="en-US" altLang="en-US"/>
              <a:t>4) Proc. call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5) Proc. return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F1395AE2-FD3D-475F-B5D8-F01EAAC2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00200"/>
            <a:ext cx="2535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Machine Models</a:t>
            </a:r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561D0626-4EE0-4E38-B75D-38122C632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1624013"/>
            <a:ext cx="927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Data 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5A0F9FAE-E117-4639-8DF3-9D36D90F8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1624013"/>
            <a:ext cx="1349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Control </a:t>
            </a:r>
          </a:p>
        </p:txBody>
      </p:sp>
      <p:sp>
        <p:nvSpPr>
          <p:cNvPr id="168967" name="Rectangle 7">
            <a:extLst>
              <a:ext uri="{FF2B5EF4-FFF2-40B4-BE49-F238E27FC236}">
                <a16:creationId xmlns:a16="http://schemas.microsoft.com/office/drawing/2014/main" id="{B1DA6C7E-3BEE-41AC-80DF-9355C1058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2197100"/>
            <a:ext cx="19589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1)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endParaRPr lang="en-US" altLang="en-US"/>
          </a:p>
          <a:p>
            <a:pPr algn="l">
              <a:lnSpc>
                <a:spcPct val="100000"/>
              </a:lnSpc>
            </a:pPr>
            <a:r>
              <a:rPr lang="en-US" altLang="en-US"/>
              <a:t>2)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float</a:t>
            </a:r>
            <a:endParaRPr lang="en-US" altLang="en-US"/>
          </a:p>
          <a:p>
            <a:pPr algn="l">
              <a:lnSpc>
                <a:spcPct val="100000"/>
              </a:lnSpc>
            </a:pPr>
            <a:r>
              <a:rPr lang="en-US" altLang="en-US"/>
              <a:t>3)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endParaRPr lang="en-US" altLang="en-US"/>
          </a:p>
          <a:p>
            <a:pPr algn="l">
              <a:lnSpc>
                <a:spcPct val="100000"/>
              </a:lnSpc>
            </a:pPr>
            <a:r>
              <a:rPr lang="en-US" altLang="en-US"/>
              <a:t>4) </a:t>
            </a:r>
            <a:r>
              <a:rPr lang="en-US" altLang="en-US">
                <a:latin typeface="Courier New" panose="02070309020205020404" pitchFamily="49" charset="0"/>
              </a:rPr>
              <a:t>struct</a:t>
            </a:r>
            <a:r>
              <a:rPr lang="en-US" altLang="en-US"/>
              <a:t>, array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5) pointer</a:t>
            </a:r>
          </a:p>
        </p:txBody>
      </p:sp>
      <p:grpSp>
        <p:nvGrpSpPr>
          <p:cNvPr id="168968" name="Group 8">
            <a:extLst>
              <a:ext uri="{FF2B5EF4-FFF2-40B4-BE49-F238E27FC236}">
                <a16:creationId xmlns:a16="http://schemas.microsoft.com/office/drawing/2014/main" id="{0C1EE374-0D44-4584-896A-B5D414FFAD57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2673350"/>
            <a:ext cx="1946275" cy="395288"/>
            <a:chOff x="869" y="1684"/>
            <a:chExt cx="1226" cy="249"/>
          </a:xfrm>
        </p:grpSpPr>
        <p:sp>
          <p:nvSpPr>
            <p:cNvPr id="168969" name="Rectangle 9">
              <a:extLst>
                <a:ext uri="{FF2B5EF4-FFF2-40B4-BE49-F238E27FC236}">
                  <a16:creationId xmlns:a16="http://schemas.microsoft.com/office/drawing/2014/main" id="{22967F04-564E-462C-A77A-ED2CB746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" y="1684"/>
              <a:ext cx="470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mem</a:t>
              </a:r>
            </a:p>
          </p:txBody>
        </p:sp>
        <p:sp>
          <p:nvSpPr>
            <p:cNvPr id="168970" name="Rectangle 10">
              <a:extLst>
                <a:ext uri="{FF2B5EF4-FFF2-40B4-BE49-F238E27FC236}">
                  <a16:creationId xmlns:a16="http://schemas.microsoft.com/office/drawing/2014/main" id="{F0FF9244-EA05-47F6-A312-8AADC9B6B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684"/>
              <a:ext cx="446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proc</a:t>
              </a:r>
            </a:p>
          </p:txBody>
        </p:sp>
        <p:sp>
          <p:nvSpPr>
            <p:cNvPr id="168971" name="Line 11">
              <a:extLst>
                <a:ext uri="{FF2B5EF4-FFF2-40B4-BE49-F238E27FC236}">
                  <a16:creationId xmlns:a16="http://schemas.microsoft.com/office/drawing/2014/main" id="{9F111FC4-7A50-45D2-B7EF-19F5393AB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1824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68972" name="Rectangle 12">
            <a:extLst>
              <a:ext uri="{FF2B5EF4-FFF2-40B4-BE49-F238E27FC236}">
                <a16:creationId xmlns:a16="http://schemas.microsoft.com/office/drawing/2014/main" id="{87086C99-212C-4D7E-AD9E-5C484F0D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21256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C</a:t>
            </a:r>
          </a:p>
        </p:txBody>
      </p:sp>
      <p:sp>
        <p:nvSpPr>
          <p:cNvPr id="168979" name="Rectangle 19">
            <a:extLst>
              <a:ext uri="{FF2B5EF4-FFF2-40B4-BE49-F238E27FC236}">
                <a16:creationId xmlns:a16="http://schemas.microsoft.com/office/drawing/2014/main" id="{C3D1D29A-ACC7-4081-9EC7-9153CC91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1620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Assembly</a:t>
            </a:r>
          </a:p>
        </p:txBody>
      </p:sp>
      <p:sp>
        <p:nvSpPr>
          <p:cNvPr id="168980" name="Rectangle 20">
            <a:extLst>
              <a:ext uri="{FF2B5EF4-FFF2-40B4-BE49-F238E27FC236}">
                <a16:creationId xmlns:a16="http://schemas.microsoft.com/office/drawing/2014/main" id="{376B7AEA-8251-401C-9CF4-969AE8D6F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4549775"/>
            <a:ext cx="33464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1) byte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2) 2-byte word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3) 4-byte long word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4) contiguous byte allocation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5) address of initial byte</a:t>
            </a:r>
          </a:p>
        </p:txBody>
      </p:sp>
      <p:sp>
        <p:nvSpPr>
          <p:cNvPr id="168981" name="Rectangle 21">
            <a:extLst>
              <a:ext uri="{FF2B5EF4-FFF2-40B4-BE49-F238E27FC236}">
                <a16:creationId xmlns:a16="http://schemas.microsoft.com/office/drawing/2014/main" id="{4FFA2947-4833-4321-A8AC-536F03A33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45735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/>
              <a:t>3) branch/jump</a:t>
            </a:r>
          </a:p>
          <a:p>
            <a:pPr algn="l">
              <a:lnSpc>
                <a:spcPct val="100000"/>
              </a:lnSpc>
            </a:pPr>
            <a:r>
              <a:rPr lang="en-US" altLang="en-US"/>
              <a:t>4) </a:t>
            </a:r>
            <a:r>
              <a:rPr lang="en-US" altLang="en-US">
                <a:latin typeface="Courier New" panose="02070309020205020404" pitchFamily="49" charset="0"/>
              </a:rPr>
              <a:t>call</a:t>
            </a:r>
            <a:endParaRPr lang="en-US" altLang="en-US"/>
          </a:p>
          <a:p>
            <a:pPr algn="l">
              <a:lnSpc>
                <a:spcPct val="100000"/>
              </a:lnSpc>
            </a:pPr>
            <a:r>
              <a:rPr lang="en-US" altLang="en-US"/>
              <a:t>5) </a:t>
            </a:r>
            <a:r>
              <a:rPr lang="en-US" altLang="en-US">
                <a:latin typeface="Courier New" panose="02070309020205020404" pitchFamily="49" charset="0"/>
              </a:rPr>
              <a:t>ret</a:t>
            </a:r>
            <a:endParaRPr lang="en-US" altLang="en-US"/>
          </a:p>
        </p:txBody>
      </p:sp>
      <p:grpSp>
        <p:nvGrpSpPr>
          <p:cNvPr id="168984" name="Group 24">
            <a:extLst>
              <a:ext uri="{FF2B5EF4-FFF2-40B4-BE49-F238E27FC236}">
                <a16:creationId xmlns:a16="http://schemas.microsoft.com/office/drawing/2014/main" id="{C5C3F8CE-4DD9-49F7-A169-65F56839CD5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76800"/>
            <a:ext cx="3338513" cy="1365250"/>
            <a:chOff x="293" y="3124"/>
            <a:chExt cx="2103" cy="860"/>
          </a:xfrm>
        </p:grpSpPr>
        <p:sp>
          <p:nvSpPr>
            <p:cNvPr id="168973" name="Rectangle 13">
              <a:extLst>
                <a:ext uri="{FF2B5EF4-FFF2-40B4-BE49-F238E27FC236}">
                  <a16:creationId xmlns:a16="http://schemas.microsoft.com/office/drawing/2014/main" id="{2E4C4C62-B409-42A3-9CEC-432FB6E7B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3220"/>
              <a:ext cx="470" cy="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mem</a:t>
              </a:r>
            </a:p>
          </p:txBody>
        </p:sp>
        <p:sp>
          <p:nvSpPr>
            <p:cNvPr id="168974" name="Rectangle 14">
              <a:extLst>
                <a:ext uri="{FF2B5EF4-FFF2-40B4-BE49-F238E27FC236}">
                  <a16:creationId xmlns:a16="http://schemas.microsoft.com/office/drawing/2014/main" id="{976C58A5-1F83-4F18-90FB-CB168225B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20"/>
              <a:ext cx="480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regs</a:t>
              </a:r>
            </a:p>
          </p:txBody>
        </p:sp>
        <p:sp>
          <p:nvSpPr>
            <p:cNvPr id="168975" name="Line 15">
              <a:extLst>
                <a:ext uri="{FF2B5EF4-FFF2-40B4-BE49-F238E27FC236}">
                  <a16:creationId xmlns:a16="http://schemas.microsoft.com/office/drawing/2014/main" id="{DC364907-D79C-434D-9044-569E17C30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3360"/>
              <a:ext cx="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76" name="Rectangle 16">
              <a:extLst>
                <a:ext uri="{FF2B5EF4-FFF2-40B4-BE49-F238E27FC236}">
                  <a16:creationId xmlns:a16="http://schemas.microsoft.com/office/drawing/2014/main" id="{D2EEB9F4-B2AA-4CCD-B4F4-46715FAE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20"/>
              <a:ext cx="411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alu</a:t>
              </a:r>
            </a:p>
          </p:txBody>
        </p:sp>
        <p:sp>
          <p:nvSpPr>
            <p:cNvPr id="168977" name="Rectangle 17">
              <a:extLst>
                <a:ext uri="{FF2B5EF4-FFF2-40B4-BE49-F238E27FC236}">
                  <a16:creationId xmlns:a16="http://schemas.microsoft.com/office/drawing/2014/main" id="{17CE556A-AA0D-4753-887E-BF2D5D16D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3124"/>
              <a:ext cx="1432" cy="8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78" name="Rectangle 18">
              <a:extLst>
                <a:ext uri="{FF2B5EF4-FFF2-40B4-BE49-F238E27FC236}">
                  <a16:creationId xmlns:a16="http://schemas.microsoft.com/office/drawing/2014/main" id="{A96D9FD6-80CA-4302-8BA0-DCADB099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00"/>
              <a:ext cx="8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/>
                <a:t>processor</a:t>
              </a:r>
              <a:endParaRPr lang="en-US" altLang="en-US" b="0">
                <a:latin typeface="Courier" pitchFamily="49" charset="0"/>
              </a:endParaRPr>
            </a:p>
          </p:txBody>
        </p:sp>
        <p:sp>
          <p:nvSpPr>
            <p:cNvPr id="168982" name="Rectangle 22">
              <a:extLst>
                <a:ext uri="{FF2B5EF4-FFF2-40B4-BE49-F238E27FC236}">
                  <a16:creationId xmlns:a16="http://schemas.microsoft.com/office/drawing/2014/main" id="{C7493E08-D088-412F-BC01-AE9821006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04"/>
              <a:ext cx="384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Stack</a:t>
              </a:r>
            </a:p>
          </p:txBody>
        </p:sp>
        <p:sp>
          <p:nvSpPr>
            <p:cNvPr id="168983" name="Rectangle 23">
              <a:extLst>
                <a:ext uri="{FF2B5EF4-FFF2-40B4-BE49-F238E27FC236}">
                  <a16:creationId xmlns:a16="http://schemas.microsoft.com/office/drawing/2014/main" id="{89665307-F0AF-490C-B16A-92EF78D91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504"/>
              <a:ext cx="48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r>
                <a:rPr lang="en-US" altLang="en-US"/>
                <a:t>Cond.</a:t>
              </a:r>
            </a:p>
            <a:p>
              <a:pPr>
                <a:lnSpc>
                  <a:spcPct val="100000"/>
                </a:lnSpc>
              </a:pPr>
              <a:r>
                <a:rPr lang="en-US" altLang="en-US"/>
                <a:t>Codes</a:t>
              </a:r>
            </a:p>
          </p:txBody>
        </p:sp>
      </p:grpSp>
      <p:grpSp>
        <p:nvGrpSpPr>
          <p:cNvPr id="25" name="Group 3">
            <a:extLst>
              <a:ext uri="{FF2B5EF4-FFF2-40B4-BE49-F238E27FC236}">
                <a16:creationId xmlns:a16="http://schemas.microsoft.com/office/drawing/2014/main" id="{333620BB-2586-4EC1-93F2-5E570B28D9E0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26" name="Picture 2" descr="KL Deemed to be University Logo">
              <a:extLst>
                <a:ext uri="{FF2B5EF4-FFF2-40B4-BE49-F238E27FC236}">
                  <a16:creationId xmlns:a16="http://schemas.microsoft.com/office/drawing/2014/main" id="{26C29FDB-7DB8-43B9-9482-D2A9938290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6B8FE9-7F41-4A98-B530-8FA83D2EDFE9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2BEF5C-F62D-4F2B-A144-36EBE3682C4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7C845F-2567-4E88-BE65-9DC15EFD7FFA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FFB3A0-A438-4383-BD6B-6C3629A96B02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66F1C3-1EBC-49A1-9A92-9E021BC9C359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C4E8F7-5843-496F-B5DA-B890A361B790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621EAC-6819-4E3A-B573-6AE2BBA7D2C7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E0BA1B0A-822A-419C-9E88-0E3ADD854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463" y="285750"/>
            <a:ext cx="5327650" cy="573088"/>
          </a:xfrm>
        </p:spPr>
        <p:txBody>
          <a:bodyPr/>
          <a:lstStyle/>
          <a:p>
            <a:r>
              <a:rPr lang="en-US" altLang="en-US"/>
              <a:t>Whose Assembler?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B306AA0-5A2F-4553-B45E-03D51B639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513" y="2971800"/>
            <a:ext cx="8701087" cy="3473450"/>
          </a:xfrm>
        </p:spPr>
        <p:txBody>
          <a:bodyPr/>
          <a:lstStyle/>
          <a:p>
            <a:pPr marL="223838" indent="-223838" defTabSz="895350">
              <a:tabLst>
                <a:tab pos="3721100" algn="l"/>
              </a:tabLst>
            </a:pPr>
            <a:r>
              <a:rPr lang="en-US" altLang="en-US"/>
              <a:t>Intel/Microsoft Differs from GAS</a:t>
            </a:r>
          </a:p>
          <a:p>
            <a:pPr marL="560388" lvl="1" indent="-222250" defTabSz="895350">
              <a:tabLst>
                <a:tab pos="3721100" algn="l"/>
              </a:tabLst>
            </a:pPr>
            <a:r>
              <a:rPr lang="en-US" altLang="en-US"/>
              <a:t>Operands listed in opposite order</a:t>
            </a:r>
          </a:p>
          <a:p>
            <a:pPr marL="839788" lvl="2" indent="-165100" defTabSz="895350">
              <a:buFont typeface="Wingdings" panose="05000000000000000000" pitchFamily="2" charset="2"/>
              <a:buNone/>
              <a:tabLst>
                <a:tab pos="37211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mov</a:t>
            </a:r>
            <a:r>
              <a:rPr lang="en-US" altLang="en-US"/>
              <a:t> Dest, Src	 </a:t>
            </a:r>
            <a:r>
              <a:rPr lang="en-US" altLang="en-US">
                <a:latin typeface="Courier New" panose="02070309020205020404" pitchFamily="49" charset="0"/>
              </a:rPr>
              <a:t>movl</a:t>
            </a:r>
            <a:r>
              <a:rPr lang="en-US" altLang="en-US"/>
              <a:t> Src, Dest</a:t>
            </a:r>
          </a:p>
          <a:p>
            <a:pPr marL="560388" lvl="1" indent="-222250" defTabSz="895350">
              <a:tabLst>
                <a:tab pos="3721100" algn="l"/>
              </a:tabLst>
            </a:pPr>
            <a:r>
              <a:rPr lang="en-US" altLang="en-US"/>
              <a:t>Constants not preceded by ‘$’, Denote hex with ‘h’ at end</a:t>
            </a:r>
          </a:p>
          <a:p>
            <a:pPr marL="839788" lvl="2" indent="-165100" defTabSz="895350">
              <a:buFont typeface="Wingdings" panose="05000000000000000000" pitchFamily="2" charset="2"/>
              <a:buNone/>
              <a:tabLst>
                <a:tab pos="37211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100h	$0x100</a:t>
            </a:r>
            <a:endParaRPr lang="en-US" altLang="en-US"/>
          </a:p>
          <a:p>
            <a:pPr marL="560388" lvl="1" indent="-222250" defTabSz="895350">
              <a:tabLst>
                <a:tab pos="3721100" algn="l"/>
              </a:tabLst>
            </a:pPr>
            <a:r>
              <a:rPr lang="en-US" altLang="en-US"/>
              <a:t>Operand size indicated by operands rather than operator suffix</a:t>
            </a:r>
          </a:p>
          <a:p>
            <a:pPr marL="839788" lvl="2" indent="-165100" defTabSz="895350">
              <a:buFont typeface="Wingdings" panose="05000000000000000000" pitchFamily="2" charset="2"/>
              <a:buNone/>
              <a:tabLst>
                <a:tab pos="37211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sub	subl</a:t>
            </a:r>
          </a:p>
          <a:p>
            <a:pPr marL="560388" lvl="1" indent="-222250" defTabSz="895350">
              <a:tabLst>
                <a:tab pos="3721100" algn="l"/>
              </a:tabLst>
            </a:pPr>
            <a:r>
              <a:rPr lang="en-US" altLang="en-US"/>
              <a:t>Addressing format shows effective address computation</a:t>
            </a:r>
          </a:p>
          <a:p>
            <a:pPr marL="839788" lvl="2" indent="-165100" defTabSz="895350">
              <a:buFont typeface="Wingdings" panose="05000000000000000000" pitchFamily="2" charset="2"/>
              <a:buNone/>
              <a:tabLst>
                <a:tab pos="37211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[eax*4+100h]	$0x100(,%eax,4)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0D275F46-17A1-44A8-8E80-D36FFEBF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45720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685800" algn="l"/>
                <a:tab pos="4406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685800" algn="l"/>
                <a:tab pos="4406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685800" algn="l"/>
                <a:tab pos="4406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685800" algn="l"/>
                <a:tab pos="4406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685800" algn="l"/>
                <a:tab pos="4406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4406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4406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4406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4406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lea	eax,[ecx+ecx*2]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sub	esp,8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cmp	dword ptr [ebp-8],0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mov	eax,dword ptr [eax*4+100h]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200DA627-8D1D-4220-8732-0CE144FEE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76400"/>
            <a:ext cx="36576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6858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6858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6858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6858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6858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leal	(%ecx,%ecx,2),%eax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subl	$8,%esp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cmpl	$0,-8(%ebp)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movl	$0x100(,%eax,4),%eax</a:t>
            </a:r>
          </a:p>
        </p:txBody>
      </p:sp>
      <p:sp>
        <p:nvSpPr>
          <p:cNvPr id="173062" name="Text Box 6">
            <a:extLst>
              <a:ext uri="{FF2B5EF4-FFF2-40B4-BE49-F238E27FC236}">
                <a16:creationId xmlns:a16="http://schemas.microsoft.com/office/drawing/2014/main" id="{31620F96-371C-4B65-8F4C-37335533A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Intel/Microsoft Format</a:t>
            </a:r>
          </a:p>
        </p:txBody>
      </p:sp>
      <p:sp>
        <p:nvSpPr>
          <p:cNvPr id="173063" name="Text Box 7">
            <a:extLst>
              <a:ext uri="{FF2B5EF4-FFF2-40B4-BE49-F238E27FC236}">
                <a16:creationId xmlns:a16="http://schemas.microsoft.com/office/drawing/2014/main" id="{2163401F-6E1D-4CDD-8A7E-9E293A74E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143000"/>
            <a:ext cx="265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400"/>
              <a:t>GAS/Gnu Format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9F759668-E557-467E-82FB-B0425942832E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213C155A-1793-408F-AADB-8282D72F1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E0E6F8-7A30-42FD-B5D5-73919C6EACFF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5C518-6E6B-4DA9-9F6A-A1EEF086B862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D13560-C2D7-4AE1-862A-E55C0B36C8C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9D626D-8CB5-4127-8465-E009122C509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262765-1018-4B37-B074-FE8BBF42C717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CB3556-14F2-48FA-AFFE-B46AA462D1E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52BB7B-0238-444E-B381-5B925E0CBD64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0005CD13-A2BC-495E-843D-230F91B5A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8" y="285750"/>
            <a:ext cx="6118225" cy="573088"/>
          </a:xfrm>
        </p:spPr>
        <p:txBody>
          <a:bodyPr/>
          <a:lstStyle/>
          <a:p>
            <a:r>
              <a:rPr lang="en-US" altLang="en-US"/>
              <a:t>Assembly Characteristics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227D6D82-9638-422A-97CE-581461809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548687" cy="5530850"/>
          </a:xfrm>
        </p:spPr>
        <p:txBody>
          <a:bodyPr/>
          <a:lstStyle/>
          <a:p>
            <a:r>
              <a:rPr lang="en-US" altLang="en-US"/>
              <a:t>Minimal data types</a:t>
            </a:r>
          </a:p>
          <a:p>
            <a:pPr lvl="1"/>
            <a:r>
              <a:rPr lang="en-US" altLang="en-US"/>
              <a:t>Integer data of 1, 2, or 4 bytes</a:t>
            </a:r>
          </a:p>
          <a:p>
            <a:pPr lvl="2"/>
            <a:r>
              <a:rPr lang="en-US" altLang="en-US"/>
              <a:t>Data values</a:t>
            </a:r>
          </a:p>
          <a:p>
            <a:pPr lvl="2"/>
            <a:r>
              <a:rPr lang="en-US" altLang="en-US"/>
              <a:t>Addresses (untyped pointers)</a:t>
            </a:r>
          </a:p>
          <a:p>
            <a:pPr lvl="1"/>
            <a:r>
              <a:rPr lang="en-US" altLang="en-US"/>
              <a:t>Floating-point data of 4, 8, or 10 bytes</a:t>
            </a:r>
          </a:p>
          <a:p>
            <a:pPr lvl="1"/>
            <a:r>
              <a:rPr lang="en-US" altLang="en-US"/>
              <a:t>No aggregate types such as arrays or structures</a:t>
            </a:r>
          </a:p>
          <a:p>
            <a:pPr lvl="2"/>
            <a:r>
              <a:rPr lang="en-US" altLang="en-US"/>
              <a:t>Just contiguously allocated bytes in memory</a:t>
            </a:r>
          </a:p>
          <a:p>
            <a:r>
              <a:rPr lang="en-US" altLang="en-US"/>
              <a:t>Primitive operations</a:t>
            </a:r>
          </a:p>
          <a:p>
            <a:pPr lvl="1"/>
            <a:r>
              <a:rPr lang="en-US" altLang="en-US"/>
              <a:t>Perform arithmetic function on register or memory data</a:t>
            </a:r>
          </a:p>
          <a:p>
            <a:pPr lvl="1"/>
            <a:r>
              <a:rPr lang="en-US" altLang="en-US"/>
              <a:t>Transfer data between memory and register</a:t>
            </a:r>
          </a:p>
          <a:p>
            <a:pPr lvl="2"/>
            <a:r>
              <a:rPr lang="en-US" altLang="en-US"/>
              <a:t>Load data from memory into register</a:t>
            </a:r>
          </a:p>
          <a:p>
            <a:pPr lvl="2"/>
            <a:r>
              <a:rPr lang="en-US" altLang="en-US"/>
              <a:t>Store register data into memory</a:t>
            </a:r>
          </a:p>
          <a:p>
            <a:pPr lvl="1"/>
            <a:r>
              <a:rPr lang="en-US" altLang="en-US"/>
              <a:t>Transfer control</a:t>
            </a:r>
          </a:p>
          <a:p>
            <a:pPr lvl="2"/>
            <a:r>
              <a:rPr lang="en-US" altLang="en-US"/>
              <a:t>Unconditional jumps to/from procedures</a:t>
            </a:r>
          </a:p>
          <a:p>
            <a:pPr lvl="2"/>
            <a:r>
              <a:rPr lang="en-US" altLang="en-US"/>
              <a:t>Conditional 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BDEBB3-0CB2-4637-AC45-6E87BF4EE72B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6261B525-662F-4FFE-9D5D-768CFB99CA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2AF7A-58B5-4F38-BC7D-638E508C18D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9B223E-BDC0-4204-93B4-3B811AA5920B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339FC7-838F-4C13-B5C0-E2A23719649E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728262-6BF6-4C82-998A-1FDCD94ADAF8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166349-4EBE-466C-9BF8-F583B2C92C16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45E852-DB93-4C81-9792-F7783DB9A02E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074436-22B5-4E97-A4BA-690131A2CF9E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E99041B-F64A-4FB5-A6CC-C2FDBC39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14400"/>
            <a:ext cx="25146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23838" indent="-22383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60388" indent="-22225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39788" indent="-16510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120775" indent="-16668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960563" indent="-168275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177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8749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321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7893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  <a:latin typeface="Helvetica" panose="020B0604020202020204" pitchFamily="34" charset="0"/>
              </a:rPr>
              <a:t>Code for </a:t>
            </a:r>
            <a:r>
              <a:rPr lang="en-US" altLang="en-US">
                <a:latin typeface="Courier New" panose="02070309020205020404" pitchFamily="49" charset="0"/>
              </a:rPr>
              <a:t>sum</a:t>
            </a:r>
            <a:endParaRPr lang="en-US" altLang="en-US">
              <a:solidFill>
                <a:schemeClr val="tx2"/>
              </a:solidFill>
              <a:latin typeface="Helvetica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en-US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F05FC73F-F431-4449-8923-4C387E41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447800"/>
            <a:ext cx="25114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0x401040 &lt;sum&gt;:	0x55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0x89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0xe5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0x8b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0x45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0x0c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0x03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0x45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0x08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0x89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0xec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0x5d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0xc3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22D9E610-95D0-4BE1-B038-140EAFFB7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8" y="285750"/>
            <a:ext cx="4848225" cy="573088"/>
          </a:xfrm>
        </p:spPr>
        <p:txBody>
          <a:bodyPr/>
          <a:lstStyle/>
          <a:p>
            <a:r>
              <a:rPr lang="en-US" altLang="en-US"/>
              <a:t>Object Code</a:t>
            </a:r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A248EC73-BFD3-4C53-8E2D-F730FCCC2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5200" y="838200"/>
            <a:ext cx="5486400" cy="5486400"/>
          </a:xfrm>
        </p:spPr>
        <p:txBody>
          <a:bodyPr/>
          <a:lstStyle/>
          <a:p>
            <a:r>
              <a:rPr lang="en-US" altLang="en-US"/>
              <a:t>Assembler</a:t>
            </a:r>
          </a:p>
          <a:p>
            <a:pPr lvl="1"/>
            <a:r>
              <a:rPr lang="en-US" altLang="en-US"/>
              <a:t>Translates </a:t>
            </a:r>
            <a:r>
              <a:rPr lang="en-US" altLang="en-US">
                <a:latin typeface="Courier New" panose="02070309020205020404" pitchFamily="49" charset="0"/>
              </a:rPr>
              <a:t>.s</a:t>
            </a:r>
            <a:r>
              <a:rPr lang="en-US" altLang="en-US"/>
              <a:t> into </a:t>
            </a:r>
            <a:r>
              <a:rPr lang="en-US" altLang="en-US">
                <a:latin typeface="Courier New" panose="02070309020205020404" pitchFamily="49" charset="0"/>
              </a:rPr>
              <a:t>.o</a:t>
            </a:r>
          </a:p>
          <a:p>
            <a:pPr lvl="1"/>
            <a:r>
              <a:rPr lang="en-US" altLang="en-US"/>
              <a:t>Binary encoding of each instruction</a:t>
            </a:r>
          </a:p>
          <a:p>
            <a:pPr lvl="1"/>
            <a:r>
              <a:rPr lang="en-US" altLang="en-US"/>
              <a:t>Nearly-complete image of executable code</a:t>
            </a:r>
          </a:p>
          <a:p>
            <a:pPr lvl="1"/>
            <a:r>
              <a:rPr lang="en-US" altLang="en-US"/>
              <a:t>Missing linkages between code in different files</a:t>
            </a:r>
          </a:p>
          <a:p>
            <a:r>
              <a:rPr lang="en-US" altLang="en-US"/>
              <a:t>Linker</a:t>
            </a:r>
          </a:p>
          <a:p>
            <a:pPr lvl="1"/>
            <a:r>
              <a:rPr lang="en-US" altLang="en-US"/>
              <a:t>Resolves references between files</a:t>
            </a:r>
          </a:p>
          <a:p>
            <a:pPr lvl="1"/>
            <a:r>
              <a:rPr lang="en-US" altLang="en-US"/>
              <a:t>Combines with static run-time libraries</a:t>
            </a:r>
          </a:p>
          <a:p>
            <a:pPr lvl="2"/>
            <a:r>
              <a:rPr lang="en-US" altLang="en-US"/>
              <a:t>E.g., code for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/>
              <a:t>,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printf</a:t>
            </a:r>
          </a:p>
          <a:p>
            <a:pPr lvl="1"/>
            <a:r>
              <a:rPr lang="en-US" altLang="en-US"/>
              <a:t>Some libraries are </a:t>
            </a:r>
            <a:r>
              <a:rPr lang="en-US" altLang="en-US" i="1"/>
              <a:t>dynamically linked</a:t>
            </a:r>
          </a:p>
          <a:p>
            <a:pPr lvl="2"/>
            <a:r>
              <a:rPr lang="en-US" altLang="en-US"/>
              <a:t>Linking occurs when program begins execution</a:t>
            </a:r>
          </a:p>
        </p:txBody>
      </p:sp>
      <p:sp>
        <p:nvSpPr>
          <p:cNvPr id="151558" name="Text Box 6">
            <a:extLst>
              <a:ext uri="{FF2B5EF4-FFF2-40B4-BE49-F238E27FC236}">
                <a16:creationId xmlns:a16="http://schemas.microsoft.com/office/drawing/2014/main" id="{92BD0B5A-7FF8-4675-B659-3A3D39B1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23838" indent="-22383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60388" indent="-22225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39788" indent="-16510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120775" indent="-16668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960563" indent="-168275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177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8749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321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7893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1800">
                <a:latin typeface="Helvetica" panose="020B0604020202020204" pitchFamily="34" charset="0"/>
              </a:rPr>
              <a:t>Total of 13 bytes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1800">
                <a:latin typeface="Helvetica" panose="020B0604020202020204" pitchFamily="34" charset="0"/>
              </a:rPr>
              <a:t>Each instruction 1, 2, or 3 bytes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1800">
                <a:latin typeface="Helvetica" panose="020B0604020202020204" pitchFamily="34" charset="0"/>
              </a:rPr>
              <a:t>Starts at address </a:t>
            </a:r>
            <a:r>
              <a:rPr lang="en-US" altLang="en-US" sz="1800">
                <a:latin typeface="Courier New" panose="02070309020205020404" pitchFamily="49" charset="0"/>
              </a:rPr>
              <a:t>0x401040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FDFE74BE-57D6-424E-B0BD-BC1B1E92F9A2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8" name="Picture 2" descr="KL Deemed to be University Logo">
              <a:extLst>
                <a:ext uri="{FF2B5EF4-FFF2-40B4-BE49-F238E27FC236}">
                  <a16:creationId xmlns:a16="http://schemas.microsoft.com/office/drawing/2014/main" id="{A10E6C2D-C587-42C7-A08A-BD09D6BF28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55E50E-B268-4FA5-BB60-DF7236045FA5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6AD2D-FF4E-4069-8D75-6B7F24BEA2E3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90D3F7-B92C-43D8-9453-A34488BDBA32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01E312-3B3F-4C97-A10A-C6CFCBCFE2C6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214A4B-2432-45EC-B726-4C199BA5464A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E238D0-8898-461F-8754-85ECA7730FA7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0ED8EA-4C83-4B36-9E88-95AA5AD5FA84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CFC62746-C3EB-489C-85D7-07AE34B02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3" y="285750"/>
            <a:ext cx="6821487" cy="573088"/>
          </a:xfrm>
        </p:spPr>
        <p:txBody>
          <a:bodyPr/>
          <a:lstStyle/>
          <a:p>
            <a:r>
              <a:rPr lang="en-US" altLang="en-US"/>
              <a:t>Machine Instruction Example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63DFA36C-53F2-46FA-9E72-9CA4AFDC1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4864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altLang="en-US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altLang="en-US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altLang="en-US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altLang="en-US"/>
              <a:t>Add 2 4-byte 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altLang="en-US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altLang="en-US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altLang="en-US"/>
              <a:t>Operands:</a:t>
            </a:r>
          </a:p>
          <a:p>
            <a:pPr marL="839788" lvl="2" indent="-165100" defTabSz="895350">
              <a:buFont typeface="Wingdings" panose="05000000000000000000" pitchFamily="2" charset="2"/>
              <a:buNone/>
              <a:tabLst>
                <a:tab pos="1143000" algn="l"/>
                <a:tab pos="2514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:	Register	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%eax</a:t>
            </a:r>
          </a:p>
          <a:p>
            <a:pPr marL="839788" lvl="2" indent="-165100" defTabSz="895350">
              <a:buFont typeface="Wingdings" panose="05000000000000000000" pitchFamily="2" charset="2"/>
              <a:buNone/>
              <a:tabLst>
                <a:tab pos="1143000" algn="l"/>
                <a:tab pos="2514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:	Memory	M[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%ebp+8]</a:t>
            </a:r>
            <a:endParaRPr lang="en-US" altLang="en-US"/>
          </a:p>
          <a:p>
            <a:pPr marL="839788" lvl="2" indent="-165100" defTabSz="895350">
              <a:buFont typeface="Wingdings" panose="05000000000000000000" pitchFamily="2" charset="2"/>
              <a:buNone/>
              <a:tabLst>
                <a:tab pos="1143000" algn="l"/>
                <a:tab pos="25146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t</a:t>
            </a:r>
            <a:r>
              <a:rPr lang="en-US" altLang="en-US"/>
              <a:t>:	Register	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%eax</a:t>
            </a: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altLang="en-US"/>
              <a:t>Return function value in </a:t>
            </a:r>
            <a:r>
              <a:rPr lang="en-US" altLang="en-US">
                <a:latin typeface="Courier New" panose="02070309020205020404" pitchFamily="49" charset="0"/>
              </a:rPr>
              <a:t>%eax</a:t>
            </a:r>
            <a:endParaRPr lang="en-US" altLang="en-US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altLang="en-US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altLang="en-US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altLang="en-US"/>
              <a:t>Stored at address </a:t>
            </a:r>
            <a:r>
              <a:rPr lang="en-US" altLang="en-US">
                <a:latin typeface="Courier New" panose="02070309020205020404" pitchFamily="49" charset="0"/>
              </a:rPr>
              <a:t>0x401046</a:t>
            </a:r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472ED3D1-F425-45C5-9E94-A36F30FD9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>
                <a:latin typeface="Courier New" panose="02070309020205020404" pitchFamily="49" charset="0"/>
              </a:rPr>
              <a:t>int t = x+y;</a:t>
            </a:r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2529D357-6396-4096-BC3F-DD273178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549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549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549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549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549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addl 8(%ebp),%eax</a:t>
            </a:r>
          </a:p>
        </p:txBody>
      </p:sp>
      <p:sp>
        <p:nvSpPr>
          <p:cNvPr id="152582" name="Rectangle 6">
            <a:extLst>
              <a:ext uri="{FF2B5EF4-FFF2-40B4-BE49-F238E27FC236}">
                <a16:creationId xmlns:a16="http://schemas.microsoft.com/office/drawing/2014/main" id="{868A20FB-159E-4A8C-B581-7DD989605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2921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2921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2921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2921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2921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0x401046:	03 45 08</a:t>
            </a:r>
          </a:p>
        </p:txBody>
      </p:sp>
      <p:sp>
        <p:nvSpPr>
          <p:cNvPr id="152583" name="Text Box 7">
            <a:extLst>
              <a:ext uri="{FF2B5EF4-FFF2-40B4-BE49-F238E27FC236}">
                <a16:creationId xmlns:a16="http://schemas.microsoft.com/office/drawing/2014/main" id="{9EA1AE1A-37C7-4B96-AE4E-0592CAFA5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19400"/>
            <a:ext cx="1524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en-US"/>
              <a:t>Similar to expression</a:t>
            </a:r>
            <a:r>
              <a:rPr lang="en-US" altLang="en-US">
                <a:latin typeface="Courier New" panose="02070309020205020404" pitchFamily="49" charset="0"/>
              </a:rPr>
              <a:t> y += x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5FEE8A76-75F3-4439-A68B-3FCF1F4C523D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9" name="Picture 2" descr="KL Deemed to be University Logo">
              <a:extLst>
                <a:ext uri="{FF2B5EF4-FFF2-40B4-BE49-F238E27FC236}">
                  <a16:creationId xmlns:a16="http://schemas.microsoft.com/office/drawing/2014/main" id="{9B8A5158-B950-4E64-A75B-C39D5F9D6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ED1AEB-8BA1-49C9-B452-0A6436BC1F8E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5492F2-6039-4DBF-9124-7DE892E3AC9A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7617CE-F65B-4E81-8550-7FEA9F103DD0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7B10BE-0196-4A30-80F7-5AEEC45C67E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8EF853-4C01-4A6C-A3FB-8589E49FE423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7E3B3A-0843-486E-B698-39C9D0E17067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535E82-6145-45B0-B5F1-CEB3611BADE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F8F930F-F09C-447C-928D-86254AA8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1035050"/>
            <a:ext cx="26035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23838" indent="-22383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60388" indent="-22225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39788" indent="-16510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120775" indent="-16668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960563" indent="-168275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177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8749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321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7893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  <a:latin typeface="Helvetica" panose="020B0604020202020204" pitchFamily="34" charset="0"/>
              </a:rPr>
              <a:t>Disassembled</a:t>
            </a:r>
          </a:p>
          <a:p>
            <a:pPr algn="ctr">
              <a:lnSpc>
                <a:spcPct val="100000"/>
              </a:lnSpc>
            </a:pPr>
            <a:endParaRPr lang="en-US" altLang="en-US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E3EFAD0D-C8D5-4836-A37B-94CFFB280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447800"/>
            <a:ext cx="6781800" cy="2573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00401040 &lt;_sum&gt;: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0:	55             	push  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1:	89 e5          	mov    %esp,%ebp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3:	8b 45 0c       	mov    0xc(%ebp),%eax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6:	03 45 08       	add    0x8(%ebp),%eax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9:	89 ec          	mov    %ebp,%esp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b:	5d             	pop   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c:	c3             	ret    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</a:t>
            </a:r>
            <a:r>
              <a:rPr lang="en-US" altLang="en-US" sz="1800" i="1">
                <a:latin typeface="Courier New" panose="02070309020205020404" pitchFamily="49" charset="0"/>
              </a:rPr>
              <a:t>d:	8d 76 00       	lea    0x0(%esi),%esi</a:t>
            </a: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7292FE97-F2EE-4840-AB49-ED0D09694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6400800" cy="573088"/>
          </a:xfrm>
        </p:spPr>
        <p:txBody>
          <a:bodyPr/>
          <a:lstStyle/>
          <a:p>
            <a:r>
              <a:rPr lang="en-US" altLang="en-US"/>
              <a:t>Disassembling Object Code</a:t>
            </a:r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id="{97E4A6D0-57F2-40A1-BE6B-4C277F350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altLang="en-US"/>
              <a:t>Disassembler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objdump -d p</a:t>
            </a:r>
          </a:p>
          <a:p>
            <a:pPr lvl="1"/>
            <a:r>
              <a:rPr lang="en-US" altLang="en-US"/>
              <a:t>Useful tool for examining object code</a:t>
            </a:r>
          </a:p>
          <a:p>
            <a:pPr lvl="1"/>
            <a:r>
              <a:rPr lang="en-US" altLang="en-US"/>
              <a:t>Analyzes bit pattern of series of instructions</a:t>
            </a:r>
          </a:p>
          <a:p>
            <a:pPr lvl="1"/>
            <a:r>
              <a:rPr lang="en-US" altLang="en-US"/>
              <a:t>Produces approximate rendition of assembly code</a:t>
            </a:r>
          </a:p>
          <a:p>
            <a:pPr lvl="1"/>
            <a:r>
              <a:rPr lang="en-US" altLang="en-US"/>
              <a:t>Can be run on either </a:t>
            </a:r>
            <a:r>
              <a:rPr lang="en-US" altLang="en-US">
                <a:latin typeface="Courier New" panose="02070309020205020404" pitchFamily="49" charset="0"/>
              </a:rPr>
              <a:t>a.out</a:t>
            </a:r>
            <a:r>
              <a:rPr lang="en-US" altLang="en-US"/>
              <a:t> (complete executable) or </a:t>
            </a:r>
            <a:r>
              <a:rPr lang="en-US" altLang="en-US">
                <a:latin typeface="Courier New" panose="02070309020205020404" pitchFamily="49" charset="0"/>
              </a:rPr>
              <a:t>.o</a:t>
            </a:r>
            <a:r>
              <a:rPr lang="en-US" altLang="en-US"/>
              <a:t> file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F92A1EF5-AB77-425F-81B7-7737EF1586AD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7" name="Picture 2" descr="KL Deemed to be University Logo">
              <a:extLst>
                <a:ext uri="{FF2B5EF4-FFF2-40B4-BE49-F238E27FC236}">
                  <a16:creationId xmlns:a16="http://schemas.microsoft.com/office/drawing/2014/main" id="{BBE6BABA-969B-4CE2-A436-E866C3488A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E17703-D71E-4064-A64E-98F46C92EE10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39B510-0953-4626-A4CC-547E044065C1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A4C412-72AB-4863-AF7C-00FD468DE1ED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66D3E-00E0-4E81-A397-5073F673C921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B02FE9-5A18-4A19-86A7-631E463923E8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E1F598-9A59-4F25-BA06-BAEA038D9F5F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14342A-C6DA-4737-B358-9E7091C845F8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A594168-8B45-445B-A18C-4E3DF8D3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23838" indent="-22383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60388" indent="-22225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39788" indent="-16510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120775" indent="-16668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960563" indent="-168275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177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8749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321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7893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  <a:latin typeface="Helvetica" panose="020B0604020202020204" pitchFamily="34" charset="0"/>
              </a:rPr>
              <a:t>Disassembled</a:t>
            </a:r>
          </a:p>
          <a:p>
            <a:pPr algn="ctr">
              <a:lnSpc>
                <a:spcPct val="100000"/>
              </a:lnSpc>
            </a:pPr>
            <a:endParaRPr lang="en-US" altLang="en-US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BAD43C6B-91C4-4698-AE89-0011789A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47800"/>
            <a:ext cx="6019800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0x401040 &lt;sum&gt;:	push  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0x401041 &lt;sum+1&gt;:	mov    %esp,%ebp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0x401043 &lt;sum+3&gt;:	mov    0xc(%ebp),%eax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0x401046 &lt;sum+6&gt;:	add    0x8(%ebp),%eax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0x401049 &lt;sum+9&gt;:	mov    %ebp,%esp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0x40104b &lt;sum+11&gt;:	pop   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0x40104c &lt;sum+12&gt;:	ret    </a:t>
            </a:r>
          </a:p>
          <a:p>
            <a:pPr>
              <a:lnSpc>
                <a:spcPct val="100000"/>
              </a:lnSpc>
            </a:pPr>
            <a:r>
              <a:rPr lang="en-US" altLang="en-US" sz="1800" i="1">
                <a:latin typeface="Courier New" panose="02070309020205020404" pitchFamily="49" charset="0"/>
              </a:rPr>
              <a:t>0x40104d &lt;sum+13&gt;:	lea    0x0(%esi),%esi</a:t>
            </a:r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EC3B221D-BAE8-42B9-9202-B48BCC9C5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5483225" cy="573088"/>
          </a:xfrm>
        </p:spPr>
        <p:txBody>
          <a:bodyPr/>
          <a:lstStyle/>
          <a:p>
            <a:r>
              <a:rPr lang="en-US" altLang="en-US"/>
              <a:t>Alternate Disassembly</a:t>
            </a: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7DA2B950-114E-4A1B-8743-62ACAED3B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altLang="en-US"/>
              <a:t>Within gdb Debugger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gdb 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disassemble sum</a:t>
            </a:r>
          </a:p>
          <a:p>
            <a:pPr lvl="1"/>
            <a:r>
              <a:rPr lang="en-US" altLang="en-US"/>
              <a:t>Disassemble procedure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x/13b sum</a:t>
            </a:r>
          </a:p>
          <a:p>
            <a:pPr lvl="1"/>
            <a:r>
              <a:rPr lang="en-US" altLang="en-US"/>
              <a:t>Examine the 13 bytes starting at </a:t>
            </a:r>
            <a:r>
              <a:rPr lang="en-US" altLang="en-US">
                <a:latin typeface="Courier New" panose="02070309020205020404" pitchFamily="49" charset="0"/>
              </a:rPr>
              <a:t>sum</a:t>
            </a:r>
          </a:p>
          <a:p>
            <a:pPr lvl="1"/>
            <a:endParaRPr lang="en-US" altLang="en-US"/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0137D8CC-0E65-43E7-9B57-0F9B7CE39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23838" indent="-22383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60388" indent="-22225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39788" indent="-165100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120775" indent="-166688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960563" indent="-168275" algn="l" defTabSz="895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177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8749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321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789363" indent="-168275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  <a:latin typeface="Helvetica" panose="020B0604020202020204" pitchFamily="34" charset="0"/>
              </a:rPr>
              <a:t>Object</a:t>
            </a:r>
          </a:p>
          <a:p>
            <a:pPr algn="ctr">
              <a:lnSpc>
                <a:spcPct val="100000"/>
              </a:lnSpc>
            </a:pPr>
            <a:endParaRPr lang="en-US" altLang="en-US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54631" name="Rectangle 7">
            <a:extLst>
              <a:ext uri="{FF2B5EF4-FFF2-40B4-BE49-F238E27FC236}">
                <a16:creationId xmlns:a16="http://schemas.microsoft.com/office/drawing/2014/main" id="{6A2B2B34-4FA6-4BC1-93D3-B5607712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15240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0x401040: 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0x55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0x89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0xe5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0x8b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0x45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0x0c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0x03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0x45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0x08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0x89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0xec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0x5d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0xc3</a:t>
            </a:r>
          </a:p>
        </p:txBody>
      </p:sp>
      <p:sp>
        <p:nvSpPr>
          <p:cNvPr id="154632" name="Line 8">
            <a:extLst>
              <a:ext uri="{FF2B5EF4-FFF2-40B4-BE49-F238E27FC236}">
                <a16:creationId xmlns:a16="http://schemas.microsoft.com/office/drawing/2014/main" id="{D80EAD66-C549-4420-8985-8E4920660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733800"/>
            <a:ext cx="14478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3" name="Line 9">
            <a:extLst>
              <a:ext uri="{FF2B5EF4-FFF2-40B4-BE49-F238E27FC236}">
                <a16:creationId xmlns:a16="http://schemas.microsoft.com/office/drawing/2014/main" id="{46C8C99B-EB44-44A5-B9D6-35D42F6FD8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0292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94D3618F-84AF-44B4-AFF3-A91FECB11CF1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11" name="Picture 2" descr="KL Deemed to be University Logo">
              <a:extLst>
                <a:ext uri="{FF2B5EF4-FFF2-40B4-BE49-F238E27FC236}">
                  <a16:creationId xmlns:a16="http://schemas.microsoft.com/office/drawing/2014/main" id="{69FA0BEE-27B9-4516-BAB9-975DC8DDD7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AA7644-6A2B-4BF3-A7C6-17BA494C0037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BE1E9B-00FF-45D7-9561-C50A7C3D26B1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F101CE-5D4A-4477-98A6-5922191CC175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5F91A3-98FE-417F-8E87-C46D02715C3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126D15-091C-44EA-A65D-7C3E128C6D54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380985-EF48-49A3-BFF4-EB6B0CF705D3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DD0240-D320-4587-82B7-847A7A1D74C0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D2DA783-40E6-4118-B667-2BC4C3650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285750"/>
            <a:ext cx="6754812" cy="573088"/>
          </a:xfrm>
        </p:spPr>
        <p:txBody>
          <a:bodyPr/>
          <a:lstStyle/>
          <a:p>
            <a:r>
              <a:rPr lang="en-US" altLang="en-US"/>
              <a:t>What Can Be Disassembled?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05DA103-0C4B-4E83-8A44-A40C1AC23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513" y="5138738"/>
            <a:ext cx="8307387" cy="1306512"/>
          </a:xfrm>
        </p:spPr>
        <p:txBody>
          <a:bodyPr/>
          <a:lstStyle/>
          <a:p>
            <a:pPr lvl="1"/>
            <a:r>
              <a:rPr lang="en-US" altLang="en-US"/>
              <a:t>Anything that can be interpreted as executable code</a:t>
            </a:r>
          </a:p>
          <a:p>
            <a:pPr lvl="1"/>
            <a:r>
              <a:rPr lang="en-US" altLang="en-US"/>
              <a:t>Disassembler examines bytes and reconstructs assembly source</a:t>
            </a:r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A153084B-EEC3-4226-AD42-C3B88061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8153400" cy="3671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% objdump -d WINWORD.EXE</a:t>
            </a:r>
          </a:p>
          <a:p>
            <a:pPr>
              <a:lnSpc>
                <a:spcPct val="10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WINWORD.EXE:     file format pei-i386</a:t>
            </a:r>
          </a:p>
          <a:p>
            <a:pPr>
              <a:lnSpc>
                <a:spcPct val="10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No symbols in "WINWORD.EXE".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Disassembly of section .text:</a:t>
            </a:r>
          </a:p>
          <a:p>
            <a:pPr>
              <a:lnSpc>
                <a:spcPct val="100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30001000 &lt;.text&gt;: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30001000:	55             	push   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30001001:	8b ec          	mov    %esp,%ebp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30001003:	6a ff          	push   $0xffffffff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30001005:	68 90 10 00 30 	push   $0x30001090</a:t>
            </a:r>
          </a:p>
          <a:p>
            <a:pPr>
              <a:lnSpc>
                <a:spcPct val="10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3000100a:	68 91 dc 4c 30 	push   $0x304cdc91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1B06BCB-3965-4B6E-8F58-49E89EF0C7CE}"/>
              </a:ext>
            </a:extLst>
          </p:cNvPr>
          <p:cNvGrpSpPr/>
          <p:nvPr/>
        </p:nvGrpSpPr>
        <p:grpSpPr>
          <a:xfrm>
            <a:off x="1" y="0"/>
            <a:ext cx="9143999" cy="6726583"/>
            <a:chOff x="0" y="0"/>
            <a:chExt cx="12192001" cy="6860735"/>
          </a:xfrm>
        </p:grpSpPr>
        <p:pic>
          <p:nvPicPr>
            <p:cNvPr id="6" name="Picture 2" descr="KL Deemed to be University Logo">
              <a:extLst>
                <a:ext uri="{FF2B5EF4-FFF2-40B4-BE49-F238E27FC236}">
                  <a16:creationId xmlns:a16="http://schemas.microsoft.com/office/drawing/2014/main" id="{63C5A93E-9FEE-4AF9-8EF4-AB164B5F27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724AB-35FC-4C9D-A893-817E8CD8C2AC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EB225F-73BA-4A3C-A0AC-AF49AC4D706E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2FAD61-06DA-4537-8866-47DC554F37FC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7E23C6-026C-40B5-8CBC-7C303BC8850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666A0D-57F2-4868-90E2-DCB0ABD29821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356B8E-3BD7-49C7-B18B-EE5E52ACACB6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20D6A7-9BDA-4E5A-92C7-D1B19BA1EDD5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2"/>
                </a:outerShdw>
              </a:effectLst>
            </a14:hiddenEffects>
          </a:ext>
        </a:extLst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2"/>
                </a:outerShdw>
              </a:effectLst>
            </a14:hiddenEffects>
          </a:ext>
        </a:extLst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8161</TotalTime>
  <Pages>35</Pages>
  <Words>3855</Words>
  <Application>Microsoft Office PowerPoint</Application>
  <PresentationFormat>Letter Paper (8.5x11 in)</PresentationFormat>
  <Paragraphs>867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Times</vt:lpstr>
      <vt:lpstr>Helvetica</vt:lpstr>
      <vt:lpstr>Times New Roman</vt:lpstr>
      <vt:lpstr>Wingdings</vt:lpstr>
      <vt:lpstr>Century Gothic</vt:lpstr>
      <vt:lpstr>Courier New</vt:lpstr>
      <vt:lpstr>Courier</vt:lpstr>
      <vt:lpstr>class02</vt:lpstr>
      <vt:lpstr>Assembly Programmer’s View</vt:lpstr>
      <vt:lpstr>Turning C into Object Code</vt:lpstr>
      <vt:lpstr>Compiling Into Assembly</vt:lpstr>
      <vt:lpstr>Assembly Characteristics</vt:lpstr>
      <vt:lpstr>Object Code</vt:lpstr>
      <vt:lpstr>Machine Instruction Example</vt:lpstr>
      <vt:lpstr>Disassembling Object Code</vt:lpstr>
      <vt:lpstr>Alternate Disassembly</vt:lpstr>
      <vt:lpstr>What Can Be Disassembled?</vt:lpstr>
      <vt:lpstr>Moving Data</vt:lpstr>
      <vt:lpstr>movl Operand Combinations</vt:lpstr>
      <vt:lpstr>Simple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Indexed Addressing Modes</vt:lpstr>
      <vt:lpstr>Address Computation Examples</vt:lpstr>
      <vt:lpstr>Address Computation Instruction</vt:lpstr>
      <vt:lpstr>Some Arithmetic Operations</vt:lpstr>
      <vt:lpstr>Some Arithmetic Operations</vt:lpstr>
      <vt:lpstr>Using leal for Arithmetic Expressions</vt:lpstr>
      <vt:lpstr>Understanding arith</vt:lpstr>
      <vt:lpstr>Understanding arith</vt:lpstr>
      <vt:lpstr>Another Example</vt:lpstr>
      <vt:lpstr>CISC Properties</vt:lpstr>
      <vt:lpstr>Summary: Abstract Machines</vt:lpstr>
      <vt:lpstr>Whose Assembler?</vt:lpstr>
      <vt:lpstr>Standard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Machine Level Programming I</dc:title>
  <dc:subject/>
  <dc:creator>Randal E. Bryant and David R. O'Hallaron</dc:creator>
  <cp:keywords/>
  <dc:description/>
  <cp:lastModifiedBy>vishnuvardhan</cp:lastModifiedBy>
  <cp:revision>91</cp:revision>
  <cp:lastPrinted>2004-09-12T22:18:25Z</cp:lastPrinted>
  <dcterms:created xsi:type="dcterms:W3CDTF">1998-08-11T09:19:24Z</dcterms:created>
  <dcterms:modified xsi:type="dcterms:W3CDTF">2020-11-08T17:46:46Z</dcterms:modified>
</cp:coreProperties>
</file>