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1" r:id="rId2"/>
    <p:sldId id="257" r:id="rId3"/>
    <p:sldId id="258" r:id="rId4"/>
    <p:sldId id="279" r:id="rId5"/>
    <p:sldId id="270" r:id="rId6"/>
    <p:sldId id="259" r:id="rId7"/>
    <p:sldId id="268" r:id="rId8"/>
    <p:sldId id="273" r:id="rId9"/>
    <p:sldId id="274" r:id="rId10"/>
    <p:sldId id="280" r:id="rId11"/>
    <p:sldId id="281" r:id="rId12"/>
    <p:sldId id="275" r:id="rId13"/>
    <p:sldId id="282" r:id="rId14"/>
    <p:sldId id="28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2956-0C2A-46DD-86F6-755EB0B41D4A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DB2A-ABB3-4C9A-A169-3C6DE3A50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5FC8A9-417A-47F0-A50E-BAA82ED3240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32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7DF3A4-A293-4D0C-93D1-94D0575D22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95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8BF05-0D37-4803-8F0E-3E0587B346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73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7D67D2-CF90-4C7E-AD89-4A4E8FBDC2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1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edg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981200"/>
            <a:ext cx="7886700" cy="166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software—a collection of programs written to service other programs.</a:t>
            </a:r>
          </a:p>
          <a:p>
            <a:pPr>
              <a:buNone/>
            </a:pPr>
            <a:r>
              <a:rPr lang="en-US" dirty="0" smtClean="0"/>
              <a:t>    Some system software (e.g., compilers)</a:t>
            </a:r>
          </a:p>
          <a:p>
            <a:r>
              <a:rPr lang="en-US" b="1" dirty="0" smtClean="0"/>
              <a:t>Application software—stand-alone programs that solve a specific business </a:t>
            </a:r>
            <a:r>
              <a:rPr lang="en-US" dirty="0" smtClean="0"/>
              <a:t>need.</a:t>
            </a:r>
          </a:p>
          <a:p>
            <a:pPr>
              <a:buNone/>
            </a:pPr>
            <a:r>
              <a:rPr lang="en-US" dirty="0" smtClean="0"/>
              <a:t>(e.g., Ticket booking from </a:t>
            </a:r>
            <a:r>
              <a:rPr lang="en-US" dirty="0" err="1" smtClean="0"/>
              <a:t>irctc,Passport</a:t>
            </a:r>
            <a:r>
              <a:rPr lang="en-US" dirty="0" smtClean="0"/>
              <a:t> application ,real-time manufacturing process control).</a:t>
            </a:r>
          </a:p>
          <a:p>
            <a:r>
              <a:rPr lang="en-US" b="1" dirty="0" smtClean="0"/>
              <a:t>Engineering/scientific software—has been characterized by “number </a:t>
            </a:r>
            <a:r>
              <a:rPr lang="en-US" dirty="0" smtClean="0"/>
              <a:t>crunching” algorithms</a:t>
            </a:r>
          </a:p>
          <a:p>
            <a:pPr>
              <a:buNone/>
            </a:pPr>
            <a:r>
              <a:rPr lang="en-US" dirty="0" smtClean="0"/>
              <a:t>(e.g., Computer-aided design, system simulation,</a:t>
            </a:r>
          </a:p>
          <a:p>
            <a:pPr>
              <a:buNone/>
            </a:pPr>
            <a:r>
              <a:rPr lang="en-US" dirty="0" smtClean="0"/>
              <a:t>and other interactive applications)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1"/>
            <a:ext cx="7886700" cy="5795964"/>
          </a:xfrm>
        </p:spPr>
        <p:txBody>
          <a:bodyPr/>
          <a:lstStyle/>
          <a:p>
            <a:r>
              <a:rPr lang="en-US" b="1" dirty="0" smtClean="0"/>
              <a:t>Embedded software—resides within a product or system and is used to </a:t>
            </a:r>
            <a:r>
              <a:rPr lang="en-US" dirty="0" smtClean="0"/>
              <a:t>implement and control features</a:t>
            </a:r>
          </a:p>
          <a:p>
            <a:pPr>
              <a:buNone/>
            </a:pPr>
            <a:r>
              <a:rPr lang="en-US" dirty="0" smtClean="0"/>
              <a:t>e.g., key pad control for a microwave oven)</a:t>
            </a:r>
          </a:p>
          <a:p>
            <a:r>
              <a:rPr lang="en-US" b="1" dirty="0" smtClean="0"/>
              <a:t>Product-line software—designed to provide a specific capability for use by </a:t>
            </a:r>
            <a:r>
              <a:rPr lang="en-US" dirty="0" smtClean="0"/>
              <a:t>many different customers.  (e.g., word processing, spreadsheets</a:t>
            </a:r>
          </a:p>
          <a:p>
            <a:r>
              <a:rPr lang="en-US" b="1" dirty="0" smtClean="0"/>
              <a:t>Web applications—called “</a:t>
            </a:r>
            <a:r>
              <a:rPr lang="en-US" b="1" dirty="0" err="1" smtClean="0"/>
              <a:t>WebApps</a:t>
            </a:r>
            <a:r>
              <a:rPr lang="en-US" b="1" dirty="0" smtClean="0"/>
              <a:t>,” this network-centric software </a:t>
            </a:r>
            <a:r>
              <a:rPr lang="en-US" dirty="0" smtClean="0"/>
              <a:t>(e.g., True caller.. etc)</a:t>
            </a:r>
          </a:p>
          <a:p>
            <a:r>
              <a:rPr lang="en-US" b="1" dirty="0" smtClean="0"/>
              <a:t>Artificial intelligence software—makes use of </a:t>
            </a:r>
            <a:r>
              <a:rPr lang="en-US" b="1" dirty="0" err="1" smtClean="0"/>
              <a:t>nonnumerical</a:t>
            </a:r>
            <a:r>
              <a:rPr lang="en-US" b="1" dirty="0" smtClean="0"/>
              <a:t> algorithms to </a:t>
            </a:r>
            <a:r>
              <a:rPr lang="en-US" dirty="0" smtClean="0"/>
              <a:t>solve complex problems (e.g., game playing etc)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620000" cy="58936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Software - New</a:t>
            </a:r>
            <a:r>
              <a:rPr lang="en-US" altLang="en-US" dirty="0" smtClean="0"/>
              <a:t> </a:t>
            </a:r>
            <a:r>
              <a:rPr lang="en-US" altLang="en-US" b="1" dirty="0"/>
              <a:t>Challenges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04221" cy="3733800"/>
          </a:xfrm>
        </p:spPr>
        <p:txBody>
          <a:bodyPr>
            <a:noAutofit/>
          </a:bodyPr>
          <a:lstStyle/>
          <a:p>
            <a:pPr marL="214313" indent="-214313" algn="just"/>
            <a:r>
              <a:rPr lang="en-US" altLang="en-US" sz="2200" dirty="0">
                <a:solidFill>
                  <a:schemeClr val="folHlink"/>
                </a:solidFill>
              </a:rPr>
              <a:t>Open world computing—</a:t>
            </a:r>
            <a:r>
              <a:rPr lang="en-US" altLang="en-US" sz="2200" dirty="0">
                <a:latin typeface="Arial" panose="020B0604020202020204" pitchFamily="34" charset="0"/>
              </a:rPr>
              <a:t>pervasive, distributed computing</a:t>
            </a:r>
            <a:endParaRPr lang="en-US" altLang="en-US" sz="22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marL="214313" indent="-214313" algn="just"/>
            <a:r>
              <a:rPr lang="en-US" altLang="en-US" sz="2200" dirty="0">
                <a:solidFill>
                  <a:schemeClr val="folHlink"/>
                </a:solidFill>
              </a:rPr>
              <a:t>Ubiquitous computing</a:t>
            </a:r>
            <a:r>
              <a:rPr lang="en-US" altLang="en-US" sz="2200" dirty="0"/>
              <a:t>—wireless networks</a:t>
            </a:r>
          </a:p>
          <a:p>
            <a:pPr marL="214313" indent="-214313" algn="just"/>
            <a:r>
              <a:rPr lang="en-US" altLang="en-US" sz="2200" dirty="0" smtClean="0">
                <a:solidFill>
                  <a:schemeClr val="folHlink"/>
                </a:solidFill>
              </a:rPr>
              <a:t>Net sourcing</a:t>
            </a:r>
            <a:r>
              <a:rPr lang="en-US" altLang="en-US" sz="2200" dirty="0" smtClean="0"/>
              <a:t>—the </a:t>
            </a:r>
            <a:r>
              <a:rPr lang="en-US" altLang="en-US" sz="2200" dirty="0"/>
              <a:t>Web as a computing engine-Need target marketing</a:t>
            </a:r>
          </a:p>
          <a:p>
            <a:pPr marL="214313" indent="-214313" algn="just"/>
            <a:r>
              <a:rPr lang="en-US" altLang="en-US" sz="2200" dirty="0">
                <a:solidFill>
                  <a:schemeClr val="folHlink"/>
                </a:solidFill>
              </a:rPr>
              <a:t>Open source</a:t>
            </a:r>
            <a:r>
              <a:rPr lang="en-US" altLang="en-US" sz="2200" dirty="0"/>
              <a:t>—”free” source code open to the computing </a:t>
            </a:r>
            <a:r>
              <a:rPr lang="en-US" altLang="en-US" sz="2200" dirty="0" smtClean="0"/>
              <a:t>community</a:t>
            </a:r>
            <a:endParaRPr lang="en-US" alt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84A86CCE-E931-4614-B1F0-610F26DB720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12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09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older programs—often referred to as </a:t>
            </a:r>
            <a:r>
              <a:rPr lang="en-US" i="1" dirty="0" smtClean="0"/>
              <a:t>legacy software</a:t>
            </a:r>
          </a:p>
          <a:p>
            <a:r>
              <a:rPr lang="en-US" dirty="0" smtClean="0"/>
              <a:t>They were developed decades ago and have been continually modified to meet changes in business requirements</a:t>
            </a:r>
          </a:p>
          <a:p>
            <a:r>
              <a:rPr lang="en-US" dirty="0" smtClean="0"/>
              <a:t>one additional characteristic that is present in legacy software—</a:t>
            </a:r>
            <a:r>
              <a:rPr lang="en-US" i="1" dirty="0" smtClean="0"/>
              <a:t>poor quality</a:t>
            </a:r>
          </a:p>
          <a:p>
            <a:endParaRPr lang="en-US" i="1" dirty="0" smtClean="0"/>
          </a:p>
          <a:p>
            <a:r>
              <a:rPr lang="en-US" dirty="0" smtClean="0"/>
              <a:t>a legacy system must be reengineered 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86700" cy="685800"/>
          </a:xfrm>
        </p:spPr>
        <p:txBody>
          <a:bodyPr/>
          <a:lstStyle/>
          <a:p>
            <a:r>
              <a:rPr lang="en-US" sz="3600" dirty="0" smtClean="0"/>
              <a:t>legacy systems often evolve for one or more of the following reasons: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886700" cy="5021263"/>
          </a:xfrm>
        </p:spPr>
        <p:txBody>
          <a:bodyPr/>
          <a:lstStyle/>
          <a:p>
            <a:r>
              <a:rPr lang="en-US" dirty="0" smtClean="0"/>
              <a:t>The software must be adapted to meet the needs of new computing environments or technology.</a:t>
            </a:r>
          </a:p>
          <a:p>
            <a:r>
              <a:rPr lang="en-US" dirty="0" smtClean="0"/>
              <a:t> The software must be enhanced to implement new business requirements.</a:t>
            </a:r>
          </a:p>
          <a:p>
            <a:r>
              <a:rPr lang="en-US" dirty="0" smtClean="0"/>
              <a:t> The software must be extended to make it interoperable with other more modern systems or databases.</a:t>
            </a:r>
          </a:p>
          <a:p>
            <a:r>
              <a:rPr lang="en-US" dirty="0" smtClean="0"/>
              <a:t>The software must be re-architected to make it viable within a network environment.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Unique Nature of </a:t>
            </a:r>
            <a:r>
              <a:rPr lang="en-US" altLang="en-US" b="1" dirty="0" err="1"/>
              <a:t>WebApps</a:t>
            </a:r>
            <a:r>
              <a:rPr lang="en-US" altLang="en-US" b="1" dirty="0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886700" cy="394969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Arial" panose="020B0604020202020204" pitchFamily="34" charset="0"/>
              </a:rPr>
              <a:t>Network intensiveness.</a:t>
            </a:r>
            <a:r>
              <a:rPr lang="en-US" altLang="en-US" sz="2200" b="1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</a:rPr>
              <a:t> A WebApp resides on a network and must serve the needs of a diverse community of clients</a:t>
            </a:r>
            <a:r>
              <a:rPr lang="en-US" altLang="en-US" sz="2200" dirty="0" smtClean="0">
                <a:latin typeface="Arial" panose="020B060402020202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Arial" panose="020B0604020202020204" pitchFamily="34" charset="0"/>
              </a:rPr>
              <a:t>Concurrency.</a:t>
            </a:r>
            <a:r>
              <a:rPr lang="en-US" altLang="en-US" sz="2200" dirty="0">
                <a:latin typeface="Arial" panose="020B0604020202020204" pitchFamily="34" charset="0"/>
              </a:rPr>
              <a:t>  A large number of users may access the WebApp at one time</a:t>
            </a:r>
            <a:r>
              <a:rPr lang="en-US" altLang="en-US" sz="2200" dirty="0" smtClean="0">
                <a:latin typeface="Arial" panose="020B060402020202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Arial" panose="020B0604020202020204" pitchFamily="34" charset="0"/>
              </a:rPr>
              <a:t>Unpredictable load.</a:t>
            </a:r>
            <a:r>
              <a:rPr lang="en-US" altLang="en-US" sz="22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</a:rPr>
              <a:t>The number of users of the WebApp may vary by orders of magnitude from day to day</a:t>
            </a:r>
            <a:r>
              <a:rPr lang="en-US" altLang="en-US" sz="2200" dirty="0" smtClean="0">
                <a:latin typeface="Arial" panose="020B060402020202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algn="just">
              <a:spcBef>
                <a:spcPts val="225"/>
              </a:spcBef>
            </a:pPr>
            <a:r>
              <a:rPr lang="en-US" altLang="en-US" sz="2200" b="1" dirty="0">
                <a:solidFill>
                  <a:schemeClr val="folHlink"/>
                </a:solidFill>
                <a:latin typeface="Arial" panose="020B0604020202020204" pitchFamily="34" charset="0"/>
              </a:rPr>
              <a:t>Performance.</a:t>
            </a:r>
            <a:r>
              <a:rPr lang="en-US" altLang="en-US" sz="2200" b="1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</a:rPr>
              <a:t> If a WebApp user must wait too long (for access, for server-side processing, for client-side formatting and display), he or she may decide to go elsewhere.</a:t>
            </a:r>
            <a:r>
              <a:rPr lang="en-US" altLang="en-US" sz="2200" dirty="0">
                <a:latin typeface="Palatino" pitchFamily="-128" charset="0"/>
              </a:rPr>
              <a:t> </a:t>
            </a:r>
            <a:endParaRPr lang="en-US" altLang="en-US" sz="2200" dirty="0" smtClean="0">
              <a:latin typeface="Palatino" pitchFamily="-128" charset="0"/>
            </a:endParaRPr>
          </a:p>
          <a:p>
            <a:pPr algn="just">
              <a:spcBef>
                <a:spcPts val="225"/>
              </a:spcBef>
            </a:pPr>
            <a:endParaRPr lang="en-US" altLang="en-US" sz="2200" dirty="0">
              <a:latin typeface="Palatino" pitchFamily="-128" charset="0"/>
            </a:endParaRPr>
          </a:p>
          <a:p>
            <a:pPr algn="just">
              <a:spcBef>
                <a:spcPts val="225"/>
              </a:spcBef>
            </a:pPr>
            <a:r>
              <a:rPr lang="en-US" altLang="en-US" sz="2200" b="1" dirty="0">
                <a:solidFill>
                  <a:schemeClr val="folHlink"/>
                </a:solidFill>
                <a:latin typeface="Arial" panose="020B0604020202020204" pitchFamily="34" charset="0"/>
              </a:rPr>
              <a:t>Availability.</a:t>
            </a:r>
            <a:r>
              <a:rPr lang="en-US" altLang="en-US" sz="2200" dirty="0">
                <a:latin typeface="Arial" panose="020B0604020202020204" pitchFamily="34" charset="0"/>
              </a:rPr>
              <a:t>  Although expectation of 100 percent availability is unreasonable, users of popular </a:t>
            </a:r>
            <a:r>
              <a:rPr lang="en-US" altLang="en-US" sz="2200" dirty="0" err="1">
                <a:latin typeface="Arial" panose="020B0604020202020204" pitchFamily="34" charset="0"/>
              </a:rPr>
              <a:t>WebApps</a:t>
            </a:r>
            <a:r>
              <a:rPr lang="en-US" altLang="en-US" sz="2200" dirty="0">
                <a:latin typeface="Arial" panose="020B0604020202020204" pitchFamily="34" charset="0"/>
              </a:rPr>
              <a:t> often demand access on a “24/7/365” basis.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>
              <a:latin typeface="Palatino" pitchFamily="-12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15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446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47506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Unique Nature of </a:t>
            </a:r>
            <a:r>
              <a:rPr lang="en-US" altLang="en-US" b="1" dirty="0" err="1"/>
              <a:t>WebApps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394335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folHlink"/>
                </a:solidFill>
                <a:latin typeface="Arial" panose="020B0604020202020204" pitchFamily="34" charset="0"/>
              </a:rPr>
              <a:t>Data driven. 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 primary function of many </a:t>
            </a:r>
            <a:r>
              <a:rPr lang="en-US" altLang="en-US" sz="1800" dirty="0" err="1">
                <a:latin typeface="Arial" panose="020B0604020202020204" pitchFamily="34" charset="0"/>
              </a:rPr>
              <a:t>WebApps</a:t>
            </a:r>
            <a:r>
              <a:rPr lang="en-US" altLang="en-US" sz="1800" dirty="0">
                <a:latin typeface="Arial" panose="020B0604020202020204" pitchFamily="34" charset="0"/>
              </a:rPr>
              <a:t> is to use hypermedia to present text, graphics, audio, and video content to the end-user. 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folHlink"/>
                </a:solidFill>
                <a:latin typeface="Arial" panose="020B0604020202020204" pitchFamily="34" charset="0"/>
              </a:rPr>
              <a:t>Content sensitive. 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 quality and aesthetic nature of content remains an important determinant of the quality of a </a:t>
            </a:r>
            <a:r>
              <a:rPr lang="en-US" altLang="en-US" sz="1800" dirty="0" err="1">
                <a:latin typeface="Arial" panose="020B0604020202020204" pitchFamily="34" charset="0"/>
              </a:rPr>
              <a:t>WebApp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folHlink"/>
                </a:solidFill>
                <a:latin typeface="Arial" panose="020B0604020202020204" pitchFamily="34" charset="0"/>
              </a:rPr>
              <a:t>Continuous evolution.</a:t>
            </a:r>
            <a:r>
              <a:rPr lang="en-US" altLang="en-US" sz="1800" dirty="0">
                <a:latin typeface="Arial" panose="020B0604020202020204" pitchFamily="34" charset="0"/>
              </a:rPr>
              <a:t> Unlike conventional application software that evolves over a series of planned, chronologically-spaced releases, Web applications evolve continuously. 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folHlink"/>
                </a:solidFill>
                <a:latin typeface="Arial" panose="020B0604020202020204" pitchFamily="34" charset="0"/>
              </a:rPr>
              <a:t>Immediacy.</a:t>
            </a:r>
            <a:r>
              <a:rPr lang="en-US" altLang="en-US" sz="18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Although </a:t>
            </a:r>
            <a:r>
              <a:rPr lang="en-US" altLang="en-US" sz="1800" i="1" dirty="0">
                <a:latin typeface="Arial" panose="020B0604020202020204" pitchFamily="34" charset="0"/>
              </a:rPr>
              <a:t>immediacy</a:t>
            </a:r>
            <a:r>
              <a:rPr lang="en-US" altLang="en-US" sz="1800" dirty="0">
                <a:latin typeface="Arial" panose="020B0604020202020204" pitchFamily="34" charset="0"/>
              </a:rPr>
              <a:t>—the compelling need to get software to market quickly—is a characteristic of many application domains, </a:t>
            </a:r>
            <a:r>
              <a:rPr lang="en-US" altLang="en-US" sz="1800" dirty="0" err="1">
                <a:latin typeface="Arial" panose="020B0604020202020204" pitchFamily="34" charset="0"/>
              </a:rPr>
              <a:t>WebApps</a:t>
            </a:r>
            <a:r>
              <a:rPr lang="en-US" altLang="en-US" sz="1800" dirty="0">
                <a:latin typeface="Arial" panose="020B0604020202020204" pitchFamily="34" charset="0"/>
              </a:rPr>
              <a:t> often exhibit a time to market that can be a matter of a few days or weeks.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1800" b="1" dirty="0">
                <a:solidFill>
                  <a:schemeClr val="folHlink"/>
                </a:solidFill>
                <a:latin typeface="Arial" panose="020B0604020202020204" pitchFamily="34" charset="0"/>
              </a:rPr>
              <a:t>Security.</a:t>
            </a:r>
            <a:r>
              <a:rPr lang="en-US" altLang="en-US" sz="1800" b="1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Because </a:t>
            </a:r>
            <a:r>
              <a:rPr lang="en-US" altLang="en-US" sz="1800" dirty="0" err="1">
                <a:latin typeface="Arial" panose="020B0604020202020204" pitchFamily="34" charset="0"/>
              </a:rPr>
              <a:t>WebApps</a:t>
            </a:r>
            <a:r>
              <a:rPr lang="en-US" altLang="en-US" sz="1800" dirty="0">
                <a:latin typeface="Arial" panose="020B0604020202020204" pitchFamily="34" charset="0"/>
              </a:rPr>
              <a:t> are available via network access, it is difficult, if not impossible, to limit the population of end-users who may access the application</a:t>
            </a:r>
            <a:r>
              <a:rPr lang="en-US" altLang="en-US" sz="1800" dirty="0" smtClean="0">
                <a:latin typeface="Arial" panose="020B0604020202020204" pitchFamily="34" charset="0"/>
              </a:rPr>
              <a:t>.. </a:t>
            </a:r>
          </a:p>
          <a:p>
            <a:pPr algn="r" eaLnBrk="1" hangingPunct="1">
              <a:lnSpc>
                <a:spcPct val="90000"/>
              </a:lnSpc>
              <a:buNone/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None/>
            </a:pPr>
            <a:r>
              <a:rPr lang="en-US" altLang="en-US" sz="18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End of session - 1</a:t>
            </a:r>
            <a:endParaRPr lang="en-US" altLang="en-US" sz="1800" b="1" dirty="0">
              <a:solidFill>
                <a:srgbClr val="00B050"/>
              </a:solidFill>
              <a:latin typeface="Palatino" pitchFamily="-12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ED3966D5-99EB-4C5B-8A4C-D3584732F58A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16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7965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886700" cy="23494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Define Software.</a:t>
            </a:r>
          </a:p>
          <a:p>
            <a:pPr>
              <a:buNone/>
            </a:pPr>
            <a:r>
              <a:rPr lang="en-US" sz="2400" dirty="0" smtClean="0"/>
              <a:t>2.   What is Bathtub curve.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What are </a:t>
            </a:r>
            <a:r>
              <a:rPr lang="en-US" altLang="en-US" sz="2400" dirty="0" smtClean="0"/>
              <a:t>Characteristics of S/W.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What are different </a:t>
            </a:r>
            <a:r>
              <a:rPr lang="en-US" altLang="en-US" sz="2400" dirty="0" smtClean="0"/>
              <a:t>Software Application Domains.</a:t>
            </a:r>
          </a:p>
          <a:p>
            <a:pPr marL="457200" indent="-457200">
              <a:buAutoNum type="arabicPeriod" startAt="3"/>
            </a:pPr>
            <a:r>
              <a:rPr lang="en-US" altLang="en-US" sz="2400" dirty="0" smtClean="0"/>
              <a:t>Advantages of Software </a:t>
            </a:r>
          </a:p>
          <a:p>
            <a:pPr marL="457200" indent="-457200">
              <a:buAutoNum type="arabicPeriod" startAt="3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164" y="1961929"/>
            <a:ext cx="6551835" cy="530915"/>
          </a:xfrm>
          <a:noFill/>
        </p:spPr>
        <p:txBody>
          <a:bodyPr vert="horz" wrap="square" lIns="47625" tIns="19050" rIns="47625" bIns="19050" rtlCol="0" anchor="t">
            <a:spAutoFit/>
          </a:bodyPr>
          <a:lstStyle/>
          <a:p>
            <a:pPr algn="l" eaLnBrk="1" hangingPunct="1"/>
            <a:r>
              <a:rPr lang="en-US" altLang="en-US" sz="3200" dirty="0"/>
              <a:t>What is Software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2CFA7F-182D-4A7B-BD82-C727FFA4FE98}" type="slidenum">
              <a:rPr lang="en-US" altLang="en-US" sz="750">
                <a:latin typeface="Helvetica" panose="020B0604020202020204" pitchFamily="34" charset="0"/>
              </a:rPr>
              <a:pPr/>
              <a:t>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805112" y="2955131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805112" y="3490913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805112" y="4026694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805112" y="4562475"/>
            <a:ext cx="137120" cy="462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5" tIns="33338" rIns="67865" bIns="33338">
            <a:spAutoFit/>
          </a:bodyPr>
          <a:lstStyle/>
          <a:p>
            <a:pPr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lnSpc>
                <a:spcPct val="90000"/>
              </a:lnSpc>
              <a:defRPr/>
            </a:pP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  <p:sp>
        <p:nvSpPr>
          <p:cNvPr id="3081" name="Text Box 36"/>
          <p:cNvSpPr txBox="1">
            <a:spLocks noChangeArrowheads="1"/>
          </p:cNvSpPr>
          <p:nvPr/>
        </p:nvSpPr>
        <p:spPr bwMode="auto">
          <a:xfrm>
            <a:off x="762000" y="2743200"/>
            <a:ext cx="748364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>
                <a:latin typeface="Palatino" pitchFamily="-128" charset="0"/>
              </a:rPr>
              <a:t>Software is: </a:t>
            </a:r>
            <a:endParaRPr lang="en-US" altLang="en-US" sz="1800" i="1" dirty="0" smtClean="0">
              <a:latin typeface="Palatino" pitchFamily="-128" charset="0"/>
            </a:endParaRPr>
          </a:p>
          <a:p>
            <a:pPr>
              <a:spcBef>
                <a:spcPct val="50000"/>
              </a:spcBef>
            </a:pPr>
            <a:endParaRPr lang="en-US" altLang="en-US" sz="1800" i="1" dirty="0" smtClean="0">
              <a:solidFill>
                <a:schemeClr val="folHlink"/>
              </a:solidFill>
              <a:latin typeface="Palatino" pitchFamily="-12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i="1" dirty="0" smtClean="0">
                <a:solidFill>
                  <a:schemeClr val="folHlink"/>
                </a:solidFill>
                <a:latin typeface="Palatino" pitchFamily="-128" charset="0"/>
              </a:rPr>
              <a:t>instructions</a:t>
            </a:r>
            <a:r>
              <a:rPr lang="en-US" altLang="en-US" sz="1800" i="1" dirty="0" smtClean="0">
                <a:latin typeface="Palatino" pitchFamily="-128" charset="0"/>
              </a:rPr>
              <a:t> </a:t>
            </a:r>
            <a:r>
              <a:rPr lang="en-US" altLang="en-US" sz="1800" i="1" dirty="0">
                <a:latin typeface="Palatino" pitchFamily="-128" charset="0"/>
              </a:rPr>
              <a:t>(computer programs) that when executed provide desired features, function, and performance;  </a:t>
            </a:r>
            <a:r>
              <a:rPr lang="en-US" altLang="en-US" sz="1800" i="1" dirty="0" smtClean="0">
                <a:latin typeface="Palatino" pitchFamily="-128" charset="0"/>
              </a:rPr>
              <a:t>.</a:t>
            </a:r>
            <a:r>
              <a:rPr lang="en-US" altLang="en-US" sz="1800" dirty="0" smtClean="0">
                <a:latin typeface="Palatino" pitchFamily="-12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sz="1800" dirty="0" smtClean="0">
              <a:latin typeface="Palatino" pitchFamily="-12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 smtClean="0"/>
              <a:t>Software</a:t>
            </a:r>
            <a:r>
              <a:rPr lang="en-US" sz="1800" dirty="0" smtClean="0"/>
              <a:t> is a set of instructions, data or programs used to operate computers and execute specific tasks</a:t>
            </a:r>
            <a:endParaRPr lang="en-US" altLang="en-US" sz="1800" dirty="0">
              <a:latin typeface="Palatino" pitchFamily="-12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762000"/>
            <a:ext cx="342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 smtClean="0">
                <a:solidFill>
                  <a:srgbClr val="C00000"/>
                </a:solidFill>
                <a:latin typeface="+mj-lt"/>
              </a:rPr>
              <a:t>INTRODUCTION</a:t>
            </a:r>
            <a:endParaRPr lang="en-IN" sz="33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828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6713621" cy="4361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Characteristics of S/W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1"/>
            <a:ext cx="7886700" cy="38862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en-US" sz="2400" i="1" dirty="0" smtClean="0">
                <a:latin typeface="Palatino" pitchFamily="-128" charset="0"/>
              </a:rPr>
              <a:t>1.Software </a:t>
            </a:r>
            <a:r>
              <a:rPr lang="en-US" altLang="en-US" sz="2400" i="1" dirty="0">
                <a:latin typeface="Palatino" pitchFamily="-128" charset="0"/>
              </a:rPr>
              <a:t>is developed or engineered, it is not manufactured in the classical sense</a:t>
            </a:r>
            <a:r>
              <a:rPr lang="en-US" altLang="en-US" sz="2400" i="1" dirty="0" smtClean="0">
                <a:latin typeface="Palatino" pitchFamily="-128" charset="0"/>
              </a:rPr>
              <a:t>.</a:t>
            </a:r>
          </a:p>
          <a:p>
            <a:pPr eaLnBrk="1" hangingPunct="1"/>
            <a:endParaRPr lang="en-US" altLang="en-US" sz="2400" i="1" dirty="0" smtClean="0">
              <a:latin typeface="Palatino" pitchFamily="-128" charset="0"/>
            </a:endParaRPr>
          </a:p>
          <a:p>
            <a:r>
              <a:rPr lang="en-US" altLang="en-US" sz="2400" i="1" dirty="0" smtClean="0">
                <a:latin typeface="Palatino" pitchFamily="-128" charset="0"/>
              </a:rPr>
              <a:t>Software is logical and hardware is physical entity. Both activities require the construction of a “product,” but the approaches are different</a:t>
            </a:r>
            <a:endParaRPr lang="en-US" altLang="en-US" sz="2400" i="1" dirty="0">
              <a:latin typeface="Palatino" pitchFamily="-128" charset="0"/>
            </a:endParaRPr>
          </a:p>
          <a:p>
            <a:pPr eaLnBrk="1" hangingPunct="1"/>
            <a:endParaRPr lang="en-US" altLang="en-US" sz="2400" i="1" dirty="0">
              <a:latin typeface="Palatino" pitchFamily="-12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84908-C73A-41A6-8B28-E25C5B584E60}" type="slidenum">
              <a:rPr lang="en-US" altLang="en-US" sz="750">
                <a:latin typeface="Helvetica" panose="020B0604020202020204" pitchFamily="34" charset="0"/>
              </a:rPr>
              <a:pPr/>
              <a:t>3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6768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i="1" dirty="0" smtClean="0">
                <a:latin typeface="Palatino" pitchFamily="-128" charset="0"/>
              </a:rPr>
              <a:t>2.Software doesn't "wear out."</a:t>
            </a:r>
            <a:r>
              <a:rPr lang="en-US" altLang="en-US" dirty="0" smtClean="0">
                <a:latin typeface="Palatino" pitchFamily="-128" charset="0"/>
              </a:rPr>
              <a:t>  but it </a:t>
            </a:r>
            <a:r>
              <a:rPr lang="en-US" altLang="en-US" i="1" dirty="0" smtClean="0">
                <a:latin typeface="Palatino" pitchFamily="-128" charset="0"/>
              </a:rPr>
              <a:t>deteriorates</a:t>
            </a:r>
          </a:p>
          <a:p>
            <a:pPr>
              <a:buNone/>
            </a:pPr>
            <a:r>
              <a:rPr lang="en-US" altLang="en-US" dirty="0" smtClean="0">
                <a:latin typeface="Palatino" pitchFamily="-128" charset="0"/>
              </a:rPr>
              <a:t>Hardware  effected by heat ,dust etc., ,software does not effected by environmental conditions </a:t>
            </a:r>
          </a:p>
          <a:p>
            <a:endParaRPr lang="en-US" altLang="en-US" dirty="0" smtClean="0">
              <a:latin typeface="Palatino" pitchFamily="-128" charset="0"/>
            </a:endParaRPr>
          </a:p>
          <a:p>
            <a:pPr>
              <a:buNone/>
            </a:pPr>
            <a:r>
              <a:rPr lang="en-US" altLang="en-US" i="1" dirty="0" smtClean="0">
                <a:latin typeface="Palatino" pitchFamily="-128" charset="0"/>
              </a:rPr>
              <a:t>3.Although the industry is moving toward component-based construction, most software continues to be custom-built.</a:t>
            </a:r>
          </a:p>
          <a:p>
            <a:pPr>
              <a:buNone/>
            </a:pPr>
            <a:r>
              <a:rPr lang="en-US" dirty="0" smtClean="0"/>
              <a:t>A software component should be designed and implemented so that it can be reused in many different programs</a:t>
            </a:r>
            <a:endParaRPr lang="en-US" altLang="en-US" i="1" dirty="0" smtClean="0">
              <a:latin typeface="Palatino" pitchFamily="-12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86700" cy="685800"/>
          </a:xfrm>
        </p:spPr>
        <p:txBody>
          <a:bodyPr/>
          <a:lstStyle/>
          <a:p>
            <a:pPr lvl="0"/>
            <a:r>
              <a:rPr lang="en-US" altLang="en-US" sz="3200" b="1" dirty="0" smtClean="0"/>
              <a:t>Failure curves for hardware</a:t>
            </a:r>
            <a:br>
              <a:rPr lang="en-US" altLang="en-US" sz="3200" b="1" dirty="0" smtClean="0"/>
            </a:b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77000" cy="43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295400"/>
            <a:ext cx="2880019" cy="370871"/>
          </a:xfrm>
          <a:noFill/>
        </p:spPr>
        <p:txBody>
          <a:bodyPr vert="horz" wrap="none" lIns="47625" tIns="19050" rIns="47625" bIns="19050" rtlCol="0" anchor="t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Wear vs. Deterioration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9B735A-4E14-49E8-8111-3FE0318116BD}" type="slidenum">
              <a:rPr lang="en-US" altLang="en-US" sz="750">
                <a:latin typeface="Helvetica" panose="020B0604020202020204" pitchFamily="34" charset="0"/>
              </a:rPr>
              <a:pPr/>
              <a:t>6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171700" y="2271712"/>
            <a:ext cx="5086350" cy="3328988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350">
              <a:latin typeface="Arial" charset="0"/>
              <a:ea typeface="ＭＳ Ｐゴシック" pitchFamily="-128" charset="-128"/>
            </a:endParaRPr>
          </a:p>
        </p:txBody>
      </p:sp>
      <p:pic>
        <p:nvPicPr>
          <p:cNvPr id="5126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315200" cy="406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8768" y="533400"/>
            <a:ext cx="5995232" cy="53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47625" tIns="19050" rIns="47625" bIns="190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Failure curves</a:t>
            </a:r>
            <a:r>
              <a:rPr kumimoji="0" lang="en-US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software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823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4421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>
                <a:solidFill>
                  <a:srgbClr val="C00000"/>
                </a:solidFill>
                <a:latin typeface="+mj-lt"/>
              </a:rPr>
              <a:t>Nature of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5742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Software is a </a:t>
            </a:r>
            <a:r>
              <a:rPr lang="en-IN" sz="2700" b="1" dirty="0"/>
              <a:t>Product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657600"/>
            <a:ext cx="8086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Software is a </a:t>
            </a:r>
            <a:r>
              <a:rPr lang="en-IN" sz="2700" b="1" dirty="0"/>
              <a:t>vehicle </a:t>
            </a:r>
            <a:r>
              <a:rPr lang="en-IN" sz="2700" dirty="0"/>
              <a:t>for delivering a product</a:t>
            </a:r>
            <a:r>
              <a:rPr lang="en-IN" sz="2700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7850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100" i="1" dirty="0"/>
              <a:t>Transforms</a:t>
            </a:r>
            <a:r>
              <a:rPr lang="en-IN" sz="2100" dirty="0"/>
              <a:t> information- produces, manages, acquires, modifies, displays or transmits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100" dirty="0"/>
              <a:t>Delivers computing potential of hardware and networks</a:t>
            </a:r>
          </a:p>
          <a:p>
            <a:endParaRPr lang="en-IN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267200"/>
            <a:ext cx="69296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100" dirty="0"/>
              <a:t>Controls other programs (operating system)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100" dirty="0"/>
              <a:t>Effects communications (networking software)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100" dirty="0"/>
              <a:t>Helps build other software (software tools &amp; environments)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xmlns="" val="4210470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87409" y="1447800"/>
            <a:ext cx="6374758" cy="136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47625" tIns="19050" rIns="47625" bIns="190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Application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Domains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474290" cy="647870"/>
          </a:xfrm>
          <a:noFill/>
        </p:spPr>
        <p:txBody>
          <a:bodyPr vert="horz" wrap="none" lIns="47625" tIns="19050" rIns="47625" bIns="19050" rtlCol="0" anchor="t">
            <a:spAutoFit/>
          </a:bodyPr>
          <a:lstStyle/>
          <a:p>
            <a:pPr eaLnBrk="1" hangingPunct="1"/>
            <a:r>
              <a:rPr lang="en-US" altLang="en-US" b="1" dirty="0"/>
              <a:t>Software Application </a:t>
            </a:r>
            <a:r>
              <a:rPr lang="en-US" altLang="en-US" b="1" dirty="0" smtClean="0"/>
              <a:t>Domains- 7 </a:t>
            </a:r>
            <a:endParaRPr lang="en-US" altLang="en-US" b="1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1636297" y="2286000"/>
            <a:ext cx="5823284" cy="2962776"/>
          </a:xfrm>
          <a:noFill/>
        </p:spPr>
        <p:txBody>
          <a:bodyPr vert="horz" lIns="67865" tIns="33338" rIns="67865" bIns="33338" rtlCol="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</a:t>
            </a:r>
            <a:r>
              <a:rPr lang="en-US" altLang="en-US" dirty="0" smtClean="0"/>
              <a:t>ystem </a:t>
            </a:r>
            <a:r>
              <a:rPr lang="en-US" altLang="en-US" dirty="0"/>
              <a:t>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pplication </a:t>
            </a:r>
            <a:r>
              <a:rPr lang="en-US" altLang="en-US" dirty="0"/>
              <a:t>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ngineering/scientific </a:t>
            </a:r>
            <a:r>
              <a:rPr lang="en-US" altLang="en-US" dirty="0"/>
              <a:t>software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mbedded </a:t>
            </a:r>
            <a:r>
              <a:rPr lang="en-US" altLang="en-US" dirty="0"/>
              <a:t>software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Product-line </a:t>
            </a:r>
            <a:r>
              <a:rPr lang="en-US" altLang="en-US" dirty="0"/>
              <a:t>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WebApps</a:t>
            </a:r>
            <a:r>
              <a:rPr lang="en-US" altLang="en-US" dirty="0"/>
              <a:t> (Web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AI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F53FDCAE-8D15-4A4F-90D9-3D0ADEE91CA8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9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9620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480</TotalTime>
  <Words>830</Words>
  <Application>Microsoft Office PowerPoint</Application>
  <PresentationFormat>On-screen Show (4:3)</PresentationFormat>
  <Paragraphs>104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Slide 1</vt:lpstr>
      <vt:lpstr>What is Software</vt:lpstr>
      <vt:lpstr>Characteristics of S/W</vt:lpstr>
      <vt:lpstr>Slide 4</vt:lpstr>
      <vt:lpstr>Failure curves for hardware </vt:lpstr>
      <vt:lpstr>Wear vs. Deterioration</vt:lpstr>
      <vt:lpstr>Slide 7</vt:lpstr>
      <vt:lpstr>Slide 8</vt:lpstr>
      <vt:lpstr>Software Application Domains- 7 </vt:lpstr>
      <vt:lpstr>Slide 10</vt:lpstr>
      <vt:lpstr>Slide 11</vt:lpstr>
      <vt:lpstr>Software - New Challenges</vt:lpstr>
      <vt:lpstr>Legacy Software</vt:lpstr>
      <vt:lpstr>legacy systems often evolve for one or more of the following reasons: </vt:lpstr>
      <vt:lpstr>Unique Nature of WebApps </vt:lpstr>
      <vt:lpstr>Unique Nature of WebApps 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Software</dc:title>
  <dc:creator/>
  <cp:lastModifiedBy>admin</cp:lastModifiedBy>
  <cp:revision>33</cp:revision>
  <dcterms:created xsi:type="dcterms:W3CDTF">2006-08-16T00:00:00Z</dcterms:created>
  <dcterms:modified xsi:type="dcterms:W3CDTF">2020-07-06T01:05:53Z</dcterms:modified>
</cp:coreProperties>
</file>