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98" r:id="rId3"/>
  </p:sldMasterIdLst>
  <p:notesMasterIdLst>
    <p:notesMasterId r:id="rId38"/>
  </p:notesMasterIdLst>
  <p:sldIdLst>
    <p:sldId id="302" r:id="rId4"/>
    <p:sldId id="265" r:id="rId5"/>
    <p:sldId id="266" r:id="rId6"/>
    <p:sldId id="267" r:id="rId7"/>
    <p:sldId id="269" r:id="rId8"/>
    <p:sldId id="27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0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B70AB-6414-4298-BE48-A0EFBF781C58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EF27C-B402-45E5-B4D4-4D2553CC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3E69-FE92-488C-9E45-84C0EAC91D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48248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DB3-9AAB-420D-AECD-6AC2751C67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53935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A3D7-CC70-43AB-919B-2679ACFEAA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33022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CDBE-6306-4F4A-9F05-644EFF867C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07465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385C-E2B8-41E9-8ECC-92587BBD6F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319673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42D5-0F6A-4F8E-95CC-FB2E144CD5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734789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0E61-3C70-4AAE-9202-3F681C340F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61284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2961-2341-444E-BA70-51B64BE06B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827832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AB3-5BCB-42A3-936D-1D1FB1E2CD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574159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0DE7-8E3D-4B05-98EF-84C8B9A6A7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28955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C27F-F1DD-4DDF-B06C-28EAF88839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58884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09606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23571784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5ACAE72E-1B91-45B3-9884-CA7EB83A362C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2BF8-3C12-4ECB-83E3-1233C560B9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08-Jul-20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ENGINEERING APPLICATION DEVELOPMENT----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3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wipe dir="r"/>
  </p:transition>
  <p:hf hd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762000" y="24384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60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Session –</a:t>
            </a:r>
            <a:r>
              <a:rPr kumimoji="0" lang="en-US" alt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</a:t>
            </a:r>
            <a:endParaRPr kumimoji="0" lang="en-US" sz="5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74295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ea typeface="ＭＳ Ｐゴシック" pitchFamily="34" charset="-128"/>
              </a:rPr>
              <a:t>Process framework Activities(cont.)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35433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Communication: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Planning</a:t>
            </a:r>
            <a:r>
              <a:rPr lang="en-US" dirty="0">
                <a:ea typeface="ＭＳ Ｐゴシック" pitchFamily="34" charset="-128"/>
              </a:rPr>
              <a:t>: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Modeling:</a:t>
            </a:r>
            <a:r>
              <a:rPr lang="en-US" dirty="0">
                <a:ea typeface="ＭＳ Ｐゴシック" pitchFamily="34" charset="-128"/>
              </a:rPr>
              <a:t> Create a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sketch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, what it looks like architecturally, how the essential parts fit together and other characteristics.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Construction</a:t>
            </a:r>
            <a:r>
              <a:rPr lang="en-US" dirty="0">
                <a:ea typeface="ＭＳ Ｐゴシック" pitchFamily="34" charset="-128"/>
              </a:rPr>
              <a:t>: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Deployment:</a:t>
            </a:r>
            <a:endParaRPr lang="en-US" dirty="0">
              <a:ea typeface="ＭＳ Ｐゴシック" pitchFamily="34" charset="-128"/>
            </a:endParaRPr>
          </a:p>
          <a:p>
            <a:pPr eaLnBrk="1" hangingPunct="1">
              <a:lnSpc>
                <a:spcPct val="130000"/>
              </a:lnSpc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861D21B2-F899-41CB-AA19-93C3F3ADF6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940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74295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ea typeface="ＭＳ Ｐゴシック" pitchFamily="34" charset="-128"/>
              </a:rPr>
              <a:t>Process framework Activities(cont.)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5433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Communication:</a:t>
            </a:r>
            <a:endParaRPr lang="en-US" dirty="0">
              <a:ea typeface="ＭＳ Ｐゴシック" pitchFamily="34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Planning</a:t>
            </a:r>
            <a:r>
              <a:rPr lang="en-US" dirty="0">
                <a:ea typeface="ＭＳ Ｐゴシック" pitchFamily="34" charset="-128"/>
              </a:rPr>
              <a:t>:</a:t>
            </a:r>
            <a:endParaRPr lang="en-US" altLang="ja-JP" dirty="0">
              <a:ea typeface="ＭＳ Ｐゴシック" pitchFamily="34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Modeling: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Construction:</a:t>
            </a:r>
            <a:r>
              <a:rPr lang="en-US" dirty="0">
                <a:ea typeface="ＭＳ Ｐゴシック" pitchFamily="34" charset="-128"/>
              </a:rPr>
              <a:t> code generation and the testing.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Deployment: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861D21B2-F899-41CB-AA19-93C3F3ADF6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0735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74295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ea typeface="ＭＳ Ｐゴシック" pitchFamily="34" charset="-128"/>
              </a:rPr>
              <a:t>Process framework Activities(cont.)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35433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Communication: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Planning</a:t>
            </a:r>
            <a:r>
              <a:rPr lang="en-US" dirty="0">
                <a:ea typeface="ＭＳ Ｐゴシック" pitchFamily="34" charset="-128"/>
              </a:rPr>
              <a:t>: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Modeling: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Construction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Deployment:</a:t>
            </a:r>
            <a:r>
              <a:rPr lang="en-US" dirty="0">
                <a:ea typeface="ＭＳ Ｐゴシック" pitchFamily="34" charset="-128"/>
              </a:rPr>
              <a:t> Delivered to the customer who evaluates the products &amp; provides feedback based on the evaluation. </a:t>
            </a:r>
          </a:p>
          <a:p>
            <a:pPr eaLnBrk="1" hangingPunct="1">
              <a:lnSpc>
                <a:spcPct val="130000"/>
              </a:lnSpc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lnSpc>
                <a:spcPct val="130000"/>
              </a:lnSpc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861D21B2-F899-41CB-AA19-93C3F3ADF6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5025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33147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These five framework activities can be used to </a:t>
            </a:r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all software development,</a:t>
            </a:r>
            <a:r>
              <a:rPr lang="en-US" dirty="0">
                <a:ea typeface="ＭＳ Ｐゴシック" pitchFamily="34" charset="-128"/>
              </a:rPr>
              <a:t> regardless of the application domain, size of the project, complexity of the efforts etc.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though the details will be different in each case. </a:t>
            </a:r>
          </a:p>
          <a:p>
            <a:pPr algn="just">
              <a:lnSpc>
                <a:spcPct val="80000"/>
              </a:lnSpc>
            </a:pPr>
            <a:endParaRPr lang="en-US" dirty="0">
              <a:ea typeface="ＭＳ Ｐゴシック" pitchFamily="34" charset="-128"/>
            </a:endParaRPr>
          </a:p>
          <a:p>
            <a:pPr algn="just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For many software projects, these framework activities are applied </a:t>
            </a:r>
            <a:r>
              <a:rPr lang="en-US" b="1" dirty="0">
                <a:solidFill>
                  <a:srgbClr val="AD0101"/>
                </a:solidFill>
                <a:ea typeface="ＭＳ Ｐゴシック" pitchFamily="34" charset="-128"/>
              </a:rPr>
              <a:t>iteratively</a:t>
            </a:r>
            <a:r>
              <a:rPr lang="en-US" dirty="0">
                <a:solidFill>
                  <a:srgbClr val="AD0101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as a project progresses. Each iteration produces a software increment that provides a subset of overall software features and functionality.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F11BC545-CC9F-481D-B7FE-33C46A93DD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97155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2800" b="1" u="sng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Process framework Activities(cont.)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7172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6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3771900"/>
          </a:xfrm>
        </p:spPr>
        <p:txBody>
          <a:bodyPr vert="horz" lIns="67865" tIns="33338" rIns="67865" bIns="33338" rtlCol="0">
            <a:no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Complete the five process framework activities and help team </a:t>
            </a: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manage and control </a:t>
            </a:r>
            <a:r>
              <a:rPr lang="en-US" dirty="0">
                <a:ea typeface="ＭＳ Ｐゴシック" pitchFamily="34" charset="-128"/>
              </a:rPr>
              <a:t>progress, quality, change, and risk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sz="2000" b="1" dirty="0" smtClean="0">
                <a:ea typeface="ＭＳ Ｐゴシック" pitchFamily="34" charset="-128"/>
              </a:rPr>
              <a:t>Software </a:t>
            </a:r>
            <a:r>
              <a:rPr lang="en-US" sz="2000" b="1" dirty="0">
                <a:ea typeface="ＭＳ Ｐゴシック" pitchFamily="34" charset="-128"/>
              </a:rPr>
              <a:t>project tracking and control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marL="514350" lvl="1" algn="just">
              <a:lnSpc>
                <a:spcPct val="150000"/>
              </a:lnSpc>
            </a:pPr>
            <a:r>
              <a:rPr lang="en-US" sz="2000" b="1" dirty="0">
                <a:ea typeface="ＭＳ Ｐゴシック" pitchFamily="34" charset="-128"/>
              </a:rPr>
              <a:t>Risk management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marL="514350" lvl="1" algn="just">
              <a:lnSpc>
                <a:spcPct val="150000"/>
              </a:lnSpc>
            </a:pPr>
            <a:r>
              <a:rPr lang="en-US" sz="2000" b="1" dirty="0">
                <a:ea typeface="ＭＳ Ｐゴシック" pitchFamily="34" charset="-128"/>
              </a:rPr>
              <a:t>Software quality assurance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marL="514350" lvl="1" algn="just">
              <a:lnSpc>
                <a:spcPct val="150000"/>
              </a:lnSpc>
            </a:pPr>
            <a:r>
              <a:rPr lang="en-US" sz="2000" b="1" dirty="0">
                <a:ea typeface="ＭＳ Ｐゴシック" pitchFamily="34" charset="-128"/>
              </a:rPr>
              <a:t>Technical reviews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marL="514350" lvl="1" algn="just">
              <a:lnSpc>
                <a:spcPct val="150000"/>
              </a:lnSpc>
            </a:pPr>
            <a:r>
              <a:rPr lang="en-US" sz="2000" b="1" dirty="0">
                <a:ea typeface="ＭＳ Ｐゴシック" pitchFamily="34" charset="-128"/>
              </a:rPr>
              <a:t>Measurement</a:t>
            </a:r>
            <a:r>
              <a:rPr lang="en-US" sz="2000" dirty="0">
                <a:ea typeface="ＭＳ Ｐゴシック" pitchFamily="34" charset="-128"/>
              </a:rPr>
              <a:t>:</a:t>
            </a:r>
            <a:endParaRPr lang="en-US" altLang="ja-JP" sz="2000" dirty="0">
              <a:ea typeface="ＭＳ Ｐゴシック" pitchFamily="34" charset="-128"/>
            </a:endParaRPr>
          </a:p>
          <a:p>
            <a:pPr marL="514350" lvl="1" algn="just">
              <a:lnSpc>
                <a:spcPct val="150000"/>
              </a:lnSpc>
            </a:pPr>
            <a:r>
              <a:rPr lang="en-US" sz="2000" b="1" dirty="0">
                <a:ea typeface="ＭＳ Ｐゴシック" pitchFamily="34" charset="-128"/>
              </a:rPr>
              <a:t>Software configuration management</a:t>
            </a:r>
            <a:r>
              <a:rPr lang="en-US" sz="2000" dirty="0">
                <a:ea typeface="ＭＳ Ｐゴシック" pitchFamily="34" charset="-128"/>
              </a:rPr>
              <a:t>: </a:t>
            </a:r>
          </a:p>
          <a:p>
            <a:pPr marL="514350" lvl="1" algn="just">
              <a:lnSpc>
                <a:spcPct val="150000"/>
              </a:lnSpc>
            </a:pPr>
            <a:r>
              <a:rPr lang="en-US" sz="2000" b="1" dirty="0">
                <a:ea typeface="ＭＳ Ｐゴシック" pitchFamily="34" charset="-128"/>
              </a:rPr>
              <a:t>Reusability management</a:t>
            </a:r>
            <a:r>
              <a:rPr lang="en-US" sz="2000" dirty="0">
                <a:ea typeface="ＭＳ Ｐゴシック" pitchFamily="34" charset="-128"/>
              </a:rPr>
              <a:t>: </a:t>
            </a:r>
          </a:p>
          <a:p>
            <a:pPr marL="514350" lvl="1" algn="just">
              <a:lnSpc>
                <a:spcPct val="150000"/>
              </a:lnSpc>
            </a:pPr>
            <a:r>
              <a:rPr lang="en-US" sz="2000" b="1" dirty="0">
                <a:ea typeface="ＭＳ Ｐゴシック" pitchFamily="34" charset="-128"/>
              </a:rPr>
              <a:t>Work product preparation and production:</a:t>
            </a:r>
            <a:endParaRPr lang="en-US" sz="2000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14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4284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77200" cy="495300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Software project tracking &amp; control</a:t>
            </a:r>
            <a:r>
              <a:rPr lang="en-US" dirty="0">
                <a:ea typeface="ＭＳ Ｐゴシック" pitchFamily="34" charset="-128"/>
              </a:rPr>
              <a:t>: assess progress </a:t>
            </a:r>
            <a:r>
              <a:rPr lang="en-US" dirty="0" smtClean="0">
                <a:ea typeface="ＭＳ Ｐゴシック" pitchFamily="34" charset="-128"/>
              </a:rPr>
              <a:t>against</a:t>
            </a:r>
          </a:p>
          <a:p>
            <a:pPr marL="214313" indent="-214313" algn="just">
              <a:buNone/>
            </a:pPr>
            <a:r>
              <a:rPr lang="en-US" dirty="0" smtClean="0">
                <a:ea typeface="ＭＳ Ｐゴシック" pitchFamily="34" charset="-128"/>
              </a:rPr>
              <a:t>     </a:t>
            </a:r>
            <a:r>
              <a:rPr lang="en-US" dirty="0">
                <a:ea typeface="ＭＳ Ｐゴシック" pitchFamily="34" charset="-128"/>
              </a:rPr>
              <a:t>the plan and take actions to maintain the schedule. 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Risk management</a:t>
            </a:r>
            <a:r>
              <a:rPr lang="en-US" dirty="0">
                <a:ea typeface="ＭＳ Ｐゴシック" pitchFamily="34" charset="-128"/>
              </a:rPr>
              <a:t>: 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Software quality assurance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Technical reviews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Measurement</a:t>
            </a:r>
            <a:r>
              <a:rPr lang="en-US" dirty="0">
                <a:ea typeface="ＭＳ Ｐゴシック" pitchFamily="34" charset="-128"/>
              </a:rPr>
              <a:t>:</a:t>
            </a:r>
            <a:endParaRPr lang="en-US" altLang="ja-JP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Software configuration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Reusability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Work product preparation and production: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15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2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05800" cy="394335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Software project tracking &amp; control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Risk management</a:t>
            </a:r>
            <a:r>
              <a:rPr lang="en-US" dirty="0">
                <a:ea typeface="ＭＳ Ｐゴシック" pitchFamily="34" charset="-128"/>
              </a:rPr>
              <a:t>: assesses risks that may affect the outcome and quality. 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Software quality assurance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Technical reviews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Measurement</a:t>
            </a:r>
            <a:r>
              <a:rPr lang="en-US" dirty="0">
                <a:ea typeface="ＭＳ Ｐゴシック" pitchFamily="34" charset="-128"/>
              </a:rPr>
              <a:t>:</a:t>
            </a:r>
            <a:endParaRPr lang="en-US" altLang="ja-JP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Software configuration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Reusability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Work product preparation and production: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16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49781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394335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Software project tracking &amp; control</a:t>
            </a:r>
            <a:r>
              <a:rPr lang="en-US" dirty="0">
                <a:ea typeface="ＭＳ Ｐゴシック" pitchFamily="34" charset="-128"/>
              </a:rPr>
              <a:t>: 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Risk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Software quality assurance</a:t>
            </a:r>
            <a:r>
              <a:rPr lang="en-US" dirty="0">
                <a:ea typeface="ＭＳ Ｐゴシック" pitchFamily="34" charset="-128"/>
              </a:rPr>
              <a:t>: defines and conduct activities to ensure quality. 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Technical reviews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Measurement</a:t>
            </a:r>
            <a:r>
              <a:rPr lang="en-US" dirty="0">
                <a:ea typeface="ＭＳ Ｐゴシック" pitchFamily="34" charset="-128"/>
              </a:rPr>
              <a:t>:</a:t>
            </a:r>
            <a:endParaRPr lang="en-US" altLang="ja-JP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Software configuration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Reusability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Work product preparation and production: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17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203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620000" cy="394335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Software project tracking &amp; control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Risk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Software quality assurance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b="1" dirty="0">
                <a:ea typeface="ＭＳ Ｐゴシック" pitchFamily="34" charset="-128"/>
              </a:rPr>
              <a:t>Technical reviews</a:t>
            </a:r>
            <a:r>
              <a:rPr lang="en-US" dirty="0">
                <a:ea typeface="ＭＳ Ｐゴシック" pitchFamily="34" charset="-128"/>
              </a:rPr>
              <a:t>: assesses work products to uncover and remove errors before going to the next activity.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Measurement</a:t>
            </a:r>
            <a:r>
              <a:rPr lang="en-US" dirty="0">
                <a:ea typeface="ＭＳ Ｐゴシック" pitchFamily="34" charset="-128"/>
              </a:rPr>
              <a:t>:</a:t>
            </a:r>
            <a:endParaRPr lang="en-US" altLang="ja-JP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Software configuration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Reusability management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b="1" dirty="0">
                <a:ea typeface="ＭＳ Ｐゴシック" pitchFamily="34" charset="-128"/>
              </a:rPr>
              <a:t>Work product preparation and production: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18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3006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696200" cy="525780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Software project tracking &amp; control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Risk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Software quality assurance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Technical reviews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Measurement</a:t>
            </a:r>
            <a:r>
              <a:rPr lang="en-US" sz="2200" dirty="0">
                <a:ea typeface="ＭＳ Ｐゴシック" pitchFamily="34" charset="-128"/>
              </a:rPr>
              <a:t>: define and collects process, project, and product </a:t>
            </a:r>
            <a:endParaRPr lang="en-US" sz="2200" dirty="0" smtClean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  <a:buNone/>
            </a:pPr>
            <a:r>
              <a:rPr lang="en-US" sz="2200" dirty="0" smtClean="0">
                <a:ea typeface="ＭＳ Ｐゴシック" pitchFamily="34" charset="-128"/>
              </a:rPr>
              <a:t>                                 measures </a:t>
            </a:r>
            <a:r>
              <a:rPr lang="en-US" sz="2200" dirty="0">
                <a:ea typeface="ＭＳ Ｐゴシック" pitchFamily="34" charset="-128"/>
              </a:rPr>
              <a:t>to ensure stakeholder</a:t>
            </a:r>
            <a:r>
              <a:rPr lang="ja-JP" altLang="en-US" sz="2200" dirty="0">
                <a:ea typeface="ＭＳ Ｐゴシック" pitchFamily="34" charset="-128"/>
              </a:rPr>
              <a:t>’</a:t>
            </a:r>
            <a:r>
              <a:rPr lang="en-US" altLang="ja-JP" sz="2200" dirty="0">
                <a:ea typeface="ＭＳ Ｐゴシック" pitchFamily="34" charset="-128"/>
              </a:rPr>
              <a:t>s needs are </a:t>
            </a:r>
            <a:r>
              <a:rPr lang="en-US" altLang="ja-JP" sz="2200" dirty="0" smtClean="0">
                <a:ea typeface="ＭＳ Ｐゴシック" pitchFamily="34" charset="-128"/>
              </a:rPr>
              <a:t>	 			met</a:t>
            </a:r>
            <a:r>
              <a:rPr lang="en-US" altLang="ja-JP" sz="2200" dirty="0">
                <a:ea typeface="ＭＳ Ｐゴシック" pitchFamily="34" charset="-128"/>
              </a:rPr>
              <a:t>.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Software configuration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Reusability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Work product preparation and production:</a:t>
            </a:r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19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1639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705600" cy="678088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Software Engineering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86700" cy="5021263"/>
          </a:xfrm>
        </p:spPr>
        <p:txBody>
          <a:bodyPr/>
          <a:lstStyle/>
          <a:p>
            <a:pPr eaLnBrk="1" hangingPunct="1"/>
            <a:r>
              <a:rPr lang="en-US" altLang="en-US" dirty="0"/>
              <a:t>Some realities:</a:t>
            </a:r>
          </a:p>
          <a:p>
            <a:pPr lvl="1" eaLnBrk="1" hangingPunct="1"/>
            <a:r>
              <a:rPr lang="en-US" altLang="en-US" i="1" dirty="0">
                <a:latin typeface="Palatino" pitchFamily="-128" charset="0"/>
              </a:rPr>
              <a:t> a concerted effort should be made to understand the problem before a software solution is developed</a:t>
            </a:r>
          </a:p>
          <a:p>
            <a:pPr lvl="1" eaLnBrk="1" hangingPunct="1"/>
            <a:r>
              <a:rPr lang="en-US" altLang="en-US" i="1" dirty="0">
                <a:latin typeface="Palatino" pitchFamily="-128" charset="0"/>
              </a:rPr>
              <a:t> design becomes a pivotal activity</a:t>
            </a:r>
          </a:p>
          <a:p>
            <a:pPr lvl="1" eaLnBrk="1" hangingPunct="1"/>
            <a:r>
              <a:rPr lang="en-US" altLang="en-US" i="1" dirty="0">
                <a:latin typeface="Palatino" pitchFamily="-128" charset="0"/>
              </a:rPr>
              <a:t>software should exhibit high quality</a:t>
            </a:r>
          </a:p>
          <a:p>
            <a:pPr lvl="1" eaLnBrk="1" hangingPunct="1"/>
            <a:r>
              <a:rPr lang="en-US" altLang="en-US" i="1" dirty="0">
                <a:latin typeface="Palatino" pitchFamily="-128" charset="0"/>
              </a:rPr>
              <a:t> software should be maintainable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The seminal definition:</a:t>
            </a:r>
            <a:endParaRPr lang="en-US" altLang="en-US" i="1" dirty="0">
              <a:latin typeface="Palatino" pitchFamily="-128" charset="0"/>
            </a:endParaRPr>
          </a:p>
          <a:p>
            <a:pPr lvl="1" eaLnBrk="1" hangingPunct="1"/>
            <a:r>
              <a:rPr lang="en-US" altLang="en-US" i="1" dirty="0">
                <a:latin typeface="Palatino" pitchFamily="-128" charset="0"/>
              </a:rPr>
              <a:t>[Software engineering is] the establishment and use of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sound engineering principles</a:t>
            </a:r>
            <a:r>
              <a:rPr lang="en-US" altLang="en-US" i="1" dirty="0">
                <a:latin typeface="Palatino" pitchFamily="-128" charset="0"/>
              </a:rPr>
              <a:t> in order to obtain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economically</a:t>
            </a:r>
            <a:r>
              <a:rPr lang="en-US" altLang="en-US" i="1" dirty="0">
                <a:latin typeface="Palatino" pitchFamily="-128" charset="0"/>
              </a:rPr>
              <a:t> software that is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reliable and works efficiently </a:t>
            </a:r>
            <a:r>
              <a:rPr lang="en-US" altLang="en-US" i="1" dirty="0">
                <a:latin typeface="Palatino" pitchFamily="-128" charset="0"/>
              </a:rPr>
              <a:t>on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real machines</a:t>
            </a:r>
            <a:r>
              <a:rPr lang="en-US" altLang="en-US" i="1" dirty="0">
                <a:latin typeface="Palatino" pitchFamily="-12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C3ECFA54-EB8B-436A-8CFF-CDAD5AF9FDE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2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7661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924800" cy="394335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Software project tracking &amp; control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Risk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Software quality assurance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Technical reviews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Measurement</a:t>
            </a:r>
            <a:r>
              <a:rPr lang="en-US" sz="2200" dirty="0">
                <a:ea typeface="ＭＳ Ｐゴシック" pitchFamily="34" charset="-128"/>
              </a:rPr>
              <a:t>:</a:t>
            </a:r>
            <a:endParaRPr lang="en-US" altLang="ja-JP" sz="2200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Software configuration management</a:t>
            </a:r>
            <a:r>
              <a:rPr lang="en-US" sz="2200" dirty="0">
                <a:ea typeface="ＭＳ Ｐゴシック" pitchFamily="34" charset="-128"/>
              </a:rPr>
              <a:t>: manage the effects of </a:t>
            </a:r>
            <a:r>
              <a:rPr lang="en-US" sz="2200" dirty="0" smtClean="0">
                <a:ea typeface="ＭＳ Ｐゴシック" pitchFamily="34" charset="-128"/>
              </a:rPr>
              <a:t>				change throughout </a:t>
            </a:r>
            <a:r>
              <a:rPr lang="en-US" sz="2200" dirty="0">
                <a:ea typeface="ＭＳ Ｐゴシック" pitchFamily="34" charset="-128"/>
              </a:rPr>
              <a:t>the software process.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Reusability management</a:t>
            </a:r>
            <a:r>
              <a:rPr lang="en-US" sz="2200" dirty="0">
                <a:ea typeface="ＭＳ Ｐゴシック" pitchFamily="34" charset="-128"/>
              </a:rPr>
              <a:t>: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Work product preparation and production:</a:t>
            </a:r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20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364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543800" cy="394335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Software project tracking &amp; control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Risk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Software quality assurance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Technical reviews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Measurement</a:t>
            </a:r>
            <a:r>
              <a:rPr lang="en-US" sz="2200" dirty="0">
                <a:ea typeface="ＭＳ Ｐゴシック" pitchFamily="34" charset="-128"/>
              </a:rPr>
              <a:t>:</a:t>
            </a:r>
            <a:endParaRPr lang="en-US" altLang="ja-JP" sz="2200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Software configuration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Reusability management</a:t>
            </a:r>
            <a:r>
              <a:rPr lang="en-US" sz="2200" dirty="0">
                <a:ea typeface="ＭＳ Ｐゴシック" pitchFamily="34" charset="-128"/>
              </a:rPr>
              <a:t>: defines criteria for work product </a:t>
            </a:r>
            <a:r>
              <a:rPr lang="en-US" sz="2200" dirty="0" smtClean="0">
                <a:ea typeface="ＭＳ Ｐゴシック" pitchFamily="34" charset="-128"/>
              </a:rPr>
              <a:t>		reuse </a:t>
            </a:r>
            <a:r>
              <a:rPr lang="en-US" sz="2200" dirty="0">
                <a:ea typeface="ＭＳ Ｐゴシック" pitchFamily="34" charset="-128"/>
              </a:rPr>
              <a:t>and </a:t>
            </a:r>
            <a:r>
              <a:rPr lang="en-US" sz="2200" dirty="0" smtClean="0">
                <a:ea typeface="ＭＳ Ｐゴシック" pitchFamily="34" charset="-128"/>
              </a:rPr>
              <a:t>establishes </a:t>
            </a:r>
            <a:r>
              <a:rPr lang="en-US" sz="2200" dirty="0">
                <a:ea typeface="ＭＳ Ｐゴシック" pitchFamily="34" charset="-128"/>
              </a:rPr>
              <a:t>mechanism to achieve </a:t>
            </a:r>
            <a:r>
              <a:rPr lang="en-US" sz="2200" dirty="0" smtClean="0">
                <a:ea typeface="ＭＳ Ｐゴシック" pitchFamily="34" charset="-128"/>
              </a:rPr>
              <a:t>			reusable components</a:t>
            </a:r>
            <a:r>
              <a:rPr lang="en-US" sz="2200" dirty="0">
                <a:ea typeface="ＭＳ Ｐゴシック" pitchFamily="34" charset="-128"/>
              </a:rPr>
              <a:t>. 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Work product preparation and production:</a:t>
            </a:r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21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9291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467600" cy="457199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C00000"/>
                </a:solidFill>
              </a:rPr>
              <a:t>Umbrella Activities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848600" cy="3943350"/>
          </a:xfrm>
        </p:spPr>
        <p:txBody>
          <a:bodyPr vert="horz" lIns="67865" tIns="33338" rIns="67865" bIns="33338" rtlCol="0">
            <a:noAutofit/>
          </a:bodyPr>
          <a:lstStyle/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Software project tracking &amp; control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Risk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Software quality assurance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/>
            <a:r>
              <a:rPr lang="en-US" sz="2200" b="1" dirty="0">
                <a:ea typeface="ＭＳ Ｐゴシック" pitchFamily="34" charset="-128"/>
              </a:rPr>
              <a:t>Technical reviews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Measurement</a:t>
            </a:r>
            <a:r>
              <a:rPr lang="en-US" sz="2200" dirty="0">
                <a:ea typeface="ＭＳ Ｐゴシック" pitchFamily="34" charset="-128"/>
              </a:rPr>
              <a:t>:</a:t>
            </a:r>
            <a:endParaRPr lang="en-US" altLang="ja-JP" sz="2200" dirty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Software configuration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Reusability management</a:t>
            </a:r>
            <a:r>
              <a:rPr lang="en-US" sz="2200" dirty="0">
                <a:ea typeface="ＭＳ Ｐゴシック" pitchFamily="34" charset="-128"/>
              </a:rPr>
              <a:t>:</a:t>
            </a:r>
          </a:p>
          <a:p>
            <a:pPr marL="214313" indent="-214313" algn="just">
              <a:lnSpc>
                <a:spcPct val="120000"/>
              </a:lnSpc>
            </a:pPr>
            <a:r>
              <a:rPr lang="en-US" sz="2200" b="1" dirty="0">
                <a:ea typeface="ＭＳ Ｐゴシック" pitchFamily="34" charset="-128"/>
              </a:rPr>
              <a:t>Work product preparation and production: </a:t>
            </a:r>
            <a:r>
              <a:rPr lang="en-US" sz="2200" dirty="0">
                <a:ea typeface="ＭＳ Ｐゴシック" pitchFamily="34" charset="-128"/>
              </a:rPr>
              <a:t>create work products </a:t>
            </a:r>
            <a:endParaRPr lang="en-US" sz="2200" dirty="0" smtClean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  <a:buNone/>
            </a:pPr>
            <a:r>
              <a:rPr lang="en-US" sz="2200" dirty="0" smtClean="0">
                <a:ea typeface="ＭＳ Ｐゴシック" pitchFamily="34" charset="-128"/>
              </a:rPr>
              <a:t>                                 such </a:t>
            </a:r>
            <a:r>
              <a:rPr lang="en-US" sz="2200" dirty="0">
                <a:ea typeface="ＭＳ Ｐゴシック" pitchFamily="34" charset="-128"/>
              </a:rPr>
              <a:t>as models, documents, logs, forms and lists. </a:t>
            </a:r>
            <a:endParaRPr lang="en-US" sz="2200" dirty="0" smtClean="0">
              <a:ea typeface="ＭＳ Ｐゴシック" pitchFamily="34" charset="-128"/>
            </a:endParaRPr>
          </a:p>
          <a:p>
            <a:pPr marL="214313" indent="-214313" algn="just">
              <a:lnSpc>
                <a:spcPct val="120000"/>
              </a:lnSpc>
              <a:buNone/>
            </a:pPr>
            <a:endParaRPr lang="en-US" sz="2200" dirty="0" smtClean="0">
              <a:ea typeface="ＭＳ Ｐゴシック" pitchFamily="34" charset="-128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2B59B4BE-B5DA-4CB1-9A02-9629C9093873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22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535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838200" y="27432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6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  <a:r>
              <a:rPr lang="en-IN" sz="6000" b="1" dirty="0" smtClean="0">
                <a:solidFill>
                  <a:srgbClr val="C00000"/>
                </a:solidFill>
              </a:rPr>
              <a:t>Practice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8229600" cy="292574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b="1" u="sng" dirty="0">
                <a:ea typeface="+mj-ea"/>
                <a:cs typeface="+mj-cs"/>
              </a:rPr>
              <a:t>The Essence of Practice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924800" cy="394335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1800" dirty="0">
                <a:ea typeface="ＭＳ Ｐゴシック" pitchFamily="34" charset="-128"/>
              </a:rPr>
              <a:t>How does the practice of software engineering fit in the process activities mentioned above? Namely, </a:t>
            </a:r>
          </a:p>
          <a:p>
            <a:pPr lvl="1">
              <a:lnSpc>
                <a:spcPct val="130000"/>
              </a:lnSpc>
            </a:pPr>
            <a:r>
              <a:rPr lang="en-US" sz="1800" b="1" dirty="0">
                <a:ea typeface="ＭＳ Ｐゴシック" pitchFamily="34" charset="-128"/>
              </a:rPr>
              <a:t>communication, </a:t>
            </a:r>
          </a:p>
          <a:p>
            <a:pPr lvl="1">
              <a:lnSpc>
                <a:spcPct val="130000"/>
              </a:lnSpc>
            </a:pPr>
            <a:r>
              <a:rPr lang="en-US" sz="1800" b="1" dirty="0">
                <a:ea typeface="ＭＳ Ｐゴシック" pitchFamily="34" charset="-128"/>
              </a:rPr>
              <a:t>planning, </a:t>
            </a:r>
          </a:p>
          <a:p>
            <a:pPr lvl="1">
              <a:lnSpc>
                <a:spcPct val="130000"/>
              </a:lnSpc>
            </a:pPr>
            <a:r>
              <a:rPr lang="en-US" sz="1800" b="1" dirty="0">
                <a:ea typeface="ＭＳ Ｐゴシック" pitchFamily="34" charset="-128"/>
              </a:rPr>
              <a:t>modeling, </a:t>
            </a:r>
          </a:p>
          <a:p>
            <a:pPr lvl="1">
              <a:lnSpc>
                <a:spcPct val="130000"/>
              </a:lnSpc>
            </a:pPr>
            <a:r>
              <a:rPr lang="en-US" sz="1800" b="1" dirty="0">
                <a:ea typeface="ＭＳ Ｐゴシック" pitchFamily="34" charset="-128"/>
              </a:rPr>
              <a:t>construction </a:t>
            </a:r>
          </a:p>
          <a:p>
            <a:pPr lvl="1">
              <a:lnSpc>
                <a:spcPct val="130000"/>
              </a:lnSpc>
            </a:pPr>
            <a:r>
              <a:rPr lang="en-US" sz="1800" b="1" dirty="0">
                <a:ea typeface="ＭＳ Ｐゴシック" pitchFamily="34" charset="-128"/>
              </a:rPr>
              <a:t>deployment</a:t>
            </a:r>
            <a:r>
              <a:rPr lang="en-US" sz="1800" dirty="0">
                <a:ea typeface="ＭＳ Ｐゴシック" pitchFamily="34" charset="-128"/>
              </a:rPr>
              <a:t>. </a:t>
            </a:r>
          </a:p>
          <a:p>
            <a:pPr eaLnBrk="1" hangingPunct="1">
              <a:lnSpc>
                <a:spcPct val="130000"/>
              </a:lnSpc>
            </a:pPr>
            <a:r>
              <a:rPr lang="en-US" sz="1800" dirty="0">
                <a:ea typeface="ＭＳ Ｐゴシック" pitchFamily="34" charset="-128"/>
              </a:rPr>
              <a:t>T</a:t>
            </a:r>
            <a:r>
              <a:rPr lang="en-US" sz="1800" dirty="0" smtClean="0">
                <a:ea typeface="ＭＳ Ｐゴシック" pitchFamily="34" charset="-128"/>
              </a:rPr>
              <a:t>he </a:t>
            </a:r>
            <a:r>
              <a:rPr lang="en-US" sz="1800" dirty="0">
                <a:ea typeface="ＭＳ Ｐゴシック" pitchFamily="34" charset="-128"/>
              </a:rPr>
              <a:t>essence of problem solving is outlined in 4 points:</a:t>
            </a:r>
          </a:p>
          <a:p>
            <a:pPr lvl="2">
              <a:lnSpc>
                <a:spcPct val="130000"/>
              </a:lnSpc>
              <a:spcBef>
                <a:spcPts val="450"/>
              </a:spcBef>
              <a:buNone/>
            </a:pPr>
            <a:r>
              <a:rPr lang="en-US" i="1" dirty="0">
                <a:latin typeface="Palatino" charset="0"/>
                <a:ea typeface="ＭＳ Ｐゴシック" pitchFamily="34" charset="-128"/>
              </a:rPr>
              <a:t>1.	Understand the problem</a:t>
            </a:r>
            <a:r>
              <a:rPr lang="en-US" dirty="0">
                <a:latin typeface="Palatino" charset="0"/>
                <a:ea typeface="ＭＳ Ｐゴシック" pitchFamily="34" charset="-128"/>
              </a:rPr>
              <a:t> (communication and analysis).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en-US" i="1" dirty="0">
                <a:latin typeface="Palatino" charset="0"/>
                <a:ea typeface="ＭＳ Ｐゴシック" pitchFamily="34" charset="-128"/>
              </a:rPr>
              <a:t>2.	Plan a solution</a:t>
            </a:r>
            <a:r>
              <a:rPr lang="en-US" dirty="0">
                <a:latin typeface="Palatino" charset="0"/>
                <a:ea typeface="ＭＳ Ｐゴシック" pitchFamily="34" charset="-128"/>
              </a:rPr>
              <a:t> (modeling and software design).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en-US" i="1" dirty="0">
                <a:latin typeface="Palatino" charset="0"/>
                <a:ea typeface="ＭＳ Ｐゴシック" pitchFamily="34" charset="-128"/>
              </a:rPr>
              <a:t>3.	Carry out the plan</a:t>
            </a:r>
            <a:r>
              <a:rPr lang="en-US" dirty="0">
                <a:latin typeface="Palatino" charset="0"/>
                <a:ea typeface="ＭＳ Ｐゴシック" pitchFamily="34" charset="-128"/>
              </a:rPr>
              <a:t> (code generation).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en-US" i="1" dirty="0">
                <a:latin typeface="Palatino" charset="0"/>
                <a:ea typeface="ＭＳ Ｐゴシック" pitchFamily="34" charset="-128"/>
              </a:rPr>
              <a:t>4.	Examine the result for accuracy</a:t>
            </a:r>
            <a:r>
              <a:rPr lang="en-US" dirty="0">
                <a:latin typeface="Palatino" charset="0"/>
                <a:ea typeface="ＭＳ Ｐゴシック" pitchFamily="34" charset="-128"/>
              </a:rPr>
              <a:t> (testing and quality assurance).</a:t>
            </a:r>
          </a:p>
          <a:p>
            <a:pPr eaLnBrk="1" hangingPunct="1"/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85399AF7-9F84-4127-AE4C-F2FF2B3A95BE}" type="slidenum">
              <a:rPr lang="en-US" sz="750">
                <a:solidFill>
                  <a:prstClr val="black"/>
                </a:solidFill>
                <a:latin typeface="Helvetica" charset="0"/>
              </a:rPr>
              <a:pPr defTabSz="685800"/>
              <a:t>24</a:t>
            </a:fld>
            <a:endParaRPr lang="en-US" sz="750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228600"/>
            <a:ext cx="5578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IN" sz="3300" b="1" dirty="0">
                <a:solidFill>
                  <a:srgbClr val="C00000"/>
                </a:solidFill>
                <a:latin typeface="Calibri"/>
              </a:rPr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xmlns="" val="2564527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Understand the Problem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772400" cy="3086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563"/>
              </a:spcBef>
              <a:defRPr/>
            </a:pPr>
            <a:r>
              <a:rPr lang="en-US" altLang="zh-CN" sz="1875" b="1" i="1" dirty="0">
                <a:latin typeface="Palatino" pitchFamily="-128" charset="0"/>
                <a:ea typeface="宋体" charset="-122"/>
              </a:rPr>
              <a:t>Who has a stake in the solution to the problem?</a:t>
            </a:r>
            <a:r>
              <a:rPr lang="en-US" altLang="zh-CN" sz="1875" b="1" dirty="0">
                <a:latin typeface="Palatino" pitchFamily="-128" charset="0"/>
                <a:ea typeface="宋体" charset="-122"/>
              </a:rPr>
              <a:t>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That is, who are the stakeholders?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75" b="1" i="1" dirty="0">
                <a:latin typeface="Palatino" pitchFamily="-128" charset="0"/>
                <a:ea typeface="宋体" charset="-122"/>
              </a:rPr>
              <a:t>What are the unknowns?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What data, functions, and features are required to properly solve the problem?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75" b="1" i="1" dirty="0">
                <a:latin typeface="Palatino" pitchFamily="-128" charset="0"/>
                <a:ea typeface="宋体" charset="-122"/>
              </a:rPr>
              <a:t>Can the problem be compartmentalized?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Is it possible to represent smaller problems that may be easier to understand?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75" b="1" i="1" dirty="0">
                <a:latin typeface="Palatino" pitchFamily="-128" charset="0"/>
                <a:ea typeface="宋体" charset="-122"/>
              </a:rPr>
              <a:t>Can the problem be represented graphically?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Can an analysis model be created?</a:t>
            </a:r>
          </a:p>
        </p:txBody>
      </p:sp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5543997"/>
            <a:ext cx="2895600" cy="342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1pPr>
            <a:lvl2pPr marL="696516" indent="-267891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2pPr>
            <a:lvl3pPr marL="107156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3pPr>
            <a:lvl4pPr marL="1500188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4pPr>
            <a:lvl5pPr marL="192881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5pPr>
            <a:lvl6pPr marL="235743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6pPr>
            <a:lvl7pPr marL="278606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7pPr>
            <a:lvl8pPr marL="321468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8pPr>
            <a:lvl9pPr marL="364331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9pPr>
          </a:lstStyle>
          <a:p>
            <a:pPr algn="ctr" defTabSz="685800"/>
            <a:fld id="{765C1D3A-F4BE-4722-B3E8-99267E7C1579}" type="slidenum">
              <a:rPr lang="en-US" altLang="zh-CN" b="0">
                <a:solidFill>
                  <a:prstClr val="black"/>
                </a:solidFill>
              </a:rPr>
              <a:pPr algn="ctr" defTabSz="685800"/>
              <a:t>25</a:t>
            </a:fld>
            <a:endParaRPr lang="en-US" altLang="zh-CN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6682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Plan the Solution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54655" cy="30861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563"/>
              </a:spcBef>
              <a:defRPr/>
            </a:pPr>
            <a:r>
              <a:rPr lang="en-US" altLang="zh-CN" sz="1725" b="1" i="1" dirty="0">
                <a:latin typeface="Palatino" pitchFamily="-128" charset="0"/>
                <a:ea typeface="宋体" charset="-122"/>
              </a:rPr>
              <a:t>Have you seen similar problems before?</a:t>
            </a:r>
            <a:r>
              <a:rPr lang="en-US" altLang="zh-CN" sz="1725" i="1" dirty="0">
                <a:latin typeface="Palatino" pitchFamily="-128" charset="0"/>
                <a:ea typeface="宋体" charset="-122"/>
              </a:rPr>
              <a:t> 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Are there patterns that are recognizable in a potential solution? Is there existing software that implements the data, functions, and features that are required?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725" b="1" i="1" dirty="0">
                <a:latin typeface="Palatino" pitchFamily="-128" charset="0"/>
                <a:ea typeface="宋体" charset="-122"/>
              </a:rPr>
              <a:t>Has a similar problem been solved? 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If so, are elements of the solution reusable?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725" b="1" i="1" dirty="0">
                <a:latin typeface="Palatino" pitchFamily="-128" charset="0"/>
                <a:ea typeface="宋体" charset="-122"/>
              </a:rPr>
              <a:t>Can </a:t>
            </a:r>
            <a:r>
              <a:rPr lang="en-US" altLang="zh-CN" sz="1725" b="1" i="1" dirty="0" err="1">
                <a:latin typeface="Palatino" pitchFamily="-128" charset="0"/>
                <a:ea typeface="宋体" charset="-122"/>
              </a:rPr>
              <a:t>subproblems</a:t>
            </a:r>
            <a:r>
              <a:rPr lang="en-US" altLang="zh-CN" sz="1725" b="1" i="1" dirty="0">
                <a:latin typeface="Palatino" pitchFamily="-128" charset="0"/>
                <a:ea typeface="宋体" charset="-122"/>
              </a:rPr>
              <a:t> be defined? 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If so, are solutions readily apparent for the </a:t>
            </a:r>
            <a:r>
              <a:rPr lang="en-US" altLang="zh-CN" sz="1725" dirty="0" err="1">
                <a:latin typeface="Palatino" pitchFamily="-128" charset="0"/>
                <a:ea typeface="宋体" charset="-122"/>
              </a:rPr>
              <a:t>subproblems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725" b="1" i="1" dirty="0">
                <a:latin typeface="Palatino" pitchFamily="-128" charset="0"/>
                <a:ea typeface="宋体" charset="-122"/>
              </a:rPr>
              <a:t>Can you represent a solution in a manner that leads to effective implementation? 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Can a design model be created?</a:t>
            </a:r>
          </a:p>
          <a:p>
            <a:pPr>
              <a:defRPr/>
            </a:pPr>
            <a:endParaRPr lang="en-US" altLang="zh-CN" sz="1875" dirty="0">
              <a:ea typeface="宋体" charset="-122"/>
            </a:endParaRPr>
          </a:p>
        </p:txBody>
      </p:sp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5543997"/>
            <a:ext cx="2895600" cy="342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1pPr>
            <a:lvl2pPr marL="696516" indent="-267891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2pPr>
            <a:lvl3pPr marL="107156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3pPr>
            <a:lvl4pPr marL="1500188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4pPr>
            <a:lvl5pPr marL="192881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5pPr>
            <a:lvl6pPr marL="235743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6pPr>
            <a:lvl7pPr marL="278606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7pPr>
            <a:lvl8pPr marL="321468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8pPr>
            <a:lvl9pPr marL="364331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9pPr>
          </a:lstStyle>
          <a:p>
            <a:pPr algn="ctr" defTabSz="685800"/>
            <a:fld id="{DAA4BD83-8546-4C03-AF2B-331D3A22C134}" type="slidenum">
              <a:rPr lang="en-US" altLang="zh-CN" b="0">
                <a:solidFill>
                  <a:prstClr val="black"/>
                </a:solidFill>
              </a:rPr>
              <a:pPr algn="ctr" defTabSz="685800"/>
              <a:t>26</a:t>
            </a:fld>
            <a:endParaRPr lang="en-US" altLang="zh-CN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5695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Carry Out the Plan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3086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563"/>
              </a:spcBef>
              <a:defRPr/>
            </a:pPr>
            <a:r>
              <a:rPr lang="en-US" altLang="zh-CN" sz="1875" b="1" i="1" dirty="0">
                <a:latin typeface="Palatino" pitchFamily="-128" charset="0"/>
                <a:ea typeface="宋体" charset="-122"/>
              </a:rPr>
              <a:t>Does the solution conform to the plan?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 Is source code traceable to the design model?</a:t>
            </a:r>
            <a:endParaRPr lang="en-US" altLang="zh-CN" sz="1875" i="1" dirty="0">
              <a:latin typeface="Palatino" pitchFamily="-128" charset="0"/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75" b="1" i="1" dirty="0">
                <a:latin typeface="Palatino" pitchFamily="-128" charset="0"/>
                <a:ea typeface="宋体" charset="-122"/>
              </a:rPr>
              <a:t>Is each component part of the solution provably correct?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Has the design and code been reviewed, or better, have correctness proofs been applied to algorithm?</a:t>
            </a:r>
          </a:p>
          <a:p>
            <a:pPr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5543997"/>
            <a:ext cx="2895600" cy="342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1pPr>
            <a:lvl2pPr marL="696516" indent="-267891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2pPr>
            <a:lvl3pPr marL="107156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3pPr>
            <a:lvl4pPr marL="1500188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4pPr>
            <a:lvl5pPr marL="192881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5pPr>
            <a:lvl6pPr marL="235743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6pPr>
            <a:lvl7pPr marL="278606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7pPr>
            <a:lvl8pPr marL="321468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8pPr>
            <a:lvl9pPr marL="364331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9pPr>
          </a:lstStyle>
          <a:p>
            <a:pPr algn="ctr" defTabSz="685800"/>
            <a:fld id="{8472ED55-3902-4192-93E0-70A590DA21C3}" type="slidenum">
              <a:rPr lang="en-US" altLang="zh-CN" b="0">
                <a:solidFill>
                  <a:prstClr val="black"/>
                </a:solidFill>
              </a:rPr>
              <a:pPr algn="ctr" defTabSz="685800"/>
              <a:t>27</a:t>
            </a:fld>
            <a:endParaRPr lang="en-US" altLang="zh-CN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1797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Examine the Result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3086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563"/>
              </a:spcBef>
              <a:defRPr/>
            </a:pPr>
            <a:r>
              <a:rPr lang="en-US" altLang="zh-CN" sz="1875" b="1" i="1" dirty="0">
                <a:latin typeface="Palatino" pitchFamily="-128" charset="0"/>
                <a:ea typeface="宋体" charset="-122"/>
              </a:rPr>
              <a:t>Is it possible to test each component part of the solution?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Has a reasonable testing strategy been implemented?</a:t>
            </a:r>
            <a:endParaRPr lang="en-US" altLang="zh-CN" sz="1875" i="1" dirty="0">
              <a:latin typeface="Palatino" pitchFamily="-128" charset="0"/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75" b="1" i="1" dirty="0">
                <a:latin typeface="Palatino" pitchFamily="-128" charset="0"/>
                <a:ea typeface="宋体" charset="-122"/>
              </a:rPr>
              <a:t>Does the solution produce results that conform to the data, functions, and features that are required?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Has the software been validated against all stakeholder requirements?</a:t>
            </a:r>
            <a:endParaRPr lang="en-US" altLang="zh-CN" sz="1875" i="1" dirty="0">
              <a:latin typeface="Palatino" pitchFamily="-128" charset="0"/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5543997"/>
            <a:ext cx="2895600" cy="342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1pPr>
            <a:lvl2pPr marL="696516" indent="-267891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2pPr>
            <a:lvl3pPr marL="107156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3pPr>
            <a:lvl4pPr marL="1500188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4pPr>
            <a:lvl5pPr marL="192881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5pPr>
            <a:lvl6pPr marL="235743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6pPr>
            <a:lvl7pPr marL="278606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7pPr>
            <a:lvl8pPr marL="321468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8pPr>
            <a:lvl9pPr marL="364331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9pPr>
          </a:lstStyle>
          <a:p>
            <a:pPr algn="ctr" defTabSz="685800"/>
            <a:fld id="{B7207A3B-E214-40C2-80E5-A41E00ADC8DD}" type="slidenum">
              <a:rPr lang="en-US" altLang="zh-CN" b="0">
                <a:solidFill>
                  <a:prstClr val="black"/>
                </a:solidFill>
              </a:rPr>
              <a:pPr algn="ctr" defTabSz="685800"/>
              <a:t>28</a:t>
            </a:fld>
            <a:endParaRPr lang="en-US" altLang="zh-CN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39438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458200" cy="857250"/>
          </a:xfrm>
        </p:spPr>
        <p:txBody>
          <a:bodyPr/>
          <a:lstStyle/>
          <a:p>
            <a:r>
              <a:rPr lang="en-US" altLang="zh-CN" sz="4000" b="1" dirty="0">
                <a:ea typeface="宋体" charset="-122"/>
              </a:rPr>
              <a:t>Hooker’s General Principles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596187" cy="32280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1875" dirty="0">
                <a:latin typeface="Palatino" pitchFamily="-128" charset="0"/>
                <a:ea typeface="宋体" charset="-122"/>
              </a:rPr>
              <a:t>1: 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The Reason It All Exists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1875" dirty="0">
                <a:latin typeface="Palatino" pitchFamily="-128" charset="0"/>
                <a:ea typeface="宋体" charset="-122"/>
              </a:rPr>
              <a:t>2: 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KISS (Keep It Simple, Stupid!)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1875" dirty="0">
                <a:latin typeface="Palatino" pitchFamily="-128" charset="0"/>
                <a:ea typeface="宋体" charset="-122"/>
              </a:rPr>
              <a:t>3: 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Maintain the Vision</a:t>
            </a:r>
            <a:endParaRPr lang="en-US" altLang="zh-CN" sz="1875" dirty="0">
              <a:latin typeface="Palatino" pitchFamily="-128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1875" dirty="0">
                <a:latin typeface="Palatino" pitchFamily="-128" charset="0"/>
                <a:ea typeface="宋体" charset="-122"/>
              </a:rPr>
              <a:t>4: 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What You Produce, Others Will Consume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1875" dirty="0">
                <a:latin typeface="Palatino" pitchFamily="-128" charset="0"/>
                <a:ea typeface="宋体" charset="-122"/>
              </a:rPr>
              <a:t>5: 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Be Open to the Future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1875" dirty="0">
                <a:latin typeface="Palatino" pitchFamily="-128" charset="0"/>
                <a:ea typeface="宋体" charset="-122"/>
              </a:rPr>
              <a:t>6: 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Plan Ahead for Reuse</a:t>
            </a:r>
          </a:p>
          <a:p>
            <a:pPr>
              <a:lnSpc>
                <a:spcPct val="150000"/>
              </a:lnSpc>
              <a:spcBef>
                <a:spcPts val="563"/>
              </a:spcBef>
              <a:buNone/>
              <a:defRPr/>
            </a:pPr>
            <a:r>
              <a:rPr lang="en-US" altLang="zh-CN" sz="1875" dirty="0">
                <a:latin typeface="Palatino" pitchFamily="-128" charset="0"/>
                <a:ea typeface="宋体" charset="-122"/>
              </a:rPr>
              <a:t>7</a:t>
            </a:r>
            <a:r>
              <a:rPr lang="en-US" altLang="zh-CN" sz="1875" i="1" dirty="0">
                <a:latin typeface="Palatino" pitchFamily="-128" charset="0"/>
                <a:ea typeface="宋体" charset="-122"/>
              </a:rPr>
              <a:t>: Think!</a:t>
            </a:r>
            <a:endParaRPr lang="en-US" altLang="zh-CN" sz="1875" b="1" i="1" dirty="0">
              <a:latin typeface="Palatino" pitchFamily="-128" charset="0"/>
              <a:ea typeface="宋体" charset="-122"/>
            </a:endParaRPr>
          </a:p>
        </p:txBody>
      </p:sp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5543997"/>
            <a:ext cx="2895600" cy="342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1pPr>
            <a:lvl2pPr marL="696516" indent="-267891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2pPr>
            <a:lvl3pPr marL="107156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3pPr>
            <a:lvl4pPr marL="1500188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4pPr>
            <a:lvl5pPr marL="192881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5pPr>
            <a:lvl6pPr marL="235743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6pPr>
            <a:lvl7pPr marL="278606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7pPr>
            <a:lvl8pPr marL="321468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8pPr>
            <a:lvl9pPr marL="364331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9pPr>
          </a:lstStyle>
          <a:p>
            <a:pPr algn="ctr" defTabSz="685800"/>
            <a:fld id="{84ADC0DB-C923-4099-857B-828A20C4BFCE}" type="slidenum">
              <a:rPr lang="en-US" altLang="zh-CN" b="0">
                <a:solidFill>
                  <a:prstClr val="black"/>
                </a:solidFill>
              </a:rPr>
              <a:pPr algn="ctr" defTabSz="685800"/>
              <a:t>29</a:t>
            </a:fld>
            <a:endParaRPr lang="en-US" altLang="zh-CN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396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96200" cy="99417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Software Engineering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86700" cy="4711699"/>
          </a:xfrm>
        </p:spPr>
        <p:txBody>
          <a:bodyPr/>
          <a:lstStyle/>
          <a:p>
            <a:pPr eaLnBrk="1" hangingPunct="1"/>
            <a:r>
              <a:rPr lang="en-US" altLang="en-US" dirty="0"/>
              <a:t>The IEEE definition:</a:t>
            </a:r>
          </a:p>
          <a:p>
            <a:pPr lvl="1">
              <a:spcBef>
                <a:spcPts val="225"/>
              </a:spcBef>
              <a:buNone/>
            </a:pPr>
            <a:endParaRPr lang="en-US" altLang="en-US" i="1" dirty="0">
              <a:latin typeface="Palatino" pitchFamily="-128" charset="0"/>
            </a:endParaRPr>
          </a:p>
          <a:p>
            <a:pPr lvl="1">
              <a:spcBef>
                <a:spcPts val="225"/>
              </a:spcBef>
            </a:pPr>
            <a:r>
              <a:rPr lang="en-US" altLang="en-US" i="1" dirty="0">
                <a:latin typeface="Palatino" pitchFamily="-128" charset="0"/>
              </a:rPr>
              <a:t>Software Engineering: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 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The application of a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Systematic,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Disciplined,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Quantifiable approach</a:t>
            </a:r>
            <a:r>
              <a:rPr lang="en-US" altLang="en-US" i="1" dirty="0">
                <a:latin typeface="Palatino" pitchFamily="-128" charset="0"/>
              </a:rPr>
              <a:t> </a:t>
            </a: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to the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development, operation, and maintenance</a:t>
            </a:r>
            <a:r>
              <a:rPr lang="en-US" altLang="en-US" i="1" dirty="0">
                <a:latin typeface="Palatino" pitchFamily="-128" charset="0"/>
              </a:rPr>
              <a:t> of software; </a:t>
            </a:r>
          </a:p>
          <a:p>
            <a:pPr lvl="1">
              <a:spcBef>
                <a:spcPts val="225"/>
              </a:spcBef>
              <a:buNone/>
            </a:pPr>
            <a:endParaRPr lang="en-US" altLang="en-US" i="1" dirty="0">
              <a:latin typeface="Palatino" pitchFamily="-128" charset="0"/>
            </a:endParaRPr>
          </a:p>
          <a:p>
            <a:pPr lvl="1">
              <a:spcBef>
                <a:spcPts val="225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that is, the application of engineering to software.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745CA23F-01DA-4050-97B4-DCD2D07F41B0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3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0917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00200" y="1905000"/>
            <a:ext cx="58848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Software Myths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340475" cy="857250"/>
          </a:xfrm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C00000"/>
                </a:solidFill>
                <a:ea typeface="宋体" charset="-122"/>
              </a:rPr>
              <a:t>1.Management 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Myths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idx="1"/>
          </p:nvPr>
        </p:nvSpPr>
        <p:spPr>
          <a:xfrm>
            <a:off x="551644" y="2045901"/>
            <a:ext cx="8025974" cy="355053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725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1725" dirty="0">
                <a:ea typeface="宋体" charset="-122"/>
              </a:rPr>
              <a:t>We already have a book of standards and procedures for building software. It does provide my people with everything they need to know 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…”</a:t>
            </a:r>
            <a:endParaRPr lang="en-US" altLang="zh-CN" sz="1725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725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1725" dirty="0">
                <a:ea typeface="宋体" charset="-122"/>
              </a:rPr>
              <a:t>If my project is behind the schedule, I always can add more programmers to it and catch up 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…”</a:t>
            </a:r>
            <a:r>
              <a:rPr lang="en-US" altLang="zh-CN" sz="1725" dirty="0">
                <a:ea typeface="宋体" charset="-122"/>
              </a:rPr>
              <a:t/>
            </a:r>
            <a:br>
              <a:rPr lang="en-US" altLang="zh-CN" sz="1725" dirty="0">
                <a:ea typeface="宋体" charset="-122"/>
              </a:rPr>
            </a:br>
            <a:r>
              <a:rPr lang="en-US" altLang="zh-CN" sz="1725" dirty="0">
                <a:ea typeface="宋体" charset="-122"/>
              </a:rPr>
              <a:t>			(a.k.a. 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1725" b="1" dirty="0">
                <a:ea typeface="宋体" charset="-122"/>
              </a:rPr>
              <a:t>The Mongolian Horde concept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”</a:t>
            </a:r>
            <a:r>
              <a:rPr lang="en-US" altLang="zh-CN" sz="1725" dirty="0">
                <a:ea typeface="宋体" charset="-122"/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725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1725" dirty="0">
                <a:ea typeface="宋体" charset="-122"/>
              </a:rPr>
              <a:t>If I decide to outsource the software project to a third party, I can just relax: Let them build it, and I will just pocket my profits </a:t>
            </a:r>
            <a:r>
              <a:rPr lang="en-US" altLang="zh-CN" sz="1725" dirty="0">
                <a:latin typeface="Palatino" pitchFamily="-128" charset="0"/>
                <a:ea typeface="宋体" charset="-122"/>
              </a:rPr>
              <a:t>…”</a:t>
            </a:r>
            <a:endParaRPr lang="en-US" altLang="zh-CN" sz="1725" dirty="0">
              <a:ea typeface="宋体" charset="-122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11488" y="5645028"/>
            <a:ext cx="2057400" cy="27384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1pPr>
            <a:lvl2pPr marL="696516" indent="-267891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2pPr>
            <a:lvl3pPr marL="107156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3pPr>
            <a:lvl4pPr marL="1500188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4pPr>
            <a:lvl5pPr marL="192881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5pPr>
            <a:lvl6pPr marL="235743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6pPr>
            <a:lvl7pPr marL="278606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7pPr>
            <a:lvl8pPr marL="321468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8pPr>
            <a:lvl9pPr marL="364331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9pPr>
          </a:lstStyle>
          <a:p>
            <a:pPr defTabSz="685800"/>
            <a:fld id="{16CE6E30-97B9-472D-B78C-A728D8776CDF}" type="slidenum">
              <a:rPr lang="zh-CN" altLang="en-US" b="0">
                <a:solidFill>
                  <a:prstClr val="black"/>
                </a:solidFill>
              </a:rPr>
              <a:pPr defTabSz="685800"/>
              <a:t>31</a:t>
            </a:fld>
            <a:endParaRPr lang="en-US" altLang="zh-CN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14290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4759325" cy="857250"/>
          </a:xfrm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C00000"/>
                </a:solidFill>
                <a:ea typeface="宋体" charset="-122"/>
              </a:rPr>
              <a:t>2. Customer 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Myths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851443" cy="338819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75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1875" dirty="0">
                <a:ea typeface="宋体" charset="-122"/>
              </a:rPr>
              <a:t>A general statement of objectives is sufficient to begin writing programs - we can fill in the details later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…”</a:t>
            </a:r>
            <a:r>
              <a:rPr lang="en-US" altLang="zh-CN" sz="1875" dirty="0">
                <a:ea typeface="宋体" charset="-122"/>
              </a:rPr>
              <a:t/>
            </a:r>
            <a:br>
              <a:rPr lang="en-US" altLang="zh-CN" sz="1875" dirty="0">
                <a:ea typeface="宋体" charset="-122"/>
              </a:rPr>
            </a:br>
            <a:endParaRPr lang="en-US" altLang="zh-CN" sz="1875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75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1875" dirty="0">
                <a:ea typeface="宋体" charset="-122"/>
              </a:rPr>
              <a:t>Project requirements continually change but this change can easily be accommodated because software is flexible </a:t>
            </a:r>
            <a:r>
              <a:rPr lang="en-US" altLang="zh-CN" sz="1875" dirty="0">
                <a:latin typeface="Palatino" pitchFamily="-128" charset="0"/>
                <a:ea typeface="宋体" charset="-122"/>
              </a:rPr>
              <a:t>…”</a:t>
            </a:r>
            <a:endParaRPr lang="en-US" altLang="zh-CN" sz="1875" dirty="0">
              <a:ea typeface="宋体" charset="-122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1pPr>
            <a:lvl2pPr marL="696516" indent="-267891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2pPr>
            <a:lvl3pPr marL="107156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3pPr>
            <a:lvl4pPr marL="1500188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4pPr>
            <a:lvl5pPr marL="192881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5pPr>
            <a:lvl6pPr marL="235743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6pPr>
            <a:lvl7pPr marL="278606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7pPr>
            <a:lvl8pPr marL="321468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8pPr>
            <a:lvl9pPr marL="364331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9pPr>
          </a:lstStyle>
          <a:p>
            <a:pPr defTabSz="685800"/>
            <a:fld id="{BA9343C8-049F-45AC-ABBA-BD19E0F8BD2D}" type="slidenum">
              <a:rPr lang="zh-CN" altLang="en-US" b="0">
                <a:solidFill>
                  <a:prstClr val="black"/>
                </a:solidFill>
              </a:rPr>
              <a:pPr defTabSz="685800"/>
              <a:t>32</a:t>
            </a:fld>
            <a:endParaRPr lang="en-US" altLang="zh-CN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21166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75588" cy="58534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 smtClean="0">
                <a:solidFill>
                  <a:srgbClr val="C00000"/>
                </a:solidFill>
                <a:ea typeface="宋体" charset="-122"/>
              </a:rPr>
              <a:t>3. Practitioner</a:t>
            </a:r>
            <a:r>
              <a:rPr lang="en-US" altLang="zh-CN" b="1" dirty="0" smtClean="0">
                <a:solidFill>
                  <a:srgbClr val="C00000"/>
                </a:solidFill>
                <a:latin typeface="Palatino" pitchFamily="-128" charset="0"/>
                <a:ea typeface="宋体" charset="-122"/>
              </a:rPr>
              <a:t>’</a:t>
            </a:r>
            <a:r>
              <a:rPr lang="en-US" altLang="zh-CN" b="1" dirty="0" smtClean="0">
                <a:solidFill>
                  <a:srgbClr val="C00000"/>
                </a:solidFill>
                <a:ea typeface="宋体" charset="-122"/>
              </a:rPr>
              <a:t>s  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Myths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13595" cy="42672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Let</a:t>
            </a:r>
            <a:r>
              <a:rPr lang="en-US" altLang="zh-CN" sz="3600" dirty="0">
                <a:latin typeface="Palatino" pitchFamily="-128" charset="0"/>
                <a:ea typeface="宋体" charset="-122"/>
              </a:rPr>
              <a:t>’</a:t>
            </a:r>
            <a:r>
              <a:rPr lang="en-US" altLang="zh-CN" sz="3600" dirty="0">
                <a:ea typeface="宋体" charset="-122"/>
              </a:rPr>
              <a:t>s start coding ASAP, because once we write the program and get it to work, our job is done </a:t>
            </a:r>
            <a:r>
              <a:rPr lang="en-US" altLang="zh-CN" sz="3600" dirty="0">
                <a:latin typeface="Palatino" pitchFamily="-128" charset="0"/>
                <a:ea typeface="宋体" charset="-122"/>
              </a:rPr>
              <a:t>…”</a:t>
            </a:r>
            <a:endParaRPr lang="en-US" altLang="zh-CN" sz="3600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Until I get the program running, I have no way of assessing its quality </a:t>
            </a:r>
            <a:r>
              <a:rPr lang="en-US" altLang="zh-CN" sz="3600" dirty="0">
                <a:latin typeface="Palatino" pitchFamily="-128" charset="0"/>
                <a:ea typeface="宋体" charset="-122"/>
              </a:rPr>
              <a:t>…”</a:t>
            </a:r>
            <a:endParaRPr lang="en-US" altLang="zh-CN" sz="3600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The only deliverable work product for a successful project is the working program </a:t>
            </a:r>
            <a:r>
              <a:rPr lang="en-US" altLang="zh-CN" sz="3600" dirty="0">
                <a:latin typeface="Palatino" pitchFamily="-128" charset="0"/>
                <a:ea typeface="宋体" charset="-122"/>
              </a:rPr>
              <a:t>…”</a:t>
            </a:r>
            <a:endParaRPr lang="en-US" altLang="zh-CN" sz="3600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600" dirty="0">
                <a:latin typeface="Palatino" pitchFamily="-128" charset="0"/>
                <a:ea typeface="宋体" charset="-122"/>
              </a:rPr>
              <a:t>“</a:t>
            </a:r>
            <a:r>
              <a:rPr lang="en-US" altLang="zh-CN" sz="3600" dirty="0">
                <a:ea typeface="宋体" charset="-122"/>
              </a:rPr>
              <a:t>Software engineering is </a:t>
            </a:r>
            <a:r>
              <a:rPr lang="en-US" altLang="zh-CN" sz="3600" dirty="0" smtClean="0">
                <a:ea typeface="宋体" charset="-122"/>
              </a:rPr>
              <a:t>baloney(</a:t>
            </a:r>
            <a:r>
              <a:rPr lang="en-US" sz="3600" dirty="0" smtClean="0"/>
              <a:t>nonsense.</a:t>
            </a:r>
            <a:r>
              <a:rPr lang="en-US" altLang="zh-CN" sz="3600" dirty="0" smtClean="0">
                <a:ea typeface="宋体" charset="-122"/>
              </a:rPr>
              <a:t>). </a:t>
            </a:r>
            <a:r>
              <a:rPr lang="en-US" altLang="zh-CN" sz="3600" dirty="0">
                <a:ea typeface="宋体" charset="-122"/>
              </a:rPr>
              <a:t>It makes us create tons of paperwork, only to slow us down </a:t>
            </a:r>
            <a:r>
              <a:rPr lang="en-US" altLang="zh-CN" sz="3600" dirty="0" smtClean="0">
                <a:latin typeface="Palatino" pitchFamily="-128" charset="0"/>
                <a:ea typeface="宋体" charset="-122"/>
              </a:rPr>
              <a:t>…”</a:t>
            </a:r>
          </a:p>
          <a:p>
            <a:pPr algn="r">
              <a:lnSpc>
                <a:spcPct val="150000"/>
              </a:lnSpc>
              <a:buNone/>
              <a:defRPr/>
            </a:pPr>
            <a:r>
              <a:rPr lang="en-US" altLang="zh-CN" sz="3600" b="1" dirty="0" smtClean="0">
                <a:solidFill>
                  <a:srgbClr val="00B050"/>
                </a:solidFill>
                <a:latin typeface="Palatino" pitchFamily="-128" charset="0"/>
                <a:ea typeface="宋体" charset="-122"/>
              </a:rPr>
              <a:t>End of Session - 2</a:t>
            </a:r>
            <a:endParaRPr lang="en-US" altLang="zh-CN" sz="3600" b="1" dirty="0">
              <a:solidFill>
                <a:srgbClr val="00B050"/>
              </a:solidFill>
              <a:ea typeface="宋体" charset="-122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1pPr>
            <a:lvl2pPr marL="696516" indent="-267891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2pPr>
            <a:lvl3pPr marL="107156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3pPr>
            <a:lvl4pPr marL="1500188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4pPr>
            <a:lvl5pPr marL="1928813" indent="-214313"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5pPr>
            <a:lvl6pPr marL="235743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6pPr>
            <a:lvl7pPr marL="278606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7pPr>
            <a:lvl8pPr marL="3214688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8pPr>
            <a:lvl9pPr marL="3643313" indent="-2143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-128" charset="0"/>
                <a:ea typeface="ＭＳ Ｐゴシック" pitchFamily="-128" charset="-128"/>
              </a:defRPr>
            </a:lvl9pPr>
          </a:lstStyle>
          <a:p>
            <a:pPr defTabSz="685800"/>
            <a:fld id="{FD4732DF-5FFD-4D68-953E-C4A6F9D5D1F0}" type="slidenum">
              <a:rPr lang="zh-CN" altLang="en-US" b="0">
                <a:solidFill>
                  <a:prstClr val="black"/>
                </a:solidFill>
              </a:rPr>
              <a:pPr defTabSz="685800"/>
              <a:t>33</a:t>
            </a:fld>
            <a:endParaRPr lang="en-US" altLang="zh-CN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8849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Define Software Engineering.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What is the need of Umbrella Activities.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What are different Layers of Software Engineering.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What are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Process framework Activities.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5. What are different activities comes under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 face.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Need of Software quality assurance in software development process.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Myth 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types of Myths available.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myths comes under 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Management Myths.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10.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myths comes under 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Customer Myths.</a:t>
            </a:r>
            <a:b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lang="en-US" altLang="zh-CN" smtClean="0">
                <a:latin typeface="Times New Roman" pitchFamily="18" charset="0"/>
                <a:ea typeface="宋体" charset="-122"/>
                <a:cs typeface="Times New Roman" pitchFamily="18" charset="0"/>
              </a:rPr>
              <a:t>11.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myths comes under 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Practitioner’s  Myths.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C545-CC9F-481D-B7FE-33C46A93DD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6301173" cy="592470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pPr eaLnBrk="1" hangingPunct="1"/>
            <a:r>
              <a:rPr lang="en-US" altLang="en-US" sz="4000" b="1" dirty="0"/>
              <a:t>A Layered Technology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5FD7F5DD-7B4D-46C3-8097-E3A2786E0C4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4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3714756" y="4629159"/>
            <a:ext cx="2336376" cy="31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5" tIns="33338" rIns="67865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lnSpc>
                <a:spcPct val="90000"/>
              </a:lnSpc>
            </a:pPr>
            <a:r>
              <a:rPr lang="en-US" altLang="en-US" sz="1800" b="1" i="1">
                <a:solidFill>
                  <a:srgbClr val="954F72"/>
                </a:solidFill>
                <a:latin typeface="Palatino" pitchFamily="-128" charset="0"/>
              </a:rPr>
              <a:t>Software Engineering</a:t>
            </a:r>
            <a:endParaRPr lang="en-US" altLang="en-US" sz="1800" b="1">
              <a:solidFill>
                <a:prstClr val="black"/>
              </a:solidFill>
              <a:latin typeface="Palatino" pitchFamily="-128" charset="0"/>
            </a:endParaRP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1896666" y="3405189"/>
            <a:ext cx="5715000" cy="964406"/>
          </a:xfrm>
          <a:prstGeom prst="ellipse">
            <a:avLst/>
          </a:prstGeom>
          <a:solidFill>
            <a:srgbClr val="01EA89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2239566" y="3083719"/>
            <a:ext cx="4972050" cy="900113"/>
          </a:xfrm>
          <a:prstGeom prst="ellipse">
            <a:avLst/>
          </a:prstGeom>
          <a:solidFill>
            <a:srgbClr val="BC3700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2639616" y="2740819"/>
            <a:ext cx="4114800" cy="771525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2925366" y="2569369"/>
            <a:ext cx="3543300" cy="514350"/>
          </a:xfrm>
          <a:prstGeom prst="ellipse">
            <a:avLst/>
          </a:prstGeom>
          <a:solidFill>
            <a:srgbClr val="790015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886205" y="4036227"/>
            <a:ext cx="1621436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 “quality” focus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3962400" y="3586168"/>
            <a:ext cx="1392207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process model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4229105" y="3136115"/>
            <a:ext cx="895276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 dirty="0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methods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4457700" y="2686059"/>
            <a:ext cx="565058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 defTabSz="685800">
              <a:defRPr/>
            </a:pPr>
            <a:r>
              <a:rPr lang="en-US" sz="15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2460878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371600"/>
            <a:ext cx="58753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Quality: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Organization is commitment to 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7349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Process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:  Manages the control of software projects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	  </a:t>
            </a:r>
            <a:r>
              <a:rPr lang="en-IN" sz="2100" dirty="0" smtClean="0">
                <a:solidFill>
                  <a:prstClr val="black"/>
                </a:solidFill>
                <a:latin typeface="Calibri"/>
              </a:rPr>
              <a:t>Ensures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quality, establishes milestones, manages changes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3124200"/>
            <a:ext cx="76973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Methods: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Provide technical ways for building software 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i.e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                  Communication, requirement analysis, design 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modeling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,            	       program construction , testing and support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419600"/>
            <a:ext cx="7277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b="1" dirty="0">
                <a:solidFill>
                  <a:prstClr val="black"/>
                </a:solidFill>
                <a:latin typeface="Calibri"/>
              </a:rPr>
              <a:t>Tools: 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Provide automated or semi automated support for the  	 	</a:t>
            </a:r>
            <a:r>
              <a:rPr lang="en-IN" sz="2100" dirty="0" smtClean="0">
                <a:solidFill>
                  <a:prstClr val="black"/>
                </a:solidFill>
                <a:latin typeface="Calibri"/>
              </a:rPr>
              <a:t> process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&amp;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33400"/>
            <a:ext cx="49439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en-US" sz="3300" b="1" dirty="0">
                <a:solidFill>
                  <a:srgbClr val="C00000"/>
                </a:solidFill>
                <a:latin typeface="Calibri Light"/>
              </a:rPr>
              <a:t>A Layered Technology</a:t>
            </a:r>
            <a:endParaRPr lang="en-IN" sz="3300" b="1" dirty="0">
              <a:solidFill>
                <a:srgbClr val="C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13285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57422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3300" b="1" dirty="0">
                <a:solidFill>
                  <a:srgbClr val="C00000"/>
                </a:solidFill>
                <a:latin typeface="Calibri Light"/>
              </a:rPr>
              <a:t>The Software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IN" sz="21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Process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is collection of activities, actions, and tasks that are performed when some work product is to be created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039" y="2743200"/>
            <a:ext cx="7457362" cy="295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Activity-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Strives to achieve a broad objective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IN" sz="2100" b="1" i="1" dirty="0" smtClean="0">
                <a:solidFill>
                  <a:prstClr val="black"/>
                </a:solidFill>
                <a:latin typeface="Calibri"/>
              </a:rPr>
              <a:t>           </a:t>
            </a:r>
          </a:p>
          <a:p>
            <a:pPr marL="342900" indent="-342900" defTabSz="685800">
              <a:lnSpc>
                <a:spcPct val="150000"/>
              </a:lnSpc>
            </a:pPr>
            <a:r>
              <a:rPr lang="en-IN" sz="2100" b="1" i="1" dirty="0" smtClean="0">
                <a:solidFill>
                  <a:prstClr val="black"/>
                </a:solidFill>
                <a:latin typeface="Calibri"/>
              </a:rPr>
              <a:t>                     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communication with stakeholders)</a:t>
            </a:r>
          </a:p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Actions-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encompasses a set of tasks that produce a major work </a:t>
            </a:r>
            <a:r>
              <a:rPr lang="en-IN" sz="21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342900" indent="-342900" defTabSz="685800">
              <a:lnSpc>
                <a:spcPct val="150000"/>
              </a:lnSpc>
            </a:pPr>
            <a:r>
              <a:rPr lang="en-IN" sz="2100" dirty="0" smtClean="0">
                <a:solidFill>
                  <a:prstClr val="black"/>
                </a:solidFill>
                <a:latin typeface="Calibri"/>
              </a:rPr>
              <a:t>                      product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architectural design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342900" indent="-342900" defTabSz="6858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Task-</a:t>
            </a:r>
            <a:r>
              <a:rPr lang="en-IN" sz="2100" dirty="0" err="1">
                <a:solidFill>
                  <a:prstClr val="black"/>
                </a:solidFill>
                <a:latin typeface="Calibri"/>
              </a:rPr>
              <a:t>focusses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 on small, but well-defined objective that </a:t>
            </a:r>
            <a:endParaRPr lang="en-IN" sz="21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defTabSz="685800">
              <a:lnSpc>
                <a:spcPct val="150000"/>
              </a:lnSpc>
            </a:pPr>
            <a:r>
              <a:rPr lang="en-IN" sz="2100" dirty="0" smtClean="0">
                <a:solidFill>
                  <a:prstClr val="black"/>
                </a:solidFill>
                <a:latin typeface="Calibri"/>
              </a:rPr>
              <a:t>                 produces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a tangible outcome 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IN" sz="2100" b="1" i="1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IN" sz="2100" dirty="0">
                <a:solidFill>
                  <a:prstClr val="black"/>
                </a:solidFill>
                <a:latin typeface="Calibri"/>
              </a:rPr>
              <a:t>conduct a unit test</a:t>
            </a:r>
            <a:r>
              <a:rPr lang="en-IN" sz="2100" b="1" i="1" dirty="0">
                <a:solidFill>
                  <a:prstClr val="black"/>
                </a:solidFill>
                <a:latin typeface="Calibri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xmlns="" val="24151866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Helvetica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Helvetica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Helvetica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Helvetica" charset="0"/>
              </a:defRPr>
            </a:lvl5pPr>
            <a:lvl6pPr marL="1885950" indent="-1714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6pPr>
            <a:lvl7pPr marL="2228850" indent="-1714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7pPr>
            <a:lvl8pPr marL="2571750" indent="-1714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8pPr>
            <a:lvl9pPr marL="2914650" indent="-1714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defTabSz="685800"/>
            <a:fld id="{9F58BE96-9107-4659-8A61-719FE440FA5A}" type="slidenum">
              <a:rPr lang="en-US" b="0">
                <a:solidFill>
                  <a:prstClr val="black"/>
                </a:solidFill>
                <a:latin typeface="Arial" pitchFamily="34" charset="0"/>
              </a:rPr>
              <a:pPr defTabSz="685800"/>
              <a:t>7</a:t>
            </a:fld>
            <a:endParaRPr lang="en-US" b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1817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305800" cy="65353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</a:rPr>
              <a:t>Process framework Activities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818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1447800" y="1524000"/>
            <a:ext cx="4440238" cy="3086100"/>
          </a:xfrm>
        </p:spPr>
        <p:txBody>
          <a:bodyPr>
            <a:noAutofit/>
          </a:bodyPr>
          <a:lstStyle/>
          <a:p>
            <a:pPr marL="385763" indent="-385763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b="1" dirty="0"/>
              <a:t>Communication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b="1" dirty="0"/>
              <a:t>Planning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b="1" dirty="0"/>
              <a:t>Modeling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Analysis of requirements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Design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b="1" dirty="0"/>
              <a:t>Construction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Code generation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Testing</a:t>
            </a:r>
          </a:p>
          <a:p>
            <a:pPr marL="385763" indent="-385763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b="1" dirty="0"/>
              <a:t>Deployment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Delivery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xmlns="" val="2368571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74295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>
                <a:solidFill>
                  <a:srgbClr val="C00000"/>
                </a:solidFill>
                <a:ea typeface="ＭＳ Ｐゴシック" pitchFamily="34" charset="-128"/>
              </a:rPr>
              <a:t>Process framework Activities(cont.)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35433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b="1" u="sng" dirty="0">
                <a:ea typeface="ＭＳ Ｐゴシック" pitchFamily="34" charset="-128"/>
              </a:rPr>
              <a:t>Communication</a:t>
            </a:r>
            <a:r>
              <a:rPr lang="en-US" sz="2000" b="1" dirty="0">
                <a:ea typeface="ＭＳ Ｐゴシック" pitchFamily="34" charset="-128"/>
              </a:rPr>
              <a:t>:</a:t>
            </a:r>
            <a:r>
              <a:rPr lang="en-US" sz="2000" dirty="0">
                <a:ea typeface="ＭＳ Ｐゴシック" pitchFamily="34" charset="-128"/>
              </a:rPr>
              <a:t> communicate with customer to understand objectives and gather requirements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Planning</a:t>
            </a:r>
            <a:r>
              <a:rPr lang="en-US" sz="2000" dirty="0">
                <a:ea typeface="ＭＳ Ｐゴシック" pitchFamily="34" charset="-128"/>
              </a:rPr>
              <a:t>: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Modeling:</a:t>
            </a:r>
            <a:r>
              <a:rPr lang="en-US" sz="2000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Construction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 dirty="0">
                <a:ea typeface="ＭＳ Ｐゴシック" pitchFamily="34" charset="-128"/>
              </a:rPr>
              <a:t>Deployment: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13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861D21B2-F899-41CB-AA19-93C3F3ADF6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60533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74295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rgbClr val="C00000"/>
                </a:solidFill>
                <a:ea typeface="ＭＳ Ｐゴシック" pitchFamily="34" charset="-128"/>
              </a:rPr>
              <a:t>Process framework Activities(cont.)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35433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Communication: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Planning</a:t>
            </a:r>
            <a:r>
              <a:rPr lang="en-US" dirty="0">
                <a:ea typeface="ＭＳ Ｐゴシック" pitchFamily="34" charset="-128"/>
              </a:rPr>
              <a:t>: creates a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map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that defines the work by describing  tasks, risks and resources, work products and work schedule.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Modeling: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Construction</a:t>
            </a:r>
            <a:r>
              <a:rPr lang="en-US" dirty="0">
                <a:ea typeface="ＭＳ Ｐゴシック" pitchFamily="34" charset="-128"/>
              </a:rPr>
              <a:t>: 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>
                <a:ea typeface="ＭＳ Ｐゴシック" pitchFamily="34" charset="-128"/>
              </a:rPr>
              <a:t>Deployment: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685800"/>
            <a:fld id="{861D21B2-F899-41CB-AA19-93C3F3ADF6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2740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1532</Words>
  <Application>Microsoft Office PowerPoint</Application>
  <PresentationFormat>On-screen Show (4:3)</PresentationFormat>
  <Paragraphs>281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2_Office Theme</vt:lpstr>
      <vt:lpstr>Theme1</vt:lpstr>
      <vt:lpstr>Slide 1</vt:lpstr>
      <vt:lpstr>Software Engineering</vt:lpstr>
      <vt:lpstr>Software Engineering</vt:lpstr>
      <vt:lpstr>A Layered Technology</vt:lpstr>
      <vt:lpstr>Slide 5</vt:lpstr>
      <vt:lpstr>Slide 6</vt:lpstr>
      <vt:lpstr>Process framework Activities</vt:lpstr>
      <vt:lpstr>Process framework Activities(cont.)</vt:lpstr>
      <vt:lpstr>Process framework Activities(cont.)</vt:lpstr>
      <vt:lpstr>Process framework Activities(cont.)</vt:lpstr>
      <vt:lpstr>Process framework Activities(cont.)</vt:lpstr>
      <vt:lpstr>Process framework Activities(cont.)</vt:lpstr>
      <vt:lpstr>Slide 13</vt:lpstr>
      <vt:lpstr>Umbrella Activities</vt:lpstr>
      <vt:lpstr>Umbrella Activities</vt:lpstr>
      <vt:lpstr>Umbrella Activities</vt:lpstr>
      <vt:lpstr>Umbrella Activities</vt:lpstr>
      <vt:lpstr>Umbrella Activities</vt:lpstr>
      <vt:lpstr>Umbrella Activities</vt:lpstr>
      <vt:lpstr>Umbrella Activities</vt:lpstr>
      <vt:lpstr>Umbrella Activities</vt:lpstr>
      <vt:lpstr>Umbrella Activities</vt:lpstr>
      <vt:lpstr>Slide 23</vt:lpstr>
      <vt:lpstr>The Essence of Practice</vt:lpstr>
      <vt:lpstr>Understand the Problem</vt:lpstr>
      <vt:lpstr>Plan the Solution</vt:lpstr>
      <vt:lpstr>Carry Out the Plan</vt:lpstr>
      <vt:lpstr>Examine the Result</vt:lpstr>
      <vt:lpstr>Hooker’s General Principles</vt:lpstr>
      <vt:lpstr>Slide 30</vt:lpstr>
      <vt:lpstr>1.Management Myths</vt:lpstr>
      <vt:lpstr>2. Customer Myths</vt:lpstr>
      <vt:lpstr>3. Practitioner’s  Myths</vt:lpstr>
      <vt:lpstr>Questions: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/>
  <cp:lastModifiedBy>admin</cp:lastModifiedBy>
  <cp:revision>29</cp:revision>
  <dcterms:created xsi:type="dcterms:W3CDTF">2006-08-16T00:00:00Z</dcterms:created>
  <dcterms:modified xsi:type="dcterms:W3CDTF">2020-07-09T03:30:49Z</dcterms:modified>
</cp:coreProperties>
</file>