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56" r:id="rId2"/>
    <p:sldId id="257" r:id="rId3"/>
    <p:sldId id="258" r:id="rId4"/>
    <p:sldId id="261" r:id="rId5"/>
    <p:sldId id="260" r:id="rId6"/>
    <p:sldId id="263" r:id="rId7"/>
    <p:sldId id="265" r:id="rId8"/>
    <p:sldId id="281" r:id="rId9"/>
    <p:sldId id="266" r:id="rId10"/>
    <p:sldId id="264" r:id="rId11"/>
    <p:sldId id="268" r:id="rId12"/>
    <p:sldId id="269" r:id="rId13"/>
    <p:sldId id="272" r:id="rId14"/>
    <p:sldId id="273" r:id="rId15"/>
    <p:sldId id="274" r:id="rId16"/>
    <p:sldId id="275" r:id="rId17"/>
    <p:sldId id="270" r:id="rId18"/>
    <p:sldId id="280" r:id="rId19"/>
    <p:sldId id="27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1" d="100"/>
          <a:sy n="81" d="100"/>
        </p:scale>
        <p:origin x="-1498" y="-13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0F486B-703F-4F85-BB37-1291CAB3DA60}" type="datetimeFigureOut">
              <a:rPr lang="en-IN" smtClean="0"/>
              <a:t>20-07-2020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49A8AA-BF7A-4626-90F1-D4187E8943C3}" type="slidenum">
              <a:rPr lang="en-IN" smtClean="0"/>
              <a:t>‹#›</a:t>
            </a:fld>
            <a:endParaRPr lang="en-IN"/>
          </a:p>
        </p:txBody>
      </p:sp>
    </p:spTree>
    <p:extLst>
      <p:ext uri="{BB962C8B-B14F-4D97-AF65-F5344CB8AC3E}">
        <p14:creationId xmlns:p14="http://schemas.microsoft.com/office/powerpoint/2010/main" val="2251655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349A8AA-BF7A-4626-90F1-D4187E8943C3}" type="slidenum">
              <a:rPr lang="en-IN" smtClean="0"/>
              <a:t>13</a:t>
            </a:fld>
            <a:endParaRPr lang="en-IN"/>
          </a:p>
        </p:txBody>
      </p:sp>
    </p:spTree>
    <p:extLst>
      <p:ext uri="{BB962C8B-B14F-4D97-AF65-F5344CB8AC3E}">
        <p14:creationId xmlns:p14="http://schemas.microsoft.com/office/powerpoint/2010/main" val="3799652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349A8AA-BF7A-4626-90F1-D4187E8943C3}" type="slidenum">
              <a:rPr lang="en-IN" smtClean="0"/>
              <a:t>16</a:t>
            </a:fld>
            <a:endParaRPr lang="en-IN"/>
          </a:p>
        </p:txBody>
      </p:sp>
    </p:spTree>
    <p:extLst>
      <p:ext uri="{BB962C8B-B14F-4D97-AF65-F5344CB8AC3E}">
        <p14:creationId xmlns:p14="http://schemas.microsoft.com/office/powerpoint/2010/main" val="42393272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C202586-C3B2-4FF9-B7A5-72F101F99A25}" type="datetimeFigureOut">
              <a:rPr lang="en-IN" smtClean="0"/>
              <a:t>20-07-2020</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E4FD7A2-58BA-41E4-B599-D9D75D9AB6E6}" type="slidenum">
              <a:rPr lang="en-IN" smtClean="0"/>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pic>
        <p:nvPicPr>
          <p:cNvPr id="20" name="Picture 2" descr="K L University Logo"/>
          <p:cNvPicPr>
            <a:picLocks noChangeAspect="1" noChangeArrowheads="1"/>
          </p:cNvPicPr>
          <p:nvPr userDrawn="1"/>
        </p:nvPicPr>
        <p:blipFill>
          <a:blip r:embed="rId2" cstate="print"/>
          <a:srcRect r="77554"/>
          <a:stretch>
            <a:fillRect/>
          </a:stretch>
        </p:blipFill>
        <p:spPr bwMode="auto">
          <a:xfrm>
            <a:off x="7956376" y="332656"/>
            <a:ext cx="630876" cy="852587"/>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202586-C3B2-4FF9-B7A5-72F101F99A25}" type="datetimeFigureOut">
              <a:rPr lang="en-IN" smtClean="0"/>
              <a:t>20-07-2020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4FD7A2-58BA-41E4-B599-D9D75D9AB6E6}"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6E4FD7A2-58BA-41E4-B599-D9D75D9AB6E6}" type="slidenum">
              <a:rPr lang="en-IN" smtClean="0"/>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202586-C3B2-4FF9-B7A5-72F101F99A25}" type="datetimeFigureOut">
              <a:rPr lang="en-IN" smtClean="0"/>
              <a:t>20-07-2020</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C202586-C3B2-4FF9-B7A5-72F101F99A25}" type="datetimeFigureOut">
              <a:rPr lang="en-IN" smtClean="0"/>
              <a:t>20-07-2020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6E4FD7A2-58BA-41E4-B599-D9D75D9AB6E6}" type="slidenum">
              <a:rPr lang="en-IN" smtClean="0"/>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7" name="Picture 2" descr="K L University Logo"/>
          <p:cNvPicPr>
            <a:picLocks noChangeAspect="1" noChangeArrowheads="1"/>
          </p:cNvPicPr>
          <p:nvPr userDrawn="1"/>
        </p:nvPicPr>
        <p:blipFill>
          <a:blip r:embed="rId2" cstate="print"/>
          <a:srcRect r="77554"/>
          <a:stretch>
            <a:fillRect/>
          </a:stretch>
        </p:blipFill>
        <p:spPr bwMode="auto">
          <a:xfrm>
            <a:off x="8197686" y="188640"/>
            <a:ext cx="630876" cy="852587"/>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7C202586-C3B2-4FF9-B7A5-72F101F99A25}" type="datetimeFigureOut">
              <a:rPr lang="en-IN" smtClean="0"/>
              <a:t>20-07-2020</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E4FD7A2-58BA-41E4-B599-D9D75D9AB6E6}" type="slidenum">
              <a:rPr lang="en-IN" smtClean="0"/>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pic>
        <p:nvPicPr>
          <p:cNvPr id="20" name="Picture 2" descr="K L University Logo"/>
          <p:cNvPicPr>
            <a:picLocks noChangeAspect="1" noChangeArrowheads="1"/>
          </p:cNvPicPr>
          <p:nvPr userDrawn="1"/>
        </p:nvPicPr>
        <p:blipFill>
          <a:blip r:embed="rId2" cstate="print"/>
          <a:srcRect r="77554"/>
          <a:stretch>
            <a:fillRect/>
          </a:stretch>
        </p:blipFill>
        <p:spPr bwMode="auto">
          <a:xfrm>
            <a:off x="8197686" y="188640"/>
            <a:ext cx="630876" cy="852587"/>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7C202586-C3B2-4FF9-B7A5-72F101F99A25}" type="datetimeFigureOut">
              <a:rPr lang="en-IN" smtClean="0"/>
              <a:t>20-07-2020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4FD7A2-58BA-41E4-B599-D9D75D9AB6E6}" type="slidenum">
              <a:rPr lang="en-IN" smtClean="0"/>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C202586-C3B2-4FF9-B7A5-72F101F99A25}" type="datetimeFigureOut">
              <a:rPr lang="en-IN" smtClean="0"/>
              <a:t>20-07-2020</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6E4FD7A2-58BA-41E4-B599-D9D75D9AB6E6}" type="slidenum">
              <a:rPr lang="en-IN" smtClean="0"/>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C202586-C3B2-4FF9-B7A5-72F101F99A25}" type="datetimeFigureOut">
              <a:rPr lang="en-IN" smtClean="0"/>
              <a:t>20-07-2020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6E4FD7A2-58BA-41E4-B599-D9D75D9AB6E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C202586-C3B2-4FF9-B7A5-72F101F99A25}" type="datetimeFigureOut">
              <a:rPr lang="en-IN" smtClean="0"/>
              <a:t>20-07-2020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E4FD7A2-58BA-41E4-B599-D9D75D9AB6E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E4FD7A2-58BA-41E4-B599-D9D75D9AB6E6}" type="slidenum">
              <a:rPr lang="en-IN" smtClean="0"/>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7C202586-C3B2-4FF9-B7A5-72F101F99A25}" type="datetimeFigureOut">
              <a:rPr lang="en-IN" smtClean="0"/>
              <a:t>20-07-2020</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6E4FD7A2-58BA-41E4-B599-D9D75D9AB6E6}" type="slidenum">
              <a:rPr lang="en-IN" smtClean="0"/>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C202586-C3B2-4FF9-B7A5-72F101F99A25}" type="datetimeFigureOut">
              <a:rPr lang="en-IN" smtClean="0"/>
              <a:t>20-07-2020</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C202586-C3B2-4FF9-B7A5-72F101F99A25}" type="datetimeFigureOut">
              <a:rPr lang="en-IN" smtClean="0"/>
              <a:t>20-07-2020</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E4FD7A2-58BA-41E4-B599-D9D75D9AB6E6}" type="slidenum">
              <a:rPr lang="en-IN" smtClean="0"/>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pic>
        <p:nvPicPr>
          <p:cNvPr id="20" name="Picture 2" descr="K L University Logo"/>
          <p:cNvPicPr>
            <a:picLocks noChangeAspect="1" noChangeArrowheads="1"/>
          </p:cNvPicPr>
          <p:nvPr userDrawn="1"/>
        </p:nvPicPr>
        <p:blipFill>
          <a:blip r:embed="rId13" cstate="print"/>
          <a:srcRect r="77554"/>
          <a:stretch>
            <a:fillRect/>
          </a:stretch>
        </p:blipFill>
        <p:spPr bwMode="auto">
          <a:xfrm>
            <a:off x="8197686" y="188640"/>
            <a:ext cx="630876" cy="8525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7581" y="332656"/>
            <a:ext cx="7175351" cy="2016225"/>
          </a:xfrm>
        </p:spPr>
        <p:txBody>
          <a:bodyPr>
            <a:normAutofit/>
          </a:bodyPr>
          <a:lstStyle/>
          <a:p>
            <a:pPr marL="0" lvl="0" indent="0" algn="ctr" fontAlgn="base">
              <a:lnSpc>
                <a:spcPct val="90000"/>
              </a:lnSpc>
              <a:spcBef>
                <a:spcPts val="1000"/>
              </a:spcBef>
              <a:spcAft>
                <a:spcPct val="0"/>
              </a:spcAft>
              <a:defRPr/>
            </a:pPr>
            <a:r>
              <a:rPr lang="en-US" dirty="0">
                <a:solidFill>
                  <a:srgbClr val="00B050"/>
                </a:solidFill>
                <a:effectLst/>
                <a:latin typeface="Times New Roman" pitchFamily="18" charset="0"/>
                <a:cs typeface="Times New Roman" pitchFamily="18" charset="0"/>
              </a:rPr>
              <a:t>Session – 13 </a:t>
            </a:r>
            <a:br>
              <a:rPr lang="en-US" dirty="0">
                <a:solidFill>
                  <a:srgbClr val="00B050"/>
                </a:solidFill>
                <a:effectLst/>
                <a:latin typeface="Times New Roman" pitchFamily="18" charset="0"/>
                <a:cs typeface="Times New Roman" pitchFamily="18" charset="0"/>
              </a:rPr>
            </a:br>
            <a:r>
              <a:rPr lang="en-US" dirty="0">
                <a:solidFill>
                  <a:srgbClr val="C00000"/>
                </a:solidFill>
              </a:rPr>
              <a:t>Scrum</a:t>
            </a:r>
            <a:br>
              <a:rPr lang="en-US" dirty="0">
                <a:solidFill>
                  <a:srgbClr val="C00000"/>
                </a:solidFill>
              </a:rPr>
            </a:br>
            <a:endParaRPr lang="en-IN" dirty="0"/>
          </a:p>
        </p:txBody>
      </p:sp>
      <p:pic>
        <p:nvPicPr>
          <p:cNvPr id="4" name="Picture 2" descr="K L University Logo"/>
          <p:cNvPicPr>
            <a:picLocks noChangeAspect="1" noChangeArrowheads="1"/>
          </p:cNvPicPr>
          <p:nvPr/>
        </p:nvPicPr>
        <p:blipFill>
          <a:blip r:embed="rId2" cstate="print"/>
          <a:srcRect/>
          <a:stretch>
            <a:fillRect/>
          </a:stretch>
        </p:blipFill>
        <p:spPr bwMode="auto">
          <a:xfrm>
            <a:off x="2411761" y="3861048"/>
            <a:ext cx="4176464" cy="1498848"/>
          </a:xfrm>
          <a:prstGeom prst="rect">
            <a:avLst/>
          </a:prstGeom>
          <a:noFill/>
          <a:ln w="9525">
            <a:noFill/>
            <a:miter lim="800000"/>
            <a:headEnd/>
            <a:tailEnd/>
          </a:ln>
        </p:spPr>
      </p:pic>
    </p:spTree>
    <p:extLst>
      <p:ext uri="{BB962C8B-B14F-4D97-AF65-F5344CB8AC3E}">
        <p14:creationId xmlns:p14="http://schemas.microsoft.com/office/powerpoint/2010/main" val="1819306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Daily Scrum Meeting</a:t>
            </a:r>
            <a:endParaRPr lang="en-IN" dirty="0"/>
          </a:p>
        </p:txBody>
      </p:sp>
      <p:sp>
        <p:nvSpPr>
          <p:cNvPr id="3" name="Content Placeholder 2"/>
          <p:cNvSpPr>
            <a:spLocks noGrp="1"/>
          </p:cNvSpPr>
          <p:nvPr>
            <p:ph sz="quarter" idx="1"/>
          </p:nvPr>
        </p:nvSpPr>
        <p:spPr/>
        <p:txBody>
          <a:bodyPr>
            <a:normAutofit lnSpcReduction="10000"/>
          </a:bodyPr>
          <a:lstStyle/>
          <a:p>
            <a:pPr marL="698500" indent="-444500"/>
            <a:r>
              <a:rPr lang="en-US" dirty="0">
                <a:solidFill>
                  <a:schemeClr val="tx2"/>
                </a:solidFill>
                <a:latin typeface="Times New Roman" panose="02020603050405020304" pitchFamily="18" charset="0"/>
                <a:cs typeface="Times New Roman" panose="02020603050405020304" pitchFamily="18" charset="0"/>
              </a:rPr>
              <a:t>Parameters</a:t>
            </a:r>
          </a:p>
          <a:p>
            <a:pPr marL="1041400" lvl="1" indent="-444500"/>
            <a:r>
              <a:rPr lang="en-US" dirty="0">
                <a:solidFill>
                  <a:schemeClr val="tx1"/>
                </a:solidFill>
                <a:latin typeface="Times New Roman" panose="02020603050405020304" pitchFamily="18" charset="0"/>
                <a:cs typeface="Times New Roman" panose="02020603050405020304" pitchFamily="18" charset="0"/>
              </a:rPr>
              <a:t>Daily, </a:t>
            </a:r>
            <a:r>
              <a:rPr lang="en-US" dirty="0" smtClean="0">
                <a:solidFill>
                  <a:schemeClr val="tx1"/>
                </a:solidFill>
                <a:latin typeface="Times New Roman" panose="02020603050405020304" pitchFamily="18" charset="0"/>
                <a:cs typeface="Times New Roman" panose="02020603050405020304" pitchFamily="18" charset="0"/>
              </a:rPr>
              <a:t>15 </a:t>
            </a:r>
            <a:r>
              <a:rPr lang="en-US" dirty="0">
                <a:solidFill>
                  <a:schemeClr val="tx1"/>
                </a:solidFill>
                <a:latin typeface="Times New Roman" panose="02020603050405020304" pitchFamily="18" charset="0"/>
                <a:cs typeface="Times New Roman" panose="02020603050405020304" pitchFamily="18" charset="0"/>
              </a:rPr>
              <a:t>minutes, Stand-up</a:t>
            </a:r>
          </a:p>
          <a:p>
            <a:pPr marL="1041400" lvl="1" indent="-444500"/>
            <a:r>
              <a:rPr lang="en-US" dirty="0">
                <a:solidFill>
                  <a:schemeClr val="tx1"/>
                </a:solidFill>
                <a:latin typeface="Times New Roman" panose="02020603050405020304" pitchFamily="18" charset="0"/>
                <a:cs typeface="Times New Roman" panose="02020603050405020304" pitchFamily="18" charset="0"/>
              </a:rPr>
              <a:t>Anyone late pays a $1 fee</a:t>
            </a:r>
          </a:p>
          <a:p>
            <a:pPr marL="1041400" lvl="1" indent="-444500"/>
            <a:endParaRPr lang="en-US" sz="1200" dirty="0">
              <a:solidFill>
                <a:schemeClr val="tx1"/>
              </a:solidFill>
              <a:latin typeface="Times New Roman" panose="02020603050405020304" pitchFamily="18" charset="0"/>
              <a:cs typeface="Times New Roman" panose="02020603050405020304" pitchFamily="18" charset="0"/>
            </a:endParaRPr>
          </a:p>
          <a:p>
            <a:pPr marL="698500" indent="-444500"/>
            <a:r>
              <a:rPr lang="en-US" dirty="0">
                <a:solidFill>
                  <a:schemeClr val="tx2"/>
                </a:solidFill>
                <a:latin typeface="Times New Roman" panose="02020603050405020304" pitchFamily="18" charset="0"/>
                <a:cs typeface="Times New Roman" panose="02020603050405020304" pitchFamily="18" charset="0"/>
              </a:rPr>
              <a:t>Not for problem solving</a:t>
            </a:r>
          </a:p>
          <a:p>
            <a:pPr marL="1041400" lvl="1" indent="-444500"/>
            <a:r>
              <a:rPr lang="en-US" dirty="0">
                <a:solidFill>
                  <a:schemeClr val="tx1"/>
                </a:solidFill>
                <a:latin typeface="Times New Roman" panose="02020603050405020304" pitchFamily="18" charset="0"/>
                <a:cs typeface="Times New Roman" panose="02020603050405020304" pitchFamily="18" charset="0"/>
              </a:rPr>
              <a:t>Whole world is invited</a:t>
            </a:r>
          </a:p>
          <a:p>
            <a:pPr marL="1041400" lvl="1" indent="-444500"/>
            <a:r>
              <a:rPr lang="en-US" dirty="0">
                <a:solidFill>
                  <a:schemeClr val="tx1"/>
                </a:solidFill>
                <a:latin typeface="Times New Roman" panose="02020603050405020304" pitchFamily="18" charset="0"/>
                <a:cs typeface="Times New Roman" panose="02020603050405020304" pitchFamily="18" charset="0"/>
              </a:rPr>
              <a:t>Only team members, Scrum Master, </a:t>
            </a:r>
            <a:r>
              <a:rPr lang="en-US" dirty="0" smtClean="0">
                <a:solidFill>
                  <a:schemeClr val="tx1"/>
                </a:solidFill>
                <a:latin typeface="Times New Roman" panose="02020603050405020304" pitchFamily="18" charset="0"/>
                <a:cs typeface="Times New Roman" panose="02020603050405020304" pitchFamily="18" charset="0"/>
              </a:rPr>
              <a:t>Product </a:t>
            </a:r>
            <a:r>
              <a:rPr lang="en-US" dirty="0">
                <a:solidFill>
                  <a:schemeClr val="tx1"/>
                </a:solidFill>
                <a:latin typeface="Times New Roman" panose="02020603050405020304" pitchFamily="18" charset="0"/>
                <a:cs typeface="Times New Roman" panose="02020603050405020304" pitchFamily="18" charset="0"/>
              </a:rPr>
              <a:t>owner, can talk</a:t>
            </a:r>
            <a:endParaRPr lang="en-US" sz="1200" dirty="0">
              <a:solidFill>
                <a:schemeClr val="tx1"/>
              </a:solidFill>
              <a:latin typeface="Times New Roman" panose="02020603050405020304" pitchFamily="18" charset="0"/>
              <a:cs typeface="Times New Roman" panose="02020603050405020304" pitchFamily="18" charset="0"/>
            </a:endParaRPr>
          </a:p>
          <a:p>
            <a:pPr marL="1041400" lvl="1" indent="-444500"/>
            <a:r>
              <a:rPr lang="en-US" dirty="0">
                <a:solidFill>
                  <a:schemeClr val="tx1"/>
                </a:solidFill>
                <a:latin typeface="Times New Roman" panose="02020603050405020304" pitchFamily="18" charset="0"/>
                <a:cs typeface="Times New Roman" panose="02020603050405020304" pitchFamily="18" charset="0"/>
              </a:rPr>
              <a:t>Helps avoid other unnecessary meetings</a:t>
            </a:r>
          </a:p>
          <a:p>
            <a:pPr marL="1041400" lvl="1" indent="-444500"/>
            <a:endParaRPr lang="en-US" sz="1200" dirty="0">
              <a:solidFill>
                <a:schemeClr val="tx1"/>
              </a:solidFill>
              <a:latin typeface="Times New Roman" panose="02020603050405020304" pitchFamily="18" charset="0"/>
              <a:cs typeface="Times New Roman" panose="02020603050405020304" pitchFamily="18" charset="0"/>
            </a:endParaRPr>
          </a:p>
          <a:p>
            <a:pPr marL="698500" indent="-444500"/>
            <a:r>
              <a:rPr lang="en-US" sz="2200" dirty="0">
                <a:solidFill>
                  <a:schemeClr val="tx2"/>
                </a:solidFill>
                <a:latin typeface="Times New Roman" panose="02020603050405020304" pitchFamily="18" charset="0"/>
                <a:cs typeface="Times New Roman" panose="02020603050405020304" pitchFamily="18" charset="0"/>
              </a:rPr>
              <a:t>Three questions answered by each team member:</a:t>
            </a:r>
          </a:p>
          <a:p>
            <a:pPr marL="1041400" lvl="1" indent="-444500">
              <a:buFont typeface="Wingdings" pitchFamily="2" charset="2"/>
              <a:buAutoNum type="arabicPeriod"/>
            </a:pPr>
            <a:r>
              <a:rPr lang="en-US" sz="2000" dirty="0">
                <a:solidFill>
                  <a:schemeClr val="tx1"/>
                </a:solidFill>
                <a:latin typeface="Times New Roman" panose="02020603050405020304" pitchFamily="18" charset="0"/>
                <a:cs typeface="Times New Roman" panose="02020603050405020304" pitchFamily="18" charset="0"/>
              </a:rPr>
              <a:t>What did you do yesterday?</a:t>
            </a:r>
          </a:p>
          <a:p>
            <a:pPr marL="1041400" lvl="1" indent="-444500">
              <a:buFont typeface="Wingdings" pitchFamily="2" charset="2"/>
              <a:buAutoNum type="arabicPeriod"/>
            </a:pPr>
            <a:r>
              <a:rPr lang="en-US" sz="2000" dirty="0">
                <a:solidFill>
                  <a:schemeClr val="tx1"/>
                </a:solidFill>
                <a:latin typeface="Times New Roman" panose="02020603050405020304" pitchFamily="18" charset="0"/>
                <a:cs typeface="Times New Roman" panose="02020603050405020304" pitchFamily="18" charset="0"/>
              </a:rPr>
              <a:t>What will you do today?</a:t>
            </a:r>
          </a:p>
          <a:p>
            <a:pPr marL="1041400" lvl="1" indent="-444500">
              <a:buFont typeface="Wingdings" pitchFamily="2" charset="2"/>
              <a:buAutoNum type="arabicPeriod"/>
            </a:pPr>
            <a:r>
              <a:rPr lang="en-US" sz="2000" dirty="0">
                <a:solidFill>
                  <a:schemeClr val="tx1"/>
                </a:solidFill>
                <a:latin typeface="Times New Roman" panose="02020603050405020304" pitchFamily="18" charset="0"/>
                <a:cs typeface="Times New Roman" panose="02020603050405020304" pitchFamily="18" charset="0"/>
              </a:rPr>
              <a:t>What obstacles are in your way?</a:t>
            </a:r>
            <a:r>
              <a:rPr lang="en-GB" sz="2000" dirty="0">
                <a:solidFill>
                  <a:schemeClr val="tx1"/>
                </a:solidFill>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7285" b="13043"/>
          <a:stretch/>
        </p:blipFill>
        <p:spPr bwMode="auto">
          <a:xfrm>
            <a:off x="5652120" y="1412776"/>
            <a:ext cx="3191247" cy="23675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98007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39401"/>
          <a:stretch/>
        </p:blipFill>
        <p:spPr bwMode="auto">
          <a:xfrm>
            <a:off x="5574810" y="1556793"/>
            <a:ext cx="3185445" cy="151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dirty="0"/>
              <a:t>Sprint Review</a:t>
            </a:r>
            <a:endParaRPr lang="en-IN" dirty="0"/>
          </a:p>
        </p:txBody>
      </p:sp>
      <p:sp>
        <p:nvSpPr>
          <p:cNvPr id="3" name="Content Placeholder 2"/>
          <p:cNvSpPr>
            <a:spLocks noGrp="1"/>
          </p:cNvSpPr>
          <p:nvPr>
            <p:ph sz="quarter" idx="1"/>
          </p:nvPr>
        </p:nvSpPr>
        <p:spPr>
          <a:xfrm>
            <a:off x="301752" y="1527048"/>
            <a:ext cx="8503920" cy="4710264"/>
          </a:xfrm>
        </p:spPr>
        <p:txBody>
          <a:bodyPr>
            <a:noAutofit/>
          </a:bodyPr>
          <a:lstStyle/>
          <a:p>
            <a:pPr>
              <a:buClr>
                <a:srgbClr val="C00000"/>
              </a:buClr>
              <a:buSzPct val="75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Sprint Review is held at the end of the Sprint</a:t>
            </a:r>
          </a:p>
          <a:p>
            <a:pPr marL="0" indent="0">
              <a:buClr>
                <a:srgbClr val="C00000"/>
              </a:buClr>
              <a:buSzPct val="7500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to inspect the Increment and adapt the </a:t>
            </a:r>
          </a:p>
          <a:p>
            <a:pPr marL="0" indent="0">
              <a:buClr>
                <a:srgbClr val="C00000"/>
              </a:buClr>
              <a:buSzPct val="7500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Product Backlog if needed.</a:t>
            </a:r>
          </a:p>
          <a:p>
            <a:pPr>
              <a:buClr>
                <a:srgbClr val="C00000"/>
              </a:buClr>
              <a:buFont typeface="Arial" panose="020B0604020202020204" pitchFamily="34" charset="0"/>
              <a:buChar char="•"/>
            </a:pPr>
            <a:r>
              <a:rPr lang="en-US" sz="2000" dirty="0" smtClean="0">
                <a:solidFill>
                  <a:schemeClr val="tx2"/>
                </a:solidFill>
                <a:latin typeface="Times New Roman" panose="02020603050405020304" pitchFamily="18" charset="0"/>
                <a:cs typeface="Times New Roman" panose="02020603050405020304" pitchFamily="18" charset="0"/>
              </a:rPr>
              <a:t>Attendees:</a:t>
            </a:r>
            <a:r>
              <a:rPr lang="en-US" sz="2000" dirty="0" smtClean="0">
                <a:latin typeface="Times New Roman" panose="02020603050405020304" pitchFamily="18" charset="0"/>
                <a:cs typeface="Times New Roman" panose="02020603050405020304" pitchFamily="18" charset="0"/>
              </a:rPr>
              <a:t> Scrum </a:t>
            </a:r>
            <a:r>
              <a:rPr lang="en-US" sz="2000" dirty="0">
                <a:latin typeface="Times New Roman" panose="02020603050405020304" pitchFamily="18" charset="0"/>
                <a:cs typeface="Times New Roman" panose="02020603050405020304" pitchFamily="18" charset="0"/>
              </a:rPr>
              <a:t>Team and key </a:t>
            </a:r>
            <a:r>
              <a:rPr lang="en-US" sz="2000" dirty="0" smtClean="0">
                <a:latin typeface="Times New Roman" panose="02020603050405020304" pitchFamily="18" charset="0"/>
                <a:cs typeface="Times New Roman" panose="02020603050405020304" pitchFamily="18" charset="0"/>
              </a:rPr>
              <a:t>stakeholders;</a:t>
            </a:r>
            <a:endParaRPr lang="en-US" sz="2000" dirty="0">
              <a:latin typeface="Times New Roman" panose="02020603050405020304" pitchFamily="18" charset="0"/>
              <a:cs typeface="Times New Roman" panose="02020603050405020304" pitchFamily="18" charset="0"/>
            </a:endParaRPr>
          </a:p>
          <a:p>
            <a:pPr>
              <a:buClr>
                <a:srgbClr val="C00000"/>
              </a:buClr>
              <a:buFont typeface="Arial" panose="020B0604020202020204" pitchFamily="34" charset="0"/>
              <a:buChar char="•"/>
            </a:pPr>
            <a:r>
              <a:rPr lang="en-US" sz="2000" dirty="0" smtClean="0">
                <a:solidFill>
                  <a:schemeClr val="tx2"/>
                </a:solidFill>
                <a:latin typeface="Times New Roman" panose="02020603050405020304" pitchFamily="18" charset="0"/>
                <a:cs typeface="Times New Roman" panose="02020603050405020304" pitchFamily="18" charset="0"/>
              </a:rPr>
              <a:t>Product Owner: </a:t>
            </a:r>
            <a:r>
              <a:rPr lang="en-US" sz="2000" dirty="0" smtClean="0">
                <a:latin typeface="Times New Roman" panose="02020603050405020304" pitchFamily="18" charset="0"/>
                <a:cs typeface="Times New Roman" panose="02020603050405020304" pitchFamily="18" charset="0"/>
              </a:rPr>
              <a:t>explains </a:t>
            </a:r>
            <a:r>
              <a:rPr lang="en-US" sz="2000" dirty="0">
                <a:latin typeface="Times New Roman" panose="02020603050405020304" pitchFamily="18" charset="0"/>
                <a:cs typeface="Times New Roman" panose="02020603050405020304" pitchFamily="18" charset="0"/>
              </a:rPr>
              <a:t>what Product Backlog items have been “Done” and what has not been “Done</a:t>
            </a:r>
            <a:r>
              <a:rPr lang="en-US" sz="2000" dirty="0" smtClean="0">
                <a:latin typeface="Times New Roman" panose="02020603050405020304" pitchFamily="18" charset="0"/>
                <a:cs typeface="Times New Roman" panose="02020603050405020304" pitchFamily="18" charset="0"/>
              </a:rPr>
              <a:t>”; he </a:t>
            </a:r>
            <a:r>
              <a:rPr lang="en-US" sz="2000" dirty="0">
                <a:latin typeface="Times New Roman" panose="02020603050405020304" pitchFamily="18" charset="0"/>
                <a:cs typeface="Times New Roman" panose="02020603050405020304" pitchFamily="18" charset="0"/>
              </a:rPr>
              <a:t>projects likely target and delivery dates based on progress to date (if needed);</a:t>
            </a:r>
          </a:p>
          <a:p>
            <a:pPr>
              <a:buClr>
                <a:srgbClr val="C00000"/>
              </a:buClr>
              <a:buFont typeface="Arial" panose="020B0604020202020204" pitchFamily="34" charset="0"/>
              <a:buChar char="•"/>
            </a:pPr>
            <a:r>
              <a:rPr lang="en-US" sz="2000" dirty="0" smtClean="0">
                <a:solidFill>
                  <a:schemeClr val="tx2"/>
                </a:solidFill>
                <a:latin typeface="Times New Roman" panose="02020603050405020304" pitchFamily="18" charset="0"/>
                <a:cs typeface="Times New Roman" panose="02020603050405020304" pitchFamily="18" charset="0"/>
              </a:rPr>
              <a:t>Development Team: </a:t>
            </a:r>
            <a:r>
              <a:rPr lang="en-US" sz="2000" dirty="0" smtClean="0">
                <a:latin typeface="Times New Roman" panose="02020603050405020304" pitchFamily="18" charset="0"/>
                <a:cs typeface="Times New Roman" panose="02020603050405020304" pitchFamily="18" charset="0"/>
              </a:rPr>
              <a:t>what </a:t>
            </a:r>
            <a:r>
              <a:rPr lang="en-US" sz="2000" dirty="0">
                <a:latin typeface="Times New Roman" panose="02020603050405020304" pitchFamily="18" charset="0"/>
                <a:cs typeface="Times New Roman" panose="02020603050405020304" pitchFamily="18" charset="0"/>
              </a:rPr>
              <a:t>went </a:t>
            </a:r>
            <a:r>
              <a:rPr lang="en-US" sz="2000" dirty="0" smtClean="0">
                <a:latin typeface="Times New Roman" panose="02020603050405020304" pitchFamily="18" charset="0"/>
                <a:cs typeface="Times New Roman" panose="02020603050405020304" pitchFamily="18" charset="0"/>
              </a:rPr>
              <a:t>well, </a:t>
            </a:r>
            <a:r>
              <a:rPr lang="en-US" sz="2000" dirty="0">
                <a:latin typeface="Times New Roman" panose="02020603050405020304" pitchFamily="18" charset="0"/>
                <a:cs typeface="Times New Roman" panose="02020603050405020304" pitchFamily="18" charset="0"/>
              </a:rPr>
              <a:t>what problems it ran into, and how those problems were solved;</a:t>
            </a:r>
          </a:p>
          <a:p>
            <a:pPr>
              <a:buClr>
                <a:srgbClr val="C00000"/>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Development Team demonstrates the work that it has “Done” and answers questions about the Increment;</a:t>
            </a:r>
          </a:p>
          <a:p>
            <a:pPr>
              <a:buClr>
                <a:srgbClr val="C00000"/>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Product Owner </a:t>
            </a:r>
            <a:r>
              <a:rPr lang="en-US" sz="2000" dirty="0" smtClean="0">
                <a:latin typeface="Times New Roman" panose="02020603050405020304" pitchFamily="18" charset="0"/>
                <a:cs typeface="Times New Roman" panose="02020603050405020304" pitchFamily="18" charset="0"/>
              </a:rPr>
              <a:t>or Team or entire group </a:t>
            </a:r>
            <a:r>
              <a:rPr lang="en-US" sz="2000" dirty="0">
                <a:latin typeface="Times New Roman" panose="02020603050405020304" pitchFamily="18" charset="0"/>
                <a:cs typeface="Times New Roman" panose="02020603050405020304" pitchFamily="18" charset="0"/>
              </a:rPr>
              <a:t>collaborates on what to do next, so that the Sprint Review provides valuable input to subsequent Sprint </a:t>
            </a:r>
            <a:r>
              <a:rPr lang="en-US" sz="2000" dirty="0" smtClean="0">
                <a:latin typeface="Times New Roman" panose="02020603050405020304" pitchFamily="18" charset="0"/>
                <a:cs typeface="Times New Roman" panose="02020603050405020304" pitchFamily="18" charset="0"/>
              </a:rPr>
              <a:t>Planning</a:t>
            </a:r>
            <a:endParaRPr lang="en-US" sz="2000" dirty="0">
              <a:latin typeface="Times New Roman" panose="02020603050405020304" pitchFamily="18" charset="0"/>
              <a:cs typeface="Times New Roman" panose="02020603050405020304" pitchFamily="18" charset="0"/>
            </a:endParaRPr>
          </a:p>
          <a:p>
            <a:pPr>
              <a:buClr>
                <a:srgbClr val="C00000"/>
              </a:buClr>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89470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Sprint Retrospective</a:t>
            </a:r>
            <a:endParaRPr lang="en-IN" dirty="0"/>
          </a:p>
        </p:txBody>
      </p:sp>
      <p:sp>
        <p:nvSpPr>
          <p:cNvPr id="3" name="Content Placeholder 2"/>
          <p:cNvSpPr>
            <a:spLocks noGrp="1"/>
          </p:cNvSpPr>
          <p:nvPr>
            <p:ph sz="quarter" idx="1"/>
          </p:nvPr>
        </p:nvSpPr>
        <p:spPr/>
        <p:txBody>
          <a:bodyPr/>
          <a:lstStyle/>
          <a:p>
            <a:endParaRPr lang="en-IN"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1628800"/>
            <a:ext cx="7089832" cy="36722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49019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dirty="0" smtClean="0">
                <a:solidFill>
                  <a:schemeClr val="accent3"/>
                </a:solidFill>
              </a:rPr>
              <a:t>Scrum's </a:t>
            </a:r>
            <a:r>
              <a:rPr lang="en-GB" dirty="0" err="1" smtClean="0">
                <a:solidFill>
                  <a:schemeClr val="accent3"/>
                </a:solidFill>
              </a:rPr>
              <a:t>Artifacts</a:t>
            </a:r>
            <a:r>
              <a:rPr lang="en-GB" dirty="0" smtClean="0">
                <a:solidFill>
                  <a:schemeClr val="accent3"/>
                </a:solidFill>
              </a:rPr>
              <a:t>/Work products</a:t>
            </a:r>
          </a:p>
        </p:txBody>
      </p:sp>
      <p:sp>
        <p:nvSpPr>
          <p:cNvPr id="13315" name="Rectangle 3"/>
          <p:cNvSpPr>
            <a:spLocks noGrp="1" noChangeArrowheads="1"/>
          </p:cNvSpPr>
          <p:nvPr>
            <p:ph type="body" idx="1"/>
          </p:nvPr>
        </p:nvSpPr>
        <p:spPr/>
        <p:txBody>
          <a:bodyPr/>
          <a:lstStyle/>
          <a:p>
            <a:pPr eaLnBrk="1" hangingPunct="1"/>
            <a:r>
              <a:rPr lang="en-GB" dirty="0" smtClean="0">
                <a:solidFill>
                  <a:schemeClr val="tx2"/>
                </a:solidFill>
                <a:latin typeface="Times New Roman" panose="02020603050405020304" pitchFamily="18" charset="0"/>
                <a:cs typeface="Times New Roman" panose="02020603050405020304" pitchFamily="18" charset="0"/>
              </a:rPr>
              <a:t>Scrum has remarkably few </a:t>
            </a:r>
            <a:r>
              <a:rPr lang="en-GB" dirty="0" err="1" smtClean="0">
                <a:solidFill>
                  <a:schemeClr val="tx2"/>
                </a:solidFill>
                <a:latin typeface="Times New Roman" panose="02020603050405020304" pitchFamily="18" charset="0"/>
                <a:cs typeface="Times New Roman" panose="02020603050405020304" pitchFamily="18" charset="0"/>
              </a:rPr>
              <a:t>artifacts</a:t>
            </a:r>
            <a:endParaRPr lang="en-GB" dirty="0" smtClean="0">
              <a:solidFill>
                <a:schemeClr val="tx2"/>
              </a:solidFill>
              <a:latin typeface="Times New Roman" panose="02020603050405020304" pitchFamily="18" charset="0"/>
              <a:cs typeface="Times New Roman" panose="02020603050405020304" pitchFamily="18" charset="0"/>
            </a:endParaRPr>
          </a:p>
          <a:p>
            <a:pPr lvl="1" eaLnBrk="1" hangingPunct="1"/>
            <a:r>
              <a:rPr lang="en-GB" dirty="0" smtClean="0">
                <a:solidFill>
                  <a:schemeClr val="tx1"/>
                </a:solidFill>
                <a:latin typeface="Times New Roman" panose="02020603050405020304" pitchFamily="18" charset="0"/>
                <a:cs typeface="Times New Roman" panose="02020603050405020304" pitchFamily="18" charset="0"/>
              </a:rPr>
              <a:t>Product Backlog</a:t>
            </a:r>
          </a:p>
          <a:p>
            <a:pPr lvl="1" eaLnBrk="1" hangingPunct="1"/>
            <a:r>
              <a:rPr lang="en-GB" dirty="0" smtClean="0">
                <a:solidFill>
                  <a:schemeClr val="tx1"/>
                </a:solidFill>
                <a:latin typeface="Times New Roman" panose="02020603050405020304" pitchFamily="18" charset="0"/>
                <a:cs typeface="Times New Roman" panose="02020603050405020304" pitchFamily="18" charset="0"/>
              </a:rPr>
              <a:t>Sprint Backlog</a:t>
            </a:r>
          </a:p>
          <a:p>
            <a:pPr lvl="1" eaLnBrk="1" hangingPunct="1"/>
            <a:r>
              <a:rPr lang="en-GB" dirty="0" err="1" smtClean="0">
                <a:solidFill>
                  <a:schemeClr val="tx1"/>
                </a:solidFill>
                <a:latin typeface="Times New Roman" panose="02020603050405020304" pitchFamily="18" charset="0"/>
                <a:cs typeface="Times New Roman" panose="02020603050405020304" pitchFamily="18" charset="0"/>
              </a:rPr>
              <a:t>Burndown</a:t>
            </a:r>
            <a:r>
              <a:rPr lang="en-GB" dirty="0" smtClean="0">
                <a:solidFill>
                  <a:schemeClr val="tx1"/>
                </a:solidFill>
                <a:latin typeface="Times New Roman" panose="02020603050405020304" pitchFamily="18" charset="0"/>
                <a:cs typeface="Times New Roman" panose="02020603050405020304" pitchFamily="18" charset="0"/>
              </a:rPr>
              <a:t> Charts</a:t>
            </a:r>
          </a:p>
          <a:p>
            <a:pPr lvl="1" eaLnBrk="1" hangingPunct="1"/>
            <a:endParaRPr lang="en-GB" dirty="0" smtClean="0">
              <a:solidFill>
                <a:schemeClr val="tx1"/>
              </a:solidFill>
              <a:latin typeface="Times New Roman" panose="02020603050405020304" pitchFamily="18" charset="0"/>
              <a:cs typeface="Times New Roman" panose="02020603050405020304" pitchFamily="18" charset="0"/>
            </a:endParaRPr>
          </a:p>
          <a:p>
            <a:pPr eaLnBrk="1" hangingPunct="1"/>
            <a:r>
              <a:rPr lang="en-GB" dirty="0" smtClean="0">
                <a:solidFill>
                  <a:schemeClr val="tx2"/>
                </a:solidFill>
                <a:latin typeface="Times New Roman" panose="02020603050405020304" pitchFamily="18" charset="0"/>
                <a:cs typeface="Times New Roman" panose="02020603050405020304" pitchFamily="18" charset="0"/>
              </a:rPr>
              <a:t>Can be managed using just an Excel </a:t>
            </a:r>
            <a:r>
              <a:rPr lang="en-GB" dirty="0" err="1" smtClean="0">
                <a:solidFill>
                  <a:schemeClr val="tx2"/>
                </a:solidFill>
                <a:latin typeface="Times New Roman" panose="02020603050405020304" pitchFamily="18" charset="0"/>
                <a:cs typeface="Times New Roman" panose="02020603050405020304" pitchFamily="18" charset="0"/>
              </a:rPr>
              <a:t>spreadsheet</a:t>
            </a:r>
            <a:endParaRPr lang="en-GB" dirty="0" smtClean="0">
              <a:solidFill>
                <a:schemeClr val="tx2"/>
              </a:solidFill>
              <a:latin typeface="Times New Roman" panose="02020603050405020304" pitchFamily="18" charset="0"/>
              <a:cs typeface="Times New Roman" panose="02020603050405020304" pitchFamily="18" charset="0"/>
            </a:endParaRPr>
          </a:p>
          <a:p>
            <a:pPr lvl="1" eaLnBrk="1" hangingPunct="1"/>
            <a:r>
              <a:rPr lang="en-GB" dirty="0" smtClean="0">
                <a:solidFill>
                  <a:schemeClr val="tx1"/>
                </a:solidFill>
                <a:latin typeface="Times New Roman" panose="02020603050405020304" pitchFamily="18" charset="0"/>
                <a:cs typeface="Times New Roman" panose="02020603050405020304" pitchFamily="18" charset="0"/>
              </a:rPr>
              <a:t>More advanced / complicated tools exist:</a:t>
            </a:r>
          </a:p>
          <a:p>
            <a:pPr lvl="2" eaLnBrk="1" hangingPunct="1"/>
            <a:r>
              <a:rPr lang="en-GB" dirty="0" smtClean="0">
                <a:latin typeface="Times New Roman" panose="02020603050405020304" pitchFamily="18" charset="0"/>
                <a:cs typeface="Times New Roman" panose="02020603050405020304" pitchFamily="18" charset="0"/>
              </a:rPr>
              <a:t>Expensive</a:t>
            </a:r>
          </a:p>
          <a:p>
            <a:pPr lvl="2" eaLnBrk="1" hangingPunct="1"/>
            <a:r>
              <a:rPr lang="en-GB" dirty="0" smtClean="0">
                <a:latin typeface="Times New Roman" panose="02020603050405020304" pitchFamily="18" charset="0"/>
                <a:cs typeface="Times New Roman" panose="02020603050405020304" pitchFamily="18" charset="0"/>
              </a:rPr>
              <a:t>Web-based – no good for Scrum Master/project manager who travels</a:t>
            </a:r>
          </a:p>
          <a:p>
            <a:pPr lvl="2" eaLnBrk="1" hangingPunct="1"/>
            <a:r>
              <a:rPr lang="en-GB" dirty="0" smtClean="0">
                <a:latin typeface="Times New Roman" panose="02020603050405020304" pitchFamily="18" charset="0"/>
                <a:cs typeface="Times New Roman" panose="02020603050405020304" pitchFamily="18" charset="0"/>
              </a:rPr>
              <a:t>Still under development</a:t>
            </a:r>
          </a:p>
          <a:p>
            <a:pPr lvl="1" eaLnBrk="1" hangingPunct="1"/>
            <a:endParaRPr lang="en-GB"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491972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p:txBody>
          <a:bodyPr>
            <a:normAutofit/>
          </a:bodyPr>
          <a:lstStyle/>
          <a:p>
            <a:pPr eaLnBrk="1" hangingPunct="1"/>
            <a:r>
              <a:rPr lang="en-US" dirty="0" smtClean="0">
                <a:latin typeface="Times New Roman" panose="02020603050405020304" pitchFamily="18" charset="0"/>
                <a:cs typeface="Times New Roman" panose="02020603050405020304" pitchFamily="18" charset="0"/>
              </a:rPr>
              <a:t>Product Backlog</a:t>
            </a:r>
          </a:p>
        </p:txBody>
      </p:sp>
      <p:sp>
        <p:nvSpPr>
          <p:cNvPr id="14339" name="Rectangle 6"/>
          <p:cNvSpPr>
            <a:spLocks noGrp="1" noChangeArrowheads="1"/>
          </p:cNvSpPr>
          <p:nvPr>
            <p:ph type="body" sz="half" idx="2"/>
          </p:nvPr>
        </p:nvSpPr>
        <p:spPr/>
        <p:txBody>
          <a:bodyPr>
            <a:normAutofit/>
          </a:bodyPr>
          <a:lstStyle/>
          <a:p>
            <a:pPr eaLnBrk="1" hangingPunct="1">
              <a:spcBef>
                <a:spcPct val="100000"/>
              </a:spcBef>
            </a:pPr>
            <a:r>
              <a:rPr lang="en-US" sz="2000" dirty="0" smtClean="0">
                <a:latin typeface="Times New Roman" panose="02020603050405020304" pitchFamily="18" charset="0"/>
                <a:cs typeface="Times New Roman" panose="02020603050405020304" pitchFamily="18" charset="0"/>
              </a:rPr>
              <a:t>The requirements</a:t>
            </a:r>
          </a:p>
          <a:p>
            <a:pPr eaLnBrk="1" hangingPunct="1">
              <a:spcBef>
                <a:spcPct val="100000"/>
              </a:spcBef>
            </a:pPr>
            <a:r>
              <a:rPr lang="en-US" sz="2000" dirty="0" smtClean="0">
                <a:latin typeface="Times New Roman" panose="02020603050405020304" pitchFamily="18" charset="0"/>
                <a:cs typeface="Times New Roman" panose="02020603050405020304" pitchFamily="18" charset="0"/>
              </a:rPr>
              <a:t>A list of all desired work on project</a:t>
            </a:r>
          </a:p>
          <a:p>
            <a:pPr eaLnBrk="1" hangingPunct="1">
              <a:spcBef>
                <a:spcPct val="100000"/>
              </a:spcBef>
            </a:pPr>
            <a:r>
              <a:rPr lang="en-US" sz="2000" dirty="0" smtClean="0">
                <a:latin typeface="Times New Roman" panose="02020603050405020304" pitchFamily="18" charset="0"/>
                <a:cs typeface="Times New Roman" panose="02020603050405020304" pitchFamily="18" charset="0"/>
              </a:rPr>
              <a:t>Ideally expressed as a list of user stories along with "story points", such that each item has value to users or customers of the product </a:t>
            </a:r>
          </a:p>
          <a:p>
            <a:pPr eaLnBrk="1" hangingPunct="1">
              <a:spcBef>
                <a:spcPct val="100000"/>
              </a:spcBef>
            </a:pPr>
            <a:r>
              <a:rPr lang="en-US" sz="2000" dirty="0" smtClean="0">
                <a:latin typeface="Times New Roman" panose="02020603050405020304" pitchFamily="18" charset="0"/>
                <a:cs typeface="Times New Roman" panose="02020603050405020304" pitchFamily="18" charset="0"/>
              </a:rPr>
              <a:t>Prioritized by the product owner</a:t>
            </a:r>
          </a:p>
          <a:p>
            <a:pPr eaLnBrk="1" hangingPunct="1">
              <a:spcBef>
                <a:spcPct val="100000"/>
              </a:spcBef>
            </a:pPr>
            <a:r>
              <a:rPr lang="en-US" sz="2000" dirty="0" smtClean="0">
                <a:latin typeface="Times New Roman" panose="02020603050405020304" pitchFamily="18" charset="0"/>
                <a:cs typeface="Times New Roman" panose="02020603050405020304" pitchFamily="18" charset="0"/>
              </a:rPr>
              <a:t>Reprioritized at start of each sprint</a:t>
            </a:r>
          </a:p>
        </p:txBody>
      </p:sp>
      <p:pic>
        <p:nvPicPr>
          <p:cNvPr id="14340" name="Picture 3"/>
          <p:cNvPicPr>
            <a:picLocks noChangeAspect="1" noChangeArrowheads="1"/>
          </p:cNvPicPr>
          <p:nvPr/>
        </p:nvPicPr>
        <p:blipFill>
          <a:blip r:embed="rId2" cstate="print"/>
          <a:srcRect b="6540"/>
          <a:stretch>
            <a:fillRect/>
          </a:stretch>
        </p:blipFill>
        <p:spPr bwMode="auto">
          <a:xfrm>
            <a:off x="217488" y="1676400"/>
            <a:ext cx="4046537" cy="1565275"/>
          </a:xfrm>
          <a:prstGeom prst="rect">
            <a:avLst/>
          </a:prstGeom>
          <a:noFill/>
          <a:ln w="9525">
            <a:noFill/>
            <a:miter lim="800000"/>
            <a:headEnd/>
            <a:tailEnd/>
          </a:ln>
        </p:spPr>
      </p:pic>
      <p:sp>
        <p:nvSpPr>
          <p:cNvPr id="2" name="Rectangle 4"/>
          <p:cNvSpPr>
            <a:spLocks/>
          </p:cNvSpPr>
          <p:nvPr/>
        </p:nvSpPr>
        <p:spPr bwMode="auto">
          <a:xfrm>
            <a:off x="1428750" y="4037013"/>
            <a:ext cx="2525713" cy="914400"/>
          </a:xfrm>
          <a:prstGeom prst="rect">
            <a:avLst/>
          </a:prstGeom>
          <a:blipFill dpi="0" rotWithShape="0">
            <a:blip r:embed="rId3" cstate="print"/>
            <a:srcRect/>
            <a:tile tx="0" ty="0" sx="100000" sy="100000" flip="none" algn="tl"/>
          </a:blipFill>
          <a:ln w="25400">
            <a:solidFill>
              <a:srgbClr val="003C83"/>
            </a:solidFill>
            <a:miter lim="800000"/>
            <a:headEnd/>
            <a:tailEnd/>
          </a:ln>
          <a:effectLst>
            <a:outerShdw dist="63500" dir="2700000" algn="ctr" rotWithShape="0">
              <a:schemeClr val="bg2">
                <a:alpha val="29999"/>
              </a:schemeClr>
            </a:outerShdw>
          </a:effectLst>
        </p:spPr>
        <p:txBody>
          <a:bodyPr lIns="0" tIns="0" rIns="0" bIns="0" anchor="ctr"/>
          <a:lstStyle/>
          <a:p>
            <a:pPr algn="ctr" defTabSz="822325">
              <a:tabLst>
                <a:tab pos="960438" algn="l"/>
              </a:tabLst>
              <a:defRPr/>
            </a:pPr>
            <a:r>
              <a:rPr lang="en-US" sz="2000">
                <a:latin typeface="Times New Roman" panose="02020603050405020304" pitchFamily="18" charset="0"/>
                <a:ea typeface="ヒラギノ角ゴ Pro W3" charset="-128"/>
                <a:cs typeface="Times New Roman" panose="02020603050405020304" pitchFamily="18" charset="0"/>
                <a:sym typeface="Gill Sans" charset="0"/>
              </a:rPr>
              <a:t>This is the</a:t>
            </a:r>
            <a:br>
              <a:rPr lang="en-US" sz="2000">
                <a:latin typeface="Times New Roman" panose="02020603050405020304" pitchFamily="18" charset="0"/>
                <a:ea typeface="ヒラギノ角ゴ Pro W3" charset="-128"/>
                <a:cs typeface="Times New Roman" panose="02020603050405020304" pitchFamily="18" charset="0"/>
                <a:sym typeface="Gill Sans" charset="0"/>
              </a:rPr>
            </a:br>
            <a:r>
              <a:rPr lang="en-US" sz="2000">
                <a:latin typeface="Times New Roman" panose="02020603050405020304" pitchFamily="18" charset="0"/>
                <a:ea typeface="ヒラギノ角ゴ Pro W3" charset="-128"/>
                <a:cs typeface="Times New Roman" panose="02020603050405020304" pitchFamily="18" charset="0"/>
                <a:sym typeface="Gill Sans" charset="0"/>
              </a:rPr>
              <a:t>product backlog</a:t>
            </a:r>
          </a:p>
        </p:txBody>
      </p:sp>
      <p:sp>
        <p:nvSpPr>
          <p:cNvPr id="14342" name="Line 5"/>
          <p:cNvSpPr>
            <a:spLocks noChangeShapeType="1"/>
          </p:cNvSpPr>
          <p:nvPr/>
        </p:nvSpPr>
        <p:spPr bwMode="auto">
          <a:xfrm>
            <a:off x="982663" y="2824163"/>
            <a:ext cx="387350" cy="1371600"/>
          </a:xfrm>
          <a:prstGeom prst="line">
            <a:avLst/>
          </a:prstGeom>
          <a:noFill/>
          <a:ln w="38100">
            <a:solidFill>
              <a:srgbClr val="033F7F"/>
            </a:solidFill>
            <a:round/>
            <a:headEnd type="stealth" w="med" len="med"/>
            <a:tailEnd/>
          </a:ln>
        </p:spPr>
        <p:txBody>
          <a:bodyPr/>
          <a:lstStyle/>
          <a:p>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13494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User Stories</a:t>
            </a:r>
          </a:p>
        </p:txBody>
      </p:sp>
      <p:sp>
        <p:nvSpPr>
          <p:cNvPr id="15363" name="Rectangle 3"/>
          <p:cNvSpPr>
            <a:spLocks noGrp="1" noChangeArrowheads="1"/>
          </p:cNvSpPr>
          <p:nvPr>
            <p:ph type="body" idx="1"/>
          </p:nvPr>
        </p:nvSpPr>
        <p:spPr/>
        <p:txBody>
          <a:bodyPr>
            <a:noAutofit/>
          </a:bodyPr>
          <a:lstStyle/>
          <a:p>
            <a:pPr eaLnBrk="1" hangingPunct="1"/>
            <a:r>
              <a:rPr lang="en-US" sz="2000" dirty="0" smtClean="0">
                <a:solidFill>
                  <a:schemeClr val="tx2"/>
                </a:solidFill>
                <a:latin typeface="Times New Roman" panose="02020603050405020304" pitchFamily="18" charset="0"/>
                <a:cs typeface="Times New Roman" panose="02020603050405020304" pitchFamily="18" charset="0"/>
              </a:rPr>
              <a:t>Instead of Use Cases, Agile project owners do "user stories"</a:t>
            </a:r>
          </a:p>
          <a:p>
            <a:pPr lvl="1" eaLnBrk="1" hangingPunct="1"/>
            <a:r>
              <a:rPr lang="en-US" sz="2000" b="1" dirty="0" smtClean="0">
                <a:solidFill>
                  <a:schemeClr val="tx1"/>
                </a:solidFill>
                <a:latin typeface="Times New Roman" panose="02020603050405020304" pitchFamily="18" charset="0"/>
                <a:cs typeface="Times New Roman" panose="02020603050405020304" pitchFamily="18" charset="0"/>
              </a:rPr>
              <a:t>Who </a:t>
            </a:r>
            <a:r>
              <a:rPr lang="en-US" sz="2000" dirty="0" smtClean="0">
                <a:solidFill>
                  <a:schemeClr val="tx1"/>
                </a:solidFill>
                <a:latin typeface="Times New Roman" panose="02020603050405020304" pitchFamily="18" charset="0"/>
                <a:cs typeface="Times New Roman" panose="02020603050405020304" pitchFamily="18" charset="0"/>
              </a:rPr>
              <a:t>(user role) – Is this a customer, employee, admin, etc.?</a:t>
            </a:r>
          </a:p>
          <a:p>
            <a:pPr lvl="1" eaLnBrk="1" hangingPunct="1"/>
            <a:r>
              <a:rPr lang="en-US" sz="2000" b="1" dirty="0" smtClean="0">
                <a:solidFill>
                  <a:schemeClr val="tx1"/>
                </a:solidFill>
                <a:latin typeface="Times New Roman" panose="02020603050405020304" pitchFamily="18" charset="0"/>
                <a:cs typeface="Times New Roman" panose="02020603050405020304" pitchFamily="18" charset="0"/>
              </a:rPr>
              <a:t>What</a:t>
            </a:r>
            <a:r>
              <a:rPr lang="en-US" sz="2000" dirty="0" smtClean="0">
                <a:solidFill>
                  <a:schemeClr val="tx1"/>
                </a:solidFill>
                <a:latin typeface="Times New Roman" panose="02020603050405020304" pitchFamily="18" charset="0"/>
                <a:cs typeface="Times New Roman" panose="02020603050405020304" pitchFamily="18" charset="0"/>
              </a:rPr>
              <a:t> (goal) – What functionality must be achieved/developed ? </a:t>
            </a:r>
          </a:p>
          <a:p>
            <a:pPr lvl="1" eaLnBrk="1" hangingPunct="1"/>
            <a:r>
              <a:rPr lang="en-US" sz="2000" b="1" dirty="0" smtClean="0">
                <a:solidFill>
                  <a:schemeClr val="tx1"/>
                </a:solidFill>
                <a:latin typeface="Times New Roman" panose="02020603050405020304" pitchFamily="18" charset="0"/>
                <a:cs typeface="Times New Roman" panose="02020603050405020304" pitchFamily="18" charset="0"/>
              </a:rPr>
              <a:t>Why</a:t>
            </a:r>
            <a:r>
              <a:rPr lang="en-US" sz="2000" dirty="0" smtClean="0">
                <a:solidFill>
                  <a:schemeClr val="tx1"/>
                </a:solidFill>
                <a:latin typeface="Times New Roman" panose="02020603050405020304" pitchFamily="18" charset="0"/>
                <a:cs typeface="Times New Roman" panose="02020603050405020304" pitchFamily="18" charset="0"/>
              </a:rPr>
              <a:t> (reason) – Why does user want to accomplish this goal?</a:t>
            </a:r>
          </a:p>
          <a:p>
            <a:pPr algn="ctr" eaLnBrk="1" hangingPunct="1">
              <a:buFontTx/>
              <a:buNone/>
            </a:pPr>
            <a:r>
              <a:rPr lang="en-US" sz="2000" dirty="0" smtClean="0">
                <a:latin typeface="Times New Roman" panose="02020603050405020304" pitchFamily="18" charset="0"/>
                <a:cs typeface="Times New Roman" panose="02020603050405020304" pitchFamily="18" charset="0"/>
              </a:rPr>
              <a:t>As a [user role], I want to [goal], so I can [reason].</a:t>
            </a:r>
          </a:p>
          <a:p>
            <a:r>
              <a:rPr lang="en-US" sz="2000" dirty="0">
                <a:solidFill>
                  <a:schemeClr val="tx2"/>
                </a:solidFill>
                <a:latin typeface="Times New Roman" panose="02020603050405020304" pitchFamily="18" charset="0"/>
                <a:cs typeface="Times New Roman" panose="02020603050405020304" pitchFamily="18" charset="0"/>
              </a:rPr>
              <a:t>Example:</a:t>
            </a:r>
          </a:p>
          <a:p>
            <a:pPr lvl="1"/>
            <a:r>
              <a:rPr lang="en-US" sz="2000" dirty="0">
                <a:solidFill>
                  <a:schemeClr val="tx1"/>
                </a:solidFill>
                <a:latin typeface="Times New Roman" panose="02020603050405020304" pitchFamily="18" charset="0"/>
                <a:cs typeface="Times New Roman" panose="02020603050405020304" pitchFamily="18" charset="0"/>
              </a:rPr>
              <a:t>"As a user, I want to log in, so I can access subscriber content."</a:t>
            </a:r>
          </a:p>
          <a:p>
            <a:endParaRPr lang="en-US" sz="2000" b="1" dirty="0" smtClean="0">
              <a:solidFill>
                <a:schemeClr val="tx2"/>
              </a:solidFill>
              <a:latin typeface="Times New Roman" panose="02020603050405020304" pitchFamily="18" charset="0"/>
              <a:cs typeface="Times New Roman" panose="02020603050405020304" pitchFamily="18" charset="0"/>
            </a:endParaRPr>
          </a:p>
          <a:p>
            <a:r>
              <a:rPr lang="en-US" sz="2000" b="1" dirty="0" smtClean="0">
                <a:solidFill>
                  <a:schemeClr val="tx2"/>
                </a:solidFill>
                <a:latin typeface="Times New Roman" panose="02020603050405020304" pitchFamily="18" charset="0"/>
                <a:cs typeface="Times New Roman" panose="02020603050405020304" pitchFamily="18" charset="0"/>
              </a:rPr>
              <a:t>story </a:t>
            </a:r>
            <a:r>
              <a:rPr lang="en-US" sz="2000" b="1" dirty="0" err="1" smtClean="0">
                <a:solidFill>
                  <a:schemeClr val="tx2"/>
                </a:solidFill>
                <a:latin typeface="Times New Roman" panose="02020603050405020304" pitchFamily="18" charset="0"/>
                <a:cs typeface="Times New Roman" panose="02020603050405020304" pitchFamily="18" charset="0"/>
              </a:rPr>
              <a:t>points</a:t>
            </a:r>
            <a:r>
              <a:rPr lang="en-US" sz="2000" dirty="0" err="1" smtClean="0">
                <a:solidFill>
                  <a:schemeClr val="tx2"/>
                </a:solidFill>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is</a:t>
            </a:r>
            <a:r>
              <a:rPr lang="en-US" sz="2000" dirty="0">
                <a:latin typeface="Times New Roman" panose="02020603050405020304" pitchFamily="18" charset="0"/>
                <a:cs typeface="Times New Roman" panose="02020603050405020304" pitchFamily="18" charset="0"/>
              </a:rPr>
              <a:t> a metric used </a:t>
            </a:r>
            <a:r>
              <a:rPr lang="en-US" sz="2000" dirty="0" smtClean="0">
                <a:latin typeface="Times New Roman" panose="02020603050405020304" pitchFamily="18" charset="0"/>
                <a:cs typeface="Times New Roman" panose="02020603050405020304" pitchFamily="18" charset="0"/>
              </a:rPr>
              <a:t>to estimate </a:t>
            </a:r>
            <a:r>
              <a:rPr lang="en-US" sz="2000" dirty="0">
                <a:latin typeface="Times New Roman" panose="02020603050405020304" pitchFamily="18" charset="0"/>
                <a:cs typeface="Times New Roman" panose="02020603050405020304" pitchFamily="18" charset="0"/>
              </a:rPr>
              <a:t>the difficulty of implementing a given user </a:t>
            </a:r>
            <a:r>
              <a:rPr lang="en-US" sz="2000" dirty="0" smtClean="0">
                <a:latin typeface="Times New Roman" panose="02020603050405020304" pitchFamily="18" charset="0"/>
                <a:cs typeface="Times New Roman" panose="02020603050405020304" pitchFamily="18" charset="0"/>
              </a:rPr>
              <a:t>story. A </a:t>
            </a:r>
            <a:r>
              <a:rPr lang="en-US" sz="2000" dirty="0">
                <a:latin typeface="Times New Roman" panose="02020603050405020304" pitchFamily="18" charset="0"/>
                <a:cs typeface="Times New Roman" panose="02020603050405020304" pitchFamily="18" charset="0"/>
              </a:rPr>
              <a:t>number that tells the team about the difficulty level of the </a:t>
            </a:r>
            <a:r>
              <a:rPr lang="en-US" sz="2000" b="1" dirty="0">
                <a:latin typeface="Times New Roman" panose="02020603050405020304" pitchFamily="18" charset="0"/>
                <a:cs typeface="Times New Roman" panose="02020603050405020304" pitchFamily="18" charset="0"/>
              </a:rPr>
              <a:t>story</a:t>
            </a:r>
            <a:r>
              <a:rPr lang="en-US" sz="2000" dirty="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Rating of effort needed to implement this story</a:t>
            </a:r>
          </a:p>
          <a:p>
            <a:pPr lvl="1"/>
            <a:r>
              <a:rPr lang="en-US" sz="2000" dirty="0" smtClean="0">
                <a:solidFill>
                  <a:schemeClr val="tx1"/>
                </a:solidFill>
                <a:latin typeface="Times New Roman" panose="02020603050405020304" pitchFamily="18" charset="0"/>
                <a:cs typeface="Times New Roman" panose="02020603050405020304" pitchFamily="18" charset="0"/>
              </a:rPr>
              <a:t>common </a:t>
            </a:r>
            <a:r>
              <a:rPr lang="en-US" sz="2000" dirty="0">
                <a:solidFill>
                  <a:schemeClr val="tx1"/>
                </a:solidFill>
                <a:latin typeface="Times New Roman" panose="02020603050405020304" pitchFamily="18" charset="0"/>
                <a:cs typeface="Times New Roman" panose="02020603050405020304" pitchFamily="18" charset="0"/>
              </a:rPr>
              <a:t>scales: 1-10, shirt sizes (XS, S, M, L, XL), etc.</a:t>
            </a:r>
          </a:p>
          <a:p>
            <a:endParaRPr lang="en-US" sz="2000" dirty="0">
              <a:latin typeface="Times New Roman" panose="02020603050405020304" pitchFamily="18" charset="0"/>
              <a:cs typeface="Times New Roman" panose="02020603050405020304" pitchFamily="18" charset="0"/>
            </a:endParaRPr>
          </a:p>
          <a:p>
            <a:pPr eaLnBrk="1" hangingPunct="1">
              <a:buFontTx/>
              <a:buNone/>
            </a:pP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4910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Sprint Backlog</a:t>
            </a:r>
          </a:p>
        </p:txBody>
      </p:sp>
      <p:sp>
        <p:nvSpPr>
          <p:cNvPr id="17411" name="Rectangle 3"/>
          <p:cNvSpPr>
            <a:spLocks noGrp="1" noChangeArrowheads="1"/>
          </p:cNvSpPr>
          <p:nvPr>
            <p:ph type="body" idx="1"/>
          </p:nvPr>
        </p:nvSpPr>
        <p:spPr/>
        <p:txBody>
          <a:bodyPr>
            <a:normAutofit/>
          </a:bodyPr>
          <a:lstStyle/>
          <a:p>
            <a:pPr eaLnBrk="1" hangingPunct="1"/>
            <a:r>
              <a:rPr lang="en-US" sz="2000" dirty="0" smtClean="0">
                <a:latin typeface="Times New Roman" panose="02020603050405020304" pitchFamily="18" charset="0"/>
                <a:cs typeface="Times New Roman" panose="02020603050405020304" pitchFamily="18" charset="0"/>
              </a:rPr>
              <a:t>Individuals sign up for work of their own choosing</a:t>
            </a:r>
          </a:p>
          <a:p>
            <a:pPr lvl="1" eaLnBrk="1" hangingPunct="1"/>
            <a:r>
              <a:rPr lang="en-US" sz="2000" dirty="0" smtClean="0">
                <a:solidFill>
                  <a:schemeClr val="tx1"/>
                </a:solidFill>
                <a:latin typeface="Times New Roman" panose="02020603050405020304" pitchFamily="18" charset="0"/>
                <a:cs typeface="Times New Roman" panose="02020603050405020304" pitchFamily="18" charset="0"/>
              </a:rPr>
              <a:t>Work is never assigned</a:t>
            </a:r>
          </a:p>
          <a:p>
            <a:pPr eaLnBrk="1" hangingPunct="1"/>
            <a:r>
              <a:rPr lang="en-US" sz="2000" dirty="0" smtClean="0">
                <a:latin typeface="Times New Roman" panose="02020603050405020304" pitchFamily="18" charset="0"/>
                <a:cs typeface="Times New Roman" panose="02020603050405020304" pitchFamily="18" charset="0"/>
              </a:rPr>
              <a:t>Estimated work remaining is updated daily</a:t>
            </a:r>
          </a:p>
          <a:p>
            <a:pPr eaLnBrk="1" hangingPunct="1"/>
            <a:r>
              <a:rPr lang="en-US" sz="2000" dirty="0" smtClean="0">
                <a:latin typeface="Times New Roman" panose="02020603050405020304" pitchFamily="18" charset="0"/>
                <a:cs typeface="Times New Roman" panose="02020603050405020304" pitchFamily="18" charset="0"/>
              </a:rPr>
              <a:t>Any team member can add, delete change sprint backlog</a:t>
            </a:r>
          </a:p>
          <a:p>
            <a:pPr eaLnBrk="1" hangingPunct="1"/>
            <a:r>
              <a:rPr lang="en-US" sz="2000" dirty="0" smtClean="0">
                <a:latin typeface="Times New Roman" panose="02020603050405020304" pitchFamily="18" charset="0"/>
                <a:cs typeface="Times New Roman" panose="02020603050405020304" pitchFamily="18" charset="0"/>
              </a:rPr>
              <a:t>Work for the sprint emerges</a:t>
            </a:r>
          </a:p>
          <a:p>
            <a:pPr eaLnBrk="1" hangingPunct="1"/>
            <a:r>
              <a:rPr lang="en-US" sz="2000" dirty="0" smtClean="0">
                <a:latin typeface="Times New Roman" panose="02020603050405020304" pitchFamily="18" charset="0"/>
                <a:cs typeface="Times New Roman" panose="02020603050405020304" pitchFamily="18" charset="0"/>
              </a:rPr>
              <a:t>If work is unclear, define a sprint backlog item with a larger amount of time and break it down later</a:t>
            </a:r>
          </a:p>
          <a:p>
            <a:pPr eaLnBrk="1" hangingPunct="1"/>
            <a:r>
              <a:rPr lang="en-US" sz="2000" dirty="0" smtClean="0">
                <a:latin typeface="Times New Roman" panose="02020603050405020304" pitchFamily="18" charset="0"/>
                <a:cs typeface="Times New Roman" panose="02020603050405020304" pitchFamily="18" charset="0"/>
              </a:rPr>
              <a:t>Update work remaining as more becomes known</a:t>
            </a:r>
          </a:p>
        </p:txBody>
      </p:sp>
    </p:spTree>
    <p:extLst>
      <p:ext uri="{BB962C8B-B14F-4D97-AF65-F5344CB8AC3E}">
        <p14:creationId xmlns:p14="http://schemas.microsoft.com/office/powerpoint/2010/main" val="27168576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Burndown</a:t>
            </a:r>
            <a:r>
              <a:rPr lang="en-IN" dirty="0" smtClean="0"/>
              <a:t> Chart</a:t>
            </a:r>
            <a:endParaRPr lang="en-IN" dirty="0"/>
          </a:p>
        </p:txBody>
      </p:sp>
      <p:sp>
        <p:nvSpPr>
          <p:cNvPr id="3" name="Content Placeholder 2"/>
          <p:cNvSpPr>
            <a:spLocks noGrp="1"/>
          </p:cNvSpPr>
          <p:nvPr>
            <p:ph sz="quarter"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It is a visual </a:t>
            </a:r>
            <a:r>
              <a:rPr lang="en-US" sz="2400" dirty="0">
                <a:latin typeface="Times New Roman" panose="02020603050405020304" pitchFamily="18" charset="0"/>
                <a:cs typeface="Times New Roman" panose="02020603050405020304" pitchFamily="18" charset="0"/>
              </a:rPr>
              <a:t>measurement </a:t>
            </a:r>
            <a:r>
              <a:rPr lang="en-US" sz="2400" dirty="0" smtClean="0">
                <a:latin typeface="Times New Roman" panose="02020603050405020304" pitchFamily="18" charset="0"/>
                <a:cs typeface="Times New Roman" panose="02020603050405020304" pitchFamily="18" charset="0"/>
              </a:rPr>
              <a:t>tool that shows </a:t>
            </a:r>
            <a:r>
              <a:rPr lang="en-US" sz="2400" dirty="0">
                <a:latin typeface="Times New Roman" panose="02020603050405020304" pitchFamily="18" charset="0"/>
                <a:cs typeface="Times New Roman" panose="02020603050405020304" pitchFamily="18" charset="0"/>
              </a:rPr>
              <a:t>the completed work per day against the projected rate of completion for the current project release. Its purpose is to enable that the project is on the track to deliver the expected solution within the desired schedule.</a:t>
            </a:r>
            <a:endParaRPr lang="en-IN" sz="2400" dirty="0">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3429946"/>
            <a:ext cx="4783088" cy="27376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8950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533400" y="1676400"/>
            <a:ext cx="7886700" cy="3733800"/>
          </a:xfrm>
        </p:spPr>
        <p:txBody>
          <a:bodyPr/>
          <a:lstStyle/>
          <a:p>
            <a:pPr marL="457200" indent="-457200">
              <a:buAutoNum type="arabicPeriod"/>
            </a:pPr>
            <a:r>
              <a:rPr lang="en-US" sz="2400" dirty="0" smtClean="0"/>
              <a:t>Define SCRUM.</a:t>
            </a:r>
          </a:p>
          <a:p>
            <a:pPr marL="457200" indent="-457200">
              <a:buAutoNum type="arabicPeriod"/>
            </a:pPr>
            <a:r>
              <a:rPr lang="en-US" sz="2400" dirty="0" smtClean="0"/>
              <a:t>Explain Method Overview of scrum.</a:t>
            </a:r>
          </a:p>
          <a:p>
            <a:pPr marL="457200" indent="-457200">
              <a:buAutoNum type="arabicPeriod" startAt="3"/>
            </a:pPr>
            <a:r>
              <a:rPr lang="en-US" sz="2400" dirty="0" smtClean="0"/>
              <a:t>Sketch and explain Lifecycle of scrum.</a:t>
            </a:r>
            <a:endParaRPr lang="en-US" altLang="en-US" sz="2400" dirty="0" smtClean="0"/>
          </a:p>
          <a:p>
            <a:pPr marL="457200" indent="-457200">
              <a:buAutoNum type="arabicPeriod" startAt="3"/>
            </a:pPr>
            <a:r>
              <a:rPr lang="en-US" sz="2400" dirty="0" smtClean="0"/>
              <a:t>Explain </a:t>
            </a:r>
            <a:r>
              <a:rPr lang="en-US" sz="2400" dirty="0" err="1" smtClean="0"/>
              <a:t>Workproducts</a:t>
            </a:r>
            <a:r>
              <a:rPr lang="en-US" sz="2400" dirty="0" smtClean="0"/>
              <a:t>, Roles, and </a:t>
            </a:r>
            <a:r>
              <a:rPr lang="en-US" sz="2400" smtClean="0"/>
              <a:t>Practices</a:t>
            </a:r>
            <a:r>
              <a:rPr lang="en-US" altLang="en-US" sz="2400" smtClean="0"/>
              <a:t>.</a:t>
            </a:r>
            <a:endParaRPr lang="en-US" altLang="en-US" sz="2400" dirty="0" smtClean="0"/>
          </a:p>
        </p:txBody>
      </p:sp>
    </p:spTree>
    <p:extLst>
      <p:ext uri="{BB962C8B-B14F-4D97-AF65-F5344CB8AC3E}">
        <p14:creationId xmlns:p14="http://schemas.microsoft.com/office/powerpoint/2010/main" val="40970094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marL="0" indent="0" algn="ctr">
              <a:buNone/>
            </a:pPr>
            <a:endParaRPr lang="en-IN" sz="4000" dirty="0" smtClean="0">
              <a:latin typeface="Times New Roman" panose="02020603050405020304" pitchFamily="18" charset="0"/>
              <a:cs typeface="Times New Roman" panose="02020603050405020304" pitchFamily="18" charset="0"/>
            </a:endParaRPr>
          </a:p>
          <a:p>
            <a:pPr marL="0" indent="0" algn="ctr">
              <a:buNone/>
            </a:pPr>
            <a:endParaRPr lang="en-IN" sz="4000" dirty="0">
              <a:latin typeface="Times New Roman" panose="02020603050405020304" pitchFamily="18" charset="0"/>
              <a:cs typeface="Times New Roman" panose="02020603050405020304" pitchFamily="18" charset="0"/>
            </a:endParaRPr>
          </a:p>
          <a:p>
            <a:pPr marL="0" indent="0" algn="ctr">
              <a:buNone/>
            </a:pPr>
            <a:r>
              <a:rPr lang="en-IN" sz="4000" dirty="0" smtClean="0">
                <a:latin typeface="Times New Roman" panose="02020603050405020304" pitchFamily="18" charset="0"/>
                <a:cs typeface="Times New Roman" panose="02020603050405020304" pitchFamily="18" charset="0"/>
              </a:rPr>
              <a:t>End of Session 13</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17572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Scrum Introduction</a:t>
            </a:r>
            <a:endParaRPr lang="en-IN" dirty="0"/>
          </a:p>
        </p:txBody>
      </p:sp>
      <p:sp>
        <p:nvSpPr>
          <p:cNvPr id="3" name="Content Placeholder 2"/>
          <p:cNvSpPr>
            <a:spLocks noGrp="1"/>
          </p:cNvSpPr>
          <p:nvPr>
            <p:ph sz="quarter" idx="1"/>
          </p:nvPr>
        </p:nvSpPr>
        <p:spPr>
          <a:xfrm>
            <a:off x="301752" y="1527048"/>
            <a:ext cx="8503920" cy="4854280"/>
          </a:xfrm>
        </p:spPr>
        <p:txBody>
          <a:bodyPr>
            <a:noAutofit/>
          </a:bodyPr>
          <a:lstStyle/>
          <a:p>
            <a:endParaRPr lang="en-US" sz="2200" dirty="0" smtClean="0">
              <a:latin typeface="Times New Roman" panose="02020603050405020304" pitchFamily="18" charset="0"/>
              <a:cs typeface="Times New Roman" panose="02020603050405020304" pitchFamily="18" charset="0"/>
            </a:endParaRPr>
          </a:p>
          <a:p>
            <a:pPr>
              <a:buClr>
                <a:schemeClr val="accent2"/>
              </a:buClr>
              <a:buSzPct val="75000"/>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Scrum </a:t>
            </a:r>
            <a:r>
              <a:rPr lang="en-US" sz="2200" dirty="0">
                <a:latin typeface="Times New Roman" panose="02020603050405020304" pitchFamily="18" charset="0"/>
                <a:cs typeface="Times New Roman" panose="02020603050405020304" pitchFamily="18" charset="0"/>
              </a:rPr>
              <a:t>is a process framework used to manage product development and other knowledge work. </a:t>
            </a:r>
            <a:endParaRPr lang="en-US" sz="2200" dirty="0" smtClean="0">
              <a:latin typeface="Times New Roman" panose="02020603050405020304" pitchFamily="18" charset="0"/>
              <a:cs typeface="Times New Roman" panose="02020603050405020304" pitchFamily="18" charset="0"/>
            </a:endParaRPr>
          </a:p>
          <a:p>
            <a:pPr>
              <a:buClr>
                <a:srgbClr val="C1B915"/>
              </a:buClr>
              <a:buSzPct val="75000"/>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Scrum is empirical in that it provides a means for teams to establish a hypothesis of how they think something works, try it out, reflect on the experience, and make the appropriate adjustments.  That is, when the framework is used properly</a:t>
            </a:r>
            <a:r>
              <a:rPr lang="en-US" sz="2200" dirty="0" smtClean="0">
                <a:latin typeface="Times New Roman" panose="02020603050405020304" pitchFamily="18" charset="0"/>
                <a:cs typeface="Times New Roman" panose="02020603050405020304" pitchFamily="18" charset="0"/>
              </a:rPr>
              <a:t>.</a:t>
            </a:r>
          </a:p>
          <a:p>
            <a:pPr>
              <a:buClr>
                <a:srgbClr val="C1B915"/>
              </a:buClr>
              <a:buSzPct val="75000"/>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Scrum is structured in a way that allows teams to incorporate practices from other frameworks where they make sense for the team’s context</a:t>
            </a:r>
            <a:r>
              <a:rPr lang="en-US" sz="2200" dirty="0" smtClean="0">
                <a:latin typeface="Times New Roman" panose="02020603050405020304" pitchFamily="18" charset="0"/>
                <a:cs typeface="Times New Roman" panose="02020603050405020304" pitchFamily="18" charset="0"/>
              </a:rPr>
              <a:t>.</a:t>
            </a:r>
          </a:p>
          <a:p>
            <a:pPr>
              <a:buClr>
                <a:srgbClr val="C1B915"/>
              </a:buClr>
              <a:buSzPct val="75000"/>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Scrum appears simple, yet has practices that deeply influence the work experience and that capture key adaptive and agile qualities. </a:t>
            </a:r>
            <a:r>
              <a:rPr lang="en-US" altLang="en-US" sz="2200" i="1" dirty="0">
                <a:latin typeface="Times New Roman" panose="02020603050405020304" pitchFamily="18" charset="0"/>
                <a:cs typeface="Times New Roman" panose="02020603050405020304" pitchFamily="18" charset="0"/>
              </a:rPr>
              <a:t> </a:t>
            </a:r>
          </a:p>
          <a:p>
            <a:pPr>
              <a:buClr>
                <a:srgbClr val="C1B915"/>
              </a:buClr>
              <a:buFont typeface="Courier New" panose="02070309020205020404" pitchFamily="49" charset="0"/>
              <a:buChar char="o"/>
            </a:pPr>
            <a:endParaRPr lang="en-US" sz="2200" dirty="0" smtClean="0">
              <a:solidFill>
                <a:schemeClr val="tx2"/>
              </a:solidFill>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63141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What is Scrum?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lstStyle/>
          <a:p>
            <a:pPr marL="0" indent="0">
              <a:buNone/>
            </a:pPr>
            <a:r>
              <a:rPr lang="en-GB" b="1" dirty="0">
                <a:solidFill>
                  <a:schemeClr val="tx2"/>
                </a:solidFill>
                <a:latin typeface="Times New Roman" panose="02020603050405020304" pitchFamily="18" charset="0"/>
                <a:cs typeface="Times New Roman" panose="02020603050405020304" pitchFamily="18" charset="0"/>
              </a:rPr>
              <a:t>Scrum</a:t>
            </a:r>
            <a:r>
              <a:rPr lang="en-GB" dirty="0" smtClean="0">
                <a:solidFill>
                  <a:schemeClr val="tx2"/>
                </a:solidFill>
                <a:latin typeface="Times New Roman" panose="02020603050405020304" pitchFamily="18" charset="0"/>
                <a:cs typeface="Times New Roman" panose="02020603050405020304" pitchFamily="18" charset="0"/>
              </a:rPr>
              <a:t>:</a:t>
            </a:r>
            <a:endParaRPr lang="en-GB" dirty="0">
              <a:solidFill>
                <a:schemeClr val="tx2"/>
              </a:solidFill>
              <a:latin typeface="Times New Roman" panose="02020603050405020304" pitchFamily="18" charset="0"/>
              <a:cs typeface="Times New Roman" panose="02020603050405020304" pitchFamily="18" charset="0"/>
            </a:endParaRPr>
          </a:p>
          <a:p>
            <a:pPr lvl="1"/>
            <a:r>
              <a:rPr lang="en-GB" dirty="0">
                <a:solidFill>
                  <a:schemeClr val="tx1"/>
                </a:solidFill>
                <a:latin typeface="Times New Roman" panose="02020603050405020304" pitchFamily="18" charset="0"/>
                <a:cs typeface="Times New Roman" panose="02020603050405020304" pitchFamily="18" charset="0"/>
              </a:rPr>
              <a:t>Is an agile, lightweight process</a:t>
            </a:r>
          </a:p>
          <a:p>
            <a:pPr lvl="1"/>
            <a:r>
              <a:rPr lang="en-GB" dirty="0">
                <a:solidFill>
                  <a:schemeClr val="tx1"/>
                </a:solidFill>
                <a:latin typeface="Times New Roman" panose="02020603050405020304" pitchFamily="18" charset="0"/>
                <a:cs typeface="Times New Roman" panose="02020603050405020304" pitchFamily="18" charset="0"/>
              </a:rPr>
              <a:t>Can manage and control software and product development</a:t>
            </a:r>
          </a:p>
          <a:p>
            <a:pPr lvl="1"/>
            <a:r>
              <a:rPr lang="en-GB" dirty="0">
                <a:solidFill>
                  <a:schemeClr val="tx1"/>
                </a:solidFill>
                <a:latin typeface="Times New Roman" panose="02020603050405020304" pitchFamily="18" charset="0"/>
                <a:cs typeface="Times New Roman" panose="02020603050405020304" pitchFamily="18" charset="0"/>
              </a:rPr>
              <a:t>Uses iterative, incremental practices</a:t>
            </a:r>
          </a:p>
          <a:p>
            <a:pPr lvl="1"/>
            <a:r>
              <a:rPr lang="en-GB" dirty="0">
                <a:solidFill>
                  <a:schemeClr val="tx1"/>
                </a:solidFill>
                <a:latin typeface="Times New Roman" panose="02020603050405020304" pitchFamily="18" charset="0"/>
                <a:cs typeface="Times New Roman" panose="02020603050405020304" pitchFamily="18" charset="0"/>
              </a:rPr>
              <a:t>Has a simple implementation</a:t>
            </a:r>
          </a:p>
          <a:p>
            <a:pPr lvl="1"/>
            <a:r>
              <a:rPr lang="en-GB" dirty="0">
                <a:solidFill>
                  <a:schemeClr val="tx1"/>
                </a:solidFill>
                <a:latin typeface="Times New Roman" panose="02020603050405020304" pitchFamily="18" charset="0"/>
                <a:cs typeface="Times New Roman" panose="02020603050405020304" pitchFamily="18" charset="0"/>
              </a:rPr>
              <a:t>Increases productivity</a:t>
            </a:r>
          </a:p>
          <a:p>
            <a:pPr lvl="1"/>
            <a:r>
              <a:rPr lang="en-GB" dirty="0">
                <a:solidFill>
                  <a:schemeClr val="tx1"/>
                </a:solidFill>
                <a:latin typeface="Times New Roman" panose="02020603050405020304" pitchFamily="18" charset="0"/>
                <a:cs typeface="Times New Roman" panose="02020603050405020304" pitchFamily="18" charset="0"/>
              </a:rPr>
              <a:t>Reduces </a:t>
            </a:r>
            <a:r>
              <a:rPr lang="en-GB" dirty="0" smtClean="0">
                <a:solidFill>
                  <a:schemeClr val="tx1"/>
                </a:solidFill>
                <a:latin typeface="Times New Roman" panose="02020603050405020304" pitchFamily="18" charset="0"/>
                <a:cs typeface="Times New Roman" panose="02020603050405020304" pitchFamily="18" charset="0"/>
              </a:rPr>
              <a:t>time</a:t>
            </a:r>
            <a:endParaRPr lang="en-GB" dirty="0">
              <a:solidFill>
                <a:schemeClr val="tx1"/>
              </a:solidFill>
              <a:latin typeface="Times New Roman" panose="02020603050405020304" pitchFamily="18" charset="0"/>
              <a:cs typeface="Times New Roman" panose="02020603050405020304" pitchFamily="18" charset="0"/>
            </a:endParaRPr>
          </a:p>
          <a:p>
            <a:pPr lvl="1"/>
            <a:r>
              <a:rPr lang="en-GB" dirty="0">
                <a:solidFill>
                  <a:schemeClr val="tx1"/>
                </a:solidFill>
                <a:latin typeface="Times New Roman" panose="02020603050405020304" pitchFamily="18" charset="0"/>
                <a:cs typeface="Times New Roman" panose="02020603050405020304" pitchFamily="18" charset="0"/>
              </a:rPr>
              <a:t>Embraces the opposite of the waterfall approach…</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36206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Scrum Principles</a:t>
            </a:r>
            <a:endParaRPr lang="en-IN" dirty="0"/>
          </a:p>
        </p:txBody>
      </p:sp>
      <p:pic>
        <p:nvPicPr>
          <p:cNvPr id="5" name="Content Placeholder 4"/>
          <p:cNvPicPr>
            <a:picLocks noGrp="1"/>
          </p:cNvPicPr>
          <p:nvPr>
            <p:ph sz="quarter" idx="1"/>
          </p:nvPr>
        </p:nvPicPr>
        <p:blipFill rotWithShape="1">
          <a:blip r:embed="rId2">
            <a:extLst>
              <a:ext uri="{28A0092B-C50C-407E-A947-70E740481C1C}">
                <a14:useLocalDpi xmlns:a14="http://schemas.microsoft.com/office/drawing/2010/main" val="0"/>
              </a:ext>
            </a:extLst>
          </a:blip>
          <a:srcRect l="18867" t="12247" r="18633" b="4420"/>
          <a:stretch/>
        </p:blipFill>
        <p:spPr bwMode="auto">
          <a:xfrm>
            <a:off x="1979712" y="1844824"/>
            <a:ext cx="5184576" cy="403244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145196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dirty="0" smtClean="0"/>
              <a:t>Scrum at a Glance</a:t>
            </a:r>
          </a:p>
        </p:txBody>
      </p:sp>
      <p:sp>
        <p:nvSpPr>
          <p:cNvPr id="7171" name="AutoShape 3"/>
          <p:cNvSpPr>
            <a:spLocks noChangeArrowheads="1"/>
          </p:cNvSpPr>
          <p:nvPr/>
        </p:nvSpPr>
        <p:spPr bwMode="auto">
          <a:xfrm>
            <a:off x="5853113" y="4133850"/>
            <a:ext cx="1066800" cy="758825"/>
          </a:xfrm>
          <a:prstGeom prst="rightArrow">
            <a:avLst>
              <a:gd name="adj1" fmla="val 50000"/>
              <a:gd name="adj2" fmla="val 35146"/>
            </a:avLst>
          </a:prstGeom>
          <a:solidFill>
            <a:schemeClr val="accent1"/>
          </a:solidFill>
          <a:ln w="31750" algn="ctr">
            <a:solidFill>
              <a:schemeClr val="tx1"/>
            </a:solidFill>
            <a:miter lim="800000"/>
            <a:headEnd/>
            <a:tailEnd/>
          </a:ln>
        </p:spPr>
        <p:txBody>
          <a:bodyPr wrap="none" anchor="ctr"/>
          <a:lstStyle/>
          <a:p>
            <a:endParaRPr lang="en-US"/>
          </a:p>
        </p:txBody>
      </p:sp>
      <p:sp>
        <p:nvSpPr>
          <p:cNvPr id="7172" name="Rectangle 4"/>
          <p:cNvSpPr>
            <a:spLocks noChangeArrowheads="1"/>
          </p:cNvSpPr>
          <p:nvPr/>
        </p:nvSpPr>
        <p:spPr bwMode="auto">
          <a:xfrm>
            <a:off x="4557713" y="4343400"/>
            <a:ext cx="838200" cy="381000"/>
          </a:xfrm>
          <a:prstGeom prst="rect">
            <a:avLst/>
          </a:prstGeom>
          <a:solidFill>
            <a:schemeClr val="accent1"/>
          </a:solidFill>
          <a:ln w="31750" algn="ctr">
            <a:solidFill>
              <a:schemeClr val="tx1"/>
            </a:solidFill>
            <a:miter lim="800000"/>
            <a:headEnd/>
            <a:tailEnd/>
          </a:ln>
        </p:spPr>
        <p:txBody>
          <a:bodyPr wrap="none" anchor="ctr"/>
          <a:lstStyle/>
          <a:p>
            <a:endParaRPr lang="en-US"/>
          </a:p>
        </p:txBody>
      </p:sp>
      <p:sp>
        <p:nvSpPr>
          <p:cNvPr id="7173" name="AutoShape 5"/>
          <p:cNvSpPr>
            <a:spLocks noChangeArrowheads="1"/>
          </p:cNvSpPr>
          <p:nvPr/>
        </p:nvSpPr>
        <p:spPr bwMode="auto">
          <a:xfrm rot="6109147" flipH="1" flipV="1">
            <a:off x="3957638" y="1400175"/>
            <a:ext cx="1981200" cy="1752600"/>
          </a:xfrm>
          <a:custGeom>
            <a:avLst/>
            <a:gdLst>
              <a:gd name="T0" fmla="*/ 1619631 w 21600"/>
              <a:gd name="T1" fmla="*/ 199358 h 21600"/>
              <a:gd name="T2" fmla="*/ 167852 w 21600"/>
              <a:gd name="T3" fmla="*/ 697145 h 21600"/>
              <a:gd name="T4" fmla="*/ 1437562 w 21600"/>
              <a:gd name="T5" fmla="*/ 395309 h 21600"/>
              <a:gd name="T6" fmla="*/ 1513417 w 21600"/>
              <a:gd name="T7" fmla="*/ 1869197 h 21600"/>
              <a:gd name="T8" fmla="*/ 993902 w 21600"/>
              <a:gd name="T9" fmla="*/ 1701645 h 21600"/>
              <a:gd name="T10" fmla="*/ 1183217 w 21600"/>
              <a:gd name="T11" fmla="*/ 1242074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040" y="17756"/>
                </a:moveTo>
                <a:cubicBezTo>
                  <a:pt x="16744" y="16496"/>
                  <a:pt x="18474" y="13783"/>
                  <a:pt x="18474" y="10800"/>
                </a:cubicBezTo>
                <a:cubicBezTo>
                  <a:pt x="18474" y="6561"/>
                  <a:pt x="15038" y="3126"/>
                  <a:pt x="10800" y="3126"/>
                </a:cubicBezTo>
                <a:cubicBezTo>
                  <a:pt x="7268" y="3125"/>
                  <a:pt x="4192" y="5536"/>
                  <a:pt x="3348" y="8965"/>
                </a:cubicBezTo>
                <a:lnTo>
                  <a:pt x="313" y="8218"/>
                </a:lnTo>
                <a:cubicBezTo>
                  <a:pt x="1501" y="3392"/>
                  <a:pt x="5829" y="-1"/>
                  <a:pt x="10800" y="0"/>
                </a:cubicBezTo>
                <a:cubicBezTo>
                  <a:pt x="16764" y="0"/>
                  <a:pt x="21600" y="4835"/>
                  <a:pt x="21600" y="10800"/>
                </a:cubicBezTo>
                <a:cubicBezTo>
                  <a:pt x="21600" y="14998"/>
                  <a:pt x="19166" y="18816"/>
                  <a:pt x="15360" y="20589"/>
                </a:cubicBezTo>
                <a:lnTo>
                  <a:pt x="16500" y="23037"/>
                </a:lnTo>
                <a:lnTo>
                  <a:pt x="10836" y="20972"/>
                </a:lnTo>
                <a:lnTo>
                  <a:pt x="12900" y="15308"/>
                </a:lnTo>
                <a:lnTo>
                  <a:pt x="14040" y="17756"/>
                </a:lnTo>
                <a:close/>
              </a:path>
            </a:pathLst>
          </a:custGeom>
          <a:solidFill>
            <a:schemeClr val="accent1"/>
          </a:solidFill>
          <a:ln w="31750" algn="ctr">
            <a:solidFill>
              <a:schemeClr val="tx1"/>
            </a:solidFill>
            <a:miter lim="800000"/>
            <a:headEnd/>
            <a:tailEnd/>
          </a:ln>
        </p:spPr>
        <p:txBody>
          <a:bodyPr wrap="none" anchor="ctr"/>
          <a:lstStyle/>
          <a:p>
            <a:endParaRPr lang="en-US"/>
          </a:p>
        </p:txBody>
      </p:sp>
      <p:sp>
        <p:nvSpPr>
          <p:cNvPr id="7174" name="AutoShape 6"/>
          <p:cNvSpPr>
            <a:spLocks noChangeAspect="1" noChangeArrowheads="1"/>
          </p:cNvSpPr>
          <p:nvPr/>
        </p:nvSpPr>
        <p:spPr bwMode="auto">
          <a:xfrm>
            <a:off x="881063" y="5502275"/>
            <a:ext cx="919162" cy="517525"/>
          </a:xfrm>
          <a:prstGeom prst="cube">
            <a:avLst>
              <a:gd name="adj" fmla="val 25000"/>
            </a:avLst>
          </a:prstGeom>
          <a:solidFill>
            <a:srgbClr val="99CCFF"/>
          </a:solidFill>
          <a:ln w="31750">
            <a:solidFill>
              <a:srgbClr val="006CD8"/>
            </a:solidFill>
            <a:miter lim="800000"/>
            <a:headEnd/>
            <a:tailEnd/>
          </a:ln>
        </p:spPr>
        <p:txBody>
          <a:bodyPr wrap="none" anchor="ctr"/>
          <a:lstStyle/>
          <a:p>
            <a:endParaRPr lang="en-US"/>
          </a:p>
        </p:txBody>
      </p:sp>
      <p:sp>
        <p:nvSpPr>
          <p:cNvPr id="7175" name="AutoShape 7"/>
          <p:cNvSpPr>
            <a:spLocks noChangeAspect="1" noChangeArrowheads="1"/>
          </p:cNvSpPr>
          <p:nvPr/>
        </p:nvSpPr>
        <p:spPr bwMode="auto">
          <a:xfrm>
            <a:off x="1192213" y="5086350"/>
            <a:ext cx="919162" cy="517525"/>
          </a:xfrm>
          <a:prstGeom prst="cube">
            <a:avLst>
              <a:gd name="adj" fmla="val 25000"/>
            </a:avLst>
          </a:prstGeom>
          <a:solidFill>
            <a:srgbClr val="99CCFF"/>
          </a:solidFill>
          <a:ln w="31750">
            <a:solidFill>
              <a:srgbClr val="006CD8"/>
            </a:solidFill>
            <a:miter lim="800000"/>
            <a:headEnd/>
            <a:tailEnd/>
          </a:ln>
        </p:spPr>
        <p:txBody>
          <a:bodyPr wrap="none" anchor="ctr"/>
          <a:lstStyle/>
          <a:p>
            <a:endParaRPr lang="en-US"/>
          </a:p>
        </p:txBody>
      </p:sp>
      <p:sp>
        <p:nvSpPr>
          <p:cNvPr id="7176" name="AutoShape 8"/>
          <p:cNvSpPr>
            <a:spLocks noChangeAspect="1" noChangeArrowheads="1"/>
          </p:cNvSpPr>
          <p:nvPr/>
        </p:nvSpPr>
        <p:spPr bwMode="auto">
          <a:xfrm>
            <a:off x="962025" y="4684713"/>
            <a:ext cx="919163" cy="517525"/>
          </a:xfrm>
          <a:prstGeom prst="cube">
            <a:avLst>
              <a:gd name="adj" fmla="val 25000"/>
            </a:avLst>
          </a:prstGeom>
          <a:solidFill>
            <a:srgbClr val="99CCFF"/>
          </a:solidFill>
          <a:ln w="31750">
            <a:solidFill>
              <a:srgbClr val="006CD8"/>
            </a:solidFill>
            <a:miter lim="800000"/>
            <a:headEnd/>
            <a:tailEnd/>
          </a:ln>
        </p:spPr>
        <p:txBody>
          <a:bodyPr wrap="none" anchor="ctr"/>
          <a:lstStyle/>
          <a:p>
            <a:endParaRPr lang="en-US"/>
          </a:p>
        </p:txBody>
      </p:sp>
      <p:sp>
        <p:nvSpPr>
          <p:cNvPr id="7177" name="AutoShape 9"/>
          <p:cNvSpPr>
            <a:spLocks noChangeAspect="1" noChangeArrowheads="1"/>
          </p:cNvSpPr>
          <p:nvPr/>
        </p:nvSpPr>
        <p:spPr bwMode="auto">
          <a:xfrm>
            <a:off x="1419225" y="4283075"/>
            <a:ext cx="919163" cy="517525"/>
          </a:xfrm>
          <a:prstGeom prst="cube">
            <a:avLst>
              <a:gd name="adj" fmla="val 25000"/>
            </a:avLst>
          </a:prstGeom>
          <a:solidFill>
            <a:srgbClr val="CCFFFF"/>
          </a:solidFill>
          <a:ln w="31750">
            <a:solidFill>
              <a:srgbClr val="336666"/>
            </a:solidFill>
            <a:miter lim="800000"/>
            <a:headEnd/>
            <a:tailEnd/>
          </a:ln>
        </p:spPr>
        <p:txBody>
          <a:bodyPr wrap="none" anchor="ctr"/>
          <a:lstStyle/>
          <a:p>
            <a:endParaRPr lang="en-US"/>
          </a:p>
        </p:txBody>
      </p:sp>
      <p:grpSp>
        <p:nvGrpSpPr>
          <p:cNvPr id="2" name="Group 10"/>
          <p:cNvGrpSpPr>
            <a:grpSpLocks noChangeAspect="1"/>
          </p:cNvGrpSpPr>
          <p:nvPr/>
        </p:nvGrpSpPr>
        <p:grpSpPr bwMode="auto">
          <a:xfrm>
            <a:off x="3567113" y="4200525"/>
            <a:ext cx="895350" cy="665163"/>
            <a:chOff x="2550" y="2556"/>
            <a:chExt cx="810" cy="602"/>
          </a:xfrm>
        </p:grpSpPr>
        <p:sp>
          <p:nvSpPr>
            <p:cNvPr id="7191" name="AutoShape 11"/>
            <p:cNvSpPr>
              <a:spLocks noChangeAspect="1" noChangeArrowheads="1"/>
            </p:cNvSpPr>
            <p:nvPr/>
          </p:nvSpPr>
          <p:spPr bwMode="auto">
            <a:xfrm>
              <a:off x="2688" y="2830"/>
              <a:ext cx="672" cy="328"/>
            </a:xfrm>
            <a:prstGeom prst="cube">
              <a:avLst>
                <a:gd name="adj" fmla="val 81991"/>
              </a:avLst>
            </a:prstGeom>
            <a:solidFill>
              <a:srgbClr val="CCFFFF"/>
            </a:solidFill>
            <a:ln w="31750">
              <a:solidFill>
                <a:srgbClr val="336666"/>
              </a:solidFill>
              <a:miter lim="800000"/>
              <a:headEnd/>
              <a:tailEnd/>
            </a:ln>
          </p:spPr>
          <p:txBody>
            <a:bodyPr wrap="none" anchor="ctr"/>
            <a:lstStyle/>
            <a:p>
              <a:endParaRPr lang="en-US"/>
            </a:p>
          </p:txBody>
        </p:sp>
        <p:sp>
          <p:nvSpPr>
            <p:cNvPr id="7192" name="AutoShape 12"/>
            <p:cNvSpPr>
              <a:spLocks noChangeAspect="1" noChangeArrowheads="1"/>
            </p:cNvSpPr>
            <p:nvPr/>
          </p:nvSpPr>
          <p:spPr bwMode="auto">
            <a:xfrm>
              <a:off x="2642" y="2739"/>
              <a:ext cx="672" cy="328"/>
            </a:xfrm>
            <a:prstGeom prst="cube">
              <a:avLst>
                <a:gd name="adj" fmla="val 81991"/>
              </a:avLst>
            </a:prstGeom>
            <a:solidFill>
              <a:srgbClr val="CCFFFF"/>
            </a:solidFill>
            <a:ln w="31750">
              <a:solidFill>
                <a:srgbClr val="336666"/>
              </a:solidFill>
              <a:miter lim="800000"/>
              <a:headEnd/>
              <a:tailEnd/>
            </a:ln>
          </p:spPr>
          <p:txBody>
            <a:bodyPr wrap="none" anchor="ctr"/>
            <a:lstStyle/>
            <a:p>
              <a:endParaRPr lang="en-US"/>
            </a:p>
          </p:txBody>
        </p:sp>
        <p:sp>
          <p:nvSpPr>
            <p:cNvPr id="7193" name="AutoShape 13"/>
            <p:cNvSpPr>
              <a:spLocks noChangeAspect="1" noChangeArrowheads="1"/>
            </p:cNvSpPr>
            <p:nvPr/>
          </p:nvSpPr>
          <p:spPr bwMode="auto">
            <a:xfrm>
              <a:off x="2596" y="2648"/>
              <a:ext cx="672" cy="328"/>
            </a:xfrm>
            <a:prstGeom prst="cube">
              <a:avLst>
                <a:gd name="adj" fmla="val 81991"/>
              </a:avLst>
            </a:prstGeom>
            <a:solidFill>
              <a:srgbClr val="CCFFFF"/>
            </a:solidFill>
            <a:ln w="31750">
              <a:solidFill>
                <a:srgbClr val="336666"/>
              </a:solidFill>
              <a:miter lim="800000"/>
              <a:headEnd/>
              <a:tailEnd/>
            </a:ln>
          </p:spPr>
          <p:txBody>
            <a:bodyPr wrap="none" anchor="ctr"/>
            <a:lstStyle/>
            <a:p>
              <a:endParaRPr lang="en-US"/>
            </a:p>
          </p:txBody>
        </p:sp>
        <p:sp>
          <p:nvSpPr>
            <p:cNvPr id="7194" name="AutoShape 14"/>
            <p:cNvSpPr>
              <a:spLocks noChangeAspect="1" noChangeArrowheads="1"/>
            </p:cNvSpPr>
            <p:nvPr/>
          </p:nvSpPr>
          <p:spPr bwMode="auto">
            <a:xfrm>
              <a:off x="2550" y="2556"/>
              <a:ext cx="672" cy="328"/>
            </a:xfrm>
            <a:prstGeom prst="cube">
              <a:avLst>
                <a:gd name="adj" fmla="val 81991"/>
              </a:avLst>
            </a:prstGeom>
            <a:solidFill>
              <a:srgbClr val="CCFFFF"/>
            </a:solidFill>
            <a:ln w="31750">
              <a:solidFill>
                <a:srgbClr val="336666"/>
              </a:solidFill>
              <a:miter lim="800000"/>
              <a:headEnd/>
              <a:tailEnd/>
            </a:ln>
          </p:spPr>
          <p:txBody>
            <a:bodyPr wrap="none" anchor="ctr"/>
            <a:lstStyle/>
            <a:p>
              <a:endParaRPr lang="en-US"/>
            </a:p>
          </p:txBody>
        </p:sp>
      </p:grpSp>
      <p:sp>
        <p:nvSpPr>
          <p:cNvPr id="7179" name="Text Box 15"/>
          <p:cNvSpPr txBox="1">
            <a:spLocks noChangeArrowheads="1"/>
          </p:cNvSpPr>
          <p:nvPr/>
        </p:nvSpPr>
        <p:spPr bwMode="auto">
          <a:xfrm>
            <a:off x="4999038" y="3402013"/>
            <a:ext cx="895350" cy="336550"/>
          </a:xfrm>
          <a:prstGeom prst="rect">
            <a:avLst/>
          </a:prstGeom>
          <a:noFill/>
          <a:ln w="31750" algn="ctr">
            <a:noFill/>
            <a:miter lim="800000"/>
            <a:headEnd/>
            <a:tailEnd/>
          </a:ln>
        </p:spPr>
        <p:txBody>
          <a:bodyPr wrap="none">
            <a:spAutoFit/>
          </a:bodyPr>
          <a:lstStyle/>
          <a:p>
            <a:pPr algn="ctr">
              <a:spcBef>
                <a:spcPct val="50000"/>
              </a:spcBef>
            </a:pPr>
            <a:r>
              <a:rPr lang="en-US" sz="1600"/>
              <a:t>30 days</a:t>
            </a:r>
          </a:p>
        </p:txBody>
      </p:sp>
      <p:sp>
        <p:nvSpPr>
          <p:cNvPr id="7180" name="Text Box 16"/>
          <p:cNvSpPr txBox="1">
            <a:spLocks noChangeArrowheads="1"/>
          </p:cNvSpPr>
          <p:nvPr/>
        </p:nvSpPr>
        <p:spPr bwMode="auto">
          <a:xfrm>
            <a:off x="4429125" y="2030413"/>
            <a:ext cx="974725" cy="336550"/>
          </a:xfrm>
          <a:prstGeom prst="rect">
            <a:avLst/>
          </a:prstGeom>
          <a:noFill/>
          <a:ln w="31750" algn="ctr">
            <a:noFill/>
            <a:miter lim="800000"/>
            <a:headEnd/>
            <a:tailEnd/>
          </a:ln>
        </p:spPr>
        <p:txBody>
          <a:bodyPr wrap="none">
            <a:spAutoFit/>
          </a:bodyPr>
          <a:lstStyle/>
          <a:p>
            <a:pPr algn="ctr">
              <a:spcBef>
                <a:spcPct val="50000"/>
              </a:spcBef>
            </a:pPr>
            <a:r>
              <a:rPr lang="en-US" sz="1600"/>
              <a:t>24 hours</a:t>
            </a:r>
          </a:p>
        </p:txBody>
      </p:sp>
      <p:sp>
        <p:nvSpPr>
          <p:cNvPr id="7181" name="AutoShape 17"/>
          <p:cNvSpPr>
            <a:spLocks noChangeArrowheads="1"/>
          </p:cNvSpPr>
          <p:nvPr/>
        </p:nvSpPr>
        <p:spPr bwMode="auto">
          <a:xfrm rot="15490853" flipV="1">
            <a:off x="4339432" y="2523331"/>
            <a:ext cx="2312988" cy="2085975"/>
          </a:xfrm>
          <a:custGeom>
            <a:avLst/>
            <a:gdLst>
              <a:gd name="T0" fmla="*/ 2082653 w 21600"/>
              <a:gd name="T1" fmla="*/ 418450 h 21600"/>
              <a:gd name="T2" fmla="*/ 212773 w 21600"/>
              <a:gd name="T3" fmla="*/ 1233526 h 21600"/>
              <a:gd name="T4" fmla="*/ 1779181 w 21600"/>
              <a:gd name="T5" fmla="*/ 623088 h 21600"/>
              <a:gd name="T6" fmla="*/ 454245 w 21600"/>
              <a:gd name="T7" fmla="*/ 2182548 h 21600"/>
              <a:gd name="T8" fmla="*/ 268242 w 21600"/>
              <a:gd name="T9" fmla="*/ 1595674 h 21600"/>
              <a:gd name="T10" fmla="*/ 919199 w 21600"/>
              <a:gd name="T11" fmla="*/ 142792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7273" y="17146"/>
                </a:moveTo>
                <a:cubicBezTo>
                  <a:pt x="8351" y="17746"/>
                  <a:pt x="9565" y="18061"/>
                  <a:pt x="10800" y="18061"/>
                </a:cubicBezTo>
                <a:cubicBezTo>
                  <a:pt x="14810" y="18061"/>
                  <a:pt x="18061" y="14810"/>
                  <a:pt x="18061" y="10800"/>
                </a:cubicBezTo>
                <a:cubicBezTo>
                  <a:pt x="18061" y="6789"/>
                  <a:pt x="14810" y="3539"/>
                  <a:pt x="10800" y="3539"/>
                </a:cubicBezTo>
                <a:cubicBezTo>
                  <a:pt x="6789" y="3539"/>
                  <a:pt x="3539" y="6789"/>
                  <a:pt x="3539" y="10800"/>
                </a:cubicBezTo>
                <a:cubicBezTo>
                  <a:pt x="3538" y="11333"/>
                  <a:pt x="3597" y="11866"/>
                  <a:pt x="3714" y="12386"/>
                </a:cubicBezTo>
                <a:lnTo>
                  <a:pt x="261" y="13160"/>
                </a:lnTo>
                <a:cubicBezTo>
                  <a:pt x="87" y="12385"/>
                  <a:pt x="0" y="11594"/>
                  <a:pt x="0" y="10800"/>
                </a:cubicBezTo>
                <a:cubicBezTo>
                  <a:pt x="0" y="4835"/>
                  <a:pt x="4835" y="0"/>
                  <a:pt x="10800" y="0"/>
                </a:cubicBezTo>
                <a:cubicBezTo>
                  <a:pt x="16764" y="0"/>
                  <a:pt x="21600" y="4835"/>
                  <a:pt x="21600" y="10800"/>
                </a:cubicBezTo>
                <a:cubicBezTo>
                  <a:pt x="21600" y="16764"/>
                  <a:pt x="16764" y="21600"/>
                  <a:pt x="10800" y="21600"/>
                </a:cubicBezTo>
                <a:cubicBezTo>
                  <a:pt x="8964" y="21600"/>
                  <a:pt x="7158" y="21132"/>
                  <a:pt x="5554" y="20240"/>
                </a:cubicBezTo>
                <a:lnTo>
                  <a:pt x="4242" y="22600"/>
                </a:lnTo>
                <a:lnTo>
                  <a:pt x="2505" y="16523"/>
                </a:lnTo>
                <a:lnTo>
                  <a:pt x="8584" y="14786"/>
                </a:lnTo>
                <a:lnTo>
                  <a:pt x="7273" y="17146"/>
                </a:lnTo>
                <a:close/>
              </a:path>
            </a:pathLst>
          </a:custGeom>
          <a:solidFill>
            <a:schemeClr val="accent1"/>
          </a:solidFill>
          <a:ln w="31750" algn="ctr">
            <a:solidFill>
              <a:schemeClr val="tx1"/>
            </a:solidFill>
            <a:miter lim="800000"/>
            <a:headEnd/>
            <a:tailEnd/>
          </a:ln>
        </p:spPr>
        <p:txBody>
          <a:bodyPr wrap="none" anchor="ctr"/>
          <a:lstStyle/>
          <a:p>
            <a:endParaRPr lang="en-US"/>
          </a:p>
        </p:txBody>
      </p:sp>
      <p:sp>
        <p:nvSpPr>
          <p:cNvPr id="7182" name="AutoShape 18"/>
          <p:cNvSpPr>
            <a:spLocks noChangeArrowheads="1"/>
          </p:cNvSpPr>
          <p:nvPr/>
        </p:nvSpPr>
        <p:spPr bwMode="auto">
          <a:xfrm>
            <a:off x="2424113" y="4133850"/>
            <a:ext cx="1066800" cy="758825"/>
          </a:xfrm>
          <a:prstGeom prst="rightArrow">
            <a:avLst>
              <a:gd name="adj1" fmla="val 50000"/>
              <a:gd name="adj2" fmla="val 35146"/>
            </a:avLst>
          </a:prstGeom>
          <a:solidFill>
            <a:schemeClr val="accent1"/>
          </a:solidFill>
          <a:ln w="31750" algn="ctr">
            <a:solidFill>
              <a:schemeClr val="tx1"/>
            </a:solidFill>
            <a:miter lim="800000"/>
            <a:headEnd/>
            <a:tailEnd/>
          </a:ln>
        </p:spPr>
        <p:txBody>
          <a:bodyPr wrap="none" anchor="ctr"/>
          <a:lstStyle/>
          <a:p>
            <a:endParaRPr lang="en-US"/>
          </a:p>
        </p:txBody>
      </p:sp>
      <p:sp>
        <p:nvSpPr>
          <p:cNvPr id="7183" name="AutoShape 19"/>
          <p:cNvSpPr>
            <a:spLocks noChangeAspect="1" noChangeArrowheads="1"/>
          </p:cNvSpPr>
          <p:nvPr/>
        </p:nvSpPr>
        <p:spPr bwMode="auto">
          <a:xfrm>
            <a:off x="6991350" y="4276725"/>
            <a:ext cx="919163" cy="517525"/>
          </a:xfrm>
          <a:prstGeom prst="cube">
            <a:avLst>
              <a:gd name="adj" fmla="val 25000"/>
            </a:avLst>
          </a:prstGeom>
          <a:solidFill>
            <a:srgbClr val="FFFFFF"/>
          </a:solidFill>
          <a:ln w="31750">
            <a:solidFill>
              <a:schemeClr val="tx1"/>
            </a:solidFill>
            <a:miter lim="800000"/>
            <a:headEnd/>
            <a:tailEnd/>
          </a:ln>
        </p:spPr>
        <p:txBody>
          <a:bodyPr wrap="none" anchor="ctr"/>
          <a:lstStyle/>
          <a:p>
            <a:endParaRPr lang="en-US"/>
          </a:p>
        </p:txBody>
      </p:sp>
      <p:sp>
        <p:nvSpPr>
          <p:cNvPr id="7184" name="AutoShape 20"/>
          <p:cNvSpPr>
            <a:spLocks/>
          </p:cNvSpPr>
          <p:nvPr/>
        </p:nvSpPr>
        <p:spPr bwMode="auto">
          <a:xfrm>
            <a:off x="2119313" y="4876800"/>
            <a:ext cx="304800" cy="1143000"/>
          </a:xfrm>
          <a:prstGeom prst="rightBrace">
            <a:avLst>
              <a:gd name="adj1" fmla="val 31250"/>
              <a:gd name="adj2" fmla="val 50000"/>
            </a:avLst>
          </a:prstGeom>
          <a:noFill/>
          <a:ln w="19050">
            <a:solidFill>
              <a:schemeClr val="tx1"/>
            </a:solidFill>
            <a:round/>
            <a:headEnd/>
            <a:tailEnd/>
          </a:ln>
        </p:spPr>
        <p:txBody>
          <a:bodyPr wrap="none" anchor="ctr"/>
          <a:lstStyle/>
          <a:p>
            <a:endParaRPr lang="en-US"/>
          </a:p>
        </p:txBody>
      </p:sp>
      <p:sp>
        <p:nvSpPr>
          <p:cNvPr id="7185" name="Text Box 21"/>
          <p:cNvSpPr txBox="1">
            <a:spLocks noChangeArrowheads="1"/>
          </p:cNvSpPr>
          <p:nvPr/>
        </p:nvSpPr>
        <p:spPr bwMode="auto">
          <a:xfrm>
            <a:off x="2424113" y="5181600"/>
            <a:ext cx="3041650" cy="581025"/>
          </a:xfrm>
          <a:prstGeom prst="rect">
            <a:avLst/>
          </a:prstGeom>
          <a:noFill/>
          <a:ln w="31750" algn="ctr">
            <a:noFill/>
            <a:miter lim="800000"/>
            <a:headEnd/>
            <a:tailEnd/>
          </a:ln>
        </p:spPr>
        <p:txBody>
          <a:bodyPr wrap="none">
            <a:spAutoFit/>
          </a:bodyPr>
          <a:lstStyle/>
          <a:p>
            <a:pPr algn="l"/>
            <a:r>
              <a:rPr lang="en-US" sz="1600"/>
              <a:t>Product Backlog</a:t>
            </a:r>
          </a:p>
          <a:p>
            <a:pPr algn="l"/>
            <a:r>
              <a:rPr lang="en-US" sz="1600"/>
              <a:t>As prioritized by Product Owner</a:t>
            </a:r>
          </a:p>
        </p:txBody>
      </p:sp>
      <p:sp>
        <p:nvSpPr>
          <p:cNvPr id="7186" name="Text Box 22"/>
          <p:cNvSpPr txBox="1">
            <a:spLocks noChangeArrowheads="1"/>
          </p:cNvSpPr>
          <p:nvPr/>
        </p:nvSpPr>
        <p:spPr bwMode="auto">
          <a:xfrm>
            <a:off x="1052513" y="3943350"/>
            <a:ext cx="1492250" cy="336550"/>
          </a:xfrm>
          <a:prstGeom prst="rect">
            <a:avLst/>
          </a:prstGeom>
          <a:noFill/>
          <a:ln w="31750" algn="ctr">
            <a:noFill/>
            <a:miter lim="800000"/>
            <a:headEnd/>
            <a:tailEnd/>
          </a:ln>
        </p:spPr>
        <p:txBody>
          <a:bodyPr wrap="none">
            <a:spAutoFit/>
          </a:bodyPr>
          <a:lstStyle/>
          <a:p>
            <a:pPr algn="l"/>
            <a:r>
              <a:rPr lang="en-US" sz="1600"/>
              <a:t>Sprint Backlog</a:t>
            </a:r>
          </a:p>
        </p:txBody>
      </p:sp>
      <p:sp>
        <p:nvSpPr>
          <p:cNvPr id="7187" name="Text Box 23"/>
          <p:cNvSpPr txBox="1">
            <a:spLocks noChangeArrowheads="1"/>
          </p:cNvSpPr>
          <p:nvPr/>
        </p:nvSpPr>
        <p:spPr bwMode="auto">
          <a:xfrm>
            <a:off x="3033713" y="3400425"/>
            <a:ext cx="1436687" cy="825500"/>
          </a:xfrm>
          <a:prstGeom prst="rect">
            <a:avLst/>
          </a:prstGeom>
          <a:noFill/>
          <a:ln w="31750" algn="ctr">
            <a:noFill/>
            <a:miter lim="800000"/>
            <a:headEnd/>
            <a:tailEnd/>
          </a:ln>
        </p:spPr>
        <p:txBody>
          <a:bodyPr wrap="none">
            <a:spAutoFit/>
          </a:bodyPr>
          <a:lstStyle/>
          <a:p>
            <a:pPr algn="ctr"/>
            <a:r>
              <a:rPr lang="en-US" sz="1600" dirty="0"/>
              <a:t>Backlog tasks</a:t>
            </a:r>
          </a:p>
          <a:p>
            <a:pPr algn="ctr"/>
            <a:r>
              <a:rPr lang="en-US" sz="1600" dirty="0"/>
              <a:t>expanded</a:t>
            </a:r>
          </a:p>
          <a:p>
            <a:pPr algn="ctr"/>
            <a:r>
              <a:rPr lang="en-US" sz="1600" dirty="0"/>
              <a:t>by team</a:t>
            </a:r>
          </a:p>
        </p:txBody>
      </p:sp>
      <p:sp>
        <p:nvSpPr>
          <p:cNvPr id="7188" name="Text Box 24"/>
          <p:cNvSpPr txBox="1">
            <a:spLocks noChangeArrowheads="1"/>
          </p:cNvSpPr>
          <p:nvPr/>
        </p:nvSpPr>
        <p:spPr bwMode="auto">
          <a:xfrm>
            <a:off x="6459538" y="4905375"/>
            <a:ext cx="2076450" cy="581025"/>
          </a:xfrm>
          <a:prstGeom prst="rect">
            <a:avLst/>
          </a:prstGeom>
          <a:noFill/>
          <a:ln w="31750" algn="ctr">
            <a:noFill/>
            <a:miter lim="800000"/>
            <a:headEnd/>
            <a:tailEnd/>
          </a:ln>
        </p:spPr>
        <p:txBody>
          <a:bodyPr wrap="none">
            <a:spAutoFit/>
          </a:bodyPr>
          <a:lstStyle/>
          <a:p>
            <a:pPr algn="ctr"/>
            <a:r>
              <a:rPr lang="en-US" sz="1600"/>
              <a:t>Potentially Shippable</a:t>
            </a:r>
          </a:p>
          <a:p>
            <a:pPr algn="ctr"/>
            <a:r>
              <a:rPr lang="en-US" sz="1600"/>
              <a:t>Product Increment</a:t>
            </a:r>
          </a:p>
        </p:txBody>
      </p:sp>
      <p:sp>
        <p:nvSpPr>
          <p:cNvPr id="7189" name="Text Box 25"/>
          <p:cNvSpPr txBox="1">
            <a:spLocks noChangeArrowheads="1"/>
          </p:cNvSpPr>
          <p:nvPr/>
        </p:nvSpPr>
        <p:spPr bwMode="auto">
          <a:xfrm>
            <a:off x="2843213" y="2276475"/>
            <a:ext cx="1277937" cy="581025"/>
          </a:xfrm>
          <a:prstGeom prst="rect">
            <a:avLst/>
          </a:prstGeom>
          <a:noFill/>
          <a:ln w="31750" algn="ctr">
            <a:noFill/>
            <a:miter lim="800000"/>
            <a:headEnd/>
            <a:tailEnd/>
          </a:ln>
        </p:spPr>
        <p:txBody>
          <a:bodyPr wrap="none">
            <a:spAutoFit/>
          </a:bodyPr>
          <a:lstStyle/>
          <a:p>
            <a:pPr algn="ctr"/>
            <a:r>
              <a:rPr lang="en-US" sz="1600"/>
              <a:t>Daily Scrum</a:t>
            </a:r>
          </a:p>
          <a:p>
            <a:pPr algn="ctr"/>
            <a:r>
              <a:rPr lang="en-US" sz="1600"/>
              <a:t>Meeting</a:t>
            </a:r>
          </a:p>
        </p:txBody>
      </p:sp>
      <p:sp>
        <p:nvSpPr>
          <p:cNvPr id="7190" name="Text Box 26"/>
          <p:cNvSpPr txBox="1">
            <a:spLocks noChangeArrowheads="1"/>
          </p:cNvSpPr>
          <p:nvPr/>
        </p:nvSpPr>
        <p:spPr bwMode="auto">
          <a:xfrm>
            <a:off x="6581775" y="5791200"/>
            <a:ext cx="2362200" cy="501650"/>
          </a:xfrm>
          <a:prstGeom prst="rect">
            <a:avLst/>
          </a:prstGeom>
          <a:noFill/>
          <a:ln w="31750" algn="ctr">
            <a:noFill/>
            <a:miter lim="800000"/>
            <a:headEnd/>
            <a:tailEnd/>
          </a:ln>
        </p:spPr>
        <p:txBody>
          <a:bodyPr>
            <a:spAutoFit/>
          </a:bodyPr>
          <a:lstStyle/>
          <a:p>
            <a:pPr algn="l">
              <a:spcBef>
                <a:spcPct val="50000"/>
              </a:spcBef>
            </a:pPr>
            <a:r>
              <a:rPr lang="en-US" sz="900"/>
              <a:t>Source: Adapted from </a:t>
            </a:r>
            <a:r>
              <a:rPr lang="en-US" sz="900" i="1"/>
              <a:t>Agile Software Development with Scrum </a:t>
            </a:r>
            <a:r>
              <a:rPr lang="en-US" sz="900"/>
              <a:t>by Ken Schwaber and Mike Beedle.</a:t>
            </a:r>
          </a:p>
        </p:txBody>
      </p:sp>
    </p:spTree>
    <p:extLst>
      <p:ext uri="{BB962C8B-B14F-4D97-AF65-F5344CB8AC3E}">
        <p14:creationId xmlns:p14="http://schemas.microsoft.com/office/powerpoint/2010/main" val="275441430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pPr eaLnBrk="1" hangingPunct="1"/>
            <a:r>
              <a:rPr lang="en-US" dirty="0" smtClean="0"/>
              <a:t>Scrum Framework</a:t>
            </a:r>
          </a:p>
        </p:txBody>
      </p:sp>
      <p:grpSp>
        <p:nvGrpSpPr>
          <p:cNvPr id="5" name="Group 4"/>
          <p:cNvGrpSpPr/>
          <p:nvPr/>
        </p:nvGrpSpPr>
        <p:grpSpPr>
          <a:xfrm>
            <a:off x="873836" y="1722349"/>
            <a:ext cx="7226556" cy="4442956"/>
            <a:chOff x="650875" y="1208088"/>
            <a:chExt cx="7953375" cy="5421312"/>
          </a:xfrm>
        </p:grpSpPr>
        <p:grpSp>
          <p:nvGrpSpPr>
            <p:cNvPr id="2" name="Group 2"/>
            <p:cNvGrpSpPr>
              <a:grpSpLocks/>
            </p:cNvGrpSpPr>
            <p:nvPr/>
          </p:nvGrpSpPr>
          <p:grpSpPr bwMode="auto">
            <a:xfrm>
              <a:off x="650875" y="1208088"/>
              <a:ext cx="3727450" cy="1839912"/>
              <a:chOff x="0" y="0"/>
              <a:chExt cx="2608" cy="1288"/>
            </a:xfrm>
          </p:grpSpPr>
          <p:sp>
            <p:nvSpPr>
              <p:cNvPr id="21507" name="AutoShape 3"/>
              <p:cNvSpPr>
                <a:spLocks/>
              </p:cNvSpPr>
              <p:nvPr/>
            </p:nvSpPr>
            <p:spPr bwMode="auto">
              <a:xfrm>
                <a:off x="8" y="0"/>
                <a:ext cx="2600" cy="1288"/>
              </a:xfrm>
              <a:prstGeom prst="roundRect">
                <a:avLst>
                  <a:gd name="adj" fmla="val 14903"/>
                </a:avLst>
              </a:prstGeom>
              <a:blipFill dpi="0" rotWithShape="0">
                <a:blip r:embed="rId2" cstate="print"/>
                <a:srcRect/>
                <a:tile tx="0" ty="0" sx="100000" sy="100000" flip="none" algn="tl"/>
              </a:blipFill>
              <a:ln w="25400">
                <a:solidFill>
                  <a:srgbClr val="003C83"/>
                </a:solidFill>
                <a:round/>
                <a:headEnd/>
                <a:tailEnd/>
              </a:ln>
              <a:effectLst>
                <a:outerShdw dist="63500" dir="2700000" algn="ctr" rotWithShape="0">
                  <a:schemeClr val="bg2">
                    <a:alpha val="29999"/>
                  </a:schemeClr>
                </a:outerShdw>
              </a:effectLst>
            </p:spPr>
            <p:txBody>
              <a:bodyPr lIns="82296" tIns="41148" rIns="82296" bIns="41148"/>
              <a:lstStyle/>
              <a:p>
                <a:pPr algn="ctr" defTabSz="822325">
                  <a:defRPr/>
                </a:pPr>
                <a:endParaRPr lang="en-US">
                  <a:solidFill>
                    <a:srgbClr val="000000"/>
                  </a:solidFill>
                  <a:latin typeface="Gill Sans" charset="0"/>
                  <a:ea typeface="ヒラギノ角ゴ Pro W3" charset="-128"/>
                  <a:sym typeface="Gill Sans" charset="0"/>
                </a:endParaRPr>
              </a:p>
            </p:txBody>
          </p:sp>
          <p:sp>
            <p:nvSpPr>
              <p:cNvPr id="9239" name="Rectangle 4"/>
              <p:cNvSpPr>
                <a:spLocks/>
              </p:cNvSpPr>
              <p:nvPr/>
            </p:nvSpPr>
            <p:spPr bwMode="auto">
              <a:xfrm>
                <a:off x="96" y="392"/>
                <a:ext cx="1768" cy="832"/>
              </a:xfrm>
              <a:prstGeom prst="rect">
                <a:avLst/>
              </a:prstGeom>
              <a:noFill/>
              <a:ln w="9525">
                <a:noFill/>
                <a:miter lim="800000"/>
                <a:headEnd/>
                <a:tailEnd/>
              </a:ln>
            </p:spPr>
            <p:txBody>
              <a:bodyPr lIns="45720" rIns="45720"/>
              <a:lstStyle/>
              <a:p>
                <a:pPr algn="l" defTabSz="822325">
                  <a:buClr>
                    <a:srgbClr val="FFFFFF"/>
                  </a:buClr>
                  <a:buSzPct val="125000"/>
                  <a:buFont typeface="Gill Sans" charset="0"/>
                  <a:buChar char="•"/>
                  <a:tabLst>
                    <a:tab pos="960438" algn="l"/>
                  </a:tabLst>
                </a:pPr>
                <a:r>
                  <a:rPr lang="en-US" dirty="0">
                    <a:latin typeface="Gill Sans" charset="0"/>
                    <a:ea typeface="ヒラギノ角ゴ Pro W3" charset="-128"/>
                    <a:sym typeface="Gill Sans" charset="0"/>
                  </a:rPr>
                  <a:t>Product owner</a:t>
                </a:r>
              </a:p>
              <a:p>
                <a:pPr algn="l" defTabSz="822325">
                  <a:buClr>
                    <a:srgbClr val="FFFFFF"/>
                  </a:buClr>
                  <a:buSzPct val="125000"/>
                  <a:buFont typeface="Gill Sans" charset="0"/>
                  <a:buChar char="•"/>
                  <a:tabLst>
                    <a:tab pos="960438" algn="l"/>
                  </a:tabLst>
                </a:pPr>
                <a:r>
                  <a:rPr lang="en-US" dirty="0">
                    <a:latin typeface="Gill Sans" charset="0"/>
                    <a:ea typeface="ヒラギノ角ゴ Pro W3" charset="-128"/>
                    <a:sym typeface="Gill Sans" charset="0"/>
                  </a:rPr>
                  <a:t>Scrum Master</a:t>
                </a:r>
              </a:p>
              <a:p>
                <a:pPr algn="l" defTabSz="822325">
                  <a:buClr>
                    <a:srgbClr val="FFFFFF"/>
                  </a:buClr>
                  <a:buSzPct val="125000"/>
                  <a:buFont typeface="Gill Sans" charset="0"/>
                  <a:buChar char="•"/>
                  <a:tabLst>
                    <a:tab pos="960438" algn="l"/>
                  </a:tabLst>
                </a:pPr>
                <a:r>
                  <a:rPr lang="en-US" dirty="0" err="1" smtClean="0">
                    <a:latin typeface="Gill Sans" charset="0"/>
                    <a:ea typeface="ヒラギノ角ゴ Pro W3" charset="-128"/>
                    <a:sym typeface="Gill Sans" charset="0"/>
                  </a:rPr>
                  <a:t>ProjectTeam</a:t>
                </a:r>
                <a:endParaRPr lang="en-US" dirty="0">
                  <a:latin typeface="Gill Sans" charset="0"/>
                  <a:ea typeface="ヒラギノ角ゴ Pro W3" charset="-128"/>
                  <a:sym typeface="Gill Sans" charset="0"/>
                </a:endParaRPr>
              </a:p>
            </p:txBody>
          </p:sp>
          <p:sp>
            <p:nvSpPr>
              <p:cNvPr id="9240" name="Rectangle 5"/>
              <p:cNvSpPr>
                <a:spLocks/>
              </p:cNvSpPr>
              <p:nvPr/>
            </p:nvSpPr>
            <p:spPr bwMode="auto">
              <a:xfrm>
                <a:off x="304" y="0"/>
                <a:ext cx="1200" cy="376"/>
              </a:xfrm>
              <a:prstGeom prst="rect">
                <a:avLst/>
              </a:prstGeom>
              <a:solidFill>
                <a:srgbClr val="003C83"/>
              </a:solidFill>
              <a:ln w="25400">
                <a:noFill/>
                <a:miter lim="800000"/>
                <a:headEnd/>
                <a:tailEnd/>
              </a:ln>
            </p:spPr>
            <p:txBody>
              <a:bodyPr lIns="82296" tIns="41148" rIns="82296" bIns="41148"/>
              <a:lstStyle/>
              <a:p>
                <a:pPr algn="ctr" defTabSz="822325"/>
                <a:endParaRPr lang="en-US">
                  <a:solidFill>
                    <a:srgbClr val="000000"/>
                  </a:solidFill>
                  <a:latin typeface="Gill Sans" charset="0"/>
                  <a:ea typeface="ヒラギノ角ゴ Pro W3" charset="-128"/>
                  <a:sym typeface="Gill Sans" charset="0"/>
                </a:endParaRPr>
              </a:p>
            </p:txBody>
          </p:sp>
          <p:sp>
            <p:nvSpPr>
              <p:cNvPr id="9241" name="AutoShape 6"/>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w="25400">
                <a:noFill/>
                <a:miter lim="800000"/>
                <a:headEnd/>
                <a:tailEnd/>
              </a:ln>
            </p:spPr>
            <p:txBody>
              <a:bodyPr/>
              <a:lstStyle/>
              <a:p>
                <a:endParaRPr lang="en-US"/>
              </a:p>
            </p:txBody>
          </p:sp>
          <p:sp>
            <p:nvSpPr>
              <p:cNvPr id="9242" name="AutoShape 7"/>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w="25400">
                <a:noFill/>
                <a:miter lim="800000"/>
                <a:headEnd/>
                <a:tailEnd/>
              </a:ln>
            </p:spPr>
            <p:txBody>
              <a:bodyPr/>
              <a:lstStyle/>
              <a:p>
                <a:endParaRPr lang="en-US"/>
              </a:p>
            </p:txBody>
          </p:sp>
          <p:sp>
            <p:nvSpPr>
              <p:cNvPr id="9243" name="Rectangle 8"/>
              <p:cNvSpPr>
                <a:spLocks/>
              </p:cNvSpPr>
              <p:nvPr/>
            </p:nvSpPr>
            <p:spPr bwMode="auto">
              <a:xfrm>
                <a:off x="0" y="216"/>
                <a:ext cx="392" cy="160"/>
              </a:xfrm>
              <a:prstGeom prst="rect">
                <a:avLst/>
              </a:prstGeom>
              <a:solidFill>
                <a:srgbClr val="003C83"/>
              </a:solidFill>
              <a:ln w="25400">
                <a:noFill/>
                <a:miter lim="800000"/>
                <a:headEnd/>
                <a:tailEnd/>
              </a:ln>
            </p:spPr>
            <p:txBody>
              <a:bodyPr lIns="82296" tIns="41148" rIns="82296" bIns="41148"/>
              <a:lstStyle/>
              <a:p>
                <a:pPr algn="ctr" defTabSz="822325"/>
                <a:endParaRPr lang="en-US">
                  <a:solidFill>
                    <a:srgbClr val="000000"/>
                  </a:solidFill>
                  <a:latin typeface="Gill Sans" charset="0"/>
                  <a:ea typeface="ヒラギノ角ゴ Pro W3" charset="-128"/>
                  <a:sym typeface="Gill Sans" charset="0"/>
                </a:endParaRPr>
              </a:p>
            </p:txBody>
          </p:sp>
          <p:sp>
            <p:nvSpPr>
              <p:cNvPr id="9244" name="Rectangle 9"/>
              <p:cNvSpPr>
                <a:spLocks/>
              </p:cNvSpPr>
              <p:nvPr/>
            </p:nvSpPr>
            <p:spPr bwMode="auto">
              <a:xfrm>
                <a:off x="1352" y="0"/>
                <a:ext cx="392" cy="160"/>
              </a:xfrm>
              <a:prstGeom prst="rect">
                <a:avLst/>
              </a:prstGeom>
              <a:solidFill>
                <a:srgbClr val="003C83"/>
              </a:solidFill>
              <a:ln w="25400">
                <a:noFill/>
                <a:miter lim="800000"/>
                <a:headEnd/>
                <a:tailEnd/>
              </a:ln>
            </p:spPr>
            <p:txBody>
              <a:bodyPr lIns="82296" tIns="41148" rIns="82296" bIns="41148"/>
              <a:lstStyle/>
              <a:p>
                <a:pPr algn="ctr" defTabSz="822325"/>
                <a:endParaRPr lang="en-US">
                  <a:solidFill>
                    <a:srgbClr val="000000"/>
                  </a:solidFill>
                  <a:latin typeface="Gill Sans" charset="0"/>
                  <a:ea typeface="ヒラギノ角ゴ Pro W3" charset="-128"/>
                  <a:sym typeface="Gill Sans" charset="0"/>
                </a:endParaRPr>
              </a:p>
            </p:txBody>
          </p:sp>
          <p:sp>
            <p:nvSpPr>
              <p:cNvPr id="9245" name="Rectangle 10"/>
              <p:cNvSpPr>
                <a:spLocks/>
              </p:cNvSpPr>
              <p:nvPr/>
            </p:nvSpPr>
            <p:spPr bwMode="auto">
              <a:xfrm>
                <a:off x="104" y="8"/>
                <a:ext cx="1336" cy="352"/>
              </a:xfrm>
              <a:prstGeom prst="rect">
                <a:avLst/>
              </a:prstGeom>
              <a:noFill/>
              <a:ln w="9525">
                <a:noFill/>
                <a:miter lim="800000"/>
                <a:headEnd/>
                <a:tailEnd/>
              </a:ln>
            </p:spPr>
            <p:txBody>
              <a:bodyPr lIns="45720" rIns="45720"/>
              <a:lstStyle/>
              <a:p>
                <a:pPr algn="l" defTabSz="822325">
                  <a:tabLst>
                    <a:tab pos="960438" algn="l"/>
                  </a:tabLst>
                </a:pPr>
                <a:r>
                  <a:rPr lang="en-US" dirty="0">
                    <a:solidFill>
                      <a:srgbClr val="FFFFFF"/>
                    </a:solidFill>
                    <a:latin typeface="Gill Sans" charset="0"/>
                    <a:ea typeface="ヒラギノ角ゴ Pro W3" charset="-128"/>
                    <a:sym typeface="Gill Sans" charset="0"/>
                  </a:rPr>
                  <a:t>Roles</a:t>
                </a:r>
              </a:p>
            </p:txBody>
          </p:sp>
        </p:grpSp>
        <p:grpSp>
          <p:nvGrpSpPr>
            <p:cNvPr id="3" name="Group 11"/>
            <p:cNvGrpSpPr>
              <a:grpSpLocks/>
            </p:cNvGrpSpPr>
            <p:nvPr/>
          </p:nvGrpSpPr>
          <p:grpSpPr bwMode="auto">
            <a:xfrm>
              <a:off x="2903538" y="2601913"/>
              <a:ext cx="3725862" cy="2274887"/>
              <a:chOff x="0" y="0"/>
              <a:chExt cx="2608" cy="1592"/>
            </a:xfrm>
          </p:grpSpPr>
          <p:sp>
            <p:nvSpPr>
              <p:cNvPr id="21516" name="AutoShape 12"/>
              <p:cNvSpPr>
                <a:spLocks/>
              </p:cNvSpPr>
              <p:nvPr/>
            </p:nvSpPr>
            <p:spPr bwMode="auto">
              <a:xfrm>
                <a:off x="8" y="0"/>
                <a:ext cx="2600" cy="1592"/>
              </a:xfrm>
              <a:prstGeom prst="roundRect">
                <a:avLst>
                  <a:gd name="adj" fmla="val 12060"/>
                </a:avLst>
              </a:prstGeom>
              <a:blipFill dpi="0" rotWithShape="0">
                <a:blip r:embed="rId2" cstate="print"/>
                <a:srcRect/>
                <a:tile tx="0" ty="0" sx="100000" sy="100000" flip="none" algn="tl"/>
              </a:blipFill>
              <a:ln w="25400">
                <a:solidFill>
                  <a:srgbClr val="003C83"/>
                </a:solidFill>
                <a:round/>
                <a:headEnd/>
                <a:tailEnd/>
              </a:ln>
              <a:effectLst>
                <a:outerShdw dist="63500" dir="2700000" algn="ctr" rotWithShape="0">
                  <a:schemeClr val="bg2">
                    <a:alpha val="29999"/>
                  </a:schemeClr>
                </a:outerShdw>
              </a:effectLst>
            </p:spPr>
            <p:txBody>
              <a:bodyPr lIns="82296" tIns="41148" rIns="82296" bIns="41148"/>
              <a:lstStyle/>
              <a:p>
                <a:pPr algn="ctr" defTabSz="822325">
                  <a:defRPr/>
                </a:pPr>
                <a:endParaRPr lang="en-US">
                  <a:solidFill>
                    <a:srgbClr val="000000"/>
                  </a:solidFill>
                  <a:latin typeface="Gill Sans" charset="0"/>
                  <a:ea typeface="ヒラギノ角ゴ Pro W3" charset="-128"/>
                  <a:sym typeface="Gill Sans" charset="0"/>
                </a:endParaRPr>
              </a:p>
            </p:txBody>
          </p:sp>
          <p:sp>
            <p:nvSpPr>
              <p:cNvPr id="9231" name="Rectangle 13"/>
              <p:cNvSpPr>
                <a:spLocks/>
              </p:cNvSpPr>
              <p:nvPr/>
            </p:nvSpPr>
            <p:spPr bwMode="auto">
              <a:xfrm>
                <a:off x="96" y="392"/>
                <a:ext cx="2320" cy="1088"/>
              </a:xfrm>
              <a:prstGeom prst="rect">
                <a:avLst/>
              </a:prstGeom>
              <a:noFill/>
              <a:ln w="9525">
                <a:noFill/>
                <a:miter lim="800000"/>
                <a:headEnd/>
                <a:tailEnd/>
              </a:ln>
            </p:spPr>
            <p:txBody>
              <a:bodyPr lIns="45720" rIns="45720"/>
              <a:lstStyle/>
              <a:p>
                <a:pPr algn="l" defTabSz="822325">
                  <a:buClr>
                    <a:srgbClr val="FFFFFF"/>
                  </a:buClr>
                  <a:buSzPct val="125000"/>
                  <a:buFont typeface="Gill Sans" charset="0"/>
                  <a:buChar char="•"/>
                  <a:tabLst>
                    <a:tab pos="960438" algn="l"/>
                  </a:tabLst>
                </a:pPr>
                <a:r>
                  <a:rPr lang="en-US" dirty="0">
                    <a:latin typeface="Gill Sans" charset="0"/>
                    <a:ea typeface="ヒラギノ角ゴ Pro W3" charset="-128"/>
                    <a:sym typeface="Gill Sans" charset="0"/>
                  </a:rPr>
                  <a:t>Sprint planning</a:t>
                </a:r>
              </a:p>
              <a:p>
                <a:pPr defTabSz="822325">
                  <a:buClr>
                    <a:srgbClr val="FFFFFF"/>
                  </a:buClr>
                  <a:buSzPct val="125000"/>
                  <a:buFont typeface="Gill Sans" charset="0"/>
                  <a:buChar char="•"/>
                  <a:tabLst>
                    <a:tab pos="960438" algn="l"/>
                  </a:tabLst>
                </a:pPr>
                <a:r>
                  <a:rPr lang="en-US" dirty="0" smtClean="0">
                    <a:latin typeface="Gill Sans" charset="0"/>
                    <a:ea typeface="ヒラギノ角ゴ Pro W3" charset="-128"/>
                    <a:sym typeface="Gill Sans" charset="0"/>
                  </a:rPr>
                  <a:t>Daily scrum meeting</a:t>
                </a:r>
              </a:p>
              <a:p>
                <a:pPr algn="l" defTabSz="822325">
                  <a:buClr>
                    <a:srgbClr val="FFFFFF"/>
                  </a:buClr>
                  <a:buSzPct val="125000"/>
                  <a:buFont typeface="Gill Sans" charset="0"/>
                  <a:buChar char="•"/>
                  <a:tabLst>
                    <a:tab pos="960438" algn="l"/>
                  </a:tabLst>
                </a:pPr>
                <a:r>
                  <a:rPr lang="en-US" dirty="0" smtClean="0">
                    <a:latin typeface="Gill Sans" charset="0"/>
                    <a:ea typeface="ヒラギノ角ゴ Pro W3" charset="-128"/>
                    <a:sym typeface="Gill Sans" charset="0"/>
                  </a:rPr>
                  <a:t>Sprint </a:t>
                </a:r>
                <a:r>
                  <a:rPr lang="en-US" dirty="0">
                    <a:latin typeface="Gill Sans" charset="0"/>
                    <a:ea typeface="ヒラギノ角ゴ Pro W3" charset="-128"/>
                    <a:sym typeface="Gill Sans" charset="0"/>
                  </a:rPr>
                  <a:t>review</a:t>
                </a:r>
              </a:p>
              <a:p>
                <a:pPr algn="l" defTabSz="822325">
                  <a:buClr>
                    <a:srgbClr val="FFFFFF"/>
                  </a:buClr>
                  <a:buSzPct val="125000"/>
                  <a:buFont typeface="Gill Sans" charset="0"/>
                  <a:buChar char="•"/>
                  <a:tabLst>
                    <a:tab pos="960438" algn="l"/>
                  </a:tabLst>
                </a:pPr>
                <a:r>
                  <a:rPr lang="en-US" dirty="0">
                    <a:latin typeface="Gill Sans" charset="0"/>
                    <a:ea typeface="ヒラギノ角ゴ Pro W3" charset="-128"/>
                    <a:sym typeface="Gill Sans" charset="0"/>
                  </a:rPr>
                  <a:t>Sprint </a:t>
                </a:r>
                <a:r>
                  <a:rPr lang="en-US" dirty="0" smtClean="0">
                    <a:latin typeface="Gill Sans" charset="0"/>
                    <a:ea typeface="ヒラギノ角ゴ Pro W3" charset="-128"/>
                    <a:sym typeface="Gill Sans" charset="0"/>
                  </a:rPr>
                  <a:t>retrospective</a:t>
                </a:r>
                <a:endParaRPr lang="en-US" dirty="0">
                  <a:latin typeface="Gill Sans" charset="0"/>
                  <a:ea typeface="ヒラギノ角ゴ Pro W3" charset="-128"/>
                  <a:sym typeface="Gill Sans" charset="0"/>
                </a:endParaRPr>
              </a:p>
            </p:txBody>
          </p:sp>
          <p:sp>
            <p:nvSpPr>
              <p:cNvPr id="9232" name="Rectangle 14"/>
              <p:cNvSpPr>
                <a:spLocks/>
              </p:cNvSpPr>
              <p:nvPr/>
            </p:nvSpPr>
            <p:spPr bwMode="auto">
              <a:xfrm>
                <a:off x="304" y="0"/>
                <a:ext cx="1200" cy="376"/>
              </a:xfrm>
              <a:prstGeom prst="rect">
                <a:avLst/>
              </a:prstGeom>
              <a:solidFill>
                <a:srgbClr val="003C83"/>
              </a:solidFill>
              <a:ln w="25400">
                <a:noFill/>
                <a:miter lim="800000"/>
                <a:headEnd/>
                <a:tailEnd/>
              </a:ln>
            </p:spPr>
            <p:txBody>
              <a:bodyPr lIns="82296" tIns="41148" rIns="82296" bIns="41148"/>
              <a:lstStyle/>
              <a:p>
                <a:pPr algn="ctr" defTabSz="822325"/>
                <a:endParaRPr lang="en-US">
                  <a:solidFill>
                    <a:srgbClr val="000000"/>
                  </a:solidFill>
                  <a:latin typeface="Gill Sans" charset="0"/>
                  <a:ea typeface="ヒラギノ角ゴ Pro W3" charset="-128"/>
                  <a:sym typeface="Gill Sans" charset="0"/>
                </a:endParaRPr>
              </a:p>
            </p:txBody>
          </p:sp>
          <p:sp>
            <p:nvSpPr>
              <p:cNvPr id="9233" name="AutoShape 15"/>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w="25400">
                <a:noFill/>
                <a:miter lim="800000"/>
                <a:headEnd/>
                <a:tailEnd/>
              </a:ln>
            </p:spPr>
            <p:txBody>
              <a:bodyPr/>
              <a:lstStyle/>
              <a:p>
                <a:endParaRPr lang="en-US"/>
              </a:p>
            </p:txBody>
          </p:sp>
          <p:sp>
            <p:nvSpPr>
              <p:cNvPr id="9234" name="AutoShape 16"/>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w="25400">
                <a:noFill/>
                <a:miter lim="800000"/>
                <a:headEnd/>
                <a:tailEnd/>
              </a:ln>
            </p:spPr>
            <p:txBody>
              <a:bodyPr/>
              <a:lstStyle/>
              <a:p>
                <a:endParaRPr lang="en-US"/>
              </a:p>
            </p:txBody>
          </p:sp>
          <p:sp>
            <p:nvSpPr>
              <p:cNvPr id="9235" name="Rectangle 17"/>
              <p:cNvSpPr>
                <a:spLocks/>
              </p:cNvSpPr>
              <p:nvPr/>
            </p:nvSpPr>
            <p:spPr bwMode="auto">
              <a:xfrm>
                <a:off x="0" y="216"/>
                <a:ext cx="392" cy="160"/>
              </a:xfrm>
              <a:prstGeom prst="rect">
                <a:avLst/>
              </a:prstGeom>
              <a:solidFill>
                <a:srgbClr val="003C83"/>
              </a:solidFill>
              <a:ln w="25400">
                <a:noFill/>
                <a:miter lim="800000"/>
                <a:headEnd/>
                <a:tailEnd/>
              </a:ln>
            </p:spPr>
            <p:txBody>
              <a:bodyPr lIns="82296" tIns="41148" rIns="82296" bIns="41148"/>
              <a:lstStyle/>
              <a:p>
                <a:pPr algn="ctr" defTabSz="822325"/>
                <a:endParaRPr lang="en-US">
                  <a:solidFill>
                    <a:srgbClr val="000000"/>
                  </a:solidFill>
                  <a:latin typeface="Gill Sans" charset="0"/>
                  <a:ea typeface="ヒラギノ角ゴ Pro W3" charset="-128"/>
                  <a:sym typeface="Gill Sans" charset="0"/>
                </a:endParaRPr>
              </a:p>
            </p:txBody>
          </p:sp>
          <p:sp>
            <p:nvSpPr>
              <p:cNvPr id="9236" name="Rectangle 18"/>
              <p:cNvSpPr>
                <a:spLocks/>
              </p:cNvSpPr>
              <p:nvPr/>
            </p:nvSpPr>
            <p:spPr bwMode="auto">
              <a:xfrm>
                <a:off x="1352" y="0"/>
                <a:ext cx="392" cy="160"/>
              </a:xfrm>
              <a:prstGeom prst="rect">
                <a:avLst/>
              </a:prstGeom>
              <a:solidFill>
                <a:srgbClr val="003C83"/>
              </a:solidFill>
              <a:ln w="25400">
                <a:noFill/>
                <a:miter lim="800000"/>
                <a:headEnd/>
                <a:tailEnd/>
              </a:ln>
            </p:spPr>
            <p:txBody>
              <a:bodyPr lIns="82296" tIns="41148" rIns="82296" bIns="41148"/>
              <a:lstStyle/>
              <a:p>
                <a:pPr algn="ctr" defTabSz="822325"/>
                <a:endParaRPr lang="en-US">
                  <a:solidFill>
                    <a:srgbClr val="000000"/>
                  </a:solidFill>
                  <a:latin typeface="Gill Sans" charset="0"/>
                  <a:ea typeface="ヒラギノ角ゴ Pro W3" charset="-128"/>
                  <a:sym typeface="Gill Sans" charset="0"/>
                </a:endParaRPr>
              </a:p>
            </p:txBody>
          </p:sp>
          <p:sp>
            <p:nvSpPr>
              <p:cNvPr id="9237" name="Rectangle 19"/>
              <p:cNvSpPr>
                <a:spLocks/>
              </p:cNvSpPr>
              <p:nvPr/>
            </p:nvSpPr>
            <p:spPr bwMode="auto">
              <a:xfrm>
                <a:off x="104" y="8"/>
                <a:ext cx="1512" cy="352"/>
              </a:xfrm>
              <a:prstGeom prst="rect">
                <a:avLst/>
              </a:prstGeom>
              <a:noFill/>
              <a:ln w="9525">
                <a:noFill/>
                <a:miter lim="800000"/>
                <a:headEnd/>
                <a:tailEnd/>
              </a:ln>
            </p:spPr>
            <p:txBody>
              <a:bodyPr lIns="45720" rIns="45720"/>
              <a:lstStyle/>
              <a:p>
                <a:pPr algn="l" defTabSz="822325">
                  <a:tabLst>
                    <a:tab pos="960438" algn="l"/>
                  </a:tabLst>
                </a:pPr>
                <a:r>
                  <a:rPr lang="en-US">
                    <a:solidFill>
                      <a:srgbClr val="FFFFFF"/>
                    </a:solidFill>
                    <a:latin typeface="Gill Sans" charset="0"/>
                    <a:ea typeface="ヒラギノ角ゴ Pro W3" charset="-128"/>
                    <a:sym typeface="Gill Sans" charset="0"/>
                  </a:rPr>
                  <a:t>Ceremonies</a:t>
                </a:r>
              </a:p>
            </p:txBody>
          </p:sp>
        </p:grpSp>
        <p:grpSp>
          <p:nvGrpSpPr>
            <p:cNvPr id="4" name="Group 20"/>
            <p:cNvGrpSpPr>
              <a:grpSpLocks/>
            </p:cNvGrpSpPr>
            <p:nvPr/>
          </p:nvGrpSpPr>
          <p:grpSpPr bwMode="auto">
            <a:xfrm>
              <a:off x="4835352" y="4787900"/>
              <a:ext cx="3768898" cy="1841500"/>
              <a:chOff x="-29" y="0"/>
              <a:chExt cx="2637" cy="1288"/>
            </a:xfrm>
          </p:grpSpPr>
          <p:sp>
            <p:nvSpPr>
              <p:cNvPr id="21525" name="AutoShape 21"/>
              <p:cNvSpPr>
                <a:spLocks/>
              </p:cNvSpPr>
              <p:nvPr/>
            </p:nvSpPr>
            <p:spPr bwMode="auto">
              <a:xfrm>
                <a:off x="8" y="0"/>
                <a:ext cx="2600" cy="1288"/>
              </a:xfrm>
              <a:prstGeom prst="roundRect">
                <a:avLst>
                  <a:gd name="adj" fmla="val 14903"/>
                </a:avLst>
              </a:prstGeom>
              <a:blipFill dpi="0" rotWithShape="0">
                <a:blip r:embed="rId2" cstate="print"/>
                <a:srcRect/>
                <a:tile tx="0" ty="0" sx="100000" sy="100000" flip="none" algn="tl"/>
              </a:blipFill>
              <a:ln w="25400">
                <a:solidFill>
                  <a:srgbClr val="003C83"/>
                </a:solidFill>
                <a:round/>
                <a:headEnd/>
                <a:tailEnd/>
              </a:ln>
              <a:effectLst>
                <a:outerShdw dist="63500" dir="2700000" algn="ctr" rotWithShape="0">
                  <a:schemeClr val="bg2">
                    <a:alpha val="29999"/>
                  </a:schemeClr>
                </a:outerShdw>
              </a:effectLst>
            </p:spPr>
            <p:txBody>
              <a:bodyPr lIns="82296" tIns="41148" rIns="82296" bIns="41148"/>
              <a:lstStyle/>
              <a:p>
                <a:pPr algn="ctr" defTabSz="822325">
                  <a:defRPr/>
                </a:pPr>
                <a:endParaRPr lang="en-US">
                  <a:solidFill>
                    <a:srgbClr val="000000"/>
                  </a:solidFill>
                  <a:latin typeface="Gill Sans" charset="0"/>
                  <a:ea typeface="ヒラギノ角ゴ Pro W3" charset="-128"/>
                  <a:sym typeface="Gill Sans" charset="0"/>
                </a:endParaRPr>
              </a:p>
            </p:txBody>
          </p:sp>
          <p:sp>
            <p:nvSpPr>
              <p:cNvPr id="9223" name="Rectangle 22"/>
              <p:cNvSpPr>
                <a:spLocks/>
              </p:cNvSpPr>
              <p:nvPr/>
            </p:nvSpPr>
            <p:spPr bwMode="auto">
              <a:xfrm>
                <a:off x="96" y="392"/>
                <a:ext cx="2376" cy="832"/>
              </a:xfrm>
              <a:prstGeom prst="rect">
                <a:avLst/>
              </a:prstGeom>
              <a:noFill/>
              <a:ln w="9525">
                <a:noFill/>
                <a:miter lim="800000"/>
                <a:headEnd/>
                <a:tailEnd/>
              </a:ln>
            </p:spPr>
            <p:txBody>
              <a:bodyPr lIns="45720" rIns="45720"/>
              <a:lstStyle/>
              <a:p>
                <a:pPr algn="l" defTabSz="822325">
                  <a:buClr>
                    <a:srgbClr val="FFFFFF"/>
                  </a:buClr>
                  <a:buSzPct val="125000"/>
                  <a:buFont typeface="Gill Sans" charset="0"/>
                  <a:buChar char="•"/>
                  <a:tabLst>
                    <a:tab pos="960438" algn="l"/>
                  </a:tabLst>
                </a:pPr>
                <a:r>
                  <a:rPr lang="en-US" dirty="0">
                    <a:latin typeface="Gill Sans" charset="0"/>
                    <a:ea typeface="ヒラギノ角ゴ Pro W3" charset="-128"/>
                    <a:sym typeface="Gill Sans" charset="0"/>
                  </a:rPr>
                  <a:t>Product backlog</a:t>
                </a:r>
              </a:p>
              <a:p>
                <a:pPr algn="l" defTabSz="822325">
                  <a:buClr>
                    <a:srgbClr val="FFFFFF"/>
                  </a:buClr>
                  <a:buSzPct val="125000"/>
                  <a:buFont typeface="Gill Sans" charset="0"/>
                  <a:buChar char="•"/>
                  <a:tabLst>
                    <a:tab pos="960438" algn="l"/>
                  </a:tabLst>
                </a:pPr>
                <a:r>
                  <a:rPr lang="en-US" dirty="0">
                    <a:latin typeface="Gill Sans" charset="0"/>
                    <a:ea typeface="ヒラギノ角ゴ Pro W3" charset="-128"/>
                    <a:sym typeface="Gill Sans" charset="0"/>
                  </a:rPr>
                  <a:t>Sprint backlog</a:t>
                </a:r>
              </a:p>
              <a:p>
                <a:pPr algn="l" defTabSz="822325">
                  <a:buClr>
                    <a:srgbClr val="FFFFFF"/>
                  </a:buClr>
                  <a:buSzPct val="125000"/>
                  <a:buFont typeface="Gill Sans" charset="0"/>
                  <a:buChar char="•"/>
                  <a:tabLst>
                    <a:tab pos="960438" algn="l"/>
                  </a:tabLst>
                </a:pPr>
                <a:r>
                  <a:rPr lang="en-US" dirty="0" err="1">
                    <a:latin typeface="Gill Sans" charset="0"/>
                    <a:ea typeface="ヒラギノ角ゴ Pro W3" charset="-128"/>
                    <a:sym typeface="Gill Sans" charset="0"/>
                  </a:rPr>
                  <a:t>Burndown</a:t>
                </a:r>
                <a:r>
                  <a:rPr lang="en-US" dirty="0">
                    <a:latin typeface="Gill Sans" charset="0"/>
                    <a:ea typeface="ヒラギノ角ゴ Pro W3" charset="-128"/>
                    <a:sym typeface="Gill Sans" charset="0"/>
                  </a:rPr>
                  <a:t> charts</a:t>
                </a:r>
              </a:p>
            </p:txBody>
          </p:sp>
          <p:sp>
            <p:nvSpPr>
              <p:cNvPr id="9224" name="Rectangle 23"/>
              <p:cNvSpPr>
                <a:spLocks/>
              </p:cNvSpPr>
              <p:nvPr/>
            </p:nvSpPr>
            <p:spPr bwMode="auto">
              <a:xfrm>
                <a:off x="304" y="0"/>
                <a:ext cx="1200" cy="376"/>
              </a:xfrm>
              <a:prstGeom prst="rect">
                <a:avLst/>
              </a:prstGeom>
              <a:solidFill>
                <a:srgbClr val="003C83"/>
              </a:solidFill>
              <a:ln w="25400">
                <a:noFill/>
                <a:miter lim="800000"/>
                <a:headEnd/>
                <a:tailEnd/>
              </a:ln>
            </p:spPr>
            <p:txBody>
              <a:bodyPr lIns="82296" tIns="41148" rIns="82296" bIns="41148"/>
              <a:lstStyle/>
              <a:p>
                <a:pPr algn="ctr" defTabSz="822325"/>
                <a:endParaRPr lang="en-US">
                  <a:solidFill>
                    <a:srgbClr val="000000"/>
                  </a:solidFill>
                  <a:latin typeface="Gill Sans" charset="0"/>
                  <a:ea typeface="ヒラギノ角ゴ Pro W3" charset="-128"/>
                  <a:sym typeface="Gill Sans" charset="0"/>
                </a:endParaRPr>
              </a:p>
            </p:txBody>
          </p:sp>
          <p:sp>
            <p:nvSpPr>
              <p:cNvPr id="9225" name="AutoShape 24"/>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w="25400">
                <a:noFill/>
                <a:miter lim="800000"/>
                <a:headEnd/>
                <a:tailEnd/>
              </a:ln>
            </p:spPr>
            <p:txBody>
              <a:bodyPr/>
              <a:lstStyle/>
              <a:p>
                <a:endParaRPr lang="en-US"/>
              </a:p>
            </p:txBody>
          </p:sp>
          <p:sp>
            <p:nvSpPr>
              <p:cNvPr id="9226" name="AutoShape 25"/>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w="25400">
                <a:noFill/>
                <a:miter lim="800000"/>
                <a:headEnd/>
                <a:tailEnd/>
              </a:ln>
            </p:spPr>
            <p:txBody>
              <a:bodyPr/>
              <a:lstStyle/>
              <a:p>
                <a:endParaRPr lang="en-US"/>
              </a:p>
            </p:txBody>
          </p:sp>
          <p:sp>
            <p:nvSpPr>
              <p:cNvPr id="9227" name="Rectangle 26"/>
              <p:cNvSpPr>
                <a:spLocks/>
              </p:cNvSpPr>
              <p:nvPr/>
            </p:nvSpPr>
            <p:spPr bwMode="auto">
              <a:xfrm>
                <a:off x="0" y="216"/>
                <a:ext cx="392" cy="160"/>
              </a:xfrm>
              <a:prstGeom prst="rect">
                <a:avLst/>
              </a:prstGeom>
              <a:solidFill>
                <a:srgbClr val="003C83"/>
              </a:solidFill>
              <a:ln w="25400">
                <a:noFill/>
                <a:miter lim="800000"/>
                <a:headEnd/>
                <a:tailEnd/>
              </a:ln>
            </p:spPr>
            <p:txBody>
              <a:bodyPr lIns="82296" tIns="41148" rIns="82296" bIns="41148"/>
              <a:lstStyle/>
              <a:p>
                <a:pPr algn="ctr" defTabSz="822325"/>
                <a:endParaRPr lang="en-US">
                  <a:solidFill>
                    <a:srgbClr val="000000"/>
                  </a:solidFill>
                  <a:latin typeface="Gill Sans" charset="0"/>
                  <a:ea typeface="ヒラギノ角ゴ Pro W3" charset="-128"/>
                  <a:sym typeface="Gill Sans" charset="0"/>
                </a:endParaRPr>
              </a:p>
            </p:txBody>
          </p:sp>
          <p:sp>
            <p:nvSpPr>
              <p:cNvPr id="9228" name="Rectangle 27"/>
              <p:cNvSpPr>
                <a:spLocks/>
              </p:cNvSpPr>
              <p:nvPr/>
            </p:nvSpPr>
            <p:spPr bwMode="auto">
              <a:xfrm>
                <a:off x="1352" y="0"/>
                <a:ext cx="392" cy="160"/>
              </a:xfrm>
              <a:prstGeom prst="rect">
                <a:avLst/>
              </a:prstGeom>
              <a:solidFill>
                <a:srgbClr val="003C83"/>
              </a:solidFill>
              <a:ln w="25400">
                <a:noFill/>
                <a:miter lim="800000"/>
                <a:headEnd/>
                <a:tailEnd/>
              </a:ln>
            </p:spPr>
            <p:txBody>
              <a:bodyPr lIns="82296" tIns="41148" rIns="82296" bIns="41148"/>
              <a:lstStyle/>
              <a:p>
                <a:pPr algn="ctr" defTabSz="822325"/>
                <a:endParaRPr lang="en-US">
                  <a:solidFill>
                    <a:srgbClr val="000000"/>
                  </a:solidFill>
                  <a:latin typeface="Gill Sans" charset="0"/>
                  <a:ea typeface="ヒラギノ角ゴ Pro W3" charset="-128"/>
                  <a:sym typeface="Gill Sans" charset="0"/>
                </a:endParaRPr>
              </a:p>
            </p:txBody>
          </p:sp>
          <p:sp>
            <p:nvSpPr>
              <p:cNvPr id="9229" name="Rectangle 28"/>
              <p:cNvSpPr>
                <a:spLocks/>
              </p:cNvSpPr>
              <p:nvPr/>
            </p:nvSpPr>
            <p:spPr bwMode="auto">
              <a:xfrm>
                <a:off x="-29" y="8"/>
                <a:ext cx="1861" cy="352"/>
              </a:xfrm>
              <a:prstGeom prst="rect">
                <a:avLst/>
              </a:prstGeom>
              <a:noFill/>
              <a:ln w="9525">
                <a:noFill/>
                <a:miter lim="800000"/>
                <a:headEnd/>
                <a:tailEnd/>
              </a:ln>
            </p:spPr>
            <p:txBody>
              <a:bodyPr lIns="45720" rIns="45720"/>
              <a:lstStyle/>
              <a:p>
                <a:pPr algn="l" defTabSz="822325">
                  <a:tabLst>
                    <a:tab pos="960438" algn="l"/>
                  </a:tabLst>
                </a:pPr>
                <a:r>
                  <a:rPr lang="en-US" dirty="0" smtClean="0">
                    <a:solidFill>
                      <a:srgbClr val="FFFFFF"/>
                    </a:solidFill>
                    <a:latin typeface="Gill Sans" charset="0"/>
                    <a:ea typeface="ヒラギノ角ゴ Pro W3" charset="-128"/>
                    <a:sym typeface="Gill Sans" charset="0"/>
                  </a:rPr>
                  <a:t>Artifacts/work products</a:t>
                </a:r>
                <a:endParaRPr lang="en-US" dirty="0">
                  <a:solidFill>
                    <a:srgbClr val="FFFFFF"/>
                  </a:solidFill>
                  <a:latin typeface="Gill Sans" charset="0"/>
                  <a:ea typeface="ヒラギノ角ゴ Pro W3" charset="-128"/>
                  <a:sym typeface="Gill Sans" charset="0"/>
                </a:endParaRPr>
              </a:p>
            </p:txBody>
          </p:sp>
        </p:grpSp>
      </p:grpSp>
    </p:spTree>
    <p:extLst>
      <p:ext uri="{BB962C8B-B14F-4D97-AF65-F5344CB8AC3E}">
        <p14:creationId xmlns:p14="http://schemas.microsoft.com/office/powerpoint/2010/main" val="30558587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smtClean="0"/>
              <a:t>Scrum Roles</a:t>
            </a:r>
          </a:p>
        </p:txBody>
      </p:sp>
      <p:sp>
        <p:nvSpPr>
          <p:cNvPr id="10243" name="Rectangle 3"/>
          <p:cNvSpPr>
            <a:spLocks noGrp="1" noChangeArrowheads="1"/>
          </p:cNvSpPr>
          <p:nvPr>
            <p:ph type="body" idx="1"/>
          </p:nvPr>
        </p:nvSpPr>
        <p:spPr/>
        <p:txBody>
          <a:bodyPr/>
          <a:lstStyle/>
          <a:p>
            <a:pPr lvl="1" defTabSz="1028700" eaLnBrk="1" hangingPunct="1">
              <a:lnSpc>
                <a:spcPct val="90000"/>
              </a:lnSpc>
              <a:tabLst>
                <a:tab pos="2171700" algn="l"/>
              </a:tabLst>
            </a:pPr>
            <a:r>
              <a:rPr lang="en-GB" dirty="0" smtClean="0">
                <a:latin typeface="Times New Roman" panose="02020603050405020304" pitchFamily="18" charset="0"/>
                <a:cs typeface="Times New Roman" panose="02020603050405020304" pitchFamily="18" charset="0"/>
              </a:rPr>
              <a:t>Product Owner</a:t>
            </a:r>
          </a:p>
          <a:p>
            <a:pPr lvl="2" defTabSz="1028700" eaLnBrk="1" hangingPunct="1">
              <a:lnSpc>
                <a:spcPct val="90000"/>
              </a:lnSpc>
              <a:tabLst>
                <a:tab pos="2171700" algn="l"/>
              </a:tabLst>
            </a:pPr>
            <a:r>
              <a:rPr lang="en-US" sz="1800" dirty="0" smtClean="0">
                <a:latin typeface="Times New Roman" panose="02020603050405020304" pitchFamily="18" charset="0"/>
                <a:cs typeface="Times New Roman" panose="02020603050405020304" pitchFamily="18" charset="0"/>
              </a:rPr>
              <a:t>Possibly a Product Manager or Project Sponsor</a:t>
            </a:r>
          </a:p>
          <a:p>
            <a:pPr lvl="2" defTabSz="1028700" eaLnBrk="1" hangingPunct="1">
              <a:lnSpc>
                <a:spcPct val="90000"/>
              </a:lnSpc>
              <a:tabLst>
                <a:tab pos="2171700" algn="l"/>
              </a:tabLst>
            </a:pPr>
            <a:r>
              <a:rPr lang="en-GB" sz="1800" dirty="0" smtClean="0">
                <a:latin typeface="Times New Roman" panose="02020603050405020304" pitchFamily="18" charset="0"/>
                <a:cs typeface="Times New Roman" panose="02020603050405020304" pitchFamily="18" charset="0"/>
              </a:rPr>
              <a:t>Decides features, release date, prioritization, $$$</a:t>
            </a:r>
          </a:p>
          <a:p>
            <a:pPr lvl="2" defTabSz="1028700" eaLnBrk="1" hangingPunct="1">
              <a:lnSpc>
                <a:spcPct val="90000"/>
              </a:lnSpc>
              <a:tabLst>
                <a:tab pos="2171700" algn="l"/>
              </a:tabLst>
            </a:pPr>
            <a:endParaRPr lang="en-GB" sz="1200" dirty="0" smtClean="0">
              <a:latin typeface="Times New Roman" panose="02020603050405020304" pitchFamily="18" charset="0"/>
              <a:cs typeface="Times New Roman" panose="02020603050405020304" pitchFamily="18" charset="0"/>
            </a:endParaRPr>
          </a:p>
          <a:p>
            <a:pPr lvl="2" defTabSz="1028700" eaLnBrk="1" hangingPunct="1">
              <a:lnSpc>
                <a:spcPct val="90000"/>
              </a:lnSpc>
              <a:tabLst>
                <a:tab pos="2171700" algn="l"/>
              </a:tabLst>
            </a:pPr>
            <a:endParaRPr lang="en-GB" sz="1200" dirty="0" smtClean="0">
              <a:latin typeface="Times New Roman" panose="02020603050405020304" pitchFamily="18" charset="0"/>
              <a:cs typeface="Times New Roman" panose="02020603050405020304" pitchFamily="18" charset="0"/>
            </a:endParaRPr>
          </a:p>
          <a:p>
            <a:pPr lvl="1" defTabSz="1028700" eaLnBrk="1" hangingPunct="1">
              <a:lnSpc>
                <a:spcPct val="90000"/>
              </a:lnSpc>
              <a:tabLst>
                <a:tab pos="2171700" algn="l"/>
              </a:tabLst>
            </a:pPr>
            <a:r>
              <a:rPr lang="en-GB" dirty="0" smtClean="0">
                <a:latin typeface="Times New Roman" panose="02020603050405020304" pitchFamily="18" charset="0"/>
                <a:cs typeface="Times New Roman" panose="02020603050405020304" pitchFamily="18" charset="0"/>
              </a:rPr>
              <a:t>Scrum Master</a:t>
            </a:r>
          </a:p>
          <a:p>
            <a:pPr lvl="2" defTabSz="1028700" eaLnBrk="1" hangingPunct="1">
              <a:lnSpc>
                <a:spcPct val="90000"/>
              </a:lnSpc>
              <a:tabLst>
                <a:tab pos="2171700" algn="l"/>
              </a:tabLst>
            </a:pPr>
            <a:r>
              <a:rPr lang="en-US" sz="1800" dirty="0" smtClean="0">
                <a:latin typeface="Times New Roman" panose="02020603050405020304" pitchFamily="18" charset="0"/>
                <a:cs typeface="Times New Roman" panose="02020603050405020304" pitchFamily="18" charset="0"/>
              </a:rPr>
              <a:t>Typically a Project Manager or Team Leader</a:t>
            </a:r>
          </a:p>
          <a:p>
            <a:pPr lvl="2" defTabSz="1028700" eaLnBrk="1" hangingPunct="1">
              <a:lnSpc>
                <a:spcPct val="90000"/>
              </a:lnSpc>
              <a:tabLst>
                <a:tab pos="2171700" algn="l"/>
              </a:tabLst>
            </a:pPr>
            <a:r>
              <a:rPr lang="en-US" sz="1800" dirty="0" smtClean="0">
                <a:latin typeface="Times New Roman" panose="02020603050405020304" pitchFamily="18" charset="0"/>
                <a:cs typeface="Times New Roman" panose="02020603050405020304" pitchFamily="18" charset="0"/>
              </a:rPr>
              <a:t>Responsible for enacting Scrum values and practices</a:t>
            </a:r>
          </a:p>
          <a:p>
            <a:pPr lvl="2" defTabSz="1028700" eaLnBrk="1" hangingPunct="1">
              <a:lnSpc>
                <a:spcPct val="90000"/>
              </a:lnSpc>
              <a:tabLst>
                <a:tab pos="2171700" algn="l"/>
              </a:tabLst>
            </a:pPr>
            <a:r>
              <a:rPr lang="en-US" sz="1800" dirty="0" smtClean="0">
                <a:latin typeface="Times New Roman" panose="02020603050405020304" pitchFamily="18" charset="0"/>
                <a:cs typeface="Times New Roman" panose="02020603050405020304" pitchFamily="18" charset="0"/>
              </a:rPr>
              <a:t>Remove impediments / politics, keeps everyone productive</a:t>
            </a:r>
          </a:p>
          <a:p>
            <a:pPr lvl="2" defTabSz="1028700" eaLnBrk="1" hangingPunct="1">
              <a:lnSpc>
                <a:spcPct val="90000"/>
              </a:lnSpc>
              <a:tabLst>
                <a:tab pos="2171700" algn="l"/>
              </a:tabLst>
            </a:pPr>
            <a:endParaRPr lang="en-US" sz="1200" dirty="0" smtClean="0">
              <a:latin typeface="Times New Roman" panose="02020603050405020304" pitchFamily="18" charset="0"/>
              <a:cs typeface="Times New Roman" panose="02020603050405020304" pitchFamily="18" charset="0"/>
            </a:endParaRPr>
          </a:p>
          <a:p>
            <a:pPr lvl="2" defTabSz="1028700" eaLnBrk="1" hangingPunct="1">
              <a:lnSpc>
                <a:spcPct val="90000"/>
              </a:lnSpc>
              <a:tabLst>
                <a:tab pos="2171700" algn="l"/>
              </a:tabLst>
            </a:pPr>
            <a:endParaRPr lang="en-US" sz="1200" dirty="0" smtClean="0">
              <a:latin typeface="Times New Roman" panose="02020603050405020304" pitchFamily="18" charset="0"/>
              <a:cs typeface="Times New Roman" panose="02020603050405020304" pitchFamily="18" charset="0"/>
            </a:endParaRPr>
          </a:p>
          <a:p>
            <a:pPr lvl="1" defTabSz="1028700" eaLnBrk="1" hangingPunct="1">
              <a:lnSpc>
                <a:spcPct val="90000"/>
              </a:lnSpc>
              <a:tabLst>
                <a:tab pos="2171700" algn="l"/>
              </a:tabLst>
            </a:pPr>
            <a:r>
              <a:rPr lang="en-GB" dirty="0" smtClean="0">
                <a:latin typeface="Times New Roman" panose="02020603050405020304" pitchFamily="18" charset="0"/>
                <a:cs typeface="Times New Roman" panose="02020603050405020304" pitchFamily="18" charset="0"/>
              </a:rPr>
              <a:t>Project Team</a:t>
            </a:r>
          </a:p>
          <a:p>
            <a:pPr lvl="2" defTabSz="1028700" eaLnBrk="1" hangingPunct="1">
              <a:lnSpc>
                <a:spcPct val="90000"/>
              </a:lnSpc>
              <a:tabLst>
                <a:tab pos="2171700" algn="l"/>
              </a:tabLst>
            </a:pPr>
            <a:r>
              <a:rPr lang="en-GB" sz="1800" dirty="0" smtClean="0">
                <a:latin typeface="Times New Roman" panose="02020603050405020304" pitchFamily="18" charset="0"/>
                <a:cs typeface="Times New Roman" panose="02020603050405020304" pitchFamily="18" charset="0"/>
              </a:rPr>
              <a:t>5-10 members;  </a:t>
            </a:r>
            <a:r>
              <a:rPr lang="en-US" sz="1800" dirty="0" smtClean="0">
                <a:latin typeface="Times New Roman" panose="02020603050405020304" pitchFamily="18" charset="0"/>
                <a:cs typeface="Times New Roman" panose="02020603050405020304" pitchFamily="18" charset="0"/>
              </a:rPr>
              <a:t>Teams are self-organizing</a:t>
            </a:r>
            <a:endParaRPr lang="en-GB" sz="1800" dirty="0" smtClean="0">
              <a:latin typeface="Times New Roman" panose="02020603050405020304" pitchFamily="18" charset="0"/>
              <a:cs typeface="Times New Roman" panose="02020603050405020304" pitchFamily="18" charset="0"/>
            </a:endParaRPr>
          </a:p>
          <a:p>
            <a:pPr lvl="2" defTabSz="1028700" eaLnBrk="1" hangingPunct="1">
              <a:lnSpc>
                <a:spcPct val="90000"/>
              </a:lnSpc>
              <a:tabLst>
                <a:tab pos="2171700" algn="l"/>
              </a:tabLst>
            </a:pPr>
            <a:r>
              <a:rPr lang="en-US" sz="1800" dirty="0" smtClean="0">
                <a:latin typeface="Times New Roman" panose="02020603050405020304" pitchFamily="18" charset="0"/>
                <a:cs typeface="Times New Roman" panose="02020603050405020304" pitchFamily="18" charset="0"/>
              </a:rPr>
              <a:t>Cross-functional: QA, Programmers, UI Designers, etc.</a:t>
            </a:r>
          </a:p>
          <a:p>
            <a:pPr lvl="2" defTabSz="1028700" eaLnBrk="1" hangingPunct="1">
              <a:lnSpc>
                <a:spcPct val="90000"/>
              </a:lnSpc>
              <a:tabLst>
                <a:tab pos="2171700" algn="l"/>
              </a:tabLst>
            </a:pPr>
            <a:r>
              <a:rPr lang="en-US" sz="1800" dirty="0" smtClean="0">
                <a:latin typeface="Times New Roman" panose="02020603050405020304" pitchFamily="18" charset="0"/>
                <a:cs typeface="Times New Roman" panose="02020603050405020304" pitchFamily="18" charset="0"/>
              </a:rPr>
              <a:t>Membership should change only between sprints</a:t>
            </a:r>
          </a:p>
        </p:txBody>
      </p:sp>
      <p:pic>
        <p:nvPicPr>
          <p:cNvPr id="10244" name="Picture 3"/>
          <p:cNvPicPr>
            <a:picLocks noChangeAspect="1" noChangeArrowheads="1"/>
          </p:cNvPicPr>
          <p:nvPr/>
        </p:nvPicPr>
        <p:blipFill>
          <a:blip r:embed="rId2" cstate="print"/>
          <a:srcRect/>
          <a:stretch>
            <a:fillRect/>
          </a:stretch>
        </p:blipFill>
        <p:spPr bwMode="auto">
          <a:xfrm>
            <a:off x="7559675" y="1447800"/>
            <a:ext cx="898525" cy="693738"/>
          </a:xfrm>
          <a:prstGeom prst="rect">
            <a:avLst/>
          </a:prstGeom>
          <a:noFill/>
          <a:ln w="9525">
            <a:noFill/>
            <a:miter lim="800000"/>
            <a:headEnd/>
            <a:tailEnd/>
          </a:ln>
        </p:spPr>
      </p:pic>
      <p:pic>
        <p:nvPicPr>
          <p:cNvPr id="10245" name="Picture 3"/>
          <p:cNvPicPr>
            <a:picLocks noChangeAspect="1" noChangeArrowheads="1"/>
          </p:cNvPicPr>
          <p:nvPr/>
        </p:nvPicPr>
        <p:blipFill>
          <a:blip r:embed="rId3" cstate="print"/>
          <a:srcRect/>
          <a:stretch>
            <a:fillRect/>
          </a:stretch>
        </p:blipFill>
        <p:spPr bwMode="auto">
          <a:xfrm>
            <a:off x="7543800" y="3124200"/>
            <a:ext cx="838200" cy="706438"/>
          </a:xfrm>
          <a:prstGeom prst="rect">
            <a:avLst/>
          </a:prstGeom>
          <a:noFill/>
          <a:ln w="9525">
            <a:noFill/>
            <a:miter lim="800000"/>
            <a:headEnd/>
            <a:tailEnd/>
          </a:ln>
        </p:spPr>
      </p:pic>
      <p:grpSp>
        <p:nvGrpSpPr>
          <p:cNvPr id="2" name="Group 3"/>
          <p:cNvGrpSpPr>
            <a:grpSpLocks/>
          </p:cNvGrpSpPr>
          <p:nvPr/>
        </p:nvGrpSpPr>
        <p:grpSpPr bwMode="auto">
          <a:xfrm>
            <a:off x="7239000" y="4648200"/>
            <a:ext cx="1295400" cy="1066800"/>
            <a:chOff x="0" y="0"/>
            <a:chExt cx="1704" cy="1346"/>
          </a:xfrm>
        </p:grpSpPr>
        <p:pic>
          <p:nvPicPr>
            <p:cNvPr id="10247" name="Picture 4"/>
            <p:cNvPicPr>
              <a:picLocks noChangeAspect="1" noChangeArrowheads="1"/>
            </p:cNvPicPr>
            <p:nvPr/>
          </p:nvPicPr>
          <p:blipFill>
            <a:blip r:embed="rId4" cstate="print"/>
            <a:srcRect/>
            <a:stretch>
              <a:fillRect/>
            </a:stretch>
          </p:blipFill>
          <p:spPr bwMode="auto">
            <a:xfrm>
              <a:off x="908" y="453"/>
              <a:ext cx="507" cy="440"/>
            </a:xfrm>
            <a:prstGeom prst="rect">
              <a:avLst/>
            </a:prstGeom>
            <a:noFill/>
            <a:ln w="9525">
              <a:noFill/>
              <a:miter lim="800000"/>
              <a:headEnd/>
              <a:tailEnd/>
            </a:ln>
          </p:spPr>
        </p:pic>
        <p:grpSp>
          <p:nvGrpSpPr>
            <p:cNvPr id="3" name="Group 5"/>
            <p:cNvGrpSpPr>
              <a:grpSpLocks/>
            </p:cNvGrpSpPr>
            <p:nvPr/>
          </p:nvGrpSpPr>
          <p:grpSpPr bwMode="auto">
            <a:xfrm>
              <a:off x="0" y="0"/>
              <a:ext cx="1704" cy="1346"/>
              <a:chOff x="0" y="0"/>
              <a:chExt cx="1704" cy="1346"/>
            </a:xfrm>
          </p:grpSpPr>
          <p:grpSp>
            <p:nvGrpSpPr>
              <p:cNvPr id="4" name="Group 6"/>
              <p:cNvGrpSpPr>
                <a:grpSpLocks/>
              </p:cNvGrpSpPr>
              <p:nvPr/>
            </p:nvGrpSpPr>
            <p:grpSpPr bwMode="auto">
              <a:xfrm>
                <a:off x="0" y="0"/>
                <a:ext cx="1704" cy="440"/>
                <a:chOff x="0" y="0"/>
                <a:chExt cx="1704" cy="440"/>
              </a:xfrm>
            </p:grpSpPr>
            <p:pic>
              <p:nvPicPr>
                <p:cNvPr id="10255" name="Picture 7"/>
                <p:cNvPicPr>
                  <a:picLocks noChangeAspect="1" noChangeArrowheads="1"/>
                </p:cNvPicPr>
                <p:nvPr/>
              </p:nvPicPr>
              <p:blipFill>
                <a:blip r:embed="rId5" cstate="print"/>
                <a:srcRect/>
                <a:stretch>
                  <a:fillRect/>
                </a:stretch>
              </p:blipFill>
              <p:spPr bwMode="auto">
                <a:xfrm>
                  <a:off x="0" y="0"/>
                  <a:ext cx="507" cy="440"/>
                </a:xfrm>
                <a:prstGeom prst="rect">
                  <a:avLst/>
                </a:prstGeom>
                <a:noFill/>
                <a:ln w="9525">
                  <a:noFill/>
                  <a:miter lim="800000"/>
                  <a:headEnd/>
                  <a:tailEnd/>
                </a:ln>
              </p:spPr>
            </p:pic>
            <p:pic>
              <p:nvPicPr>
                <p:cNvPr id="10256" name="Picture 8"/>
                <p:cNvPicPr>
                  <a:picLocks noChangeAspect="1" noChangeArrowheads="1"/>
                </p:cNvPicPr>
                <p:nvPr/>
              </p:nvPicPr>
              <p:blipFill>
                <a:blip r:embed="rId6" cstate="print"/>
                <a:srcRect/>
                <a:stretch>
                  <a:fillRect/>
                </a:stretch>
              </p:blipFill>
              <p:spPr bwMode="auto">
                <a:xfrm>
                  <a:off x="598" y="0"/>
                  <a:ext cx="507" cy="440"/>
                </a:xfrm>
                <a:prstGeom prst="rect">
                  <a:avLst/>
                </a:prstGeom>
                <a:noFill/>
                <a:ln w="9525">
                  <a:noFill/>
                  <a:miter lim="800000"/>
                  <a:headEnd/>
                  <a:tailEnd/>
                </a:ln>
              </p:spPr>
            </p:pic>
            <p:pic>
              <p:nvPicPr>
                <p:cNvPr id="10257" name="Picture 9"/>
                <p:cNvPicPr>
                  <a:picLocks noChangeAspect="1" noChangeArrowheads="1"/>
                </p:cNvPicPr>
                <p:nvPr/>
              </p:nvPicPr>
              <p:blipFill>
                <a:blip r:embed="rId5" cstate="print"/>
                <a:srcRect/>
                <a:stretch>
                  <a:fillRect/>
                </a:stretch>
              </p:blipFill>
              <p:spPr bwMode="auto">
                <a:xfrm>
                  <a:off x="1196" y="0"/>
                  <a:ext cx="508" cy="440"/>
                </a:xfrm>
                <a:prstGeom prst="rect">
                  <a:avLst/>
                </a:prstGeom>
                <a:noFill/>
                <a:ln w="9525">
                  <a:noFill/>
                  <a:miter lim="800000"/>
                  <a:headEnd/>
                  <a:tailEnd/>
                </a:ln>
              </p:spPr>
            </p:pic>
          </p:grpSp>
          <p:pic>
            <p:nvPicPr>
              <p:cNvPr id="10250" name="Picture 10"/>
              <p:cNvPicPr>
                <a:picLocks noChangeAspect="1" noChangeArrowheads="1"/>
              </p:cNvPicPr>
              <p:nvPr/>
            </p:nvPicPr>
            <p:blipFill>
              <a:blip r:embed="rId7" cstate="print"/>
              <a:srcRect/>
              <a:stretch>
                <a:fillRect/>
              </a:stretch>
            </p:blipFill>
            <p:spPr bwMode="auto">
              <a:xfrm>
                <a:off x="340" y="469"/>
                <a:ext cx="507" cy="416"/>
              </a:xfrm>
              <a:prstGeom prst="rect">
                <a:avLst/>
              </a:prstGeom>
              <a:noFill/>
              <a:ln w="9525">
                <a:noFill/>
                <a:miter lim="800000"/>
                <a:headEnd/>
                <a:tailEnd/>
              </a:ln>
            </p:spPr>
          </p:pic>
          <p:grpSp>
            <p:nvGrpSpPr>
              <p:cNvPr id="5" name="Group 11"/>
              <p:cNvGrpSpPr>
                <a:grpSpLocks/>
              </p:cNvGrpSpPr>
              <p:nvPr/>
            </p:nvGrpSpPr>
            <p:grpSpPr bwMode="auto">
              <a:xfrm>
                <a:off x="0" y="906"/>
                <a:ext cx="1704" cy="440"/>
                <a:chOff x="0" y="0"/>
                <a:chExt cx="1704" cy="440"/>
              </a:xfrm>
            </p:grpSpPr>
            <p:pic>
              <p:nvPicPr>
                <p:cNvPr id="10252" name="Picture 12"/>
                <p:cNvPicPr>
                  <a:picLocks noChangeAspect="1" noChangeArrowheads="1"/>
                </p:cNvPicPr>
                <p:nvPr/>
              </p:nvPicPr>
              <p:blipFill>
                <a:blip r:embed="rId7" cstate="print"/>
                <a:srcRect/>
                <a:stretch>
                  <a:fillRect/>
                </a:stretch>
              </p:blipFill>
              <p:spPr bwMode="auto">
                <a:xfrm>
                  <a:off x="0" y="16"/>
                  <a:ext cx="507" cy="416"/>
                </a:xfrm>
                <a:prstGeom prst="rect">
                  <a:avLst/>
                </a:prstGeom>
                <a:noFill/>
                <a:ln w="9525">
                  <a:noFill/>
                  <a:miter lim="800000"/>
                  <a:headEnd/>
                  <a:tailEnd/>
                </a:ln>
              </p:spPr>
            </p:pic>
            <p:pic>
              <p:nvPicPr>
                <p:cNvPr id="10253" name="Picture 13"/>
                <p:cNvPicPr>
                  <a:picLocks noChangeAspect="1" noChangeArrowheads="1"/>
                </p:cNvPicPr>
                <p:nvPr/>
              </p:nvPicPr>
              <p:blipFill>
                <a:blip r:embed="rId8" cstate="print"/>
                <a:srcRect/>
                <a:stretch>
                  <a:fillRect/>
                </a:stretch>
              </p:blipFill>
              <p:spPr bwMode="auto">
                <a:xfrm>
                  <a:off x="1196" y="0"/>
                  <a:ext cx="508" cy="440"/>
                </a:xfrm>
                <a:prstGeom prst="rect">
                  <a:avLst/>
                </a:prstGeom>
                <a:noFill/>
                <a:ln w="9525">
                  <a:noFill/>
                  <a:miter lim="800000"/>
                  <a:headEnd/>
                  <a:tailEnd/>
                </a:ln>
              </p:spPr>
            </p:pic>
            <p:pic>
              <p:nvPicPr>
                <p:cNvPr id="10254" name="Picture 14"/>
                <p:cNvPicPr>
                  <a:picLocks noChangeAspect="1" noChangeArrowheads="1"/>
                </p:cNvPicPr>
                <p:nvPr/>
              </p:nvPicPr>
              <p:blipFill>
                <a:blip r:embed="rId4" cstate="print"/>
                <a:srcRect/>
                <a:stretch>
                  <a:fillRect/>
                </a:stretch>
              </p:blipFill>
              <p:spPr bwMode="auto">
                <a:xfrm>
                  <a:off x="598" y="0"/>
                  <a:ext cx="507" cy="440"/>
                </a:xfrm>
                <a:prstGeom prst="rect">
                  <a:avLst/>
                </a:prstGeom>
                <a:noFill/>
                <a:ln w="9525">
                  <a:noFill/>
                  <a:miter lim="800000"/>
                  <a:headEnd/>
                  <a:tailEnd/>
                </a:ln>
              </p:spPr>
            </p:pic>
          </p:grpSp>
        </p:grpSp>
      </p:grpSp>
    </p:spTree>
    <p:extLst>
      <p:ext uri="{BB962C8B-B14F-4D97-AF65-F5344CB8AC3E}">
        <p14:creationId xmlns:p14="http://schemas.microsoft.com/office/powerpoint/2010/main" val="40176938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Scrum Ceremonies</a:t>
            </a:r>
            <a:endParaRPr lang="en-IN" dirty="0"/>
          </a:p>
        </p:txBody>
      </p:sp>
      <p:sp>
        <p:nvSpPr>
          <p:cNvPr id="3" name="Content Placeholder 2"/>
          <p:cNvSpPr>
            <a:spLocks noGrp="1"/>
          </p:cNvSpPr>
          <p:nvPr>
            <p:ph sz="quarter"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3" y="1551241"/>
            <a:ext cx="6984776" cy="44418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4273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smtClean="0"/>
              <a:t>Sprint Planning Mtg.</a:t>
            </a:r>
          </a:p>
        </p:txBody>
      </p:sp>
      <p:sp>
        <p:nvSpPr>
          <p:cNvPr id="27649" name="AutoShape 1"/>
          <p:cNvSpPr>
            <a:spLocks/>
          </p:cNvSpPr>
          <p:nvPr/>
        </p:nvSpPr>
        <p:spPr bwMode="auto">
          <a:xfrm>
            <a:off x="2217738" y="1211264"/>
            <a:ext cx="4171353" cy="4883150"/>
          </a:xfrm>
          <a:prstGeom prst="roundRect">
            <a:avLst>
              <a:gd name="adj" fmla="val 5981"/>
            </a:avLst>
          </a:prstGeom>
          <a:blipFill dpi="0" rotWithShape="0">
            <a:blip r:embed="rId2" cstate="print"/>
            <a:srcRect/>
            <a:tile tx="0" ty="0" sx="100000" sy="100000" flip="none" algn="tl"/>
          </a:blipFill>
          <a:ln w="25400">
            <a:solidFill>
              <a:srgbClr val="003C83"/>
            </a:solidFill>
            <a:round/>
            <a:headEnd/>
            <a:tailEnd/>
          </a:ln>
          <a:effectLst>
            <a:outerShdw dist="63500" dir="2700000" algn="ctr" rotWithShape="0">
              <a:schemeClr val="bg2">
                <a:alpha val="29999"/>
              </a:schemeClr>
            </a:outerShdw>
          </a:effectLst>
        </p:spPr>
        <p:txBody>
          <a:bodyPr lIns="82296" tIns="41148" rIns="82296" bIns="41148"/>
          <a:lstStyle/>
          <a:p>
            <a:pPr algn="ctr" defTabSz="822325">
              <a:defRPr/>
            </a:pPr>
            <a:endParaRPr lang="en-US" sz="2900">
              <a:solidFill>
                <a:srgbClr val="000000"/>
              </a:solidFill>
              <a:latin typeface="Gill Sans" charset="0"/>
              <a:ea typeface="ヒラギノ角ゴ Pro W3" charset="-128"/>
              <a:sym typeface="Gill Sans" charset="0"/>
            </a:endParaRPr>
          </a:p>
        </p:txBody>
      </p:sp>
      <p:sp>
        <p:nvSpPr>
          <p:cNvPr id="11268" name="Rectangle 2"/>
          <p:cNvSpPr>
            <a:spLocks/>
          </p:cNvSpPr>
          <p:nvPr/>
        </p:nvSpPr>
        <p:spPr bwMode="auto">
          <a:xfrm>
            <a:off x="2640013" y="1211263"/>
            <a:ext cx="3143250" cy="538162"/>
          </a:xfrm>
          <a:prstGeom prst="rect">
            <a:avLst/>
          </a:prstGeom>
          <a:solidFill>
            <a:srgbClr val="003C83"/>
          </a:solidFill>
          <a:ln w="25400">
            <a:noFill/>
            <a:miter lim="800000"/>
            <a:headEnd/>
            <a:tailEnd/>
          </a:ln>
        </p:spPr>
        <p:txBody>
          <a:bodyPr lIns="82296" tIns="41148" rIns="82296" bIns="41148"/>
          <a:lstStyle/>
          <a:p>
            <a:pPr algn="ctr" defTabSz="822325"/>
            <a:endParaRPr lang="en-US" sz="2900">
              <a:solidFill>
                <a:srgbClr val="000000"/>
              </a:solidFill>
              <a:latin typeface="Gill Sans" charset="0"/>
              <a:ea typeface="ヒラギノ角ゴ Pro W3" charset="-128"/>
              <a:sym typeface="Gill Sans" charset="0"/>
            </a:endParaRPr>
          </a:p>
        </p:txBody>
      </p:sp>
      <p:sp>
        <p:nvSpPr>
          <p:cNvPr id="11269" name="AutoShape 3"/>
          <p:cNvSpPr>
            <a:spLocks/>
          </p:cNvSpPr>
          <p:nvPr/>
        </p:nvSpPr>
        <p:spPr bwMode="auto">
          <a:xfrm>
            <a:off x="2206625" y="1211263"/>
            <a:ext cx="444500" cy="411162"/>
          </a:xfrm>
          <a:custGeom>
            <a:avLst/>
            <a:gdLst>
              <a:gd name="T0" fmla="*/ 148608520 w 21600"/>
              <a:gd name="T1" fmla="*/ 554402 h 21600"/>
              <a:gd name="T2" fmla="*/ 151480 w 21600"/>
              <a:gd name="T3" fmla="*/ 120505333 h 21600"/>
              <a:gd name="T4" fmla="*/ 0 w 21600"/>
              <a:gd name="T5" fmla="*/ 184212007 h 21600"/>
              <a:gd name="T6" fmla="*/ 233722707 w 21600"/>
              <a:gd name="T7" fmla="*/ 184212007 h 21600"/>
              <a:gd name="T8" fmla="*/ 233722707 w 21600"/>
              <a:gd name="T9" fmla="*/ 0 h 21600"/>
              <a:gd name="T10" fmla="*/ 148608520 w 21600"/>
              <a:gd name="T11" fmla="*/ 554402 h 21600"/>
              <a:gd name="T12" fmla="*/ 148608520 w 21600"/>
              <a:gd name="T13" fmla="*/ 554402 h 21600"/>
              <a:gd name="T14" fmla="*/ 148608520 w 21600"/>
              <a:gd name="T15" fmla="*/ 554402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w="25400">
            <a:noFill/>
            <a:miter lim="800000"/>
            <a:headEnd/>
            <a:tailEnd/>
          </a:ln>
        </p:spPr>
        <p:txBody>
          <a:bodyPr/>
          <a:lstStyle/>
          <a:p>
            <a:endParaRPr lang="en-US"/>
          </a:p>
        </p:txBody>
      </p:sp>
      <p:sp>
        <p:nvSpPr>
          <p:cNvPr id="11270" name="Rectangle 4"/>
          <p:cNvSpPr>
            <a:spLocks/>
          </p:cNvSpPr>
          <p:nvPr/>
        </p:nvSpPr>
        <p:spPr bwMode="auto">
          <a:xfrm>
            <a:off x="2206625" y="1520825"/>
            <a:ext cx="558800" cy="228600"/>
          </a:xfrm>
          <a:prstGeom prst="rect">
            <a:avLst/>
          </a:prstGeom>
          <a:solidFill>
            <a:srgbClr val="003C83"/>
          </a:solidFill>
          <a:ln w="25400">
            <a:noFill/>
            <a:miter lim="800000"/>
            <a:headEnd/>
            <a:tailEnd/>
          </a:ln>
        </p:spPr>
        <p:txBody>
          <a:bodyPr lIns="82296" tIns="41148" rIns="82296" bIns="41148"/>
          <a:lstStyle/>
          <a:p>
            <a:pPr algn="ctr" defTabSz="822325"/>
            <a:endParaRPr lang="en-US" sz="2900">
              <a:solidFill>
                <a:srgbClr val="000000"/>
              </a:solidFill>
              <a:latin typeface="Gill Sans" charset="0"/>
              <a:ea typeface="ヒラギノ角ゴ Pro W3" charset="-128"/>
              <a:sym typeface="Gill Sans" charset="0"/>
            </a:endParaRPr>
          </a:p>
        </p:txBody>
      </p:sp>
      <p:grpSp>
        <p:nvGrpSpPr>
          <p:cNvPr id="2" name="Group 5"/>
          <p:cNvGrpSpPr>
            <a:grpSpLocks/>
          </p:cNvGrpSpPr>
          <p:nvPr/>
        </p:nvGrpSpPr>
        <p:grpSpPr bwMode="auto">
          <a:xfrm>
            <a:off x="5611813" y="1211263"/>
            <a:ext cx="560387" cy="538162"/>
            <a:chOff x="0" y="0"/>
            <a:chExt cx="392" cy="376"/>
          </a:xfrm>
        </p:grpSpPr>
        <p:sp>
          <p:nvSpPr>
            <p:cNvPr id="11303" name="AutoShape 6"/>
            <p:cNvSpPr>
              <a:spLocks/>
            </p:cNvSpPr>
            <p:nvPr/>
          </p:nvSpPr>
          <p:spPr bwMode="auto">
            <a:xfrm rot="10800000">
              <a:off x="80"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w="25400">
              <a:noFill/>
              <a:miter lim="800000"/>
              <a:headEnd/>
              <a:tailEnd/>
            </a:ln>
          </p:spPr>
          <p:txBody>
            <a:bodyPr/>
            <a:lstStyle/>
            <a:p>
              <a:endParaRPr lang="en-US"/>
            </a:p>
          </p:txBody>
        </p:sp>
        <p:sp>
          <p:nvSpPr>
            <p:cNvPr id="11304" name="Rectangle 7"/>
            <p:cNvSpPr>
              <a:spLocks/>
            </p:cNvSpPr>
            <p:nvPr/>
          </p:nvSpPr>
          <p:spPr bwMode="auto">
            <a:xfrm>
              <a:off x="0" y="0"/>
              <a:ext cx="392" cy="160"/>
            </a:xfrm>
            <a:prstGeom prst="rect">
              <a:avLst/>
            </a:prstGeom>
            <a:solidFill>
              <a:srgbClr val="003C83"/>
            </a:solidFill>
            <a:ln w="25400">
              <a:noFill/>
              <a:miter lim="800000"/>
              <a:headEnd/>
              <a:tailEnd/>
            </a:ln>
          </p:spPr>
          <p:txBody>
            <a:bodyPr lIns="82296" tIns="41148" rIns="82296" bIns="41148"/>
            <a:lstStyle/>
            <a:p>
              <a:pPr algn="ctr" defTabSz="822325"/>
              <a:endParaRPr lang="en-US" sz="2900">
                <a:solidFill>
                  <a:srgbClr val="000000"/>
                </a:solidFill>
                <a:latin typeface="Gill Sans" charset="0"/>
                <a:ea typeface="ヒラギノ角ゴ Pro W3" charset="-128"/>
                <a:sym typeface="Gill Sans" charset="0"/>
              </a:endParaRPr>
            </a:p>
          </p:txBody>
        </p:sp>
      </p:grpSp>
      <p:sp>
        <p:nvSpPr>
          <p:cNvPr id="11272" name="Rectangle 8"/>
          <p:cNvSpPr>
            <a:spLocks/>
          </p:cNvSpPr>
          <p:nvPr/>
        </p:nvSpPr>
        <p:spPr bwMode="auto">
          <a:xfrm>
            <a:off x="2354263" y="1211263"/>
            <a:ext cx="3817937" cy="503237"/>
          </a:xfrm>
          <a:prstGeom prst="rect">
            <a:avLst/>
          </a:prstGeom>
          <a:noFill/>
          <a:ln w="9525">
            <a:noFill/>
            <a:miter lim="800000"/>
            <a:headEnd/>
            <a:tailEnd/>
          </a:ln>
        </p:spPr>
        <p:txBody>
          <a:bodyPr lIns="45720" rIns="45720"/>
          <a:lstStyle/>
          <a:p>
            <a:pPr algn="l" defTabSz="822325">
              <a:tabLst>
                <a:tab pos="960438" algn="l"/>
              </a:tabLst>
            </a:pPr>
            <a:r>
              <a:rPr lang="en-US" sz="2500" dirty="0">
                <a:solidFill>
                  <a:srgbClr val="FFFFFF"/>
                </a:solidFill>
                <a:latin typeface="Gill Sans" charset="0"/>
                <a:ea typeface="ヒラギノ角ゴ Pro W3" charset="-128"/>
                <a:sym typeface="Gill Sans" charset="0"/>
              </a:rPr>
              <a:t>Sprint planning meeting</a:t>
            </a:r>
          </a:p>
        </p:txBody>
      </p:sp>
      <p:grpSp>
        <p:nvGrpSpPr>
          <p:cNvPr id="3" name="Group 9"/>
          <p:cNvGrpSpPr>
            <a:grpSpLocks/>
          </p:cNvGrpSpPr>
          <p:nvPr/>
        </p:nvGrpSpPr>
        <p:grpSpPr bwMode="auto">
          <a:xfrm>
            <a:off x="2446338" y="1931988"/>
            <a:ext cx="4194175" cy="1679575"/>
            <a:chOff x="0" y="0"/>
            <a:chExt cx="2936" cy="1176"/>
          </a:xfrm>
        </p:grpSpPr>
        <p:sp>
          <p:nvSpPr>
            <p:cNvPr id="27658" name="AutoShape 10"/>
            <p:cNvSpPr>
              <a:spLocks/>
            </p:cNvSpPr>
            <p:nvPr/>
          </p:nvSpPr>
          <p:spPr bwMode="auto">
            <a:xfrm>
              <a:off x="0" y="0"/>
              <a:ext cx="2936" cy="1176"/>
            </a:xfrm>
            <a:prstGeom prst="roundRect">
              <a:avLst>
                <a:gd name="adj" fmla="val 16324"/>
              </a:avLst>
            </a:prstGeom>
            <a:blipFill dpi="0" rotWithShape="0">
              <a:blip r:embed="rId3" cstate="print"/>
              <a:srcRect/>
              <a:tile tx="0" ty="0" sx="100000" sy="100000" flip="none" algn="tl"/>
            </a:blipFill>
            <a:ln w="25400">
              <a:solidFill>
                <a:srgbClr val="00531C"/>
              </a:solidFill>
              <a:round/>
              <a:headEnd/>
              <a:tailEnd/>
            </a:ln>
            <a:effectLst>
              <a:outerShdw dist="63500" dir="2700000" algn="ctr" rotWithShape="0">
                <a:schemeClr val="bg2">
                  <a:alpha val="29999"/>
                </a:schemeClr>
              </a:outerShdw>
            </a:effectLst>
          </p:spPr>
          <p:txBody>
            <a:bodyPr lIns="82296" tIns="41148" rIns="82296" bIns="41148"/>
            <a:lstStyle/>
            <a:p>
              <a:pPr algn="ctr" defTabSz="822325">
                <a:defRPr/>
              </a:pPr>
              <a:endParaRPr lang="en-US" sz="2900">
                <a:solidFill>
                  <a:srgbClr val="000000"/>
                </a:solidFill>
                <a:latin typeface="Gill Sans" charset="0"/>
                <a:ea typeface="ヒラギノ角ゴ Pro W3" charset="-128"/>
                <a:sym typeface="Gill Sans" charset="0"/>
              </a:endParaRPr>
            </a:p>
          </p:txBody>
        </p:sp>
        <p:sp>
          <p:nvSpPr>
            <p:cNvPr id="11298" name="Rectangle 11"/>
            <p:cNvSpPr>
              <a:spLocks/>
            </p:cNvSpPr>
            <p:nvPr/>
          </p:nvSpPr>
          <p:spPr bwMode="auto">
            <a:xfrm>
              <a:off x="304" y="0"/>
              <a:ext cx="1432" cy="288"/>
            </a:xfrm>
            <a:prstGeom prst="rect">
              <a:avLst/>
            </a:prstGeom>
            <a:solidFill>
              <a:srgbClr val="00531C"/>
            </a:solidFill>
            <a:ln w="25400">
              <a:noFill/>
              <a:miter lim="800000"/>
              <a:headEnd/>
              <a:tailEnd/>
            </a:ln>
          </p:spPr>
          <p:txBody>
            <a:bodyPr lIns="82296" tIns="41148" rIns="82296" bIns="41148"/>
            <a:lstStyle/>
            <a:p>
              <a:pPr algn="ctr" defTabSz="822325"/>
              <a:endParaRPr lang="en-US" sz="2900">
                <a:solidFill>
                  <a:srgbClr val="000000"/>
                </a:solidFill>
                <a:latin typeface="Gill Sans" charset="0"/>
                <a:ea typeface="ヒラギノ角ゴ Pro W3" charset="-128"/>
                <a:sym typeface="Gill Sans" charset="0"/>
              </a:endParaRPr>
            </a:p>
          </p:txBody>
        </p:sp>
        <p:sp>
          <p:nvSpPr>
            <p:cNvPr id="11299" name="AutoShape 12"/>
            <p:cNvSpPr>
              <a:spLocks/>
            </p:cNvSpPr>
            <p:nvPr/>
          </p:nvSpPr>
          <p:spPr bwMode="auto">
            <a:xfrm rot="10800000">
              <a:off x="1656"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31C"/>
            </a:solidFill>
            <a:ln w="25400">
              <a:noFill/>
              <a:miter lim="800000"/>
              <a:headEnd/>
              <a:tailEnd/>
            </a:ln>
          </p:spPr>
          <p:txBody>
            <a:bodyPr/>
            <a:lstStyle/>
            <a:p>
              <a:endParaRPr lang="en-US"/>
            </a:p>
          </p:txBody>
        </p:sp>
        <p:sp>
          <p:nvSpPr>
            <p:cNvPr id="11300" name="AutoShape 13"/>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31C"/>
            </a:solidFill>
            <a:ln w="25400">
              <a:noFill/>
              <a:miter lim="800000"/>
              <a:headEnd/>
              <a:tailEnd/>
            </a:ln>
          </p:spPr>
          <p:txBody>
            <a:bodyPr/>
            <a:lstStyle/>
            <a:p>
              <a:endParaRPr lang="en-US"/>
            </a:p>
          </p:txBody>
        </p:sp>
        <p:sp>
          <p:nvSpPr>
            <p:cNvPr id="11301" name="Rectangle 14"/>
            <p:cNvSpPr>
              <a:spLocks/>
            </p:cNvSpPr>
            <p:nvPr/>
          </p:nvSpPr>
          <p:spPr bwMode="auto">
            <a:xfrm>
              <a:off x="104" y="0"/>
              <a:ext cx="1864" cy="288"/>
            </a:xfrm>
            <a:prstGeom prst="rect">
              <a:avLst/>
            </a:prstGeom>
            <a:noFill/>
            <a:ln w="9525">
              <a:noFill/>
              <a:miter lim="800000"/>
              <a:headEnd/>
              <a:tailEnd/>
            </a:ln>
          </p:spPr>
          <p:txBody>
            <a:bodyPr lIns="45720" rIns="45720"/>
            <a:lstStyle/>
            <a:p>
              <a:pPr algn="l" defTabSz="822325">
                <a:tabLst>
                  <a:tab pos="960438" algn="l"/>
                </a:tabLst>
              </a:pPr>
              <a:r>
                <a:rPr lang="en-US" sz="2200" dirty="0">
                  <a:solidFill>
                    <a:srgbClr val="FFFFFF"/>
                  </a:solidFill>
                  <a:latin typeface="Gill Sans" charset="0"/>
                  <a:ea typeface="ヒラギノ角ゴ Pro W3" charset="-128"/>
                  <a:sym typeface="Gill Sans" charset="0"/>
                </a:rPr>
                <a:t>Sprint prioritization</a:t>
              </a:r>
            </a:p>
          </p:txBody>
        </p:sp>
        <p:sp>
          <p:nvSpPr>
            <p:cNvPr id="11302" name="Rectangle 15"/>
            <p:cNvSpPr>
              <a:spLocks/>
            </p:cNvSpPr>
            <p:nvPr/>
          </p:nvSpPr>
          <p:spPr bwMode="auto">
            <a:xfrm>
              <a:off x="40" y="336"/>
              <a:ext cx="2720" cy="736"/>
            </a:xfrm>
            <a:prstGeom prst="rect">
              <a:avLst/>
            </a:prstGeom>
            <a:noFill/>
            <a:ln w="9525">
              <a:noFill/>
              <a:miter lim="800000"/>
              <a:headEnd/>
              <a:tailEnd/>
            </a:ln>
          </p:spPr>
          <p:txBody>
            <a:bodyPr lIns="45720" rIns="45720"/>
            <a:lstStyle/>
            <a:p>
              <a:pPr marL="252413" indent="-252413" algn="l" defTabSz="822325">
                <a:buClr>
                  <a:srgbClr val="FFFFFF"/>
                </a:buClr>
                <a:buSzPct val="125000"/>
                <a:buFont typeface="Gill Sans" charset="0"/>
                <a:buChar char="•"/>
                <a:tabLst>
                  <a:tab pos="960438" algn="l"/>
                </a:tabLst>
              </a:pPr>
              <a:r>
                <a:rPr lang="en-US" dirty="0">
                  <a:latin typeface="Gill Sans" charset="0"/>
                  <a:ea typeface="ヒラギノ角ゴ Pro W3" charset="-128"/>
                  <a:sym typeface="Gill Sans" charset="0"/>
                </a:rPr>
                <a:t>Analyze/evaluate product backlog</a:t>
              </a:r>
            </a:p>
            <a:p>
              <a:pPr marL="252413" indent="-252413" algn="l" defTabSz="822325">
                <a:buClr>
                  <a:srgbClr val="FFFFFF"/>
                </a:buClr>
                <a:buSzPct val="125000"/>
                <a:buFont typeface="Gill Sans" charset="0"/>
                <a:buChar char="•"/>
                <a:tabLst>
                  <a:tab pos="960438" algn="l"/>
                </a:tabLst>
              </a:pPr>
              <a:r>
                <a:rPr lang="en-US" dirty="0">
                  <a:latin typeface="Gill Sans" charset="0"/>
                  <a:ea typeface="ヒラギノ角ゴ Pro W3" charset="-128"/>
                  <a:sym typeface="Gill Sans" charset="0"/>
                </a:rPr>
                <a:t>Select sprint goal</a:t>
              </a:r>
            </a:p>
          </p:txBody>
        </p:sp>
      </p:grpSp>
      <p:grpSp>
        <p:nvGrpSpPr>
          <p:cNvPr id="4" name="Group 16"/>
          <p:cNvGrpSpPr>
            <a:grpSpLocks/>
          </p:cNvGrpSpPr>
          <p:nvPr/>
        </p:nvGrpSpPr>
        <p:grpSpPr bwMode="auto">
          <a:xfrm>
            <a:off x="2446338" y="3771900"/>
            <a:ext cx="4194175" cy="2640013"/>
            <a:chOff x="0" y="0"/>
            <a:chExt cx="2936" cy="1848"/>
          </a:xfrm>
        </p:grpSpPr>
        <p:sp>
          <p:nvSpPr>
            <p:cNvPr id="27665" name="AutoShape 17"/>
            <p:cNvSpPr>
              <a:spLocks/>
            </p:cNvSpPr>
            <p:nvPr/>
          </p:nvSpPr>
          <p:spPr bwMode="auto">
            <a:xfrm>
              <a:off x="0" y="0"/>
              <a:ext cx="2936" cy="1848"/>
            </a:xfrm>
            <a:prstGeom prst="roundRect">
              <a:avLst>
                <a:gd name="adj" fmla="val 10389"/>
              </a:avLst>
            </a:prstGeom>
            <a:blipFill dpi="0" rotWithShape="0">
              <a:blip r:embed="rId3" cstate="print"/>
              <a:srcRect/>
              <a:tile tx="0" ty="0" sx="100000" sy="100000" flip="none" algn="tl"/>
            </a:blipFill>
            <a:ln w="25400">
              <a:solidFill>
                <a:srgbClr val="00531C"/>
              </a:solidFill>
              <a:round/>
              <a:headEnd/>
              <a:tailEnd/>
            </a:ln>
            <a:effectLst>
              <a:outerShdw dist="63500" dir="2700000" algn="ctr" rotWithShape="0">
                <a:schemeClr val="bg2">
                  <a:alpha val="29999"/>
                </a:schemeClr>
              </a:outerShdw>
            </a:effectLst>
          </p:spPr>
          <p:txBody>
            <a:bodyPr lIns="82296" tIns="41148" rIns="82296" bIns="41148"/>
            <a:lstStyle/>
            <a:p>
              <a:pPr algn="ctr" defTabSz="822325">
                <a:defRPr/>
              </a:pPr>
              <a:endParaRPr lang="en-US" sz="2900">
                <a:solidFill>
                  <a:srgbClr val="000000"/>
                </a:solidFill>
                <a:latin typeface="Gill Sans" charset="0"/>
                <a:ea typeface="ヒラギノ角ゴ Pro W3" charset="-128"/>
                <a:sym typeface="Gill Sans" charset="0"/>
              </a:endParaRPr>
            </a:p>
          </p:txBody>
        </p:sp>
        <p:sp>
          <p:nvSpPr>
            <p:cNvPr id="11292" name="Rectangle 18"/>
            <p:cNvSpPr>
              <a:spLocks/>
            </p:cNvSpPr>
            <p:nvPr/>
          </p:nvSpPr>
          <p:spPr bwMode="auto">
            <a:xfrm>
              <a:off x="304" y="0"/>
              <a:ext cx="1432" cy="288"/>
            </a:xfrm>
            <a:prstGeom prst="rect">
              <a:avLst/>
            </a:prstGeom>
            <a:solidFill>
              <a:srgbClr val="00531C"/>
            </a:solidFill>
            <a:ln w="25400">
              <a:noFill/>
              <a:miter lim="800000"/>
              <a:headEnd/>
              <a:tailEnd/>
            </a:ln>
          </p:spPr>
          <p:txBody>
            <a:bodyPr lIns="82296" tIns="41148" rIns="82296" bIns="41148"/>
            <a:lstStyle/>
            <a:p>
              <a:pPr algn="ctr" defTabSz="822325"/>
              <a:endParaRPr lang="en-US" sz="2900">
                <a:solidFill>
                  <a:srgbClr val="000000"/>
                </a:solidFill>
                <a:latin typeface="Gill Sans" charset="0"/>
                <a:ea typeface="ヒラギノ角ゴ Pro W3" charset="-128"/>
                <a:sym typeface="Gill Sans" charset="0"/>
              </a:endParaRPr>
            </a:p>
          </p:txBody>
        </p:sp>
        <p:sp>
          <p:nvSpPr>
            <p:cNvPr id="11293" name="AutoShape 19"/>
            <p:cNvSpPr>
              <a:spLocks/>
            </p:cNvSpPr>
            <p:nvPr/>
          </p:nvSpPr>
          <p:spPr bwMode="auto">
            <a:xfrm rot="10800000">
              <a:off x="1656"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31C"/>
            </a:solidFill>
            <a:ln w="25400">
              <a:noFill/>
              <a:miter lim="800000"/>
              <a:headEnd/>
              <a:tailEnd/>
            </a:ln>
          </p:spPr>
          <p:txBody>
            <a:bodyPr/>
            <a:lstStyle/>
            <a:p>
              <a:endParaRPr lang="en-US"/>
            </a:p>
          </p:txBody>
        </p:sp>
        <p:sp>
          <p:nvSpPr>
            <p:cNvPr id="11294" name="AutoShape 20"/>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31C"/>
            </a:solidFill>
            <a:ln w="25400">
              <a:noFill/>
              <a:miter lim="800000"/>
              <a:headEnd/>
              <a:tailEnd/>
            </a:ln>
          </p:spPr>
          <p:txBody>
            <a:bodyPr/>
            <a:lstStyle/>
            <a:p>
              <a:endParaRPr lang="en-US"/>
            </a:p>
          </p:txBody>
        </p:sp>
        <p:sp>
          <p:nvSpPr>
            <p:cNvPr id="11295" name="Rectangle 21"/>
            <p:cNvSpPr>
              <a:spLocks/>
            </p:cNvSpPr>
            <p:nvPr/>
          </p:nvSpPr>
          <p:spPr bwMode="auto">
            <a:xfrm>
              <a:off x="104" y="0"/>
              <a:ext cx="1608" cy="288"/>
            </a:xfrm>
            <a:prstGeom prst="rect">
              <a:avLst/>
            </a:prstGeom>
            <a:noFill/>
            <a:ln w="9525">
              <a:noFill/>
              <a:miter lim="800000"/>
              <a:headEnd/>
              <a:tailEnd/>
            </a:ln>
          </p:spPr>
          <p:txBody>
            <a:bodyPr lIns="45720" rIns="45720"/>
            <a:lstStyle/>
            <a:p>
              <a:pPr algn="l" defTabSz="822325">
                <a:tabLst>
                  <a:tab pos="960438" algn="l"/>
                </a:tabLst>
              </a:pPr>
              <a:r>
                <a:rPr lang="en-US" sz="2200">
                  <a:solidFill>
                    <a:srgbClr val="FFFFFF"/>
                  </a:solidFill>
                  <a:latin typeface="Gill Sans" charset="0"/>
                  <a:ea typeface="ヒラギノ角ゴ Pro W3" charset="-128"/>
                  <a:sym typeface="Gill Sans" charset="0"/>
                </a:rPr>
                <a:t>Sprint planning</a:t>
              </a:r>
            </a:p>
          </p:txBody>
        </p:sp>
        <p:sp>
          <p:nvSpPr>
            <p:cNvPr id="11296" name="Rectangle 22"/>
            <p:cNvSpPr>
              <a:spLocks/>
            </p:cNvSpPr>
            <p:nvPr/>
          </p:nvSpPr>
          <p:spPr bwMode="auto">
            <a:xfrm>
              <a:off x="40" y="336"/>
              <a:ext cx="2896" cy="1408"/>
            </a:xfrm>
            <a:prstGeom prst="rect">
              <a:avLst/>
            </a:prstGeom>
            <a:noFill/>
            <a:ln w="9525">
              <a:noFill/>
              <a:miter lim="800000"/>
              <a:headEnd/>
              <a:tailEnd/>
            </a:ln>
          </p:spPr>
          <p:txBody>
            <a:bodyPr lIns="45720" rIns="45720"/>
            <a:lstStyle/>
            <a:p>
              <a:pPr marL="252413" indent="-252413" algn="l" defTabSz="822325">
                <a:buClr>
                  <a:srgbClr val="FFFFFF"/>
                </a:buClr>
                <a:buSzPct val="125000"/>
                <a:buFont typeface="Gill Sans" charset="0"/>
                <a:buChar char="•"/>
                <a:tabLst>
                  <a:tab pos="960438" algn="l"/>
                </a:tabLst>
              </a:pPr>
              <a:r>
                <a:rPr lang="en-US" dirty="0">
                  <a:latin typeface="Gill Sans" charset="0"/>
                  <a:ea typeface="ヒラギノ角ゴ Pro W3" charset="-128"/>
                  <a:sym typeface="Gill Sans" charset="0"/>
                </a:rPr>
                <a:t>Decide how to achieve sprint goal (design)</a:t>
              </a:r>
            </a:p>
            <a:p>
              <a:pPr marL="252413" indent="-252413" algn="l" defTabSz="822325">
                <a:buClr>
                  <a:srgbClr val="FFFFFF"/>
                </a:buClr>
                <a:buSzPct val="125000"/>
                <a:buFont typeface="Gill Sans" charset="0"/>
                <a:buChar char="•"/>
                <a:tabLst>
                  <a:tab pos="960438" algn="l"/>
                </a:tabLst>
              </a:pPr>
              <a:r>
                <a:rPr lang="en-US" dirty="0">
                  <a:latin typeface="Gill Sans" charset="0"/>
                  <a:ea typeface="ヒラギノ角ゴ Pro W3" charset="-128"/>
                  <a:sym typeface="Gill Sans" charset="0"/>
                </a:rPr>
                <a:t>Create sprint backlog (tasks) from product backlog items (user stories / features)</a:t>
              </a:r>
            </a:p>
            <a:p>
              <a:pPr marL="252413" indent="-252413" algn="l" defTabSz="822325">
                <a:buClr>
                  <a:srgbClr val="FFFFFF"/>
                </a:buClr>
                <a:buSzPct val="125000"/>
                <a:buFont typeface="Gill Sans" charset="0"/>
                <a:buChar char="•"/>
                <a:tabLst>
                  <a:tab pos="960438" algn="l"/>
                </a:tabLst>
              </a:pPr>
              <a:r>
                <a:rPr lang="en-US" dirty="0">
                  <a:latin typeface="Gill Sans" charset="0"/>
                  <a:ea typeface="ヒラギノ角ゴ Pro W3" charset="-128"/>
                  <a:sym typeface="Gill Sans" charset="0"/>
                </a:rPr>
                <a:t>Estimate sprint backlog in hours</a:t>
              </a:r>
            </a:p>
          </p:txBody>
        </p:sp>
      </p:grpSp>
      <p:grpSp>
        <p:nvGrpSpPr>
          <p:cNvPr id="5" name="Group 23"/>
          <p:cNvGrpSpPr>
            <a:grpSpLocks/>
          </p:cNvGrpSpPr>
          <p:nvPr/>
        </p:nvGrpSpPr>
        <p:grpSpPr bwMode="auto">
          <a:xfrm>
            <a:off x="6640513" y="2251075"/>
            <a:ext cx="1819919" cy="916778"/>
            <a:chOff x="0" y="0"/>
            <a:chExt cx="1592" cy="728"/>
          </a:xfrm>
        </p:grpSpPr>
        <p:sp>
          <p:nvSpPr>
            <p:cNvPr id="11289" name="Line 24"/>
            <p:cNvSpPr>
              <a:spLocks noChangeShapeType="1"/>
            </p:cNvSpPr>
            <p:nvPr/>
          </p:nvSpPr>
          <p:spPr bwMode="auto">
            <a:xfrm flipH="1">
              <a:off x="0" y="363"/>
              <a:ext cx="520" cy="0"/>
            </a:xfrm>
            <a:prstGeom prst="line">
              <a:avLst/>
            </a:prstGeom>
            <a:noFill/>
            <a:ln w="38100">
              <a:solidFill>
                <a:schemeClr val="tx1"/>
              </a:solidFill>
              <a:round/>
              <a:headEnd type="stealth" w="med" len="med"/>
              <a:tailEnd/>
            </a:ln>
          </p:spPr>
          <p:txBody>
            <a:bodyPr/>
            <a:lstStyle/>
            <a:p>
              <a:endParaRPr lang="en-US"/>
            </a:p>
          </p:txBody>
        </p:sp>
        <p:sp>
          <p:nvSpPr>
            <p:cNvPr id="27673" name="AutoShape 25"/>
            <p:cNvSpPr>
              <a:spLocks/>
            </p:cNvSpPr>
            <p:nvPr/>
          </p:nvSpPr>
          <p:spPr bwMode="auto">
            <a:xfrm>
              <a:off x="528" y="0"/>
              <a:ext cx="1064" cy="728"/>
            </a:xfrm>
            <a:prstGeom prst="roundRect">
              <a:avLst>
                <a:gd name="adj" fmla="val 26370"/>
              </a:avLst>
            </a:prstGeom>
            <a:blipFill dpi="0" rotWithShape="0">
              <a:blip r:embed="rId4" cstate="print"/>
              <a:srcRect/>
              <a:tile tx="0" ty="0" sx="100000" sy="100000" flip="none" algn="tl"/>
            </a:blipFill>
            <a:ln w="25400">
              <a:solidFill>
                <a:srgbClr val="910000"/>
              </a:solidFill>
              <a:round/>
              <a:headEnd/>
              <a:tailEnd/>
            </a:ln>
            <a:effectLst>
              <a:outerShdw dist="63500" dir="2700000" algn="ctr" rotWithShape="0">
                <a:schemeClr val="bg2">
                  <a:alpha val="29999"/>
                </a:schemeClr>
              </a:outerShdw>
            </a:effectLst>
          </p:spPr>
          <p:txBody>
            <a:bodyPr lIns="0" tIns="0" rIns="0" bIns="0" anchor="ctr"/>
            <a:lstStyle/>
            <a:p>
              <a:pPr algn="ctr" defTabSz="822325">
                <a:tabLst>
                  <a:tab pos="960438" algn="l"/>
                </a:tabLst>
                <a:defRPr/>
              </a:pPr>
              <a:r>
                <a:rPr lang="en-US" sz="2400" dirty="0">
                  <a:latin typeface="Gill Sans" charset="0"/>
                  <a:ea typeface="ヒラギノ角ゴ Pro W3" charset="-128"/>
                  <a:sym typeface="Gill Sans" charset="0"/>
                </a:rPr>
                <a:t>Sprint</a:t>
              </a:r>
            </a:p>
            <a:p>
              <a:pPr algn="ctr" defTabSz="822325">
                <a:tabLst>
                  <a:tab pos="960438" algn="l"/>
                </a:tabLst>
                <a:defRPr/>
              </a:pPr>
              <a:r>
                <a:rPr lang="en-US" sz="2200" dirty="0">
                  <a:latin typeface="Gill Sans" charset="0"/>
                  <a:ea typeface="ヒラギノ角ゴ Pro W3" charset="-128"/>
                  <a:sym typeface="Gill Sans" charset="0"/>
                </a:rPr>
                <a:t>goal</a:t>
              </a:r>
            </a:p>
          </p:txBody>
        </p:sp>
      </p:grpSp>
      <p:grpSp>
        <p:nvGrpSpPr>
          <p:cNvPr id="6" name="Group 27"/>
          <p:cNvGrpSpPr>
            <a:grpSpLocks/>
          </p:cNvGrpSpPr>
          <p:nvPr/>
        </p:nvGrpSpPr>
        <p:grpSpPr bwMode="auto">
          <a:xfrm>
            <a:off x="6640513" y="4560888"/>
            <a:ext cx="1747911" cy="1039812"/>
            <a:chOff x="0" y="0"/>
            <a:chExt cx="1592" cy="728"/>
          </a:xfrm>
        </p:grpSpPr>
        <p:sp>
          <p:nvSpPr>
            <p:cNvPr id="27676" name="AutoShape 28"/>
            <p:cNvSpPr>
              <a:spLocks/>
            </p:cNvSpPr>
            <p:nvPr/>
          </p:nvSpPr>
          <p:spPr bwMode="auto">
            <a:xfrm>
              <a:off x="528" y="0"/>
              <a:ext cx="1064" cy="728"/>
            </a:xfrm>
            <a:prstGeom prst="roundRect">
              <a:avLst>
                <a:gd name="adj" fmla="val 26370"/>
              </a:avLst>
            </a:prstGeom>
            <a:blipFill dpi="0" rotWithShape="0">
              <a:blip r:embed="rId4" cstate="print"/>
              <a:srcRect/>
              <a:tile tx="0" ty="0" sx="100000" sy="100000" flip="none" algn="tl"/>
            </a:blipFill>
            <a:ln w="25400">
              <a:solidFill>
                <a:srgbClr val="910000"/>
              </a:solidFill>
              <a:round/>
              <a:headEnd/>
              <a:tailEnd/>
            </a:ln>
            <a:effectLst>
              <a:outerShdw dist="63500" dir="2700000" algn="ctr" rotWithShape="0">
                <a:schemeClr val="bg2">
                  <a:alpha val="29999"/>
                </a:schemeClr>
              </a:outerShdw>
            </a:effectLst>
          </p:spPr>
          <p:txBody>
            <a:bodyPr lIns="0" tIns="0" rIns="0" bIns="0" anchor="ctr"/>
            <a:lstStyle/>
            <a:p>
              <a:pPr algn="ctr" defTabSz="822325">
                <a:tabLst>
                  <a:tab pos="960438" algn="l"/>
                </a:tabLst>
                <a:defRPr/>
              </a:pPr>
              <a:r>
                <a:rPr lang="en-US" sz="2900" dirty="0">
                  <a:latin typeface="Gill Sans" charset="0"/>
                  <a:ea typeface="ヒラギノ角ゴ Pro W3" charset="-128"/>
                  <a:sym typeface="Gill Sans" charset="0"/>
                </a:rPr>
                <a:t>Sprint</a:t>
              </a:r>
            </a:p>
            <a:p>
              <a:pPr algn="ctr" defTabSz="822325">
                <a:tabLst>
                  <a:tab pos="960438" algn="l"/>
                </a:tabLst>
                <a:defRPr/>
              </a:pPr>
              <a:r>
                <a:rPr lang="en-US" sz="2200" dirty="0">
                  <a:latin typeface="Gill Sans" charset="0"/>
                  <a:ea typeface="ヒラギノ角ゴ Pro W3" charset="-128"/>
                  <a:sym typeface="Gill Sans" charset="0"/>
                </a:rPr>
                <a:t>backlog</a:t>
              </a:r>
            </a:p>
          </p:txBody>
        </p:sp>
        <p:sp>
          <p:nvSpPr>
            <p:cNvPr id="11288" name="Line 29"/>
            <p:cNvSpPr>
              <a:spLocks noChangeShapeType="1"/>
            </p:cNvSpPr>
            <p:nvPr/>
          </p:nvSpPr>
          <p:spPr bwMode="auto">
            <a:xfrm flipH="1">
              <a:off x="0" y="363"/>
              <a:ext cx="520" cy="0"/>
            </a:xfrm>
            <a:prstGeom prst="line">
              <a:avLst/>
            </a:prstGeom>
            <a:noFill/>
            <a:ln w="38100">
              <a:solidFill>
                <a:schemeClr val="tx1"/>
              </a:solidFill>
              <a:round/>
              <a:headEnd type="stealth" w="med" len="med"/>
              <a:tailEnd/>
            </a:ln>
          </p:spPr>
          <p:txBody>
            <a:bodyPr/>
            <a:lstStyle/>
            <a:p>
              <a:endParaRPr lang="en-US"/>
            </a:p>
          </p:txBody>
        </p:sp>
      </p:grpSp>
      <p:grpSp>
        <p:nvGrpSpPr>
          <p:cNvPr id="8" name="Group 7"/>
          <p:cNvGrpSpPr/>
          <p:nvPr/>
        </p:nvGrpSpPr>
        <p:grpSpPr>
          <a:xfrm>
            <a:off x="241301" y="1343187"/>
            <a:ext cx="1234356" cy="4751226"/>
            <a:chOff x="241300" y="1343187"/>
            <a:chExt cx="1387475" cy="5208426"/>
          </a:xfrm>
        </p:grpSpPr>
        <p:sp>
          <p:nvSpPr>
            <p:cNvPr id="27679" name="AutoShape 31"/>
            <p:cNvSpPr>
              <a:spLocks/>
            </p:cNvSpPr>
            <p:nvPr/>
          </p:nvSpPr>
          <p:spPr bwMode="auto">
            <a:xfrm>
              <a:off x="241300" y="4551363"/>
              <a:ext cx="1371600" cy="914400"/>
            </a:xfrm>
            <a:prstGeom prst="roundRect">
              <a:avLst>
                <a:gd name="adj" fmla="val 30000"/>
              </a:avLst>
            </a:prstGeom>
            <a:blipFill dpi="0" rotWithShape="0">
              <a:blip r:embed="rId5" cstate="print"/>
              <a:srcRect/>
              <a:tile tx="0" ty="0" sx="100000" sy="100000" flip="none" algn="tl"/>
            </a:blipFill>
            <a:ln w="25400">
              <a:solidFill>
                <a:srgbClr val="750083"/>
              </a:solidFill>
              <a:round/>
              <a:headEnd/>
              <a:tailEnd/>
            </a:ln>
            <a:effectLst>
              <a:outerShdw dist="63500" dir="2700000" algn="ctr" rotWithShape="0">
                <a:schemeClr val="bg2">
                  <a:alpha val="29999"/>
                </a:schemeClr>
              </a:outerShdw>
            </a:effectLst>
          </p:spPr>
          <p:txBody>
            <a:bodyPr lIns="0" tIns="0" rIns="0" bIns="0" anchor="ctr"/>
            <a:lstStyle/>
            <a:p>
              <a:pPr algn="ctr" defTabSz="822325">
                <a:tabLst>
                  <a:tab pos="960438" algn="l"/>
                </a:tabLst>
                <a:defRPr/>
              </a:pPr>
              <a:r>
                <a:rPr lang="en-US" sz="1600" dirty="0">
                  <a:latin typeface="Gill Sans" charset="0"/>
                  <a:ea typeface="ヒラギノ角ゴ Pro W3" charset="-128"/>
                  <a:sym typeface="Gill Sans" charset="0"/>
                </a:rPr>
                <a:t>Team capacity</a:t>
              </a:r>
            </a:p>
          </p:txBody>
        </p:sp>
        <p:sp>
          <p:nvSpPr>
            <p:cNvPr id="27680" name="AutoShape 32"/>
            <p:cNvSpPr>
              <a:spLocks/>
            </p:cNvSpPr>
            <p:nvPr/>
          </p:nvSpPr>
          <p:spPr bwMode="auto">
            <a:xfrm>
              <a:off x="241300" y="5637213"/>
              <a:ext cx="1371600" cy="914400"/>
            </a:xfrm>
            <a:prstGeom prst="roundRect">
              <a:avLst>
                <a:gd name="adj" fmla="val 30000"/>
              </a:avLst>
            </a:prstGeom>
            <a:blipFill dpi="0" rotWithShape="0">
              <a:blip r:embed="rId5" cstate="print"/>
              <a:srcRect/>
              <a:tile tx="0" ty="0" sx="100000" sy="100000" flip="none" algn="tl"/>
            </a:blipFill>
            <a:ln w="25400">
              <a:solidFill>
                <a:srgbClr val="750083"/>
              </a:solidFill>
              <a:round/>
              <a:headEnd/>
              <a:tailEnd/>
            </a:ln>
            <a:effectLst>
              <a:outerShdw dist="63500" dir="2700000" algn="ctr" rotWithShape="0">
                <a:schemeClr val="bg2">
                  <a:alpha val="29999"/>
                </a:schemeClr>
              </a:outerShdw>
            </a:effectLst>
          </p:spPr>
          <p:txBody>
            <a:bodyPr lIns="0" tIns="0" rIns="0" bIns="0" anchor="ctr"/>
            <a:lstStyle/>
            <a:p>
              <a:pPr algn="ctr" defTabSz="822325">
                <a:tabLst>
                  <a:tab pos="960438" algn="l"/>
                </a:tabLst>
                <a:defRPr/>
              </a:pPr>
              <a:r>
                <a:rPr lang="en-US" sz="1600" dirty="0">
                  <a:latin typeface="Gill Sans" charset="0"/>
                  <a:ea typeface="ヒラギノ角ゴ Pro W3" charset="-128"/>
                  <a:sym typeface="Gill Sans" charset="0"/>
                </a:rPr>
                <a:t>Product backlog</a:t>
              </a:r>
            </a:p>
          </p:txBody>
        </p:sp>
        <p:sp>
          <p:nvSpPr>
            <p:cNvPr id="27681" name="AutoShape 33"/>
            <p:cNvSpPr>
              <a:spLocks/>
            </p:cNvSpPr>
            <p:nvPr/>
          </p:nvSpPr>
          <p:spPr bwMode="auto">
            <a:xfrm>
              <a:off x="257175" y="3463030"/>
              <a:ext cx="1371600" cy="914400"/>
            </a:xfrm>
            <a:prstGeom prst="roundRect">
              <a:avLst>
                <a:gd name="adj" fmla="val 30000"/>
              </a:avLst>
            </a:prstGeom>
            <a:blipFill dpi="0" rotWithShape="0">
              <a:blip r:embed="rId5" cstate="print"/>
              <a:srcRect/>
              <a:tile tx="0" ty="0" sx="100000" sy="100000" flip="none" algn="tl"/>
            </a:blipFill>
            <a:ln w="25400">
              <a:solidFill>
                <a:srgbClr val="750083"/>
              </a:solidFill>
              <a:round/>
              <a:headEnd/>
              <a:tailEnd/>
            </a:ln>
            <a:effectLst>
              <a:outerShdw dist="63500" dir="2700000" algn="ctr" rotWithShape="0">
                <a:schemeClr val="bg2">
                  <a:alpha val="29999"/>
                </a:schemeClr>
              </a:outerShdw>
            </a:effectLst>
          </p:spPr>
          <p:txBody>
            <a:bodyPr lIns="0" tIns="0" rIns="0" bIns="0" anchor="ctr"/>
            <a:lstStyle/>
            <a:p>
              <a:pPr algn="ctr" defTabSz="822325">
                <a:tabLst>
                  <a:tab pos="960438" algn="l"/>
                </a:tabLst>
                <a:defRPr/>
              </a:pPr>
              <a:r>
                <a:rPr lang="en-US" sz="1600">
                  <a:latin typeface="Gill Sans" charset="0"/>
                  <a:ea typeface="ヒラギノ角ゴ Pro W3" charset="-128"/>
                  <a:sym typeface="Gill Sans" charset="0"/>
                </a:rPr>
                <a:t>Technology</a:t>
              </a:r>
            </a:p>
          </p:txBody>
        </p:sp>
        <p:grpSp>
          <p:nvGrpSpPr>
            <p:cNvPr id="7" name="Group 6"/>
            <p:cNvGrpSpPr/>
            <p:nvPr/>
          </p:nvGrpSpPr>
          <p:grpSpPr>
            <a:xfrm>
              <a:off x="257175" y="1343187"/>
              <a:ext cx="1371600" cy="2000250"/>
              <a:chOff x="263525" y="3475038"/>
              <a:chExt cx="1371600" cy="2000250"/>
            </a:xfrm>
          </p:grpSpPr>
          <p:sp>
            <p:nvSpPr>
              <p:cNvPr id="27678" name="AutoShape 30"/>
              <p:cNvSpPr>
                <a:spLocks/>
              </p:cNvSpPr>
              <p:nvPr/>
            </p:nvSpPr>
            <p:spPr bwMode="auto">
              <a:xfrm>
                <a:off x="263525" y="3475038"/>
                <a:ext cx="1371600" cy="914400"/>
              </a:xfrm>
              <a:prstGeom prst="roundRect">
                <a:avLst>
                  <a:gd name="adj" fmla="val 30000"/>
                </a:avLst>
              </a:prstGeom>
              <a:blipFill dpi="0" rotWithShape="0">
                <a:blip r:embed="rId5" cstate="print"/>
                <a:srcRect/>
                <a:tile tx="0" ty="0" sx="100000" sy="100000" flip="none" algn="tl"/>
              </a:blipFill>
              <a:ln w="25400">
                <a:solidFill>
                  <a:srgbClr val="750083"/>
                </a:solidFill>
                <a:round/>
                <a:headEnd/>
                <a:tailEnd/>
              </a:ln>
              <a:effectLst>
                <a:outerShdw dist="63500" dir="2700000" algn="ctr" rotWithShape="0">
                  <a:schemeClr val="bg2">
                    <a:alpha val="29999"/>
                  </a:schemeClr>
                </a:outerShdw>
              </a:effectLst>
            </p:spPr>
            <p:txBody>
              <a:bodyPr lIns="0" tIns="0" rIns="0" bIns="0" anchor="ctr"/>
              <a:lstStyle/>
              <a:p>
                <a:pPr algn="ctr" defTabSz="822325">
                  <a:tabLst>
                    <a:tab pos="960438" algn="l"/>
                  </a:tabLst>
                  <a:defRPr/>
                </a:pPr>
                <a:r>
                  <a:rPr lang="en-US" sz="1600" dirty="0">
                    <a:latin typeface="Gill Sans" charset="0"/>
                    <a:ea typeface="ヒラギノ角ゴ Pro W3" charset="-128"/>
                    <a:sym typeface="Gill Sans" charset="0"/>
                  </a:rPr>
                  <a:t>Business conditions</a:t>
                </a:r>
              </a:p>
            </p:txBody>
          </p:sp>
          <p:sp>
            <p:nvSpPr>
              <p:cNvPr id="27682" name="AutoShape 34"/>
              <p:cNvSpPr>
                <a:spLocks/>
              </p:cNvSpPr>
              <p:nvPr/>
            </p:nvSpPr>
            <p:spPr bwMode="auto">
              <a:xfrm>
                <a:off x="263525" y="4560888"/>
                <a:ext cx="1371600" cy="914400"/>
              </a:xfrm>
              <a:prstGeom prst="roundRect">
                <a:avLst>
                  <a:gd name="adj" fmla="val 30000"/>
                </a:avLst>
              </a:prstGeom>
              <a:blipFill dpi="0" rotWithShape="0">
                <a:blip r:embed="rId5" cstate="print"/>
                <a:srcRect/>
                <a:tile tx="0" ty="0" sx="100000" sy="100000" flip="none" algn="tl"/>
              </a:blipFill>
              <a:ln w="25400">
                <a:solidFill>
                  <a:srgbClr val="750083"/>
                </a:solidFill>
                <a:round/>
                <a:headEnd/>
                <a:tailEnd/>
              </a:ln>
              <a:effectLst>
                <a:outerShdw dist="63500" dir="2700000" algn="ctr" rotWithShape="0">
                  <a:schemeClr val="bg2">
                    <a:alpha val="29999"/>
                  </a:schemeClr>
                </a:outerShdw>
              </a:effectLst>
            </p:spPr>
            <p:txBody>
              <a:bodyPr lIns="0" tIns="0" rIns="0" bIns="0" anchor="ctr"/>
              <a:lstStyle/>
              <a:p>
                <a:pPr algn="ctr" defTabSz="822325">
                  <a:tabLst>
                    <a:tab pos="960438" algn="l"/>
                  </a:tabLst>
                  <a:defRPr/>
                </a:pPr>
                <a:r>
                  <a:rPr lang="en-US" sz="1600" dirty="0">
                    <a:latin typeface="Gill Sans" charset="0"/>
                    <a:ea typeface="ヒラギノ角ゴ Pro W3" charset="-128"/>
                    <a:sym typeface="Gill Sans" charset="0"/>
                  </a:rPr>
                  <a:t>Current product</a:t>
                </a:r>
              </a:p>
            </p:txBody>
          </p:sp>
        </p:grpSp>
      </p:grpSp>
      <p:grpSp>
        <p:nvGrpSpPr>
          <p:cNvPr id="9" name="Group 8"/>
          <p:cNvGrpSpPr/>
          <p:nvPr/>
        </p:nvGrpSpPr>
        <p:grpSpPr>
          <a:xfrm>
            <a:off x="1628775" y="1751013"/>
            <a:ext cx="588963" cy="2935800"/>
            <a:chOff x="1628775" y="1751013"/>
            <a:chExt cx="588963" cy="3257550"/>
          </a:xfrm>
        </p:grpSpPr>
        <p:sp>
          <p:nvSpPr>
            <p:cNvPr id="11276" name="Line 26"/>
            <p:cNvSpPr>
              <a:spLocks noChangeShapeType="1"/>
            </p:cNvSpPr>
            <p:nvPr/>
          </p:nvSpPr>
          <p:spPr bwMode="auto">
            <a:xfrm flipH="1">
              <a:off x="1628775" y="1751013"/>
              <a:ext cx="588963" cy="0"/>
            </a:xfrm>
            <a:prstGeom prst="line">
              <a:avLst/>
            </a:prstGeom>
            <a:noFill/>
            <a:ln w="38100">
              <a:solidFill>
                <a:schemeClr val="tx1"/>
              </a:solidFill>
              <a:round/>
              <a:headEnd type="stealth" w="med" len="med"/>
              <a:tailEnd/>
            </a:ln>
          </p:spPr>
          <p:txBody>
            <a:bodyPr/>
            <a:lstStyle/>
            <a:p>
              <a:endParaRPr lang="en-US"/>
            </a:p>
          </p:txBody>
        </p:sp>
        <p:sp>
          <p:nvSpPr>
            <p:cNvPr id="11283" name="Line 35"/>
            <p:cNvSpPr>
              <a:spLocks noChangeShapeType="1"/>
            </p:cNvSpPr>
            <p:nvPr/>
          </p:nvSpPr>
          <p:spPr bwMode="auto">
            <a:xfrm flipH="1">
              <a:off x="1628775" y="2836863"/>
              <a:ext cx="588963" cy="0"/>
            </a:xfrm>
            <a:prstGeom prst="line">
              <a:avLst/>
            </a:prstGeom>
            <a:noFill/>
            <a:ln w="38100">
              <a:solidFill>
                <a:schemeClr val="tx1"/>
              </a:solidFill>
              <a:round/>
              <a:headEnd type="stealth" w="med" len="med"/>
              <a:tailEnd/>
            </a:ln>
          </p:spPr>
          <p:txBody>
            <a:bodyPr/>
            <a:lstStyle/>
            <a:p>
              <a:endParaRPr lang="en-US"/>
            </a:p>
          </p:txBody>
        </p:sp>
        <p:sp>
          <p:nvSpPr>
            <p:cNvPr id="11284" name="Line 36"/>
            <p:cNvSpPr>
              <a:spLocks noChangeShapeType="1"/>
            </p:cNvSpPr>
            <p:nvPr/>
          </p:nvSpPr>
          <p:spPr bwMode="auto">
            <a:xfrm flipH="1">
              <a:off x="1628775" y="3922713"/>
              <a:ext cx="588963" cy="0"/>
            </a:xfrm>
            <a:prstGeom prst="line">
              <a:avLst/>
            </a:prstGeom>
            <a:noFill/>
            <a:ln w="38100">
              <a:solidFill>
                <a:schemeClr val="tx1"/>
              </a:solidFill>
              <a:round/>
              <a:headEnd type="stealth" w="med" len="med"/>
              <a:tailEnd/>
            </a:ln>
          </p:spPr>
          <p:txBody>
            <a:bodyPr/>
            <a:lstStyle/>
            <a:p>
              <a:endParaRPr lang="en-US"/>
            </a:p>
          </p:txBody>
        </p:sp>
        <p:sp>
          <p:nvSpPr>
            <p:cNvPr id="11285" name="Line 37"/>
            <p:cNvSpPr>
              <a:spLocks noChangeShapeType="1"/>
            </p:cNvSpPr>
            <p:nvPr/>
          </p:nvSpPr>
          <p:spPr bwMode="auto">
            <a:xfrm flipH="1">
              <a:off x="1628775" y="5008563"/>
              <a:ext cx="588963" cy="0"/>
            </a:xfrm>
            <a:prstGeom prst="line">
              <a:avLst/>
            </a:prstGeom>
            <a:noFill/>
            <a:ln w="38100">
              <a:solidFill>
                <a:schemeClr val="tx1"/>
              </a:solidFill>
              <a:round/>
              <a:headEnd type="stealth" w="med" len="med"/>
              <a:tailEnd/>
            </a:ln>
          </p:spPr>
          <p:txBody>
            <a:bodyPr/>
            <a:lstStyle/>
            <a:p>
              <a:endParaRPr lang="en-US"/>
            </a:p>
          </p:txBody>
        </p:sp>
      </p:grpSp>
      <p:sp>
        <p:nvSpPr>
          <p:cNvPr id="11286" name="Line 38"/>
          <p:cNvSpPr>
            <a:spLocks noChangeShapeType="1"/>
          </p:cNvSpPr>
          <p:nvPr/>
        </p:nvSpPr>
        <p:spPr bwMode="auto">
          <a:xfrm flipH="1">
            <a:off x="1595215" y="5733256"/>
            <a:ext cx="588963" cy="0"/>
          </a:xfrm>
          <a:prstGeom prst="line">
            <a:avLst/>
          </a:prstGeom>
          <a:noFill/>
          <a:ln w="38100">
            <a:solidFill>
              <a:schemeClr val="tx1"/>
            </a:solidFill>
            <a:round/>
            <a:headEnd type="stealth" w="med" len="med"/>
            <a:tailEnd/>
          </a:ln>
        </p:spPr>
        <p:txBody>
          <a:bodyPr/>
          <a:lstStyle/>
          <a:p>
            <a:endParaRPr lang="en-US"/>
          </a:p>
        </p:txBody>
      </p:sp>
    </p:spTree>
    <p:extLst>
      <p:ext uri="{BB962C8B-B14F-4D97-AF65-F5344CB8AC3E}">
        <p14:creationId xmlns:p14="http://schemas.microsoft.com/office/powerpoint/2010/main" val="2252887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406</TotalTime>
  <Words>696</Words>
  <Application>Microsoft Office PowerPoint</Application>
  <PresentationFormat>On-screen Show (4:3)</PresentationFormat>
  <Paragraphs>154</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Civic</vt:lpstr>
      <vt:lpstr>Session – 13  Scrum </vt:lpstr>
      <vt:lpstr>Scrum Introduction</vt:lpstr>
      <vt:lpstr>What is Scrum?</vt:lpstr>
      <vt:lpstr>Scrum Principles</vt:lpstr>
      <vt:lpstr>Scrum at a Glance</vt:lpstr>
      <vt:lpstr>Scrum Framework</vt:lpstr>
      <vt:lpstr>Scrum Roles</vt:lpstr>
      <vt:lpstr>Scrum Ceremonies</vt:lpstr>
      <vt:lpstr>Sprint Planning Mtg.</vt:lpstr>
      <vt:lpstr>Daily Scrum Meeting</vt:lpstr>
      <vt:lpstr>Sprint Review</vt:lpstr>
      <vt:lpstr>Sprint Retrospective</vt:lpstr>
      <vt:lpstr>Scrum's Artifacts/Work products</vt:lpstr>
      <vt:lpstr>Product Backlog</vt:lpstr>
      <vt:lpstr>User Stories</vt:lpstr>
      <vt:lpstr>Sprint Backlog</vt:lpstr>
      <vt:lpstr>Burndown Chart</vt:lpstr>
      <vt:lpstr>Questions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 13  Scrum</dc:title>
  <dc:creator>smith</dc:creator>
  <cp:lastModifiedBy>smith</cp:lastModifiedBy>
  <cp:revision>28</cp:revision>
  <dcterms:created xsi:type="dcterms:W3CDTF">2020-07-12T13:08:19Z</dcterms:created>
  <dcterms:modified xsi:type="dcterms:W3CDTF">2020-07-20T04:38:30Z</dcterms:modified>
</cp:coreProperties>
</file>