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71" r:id="rId2"/>
    <p:sldId id="258" r:id="rId3"/>
    <p:sldId id="294" r:id="rId4"/>
    <p:sldId id="293" r:id="rId5"/>
    <p:sldId id="274" r:id="rId6"/>
    <p:sldId id="275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D0A92-4D01-4660-BBF9-58470568BFF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0E31D8-C752-4810-A53B-DD1727D6D990}">
      <dgm:prSet/>
      <dgm:spPr/>
      <dgm:t>
        <a:bodyPr/>
        <a:lstStyle/>
        <a:p>
          <a:r>
            <a:rPr lang="en-US"/>
            <a:t>Kanban is not a software development lifecycle methodology or an approach to project management. </a:t>
          </a:r>
        </a:p>
      </dgm:t>
    </dgm:pt>
    <dgm:pt modelId="{71D22E23-CDEC-413C-8B81-034B2CF8D558}" type="parTrans" cxnId="{AEF506B0-FFAE-4604-9125-DF2E3B10C6F0}">
      <dgm:prSet/>
      <dgm:spPr/>
      <dgm:t>
        <a:bodyPr/>
        <a:lstStyle/>
        <a:p>
          <a:endParaRPr lang="en-US"/>
        </a:p>
      </dgm:t>
    </dgm:pt>
    <dgm:pt modelId="{5446E24C-2FBE-4DC8-A83D-262DA3BC6AE2}" type="sibTrans" cxnId="{AEF506B0-FFAE-4604-9125-DF2E3B10C6F0}">
      <dgm:prSet/>
      <dgm:spPr/>
      <dgm:t>
        <a:bodyPr/>
        <a:lstStyle/>
        <a:p>
          <a:endParaRPr lang="en-US"/>
        </a:p>
      </dgm:t>
    </dgm:pt>
    <dgm:pt modelId="{9B36939C-1B2A-45F6-8FFE-B93D04654BB7}">
      <dgm:prSet/>
      <dgm:spPr/>
      <dgm:t>
        <a:bodyPr/>
        <a:lstStyle/>
        <a:p>
          <a:r>
            <a:rPr lang="en-US"/>
            <a:t>It requires that some process is already in place so that Kanban can be applied to incrementally change the underlying process.</a:t>
          </a:r>
        </a:p>
      </dgm:t>
    </dgm:pt>
    <dgm:pt modelId="{FF0B80C0-A723-493F-A54B-B911B342ABC2}" type="parTrans" cxnId="{B1352E59-AEE5-45F6-8D2F-15055BAAF4F3}">
      <dgm:prSet/>
      <dgm:spPr/>
      <dgm:t>
        <a:bodyPr/>
        <a:lstStyle/>
        <a:p>
          <a:endParaRPr lang="en-US"/>
        </a:p>
      </dgm:t>
    </dgm:pt>
    <dgm:pt modelId="{CA7935F6-6644-4C0B-AD1B-D1AB314A609A}" type="sibTrans" cxnId="{B1352E59-AEE5-45F6-8D2F-15055BAAF4F3}">
      <dgm:prSet/>
      <dgm:spPr/>
      <dgm:t>
        <a:bodyPr/>
        <a:lstStyle/>
        <a:p>
          <a:endParaRPr lang="en-US"/>
        </a:p>
      </dgm:t>
    </dgm:pt>
    <dgm:pt modelId="{ED1C726A-AA21-487E-9A7C-A9A7D549D597}">
      <dgm:prSet/>
      <dgm:spPr/>
      <dgm:t>
        <a:bodyPr/>
        <a:lstStyle/>
        <a:p>
          <a:r>
            <a:rPr lang="en-US"/>
            <a:t>The Kanban Method is a process to gradually improve whatever you do- almost any business function can benefit from applying the principles of the Kanban Methodology.</a:t>
          </a:r>
        </a:p>
      </dgm:t>
    </dgm:pt>
    <dgm:pt modelId="{96E23D9A-DA12-4649-A403-0E953CFFBA21}" type="parTrans" cxnId="{61F9F6A1-4A82-4781-A95D-65CDABA4639D}">
      <dgm:prSet/>
      <dgm:spPr/>
      <dgm:t>
        <a:bodyPr/>
        <a:lstStyle/>
        <a:p>
          <a:endParaRPr lang="en-US"/>
        </a:p>
      </dgm:t>
    </dgm:pt>
    <dgm:pt modelId="{93F3E5A8-9234-4951-A8FF-7144A1E3CE10}" type="sibTrans" cxnId="{61F9F6A1-4A82-4781-A95D-65CDABA4639D}">
      <dgm:prSet/>
      <dgm:spPr/>
      <dgm:t>
        <a:bodyPr/>
        <a:lstStyle/>
        <a:p>
          <a:endParaRPr lang="en-US"/>
        </a:p>
      </dgm:t>
    </dgm:pt>
    <dgm:pt modelId="{D85DFA81-0C85-4D9C-9011-6264E41DC1BC}" type="pres">
      <dgm:prSet presAssocID="{CB8D0A92-4D01-4660-BBF9-58470568BF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84A0FA-7C61-47E4-8D6A-D82B4BC35797}" type="pres">
      <dgm:prSet presAssocID="{ED1C726A-AA21-487E-9A7C-A9A7D549D597}" presName="boxAndChildren" presStyleCnt="0"/>
      <dgm:spPr/>
    </dgm:pt>
    <dgm:pt modelId="{A249FC0A-2FC7-4F11-ABB8-7770494C134B}" type="pres">
      <dgm:prSet presAssocID="{ED1C726A-AA21-487E-9A7C-A9A7D549D597}" presName="parentTextBox" presStyleLbl="node1" presStyleIdx="0" presStyleCnt="3"/>
      <dgm:spPr/>
      <dgm:t>
        <a:bodyPr/>
        <a:lstStyle/>
        <a:p>
          <a:endParaRPr lang="en-IN"/>
        </a:p>
      </dgm:t>
    </dgm:pt>
    <dgm:pt modelId="{5CD921AF-C5F3-433B-88FA-363907320652}" type="pres">
      <dgm:prSet presAssocID="{CA7935F6-6644-4C0B-AD1B-D1AB314A609A}" presName="sp" presStyleCnt="0"/>
      <dgm:spPr/>
    </dgm:pt>
    <dgm:pt modelId="{85EE6025-4096-42E2-AD95-D465D8E2E2A7}" type="pres">
      <dgm:prSet presAssocID="{9B36939C-1B2A-45F6-8FFE-B93D04654BB7}" presName="arrowAndChildren" presStyleCnt="0"/>
      <dgm:spPr/>
    </dgm:pt>
    <dgm:pt modelId="{03197E04-E6C6-447E-834A-3AD0D2049E75}" type="pres">
      <dgm:prSet presAssocID="{9B36939C-1B2A-45F6-8FFE-B93D04654BB7}" presName="parentTextArrow" presStyleLbl="node1" presStyleIdx="1" presStyleCnt="3"/>
      <dgm:spPr/>
      <dgm:t>
        <a:bodyPr/>
        <a:lstStyle/>
        <a:p>
          <a:endParaRPr lang="en-IN"/>
        </a:p>
      </dgm:t>
    </dgm:pt>
    <dgm:pt modelId="{081DFC73-B7E2-46CC-B06E-E3DE73E76A5A}" type="pres">
      <dgm:prSet presAssocID="{5446E24C-2FBE-4DC8-A83D-262DA3BC6AE2}" presName="sp" presStyleCnt="0"/>
      <dgm:spPr/>
    </dgm:pt>
    <dgm:pt modelId="{49C7E66B-1E1F-4977-9689-EBD1735D05FD}" type="pres">
      <dgm:prSet presAssocID="{7E0E31D8-C752-4810-A53B-DD1727D6D990}" presName="arrowAndChildren" presStyleCnt="0"/>
      <dgm:spPr/>
    </dgm:pt>
    <dgm:pt modelId="{965DC330-C747-4784-9908-C0D1DFCA39EB}" type="pres">
      <dgm:prSet presAssocID="{7E0E31D8-C752-4810-A53B-DD1727D6D990}" presName="parentTextArrow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76A7E3FF-C4E0-45F1-94B5-E3D31BE19F48}" type="presOf" srcId="{ED1C726A-AA21-487E-9A7C-A9A7D549D597}" destId="{A249FC0A-2FC7-4F11-ABB8-7770494C134B}" srcOrd="0" destOrd="0" presId="urn:microsoft.com/office/officeart/2005/8/layout/process4"/>
    <dgm:cxn modelId="{90B40B48-6A6A-43EE-973F-F6AF3586F5F8}" type="presOf" srcId="{7E0E31D8-C752-4810-A53B-DD1727D6D990}" destId="{965DC330-C747-4784-9908-C0D1DFCA39EB}" srcOrd="0" destOrd="0" presId="urn:microsoft.com/office/officeart/2005/8/layout/process4"/>
    <dgm:cxn modelId="{AEF506B0-FFAE-4604-9125-DF2E3B10C6F0}" srcId="{CB8D0A92-4D01-4660-BBF9-58470568BFF8}" destId="{7E0E31D8-C752-4810-A53B-DD1727D6D990}" srcOrd="0" destOrd="0" parTransId="{71D22E23-CDEC-413C-8B81-034B2CF8D558}" sibTransId="{5446E24C-2FBE-4DC8-A83D-262DA3BC6AE2}"/>
    <dgm:cxn modelId="{61F9F6A1-4A82-4781-A95D-65CDABA4639D}" srcId="{CB8D0A92-4D01-4660-BBF9-58470568BFF8}" destId="{ED1C726A-AA21-487E-9A7C-A9A7D549D597}" srcOrd="2" destOrd="0" parTransId="{96E23D9A-DA12-4649-A403-0E953CFFBA21}" sibTransId="{93F3E5A8-9234-4951-A8FF-7144A1E3CE10}"/>
    <dgm:cxn modelId="{E8123CA2-DAAD-46C3-8704-9FC917381C18}" type="presOf" srcId="{9B36939C-1B2A-45F6-8FFE-B93D04654BB7}" destId="{03197E04-E6C6-447E-834A-3AD0D2049E75}" srcOrd="0" destOrd="0" presId="urn:microsoft.com/office/officeart/2005/8/layout/process4"/>
    <dgm:cxn modelId="{4ACD16E3-EBA3-464B-9716-A585DDD6D5C1}" type="presOf" srcId="{CB8D0A92-4D01-4660-BBF9-58470568BFF8}" destId="{D85DFA81-0C85-4D9C-9011-6264E41DC1BC}" srcOrd="0" destOrd="0" presId="urn:microsoft.com/office/officeart/2005/8/layout/process4"/>
    <dgm:cxn modelId="{B1352E59-AEE5-45F6-8D2F-15055BAAF4F3}" srcId="{CB8D0A92-4D01-4660-BBF9-58470568BFF8}" destId="{9B36939C-1B2A-45F6-8FFE-B93D04654BB7}" srcOrd="1" destOrd="0" parTransId="{FF0B80C0-A723-493F-A54B-B911B342ABC2}" sibTransId="{CA7935F6-6644-4C0B-AD1B-D1AB314A609A}"/>
    <dgm:cxn modelId="{F68AA582-4037-43E5-B2E1-1C33180CDE25}" type="presParOf" srcId="{D85DFA81-0C85-4D9C-9011-6264E41DC1BC}" destId="{7C84A0FA-7C61-47E4-8D6A-D82B4BC35797}" srcOrd="0" destOrd="0" presId="urn:microsoft.com/office/officeart/2005/8/layout/process4"/>
    <dgm:cxn modelId="{A98F8C85-1A5C-4B97-A222-A5D432AB4B68}" type="presParOf" srcId="{7C84A0FA-7C61-47E4-8D6A-D82B4BC35797}" destId="{A249FC0A-2FC7-4F11-ABB8-7770494C134B}" srcOrd="0" destOrd="0" presId="urn:microsoft.com/office/officeart/2005/8/layout/process4"/>
    <dgm:cxn modelId="{C8C286E1-5DD1-4A35-8B42-29B7747D40A7}" type="presParOf" srcId="{D85DFA81-0C85-4D9C-9011-6264E41DC1BC}" destId="{5CD921AF-C5F3-433B-88FA-363907320652}" srcOrd="1" destOrd="0" presId="urn:microsoft.com/office/officeart/2005/8/layout/process4"/>
    <dgm:cxn modelId="{DBB67F66-9018-47C0-BC71-DF5DFD7D4DA7}" type="presParOf" srcId="{D85DFA81-0C85-4D9C-9011-6264E41DC1BC}" destId="{85EE6025-4096-42E2-AD95-D465D8E2E2A7}" srcOrd="2" destOrd="0" presId="urn:microsoft.com/office/officeart/2005/8/layout/process4"/>
    <dgm:cxn modelId="{C8D81677-4E6A-4388-AE8F-3A0F2D6DF141}" type="presParOf" srcId="{85EE6025-4096-42E2-AD95-D465D8E2E2A7}" destId="{03197E04-E6C6-447E-834A-3AD0D2049E75}" srcOrd="0" destOrd="0" presId="urn:microsoft.com/office/officeart/2005/8/layout/process4"/>
    <dgm:cxn modelId="{7ECC8816-91EA-45F1-9202-50E0229DBE60}" type="presParOf" srcId="{D85DFA81-0C85-4D9C-9011-6264E41DC1BC}" destId="{081DFC73-B7E2-46CC-B06E-E3DE73E76A5A}" srcOrd="3" destOrd="0" presId="urn:microsoft.com/office/officeart/2005/8/layout/process4"/>
    <dgm:cxn modelId="{E77F3E23-F7A7-486D-B4F7-312DFBC1E936}" type="presParOf" srcId="{D85DFA81-0C85-4D9C-9011-6264E41DC1BC}" destId="{49C7E66B-1E1F-4977-9689-EBD1735D05FD}" srcOrd="4" destOrd="0" presId="urn:microsoft.com/office/officeart/2005/8/layout/process4"/>
    <dgm:cxn modelId="{900B8669-4865-4E8B-B9B0-2C7EAA31FD0B}" type="presParOf" srcId="{49C7E66B-1E1F-4977-9689-EBD1735D05FD}" destId="{965DC330-C747-4784-9908-C0D1DFCA39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9FC0A-2FC7-4F11-ABB8-7770494C134B}">
      <dsp:nvSpPr>
        <dsp:cNvPr id="0" name=""/>
        <dsp:cNvSpPr/>
      </dsp:nvSpPr>
      <dsp:spPr>
        <a:xfrm>
          <a:off x="0" y="4438790"/>
          <a:ext cx="4941519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The Kanban Method is a process to gradually improve whatever you do- almost any business function can benefit from applying the principles of the Kanban Methodology.</a:t>
          </a:r>
        </a:p>
      </dsp:txBody>
      <dsp:txXfrm>
        <a:off x="0" y="4438790"/>
        <a:ext cx="4941519" cy="1456910"/>
      </dsp:txXfrm>
    </dsp:sp>
    <dsp:sp modelId="{03197E04-E6C6-447E-834A-3AD0D2049E75}">
      <dsp:nvSpPr>
        <dsp:cNvPr id="0" name=""/>
        <dsp:cNvSpPr/>
      </dsp:nvSpPr>
      <dsp:spPr>
        <a:xfrm rot="10800000">
          <a:off x="0" y="2219916"/>
          <a:ext cx="4941519" cy="2240727"/>
        </a:xfrm>
        <a:prstGeom prst="upArrowCallout">
          <a:avLst/>
        </a:prstGeom>
        <a:solidFill>
          <a:schemeClr val="accent2">
            <a:hueOff val="3864684"/>
            <a:satOff val="-41326"/>
            <a:lumOff val="10784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It requires that some process is already in place so that Kanban can be applied to incrementally change the underlying process.</a:t>
          </a:r>
        </a:p>
      </dsp:txBody>
      <dsp:txXfrm rot="10800000">
        <a:off x="0" y="2219916"/>
        <a:ext cx="4941519" cy="1455957"/>
      </dsp:txXfrm>
    </dsp:sp>
    <dsp:sp modelId="{965DC330-C747-4784-9908-C0D1DFCA39EB}">
      <dsp:nvSpPr>
        <dsp:cNvPr id="0" name=""/>
        <dsp:cNvSpPr/>
      </dsp:nvSpPr>
      <dsp:spPr>
        <a:xfrm rot="10800000">
          <a:off x="0" y="1042"/>
          <a:ext cx="4941519" cy="2240727"/>
        </a:xfrm>
        <a:prstGeom prst="upArrowCallout">
          <a:avLst/>
        </a:prstGeom>
        <a:solidFill>
          <a:schemeClr val="accent2">
            <a:hueOff val="7729367"/>
            <a:satOff val="-82653"/>
            <a:lumOff val="2156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Kanban is not a software development lifecycle methodology or an approach to project management. </a:t>
          </a:r>
        </a:p>
      </dsp:txBody>
      <dsp:txXfrm rot="10800000">
        <a:off x="0" y="1042"/>
        <a:ext cx="4941519" cy="1455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2956-0C2A-46DD-86F6-755EB0B41D4A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DB2A-ABB3-4C9A-A169-3C6DE3A50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5FC8A9-417A-47F0-A50E-BAA82ED32404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32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8BF05-0D37-4803-8F0E-3E0587B346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73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7D67D2-CF90-4C7E-AD89-4A4E8FBDC2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1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20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96240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20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28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  <p:pic>
        <p:nvPicPr>
          <p:cNvPr id="22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  <p:pic>
        <p:nvPicPr>
          <p:cNvPr id="23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0" name="Picture 2" descr="K L University Logo"/>
          <p:cNvPicPr>
            <a:picLocks noChangeAspect="1" noChangeArrowheads="1"/>
          </p:cNvPicPr>
          <p:nvPr userDrawn="1"/>
        </p:nvPicPr>
        <p:blipFill>
          <a:blip r:embed="rId13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381001"/>
            <a:ext cx="7886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Session –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15</a:t>
            </a:r>
            <a:endParaRPr kumimoji="0" lang="en-US" sz="4400" b="1" i="0" u="none" strike="noStrike" kern="1200" cap="none" spc="0" normalizeH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KANBAN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6713621" cy="43614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Topics to be discussed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C84908-C73A-41A6-8B28-E25C5B584E60}" type="slidenum">
              <a:rPr lang="en-US" altLang="en-US" sz="750">
                <a:latin typeface="Helvetica" panose="020B0604020202020204" pitchFamily="34" charset="0"/>
              </a:rPr>
              <a:pPr/>
              <a:t>2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1"/>
            <a:ext cx="7886700" cy="38862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did Kanban originate?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Kanban Method?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 Foundational Principles</a:t>
            </a:r>
          </a:p>
          <a:p>
            <a:endParaRPr lang="en-US" altLang="en-US" sz="2400" i="1" dirty="0"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164" y="1961929"/>
            <a:ext cx="6551835" cy="481670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pPr algn="l" eaLnBrk="1" hangingPunct="1"/>
            <a:r>
              <a:rPr lang="en-US" altLang="en-US" sz="3200" dirty="0"/>
              <a:t>KANBAN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2CFA7F-182D-4A7B-BD82-C727FFA4FE98}" type="slidenum">
              <a:rPr lang="en-US" altLang="en-US" sz="750">
                <a:latin typeface="Helvetica" panose="020B0604020202020204" pitchFamily="34" charset="0"/>
              </a:rPr>
              <a:pPr/>
              <a:t>3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805112" y="2955131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805112" y="3490913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805112" y="4026694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805112" y="4562475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3081" name="Text Box 36"/>
          <p:cNvSpPr txBox="1">
            <a:spLocks noChangeArrowheads="1"/>
          </p:cNvSpPr>
          <p:nvPr/>
        </p:nvSpPr>
        <p:spPr bwMode="auto">
          <a:xfrm>
            <a:off x="609600" y="2590800"/>
            <a:ext cx="80772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/>
              <a:t>Kanban</a:t>
            </a:r>
            <a:r>
              <a:rPr lang="en-US" sz="1800" dirty="0" smtClean="0"/>
              <a:t> </a:t>
            </a:r>
            <a:r>
              <a:rPr lang="en-US" sz="1800" dirty="0"/>
              <a:t>is a visual system for managing work. </a:t>
            </a:r>
            <a:r>
              <a:rPr lang="en-US" sz="1800" dirty="0" smtClean="0"/>
              <a:t> </a:t>
            </a:r>
            <a:endParaRPr lang="en-US" sz="1800" dirty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It Visualizes </a:t>
            </a:r>
            <a:r>
              <a:rPr lang="en-US" sz="1800" dirty="0"/>
              <a:t>both the process (the workflow) and the actual work passing through that </a:t>
            </a:r>
            <a:r>
              <a:rPr lang="en-US" sz="1800" dirty="0" smtClean="0"/>
              <a:t>process.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/>
              <a:t>Kanban</a:t>
            </a:r>
            <a:r>
              <a:rPr lang="en-US" sz="1800" dirty="0" smtClean="0"/>
              <a:t> </a:t>
            </a:r>
            <a:r>
              <a:rPr lang="en-US" sz="1800" dirty="0"/>
              <a:t>is a workflow management method designed to help us to visualize your work, maximize </a:t>
            </a:r>
            <a:r>
              <a:rPr lang="en-US" sz="1800" dirty="0" smtClean="0"/>
              <a:t>efficiency</a:t>
            </a:r>
            <a:r>
              <a:rPr lang="en-US" sz="1800" b="0" i="0" dirty="0" smtClean="0">
                <a:solidFill>
                  <a:srgbClr val="606060"/>
                </a:solidFill>
                <a:effectLst/>
                <a:latin typeface="Montserrat"/>
              </a:rPr>
              <a:t>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goal of Kanban is to identify potential bottlenecks in your process and fix </a:t>
            </a:r>
            <a:r>
              <a:rPr lang="en-US" sz="1800" dirty="0" smtClean="0"/>
              <a:t>them, so </a:t>
            </a:r>
            <a:r>
              <a:rPr lang="en-US" sz="1800" dirty="0"/>
              <a:t>work can flow through it cost-effectively at an optimal speed or throughput.</a:t>
            </a:r>
          </a:p>
          <a:p>
            <a:pPr algn="just"/>
            <a:r>
              <a:rPr lang="en-US" sz="1800" dirty="0"/>
              <a:t>From Japanese, kanban is literally translated as billboard or signboard. Originating from manufacturing industry.</a:t>
            </a:r>
          </a:p>
          <a:p>
            <a:pPr algn="just"/>
            <a:endParaRPr lang="en-US" sz="1800" dirty="0"/>
          </a:p>
          <a:p>
            <a:pPr algn="just">
              <a:spcBef>
                <a:spcPct val="50000"/>
              </a:spcBef>
            </a:pPr>
            <a:r>
              <a:rPr lang="en-US" sz="1800" dirty="0"/>
              <a:t>. </a:t>
            </a:r>
            <a:r>
              <a:rPr lang="en-US" altLang="en-US" sz="1800" i="1" dirty="0">
                <a:latin typeface="Palatino" pitchFamily="-12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3584" y="461918"/>
            <a:ext cx="624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b="1" dirty="0">
                <a:solidFill>
                  <a:schemeClr val="accent3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42669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did </a:t>
            </a:r>
            <a:r>
              <a:rPr lang="en-US" sz="27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en-US" sz="27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originate? – A Brief History on </a:t>
            </a:r>
            <a:r>
              <a:rPr lang="en-US" sz="27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Toyota Production System (TPS). In the late 1940s, Toyota introduced “just in time” manufacturing to their production.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represents a pull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production is based on customer demand, rather than the standard push practice to produce amounts of goods and pushing them to the market.</a:t>
            </a:r>
          </a:p>
          <a:p>
            <a:pPr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core purpose is minimizing waste activities without sacrificing productivity. </a:t>
            </a:r>
          </a:p>
          <a:p>
            <a:pPr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create more value for the customer without generating more costs.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2286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1219200"/>
            <a:ext cx="2057401" cy="3276600"/>
          </a:xfrm>
        </p:spPr>
        <p:txBody>
          <a:bodyPr vert="horz" lIns="47625" tIns="19050" rIns="47625" bIns="19050" rtlCol="0">
            <a:normAutofit fontScale="90000"/>
          </a:bodyPr>
          <a:lstStyle/>
          <a:p>
            <a:r>
              <a:rPr lang="en-US" sz="4200" b="1" dirty="0"/>
              <a:t>What is the </a:t>
            </a:r>
            <a:r>
              <a:rPr lang="en-US" sz="4200" b="1" dirty="0" err="1"/>
              <a:t>Kanban</a:t>
            </a:r>
            <a:r>
              <a:rPr lang="en-US" sz="4200" b="1" dirty="0"/>
              <a:t> Method?</a:t>
            </a:r>
            <a:endParaRPr lang="en-US" sz="4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spcAft>
                <a:spcPts val="600"/>
              </a:spcAft>
            </a:pPr>
            <a:fld id="{F53FDCAE-8D15-4A4F-90D9-3D0ADEE91CA8}" type="slidenum">
              <a:rPr lang="en-US" altLang="en-US" sz="1000">
                <a:solidFill>
                  <a:srgbClr val="898989"/>
                </a:solidFill>
                <a:latin typeface="Helvetica" panose="020B0604020202020204" pitchFamily="34" charset="0"/>
              </a:rPr>
              <a:pPr defTabSz="685800">
                <a:spcAft>
                  <a:spcPts val="600"/>
                </a:spcAft>
              </a:pPr>
              <a:t>5</a:t>
            </a:fld>
            <a:endParaRPr lang="en-US" altLang="en-US" sz="100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6150" name="Content Placeholder 2">
            <a:extLst>
              <a:ext uri="{FF2B5EF4-FFF2-40B4-BE49-F238E27FC236}">
                <a16:creationId xmlns:a16="http://schemas.microsoft.com/office/drawing/2014/main" xmlns="" id="{13C1A63B-2005-437C-8C18-172DF0553B2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0714441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9620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589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Kanban Principles &amp; Practices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84A86CCE-E931-4614-B1F0-610F26DB720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6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1600"/>
            <a:ext cx="7704221" cy="5029200"/>
          </a:xfrm>
        </p:spPr>
        <p:txBody>
          <a:bodyPr>
            <a:noAutofit/>
          </a:bodyPr>
          <a:lstStyle/>
          <a:p>
            <a:pPr lvl="0" algn="just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lvl="0" algn="just">
              <a:buNone/>
            </a:pPr>
            <a:r>
              <a:rPr lang="en-US" sz="2000" b="1" dirty="0">
                <a:solidFill>
                  <a:srgbClr val="C00000"/>
                </a:solidFill>
              </a:rPr>
              <a:t>The four foundational principles </a:t>
            </a:r>
          </a:p>
          <a:p>
            <a:pPr lvl="0" algn="just">
              <a:buNone/>
            </a:pPr>
            <a:r>
              <a:rPr lang="en-US" sz="2000" dirty="0"/>
              <a:t>•	Start with what you are doing now:</a:t>
            </a:r>
          </a:p>
          <a:p>
            <a:pPr lvl="0" algn="just">
              <a:buNone/>
            </a:pPr>
            <a:r>
              <a:rPr lang="en-US" sz="2000" dirty="0"/>
              <a:t>•	Agree to pursue incremental, evolutionary change</a:t>
            </a:r>
          </a:p>
          <a:p>
            <a:pPr lvl="0" algn="just">
              <a:buNone/>
            </a:pPr>
            <a:r>
              <a:rPr lang="en-US" sz="2000" dirty="0"/>
              <a:t>•	Initially, respect current roles, responsibilities and job-titles</a:t>
            </a:r>
          </a:p>
          <a:p>
            <a:pPr lvl="0" algn="just">
              <a:buNone/>
            </a:pPr>
            <a:r>
              <a:rPr lang="en-US" sz="2000" dirty="0"/>
              <a:t>•	Encourage acts of leadership at all levels</a:t>
            </a:r>
          </a:p>
        </p:txBody>
      </p:sp>
    </p:spTree>
    <p:extLst>
      <p:ext uri="{BB962C8B-B14F-4D97-AF65-F5344CB8AC3E}">
        <p14:creationId xmlns:p14="http://schemas.microsoft.com/office/powerpoint/2010/main" val="226409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7886700" cy="3733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Kanban.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Where did Kanban originate?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Kanban Method?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Explain Kanban Foundational </a:t>
            </a:r>
            <a:r>
              <a:rPr lang="en-US" sz="2400" dirty="0" smtClean="0"/>
              <a:t>Principles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</TotalTime>
  <Words>323</Words>
  <Application>Microsoft Office PowerPoint</Application>
  <PresentationFormat>On-screen Show (4:3)</PresentationFormat>
  <Paragraphs>45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PowerPoint Presentation</vt:lpstr>
      <vt:lpstr>Topics to be discussed</vt:lpstr>
      <vt:lpstr>KANBAN</vt:lpstr>
      <vt:lpstr>Where did Kanban originate? – A Brief History on Kanban </vt:lpstr>
      <vt:lpstr>What is the Kanban Method?</vt:lpstr>
      <vt:lpstr>Kanban Principles &amp; Practices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Dr.P.Vidya Sagar</dc:creator>
  <cp:lastModifiedBy>smith</cp:lastModifiedBy>
  <cp:revision>9</cp:revision>
  <dcterms:created xsi:type="dcterms:W3CDTF">2020-07-13T06:32:36Z</dcterms:created>
  <dcterms:modified xsi:type="dcterms:W3CDTF">2020-07-20T09:14:23Z</dcterms:modified>
</cp:coreProperties>
</file>