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1" r:id="rId2"/>
    <p:sldId id="258" r:id="rId3"/>
    <p:sldId id="293" r:id="rId4"/>
    <p:sldId id="276" r:id="rId5"/>
    <p:sldId id="286" r:id="rId6"/>
    <p:sldId id="295" r:id="rId7"/>
    <p:sldId id="296" r:id="rId8"/>
    <p:sldId id="297" r:id="rId9"/>
    <p:sldId id="298" r:id="rId10"/>
    <p:sldId id="280" r:id="rId11"/>
    <p:sldId id="299" r:id="rId12"/>
    <p:sldId id="300" r:id="rId13"/>
    <p:sldId id="301" r:id="rId14"/>
    <p:sldId id="27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32956-0C2A-46DD-86F6-755EB0B41D4A}" type="datetimeFigureOut">
              <a:rPr lang="en-US" smtClean="0"/>
              <a:pPr/>
              <a:t>7/20/2020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FDB2A-ABB3-4C9A-A169-3C6DE3A50289}" type="slidenum">
              <a:rPr lang="en-US" smtClean="0"/>
              <a:pPr/>
              <a:t>‹#›</a:t>
            </a:fld>
            <a:endParaRPr lang="en-US"/>
          </a:p>
        </p:txBody>
      </p:sp>
    </p:spTree>
    <p:extLst>
      <p:ext uri="{BB962C8B-B14F-4D97-AF65-F5344CB8AC3E}">
        <p14:creationId xmlns:p14="http://schemas.microsoft.com/office/powerpoint/2010/main" xmlns="" val="310645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pPr/>
              <a:t>1</a:t>
            </a:fld>
            <a:endParaRPr lang="en-US">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a:ln/>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06060"/>
                </a:solidFill>
                <a:effectLst/>
                <a:latin typeface="Montserrat"/>
              </a:rPr>
              <a:t>Setting maximum items per stage ensures that a card is only “pulled” into the next step when there is available capacity.</a:t>
            </a:r>
            <a:endParaRPr lang="en-IN" dirty="0"/>
          </a:p>
        </p:txBody>
      </p:sp>
      <p:sp>
        <p:nvSpPr>
          <p:cNvPr id="4" name="Slide Number Placeholder 3"/>
          <p:cNvSpPr>
            <a:spLocks noGrp="1"/>
          </p:cNvSpPr>
          <p:nvPr>
            <p:ph type="sldNum" sz="quarter" idx="5"/>
          </p:nvPr>
        </p:nvSpPr>
        <p:spPr/>
        <p:txBody>
          <a:bodyPr/>
          <a:lstStyle/>
          <a:p>
            <a:fld id="{C96FDB2A-ABB3-4C9A-A169-3C6DE3A50289}" type="slidenum">
              <a:rPr lang="en-US" smtClean="0"/>
              <a:pPr/>
              <a:t>5</a:t>
            </a:fld>
            <a:endParaRPr lang="en-US"/>
          </a:p>
        </p:txBody>
      </p:sp>
    </p:spTree>
    <p:extLst>
      <p:ext uri="{BB962C8B-B14F-4D97-AF65-F5344CB8AC3E}">
        <p14:creationId xmlns:p14="http://schemas.microsoft.com/office/powerpoint/2010/main" xmlns="" val="222201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2814638" y="5251450"/>
            <a:ext cx="3514725" cy="1066800"/>
          </a:xfrm>
          <a:prstGeom prst="rect">
            <a:avLst/>
          </a:prstGeom>
          <a:noFill/>
          <a:ln w="9525">
            <a:noFill/>
            <a:miter lim="800000"/>
            <a:headEnd/>
            <a:tailEnd/>
          </a:ln>
        </p:spPr>
      </p:pic>
      <p:sp>
        <p:nvSpPr>
          <p:cNvPr id="2" name="Title 1"/>
          <p:cNvSpPr>
            <a:spLocks noGrp="1"/>
          </p:cNvSpPr>
          <p:nvPr>
            <p:ph type="ctrTitle"/>
          </p:nvPr>
        </p:nvSpPr>
        <p:spPr>
          <a:xfrm>
            <a:off x="1143000" y="1122363"/>
            <a:ext cx="6858000" cy="2387600"/>
          </a:xfrm>
        </p:spPr>
        <p:txBody>
          <a:bodyPr anchor="b"/>
          <a:lstStyle>
            <a:lvl1pPr algn="ctr">
              <a:defRPr sz="6000">
                <a:solidFill>
                  <a:srgbClr val="C00000"/>
                </a:solidFill>
              </a:defRPr>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8343900" y="1"/>
            <a:ext cx="800100" cy="10652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8343900" y="-58738"/>
            <a:ext cx="800100" cy="1065213"/>
          </a:xfrm>
          <a:prstGeom prst="rect">
            <a:avLst/>
          </a:prstGeom>
          <a:noFill/>
          <a:ln w="9525">
            <a:noFill/>
            <a:miter lim="800000"/>
            <a:headEnd/>
            <a:tailEnd/>
          </a:ln>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US"/>
          </a:p>
        </p:txBody>
      </p:sp>
      <p:sp>
        <p:nvSpPr>
          <p:cNvPr id="6" name="Slide Number Placeholder 3"/>
          <p:cNvSpPr>
            <a:spLocks noGrp="1"/>
          </p:cNvSpPr>
          <p:nvPr>
            <p:ph type="sldNum" sz="quarter" idx="14"/>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554"/>
          <a:stretch>
            <a:fillRect/>
          </a:stretch>
        </p:blipFill>
        <p:spPr bwMode="auto">
          <a:xfrm>
            <a:off x="8354616" y="-15875"/>
            <a:ext cx="789384" cy="10668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2809875" y="207963"/>
            <a:ext cx="3514725" cy="1066800"/>
          </a:xfrm>
          <a:prstGeom prst="rect">
            <a:avLst/>
          </a:prstGeom>
          <a:noFill/>
          <a:ln w="9525">
            <a:noFill/>
            <a:miter lim="800000"/>
            <a:headEnd/>
            <a:tailEnd/>
          </a:ln>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376"/>
          <a:stretch>
            <a:fillRect/>
          </a:stretch>
        </p:blipFill>
        <p:spPr bwMode="auto">
          <a:xfrm>
            <a:off x="8348662" y="0"/>
            <a:ext cx="795338" cy="1066800"/>
          </a:xfrm>
          <a:prstGeom prst="rect">
            <a:avLst/>
          </a:prstGeom>
          <a:noFill/>
          <a:ln w="9525">
            <a:noFill/>
            <a:miter lim="800000"/>
            <a:headEnd/>
            <a:tailEnd/>
          </a:ln>
        </p:spPr>
      </p:pic>
      <p:sp>
        <p:nvSpPr>
          <p:cNvPr id="2" name="Title 1"/>
          <p:cNvSpPr>
            <a:spLocks noGrp="1"/>
          </p:cNvSpPr>
          <p:nvPr>
            <p:ph type="title"/>
          </p:nvPr>
        </p:nvSpPr>
        <p:spPr>
          <a:xfrm>
            <a:off x="628650" y="365126"/>
            <a:ext cx="7886700" cy="685772"/>
          </a:xfrm>
        </p:spPr>
        <p:txBody>
          <a:bodyPr/>
          <a:lstStyle/>
          <a:p>
            <a:r>
              <a:rPr lang="en-US"/>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246187"/>
            <a:ext cx="3886200" cy="4930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lvl1pPr fontAlgn="auto">
              <a:spcBef>
                <a:spcPts val="0"/>
              </a:spcBef>
              <a:spcAft>
                <a:spcPts val="0"/>
              </a:spcAft>
              <a:defRPr>
                <a:latin typeface="+mn-lt"/>
                <a:cs typeface="+mn-cs"/>
              </a:defRPr>
            </a:lvl1pPr>
          </a:lstStyle>
          <a:p>
            <a:fld id="{1D8BD707-D9CF-40AE-B4C6-C98DA3205C09}" type="datetimeFigureOut">
              <a:rPr lang="en-US" smtClean="0"/>
              <a:pPr/>
              <a:t>7/20/2020</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9841" y="365126"/>
            <a:ext cx="7886700" cy="699295"/>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098190"/>
            <a:ext cx="3868340" cy="4091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098190"/>
            <a:ext cx="3887391" cy="4091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9" name="Slide Number Placeholder 8"/>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8650" y="365126"/>
            <a:ext cx="7886700" cy="699295"/>
          </a:xfrm>
        </p:spPr>
        <p:txBody>
          <a:bodyPr/>
          <a:lstStyle/>
          <a:p>
            <a:r>
              <a:rPr lang="en-US"/>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3" name="Footer Placeholder 2"/>
          <p:cNvSpPr>
            <a:spLocks noGrp="1"/>
          </p:cNvSpPr>
          <p:nvPr>
            <p:ph type="ftr" sz="quarter" idx="10"/>
          </p:nvPr>
        </p:nvSpPr>
        <p:spPr>
          <a:xfrm>
            <a:off x="635794" y="6356351"/>
            <a:ext cx="6858000" cy="365125"/>
          </a:xfrm>
        </p:spPr>
        <p:txBody>
          <a:bodyPr/>
          <a:lstStyle>
            <a:lvl1pPr>
              <a:defRPr>
                <a:solidFill>
                  <a:srgbClr val="C00000"/>
                </a:solidFill>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8345091" y="-1588"/>
            <a:ext cx="798909" cy="1066801"/>
          </a:xfrm>
          <a:prstGeom prst="rect">
            <a:avLst/>
          </a:prstGeom>
          <a:noFill/>
          <a:ln w="9525">
            <a:noFill/>
            <a:miter lim="800000"/>
            <a:headEnd/>
            <a:tailEnd/>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1">
                    <a:tint val="75000"/>
                  </a:schemeClr>
                </a:solidFill>
                <a:latin typeface="+mn-lt"/>
                <a:cs typeface="+mn-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kanbanize.com/blog/kanban-backlo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533400" y="1981200"/>
            <a:ext cx="7886700" cy="16636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90000"/>
              </a:lnSpc>
              <a:spcBef>
                <a:spcPts val="1000"/>
              </a:spcBef>
              <a:spcAft>
                <a:spcPct val="0"/>
              </a:spcAft>
              <a:buClrTx/>
              <a:buSzTx/>
              <a:buFont typeface="Arial" charset="0"/>
              <a:buNone/>
              <a:tabLst/>
              <a:defRPr/>
            </a:pPr>
            <a:r>
              <a:rPr kumimoji="0" lang="en-US" sz="4400" b="1" i="0" u="none" strike="noStrike" kern="1200" cap="none" spc="0" normalizeH="0" baseline="0" noProof="0" dirty="0">
                <a:ln>
                  <a:noFill/>
                </a:ln>
                <a:solidFill>
                  <a:srgbClr val="00B050"/>
                </a:solidFill>
                <a:effectLst/>
                <a:uLnTx/>
                <a:uFillTx/>
                <a:latin typeface="Times New Roman" pitchFamily="18" charset="0"/>
                <a:ea typeface="+mn-ea"/>
                <a:cs typeface="Times New Roman" pitchFamily="18" charset="0"/>
              </a:rPr>
              <a:t>Session –</a:t>
            </a:r>
            <a:r>
              <a:rPr kumimoji="0" lang="en-US" sz="4400" b="1" i="0" u="none" strike="noStrike" kern="1200" cap="none" spc="0" normalizeH="0" noProof="0" dirty="0">
                <a:ln>
                  <a:noFill/>
                </a:ln>
                <a:solidFill>
                  <a:srgbClr val="00B050"/>
                </a:solidFill>
                <a:effectLst/>
                <a:uLnTx/>
                <a:uFillTx/>
                <a:latin typeface="Times New Roman" pitchFamily="18" charset="0"/>
                <a:ea typeface="+mn-ea"/>
                <a:cs typeface="Times New Roman" pitchFamily="18" charset="0"/>
              </a:rPr>
              <a:t> 16 </a:t>
            </a:r>
          </a:p>
          <a:p>
            <a:pPr algn="ctr"/>
            <a:r>
              <a:rPr lang="en-US" sz="4400" b="1" dirty="0">
                <a:solidFill>
                  <a:srgbClr val="C00000"/>
                </a:solidFill>
              </a:rPr>
              <a:t>KANBAN</a:t>
            </a:r>
            <a:endParaRPr lang="en-US" sz="4400" dirty="0">
              <a:solidFill>
                <a:srgbClr val="C0000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p>
            <a:r>
              <a:rPr lang="en-US" b="1" dirty="0"/>
              <a:t>Kanban WIP Limits</a:t>
            </a:r>
            <a:endParaRPr lang="en-US" dirty="0"/>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10</a:t>
            </a:fld>
            <a:endParaRPr lang="en-US" altLang="en-US" sz="750">
              <a:solidFill>
                <a:prstClr val="black"/>
              </a:solidFill>
              <a:latin typeface="Helvetica" panose="020B0604020202020204" pitchFamily="34" charset="0"/>
            </a:endParaRPr>
          </a:p>
        </p:txBody>
      </p:sp>
      <p:pic>
        <p:nvPicPr>
          <p:cNvPr id="3074" name="Picture 2" descr="WIP warning">
            <a:extLst>
              <a:ext uri="{FF2B5EF4-FFF2-40B4-BE49-F238E27FC236}">
                <a16:creationId xmlns:a16="http://schemas.microsoft.com/office/drawing/2014/main" xmlns="" id="{AC415A48-B6F8-46EB-9F47-0667AF7CCED3}"/>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09600" y="1385915"/>
            <a:ext cx="8077200" cy="41623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13446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98557-AEB2-4D46-9B7C-1EE8D1C2D1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154428F-578B-49D3-8FB5-09256634B3AB}"/>
              </a:ext>
            </a:extLst>
          </p:cNvPr>
          <p:cNvSpPr>
            <a:spLocks noGrp="1"/>
          </p:cNvSpPr>
          <p:nvPr>
            <p:ph idx="1"/>
          </p:nvPr>
        </p:nvSpPr>
        <p:spPr/>
        <p:txBody>
          <a:bodyPr/>
          <a:lstStyle/>
          <a:p>
            <a:r>
              <a:rPr lang="en-US" b="0" i="0" dirty="0">
                <a:solidFill>
                  <a:srgbClr val="606060"/>
                </a:solidFill>
                <a:effectLst/>
                <a:latin typeface="Montserrat"/>
              </a:rPr>
              <a:t>The acronym WIP stands for Work In Progress. WIP is the number of task items that a team is currently working on. It frames the capacity of your team’s workflow at any moment. Limiting work in progress is one of the core properties of Kanban. It allows you to manage your process in a way that creates smooth workflow and prevents overloads.</a:t>
            </a:r>
            <a:endParaRPr lang="en-IN" dirty="0"/>
          </a:p>
        </p:txBody>
      </p:sp>
    </p:spTree>
    <p:extLst>
      <p:ext uri="{BB962C8B-B14F-4D97-AF65-F5344CB8AC3E}">
        <p14:creationId xmlns:p14="http://schemas.microsoft.com/office/powerpoint/2010/main" xmlns="" val="1478914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8E083F-7808-4018-B5B4-25A88092964D}"/>
              </a:ext>
            </a:extLst>
          </p:cNvPr>
          <p:cNvSpPr>
            <a:spLocks noGrp="1"/>
          </p:cNvSpPr>
          <p:nvPr>
            <p:ph type="title"/>
          </p:nvPr>
        </p:nvSpPr>
        <p:spPr/>
        <p:txBody>
          <a:bodyPr/>
          <a:lstStyle/>
          <a:p>
            <a:r>
              <a:rPr lang="en-IN" b="1" i="0" dirty="0">
                <a:solidFill>
                  <a:srgbClr val="1F1F1F"/>
                </a:solidFill>
                <a:effectLst/>
                <a:latin typeface="Mont"/>
              </a:rPr>
              <a:t/>
            </a:r>
            <a:br>
              <a:rPr lang="en-IN" b="1" i="0" dirty="0">
                <a:solidFill>
                  <a:srgbClr val="1F1F1F"/>
                </a:solidFill>
                <a:effectLst/>
                <a:latin typeface="Mont"/>
              </a:rPr>
            </a:br>
            <a:r>
              <a:rPr lang="en-IN" sz="3600" b="1" i="0" dirty="0">
                <a:solidFill>
                  <a:srgbClr val="1F1F1F"/>
                </a:solidFill>
                <a:effectLst/>
                <a:latin typeface="Mont"/>
              </a:rPr>
              <a:t>Prioritizing the Kanban Backlog</a:t>
            </a:r>
            <a:r>
              <a:rPr lang="en-IN" b="1" i="0" dirty="0">
                <a:solidFill>
                  <a:srgbClr val="1F1F1F"/>
                </a:solidFill>
                <a:effectLst/>
                <a:latin typeface="Mont"/>
              </a:rPr>
              <a:t/>
            </a:r>
            <a:br>
              <a:rPr lang="en-IN" b="1" i="0" dirty="0">
                <a:solidFill>
                  <a:srgbClr val="1F1F1F"/>
                </a:solidFill>
                <a:effectLst/>
                <a:latin typeface="Mont"/>
              </a:rPr>
            </a:br>
            <a:endParaRPr lang="en-IN" dirty="0"/>
          </a:p>
        </p:txBody>
      </p:sp>
      <p:sp>
        <p:nvSpPr>
          <p:cNvPr id="3" name="Content Placeholder 2">
            <a:extLst>
              <a:ext uri="{FF2B5EF4-FFF2-40B4-BE49-F238E27FC236}">
                <a16:creationId xmlns:a16="http://schemas.microsoft.com/office/drawing/2014/main" xmlns="" id="{A6CD67EB-7656-4027-865C-31B56ACE6E9A}"/>
              </a:ext>
            </a:extLst>
          </p:cNvPr>
          <p:cNvSpPr>
            <a:spLocks noGrp="1"/>
          </p:cNvSpPr>
          <p:nvPr>
            <p:ph idx="1"/>
          </p:nvPr>
        </p:nvSpPr>
        <p:spPr/>
        <p:txBody>
          <a:bodyPr/>
          <a:lstStyle/>
          <a:p>
            <a:r>
              <a:rPr lang="en-US" b="0" i="0" dirty="0">
                <a:solidFill>
                  <a:srgbClr val="606060"/>
                </a:solidFill>
                <a:effectLst/>
                <a:latin typeface="Montserrat"/>
              </a:rPr>
              <a:t>The backlog is the space where you place work items or ideas that will be done in the near or distant future. However, there is no guarantee that all tasks in the </a:t>
            </a:r>
            <a:r>
              <a:rPr lang="en-US" b="0" i="0" u="sng" dirty="0">
                <a:solidFill>
                  <a:srgbClr val="3A70E0"/>
                </a:solidFill>
                <a:effectLst/>
                <a:latin typeface="Montserrat"/>
                <a:hlinkClick r:id="rId2"/>
              </a:rPr>
              <a:t>Kanban Backlog</a:t>
            </a:r>
            <a:r>
              <a:rPr lang="en-US" b="0" i="0" dirty="0">
                <a:solidFill>
                  <a:srgbClr val="606060"/>
                </a:solidFill>
                <a:effectLst/>
                <a:latin typeface="Montserrat"/>
              </a:rPr>
              <a:t> will be delivered. The items in this column are more like an option the team has for the future work rather than a commitment point.</a:t>
            </a:r>
            <a:endParaRPr lang="en-IN" dirty="0"/>
          </a:p>
        </p:txBody>
      </p:sp>
    </p:spTree>
    <p:extLst>
      <p:ext uri="{BB962C8B-B14F-4D97-AF65-F5344CB8AC3E}">
        <p14:creationId xmlns:p14="http://schemas.microsoft.com/office/powerpoint/2010/main" xmlns="" val="148212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923F-9F45-46F7-8A72-E3D596216FAC}"/>
              </a:ext>
            </a:extLst>
          </p:cNvPr>
          <p:cNvSpPr>
            <a:spLocks noGrp="1"/>
          </p:cNvSpPr>
          <p:nvPr>
            <p:ph type="title"/>
          </p:nvPr>
        </p:nvSpPr>
        <p:spPr/>
        <p:txBody>
          <a:bodyPr/>
          <a:lstStyle/>
          <a:p>
            <a:r>
              <a:rPr lang="en-US" b="1" i="0" dirty="0">
                <a:solidFill>
                  <a:srgbClr val="1F1F1F"/>
                </a:solidFill>
                <a:effectLst/>
                <a:latin typeface="Mont"/>
              </a:rPr>
              <a:t/>
            </a:r>
            <a:br>
              <a:rPr lang="en-US" b="1" i="0" dirty="0">
                <a:solidFill>
                  <a:srgbClr val="1F1F1F"/>
                </a:solidFill>
                <a:effectLst/>
                <a:latin typeface="Mont"/>
              </a:rPr>
            </a:br>
            <a:r>
              <a:rPr lang="en-US" sz="3200" b="1" i="0" dirty="0">
                <a:solidFill>
                  <a:srgbClr val="1F1F1F"/>
                </a:solidFill>
                <a:effectLst/>
                <a:latin typeface="Mont"/>
              </a:rPr>
              <a:t>Prioritizing Tasks With Color Indicators</a:t>
            </a:r>
            <a:r>
              <a:rPr lang="en-US" b="1" i="0" dirty="0">
                <a:solidFill>
                  <a:srgbClr val="1F1F1F"/>
                </a:solidFill>
                <a:effectLst/>
                <a:latin typeface="Mont"/>
              </a:rPr>
              <a:t/>
            </a:r>
            <a:br>
              <a:rPr lang="en-US" b="1" i="0" dirty="0">
                <a:solidFill>
                  <a:srgbClr val="1F1F1F"/>
                </a:solidFill>
                <a:effectLst/>
                <a:latin typeface="Mont"/>
              </a:rPr>
            </a:br>
            <a:endParaRPr lang="en-IN" dirty="0"/>
          </a:p>
        </p:txBody>
      </p:sp>
      <p:pic>
        <p:nvPicPr>
          <p:cNvPr id="4098" name="Picture 2" descr="kanban color code">
            <a:extLst>
              <a:ext uri="{FF2B5EF4-FFF2-40B4-BE49-F238E27FC236}">
                <a16:creationId xmlns:a16="http://schemas.microsoft.com/office/drawing/2014/main" xmlns="" id="{B70D9DF8-8DAB-4778-BBF7-CBDCEEA7C972}"/>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28650" y="1705635"/>
            <a:ext cx="7886700" cy="39213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1825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a:xfrm>
            <a:off x="533400" y="1676400"/>
            <a:ext cx="7886700" cy="3733800"/>
          </a:xfrm>
        </p:spPr>
        <p:txBody>
          <a:bodyPr/>
          <a:lstStyle/>
          <a:p>
            <a:pPr marL="457200" indent="-457200">
              <a:buFont typeface="+mj-lt"/>
              <a:buAutoNum type="arabicPeriod"/>
            </a:pPr>
            <a:r>
              <a:rPr lang="en-US" sz="2400" dirty="0"/>
              <a:t>Define Kanban.</a:t>
            </a:r>
          </a:p>
          <a:p>
            <a:pPr marL="457200" indent="-457200">
              <a:buFont typeface="+mj-lt"/>
              <a:buAutoNum type="arabicPeriod"/>
            </a:pPr>
            <a:r>
              <a:rPr lang="en-US" sz="2400" dirty="0"/>
              <a:t>Where did Kanban originate?</a:t>
            </a:r>
          </a:p>
          <a:p>
            <a:pPr marL="457200" indent="-457200">
              <a:buFont typeface="+mj-lt"/>
              <a:buAutoNum type="arabicPeriod"/>
            </a:pPr>
            <a:r>
              <a:rPr lang="en-US" sz="2400" dirty="0"/>
              <a:t>What is the Kanban Method?</a:t>
            </a:r>
          </a:p>
          <a:p>
            <a:pPr marL="457200" indent="-457200">
              <a:buFont typeface="+mj-lt"/>
              <a:buAutoNum type="arabicPeriod"/>
            </a:pPr>
            <a:r>
              <a:rPr lang="en-US" sz="2400" dirty="0"/>
              <a:t>Explain Kanban Foundational Principles</a:t>
            </a:r>
          </a:p>
          <a:p>
            <a:pPr marL="457200" indent="-457200">
              <a:buFont typeface="+mj-lt"/>
              <a:buAutoNum type="arabicPeriod"/>
            </a:pPr>
            <a:r>
              <a:rPr lang="en-US" sz="2400" dirty="0"/>
              <a:t>List out the 6 Core Practices of the Kanban</a:t>
            </a:r>
          </a:p>
          <a:p>
            <a:pPr marL="457200" indent="-457200">
              <a:buFont typeface="+mj-lt"/>
              <a:buAutoNum type="arabicPeriod"/>
            </a:pPr>
            <a:r>
              <a:rPr lang="en-US" sz="2400" dirty="0"/>
              <a:t>How does Kanban work? – The Concept</a:t>
            </a:r>
          </a:p>
          <a:p>
            <a:pPr marL="457200" indent="-457200">
              <a:buFont typeface="+mj-lt"/>
              <a:buAutoNum type="arabicPeriod"/>
            </a:pPr>
            <a:r>
              <a:rPr lang="en-US" sz="2400" dirty="0"/>
              <a:t>What are WIP Limits in Kanban.</a:t>
            </a: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762000" y="609600"/>
            <a:ext cx="6713621" cy="436144"/>
          </a:xfrm>
        </p:spPr>
        <p:txBody>
          <a:bodyPr>
            <a:normAutofit fontScale="90000"/>
          </a:bodyPr>
          <a:lstStyle/>
          <a:p>
            <a:r>
              <a:rPr lang="en-US" altLang="en-US" b="1" dirty="0"/>
              <a:t>Topics to be discussed</a:t>
            </a:r>
          </a:p>
        </p:txBody>
      </p:sp>
      <p:sp>
        <p:nvSpPr>
          <p:cNvPr id="4101" name="Rectangle 3"/>
          <p:cNvSpPr>
            <a:spLocks noGrp="1" noChangeArrowheads="1"/>
          </p:cNvSpPr>
          <p:nvPr>
            <p:ph idx="1"/>
          </p:nvPr>
        </p:nvSpPr>
        <p:spPr>
          <a:xfrm>
            <a:off x="685800" y="1600201"/>
            <a:ext cx="7886700" cy="3886200"/>
          </a:xfrm>
        </p:spPr>
        <p:txBody>
          <a:bodyPr>
            <a:normAutofit/>
          </a:bodyPr>
          <a:lstStyle/>
          <a:p>
            <a:r>
              <a:rPr lang="en-US" altLang="en-US" sz="2400" i="1" dirty="0">
                <a:latin typeface="Palatino" pitchFamily="-128" charset="0"/>
              </a:rPr>
              <a:t>Where did Kanban originate?</a:t>
            </a:r>
          </a:p>
          <a:p>
            <a:r>
              <a:rPr lang="en-US" altLang="en-US" sz="2400" i="1" dirty="0">
                <a:latin typeface="Palatino" pitchFamily="-128" charset="0"/>
              </a:rPr>
              <a:t>What is the Kanban Method?</a:t>
            </a:r>
          </a:p>
          <a:p>
            <a:r>
              <a:rPr lang="en-US" altLang="en-US" sz="2400" i="1" dirty="0">
                <a:latin typeface="Palatino" pitchFamily="-128" charset="0"/>
              </a:rPr>
              <a:t>Kanban Foundational Principles</a:t>
            </a:r>
          </a:p>
          <a:p>
            <a:r>
              <a:rPr lang="en-US" altLang="en-US" sz="2400" i="1" dirty="0">
                <a:latin typeface="Palatino" pitchFamily="-128" charset="0"/>
              </a:rPr>
              <a:t>6 Core Practices of the Kanban</a:t>
            </a:r>
          </a:p>
          <a:p>
            <a:r>
              <a:rPr lang="en-US" altLang="en-US" sz="2400" i="1" dirty="0">
                <a:latin typeface="Palatino" pitchFamily="-128" charset="0"/>
              </a:rPr>
              <a:t>Positive side of Kanban</a:t>
            </a:r>
          </a:p>
          <a:p>
            <a:r>
              <a:rPr lang="en-US" altLang="en-US" sz="2400" i="1" dirty="0">
                <a:latin typeface="Palatino" pitchFamily="-128" charset="0"/>
              </a:rPr>
              <a:t>Main components of Kanban Board</a:t>
            </a:r>
          </a:p>
          <a:p>
            <a:r>
              <a:rPr lang="en-US" altLang="en-US" sz="2400" i="1" dirty="0">
                <a:latin typeface="Palatino" pitchFamily="-128" charset="0"/>
              </a:rPr>
              <a:t>WIP Limits in Kanban</a:t>
            </a:r>
          </a:p>
          <a:p>
            <a:r>
              <a:rPr lang="en-IN" sz="2400" i="1" dirty="0">
                <a:latin typeface="Palatino" pitchFamily="-128" charset="0"/>
              </a:rPr>
              <a:t>Prioritizing the Kanban Backlog</a:t>
            </a:r>
          </a:p>
          <a:p>
            <a:endParaRPr lang="en-US" altLang="en-US" sz="2400" i="1" dirty="0">
              <a:latin typeface="Palatino" pitchFamily="-128" charset="0"/>
            </a:endParaRPr>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79C84908-C73A-41A6-8B28-E25C5B584E60}" type="slidenum">
              <a:rPr lang="en-US" altLang="en-US" sz="750">
                <a:latin typeface="Helvetica" panose="020B0604020202020204" pitchFamily="34" charset="0"/>
              </a:rPr>
              <a:pPr/>
              <a:t>2</a:t>
            </a:fld>
            <a:endParaRPr lang="en-US" altLang="en-US" sz="750">
              <a:latin typeface="Helvetica" panose="020B0604020202020204" pitchFamily="34" charset="0"/>
            </a:endParaRPr>
          </a:p>
        </p:txBody>
      </p:sp>
    </p:spTree>
    <p:extLst>
      <p:ext uri="{BB962C8B-B14F-4D97-AF65-F5344CB8AC3E}">
        <p14:creationId xmlns:p14="http://schemas.microsoft.com/office/powerpoint/2010/main" xmlns="" val="359367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p>
            <a:r>
              <a:rPr lang="en-US" b="1" dirty="0"/>
              <a:t>6 Core Practices of the </a:t>
            </a:r>
            <a:r>
              <a:rPr lang="en-US" b="1" dirty="0" err="1"/>
              <a:t>Kanban</a:t>
            </a:r>
            <a:r>
              <a:rPr lang="en-US" b="1" dirty="0"/>
              <a:t> Method</a:t>
            </a:r>
            <a:endParaRPr lang="en-US" dirty="0"/>
          </a:p>
        </p:txBody>
      </p:sp>
      <p:sp>
        <p:nvSpPr>
          <p:cNvPr id="9221" name="Rectangle 3"/>
          <p:cNvSpPr>
            <a:spLocks noGrp="1" noChangeArrowheads="1"/>
          </p:cNvSpPr>
          <p:nvPr>
            <p:ph idx="1"/>
          </p:nvPr>
        </p:nvSpPr>
        <p:spPr>
          <a:xfrm>
            <a:off x="609600" y="1066800"/>
            <a:ext cx="8077200" cy="4800600"/>
          </a:xfrm>
        </p:spPr>
        <p:txBody>
          <a:bodyPr>
            <a:noAutofit/>
          </a:bodyPr>
          <a:lstStyle/>
          <a:p>
            <a:r>
              <a:rPr lang="en-US" sz="2400" dirty="0"/>
              <a:t>Visualize the flow of work</a:t>
            </a:r>
          </a:p>
          <a:p>
            <a:r>
              <a:rPr lang="en-US" sz="2400" dirty="0"/>
              <a:t>Limit WIP (Work in Progress)</a:t>
            </a:r>
          </a:p>
          <a:p>
            <a:r>
              <a:rPr lang="en-US" sz="2400" dirty="0"/>
              <a:t>Manage Flow</a:t>
            </a:r>
          </a:p>
          <a:p>
            <a:r>
              <a:rPr lang="en-US" sz="2400" dirty="0"/>
              <a:t>Make Process Policies Explicit</a:t>
            </a:r>
          </a:p>
          <a:p>
            <a:r>
              <a:rPr lang="en-US" sz="2400" dirty="0"/>
              <a:t>Implement Feedback Loops</a:t>
            </a:r>
          </a:p>
          <a:p>
            <a:r>
              <a:rPr lang="en-US" sz="2400" dirty="0"/>
              <a:t>Improve Collaboratively, Evolve Experimentally (using the scientific method)</a:t>
            </a:r>
            <a:endParaRPr lang="en-US" altLang="en-US" sz="2200" dirty="0">
              <a:latin typeface="Palatino" pitchFamily="-128" charset="0"/>
            </a:endParaRPr>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3</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xmlns="" val="1627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p>
            <a:r>
              <a:rPr lang="en-US" sz="4400" dirty="0"/>
              <a:t/>
            </a:r>
            <a:br>
              <a:rPr lang="en-US" sz="4400" dirty="0"/>
            </a:br>
            <a:r>
              <a:rPr lang="en-US" sz="4400" dirty="0"/>
              <a:t>Visualize the flow of work:</a:t>
            </a:r>
            <a:br>
              <a:rPr lang="en-US" sz="4400" dirty="0"/>
            </a:br>
            <a:endParaRPr lang="en-US" dirty="0"/>
          </a:p>
        </p:txBody>
      </p:sp>
      <p:sp>
        <p:nvSpPr>
          <p:cNvPr id="9221" name="Rectangle 3"/>
          <p:cNvSpPr>
            <a:spLocks noGrp="1" noChangeArrowheads="1"/>
          </p:cNvSpPr>
          <p:nvPr>
            <p:ph idx="1"/>
          </p:nvPr>
        </p:nvSpPr>
        <p:spPr>
          <a:xfrm>
            <a:off x="946150" y="1129144"/>
            <a:ext cx="7740650" cy="4738255"/>
          </a:xfrm>
        </p:spPr>
        <p:txBody>
          <a:bodyPr>
            <a:noAutofit/>
          </a:bodyPr>
          <a:lstStyle/>
          <a:p>
            <a:endParaRPr lang="en-US" sz="2400" dirty="0"/>
          </a:p>
          <a:p>
            <a:endParaRPr lang="en-US" sz="2400" dirty="0"/>
          </a:p>
          <a:p>
            <a:endParaRPr lang="en-US" sz="2400" dirty="0"/>
          </a:p>
          <a:p>
            <a:endParaRPr lang="en-US" sz="2400" dirty="0"/>
          </a:p>
        </p:txBody>
      </p:sp>
      <p:sp>
        <p:nvSpPr>
          <p:cNvPr id="5" name="Slide Number Placeholder 4"/>
          <p:cNvSpPr>
            <a:spLocks noGrp="1"/>
          </p:cNvSpPr>
          <p:nvPr>
            <p:ph type="sldNum" sz="quarter" idx="11"/>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4</a:t>
            </a:fld>
            <a:endParaRPr lang="en-US" altLang="en-US" sz="750">
              <a:solidFill>
                <a:prstClr val="black"/>
              </a:solidFill>
              <a:latin typeface="Helvetica" panose="020B0604020202020204" pitchFamily="34" charset="0"/>
            </a:endParaRPr>
          </a:p>
        </p:txBody>
      </p:sp>
      <p:pic>
        <p:nvPicPr>
          <p:cNvPr id="1028" name="Picture 4" descr="Basic Kanban board">
            <a:extLst>
              <a:ext uri="{FF2B5EF4-FFF2-40B4-BE49-F238E27FC236}">
                <a16:creationId xmlns:a16="http://schemas.microsoft.com/office/drawing/2014/main" xmlns="" id="{C431F5B7-C0EE-421B-9F1F-4C1B34808C0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752" y="1524000"/>
            <a:ext cx="9025247" cy="3860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1344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2C800-F6DC-45E8-B9C9-9C2A05C35C52}"/>
              </a:ext>
            </a:extLst>
          </p:cNvPr>
          <p:cNvSpPr>
            <a:spLocks noGrp="1"/>
          </p:cNvSpPr>
          <p:nvPr>
            <p:ph type="title"/>
          </p:nvPr>
        </p:nvSpPr>
        <p:spPr/>
        <p:txBody>
          <a:bodyPr/>
          <a:lstStyle/>
          <a:p>
            <a:r>
              <a:rPr lang="en-IN" dirty="0"/>
              <a:t>Limit work in progress</a:t>
            </a:r>
          </a:p>
        </p:txBody>
      </p:sp>
      <p:sp>
        <p:nvSpPr>
          <p:cNvPr id="3" name="Content Placeholder 2">
            <a:extLst>
              <a:ext uri="{FF2B5EF4-FFF2-40B4-BE49-F238E27FC236}">
                <a16:creationId xmlns:a16="http://schemas.microsoft.com/office/drawing/2014/main" xmlns="" id="{04607B54-DF21-488E-9012-51268D80F5AB}"/>
              </a:ext>
            </a:extLst>
          </p:cNvPr>
          <p:cNvSpPr>
            <a:spLocks noGrp="1"/>
          </p:cNvSpPr>
          <p:nvPr>
            <p:ph idx="1"/>
          </p:nvPr>
        </p:nvSpPr>
        <p:spPr>
          <a:xfrm>
            <a:off x="914401" y="3328136"/>
            <a:ext cx="7600950" cy="2902126"/>
          </a:xfrm>
        </p:spPr>
        <p:txBody>
          <a:bodyPr/>
          <a:lstStyle/>
          <a:p>
            <a:r>
              <a:rPr lang="en-US" sz="2800" dirty="0"/>
              <a:t>Limit WIP (Work in Progress)</a:t>
            </a:r>
          </a:p>
          <a:p>
            <a:endParaRPr lang="en-US" dirty="0"/>
          </a:p>
          <a:p>
            <a:endParaRPr lang="en-US" sz="2800" dirty="0"/>
          </a:p>
          <a:p>
            <a:endParaRPr lang="en-IN" dirty="0"/>
          </a:p>
        </p:txBody>
      </p:sp>
      <p:pic>
        <p:nvPicPr>
          <p:cNvPr id="2052" name="Picture 4" descr="WIP warning">
            <a:extLst>
              <a:ext uri="{FF2B5EF4-FFF2-40B4-BE49-F238E27FC236}">
                <a16:creationId xmlns:a16="http://schemas.microsoft.com/office/drawing/2014/main" xmlns="" id="{A1397085-9FC4-4282-8894-9A9D3496778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1305" y="1371600"/>
            <a:ext cx="8812695" cy="45409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0337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8A381-25C0-4BAF-A47C-D7A0FEC8875F}"/>
              </a:ext>
            </a:extLst>
          </p:cNvPr>
          <p:cNvSpPr>
            <a:spLocks noGrp="1"/>
          </p:cNvSpPr>
          <p:nvPr>
            <p:ph type="title"/>
          </p:nvPr>
        </p:nvSpPr>
        <p:spPr/>
        <p:txBody>
          <a:bodyPr/>
          <a:lstStyle/>
          <a:p>
            <a:r>
              <a:rPr lang="en-US" b="1" i="0" dirty="0">
                <a:solidFill>
                  <a:srgbClr val="1F1F1F"/>
                </a:solidFill>
                <a:effectLst/>
                <a:latin typeface="Mont"/>
              </a:rPr>
              <a:t/>
            </a:r>
            <a:br>
              <a:rPr lang="en-US" b="1" i="0" dirty="0">
                <a:solidFill>
                  <a:srgbClr val="1F1F1F"/>
                </a:solidFill>
                <a:effectLst/>
                <a:latin typeface="Mont"/>
              </a:rPr>
            </a:br>
            <a:r>
              <a:rPr lang="en-US" sz="3200" b="1" i="0" dirty="0">
                <a:effectLst/>
              </a:rPr>
              <a:t>The Positive Side of Kanban</a:t>
            </a:r>
            <a:r>
              <a:rPr lang="en-US" b="1" i="0" dirty="0">
                <a:solidFill>
                  <a:srgbClr val="1F1F1F"/>
                </a:solidFill>
                <a:effectLst/>
              </a:rPr>
              <a:t/>
            </a:r>
            <a:br>
              <a:rPr lang="en-US" b="1" i="0" dirty="0">
                <a:solidFill>
                  <a:srgbClr val="1F1F1F"/>
                </a:solidFill>
                <a:effectLst/>
              </a:rPr>
            </a:br>
            <a:endParaRPr lang="en-IN" dirty="0"/>
          </a:p>
        </p:txBody>
      </p:sp>
      <p:sp>
        <p:nvSpPr>
          <p:cNvPr id="3" name="Content Placeholder 2">
            <a:extLst>
              <a:ext uri="{FF2B5EF4-FFF2-40B4-BE49-F238E27FC236}">
                <a16:creationId xmlns:a16="http://schemas.microsoft.com/office/drawing/2014/main" xmlns="" id="{9ECCB061-A443-461F-8538-F75558DDBB2C}"/>
              </a:ext>
            </a:extLst>
          </p:cNvPr>
          <p:cNvSpPr>
            <a:spLocks noGrp="1"/>
          </p:cNvSpPr>
          <p:nvPr>
            <p:ph idx="1"/>
          </p:nvPr>
        </p:nvSpPr>
        <p:spPr/>
        <p:txBody>
          <a:bodyPr/>
          <a:lstStyle/>
          <a:p>
            <a:r>
              <a:rPr lang="en-US" i="0" dirty="0">
                <a:solidFill>
                  <a:srgbClr val="1F1F1F"/>
                </a:solidFill>
                <a:effectLst/>
                <a:latin typeface="Mont"/>
              </a:rPr>
              <a:t>Everyone is on the same page</a:t>
            </a:r>
          </a:p>
          <a:p>
            <a:r>
              <a:rPr lang="en-US" i="0" dirty="0">
                <a:solidFill>
                  <a:srgbClr val="1F1F1F"/>
                </a:solidFill>
                <a:effectLst/>
                <a:latin typeface="Mont"/>
              </a:rPr>
              <a:t>Kanban reveals bottlenecks in your workflow</a:t>
            </a:r>
          </a:p>
          <a:p>
            <a:r>
              <a:rPr lang="en-IN" i="0" dirty="0">
                <a:solidFill>
                  <a:srgbClr val="1F1F1F"/>
                </a:solidFill>
                <a:effectLst/>
                <a:latin typeface="Mont"/>
              </a:rPr>
              <a:t>Kanban brings flexibility</a:t>
            </a:r>
          </a:p>
          <a:p>
            <a:r>
              <a:rPr lang="en-US" i="0" dirty="0">
                <a:solidFill>
                  <a:srgbClr val="1F1F1F"/>
                </a:solidFill>
                <a:effectLst/>
                <a:latin typeface="Mont"/>
              </a:rPr>
              <a:t>Your team gets more responsive</a:t>
            </a:r>
          </a:p>
          <a:p>
            <a:r>
              <a:rPr lang="en-US" i="0" dirty="0">
                <a:solidFill>
                  <a:srgbClr val="1F1F1F"/>
                </a:solidFill>
                <a:effectLst/>
                <a:latin typeface="Mont"/>
              </a:rPr>
              <a:t>You focus on finishing work to boost collaboration and productivity</a:t>
            </a:r>
          </a:p>
        </p:txBody>
      </p:sp>
    </p:spTree>
    <p:extLst>
      <p:ext uri="{BB962C8B-B14F-4D97-AF65-F5344CB8AC3E}">
        <p14:creationId xmlns:p14="http://schemas.microsoft.com/office/powerpoint/2010/main" xmlns="" val="422458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29A4F-7E22-4BF1-BACA-55066E2CA0C5}"/>
              </a:ext>
            </a:extLst>
          </p:cNvPr>
          <p:cNvSpPr>
            <a:spLocks noGrp="1"/>
          </p:cNvSpPr>
          <p:nvPr>
            <p:ph type="title"/>
          </p:nvPr>
        </p:nvSpPr>
        <p:spPr/>
        <p:txBody>
          <a:bodyPr/>
          <a:lstStyle/>
          <a:p>
            <a:r>
              <a:rPr lang="en-US" b="1" i="0" dirty="0">
                <a:solidFill>
                  <a:srgbClr val="1F1F1F"/>
                </a:solidFill>
                <a:effectLst/>
                <a:latin typeface="Mont"/>
              </a:rPr>
              <a:t/>
            </a:r>
            <a:br>
              <a:rPr lang="en-US" b="1" i="0" dirty="0">
                <a:solidFill>
                  <a:srgbClr val="1F1F1F"/>
                </a:solidFill>
                <a:effectLst/>
                <a:latin typeface="Mont"/>
              </a:rPr>
            </a:br>
            <a:r>
              <a:rPr lang="en-US" sz="2800" b="1" i="0" dirty="0">
                <a:solidFill>
                  <a:srgbClr val="1F1F1F"/>
                </a:solidFill>
                <a:effectLst/>
                <a:latin typeface="Mont"/>
              </a:rPr>
              <a:t>Main Components of the Kanban board</a:t>
            </a:r>
            <a:br>
              <a:rPr lang="en-US" sz="2800" b="1" i="0" dirty="0">
                <a:solidFill>
                  <a:srgbClr val="1F1F1F"/>
                </a:solidFill>
                <a:effectLst/>
                <a:latin typeface="Mont"/>
              </a:rPr>
            </a:br>
            <a:endParaRPr lang="en-IN" sz="2800" dirty="0"/>
          </a:p>
        </p:txBody>
      </p:sp>
      <p:pic>
        <p:nvPicPr>
          <p:cNvPr id="1026" name="Picture 2" descr="Kanban board elements">
            <a:extLst>
              <a:ext uri="{FF2B5EF4-FFF2-40B4-BE49-F238E27FC236}">
                <a16:creationId xmlns:a16="http://schemas.microsoft.com/office/drawing/2014/main" xmlns="" id="{752C54EA-FA32-4AC1-A551-00741945F5D0}"/>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28650" y="1237497"/>
            <a:ext cx="7886700" cy="48576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4586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59533-8C0F-4BDB-8339-995C7499AF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371AFD9-AC84-4702-A0E9-48738DF5B31F}"/>
              </a:ext>
            </a:extLst>
          </p:cNvPr>
          <p:cNvSpPr>
            <a:spLocks noGrp="1"/>
          </p:cNvSpPr>
          <p:nvPr>
            <p:ph idx="1"/>
          </p:nvPr>
        </p:nvSpPr>
        <p:spPr/>
        <p:txBody>
          <a:bodyPr/>
          <a:lstStyle/>
          <a:p>
            <a:pPr>
              <a:spcAft>
                <a:spcPts val="0"/>
              </a:spcAft>
            </a:pPr>
            <a:r>
              <a:rPr lang="en-IN" sz="1800" b="1" dirty="0">
                <a:solidFill>
                  <a:srgbClr val="606060"/>
                </a:solidFill>
                <a:effectLst/>
                <a:latin typeface="Montserrat"/>
                <a:ea typeface="Times New Roman" panose="02020603050405020304" pitchFamily="18" charset="0"/>
              </a:rPr>
              <a:t>Kanban Cards</a:t>
            </a:r>
            <a:r>
              <a:rPr lang="en-IN" sz="1800" dirty="0">
                <a:solidFill>
                  <a:srgbClr val="606060"/>
                </a:solidFill>
                <a:effectLst/>
                <a:latin typeface="Montserrat"/>
                <a:ea typeface="Times New Roman" panose="02020603050405020304" pitchFamily="18" charset="0"/>
              </a:rPr>
              <a:t> – This is the visual representation of tasks. Each card contains information about the task and its status such as deadline, assignee, description, etc.</a:t>
            </a:r>
            <a:endParaRPr lang="en-IN" sz="1800" dirty="0">
              <a:effectLst/>
              <a:latin typeface="Times New Roman" panose="02020603050405020304" pitchFamily="18" charset="0"/>
              <a:ea typeface="Times New Roman" panose="02020603050405020304" pitchFamily="18" charset="0"/>
            </a:endParaRPr>
          </a:p>
          <a:p>
            <a:pPr algn="l">
              <a:spcAft>
                <a:spcPts val="0"/>
              </a:spcAft>
            </a:pPr>
            <a:r>
              <a:rPr lang="en-IN" sz="1800" b="1" dirty="0">
                <a:solidFill>
                  <a:srgbClr val="606060"/>
                </a:solidFill>
                <a:effectLst/>
                <a:latin typeface="Montserrat"/>
                <a:ea typeface="Times New Roman" panose="02020603050405020304" pitchFamily="18" charset="0"/>
              </a:rPr>
              <a:t>Kanban Columns</a:t>
            </a:r>
            <a:r>
              <a:rPr lang="en-IN" sz="1800" dirty="0">
                <a:solidFill>
                  <a:srgbClr val="606060"/>
                </a:solidFill>
                <a:effectLst/>
                <a:latin typeface="Montserrat"/>
                <a:ea typeface="Times New Roman" panose="02020603050405020304" pitchFamily="18" charset="0"/>
              </a:rPr>
              <a:t> – Each column on the board represents a different stage of your workflow. The cards go through the workflow until their full completion.</a:t>
            </a:r>
            <a:endParaRPr lang="en-IN" sz="1800" dirty="0">
              <a:effectLst/>
              <a:latin typeface="Times New Roman" panose="02020603050405020304" pitchFamily="18" charset="0"/>
              <a:ea typeface="Times New Roman" panose="02020603050405020304" pitchFamily="18" charset="0"/>
            </a:endParaRPr>
          </a:p>
          <a:p>
            <a:pPr algn="l">
              <a:spcAft>
                <a:spcPts val="0"/>
              </a:spcAft>
            </a:pPr>
            <a:r>
              <a:rPr lang="en-IN" sz="1800" b="1" dirty="0">
                <a:solidFill>
                  <a:srgbClr val="606060"/>
                </a:solidFill>
                <a:effectLst/>
                <a:latin typeface="Montserrat"/>
                <a:ea typeface="Times New Roman" panose="02020603050405020304" pitchFamily="18" charset="0"/>
              </a:rPr>
              <a:t>Work-in-Progress Limits</a:t>
            </a:r>
            <a:r>
              <a:rPr lang="en-IN" sz="1800" dirty="0">
                <a:solidFill>
                  <a:srgbClr val="606060"/>
                </a:solidFill>
                <a:effectLst/>
                <a:latin typeface="Montserrat"/>
                <a:ea typeface="Times New Roman" panose="02020603050405020304" pitchFamily="18" charset="0"/>
              </a:rPr>
              <a:t> – They restrict the maximum amount of tasks in the different stages of the workflow. Limiting WIP allows you to finish work items faster, by helping your team to focus only on current tasks.</a:t>
            </a:r>
            <a:endParaRPr lang="en-IN" sz="1800" dirty="0">
              <a:effectLst/>
              <a:latin typeface="Times New Roman" panose="02020603050405020304" pitchFamily="18" charset="0"/>
              <a:ea typeface="Times New Roman" panose="02020603050405020304" pitchFamily="18" charset="0"/>
            </a:endParaRPr>
          </a:p>
          <a:p>
            <a:pPr algn="l">
              <a:spcAft>
                <a:spcPts val="0"/>
              </a:spcAft>
            </a:pPr>
            <a:r>
              <a:rPr lang="en-IN" sz="1800" b="1" dirty="0">
                <a:solidFill>
                  <a:srgbClr val="606060"/>
                </a:solidFill>
                <a:effectLst/>
                <a:latin typeface="Montserrat"/>
                <a:ea typeface="Times New Roman" panose="02020603050405020304" pitchFamily="18" charset="0"/>
              </a:rPr>
              <a:t>Kanban </a:t>
            </a:r>
            <a:r>
              <a:rPr lang="en-IN" sz="1800" b="1" dirty="0" err="1">
                <a:solidFill>
                  <a:srgbClr val="606060"/>
                </a:solidFill>
                <a:effectLst/>
                <a:latin typeface="Montserrat"/>
                <a:ea typeface="Times New Roman" panose="02020603050405020304" pitchFamily="18" charset="0"/>
              </a:rPr>
              <a:t>Swimlanes</a:t>
            </a:r>
            <a:r>
              <a:rPr lang="en-IN" sz="1800" dirty="0">
                <a:solidFill>
                  <a:srgbClr val="606060"/>
                </a:solidFill>
                <a:effectLst/>
                <a:latin typeface="Montserrat"/>
                <a:ea typeface="Times New Roman" panose="02020603050405020304" pitchFamily="18" charset="0"/>
              </a:rPr>
              <a:t> – These are horizontal lanes you can use to separate different types of activities, teams, classes of service,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46138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96C6DC-0D7C-4F05-AD4E-3C0C2F4C5C2C}"/>
              </a:ext>
            </a:extLst>
          </p:cNvPr>
          <p:cNvSpPr>
            <a:spLocks noGrp="1"/>
          </p:cNvSpPr>
          <p:nvPr>
            <p:ph type="title"/>
          </p:nvPr>
        </p:nvSpPr>
        <p:spPr>
          <a:xfrm>
            <a:off x="628650" y="469901"/>
            <a:ext cx="7886700" cy="685800"/>
          </a:xfrm>
        </p:spPr>
        <p:txBody>
          <a:bodyPr/>
          <a:lstStyle/>
          <a:p>
            <a:r>
              <a:rPr lang="en-US" b="1" i="0" dirty="0">
                <a:solidFill>
                  <a:srgbClr val="1F1F1F"/>
                </a:solidFill>
                <a:effectLst/>
                <a:latin typeface="Mont"/>
              </a:rPr>
              <a:t/>
            </a:r>
            <a:br>
              <a:rPr lang="en-US" b="1" i="0" dirty="0">
                <a:solidFill>
                  <a:srgbClr val="1F1F1F"/>
                </a:solidFill>
                <a:effectLst/>
                <a:latin typeface="Mont"/>
              </a:rPr>
            </a:br>
            <a:r>
              <a:rPr lang="en-US" b="1" i="0" dirty="0">
                <a:solidFill>
                  <a:srgbClr val="1F1F1F"/>
                </a:solidFill>
                <a:effectLst/>
                <a:latin typeface="Mont"/>
              </a:rPr>
              <a:t>What Is a Kanban Card?</a:t>
            </a:r>
            <a:br>
              <a:rPr lang="en-US" b="1" i="0" dirty="0">
                <a:solidFill>
                  <a:srgbClr val="1F1F1F"/>
                </a:solidFill>
                <a:effectLst/>
                <a:latin typeface="Mont"/>
              </a:rPr>
            </a:br>
            <a:endParaRPr lang="en-IN" dirty="0"/>
          </a:p>
        </p:txBody>
      </p:sp>
      <p:pic>
        <p:nvPicPr>
          <p:cNvPr id="2050" name="Picture 2" descr="physical Kanban card">
            <a:extLst>
              <a:ext uri="{FF2B5EF4-FFF2-40B4-BE49-F238E27FC236}">
                <a16:creationId xmlns:a16="http://schemas.microsoft.com/office/drawing/2014/main" xmlns="" id="{D05E67B2-17C5-4828-82E4-5D1C0922329E}"/>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133600" y="3451533"/>
            <a:ext cx="4086225" cy="15811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41F3902B-0F8C-44D8-BF95-B42473FE021E}"/>
              </a:ext>
            </a:extLst>
          </p:cNvPr>
          <p:cNvSpPr txBox="1"/>
          <p:nvPr/>
        </p:nvSpPr>
        <p:spPr>
          <a:xfrm>
            <a:off x="628650" y="1415564"/>
            <a:ext cx="7296150" cy="646331"/>
          </a:xfrm>
          <a:prstGeom prst="rect">
            <a:avLst/>
          </a:prstGeom>
          <a:noFill/>
        </p:spPr>
        <p:txBody>
          <a:bodyPr wrap="square">
            <a:spAutoFit/>
          </a:bodyPr>
          <a:lstStyle/>
          <a:p>
            <a:r>
              <a:rPr lang="en-US" b="0" i="0" dirty="0">
                <a:solidFill>
                  <a:srgbClr val="606060"/>
                </a:solidFill>
                <a:effectLst/>
                <a:latin typeface="Montserrat"/>
              </a:rPr>
              <a:t>A Kanban card contains valuable information about the task and its status such as a summary of the assignment, responsible person, deadline, etc.</a:t>
            </a:r>
            <a:endParaRPr lang="en-IN" dirty="0"/>
          </a:p>
        </p:txBody>
      </p:sp>
      <p:sp>
        <p:nvSpPr>
          <p:cNvPr id="8" name="TextBox 7">
            <a:extLst>
              <a:ext uri="{FF2B5EF4-FFF2-40B4-BE49-F238E27FC236}">
                <a16:creationId xmlns:a16="http://schemas.microsoft.com/office/drawing/2014/main" xmlns="" id="{3E7CFF90-2899-4A90-B8D4-6C236CB87E01}"/>
              </a:ext>
            </a:extLst>
          </p:cNvPr>
          <p:cNvSpPr txBox="1"/>
          <p:nvPr/>
        </p:nvSpPr>
        <p:spPr>
          <a:xfrm>
            <a:off x="2286000" y="5442436"/>
            <a:ext cx="5486400" cy="369332"/>
          </a:xfrm>
          <a:prstGeom prst="rect">
            <a:avLst/>
          </a:prstGeom>
          <a:noFill/>
        </p:spPr>
        <p:txBody>
          <a:bodyPr wrap="square">
            <a:spAutoFit/>
          </a:bodyPr>
          <a:lstStyle/>
          <a:p>
            <a:r>
              <a:rPr lang="en-US" b="0" i="1" dirty="0">
                <a:solidFill>
                  <a:srgbClr val="606060"/>
                </a:solidFill>
                <a:effectLst/>
                <a:latin typeface="Montserrat"/>
              </a:rPr>
              <a:t>An example of a physical Kanban card.</a:t>
            </a:r>
            <a:endParaRPr lang="en-IN" dirty="0"/>
          </a:p>
        </p:txBody>
      </p:sp>
    </p:spTree>
    <p:extLst>
      <p:ext uri="{BB962C8B-B14F-4D97-AF65-F5344CB8AC3E}">
        <p14:creationId xmlns:p14="http://schemas.microsoft.com/office/powerpoint/2010/main" xmlns="" val="27568037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339</Words>
  <Application>Microsoft Office PowerPoint</Application>
  <PresentationFormat>On-screen Show (4:3)</PresentationFormat>
  <Paragraphs>58</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Theme1</vt:lpstr>
      <vt:lpstr>Slide 1</vt:lpstr>
      <vt:lpstr>Topics to be discussed</vt:lpstr>
      <vt:lpstr>6 Core Practices of the Kanban Method</vt:lpstr>
      <vt:lpstr> Visualize the flow of work: </vt:lpstr>
      <vt:lpstr>Limit work in progress</vt:lpstr>
      <vt:lpstr> The Positive Side of Kanban </vt:lpstr>
      <vt:lpstr> Main Components of the Kanban board </vt:lpstr>
      <vt:lpstr>Slide 8</vt:lpstr>
      <vt:lpstr> What Is a Kanban Card? </vt:lpstr>
      <vt:lpstr>Kanban WIP Limits</vt:lpstr>
      <vt:lpstr>Slide 11</vt:lpstr>
      <vt:lpstr> Prioritizing the Kanban Backlog </vt:lpstr>
      <vt:lpstr> Prioritizing Tasks With Color Indicators </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Dr.P.Vidya Sagar</dc:creator>
  <cp:lastModifiedBy>PRAVALYA SAI</cp:lastModifiedBy>
  <cp:revision>8</cp:revision>
  <dcterms:created xsi:type="dcterms:W3CDTF">2020-07-13T06:32:36Z</dcterms:created>
  <dcterms:modified xsi:type="dcterms:W3CDTF">2020-07-20T05:51:29Z</dcterms:modified>
</cp:coreProperties>
</file>