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1" r:id="rId2"/>
    <p:sldId id="257" r:id="rId3"/>
    <p:sldId id="258" r:id="rId4"/>
    <p:sldId id="268" r:id="rId5"/>
    <p:sldId id="280" r:id="rId6"/>
    <p:sldId id="274" r:id="rId7"/>
    <p:sldId id="276" r:id="rId8"/>
    <p:sldId id="279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58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2956-0C2A-46DD-86F6-755EB0B41D4A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FDB2A-ABB3-4C9A-A169-3C6DE3A50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5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5FC8A9-417A-47F0-A50E-BAA82ED3240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32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FDB2A-ABB3-4C9A-A169-3C6DE3A502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FDB2A-ABB3-4C9A-A169-3C6DE3A502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3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C8BF05-0D37-4803-8F0E-3E0587B346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734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FDB2A-ABB3-4C9A-A169-3C6DE3A502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endParaRPr lang="en-US" altLang="en-US" sz="1200" b="1" i="1" dirty="0">
              <a:latin typeface="+mj-lt"/>
            </a:endParaRPr>
          </a:p>
          <a:p>
            <a:pPr marL="457200" lvl="0" indent="-4572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endParaRPr lang="en-US" altLang="en-US" sz="1200" b="1" i="1" dirty="0">
              <a:latin typeface="+mj-lt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FDB2A-ABB3-4C9A-A169-3C6DE3A502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251450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9817" y="6356351"/>
            <a:ext cx="7450931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1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-58738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1" y="1238597"/>
            <a:ext cx="78866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8354616" y="-15875"/>
            <a:ext cx="7893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6356351"/>
            <a:ext cx="725209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07963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3888" y="6356351"/>
            <a:ext cx="686990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285"/>
            <a:ext cx="3886200" cy="494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6187"/>
            <a:ext cx="3886200" cy="4930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692944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759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8190"/>
            <a:ext cx="3868340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759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8190"/>
            <a:ext cx="3887391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35794" y="6356351"/>
            <a:ext cx="6858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155701"/>
            <a:ext cx="78867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6865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6712" y="6356351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mages/8-2016/090116_0956_WhatisScale2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mages/8-2016/090116_0956_WhatisScale3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981200"/>
            <a:ext cx="7886700" cy="166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Session –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17 </a:t>
            </a:r>
          </a:p>
          <a:p>
            <a:pPr algn="ctr"/>
            <a:r>
              <a:rPr lang="en-US" sz="4400" b="1" dirty="0" err="1">
                <a:solidFill>
                  <a:srgbClr val="C00000"/>
                </a:solidFill>
              </a:rPr>
              <a:t>SAFe</a:t>
            </a:r>
            <a:r>
              <a:rPr lang="en-US" sz="4400" b="1" dirty="0">
                <a:solidFill>
                  <a:srgbClr val="C00000"/>
                </a:solidFill>
              </a:rPr>
              <a:t> Methodology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4750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Lean Agile Leaders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9149B8E4-C25E-4212-A529-916362F2573F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10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838200"/>
            <a:ext cx="8077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dirty="0">
                <a:latin typeface="+mj-lt"/>
              </a:rPr>
              <a:t>	The Lean-Agile Leaders are lifelong learners and teachers. </a:t>
            </a: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dirty="0">
                <a:latin typeface="+mj-lt"/>
              </a:rPr>
              <a:t>It helps teams to build better systems through understanding and exhibiting the Lean-Agile </a:t>
            </a:r>
            <a:r>
              <a:rPr lang="en-US" altLang="en-US" sz="2200" b="1" dirty="0" err="1">
                <a:latin typeface="+mj-lt"/>
              </a:rPr>
              <a:t>SAFe</a:t>
            </a:r>
            <a:r>
              <a:rPr lang="en-US" altLang="en-US" sz="2200" b="1" dirty="0">
                <a:latin typeface="+mj-lt"/>
              </a:rPr>
              <a:t> Principles. </a:t>
            </a:r>
          </a:p>
        </p:txBody>
      </p:sp>
    </p:spTree>
    <p:extLst>
      <p:ext uri="{BB962C8B-B14F-4D97-AF65-F5344CB8AC3E}">
        <p14:creationId xmlns:p14="http://schemas.microsoft.com/office/powerpoint/2010/main" val="151344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4750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Lean Agile Mind-Set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9149B8E4-C25E-4212-A529-916362F2573F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11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dirty="0">
                <a:latin typeface="+mj-lt"/>
              </a:rPr>
              <a:t>Lean-Agile mindset is represented in two things: </a:t>
            </a:r>
          </a:p>
          <a:p>
            <a:pPr marL="457200" lvl="0" indent="-4572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AutoNum type="arabicPeriod"/>
            </a:pPr>
            <a:r>
              <a:rPr lang="en-US" altLang="en-US" sz="2200" b="1" dirty="0">
                <a:solidFill>
                  <a:srgbClr val="C00000"/>
                </a:solidFill>
                <a:latin typeface="+mj-lt"/>
              </a:rPr>
              <a:t>The </a:t>
            </a:r>
            <a:r>
              <a:rPr lang="en-US" altLang="en-US" sz="2200" b="1" dirty="0" err="1">
                <a:solidFill>
                  <a:srgbClr val="C00000"/>
                </a:solidFill>
                <a:latin typeface="+mj-lt"/>
              </a:rPr>
              <a:t>SAFe</a:t>
            </a:r>
            <a:r>
              <a:rPr lang="en-US" altLang="en-US" sz="2200" b="1" dirty="0">
                <a:solidFill>
                  <a:srgbClr val="C00000"/>
                </a:solidFill>
                <a:latin typeface="+mj-lt"/>
              </a:rPr>
              <a:t> House of Lean</a:t>
            </a:r>
          </a:p>
          <a:p>
            <a:pPr marL="457200" lvl="0" indent="-4572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endParaRPr lang="en-US" altLang="en-US" sz="2200" b="1" i="1" dirty="0">
              <a:latin typeface="+mj-lt"/>
            </a:endParaRPr>
          </a:p>
          <a:p>
            <a:pPr marL="457200" lvl="0" indent="-4572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AutoNum type="arabicPeriod" startAt="2"/>
            </a:pPr>
            <a:r>
              <a:rPr lang="en-US" altLang="en-US" sz="2200" b="1" dirty="0">
                <a:solidFill>
                  <a:srgbClr val="C00000"/>
                </a:solidFill>
                <a:latin typeface="+mj-lt"/>
              </a:rPr>
              <a:t>Agile Manifesto</a:t>
            </a:r>
          </a:p>
          <a:p>
            <a:pPr marL="457200" lvl="0" indent="-4572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endParaRPr kumimoji="0" lang="en-US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44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6551835" cy="481670"/>
          </a:xfrm>
          <a:noFill/>
        </p:spPr>
        <p:txBody>
          <a:bodyPr vert="horz" wrap="square" lIns="47625" tIns="19050" rIns="47625" bIns="19050" rtlCol="0" anchor="t">
            <a:spAutoFit/>
          </a:bodyPr>
          <a:lstStyle/>
          <a:p>
            <a:r>
              <a:rPr lang="en-US" sz="3200" b="1" dirty="0"/>
              <a:t>Scaled Agile Framework (</a:t>
            </a:r>
            <a:r>
              <a:rPr lang="en-US" sz="3200" b="1" dirty="0" err="1"/>
              <a:t>SAFe</a:t>
            </a:r>
            <a:r>
              <a:rPr lang="en-US" sz="3200" b="1" dirty="0"/>
              <a:t>)</a:t>
            </a:r>
            <a:endParaRPr lang="en-US" altLang="en-US" sz="32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2CFA7F-182D-4A7B-BD82-C727FFA4FE98}" type="slidenum">
              <a:rPr lang="en-US" altLang="en-US" sz="750">
                <a:latin typeface="Helvetica" panose="020B0604020202020204" pitchFamily="34" charset="0"/>
              </a:rPr>
              <a:pPr/>
              <a:t>2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805112" y="2955131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805112" y="3490913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805112" y="4026694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805112" y="4562475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3081" name="Text Box 36"/>
          <p:cNvSpPr txBox="1">
            <a:spLocks noChangeArrowheads="1"/>
          </p:cNvSpPr>
          <p:nvPr/>
        </p:nvSpPr>
        <p:spPr bwMode="auto">
          <a:xfrm>
            <a:off x="304800" y="2256234"/>
            <a:ext cx="80772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1800" dirty="0">
                <a:latin typeface="Palatino" pitchFamily="-128" charset="0"/>
              </a:rPr>
              <a:t>The </a:t>
            </a:r>
            <a:r>
              <a:rPr lang="en-US" sz="1800" dirty="0" err="1">
                <a:latin typeface="Palatino" pitchFamily="-128" charset="0"/>
              </a:rPr>
              <a:t>SAFe</a:t>
            </a:r>
            <a:r>
              <a:rPr lang="en-US" sz="1800" dirty="0">
                <a:latin typeface="Palatino" pitchFamily="-128" charset="0"/>
              </a:rPr>
              <a:t> framework was introduced in 2011. It was originally called the “Agile Enterprise Big Picture” </a:t>
            </a:r>
            <a:endParaRPr lang="en-US" altLang="en-US" sz="1800" dirty="0">
              <a:latin typeface="Palatino" pitchFamily="-12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n-US" sz="1800" dirty="0">
                <a:latin typeface="Palatino" pitchFamily="-128" charset="0"/>
              </a:rPr>
              <a:t>The Scaled Agile Framework, or </a:t>
            </a:r>
            <a:r>
              <a:rPr lang="en-US" altLang="en-US" sz="1800" dirty="0" err="1">
                <a:latin typeface="Palatino" pitchFamily="-128" charset="0"/>
              </a:rPr>
              <a:t>SAFe</a:t>
            </a:r>
            <a:r>
              <a:rPr lang="en-US" altLang="en-US" sz="1800" dirty="0">
                <a:latin typeface="Palatino" pitchFamily="-128" charset="0"/>
              </a:rPr>
              <a:t>, methodology is an agile framework for development teams built on three pillars: Team, Program, and Portfolio.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1800" y="762000"/>
            <a:ext cx="342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b="1" dirty="0">
                <a:solidFill>
                  <a:srgbClr val="C00000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458280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6713621" cy="43614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What we Discuss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86700" cy="44196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Scaled Agile Framework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SAFe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to use Agile Framework 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to Use Scaled Agile Framework </a:t>
            </a: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Foundations of Scaled Agile Framework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C84908-C73A-41A6-8B28-E25C5B584E60}" type="slidenum">
              <a:rPr lang="en-US" altLang="en-US" sz="750">
                <a:latin typeface="Helvetica" panose="020B0604020202020204" pitchFamily="34" charset="0"/>
              </a:rPr>
              <a:pPr/>
              <a:t>3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7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5562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rgbClr val="C00000"/>
                </a:solidFill>
                <a:latin typeface="+mj-lt"/>
              </a:rPr>
              <a:t>Why to use Agile Framework</a:t>
            </a:r>
            <a:endParaRPr lang="en-IN" sz="33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7" name="Picture 6" descr="What is Scaled Agile Framework(SAFe)?  Learn in 5 Minutes">
            <a:hlinkClick r:id="rId3"/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676401"/>
            <a:ext cx="5562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047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 Works</a:t>
            </a:r>
          </a:p>
        </p:txBody>
      </p:sp>
      <p:pic>
        <p:nvPicPr>
          <p:cNvPr id="4" name="Content Placeholder 3" descr="What is Scaled Agile Framework(SAFe)?  Learn in 5 Minutes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76417" y="1155700"/>
            <a:ext cx="7191166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229600" cy="537070"/>
          </a:xfrm>
          <a:noFill/>
        </p:spPr>
        <p:txBody>
          <a:bodyPr vert="horz" wrap="square" lIns="47625" tIns="19050" rIns="47625" bIns="19050" rtlCol="0" anchor="t">
            <a:spAutoFit/>
          </a:bodyPr>
          <a:lstStyle/>
          <a:p>
            <a:r>
              <a:rPr lang="en-US" altLang="en-US" sz="3600" b="1"/>
              <a:t>When to Use Scaled Agile Framework</a:t>
            </a:r>
            <a:endParaRPr lang="en-US" alt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F53FDCAE-8D15-4A4F-90D9-3D0ADEE91CA8}" type="slidenum">
              <a:rPr lang="en-US" altLang="en-US" sz="750" smtClean="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6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1105518" y="1479442"/>
            <a:ext cx="10275794" cy="5257800"/>
          </a:xfrm>
        </p:spPr>
        <p:txBody>
          <a:bodyPr/>
          <a:lstStyle/>
          <a:p>
            <a:pPr algn="just">
              <a:buNone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	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97C936-93DA-4966-82BE-5CD0EE45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76" y="2160480"/>
            <a:ext cx="49911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620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53" y="640081"/>
            <a:ext cx="1956491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>
                <a:solidFill>
                  <a:srgbClr val="2C2C2C"/>
                </a:solidFill>
              </a:rPr>
              <a:t>Foundations of Scaled Agile Framework</a:t>
            </a:r>
            <a:endParaRPr lang="en-US" sz="2600">
              <a:solidFill>
                <a:srgbClr val="2C2C2C"/>
              </a:solidFill>
            </a:endParaRPr>
          </a:p>
        </p:txBody>
      </p:sp>
      <p:sp>
        <p:nvSpPr>
          <p:cNvPr id="13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5050" y="484632"/>
            <a:ext cx="6096762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caled Agile Framework(SAFe)?  Learn in 5 Minutes">
            <a:extLst>
              <a:ext uri="{FF2B5EF4-FFF2-40B4-BE49-F238E27FC236}">
                <a16:creationId xmlns:a16="http://schemas.microsoft.com/office/drawing/2014/main" id="{2BE90DC4-19A5-45D9-A355-CB56B6B3C1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r="15042"/>
          <a:stretch/>
        </p:blipFill>
        <p:spPr bwMode="auto">
          <a:xfrm>
            <a:off x="3047223" y="942538"/>
            <a:ext cx="5372416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>
              <a:spcAft>
                <a:spcPts val="600"/>
              </a:spcAft>
            </a:pPr>
            <a:fld id="{9149B8E4-C25E-4212-A529-916362F2573F}" type="slidenum">
              <a:rPr lang="en-US" altLang="en-US" sz="1200">
                <a:solidFill>
                  <a:srgbClr val="595959"/>
                </a:solidFill>
                <a:latin typeface="+mn-lt"/>
                <a:ea typeface="+mn-ea"/>
              </a:rPr>
              <a:pPr defTabSz="457200">
                <a:spcAft>
                  <a:spcPts val="600"/>
                </a:spcAft>
              </a:pPr>
              <a:t>7</a:t>
            </a:fld>
            <a:endParaRPr lang="en-US" altLang="en-US" sz="1200">
              <a:solidFill>
                <a:srgbClr val="59595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44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47506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SAFe</a:t>
            </a:r>
            <a:r>
              <a:rPr lang="en-US" b="1" dirty="0"/>
              <a:t> Lean-Agile Principles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9149B8E4-C25E-4212-A529-916362F2573F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8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dirty="0">
                <a:latin typeface="+mj-lt"/>
              </a:rPr>
              <a:t>These basic principles and values for </a:t>
            </a:r>
            <a:r>
              <a:rPr lang="en-US" altLang="en-US" sz="2200" b="1" dirty="0" err="1">
                <a:latin typeface="+mj-lt"/>
              </a:rPr>
              <a:t>SAFe</a:t>
            </a:r>
            <a:r>
              <a:rPr lang="en-US" altLang="en-US" sz="2200" b="1" dirty="0">
                <a:latin typeface="+mj-lt"/>
              </a:rPr>
              <a:t> must be understood, exhibited and continued in order to get the desired results. </a:t>
            </a: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dirty="0">
                <a:latin typeface="+mj-lt"/>
              </a:rPr>
              <a:t>•	</a:t>
            </a:r>
            <a:r>
              <a:rPr lang="en-US" altLang="en-US" sz="2200" b="1" i="1" dirty="0">
                <a:latin typeface="+mj-lt"/>
              </a:rPr>
              <a:t>Take an economic view</a:t>
            </a: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i="1" dirty="0">
                <a:latin typeface="+mj-lt"/>
              </a:rPr>
              <a:t>•	Apply systems thinking</a:t>
            </a: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i="1" dirty="0">
                <a:latin typeface="+mj-lt"/>
              </a:rPr>
              <a:t>•	Build incrementally with fast, integrated learning cycles</a:t>
            </a: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i="1" dirty="0">
                <a:latin typeface="+mj-lt"/>
              </a:rPr>
              <a:t>•	Base milestones on an objective evaluation of working systems</a:t>
            </a: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i="1" dirty="0">
                <a:latin typeface="+mj-lt"/>
              </a:rPr>
              <a:t>•	Visualize and limit WIP, reduce batch sizes and manage queue lengths</a:t>
            </a: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i="1" dirty="0">
                <a:latin typeface="+mj-lt"/>
              </a:rPr>
              <a:t>•	Decentralize decision-making</a:t>
            </a:r>
            <a:endParaRPr kumimoji="0" lang="en-US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44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47506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SAFe</a:t>
            </a:r>
            <a:r>
              <a:rPr lang="en-US" b="1" dirty="0"/>
              <a:t> Agile Core Values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9149B8E4-C25E-4212-A529-916362F2573F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9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5062" y="115824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SAFe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agile is based on these four values.</a:t>
            </a:r>
            <a:endParaRPr lang="en-US" altLang="en-US" sz="2200" b="1" dirty="0">
              <a:latin typeface="+mj-lt"/>
            </a:endParaRP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dirty="0">
                <a:latin typeface="+mj-lt"/>
              </a:rPr>
              <a:t>Alignment:</a:t>
            </a:r>
          </a:p>
          <a:p>
            <a:pPr algn="l"/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Built-in Quality</a:t>
            </a: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IN" sz="2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Transparency:</a:t>
            </a: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IN" sz="2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Program Execution:</a:t>
            </a:r>
            <a:endParaRPr lang="en-IN" sz="2400" b="1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460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267</Words>
  <Application>Microsoft Office PowerPoint</Application>
  <PresentationFormat>On-screen Show (4:3)</PresentationFormat>
  <Paragraphs>54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Palatino</vt:lpstr>
      <vt:lpstr>Source Sans Pro</vt:lpstr>
      <vt:lpstr>Times New Roman</vt:lpstr>
      <vt:lpstr>Theme1</vt:lpstr>
      <vt:lpstr>PowerPoint Presentation</vt:lpstr>
      <vt:lpstr>Scaled Agile Framework (SAFe)</vt:lpstr>
      <vt:lpstr>What we Discuss</vt:lpstr>
      <vt:lpstr>PowerPoint Presentation</vt:lpstr>
      <vt:lpstr>Agile Process Works</vt:lpstr>
      <vt:lpstr>When to Use Scaled Agile Framework</vt:lpstr>
      <vt:lpstr>Foundations of Scaled Agile Framework</vt:lpstr>
      <vt:lpstr>SAFe Lean-Agile Principles</vt:lpstr>
      <vt:lpstr>SAFe Agile Core Values</vt:lpstr>
      <vt:lpstr>Lean Agile Leaders</vt:lpstr>
      <vt:lpstr>Lean Agile Mind-Set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Dr.P.Vidya Sagar</dc:creator>
  <cp:lastModifiedBy>Dr.P.Vidya Sagar</cp:lastModifiedBy>
  <cp:revision>8</cp:revision>
  <dcterms:created xsi:type="dcterms:W3CDTF">2020-07-13T07:33:20Z</dcterms:created>
  <dcterms:modified xsi:type="dcterms:W3CDTF">2020-07-14T03:43:52Z</dcterms:modified>
</cp:coreProperties>
</file>