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1" r:id="rId2"/>
    <p:sldId id="275" r:id="rId3"/>
    <p:sldId id="284" r:id="rId4"/>
    <p:sldId id="285" r:id="rId5"/>
    <p:sldId id="287" r:id="rId6"/>
    <p:sldId id="290" r:id="rId7"/>
    <p:sldId id="288" r:id="rId8"/>
    <p:sldId id="27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9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32956-0C2A-46DD-86F6-755EB0B41D4A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FDB2A-ABB3-4C9A-A169-3C6DE3A50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5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7D67D2-CF90-4C7E-AD89-4A4E8FBDC2C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5102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FDB2A-ABB3-4C9A-A169-3C6DE3A502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1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638" y="5251450"/>
            <a:ext cx="3514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29817" y="6356351"/>
            <a:ext cx="7450931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b="77281"/>
          <a:stretch>
            <a:fillRect/>
          </a:stretch>
        </p:blipFill>
        <p:spPr bwMode="auto">
          <a:xfrm>
            <a:off x="8343900" y="1"/>
            <a:ext cx="8001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b="77281"/>
          <a:stretch>
            <a:fillRect/>
          </a:stretch>
        </p:blipFill>
        <p:spPr bwMode="auto">
          <a:xfrm>
            <a:off x="8343900" y="-58738"/>
            <a:ext cx="8001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28651" y="1238597"/>
            <a:ext cx="78866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554"/>
          <a:stretch>
            <a:fillRect/>
          </a:stretch>
        </p:blipFill>
        <p:spPr bwMode="auto">
          <a:xfrm>
            <a:off x="8354616" y="-15875"/>
            <a:ext cx="78938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8651" y="6356351"/>
            <a:ext cx="725209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75" y="207963"/>
            <a:ext cx="3514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3888" y="6356351"/>
            <a:ext cx="6869906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376"/>
          <a:stretch>
            <a:fillRect/>
          </a:stretch>
        </p:blipFill>
        <p:spPr bwMode="auto">
          <a:xfrm>
            <a:off x="8348662" y="0"/>
            <a:ext cx="795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57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30285"/>
            <a:ext cx="3886200" cy="494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46187"/>
            <a:ext cx="3886200" cy="4930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692944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0759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98190"/>
            <a:ext cx="3868340" cy="4091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0759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98190"/>
            <a:ext cx="3887391" cy="4091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35794" y="6356351"/>
            <a:ext cx="6858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155701"/>
            <a:ext cx="7886700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6865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6712" y="6356351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" y="1981200"/>
            <a:ext cx="7886700" cy="1663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Session –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18 </a:t>
            </a:r>
          </a:p>
          <a:p>
            <a:pPr algn="ctr"/>
            <a:r>
              <a:rPr lang="en-US" sz="4400" b="1" dirty="0" err="1">
                <a:solidFill>
                  <a:srgbClr val="C00000"/>
                </a:solidFill>
              </a:rPr>
              <a:t>SAFe</a:t>
            </a:r>
            <a:r>
              <a:rPr lang="en-US" sz="4400" b="1" dirty="0">
                <a:solidFill>
                  <a:srgbClr val="C00000"/>
                </a:solidFill>
              </a:rPr>
              <a:t> Methodology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620000" cy="589360"/>
          </a:xfrm>
        </p:spPr>
        <p:txBody>
          <a:bodyPr/>
          <a:lstStyle/>
          <a:p>
            <a:r>
              <a:rPr lang="en-US" sz="3600" b="1" dirty="0"/>
              <a:t>How different than other Agile practices</a:t>
            </a:r>
            <a:endParaRPr lang="en-US" sz="3600" dirty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914400"/>
            <a:ext cx="7704221" cy="5181600"/>
          </a:xfrm>
        </p:spPr>
        <p:txBody>
          <a:bodyPr>
            <a:noAutofit/>
          </a:bodyPr>
          <a:lstStyle/>
          <a:p>
            <a:pPr lvl="0" algn="just">
              <a:buNone/>
            </a:pPr>
            <a:r>
              <a:rPr lang="en-US" sz="2000" dirty="0"/>
              <a:t>Let's see how Scaled Agile framework is different from other agile practices, </a:t>
            </a:r>
          </a:p>
          <a:p>
            <a:pPr lvl="0" algn="just">
              <a:buNone/>
            </a:pPr>
            <a:endParaRPr lang="en-US" sz="2000" dirty="0"/>
          </a:p>
          <a:p>
            <a:pPr lvl="0" algn="just">
              <a:buNone/>
            </a:pPr>
            <a:r>
              <a:rPr lang="en-US" sz="2000" dirty="0"/>
              <a:t>•	It's publicly available and free to use.</a:t>
            </a:r>
          </a:p>
          <a:p>
            <a:pPr lvl="0" algn="just">
              <a:buNone/>
            </a:pPr>
            <a:r>
              <a:rPr lang="en-US" sz="2000" dirty="0"/>
              <a:t>•	Available in a highly approachable and usable form.</a:t>
            </a:r>
          </a:p>
          <a:p>
            <a:pPr lvl="0" algn="just">
              <a:buNone/>
            </a:pPr>
            <a:r>
              <a:rPr lang="en-US" sz="2000" dirty="0"/>
              <a:t>•	it constantly/regularly modifies/maintains most commonly used agile practices.</a:t>
            </a:r>
          </a:p>
          <a:p>
            <a:pPr lvl="0" algn="just">
              <a:buNone/>
            </a:pPr>
            <a:r>
              <a:rPr lang="en-US" sz="2000" dirty="0"/>
              <a:t>•	Offers useful extensions to common agile practices.</a:t>
            </a:r>
          </a:p>
          <a:p>
            <a:pPr lvl="0" algn="just">
              <a:buNone/>
            </a:pPr>
            <a:r>
              <a:rPr lang="en-US" sz="2000" dirty="0"/>
              <a:t>•	Grounds agile practices to an enterprise context.</a:t>
            </a:r>
          </a:p>
          <a:p>
            <a:pPr lvl="0" algn="just">
              <a:buNone/>
            </a:pPr>
            <a:r>
              <a:rPr lang="en-US" sz="2000" dirty="0"/>
              <a:t>•	Offers complete picture of software development.</a:t>
            </a:r>
          </a:p>
          <a:p>
            <a:pPr lvl="0" algn="just">
              <a:buNone/>
            </a:pPr>
            <a:r>
              <a:rPr lang="en-US" sz="2000" dirty="0"/>
              <a:t>•	Visibility or transparency is more on all the levels.</a:t>
            </a:r>
          </a:p>
          <a:p>
            <a:pPr lvl="0" algn="just">
              <a:buNone/>
            </a:pPr>
            <a:r>
              <a:rPr lang="en-US" sz="2000" dirty="0"/>
              <a:t>•	Continues or regular feedback on quality and improvement.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/>
            <a:fld id="{84A86CCE-E931-4614-B1F0-610F26DB7207}" type="slidenum">
              <a:rPr lang="en-US" altLang="en-US" sz="750">
                <a:solidFill>
                  <a:prstClr val="black"/>
                </a:solidFill>
                <a:latin typeface="Helvetica" panose="020B0604020202020204" pitchFamily="34" charset="0"/>
              </a:rPr>
              <a:pPr defTabSz="685800"/>
              <a:t>2</a:t>
            </a:fld>
            <a:endParaRPr lang="en-US" altLang="en-US" sz="75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09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4750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Different Levels in SAFE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/>
            <a:fld id="{9149B8E4-C25E-4212-A529-916362F2573F}" type="slidenum">
              <a:rPr lang="en-US" altLang="en-US" sz="750">
                <a:solidFill>
                  <a:prstClr val="black"/>
                </a:solidFill>
                <a:latin typeface="Helvetica" panose="020B0604020202020204" pitchFamily="34" charset="0"/>
              </a:rPr>
              <a:pPr defTabSz="685800"/>
              <a:t>3</a:t>
            </a:fld>
            <a:endParaRPr lang="en-US" altLang="en-US" sz="75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1146" y="990600"/>
            <a:ext cx="841945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28600" lvl="0" indent="-2286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en-US" sz="2200" b="1" dirty="0">
                <a:latin typeface="+mj-lt"/>
              </a:rPr>
              <a:t>There are two different types of </a:t>
            </a:r>
            <a:r>
              <a:rPr lang="en-US" altLang="en-US" sz="2200" b="1" dirty="0" err="1">
                <a:latin typeface="+mj-lt"/>
              </a:rPr>
              <a:t>SAFe</a:t>
            </a:r>
            <a:r>
              <a:rPr lang="en-US" altLang="en-US" sz="2200" b="1" dirty="0">
                <a:latin typeface="+mj-lt"/>
              </a:rPr>
              <a:t> implementation: </a:t>
            </a:r>
          </a:p>
          <a:p>
            <a:pPr marL="228600" lvl="0" indent="-2286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en-US" sz="2200" b="1" dirty="0">
                <a:latin typeface="+mj-lt"/>
              </a:rPr>
              <a:t>1.	</a:t>
            </a:r>
            <a:r>
              <a:rPr lang="en-US" altLang="en-US" sz="2200" b="1" dirty="0" err="1">
                <a:latin typeface="+mj-lt"/>
              </a:rPr>
              <a:t>SAFe</a:t>
            </a:r>
            <a:r>
              <a:rPr lang="en-US" altLang="en-US" sz="2200" b="1" dirty="0">
                <a:latin typeface="+mj-lt"/>
              </a:rPr>
              <a:t> 4.0 implementation .</a:t>
            </a:r>
          </a:p>
          <a:p>
            <a:pPr marL="457200" lvl="0" indent="-4572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AutoNum type="arabicPeriod" startAt="2"/>
            </a:pPr>
            <a:r>
              <a:rPr lang="en-US" altLang="en-US" sz="2200" b="1" dirty="0" err="1">
                <a:latin typeface="+mj-lt"/>
              </a:rPr>
              <a:t>SAFe</a:t>
            </a:r>
            <a:r>
              <a:rPr lang="en-US" altLang="en-US" sz="2200" b="1" dirty="0">
                <a:latin typeface="+mj-lt"/>
              </a:rPr>
              <a:t> 3.0 implementation.</a:t>
            </a:r>
          </a:p>
          <a:p>
            <a:pPr marL="457200" lvl="0" indent="-4572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AutoNum type="arabicPeriod" startAt="2"/>
            </a:pPr>
            <a:endParaRPr lang="en-US" altLang="en-US" sz="2200" b="1" dirty="0">
              <a:latin typeface="+mj-lt"/>
            </a:endParaRPr>
          </a:p>
          <a:p>
            <a:pPr marL="228600" lvl="0" indent="-2286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en-US" sz="2200" b="1" dirty="0">
                <a:latin typeface="+mj-lt"/>
              </a:rPr>
              <a:t> </a:t>
            </a:r>
          </a:p>
          <a:p>
            <a:pPr marL="228600" lvl="0" indent="-2286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endParaRPr kumimoji="0" lang="en-US" altLang="en-US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26" name="Picture 2" descr="What is Scaled Agile Framework(SAFe)?  Learn in 5 Minutes">
            <a:extLst>
              <a:ext uri="{FF2B5EF4-FFF2-40B4-BE49-F238E27FC236}">
                <a16:creationId xmlns:a16="http://schemas.microsoft.com/office/drawing/2014/main" id="{5002D7DB-F345-46CE-BFA8-DD56069A5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28900"/>
            <a:ext cx="23431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44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4750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Team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/>
            <a:fld id="{9149B8E4-C25E-4212-A529-916362F2573F}" type="slidenum">
              <a:rPr lang="en-US" altLang="en-US" sz="750">
                <a:solidFill>
                  <a:prstClr val="black"/>
                </a:solidFill>
                <a:latin typeface="Helvetica" panose="020B0604020202020204" pitchFamily="34" charset="0"/>
              </a:rPr>
              <a:pPr defTabSz="685800"/>
              <a:t>4</a:t>
            </a:fld>
            <a:endParaRPr lang="en-US" altLang="en-US" sz="75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990600"/>
            <a:ext cx="8077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28600" lvl="0" indent="-2286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endParaRPr kumimoji="0" lang="en-US" altLang="en-US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1143000"/>
          <a:ext cx="7315200" cy="487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1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Bookman Old Style"/>
                          <a:ea typeface="Times New Roman"/>
                          <a:cs typeface="Times New Roman"/>
                        </a:rPr>
                        <a:t>Roles/Teams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Bookman Old Style"/>
                          <a:ea typeface="Times New Roman"/>
                          <a:cs typeface="Times New Roman"/>
                        </a:rPr>
                        <a:t>Events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Bookman Old Style"/>
                          <a:ea typeface="Times New Roman"/>
                          <a:cs typeface="Times New Roman"/>
                        </a:rPr>
                        <a:t>Artifacts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1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* Agile Team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* Sprint Planning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* Team Backlog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3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* Product Owner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* Backlog Grooming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Bookman Old Style"/>
                          <a:ea typeface="Times New Roman"/>
                          <a:cs typeface="Times New Roman"/>
                        </a:rPr>
                        <a:t>* Non-Functional Requirements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3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* Scrum Master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* Daily Stand-Up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* Team PI Objectives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1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* Execution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* Iterations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3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* Sprint Demo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* Stories(Working Software)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3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* Sprint Retrospective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* Sprint Goals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1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* IP Sprints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* Built-In Quality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1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* Spikes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1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Bookman Old Style"/>
                          <a:ea typeface="Times New Roman"/>
                          <a:cs typeface="Times New Roman"/>
                        </a:rPr>
                        <a:t>* Team </a:t>
                      </a:r>
                      <a:r>
                        <a:rPr lang="en-US" sz="1800" dirty="0" err="1">
                          <a:latin typeface="Bookman Old Style"/>
                          <a:ea typeface="Times New Roman"/>
                          <a:cs typeface="Times New Roman"/>
                        </a:rPr>
                        <a:t>Kanban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44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4750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/>
            <a:fld id="{9149B8E4-C25E-4212-A529-916362F2573F}" type="slidenum">
              <a:rPr lang="en-US" altLang="en-US" sz="750">
                <a:solidFill>
                  <a:prstClr val="black"/>
                </a:solidFill>
                <a:latin typeface="Helvetica" panose="020B0604020202020204" pitchFamily="34" charset="0"/>
              </a:rPr>
              <a:pPr defTabSz="685800"/>
              <a:t>5</a:t>
            </a:fld>
            <a:endParaRPr lang="en-US" altLang="en-US" sz="75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990600"/>
            <a:ext cx="8077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28600" lvl="0" indent="-2286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endParaRPr kumimoji="0" lang="en-US" altLang="en-US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701425"/>
          <a:ext cx="8382000" cy="6096256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79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Bookman Old Style"/>
                          <a:ea typeface="Times New Roman"/>
                          <a:cs typeface="Times New Roman"/>
                        </a:rPr>
                        <a:t>Roles/Teams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Bookman Old Style"/>
                          <a:ea typeface="Times New Roman"/>
                          <a:cs typeface="Times New Roman"/>
                        </a:rPr>
                        <a:t>Events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Bookman Old Style"/>
                          <a:ea typeface="Times New Roman"/>
                          <a:cs typeface="Times New Roman"/>
                        </a:rPr>
                        <a:t>Artifacts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DevOps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PI(Program Increment) Planning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Bookman Old Style"/>
                          <a:ea typeface="Times New Roman"/>
                          <a:cs typeface="Times New Roman"/>
                        </a:rPr>
                        <a:t>* Vision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System Team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Bookman Old Style"/>
                          <a:ea typeface="Times New Roman"/>
                          <a:cs typeface="Times New Roman"/>
                        </a:rPr>
                        <a:t>* System Demos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Roadmap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3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Release Management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Inspect and Adopt Workshop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Metrics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3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Product Management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Architectural Runway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Bookman Old Style"/>
                          <a:ea typeface="Times New Roman"/>
                          <a:cs typeface="Times New Roman"/>
                        </a:rPr>
                        <a:t>* Milestones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2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UEX Architect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Release Any Time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Releases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3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Release Train Engineer(RTE)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Agile Release Train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Program Epics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3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System Architect/Engineer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Release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Bookman Old Style"/>
                          <a:ea typeface="Times New Roman"/>
                          <a:cs typeface="Times New Roman"/>
                        </a:rPr>
                        <a:t>* Program </a:t>
                      </a:r>
                      <a:r>
                        <a:rPr lang="en-US" sz="1600" dirty="0" err="1">
                          <a:latin typeface="Bookman Old Style"/>
                          <a:ea typeface="Times New Roman"/>
                          <a:cs typeface="Times New Roman"/>
                        </a:rPr>
                        <a:t>Kanban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2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Business Owners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Program Backlog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2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Lean-Agile Leaders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Non-Functional Requirements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03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Communities of Practice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Weighted Shortest Job First (WSJF)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92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Shared Services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Program PI Objectives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9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Customer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Feature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9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Enabler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79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* Solution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92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Bookman Old Style"/>
                          <a:ea typeface="Times New Roman"/>
                          <a:cs typeface="Times New Roman"/>
                        </a:rPr>
                        <a:t>* Value Stream Coordination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8" marR="6358" marT="6358" marB="6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44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4750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Portfolio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/>
            <a:fld id="{9149B8E4-C25E-4212-A529-916362F2573F}" type="slidenum">
              <a:rPr lang="en-US" altLang="en-US" sz="750">
                <a:solidFill>
                  <a:prstClr val="black"/>
                </a:solidFill>
                <a:latin typeface="Helvetica" panose="020B0604020202020204" pitchFamily="34" charset="0"/>
              </a:rPr>
              <a:pPr defTabSz="685800"/>
              <a:t>6</a:t>
            </a:fld>
            <a:endParaRPr lang="en-US" altLang="en-US" sz="75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990600"/>
            <a:ext cx="8077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28600" lvl="0" indent="-2286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endParaRPr kumimoji="0" lang="en-US" altLang="en-US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143000"/>
          <a:ext cx="6957060" cy="4412679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Bookman Old Style"/>
                          <a:ea typeface="Times New Roman"/>
                          <a:cs typeface="Times New Roman"/>
                        </a:rPr>
                        <a:t>Roles/Teams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Bookman Old Style"/>
                          <a:ea typeface="Times New Roman"/>
                          <a:cs typeface="Times New Roman"/>
                        </a:rPr>
                        <a:t>Events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Bookman Old Style"/>
                          <a:ea typeface="Times New Roman"/>
                          <a:cs typeface="Times New Roman"/>
                        </a:rPr>
                        <a:t>Artifacts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Bookman Old Style"/>
                          <a:ea typeface="Times New Roman"/>
                          <a:cs typeface="Times New Roman"/>
                        </a:rPr>
                        <a:t>* Enterprise Architect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* Strategic Investment Planning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* Strategic Themes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Bookman Old Style"/>
                          <a:ea typeface="Times New Roman"/>
                          <a:cs typeface="Times New Roman"/>
                        </a:rPr>
                        <a:t>* Program Portfolio Mgmt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* Kanban Portfolio(Epic) Planning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* Enterprise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Bookman Old Style"/>
                          <a:ea typeface="Times New Roman"/>
                          <a:cs typeface="Times New Roman"/>
                        </a:rPr>
                        <a:t>* Epic Owners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* Portfolio Backlog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Bookman Old Style"/>
                          <a:ea typeface="Times New Roman"/>
                          <a:cs typeface="Times New Roman"/>
                        </a:rPr>
                        <a:t>* Portfolio </a:t>
                      </a:r>
                      <a:r>
                        <a:rPr lang="en-US" sz="1800" dirty="0" err="1">
                          <a:latin typeface="Bookman Old Style"/>
                          <a:ea typeface="Times New Roman"/>
                          <a:cs typeface="Times New Roman"/>
                        </a:rPr>
                        <a:t>Kanban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Bookman Old Style"/>
                          <a:ea typeface="Times New Roman"/>
                          <a:cs typeface="Times New Roman"/>
                        </a:rPr>
                        <a:t>* Non-Functional Requirements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Bookman Old Style"/>
                          <a:ea typeface="Times New Roman"/>
                          <a:cs typeface="Times New Roman"/>
                        </a:rPr>
                        <a:t>* Epic and Enabler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Bookman Old Style"/>
                          <a:ea typeface="Times New Roman"/>
                          <a:cs typeface="Times New Roman"/>
                        </a:rPr>
                        <a:t>* Value Stream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Bookman Old Style"/>
                          <a:ea typeface="Times New Roman"/>
                          <a:cs typeface="Times New Roman"/>
                        </a:rPr>
                        <a:t>* Budgets(</a:t>
                      </a:r>
                      <a:r>
                        <a:rPr lang="en-US" sz="1800" dirty="0" err="1">
                          <a:latin typeface="Bookman Old Style"/>
                          <a:ea typeface="Times New Roman"/>
                          <a:cs typeface="Times New Roman"/>
                        </a:rPr>
                        <a:t>CapEx</a:t>
                      </a:r>
                      <a:r>
                        <a:rPr lang="en-US" sz="1800" dirty="0">
                          <a:latin typeface="Bookman Old Style"/>
                          <a:ea typeface="Times New Roman"/>
                          <a:cs typeface="Times New Roman"/>
                        </a:rPr>
                        <a:t> and </a:t>
                      </a:r>
                      <a:r>
                        <a:rPr lang="en-US" sz="1800" dirty="0" err="1">
                          <a:latin typeface="Bookman Old Style"/>
                          <a:ea typeface="Times New Roman"/>
                          <a:cs typeface="Times New Roman"/>
                        </a:rPr>
                        <a:t>OpEx</a:t>
                      </a:r>
                      <a:r>
                        <a:rPr lang="en-US" sz="1800" dirty="0">
                          <a:latin typeface="Bookman Old Style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44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4750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Value Stream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/>
            <a:fld id="{9149B8E4-C25E-4212-A529-916362F2573F}" type="slidenum">
              <a:rPr lang="en-US" altLang="en-US" sz="750">
                <a:solidFill>
                  <a:prstClr val="black"/>
                </a:solidFill>
                <a:latin typeface="Helvetica" panose="020B0604020202020204" pitchFamily="34" charset="0"/>
              </a:rPr>
              <a:pPr defTabSz="685800"/>
              <a:t>7</a:t>
            </a:fld>
            <a:endParaRPr lang="en-US" altLang="en-US" sz="75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990600"/>
            <a:ext cx="8077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28600" lvl="0" indent="-2286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endParaRPr kumimoji="0" lang="en-US" altLang="en-US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761999"/>
          <a:ext cx="8763000" cy="6260259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7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3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Bookman Old Style"/>
                          <a:ea typeface="Times New Roman"/>
                          <a:cs typeface="Times New Roman"/>
                        </a:rPr>
                        <a:t>Roles/Teams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Bookman Old Style"/>
                          <a:ea typeface="Times New Roman"/>
                          <a:cs typeface="Times New Roman"/>
                        </a:rPr>
                        <a:t>Events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Bookman Old Style"/>
                          <a:ea typeface="Times New Roman"/>
                          <a:cs typeface="Times New Roman"/>
                        </a:rPr>
                        <a:t>Artifacts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7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* </a:t>
                      </a:r>
                      <a:r>
                        <a:rPr lang="en-US" sz="1500" dirty="0" err="1">
                          <a:latin typeface="Bookman Old Style"/>
                          <a:ea typeface="Times New Roman"/>
                          <a:cs typeface="Times New Roman"/>
                        </a:rPr>
                        <a:t>DevOps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* Pre and Post PI(Program Increment) Planning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* Vision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7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* System Team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* Solution Demos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* Roadmap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7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* Release Management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* Inspect and Adopt Workshop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* Metrics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7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* Solution Management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* Agile Release Train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* Milestones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7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* UEX Architect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* Releases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7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* Value Stream Engineer(RTE)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*Value Stream Epics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7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* Solution Architect/Engineer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* Value Stream Kanban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7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* Shared Services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* Value Stream Backlog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7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* Customer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* Non-Functional Requirements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97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* Supplier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* Weighted Shortest Job First (WSJF)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7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* Value Stream PI Objectives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7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* Capability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7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* Enabler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7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* Solution Context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7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* Value Stream Coordination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7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* Economic Framework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7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* Solution Intent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37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* MBSE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37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* Set Based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37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Bookman Old Style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Bookman Old Style"/>
                          <a:ea typeface="Times New Roman"/>
                          <a:cs typeface="Times New Roman"/>
                        </a:rPr>
                        <a:t>* Agile Architecture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06" marR="6906" marT="6906" marB="69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44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7886700" cy="37338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dirty="0"/>
              <a:t>How different than other Agile practices </a:t>
            </a:r>
          </a:p>
          <a:p>
            <a:pPr marL="457200" indent="-457200">
              <a:buAutoNum type="arabicPeriod"/>
            </a:pPr>
            <a:r>
              <a:rPr lang="en-US" sz="2400"/>
              <a:t>List </a:t>
            </a:r>
            <a:r>
              <a:rPr lang="en-US" sz="2400" dirty="0"/>
              <a:t>out the principles of Agile Manifesto</a:t>
            </a:r>
          </a:p>
          <a:p>
            <a:pPr marL="457200" indent="-457200">
              <a:buAutoNum type="arabicPeriod"/>
            </a:pPr>
            <a:r>
              <a:rPr lang="en-US" sz="2400" dirty="0"/>
              <a:t>Explain Different Levels in SAFE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550</TotalTime>
  <Words>620</Words>
  <Application>Microsoft Office PowerPoint</Application>
  <PresentationFormat>On-screen Show (4:3)</PresentationFormat>
  <Paragraphs>236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Calibri Light</vt:lpstr>
      <vt:lpstr>Helvetica</vt:lpstr>
      <vt:lpstr>Times New Roman</vt:lpstr>
      <vt:lpstr>Theme1</vt:lpstr>
      <vt:lpstr>PowerPoint Presentation</vt:lpstr>
      <vt:lpstr>How different than other Agile practices</vt:lpstr>
      <vt:lpstr>Different Levels in SAFE</vt:lpstr>
      <vt:lpstr>Team Level</vt:lpstr>
      <vt:lpstr>Program Level</vt:lpstr>
      <vt:lpstr>Portfolio Level</vt:lpstr>
      <vt:lpstr>Value Stream Level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Software</dc:title>
  <dc:creator>HP</dc:creator>
  <cp:lastModifiedBy>Dr.P.Vidya Sagar</cp:lastModifiedBy>
  <cp:revision>37</cp:revision>
  <dcterms:created xsi:type="dcterms:W3CDTF">2006-08-16T00:00:00Z</dcterms:created>
  <dcterms:modified xsi:type="dcterms:W3CDTF">2020-07-13T10:43:32Z</dcterms:modified>
</cp:coreProperties>
</file>