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75" r:id="rId3"/>
    <p:sldId id="276" r:id="rId4"/>
    <p:sldId id="277" r:id="rId5"/>
    <p:sldId id="258" r:id="rId6"/>
    <p:sldId id="273" r:id="rId7"/>
    <p:sldId id="262" r:id="rId8"/>
    <p:sldId id="270" r:id="rId9"/>
    <p:sldId id="263" r:id="rId10"/>
    <p:sldId id="264" r:id="rId11"/>
    <p:sldId id="271" r:id="rId12"/>
    <p:sldId id="265" r:id="rId13"/>
    <p:sldId id="272" r:id="rId14"/>
    <p:sldId id="267" r:id="rId15"/>
    <p:sldId id="274"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5E02CD-29F3-4489-AD69-5A904DE7E639}" type="datetimeFigureOut">
              <a:rPr lang="en-IN" smtClean="0"/>
              <a:t>20-07-2020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80E9B8-8263-4DCC-826F-7DEB2E43480A}" type="slidenum">
              <a:rPr lang="en-IN" smtClean="0"/>
              <a:t>‹#›</a:t>
            </a:fld>
            <a:endParaRPr lang="en-IN"/>
          </a:p>
        </p:txBody>
      </p:sp>
    </p:spTree>
    <p:extLst>
      <p:ext uri="{BB962C8B-B14F-4D97-AF65-F5344CB8AC3E}">
        <p14:creationId xmlns:p14="http://schemas.microsoft.com/office/powerpoint/2010/main" val="2277110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B978E887-1448-4089-B417-57A3B116442E}" type="slidenum">
              <a:rPr lang="en-US" smtClean="0">
                <a:latin typeface="Times New Roman" pitchFamily="18" charset="0"/>
              </a:rPr>
              <a:pPr/>
              <a:t>1</a:t>
            </a:fld>
            <a:endParaRPr lang="en-US" smtClean="0">
              <a:latin typeface="Times New Roman" pitchFamily="18" charset="0"/>
            </a:endParaRPr>
          </a:p>
        </p:txBody>
      </p:sp>
      <p:sp>
        <p:nvSpPr>
          <p:cNvPr id="23555" name="Rectangle 2"/>
          <p:cNvSpPr>
            <a:spLocks noGrp="1" noRot="1" noChangeAspect="1" noChangeArrowheads="1" noTextEdit="1"/>
          </p:cNvSpPr>
          <p:nvPr>
            <p:ph type="sldImg"/>
          </p:nvPr>
        </p:nvSpPr>
        <p:spPr>
          <a:solidFill>
            <a:srgbClr val="FFFFFF"/>
          </a:solidFill>
          <a:ln/>
        </p:spPr>
      </p:sp>
      <p:sp>
        <p:nvSpPr>
          <p:cNvPr id="2355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ar-JO"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CC8BF05-0D37-4803-8F0E-3E0587B346B2}" type="slidenum">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9699" name="Rectangle 2"/>
          <p:cNvSpPr>
            <a:spLocks noGrp="1" noRot="1" noChangeAspect="1" noChangeArrowheads="1" noTextEdit="1"/>
          </p:cNvSpPr>
          <p:nvPr>
            <p:ph type="sldImg"/>
          </p:nvPr>
        </p:nvSpPr>
        <p:spPr>
          <a:xfrm>
            <a:off x="1371600" y="1143000"/>
            <a:ext cx="4114800" cy="3086100"/>
          </a:xfrm>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027348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B3F2242-0929-46CE-AE99-691258AD02F7}" type="datetimeFigureOut">
              <a:rPr lang="en-IN" smtClean="0"/>
              <a:t>20-07-2020</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AC3A35A-2DB3-4083-A091-C0A07E13F931}"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pic>
        <p:nvPicPr>
          <p:cNvPr id="20" name="Picture 2" descr="K L University Logo"/>
          <p:cNvPicPr>
            <a:picLocks noChangeAspect="1" noChangeArrowheads="1"/>
          </p:cNvPicPr>
          <p:nvPr userDrawn="1"/>
        </p:nvPicPr>
        <p:blipFill>
          <a:blip r:embed="rId2" cstate="print"/>
          <a:srcRect r="77281"/>
          <a:stretch>
            <a:fillRect/>
          </a:stretch>
        </p:blipFill>
        <p:spPr bwMode="auto">
          <a:xfrm>
            <a:off x="7956376" y="360075"/>
            <a:ext cx="798909" cy="897225"/>
          </a:xfrm>
          <a:prstGeom prst="rect">
            <a:avLst/>
          </a:prstGeom>
          <a:noFill/>
          <a:ln w="9525">
            <a:noFill/>
            <a:miter lim="800000"/>
            <a:headEnd/>
            <a:tailEnd/>
          </a:ln>
        </p:spPr>
      </p:pic>
      <p:pic>
        <p:nvPicPr>
          <p:cNvPr id="21" name="Picture 2" descr="K L University Logo"/>
          <p:cNvPicPr>
            <a:picLocks noChangeAspect="1" noChangeArrowheads="1"/>
          </p:cNvPicPr>
          <p:nvPr userDrawn="1"/>
        </p:nvPicPr>
        <p:blipFill>
          <a:blip r:embed="rId2" cstate="print"/>
          <a:srcRect/>
          <a:stretch>
            <a:fillRect/>
          </a:stretch>
        </p:blipFill>
        <p:spPr bwMode="auto">
          <a:xfrm>
            <a:off x="2267745" y="3861048"/>
            <a:ext cx="4052474" cy="106680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3F2242-0929-46CE-AE99-691258AD02F7}" type="datetimeFigureOut">
              <a:rPr lang="en-IN" smtClean="0"/>
              <a:t>20-07-2020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C3A35A-2DB3-4083-A091-C0A07E13F93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CAC3A35A-2DB3-4083-A091-C0A07E13F931}"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3F2242-0929-46CE-AE99-691258AD02F7}" type="datetimeFigureOut">
              <a:rPr lang="en-IN" smtClean="0"/>
              <a:t>20-07-2020</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pic>
        <p:nvPicPr>
          <p:cNvPr id="16" name="Picture 2" descr="K L University Logo"/>
          <p:cNvPicPr>
            <a:picLocks noChangeAspect="1" noChangeArrowheads="1"/>
          </p:cNvPicPr>
          <p:nvPr userDrawn="1"/>
        </p:nvPicPr>
        <p:blipFill>
          <a:blip r:embed="rId2" cstate="print"/>
          <a:srcRect r="77281"/>
          <a:stretch>
            <a:fillRect/>
          </a:stretch>
        </p:blipFill>
        <p:spPr bwMode="auto">
          <a:xfrm>
            <a:off x="8100392" y="188640"/>
            <a:ext cx="798909" cy="897225"/>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B3F2242-0929-46CE-AE99-691258AD02F7}" type="datetimeFigureOut">
              <a:rPr lang="en-IN" smtClean="0"/>
              <a:t>20-07-2020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CAC3A35A-2DB3-4083-A091-C0A07E13F931}"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7" name="Picture 2" descr="K L University Logo"/>
          <p:cNvPicPr>
            <a:picLocks noChangeAspect="1" noChangeArrowheads="1"/>
          </p:cNvPicPr>
          <p:nvPr userDrawn="1"/>
        </p:nvPicPr>
        <p:blipFill>
          <a:blip r:embed="rId2" cstate="print"/>
          <a:srcRect r="77281"/>
          <a:stretch>
            <a:fillRect/>
          </a:stretch>
        </p:blipFill>
        <p:spPr bwMode="auto">
          <a:xfrm>
            <a:off x="8100392" y="188640"/>
            <a:ext cx="798909" cy="897225"/>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BB3F2242-0929-46CE-AE99-691258AD02F7}" type="datetimeFigureOut">
              <a:rPr lang="en-IN" smtClean="0"/>
              <a:t>20-07-2020</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AC3A35A-2DB3-4083-A091-C0A07E13F931}"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pic>
        <p:nvPicPr>
          <p:cNvPr id="20" name="Picture 2" descr="K L University Logo"/>
          <p:cNvPicPr>
            <a:picLocks noChangeAspect="1" noChangeArrowheads="1"/>
          </p:cNvPicPr>
          <p:nvPr userDrawn="1"/>
        </p:nvPicPr>
        <p:blipFill>
          <a:blip r:embed="rId2" cstate="print"/>
          <a:srcRect r="77281"/>
          <a:stretch>
            <a:fillRect/>
          </a:stretch>
        </p:blipFill>
        <p:spPr bwMode="auto">
          <a:xfrm>
            <a:off x="7956376" y="289824"/>
            <a:ext cx="798909" cy="897225"/>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BB3F2242-0929-46CE-AE99-691258AD02F7}" type="datetimeFigureOut">
              <a:rPr lang="en-IN" smtClean="0"/>
              <a:t>20-07-2020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C3A35A-2DB3-4083-A091-C0A07E13F931}"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B3F2242-0929-46CE-AE99-691258AD02F7}" type="datetimeFigureOut">
              <a:rPr lang="en-IN" smtClean="0"/>
              <a:t>20-07-2020</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CAC3A35A-2DB3-4083-A091-C0A07E13F931}"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B3F2242-0929-46CE-AE99-691258AD02F7}" type="datetimeFigureOut">
              <a:rPr lang="en-IN" smtClean="0"/>
              <a:t>20-07-2020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CAC3A35A-2DB3-4083-A091-C0A07E13F93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BB3F2242-0929-46CE-AE99-691258AD02F7}" type="datetimeFigureOut">
              <a:rPr lang="en-IN" smtClean="0"/>
              <a:t>20-07-2020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AC3A35A-2DB3-4083-A091-C0A07E13F93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AC3A35A-2DB3-4083-A091-C0A07E13F931}"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BB3F2242-0929-46CE-AE99-691258AD02F7}" type="datetimeFigureOut">
              <a:rPr lang="en-IN" smtClean="0"/>
              <a:t>20-07-2020</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pic>
        <p:nvPicPr>
          <p:cNvPr id="22" name="Picture 2" descr="K L University Logo"/>
          <p:cNvPicPr>
            <a:picLocks noChangeAspect="1" noChangeArrowheads="1"/>
          </p:cNvPicPr>
          <p:nvPr userDrawn="1"/>
        </p:nvPicPr>
        <p:blipFill>
          <a:blip r:embed="rId2" cstate="print"/>
          <a:srcRect r="77281"/>
          <a:stretch>
            <a:fillRect/>
          </a:stretch>
        </p:blipFill>
        <p:spPr bwMode="auto">
          <a:xfrm>
            <a:off x="8172400" y="188640"/>
            <a:ext cx="726901" cy="816355"/>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CAC3A35A-2DB3-4083-A091-C0A07E13F931}"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BB3F2242-0929-46CE-AE99-691258AD02F7}" type="datetimeFigureOut">
              <a:rPr lang="en-IN" smtClean="0"/>
              <a:t>20-07-2020</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pic>
        <p:nvPicPr>
          <p:cNvPr id="23" name="Picture 2" descr="K L University Logo"/>
          <p:cNvPicPr>
            <a:picLocks noChangeAspect="1" noChangeArrowheads="1"/>
          </p:cNvPicPr>
          <p:nvPr userDrawn="1"/>
        </p:nvPicPr>
        <p:blipFill>
          <a:blip r:embed="rId2" cstate="print"/>
          <a:srcRect r="77281"/>
          <a:stretch>
            <a:fillRect/>
          </a:stretch>
        </p:blipFill>
        <p:spPr bwMode="auto">
          <a:xfrm>
            <a:off x="8100392" y="188640"/>
            <a:ext cx="798909" cy="8972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BB3F2242-0929-46CE-AE99-691258AD02F7}" type="datetimeFigureOut">
              <a:rPr lang="en-IN" smtClean="0"/>
              <a:t>20-07-2020</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AC3A35A-2DB3-4083-A091-C0A07E13F931}"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20" name="Picture 2" descr="K L University Logo"/>
          <p:cNvPicPr>
            <a:picLocks noChangeAspect="1" noChangeArrowheads="1"/>
          </p:cNvPicPr>
          <p:nvPr userDrawn="1"/>
        </p:nvPicPr>
        <p:blipFill>
          <a:blip r:embed="rId13" cstate="print"/>
          <a:srcRect r="77281"/>
          <a:stretch>
            <a:fillRect/>
          </a:stretch>
        </p:blipFill>
        <p:spPr bwMode="auto">
          <a:xfrm>
            <a:off x="8100392" y="188640"/>
            <a:ext cx="798909" cy="8972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533400" y="548681"/>
            <a:ext cx="7886700" cy="16561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90000"/>
              </a:lnSpc>
              <a:spcBef>
                <a:spcPts val="1000"/>
              </a:spcBef>
              <a:spcAft>
                <a:spcPct val="0"/>
              </a:spcAft>
              <a:buClrTx/>
              <a:buSzTx/>
              <a:buFont typeface="Arial" charset="0"/>
              <a:buNone/>
              <a:tabLst/>
              <a:defRPr/>
            </a:pPr>
            <a:r>
              <a:rPr kumimoji="0" lang="en-US" sz="4400" b="1" i="0" u="none" strike="noStrike" kern="1200" cap="none" spc="0" normalizeH="0" baseline="0" noProof="0" dirty="0" smtClean="0">
                <a:ln>
                  <a:noFill/>
                </a:ln>
                <a:solidFill>
                  <a:srgbClr val="00B050"/>
                </a:solidFill>
                <a:effectLst/>
                <a:uLnTx/>
                <a:uFillTx/>
                <a:latin typeface="Times New Roman" pitchFamily="18" charset="0"/>
                <a:ea typeface="+mn-ea"/>
                <a:cs typeface="Times New Roman" pitchFamily="18" charset="0"/>
              </a:rPr>
              <a:t>Session –</a:t>
            </a:r>
            <a:r>
              <a:rPr kumimoji="0" lang="en-US" sz="4400" b="1" i="0" u="none" strike="noStrike" kern="1200" cap="none" spc="0" normalizeH="0" noProof="0" dirty="0" smtClean="0">
                <a:ln>
                  <a:noFill/>
                </a:ln>
                <a:solidFill>
                  <a:srgbClr val="00B050"/>
                </a:solidFill>
                <a:effectLst/>
                <a:uLnTx/>
                <a:uFillTx/>
                <a:latin typeface="Times New Roman" pitchFamily="18" charset="0"/>
                <a:ea typeface="+mn-ea"/>
                <a:cs typeface="Times New Roman" pitchFamily="18" charset="0"/>
              </a:rPr>
              <a:t> 14 </a:t>
            </a:r>
          </a:p>
          <a:p>
            <a:pPr algn="ctr"/>
            <a:r>
              <a:rPr lang="en-US" sz="4400" b="1" dirty="0" smtClean="0">
                <a:solidFill>
                  <a:srgbClr val="C00000"/>
                </a:solidFill>
              </a:rPr>
              <a:t>Scrum </a:t>
            </a:r>
            <a:r>
              <a:rPr lang="en-US" sz="3200" b="1" dirty="0" smtClean="0">
                <a:solidFill>
                  <a:srgbClr val="C00000"/>
                </a:solidFill>
              </a:rPr>
              <a:t>Cont..</a:t>
            </a:r>
            <a:endParaRPr lang="en-US" sz="3200" dirty="0">
              <a:solidFill>
                <a:srgbClr val="C00000"/>
              </a:solidFill>
            </a:endParaRPr>
          </a:p>
        </p:txBody>
      </p:sp>
    </p:spTree>
    <p:extLst>
      <p:ext uri="{BB962C8B-B14F-4D97-AF65-F5344CB8AC3E}">
        <p14:creationId xmlns:p14="http://schemas.microsoft.com/office/powerpoint/2010/main" val="217499811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b="1" dirty="0" smtClean="0"/>
              <a:t>Scaling: Scrum of Scrums</a:t>
            </a:r>
          </a:p>
        </p:txBody>
      </p:sp>
      <p:sp>
        <p:nvSpPr>
          <p:cNvPr id="44033" name="AutoShape 1"/>
          <p:cNvSpPr>
            <a:spLocks/>
          </p:cNvSpPr>
          <p:nvPr/>
        </p:nvSpPr>
        <p:spPr bwMode="auto">
          <a:xfrm>
            <a:off x="149225" y="3100388"/>
            <a:ext cx="2857500" cy="2538412"/>
          </a:xfrm>
          <a:prstGeom prst="roundRect">
            <a:avLst>
              <a:gd name="adj" fmla="val 6755"/>
            </a:avLst>
          </a:prstGeom>
          <a:solidFill>
            <a:schemeClr val="accent1"/>
          </a:solidFill>
          <a:ln w="25400">
            <a:solidFill>
              <a:srgbClr val="003C83"/>
            </a:solidFill>
            <a:round/>
            <a:headEnd/>
            <a:tailEnd/>
          </a:ln>
          <a:effectLst>
            <a:outerShdw dist="63500" dir="2700000" algn="ctr" rotWithShape="0">
              <a:schemeClr val="bg2">
                <a:alpha val="29999"/>
              </a:schemeClr>
            </a:outerShdw>
          </a:effectLst>
        </p:spPr>
        <p:txBody>
          <a:bodyPr lIns="82296" tIns="41148" rIns="82296" bIns="41148"/>
          <a:lstStyle/>
          <a:p>
            <a:pPr algn="ctr" defTabSz="822325">
              <a:defRPr/>
            </a:pPr>
            <a:endParaRPr lang="en-US" sz="2900">
              <a:solidFill>
                <a:srgbClr val="000000"/>
              </a:solidFill>
              <a:latin typeface="Gill Sans" charset="0"/>
              <a:ea typeface="ヒラギノ角ゴ Pro W3" charset="-128"/>
              <a:sym typeface="Gill Sans" charset="0"/>
            </a:endParaRPr>
          </a:p>
        </p:txBody>
      </p:sp>
      <p:sp>
        <p:nvSpPr>
          <p:cNvPr id="44035" name="AutoShape 3"/>
          <p:cNvSpPr>
            <a:spLocks/>
          </p:cNvSpPr>
          <p:nvPr/>
        </p:nvSpPr>
        <p:spPr bwMode="auto">
          <a:xfrm>
            <a:off x="3143250" y="3100388"/>
            <a:ext cx="2857500" cy="2538412"/>
          </a:xfrm>
          <a:prstGeom prst="roundRect">
            <a:avLst>
              <a:gd name="adj" fmla="val 6755"/>
            </a:avLst>
          </a:prstGeom>
          <a:solidFill>
            <a:schemeClr val="accent1"/>
          </a:solidFill>
          <a:ln w="25400">
            <a:solidFill>
              <a:srgbClr val="00531C"/>
            </a:solidFill>
            <a:round/>
            <a:headEnd/>
            <a:tailEnd/>
          </a:ln>
          <a:effectLst>
            <a:outerShdw dist="63500" dir="2700000" algn="ctr" rotWithShape="0">
              <a:schemeClr val="bg2">
                <a:alpha val="29999"/>
              </a:schemeClr>
            </a:outerShdw>
          </a:effectLst>
        </p:spPr>
        <p:txBody>
          <a:bodyPr lIns="82296" tIns="41148" rIns="82296" bIns="41148"/>
          <a:lstStyle/>
          <a:p>
            <a:pPr algn="ctr" defTabSz="822325">
              <a:defRPr/>
            </a:pPr>
            <a:endParaRPr lang="en-US" sz="2900">
              <a:solidFill>
                <a:srgbClr val="000000"/>
              </a:solidFill>
              <a:latin typeface="Gill Sans" charset="0"/>
              <a:ea typeface="ヒラギノ角ゴ Pro W3" charset="-128"/>
              <a:sym typeface="Gill Sans" charset="0"/>
            </a:endParaRPr>
          </a:p>
        </p:txBody>
      </p:sp>
      <p:sp>
        <p:nvSpPr>
          <p:cNvPr id="44036" name="AutoShape 4"/>
          <p:cNvSpPr>
            <a:spLocks/>
          </p:cNvSpPr>
          <p:nvPr/>
        </p:nvSpPr>
        <p:spPr bwMode="auto">
          <a:xfrm>
            <a:off x="6103938" y="3100388"/>
            <a:ext cx="2857500" cy="2538412"/>
          </a:xfrm>
          <a:prstGeom prst="roundRect">
            <a:avLst>
              <a:gd name="adj" fmla="val 6755"/>
            </a:avLst>
          </a:prstGeom>
          <a:solidFill>
            <a:schemeClr val="accent1"/>
          </a:solidFill>
          <a:ln w="25400">
            <a:solidFill>
              <a:srgbClr val="FD402F"/>
            </a:solidFill>
            <a:round/>
            <a:headEnd/>
            <a:tailEnd/>
          </a:ln>
          <a:effectLst>
            <a:outerShdw dist="63500" dir="2700000" algn="ctr" rotWithShape="0">
              <a:schemeClr val="bg2">
                <a:alpha val="29999"/>
              </a:schemeClr>
            </a:outerShdw>
          </a:effectLst>
        </p:spPr>
        <p:txBody>
          <a:bodyPr lIns="82296" tIns="41148" rIns="82296" bIns="41148"/>
          <a:lstStyle/>
          <a:p>
            <a:pPr algn="ctr" defTabSz="822325">
              <a:defRPr/>
            </a:pPr>
            <a:endParaRPr lang="en-US" sz="2900">
              <a:solidFill>
                <a:srgbClr val="000000"/>
              </a:solidFill>
              <a:latin typeface="Gill Sans" charset="0"/>
              <a:ea typeface="ヒラギノ角ゴ Pro W3" charset="-128"/>
              <a:sym typeface="Gill Sans" charset="0"/>
            </a:endParaRPr>
          </a:p>
        </p:txBody>
      </p:sp>
      <p:pic>
        <p:nvPicPr>
          <p:cNvPr id="22534" name="Picture 5"/>
          <p:cNvPicPr>
            <a:picLocks noChangeAspect="1" noChangeArrowheads="1"/>
          </p:cNvPicPr>
          <p:nvPr/>
        </p:nvPicPr>
        <p:blipFill>
          <a:blip r:embed="rId2" cstate="print"/>
          <a:srcRect/>
          <a:stretch>
            <a:fillRect/>
          </a:stretch>
        </p:blipFill>
        <p:spPr bwMode="auto">
          <a:xfrm>
            <a:off x="811213" y="4083050"/>
            <a:ext cx="696912" cy="571500"/>
          </a:xfrm>
          <a:prstGeom prst="rect">
            <a:avLst/>
          </a:prstGeom>
          <a:noFill/>
          <a:ln w="9525">
            <a:noFill/>
            <a:miter lim="800000"/>
            <a:headEnd/>
            <a:tailEnd/>
          </a:ln>
        </p:spPr>
      </p:pic>
      <p:grpSp>
        <p:nvGrpSpPr>
          <p:cNvPr id="2" name="Group 6"/>
          <p:cNvGrpSpPr>
            <a:grpSpLocks/>
          </p:cNvGrpSpPr>
          <p:nvPr/>
        </p:nvGrpSpPr>
        <p:grpSpPr bwMode="auto">
          <a:xfrm>
            <a:off x="342900" y="3295650"/>
            <a:ext cx="2343150" cy="604838"/>
            <a:chOff x="0" y="0"/>
            <a:chExt cx="1640" cy="424"/>
          </a:xfrm>
        </p:grpSpPr>
        <p:pic>
          <p:nvPicPr>
            <p:cNvPr id="22561" name="Picture 7"/>
            <p:cNvPicPr>
              <a:picLocks noChangeAspect="1" noChangeArrowheads="1"/>
            </p:cNvPicPr>
            <p:nvPr/>
          </p:nvPicPr>
          <p:blipFill>
            <a:blip r:embed="rId3" cstate="print"/>
            <a:srcRect/>
            <a:stretch>
              <a:fillRect/>
            </a:stretch>
          </p:blipFill>
          <p:spPr bwMode="auto">
            <a:xfrm>
              <a:off x="0" y="0"/>
              <a:ext cx="488" cy="424"/>
            </a:xfrm>
            <a:prstGeom prst="rect">
              <a:avLst/>
            </a:prstGeom>
            <a:noFill/>
            <a:ln w="9525">
              <a:noFill/>
              <a:miter lim="800000"/>
              <a:headEnd/>
              <a:tailEnd/>
            </a:ln>
          </p:spPr>
        </p:pic>
        <p:pic>
          <p:nvPicPr>
            <p:cNvPr id="22562" name="Picture 8"/>
            <p:cNvPicPr>
              <a:picLocks noChangeAspect="1" noChangeArrowheads="1"/>
            </p:cNvPicPr>
            <p:nvPr/>
          </p:nvPicPr>
          <p:blipFill>
            <a:blip r:embed="rId4" cstate="print"/>
            <a:srcRect/>
            <a:stretch>
              <a:fillRect/>
            </a:stretch>
          </p:blipFill>
          <p:spPr bwMode="auto">
            <a:xfrm>
              <a:off x="576" y="0"/>
              <a:ext cx="488" cy="424"/>
            </a:xfrm>
            <a:prstGeom prst="rect">
              <a:avLst/>
            </a:prstGeom>
            <a:noFill/>
            <a:ln w="9525">
              <a:noFill/>
              <a:miter lim="800000"/>
              <a:headEnd/>
              <a:tailEnd/>
            </a:ln>
          </p:spPr>
        </p:pic>
        <p:pic>
          <p:nvPicPr>
            <p:cNvPr id="22563" name="Picture 9"/>
            <p:cNvPicPr>
              <a:picLocks noChangeAspect="1" noChangeArrowheads="1"/>
            </p:cNvPicPr>
            <p:nvPr/>
          </p:nvPicPr>
          <p:blipFill>
            <a:blip r:embed="rId3" cstate="print"/>
            <a:srcRect/>
            <a:stretch>
              <a:fillRect/>
            </a:stretch>
          </p:blipFill>
          <p:spPr bwMode="auto">
            <a:xfrm>
              <a:off x="1152" y="0"/>
              <a:ext cx="488" cy="424"/>
            </a:xfrm>
            <a:prstGeom prst="rect">
              <a:avLst/>
            </a:prstGeom>
            <a:noFill/>
            <a:ln w="9525">
              <a:noFill/>
              <a:miter lim="800000"/>
              <a:headEnd/>
              <a:tailEnd/>
            </a:ln>
          </p:spPr>
        </p:pic>
      </p:grpSp>
      <p:grpSp>
        <p:nvGrpSpPr>
          <p:cNvPr id="3" name="Group 10"/>
          <p:cNvGrpSpPr>
            <a:grpSpLocks/>
          </p:cNvGrpSpPr>
          <p:nvPr/>
        </p:nvGrpSpPr>
        <p:grpSpPr bwMode="auto">
          <a:xfrm>
            <a:off x="342900" y="4826000"/>
            <a:ext cx="2343150" cy="606425"/>
            <a:chOff x="0" y="0"/>
            <a:chExt cx="1640" cy="424"/>
          </a:xfrm>
        </p:grpSpPr>
        <p:pic>
          <p:nvPicPr>
            <p:cNvPr id="22558" name="Picture 11"/>
            <p:cNvPicPr>
              <a:picLocks noChangeAspect="1" noChangeArrowheads="1"/>
            </p:cNvPicPr>
            <p:nvPr/>
          </p:nvPicPr>
          <p:blipFill>
            <a:blip r:embed="rId2" cstate="print"/>
            <a:srcRect/>
            <a:stretch>
              <a:fillRect/>
            </a:stretch>
          </p:blipFill>
          <p:spPr bwMode="auto">
            <a:xfrm>
              <a:off x="0" y="16"/>
              <a:ext cx="488" cy="400"/>
            </a:xfrm>
            <a:prstGeom prst="rect">
              <a:avLst/>
            </a:prstGeom>
            <a:noFill/>
            <a:ln w="9525">
              <a:noFill/>
              <a:miter lim="800000"/>
              <a:headEnd/>
              <a:tailEnd/>
            </a:ln>
          </p:spPr>
        </p:pic>
        <p:pic>
          <p:nvPicPr>
            <p:cNvPr id="22559" name="Picture 12"/>
            <p:cNvPicPr>
              <a:picLocks noChangeAspect="1" noChangeArrowheads="1"/>
            </p:cNvPicPr>
            <p:nvPr/>
          </p:nvPicPr>
          <p:blipFill>
            <a:blip r:embed="rId5" cstate="print"/>
            <a:srcRect/>
            <a:stretch>
              <a:fillRect/>
            </a:stretch>
          </p:blipFill>
          <p:spPr bwMode="auto">
            <a:xfrm>
              <a:off x="1152" y="0"/>
              <a:ext cx="488" cy="424"/>
            </a:xfrm>
            <a:prstGeom prst="rect">
              <a:avLst/>
            </a:prstGeom>
            <a:noFill/>
            <a:ln w="9525">
              <a:noFill/>
              <a:miter lim="800000"/>
              <a:headEnd/>
              <a:tailEnd/>
            </a:ln>
          </p:spPr>
        </p:pic>
        <p:pic>
          <p:nvPicPr>
            <p:cNvPr id="22560" name="Picture 13"/>
            <p:cNvPicPr>
              <a:picLocks noChangeAspect="1" noChangeArrowheads="1"/>
            </p:cNvPicPr>
            <p:nvPr/>
          </p:nvPicPr>
          <p:blipFill>
            <a:blip r:embed="rId6" cstate="print"/>
            <a:srcRect/>
            <a:stretch>
              <a:fillRect/>
            </a:stretch>
          </p:blipFill>
          <p:spPr bwMode="auto">
            <a:xfrm>
              <a:off x="576" y="0"/>
              <a:ext cx="488" cy="424"/>
            </a:xfrm>
            <a:prstGeom prst="rect">
              <a:avLst/>
            </a:prstGeom>
            <a:noFill/>
            <a:ln w="9525">
              <a:noFill/>
              <a:miter lim="800000"/>
              <a:headEnd/>
              <a:tailEnd/>
            </a:ln>
          </p:spPr>
        </p:pic>
      </p:grpSp>
      <p:pic>
        <p:nvPicPr>
          <p:cNvPr id="22537" name="Picture 14"/>
          <p:cNvPicPr>
            <a:picLocks noChangeAspect="1" noChangeArrowheads="1"/>
          </p:cNvPicPr>
          <p:nvPr/>
        </p:nvPicPr>
        <p:blipFill>
          <a:blip r:embed="rId5" cstate="print"/>
          <a:srcRect/>
          <a:stretch>
            <a:fillRect/>
          </a:stretch>
        </p:blipFill>
        <p:spPr bwMode="auto">
          <a:xfrm>
            <a:off x="4229100" y="3295650"/>
            <a:ext cx="696913" cy="604838"/>
          </a:xfrm>
          <a:prstGeom prst="rect">
            <a:avLst/>
          </a:prstGeom>
          <a:noFill/>
          <a:ln w="9525">
            <a:noFill/>
            <a:miter lim="800000"/>
            <a:headEnd/>
            <a:tailEnd/>
          </a:ln>
        </p:spPr>
      </p:pic>
      <p:pic>
        <p:nvPicPr>
          <p:cNvPr id="22538" name="Picture 15"/>
          <p:cNvPicPr>
            <a:picLocks noChangeAspect="1" noChangeArrowheads="1"/>
          </p:cNvPicPr>
          <p:nvPr/>
        </p:nvPicPr>
        <p:blipFill>
          <a:blip r:embed="rId7" cstate="print"/>
          <a:srcRect/>
          <a:stretch>
            <a:fillRect/>
          </a:stretch>
        </p:blipFill>
        <p:spPr bwMode="auto">
          <a:xfrm>
            <a:off x="5040313" y="3295650"/>
            <a:ext cx="696912" cy="604838"/>
          </a:xfrm>
          <a:prstGeom prst="rect">
            <a:avLst/>
          </a:prstGeom>
          <a:noFill/>
          <a:ln w="9525">
            <a:noFill/>
            <a:miter lim="800000"/>
            <a:headEnd/>
            <a:tailEnd/>
          </a:ln>
        </p:spPr>
      </p:pic>
      <p:pic>
        <p:nvPicPr>
          <p:cNvPr id="22539" name="Picture 16"/>
          <p:cNvPicPr>
            <a:picLocks noChangeAspect="1" noChangeArrowheads="1"/>
          </p:cNvPicPr>
          <p:nvPr/>
        </p:nvPicPr>
        <p:blipFill>
          <a:blip r:embed="rId8" cstate="print"/>
          <a:srcRect/>
          <a:stretch>
            <a:fillRect/>
          </a:stretch>
        </p:blipFill>
        <p:spPr bwMode="auto">
          <a:xfrm>
            <a:off x="4217988" y="4060825"/>
            <a:ext cx="696912" cy="606425"/>
          </a:xfrm>
          <a:prstGeom prst="rect">
            <a:avLst/>
          </a:prstGeom>
          <a:noFill/>
          <a:ln w="9525">
            <a:noFill/>
            <a:miter lim="800000"/>
            <a:headEnd/>
            <a:tailEnd/>
          </a:ln>
        </p:spPr>
      </p:pic>
      <p:pic>
        <p:nvPicPr>
          <p:cNvPr id="22540" name="Picture 17"/>
          <p:cNvPicPr>
            <a:picLocks noChangeAspect="1" noChangeArrowheads="1"/>
          </p:cNvPicPr>
          <p:nvPr/>
        </p:nvPicPr>
        <p:blipFill>
          <a:blip r:embed="rId6" cstate="print"/>
          <a:srcRect/>
          <a:stretch>
            <a:fillRect/>
          </a:stretch>
        </p:blipFill>
        <p:spPr bwMode="auto">
          <a:xfrm>
            <a:off x="3406775" y="4060825"/>
            <a:ext cx="696913" cy="606425"/>
          </a:xfrm>
          <a:prstGeom prst="rect">
            <a:avLst/>
          </a:prstGeom>
          <a:noFill/>
          <a:ln w="9525">
            <a:noFill/>
            <a:miter lim="800000"/>
            <a:headEnd/>
            <a:tailEnd/>
          </a:ln>
        </p:spPr>
      </p:pic>
      <p:pic>
        <p:nvPicPr>
          <p:cNvPr id="22541" name="Picture 18"/>
          <p:cNvPicPr>
            <a:picLocks noChangeAspect="1" noChangeArrowheads="1"/>
          </p:cNvPicPr>
          <p:nvPr/>
        </p:nvPicPr>
        <p:blipFill>
          <a:blip r:embed="rId6" cstate="print"/>
          <a:srcRect/>
          <a:stretch>
            <a:fillRect/>
          </a:stretch>
        </p:blipFill>
        <p:spPr bwMode="auto">
          <a:xfrm>
            <a:off x="4217988" y="4826000"/>
            <a:ext cx="696912" cy="606425"/>
          </a:xfrm>
          <a:prstGeom prst="rect">
            <a:avLst/>
          </a:prstGeom>
          <a:noFill/>
          <a:ln w="9525">
            <a:noFill/>
            <a:miter lim="800000"/>
            <a:headEnd/>
            <a:tailEnd/>
          </a:ln>
        </p:spPr>
      </p:pic>
      <p:pic>
        <p:nvPicPr>
          <p:cNvPr id="22542" name="Picture 19"/>
          <p:cNvPicPr>
            <a:picLocks noChangeAspect="1" noChangeArrowheads="1"/>
          </p:cNvPicPr>
          <p:nvPr/>
        </p:nvPicPr>
        <p:blipFill>
          <a:blip r:embed="rId8" cstate="print"/>
          <a:srcRect/>
          <a:stretch>
            <a:fillRect/>
          </a:stretch>
        </p:blipFill>
        <p:spPr bwMode="auto">
          <a:xfrm>
            <a:off x="5040313" y="4060825"/>
            <a:ext cx="696912" cy="606425"/>
          </a:xfrm>
          <a:prstGeom prst="rect">
            <a:avLst/>
          </a:prstGeom>
          <a:noFill/>
          <a:ln w="9525">
            <a:noFill/>
            <a:miter lim="800000"/>
            <a:headEnd/>
            <a:tailEnd/>
          </a:ln>
        </p:spPr>
      </p:pic>
      <p:pic>
        <p:nvPicPr>
          <p:cNvPr id="44052" name="Picture 20"/>
          <p:cNvPicPr>
            <a:picLocks noChangeAspect="1" noChangeArrowheads="1"/>
          </p:cNvPicPr>
          <p:nvPr/>
        </p:nvPicPr>
        <p:blipFill>
          <a:blip r:embed="rId6" cstate="print"/>
          <a:srcRect/>
          <a:stretch>
            <a:fillRect/>
          </a:stretch>
        </p:blipFill>
        <p:spPr bwMode="auto">
          <a:xfrm>
            <a:off x="1635125" y="4060825"/>
            <a:ext cx="696913" cy="606425"/>
          </a:xfrm>
          <a:prstGeom prst="rect">
            <a:avLst/>
          </a:prstGeom>
          <a:noFill/>
          <a:ln w="9525">
            <a:noFill/>
            <a:miter lim="800000"/>
            <a:headEnd/>
            <a:tailEnd/>
          </a:ln>
        </p:spPr>
      </p:pic>
      <p:pic>
        <p:nvPicPr>
          <p:cNvPr id="44053" name="Picture 21"/>
          <p:cNvPicPr>
            <a:picLocks noChangeAspect="1" noChangeArrowheads="1"/>
          </p:cNvPicPr>
          <p:nvPr/>
        </p:nvPicPr>
        <p:blipFill>
          <a:blip r:embed="rId9" cstate="print"/>
          <a:srcRect/>
          <a:stretch>
            <a:fillRect/>
          </a:stretch>
        </p:blipFill>
        <p:spPr bwMode="auto">
          <a:xfrm>
            <a:off x="3406775" y="3317875"/>
            <a:ext cx="696913" cy="571500"/>
          </a:xfrm>
          <a:prstGeom prst="rect">
            <a:avLst/>
          </a:prstGeom>
          <a:noFill/>
          <a:ln w="9525">
            <a:noFill/>
            <a:miter lim="800000"/>
            <a:headEnd/>
            <a:tailEnd/>
          </a:ln>
        </p:spPr>
      </p:pic>
      <p:pic>
        <p:nvPicPr>
          <p:cNvPr id="44054" name="Picture 22"/>
          <p:cNvPicPr>
            <a:picLocks noChangeAspect="1" noChangeArrowheads="1"/>
          </p:cNvPicPr>
          <p:nvPr/>
        </p:nvPicPr>
        <p:blipFill>
          <a:blip r:embed="rId10" cstate="print"/>
          <a:srcRect/>
          <a:stretch>
            <a:fillRect/>
          </a:stretch>
        </p:blipFill>
        <p:spPr bwMode="auto">
          <a:xfrm>
            <a:off x="7178675" y="4449763"/>
            <a:ext cx="696913" cy="604837"/>
          </a:xfrm>
          <a:prstGeom prst="rect">
            <a:avLst/>
          </a:prstGeom>
          <a:noFill/>
          <a:ln w="9525">
            <a:noFill/>
            <a:miter lim="800000"/>
            <a:headEnd/>
            <a:tailEnd/>
          </a:ln>
        </p:spPr>
      </p:pic>
      <p:pic>
        <p:nvPicPr>
          <p:cNvPr id="22546" name="Picture 23"/>
          <p:cNvPicPr>
            <a:picLocks noChangeAspect="1" noChangeArrowheads="1"/>
          </p:cNvPicPr>
          <p:nvPr/>
        </p:nvPicPr>
        <p:blipFill>
          <a:blip r:embed="rId5" cstate="print"/>
          <a:srcRect/>
          <a:stretch>
            <a:fillRect/>
          </a:stretch>
        </p:blipFill>
        <p:spPr bwMode="auto">
          <a:xfrm>
            <a:off x="6823075" y="3683000"/>
            <a:ext cx="698500" cy="606425"/>
          </a:xfrm>
          <a:prstGeom prst="rect">
            <a:avLst/>
          </a:prstGeom>
          <a:noFill/>
          <a:ln w="9525">
            <a:noFill/>
            <a:miter lim="800000"/>
            <a:headEnd/>
            <a:tailEnd/>
          </a:ln>
        </p:spPr>
      </p:pic>
      <p:pic>
        <p:nvPicPr>
          <p:cNvPr id="22547" name="Picture 24"/>
          <p:cNvPicPr>
            <a:picLocks noChangeAspect="1" noChangeArrowheads="1"/>
          </p:cNvPicPr>
          <p:nvPr/>
        </p:nvPicPr>
        <p:blipFill>
          <a:blip r:embed="rId6" cstate="print"/>
          <a:srcRect/>
          <a:stretch>
            <a:fillRect/>
          </a:stretch>
        </p:blipFill>
        <p:spPr bwMode="auto">
          <a:xfrm>
            <a:off x="7635875" y="3706813"/>
            <a:ext cx="696913" cy="604837"/>
          </a:xfrm>
          <a:prstGeom prst="rect">
            <a:avLst/>
          </a:prstGeom>
          <a:noFill/>
          <a:ln w="9525">
            <a:noFill/>
            <a:miter lim="800000"/>
            <a:headEnd/>
            <a:tailEnd/>
          </a:ln>
        </p:spPr>
      </p:pic>
      <p:pic>
        <p:nvPicPr>
          <p:cNvPr id="22548" name="Picture 25"/>
          <p:cNvPicPr>
            <a:picLocks noChangeAspect="1" noChangeArrowheads="1"/>
          </p:cNvPicPr>
          <p:nvPr/>
        </p:nvPicPr>
        <p:blipFill>
          <a:blip r:embed="rId11" cstate="print"/>
          <a:srcRect/>
          <a:stretch>
            <a:fillRect/>
          </a:stretch>
        </p:blipFill>
        <p:spPr bwMode="auto">
          <a:xfrm>
            <a:off x="6365875" y="4449763"/>
            <a:ext cx="698500" cy="604837"/>
          </a:xfrm>
          <a:prstGeom prst="rect">
            <a:avLst/>
          </a:prstGeom>
          <a:noFill/>
          <a:ln w="9525">
            <a:noFill/>
            <a:miter lim="800000"/>
            <a:headEnd/>
            <a:tailEnd/>
          </a:ln>
        </p:spPr>
      </p:pic>
      <p:pic>
        <p:nvPicPr>
          <p:cNvPr id="22549" name="Picture 26"/>
          <p:cNvPicPr>
            <a:picLocks noChangeAspect="1" noChangeArrowheads="1"/>
          </p:cNvPicPr>
          <p:nvPr/>
        </p:nvPicPr>
        <p:blipFill>
          <a:blip r:embed="rId12" cstate="print"/>
          <a:srcRect/>
          <a:stretch>
            <a:fillRect/>
          </a:stretch>
        </p:blipFill>
        <p:spPr bwMode="auto">
          <a:xfrm>
            <a:off x="8001000" y="4471988"/>
            <a:ext cx="696913" cy="571500"/>
          </a:xfrm>
          <a:prstGeom prst="rect">
            <a:avLst/>
          </a:prstGeom>
          <a:noFill/>
          <a:ln w="9525">
            <a:noFill/>
            <a:miter lim="800000"/>
            <a:headEnd/>
            <a:tailEnd/>
          </a:ln>
        </p:spPr>
      </p:pic>
      <p:grpSp>
        <p:nvGrpSpPr>
          <p:cNvPr id="4" name="Group 27"/>
          <p:cNvGrpSpPr>
            <a:grpSpLocks/>
          </p:cNvGrpSpPr>
          <p:nvPr/>
        </p:nvGrpSpPr>
        <p:grpSpPr bwMode="auto">
          <a:xfrm>
            <a:off x="2571750" y="1431925"/>
            <a:ext cx="4000500" cy="1325563"/>
            <a:chOff x="0" y="0"/>
            <a:chExt cx="2800" cy="928"/>
          </a:xfrm>
        </p:grpSpPr>
        <p:sp>
          <p:nvSpPr>
            <p:cNvPr id="44060" name="AutoShape 28"/>
            <p:cNvSpPr>
              <a:spLocks/>
            </p:cNvSpPr>
            <p:nvPr/>
          </p:nvSpPr>
          <p:spPr bwMode="auto">
            <a:xfrm>
              <a:off x="0" y="0"/>
              <a:ext cx="2800" cy="928"/>
            </a:xfrm>
            <a:prstGeom prst="roundRect">
              <a:avLst>
                <a:gd name="adj" fmla="val 20685"/>
              </a:avLst>
            </a:prstGeom>
            <a:solidFill>
              <a:schemeClr val="accent1"/>
            </a:solidFill>
            <a:ln w="25400">
              <a:solidFill>
                <a:schemeClr val="tx1"/>
              </a:solidFill>
              <a:round/>
              <a:headEnd/>
              <a:tailEnd/>
            </a:ln>
            <a:effectLst>
              <a:outerShdw dist="63500" dir="2700000" algn="ctr" rotWithShape="0">
                <a:schemeClr val="bg2">
                  <a:alpha val="29999"/>
                </a:schemeClr>
              </a:outerShdw>
            </a:effectLst>
          </p:spPr>
          <p:txBody>
            <a:bodyPr lIns="82296" tIns="41148" rIns="82296" bIns="41148"/>
            <a:lstStyle/>
            <a:p>
              <a:pPr algn="ctr" defTabSz="822325">
                <a:defRPr/>
              </a:pPr>
              <a:endParaRPr lang="en-US" sz="2900">
                <a:solidFill>
                  <a:srgbClr val="000000"/>
                </a:solidFill>
                <a:latin typeface="Gill Sans" charset="0"/>
                <a:ea typeface="ヒラギノ角ゴ Pro W3" charset="-128"/>
                <a:sym typeface="Gill Sans" charset="0"/>
              </a:endParaRPr>
            </a:p>
          </p:txBody>
        </p:sp>
        <p:pic>
          <p:nvPicPr>
            <p:cNvPr id="22555" name="Picture 29"/>
            <p:cNvPicPr>
              <a:picLocks noChangeAspect="1" noChangeArrowheads="1"/>
            </p:cNvPicPr>
            <p:nvPr/>
          </p:nvPicPr>
          <p:blipFill>
            <a:blip r:embed="rId6" cstate="print"/>
            <a:srcRect/>
            <a:stretch>
              <a:fillRect/>
            </a:stretch>
          </p:blipFill>
          <p:spPr bwMode="auto">
            <a:xfrm>
              <a:off x="296" y="248"/>
              <a:ext cx="488" cy="424"/>
            </a:xfrm>
            <a:prstGeom prst="rect">
              <a:avLst/>
            </a:prstGeom>
            <a:noFill/>
            <a:ln w="9525">
              <a:noFill/>
              <a:miter lim="800000"/>
              <a:headEnd/>
              <a:tailEnd/>
            </a:ln>
          </p:spPr>
        </p:pic>
        <p:pic>
          <p:nvPicPr>
            <p:cNvPr id="22556" name="Picture 30"/>
            <p:cNvPicPr>
              <a:picLocks noChangeAspect="1" noChangeArrowheads="1"/>
            </p:cNvPicPr>
            <p:nvPr/>
          </p:nvPicPr>
          <p:blipFill>
            <a:blip r:embed="rId9" cstate="print"/>
            <a:srcRect/>
            <a:stretch>
              <a:fillRect/>
            </a:stretch>
          </p:blipFill>
          <p:spPr bwMode="auto">
            <a:xfrm>
              <a:off x="1136" y="264"/>
              <a:ext cx="488" cy="400"/>
            </a:xfrm>
            <a:prstGeom prst="rect">
              <a:avLst/>
            </a:prstGeom>
            <a:noFill/>
            <a:ln w="9525">
              <a:noFill/>
              <a:miter lim="800000"/>
              <a:headEnd/>
              <a:tailEnd/>
            </a:ln>
          </p:spPr>
        </p:pic>
        <p:pic>
          <p:nvPicPr>
            <p:cNvPr id="22557" name="Picture 31"/>
            <p:cNvPicPr>
              <a:picLocks noChangeAspect="1" noChangeArrowheads="1"/>
            </p:cNvPicPr>
            <p:nvPr/>
          </p:nvPicPr>
          <p:blipFill>
            <a:blip r:embed="rId10" cstate="print"/>
            <a:srcRect/>
            <a:stretch>
              <a:fillRect/>
            </a:stretch>
          </p:blipFill>
          <p:spPr bwMode="auto">
            <a:xfrm>
              <a:off x="1976" y="248"/>
              <a:ext cx="488" cy="424"/>
            </a:xfrm>
            <a:prstGeom prst="rect">
              <a:avLst/>
            </a:prstGeom>
            <a:noFill/>
            <a:ln w="9525">
              <a:noFill/>
              <a:miter lim="800000"/>
              <a:headEnd/>
              <a:tailEnd/>
            </a:ln>
          </p:spPr>
        </p:pic>
      </p:grpSp>
      <p:pic>
        <p:nvPicPr>
          <p:cNvPr id="44064" name="Picture 32"/>
          <p:cNvPicPr>
            <a:picLocks noChangeAspect="1" noChangeArrowheads="1"/>
          </p:cNvPicPr>
          <p:nvPr/>
        </p:nvPicPr>
        <p:blipFill>
          <a:blip r:embed="rId6" cstate="print"/>
          <a:srcRect/>
          <a:stretch>
            <a:fillRect/>
          </a:stretch>
        </p:blipFill>
        <p:spPr bwMode="auto">
          <a:xfrm>
            <a:off x="1635125" y="4060825"/>
            <a:ext cx="696913" cy="606425"/>
          </a:xfrm>
          <a:prstGeom prst="rect">
            <a:avLst/>
          </a:prstGeom>
          <a:noFill/>
          <a:ln w="9525">
            <a:noFill/>
            <a:miter lim="800000"/>
            <a:headEnd/>
            <a:tailEnd/>
          </a:ln>
        </p:spPr>
      </p:pic>
      <p:pic>
        <p:nvPicPr>
          <p:cNvPr id="44065" name="Picture 33"/>
          <p:cNvPicPr>
            <a:picLocks noChangeAspect="1" noChangeArrowheads="1"/>
          </p:cNvPicPr>
          <p:nvPr/>
        </p:nvPicPr>
        <p:blipFill>
          <a:blip r:embed="rId9" cstate="print"/>
          <a:srcRect/>
          <a:stretch>
            <a:fillRect/>
          </a:stretch>
        </p:blipFill>
        <p:spPr bwMode="auto">
          <a:xfrm>
            <a:off x="3406775" y="3317875"/>
            <a:ext cx="696913" cy="571500"/>
          </a:xfrm>
          <a:prstGeom prst="rect">
            <a:avLst/>
          </a:prstGeom>
          <a:noFill/>
          <a:ln w="9525">
            <a:noFill/>
            <a:miter lim="800000"/>
            <a:headEnd/>
            <a:tailEnd/>
          </a:ln>
        </p:spPr>
      </p:pic>
      <p:pic>
        <p:nvPicPr>
          <p:cNvPr id="44066" name="Picture 34"/>
          <p:cNvPicPr>
            <a:picLocks noChangeAspect="1" noChangeArrowheads="1"/>
          </p:cNvPicPr>
          <p:nvPr/>
        </p:nvPicPr>
        <p:blipFill>
          <a:blip r:embed="rId10" cstate="print"/>
          <a:srcRect/>
          <a:stretch>
            <a:fillRect/>
          </a:stretch>
        </p:blipFill>
        <p:spPr bwMode="auto">
          <a:xfrm>
            <a:off x="7178675" y="4449763"/>
            <a:ext cx="696913" cy="604837"/>
          </a:xfrm>
          <a:prstGeom prst="rect">
            <a:avLst/>
          </a:prstGeom>
          <a:noFill/>
          <a:ln w="9525">
            <a:noFill/>
            <a:miter lim="800000"/>
            <a:headEnd/>
            <a:tailEnd/>
          </a:ln>
        </p:spPr>
      </p:pic>
    </p:spTree>
    <p:extLst>
      <p:ext uri="{BB962C8B-B14F-4D97-AF65-F5344CB8AC3E}">
        <p14:creationId xmlns:p14="http://schemas.microsoft.com/office/powerpoint/2010/main" val="185490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4052"/>
                                        </p:tgtEl>
                                      </p:cBhvr>
                                    </p:animEffect>
                                    <p:set>
                                      <p:cBhvr>
                                        <p:cTn id="7" dur="1" fill="hold">
                                          <p:stCondLst>
                                            <p:cond delay="499"/>
                                          </p:stCondLst>
                                        </p:cTn>
                                        <p:tgtEl>
                                          <p:spTgt spid="44052"/>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4064"/>
                                        </p:tgtEl>
                                        <p:attrNameLst>
                                          <p:attrName>style.visibility</p:attrName>
                                        </p:attrNameLst>
                                      </p:cBhvr>
                                      <p:to>
                                        <p:strVal val="visible"/>
                                      </p:to>
                                    </p:set>
                                    <p:animEffect transition="in" filter="fade">
                                      <p:cBhvr>
                                        <p:cTn id="11" dur="500"/>
                                        <p:tgtEl>
                                          <p:spTgt spid="44064"/>
                                        </p:tgtEl>
                                      </p:cBhvr>
                                    </p:animEffect>
                                  </p:childTnLst>
                                </p:cTn>
                              </p:par>
                            </p:childTnLst>
                          </p:cTn>
                        </p:par>
                        <p:par>
                          <p:cTn id="12" fill="hold">
                            <p:stCondLst>
                              <p:cond delay="1000"/>
                            </p:stCondLst>
                            <p:childTnLst>
                              <p:par>
                                <p:cTn id="13" presetID="10" presetClass="exit" presetSubtype="0" fill="hold" nodeType="afterEffect">
                                  <p:stCondLst>
                                    <p:cond delay="0"/>
                                  </p:stCondLst>
                                  <p:childTnLst>
                                    <p:animEffect transition="out" filter="fade">
                                      <p:cBhvr>
                                        <p:cTn id="14" dur="500"/>
                                        <p:tgtEl>
                                          <p:spTgt spid="44053"/>
                                        </p:tgtEl>
                                      </p:cBhvr>
                                    </p:animEffect>
                                    <p:set>
                                      <p:cBhvr>
                                        <p:cTn id="15" dur="1" fill="hold">
                                          <p:stCondLst>
                                            <p:cond delay="499"/>
                                          </p:stCondLst>
                                        </p:cTn>
                                        <p:tgtEl>
                                          <p:spTgt spid="44053"/>
                                        </p:tgtEl>
                                        <p:attrNameLst>
                                          <p:attrName>style.visibility</p:attrName>
                                        </p:attrNameLst>
                                      </p:cBhvr>
                                      <p:to>
                                        <p:strVal val="hidden"/>
                                      </p:to>
                                    </p:se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4065"/>
                                        </p:tgtEl>
                                        <p:attrNameLst>
                                          <p:attrName>style.visibility</p:attrName>
                                        </p:attrNameLst>
                                      </p:cBhvr>
                                      <p:to>
                                        <p:strVal val="visible"/>
                                      </p:to>
                                    </p:set>
                                    <p:animEffect transition="in" filter="fade">
                                      <p:cBhvr>
                                        <p:cTn id="19" dur="500"/>
                                        <p:tgtEl>
                                          <p:spTgt spid="44065"/>
                                        </p:tgtEl>
                                      </p:cBhvr>
                                    </p:animEffect>
                                  </p:childTnLst>
                                </p:cTn>
                              </p:par>
                            </p:childTnLst>
                          </p:cTn>
                        </p:par>
                        <p:par>
                          <p:cTn id="20" fill="hold">
                            <p:stCondLst>
                              <p:cond delay="2000"/>
                            </p:stCondLst>
                            <p:childTnLst>
                              <p:par>
                                <p:cTn id="21" presetID="10" presetClass="exit" presetSubtype="0" fill="hold" nodeType="afterEffect">
                                  <p:stCondLst>
                                    <p:cond delay="0"/>
                                  </p:stCondLst>
                                  <p:childTnLst>
                                    <p:animEffect transition="out" filter="fade">
                                      <p:cBhvr>
                                        <p:cTn id="22" dur="500"/>
                                        <p:tgtEl>
                                          <p:spTgt spid="44054"/>
                                        </p:tgtEl>
                                      </p:cBhvr>
                                    </p:animEffect>
                                    <p:set>
                                      <p:cBhvr>
                                        <p:cTn id="23" dur="1" fill="hold">
                                          <p:stCondLst>
                                            <p:cond delay="499"/>
                                          </p:stCondLst>
                                        </p:cTn>
                                        <p:tgtEl>
                                          <p:spTgt spid="44054"/>
                                        </p:tgtEl>
                                        <p:attrNameLst>
                                          <p:attrName>style.visibility</p:attrName>
                                        </p:attrNameLst>
                                      </p:cBhvr>
                                      <p:to>
                                        <p:strVal val="hidden"/>
                                      </p:to>
                                    </p:se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4066"/>
                                        </p:tgtEl>
                                        <p:attrNameLst>
                                          <p:attrName>style.visibility</p:attrName>
                                        </p:attrNameLst>
                                      </p:cBhvr>
                                      <p:to>
                                        <p:strVal val="visible"/>
                                      </p:to>
                                    </p:set>
                                    <p:animEffect transition="in" filter="fade">
                                      <p:cBhvr>
                                        <p:cTn id="27" dur="500"/>
                                        <p:tgtEl>
                                          <p:spTgt spid="44066"/>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Scrum of Scrums</a:t>
            </a:r>
            <a:endParaRPr lang="en-IN" b="1" dirty="0"/>
          </a:p>
        </p:txBody>
      </p:sp>
      <p:sp>
        <p:nvSpPr>
          <p:cNvPr id="3" name="Content Placeholder 2"/>
          <p:cNvSpPr>
            <a:spLocks noGrp="1"/>
          </p:cNvSpPr>
          <p:nvPr>
            <p:ph sz="quarter" idx="1"/>
          </p:nvPr>
        </p:nvSpPr>
        <p:spPr/>
        <p:txBody>
          <a:bodyPr>
            <a:normAutofit/>
          </a:bodyPr>
          <a:lstStyle/>
          <a:p>
            <a:r>
              <a:rPr lang="en-US" sz="2200" dirty="0">
                <a:latin typeface="Times New Roman" panose="02020603050405020304" pitchFamily="18" charset="0"/>
                <a:cs typeface="Times New Roman" panose="02020603050405020304" pitchFamily="18" charset="0"/>
              </a:rPr>
              <a:t>S</a:t>
            </a:r>
            <a:r>
              <a:rPr lang="en-US" sz="2200" dirty="0" smtClean="0">
                <a:latin typeface="Times New Roman" panose="02020603050405020304" pitchFamily="18" charset="0"/>
                <a:cs typeface="Times New Roman" panose="02020603050405020304" pitchFamily="18" charset="0"/>
              </a:rPr>
              <a:t>cale</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Scrum</a:t>
            </a:r>
            <a:r>
              <a:rPr lang="en-US" sz="2200" dirty="0">
                <a:latin typeface="Times New Roman" panose="02020603050405020304" pitchFamily="18" charset="0"/>
                <a:cs typeface="Times New Roman" panose="02020603050405020304" pitchFamily="18" charset="0"/>
              </a:rPr>
              <a:t> up to large </a:t>
            </a:r>
            <a:r>
              <a:rPr lang="en-US" sz="2200" dirty="0" smtClean="0">
                <a:latin typeface="Times New Roman" panose="02020603050405020304" pitchFamily="18" charset="0"/>
                <a:cs typeface="Times New Roman" panose="02020603050405020304" pitchFamily="18" charset="0"/>
              </a:rPr>
              <a:t>groups</a:t>
            </a:r>
          </a:p>
          <a:p>
            <a:r>
              <a:rPr lang="en-US" sz="2200" dirty="0">
                <a:latin typeface="Times New Roman" panose="02020603050405020304" pitchFamily="18" charset="0"/>
                <a:cs typeface="Times New Roman" panose="02020603050405020304" pitchFamily="18" charset="0"/>
              </a:rPr>
              <a:t>C</a:t>
            </a:r>
            <a:r>
              <a:rPr lang="en-US" sz="2200" dirty="0" smtClean="0">
                <a:latin typeface="Times New Roman" panose="02020603050405020304" pitchFamily="18" charset="0"/>
                <a:cs typeface="Times New Roman" panose="02020603050405020304" pitchFamily="18" charset="0"/>
              </a:rPr>
              <a:t>onsisting </a:t>
            </a:r>
            <a:r>
              <a:rPr lang="en-US" sz="2200" dirty="0">
                <a:latin typeface="Times New Roman" panose="02020603050405020304" pitchFamily="18" charset="0"/>
                <a:cs typeface="Times New Roman" panose="02020603050405020304" pitchFamily="18" charset="0"/>
              </a:rPr>
              <a:t>of dividing the groups into Agile teams of </a:t>
            </a:r>
            <a:r>
              <a:rPr lang="en-US" sz="2200" dirty="0" smtClean="0">
                <a:latin typeface="Times New Roman" panose="02020603050405020304" pitchFamily="18" charset="0"/>
                <a:cs typeface="Times New Roman" panose="02020603050405020304" pitchFamily="18" charset="0"/>
              </a:rPr>
              <a:t>5-10</a:t>
            </a:r>
          </a:p>
          <a:p>
            <a:r>
              <a:rPr lang="en-US" sz="2200" dirty="0">
                <a:latin typeface="Times New Roman" panose="02020603050405020304" pitchFamily="18" charset="0"/>
                <a:cs typeface="Times New Roman" panose="02020603050405020304" pitchFamily="18" charset="0"/>
              </a:rPr>
              <a:t>Each daily </a:t>
            </a:r>
            <a:r>
              <a:rPr lang="en-US" sz="2200" b="1" dirty="0">
                <a:latin typeface="Times New Roman" panose="02020603050405020304" pitchFamily="18" charset="0"/>
                <a:cs typeface="Times New Roman" panose="02020603050405020304" pitchFamily="18" charset="0"/>
              </a:rPr>
              <a:t>scrum</a:t>
            </a:r>
            <a:r>
              <a:rPr lang="en-US" sz="2200" dirty="0">
                <a:latin typeface="Times New Roman" panose="02020603050405020304" pitchFamily="18" charset="0"/>
                <a:cs typeface="Times New Roman" panose="02020603050405020304" pitchFamily="18" charset="0"/>
              </a:rPr>
              <a:t> within a sub-team ends by designating one member as “ambassador</a:t>
            </a:r>
            <a:r>
              <a:rPr lang="en-US" sz="2200" dirty="0" smtClean="0">
                <a:latin typeface="Times New Roman" panose="02020603050405020304" pitchFamily="18" charset="0"/>
                <a:cs typeface="Times New Roman" panose="02020603050405020304" pitchFamily="18" charset="0"/>
              </a:rPr>
              <a:t>”</a:t>
            </a:r>
          </a:p>
          <a:p>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a:t>
            </a:r>
            <a:r>
              <a:rPr lang="en-US" sz="2200" dirty="0" smtClean="0">
                <a:latin typeface="Times New Roman" panose="02020603050405020304" pitchFamily="18" charset="0"/>
                <a:cs typeface="Times New Roman" panose="02020603050405020304" pitchFamily="18" charset="0"/>
              </a:rPr>
              <a:t>mbassador</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participate </a:t>
            </a:r>
            <a:r>
              <a:rPr lang="en-US" sz="2200" dirty="0">
                <a:latin typeface="Times New Roman" panose="02020603050405020304" pitchFamily="18" charset="0"/>
                <a:cs typeface="Times New Roman" panose="02020603050405020304" pitchFamily="18" charset="0"/>
              </a:rPr>
              <a:t>in a daily meeting with ambassadors from other </a:t>
            </a:r>
            <a:r>
              <a:rPr lang="en-US" sz="2200" dirty="0" smtClean="0">
                <a:latin typeface="Times New Roman" panose="02020603050405020304" pitchFamily="18" charset="0"/>
                <a:cs typeface="Times New Roman" panose="02020603050405020304" pitchFamily="18" charset="0"/>
              </a:rPr>
              <a:t>teams</a:t>
            </a:r>
          </a:p>
          <a:p>
            <a:pPr marL="0" indent="0">
              <a:buNone/>
            </a:pPr>
            <a:r>
              <a:rPr lang="en-US" sz="2200" dirty="0" smtClean="0">
                <a:solidFill>
                  <a:schemeClr val="tx2"/>
                </a:solidFill>
                <a:latin typeface="Times New Roman" panose="02020603050405020304" pitchFamily="18" charset="0"/>
                <a:cs typeface="Times New Roman" panose="02020603050405020304" pitchFamily="18" charset="0"/>
              </a:rPr>
              <a:t>Purpose</a:t>
            </a:r>
          </a:p>
          <a:p>
            <a:r>
              <a:rPr lang="en-US" sz="2200" dirty="0">
                <a:latin typeface="Times New Roman" panose="02020603050405020304" pitchFamily="18" charset="0"/>
                <a:cs typeface="Times New Roman" panose="02020603050405020304" pitchFamily="18" charset="0"/>
              </a:rPr>
              <a:t>Scale the daily stand-up meeting when multiple teams are involved.</a:t>
            </a:r>
          </a:p>
          <a:p>
            <a:r>
              <a:rPr lang="en-US" sz="2200" dirty="0">
                <a:latin typeface="Times New Roman" panose="02020603050405020304" pitchFamily="18" charset="0"/>
                <a:cs typeface="Times New Roman" panose="02020603050405020304" pitchFamily="18" charset="0"/>
              </a:rPr>
              <a:t>Its </a:t>
            </a:r>
            <a:r>
              <a:rPr lang="en-US" sz="2200" b="1" dirty="0">
                <a:latin typeface="Times New Roman" panose="02020603050405020304" pitchFamily="18" charset="0"/>
                <a:cs typeface="Times New Roman" panose="02020603050405020304" pitchFamily="18" charset="0"/>
              </a:rPr>
              <a:t>purpose</a:t>
            </a:r>
            <a:r>
              <a:rPr lang="en-US" sz="2200" dirty="0">
                <a:latin typeface="Times New Roman" panose="02020603050405020304" pitchFamily="18" charset="0"/>
                <a:cs typeface="Times New Roman" panose="02020603050405020304" pitchFamily="18" charset="0"/>
              </a:rPr>
              <a:t> is to support </a:t>
            </a:r>
            <a:r>
              <a:rPr lang="en-US" sz="2200" b="1" dirty="0">
                <a:latin typeface="Times New Roman" panose="02020603050405020304" pitchFamily="18" charset="0"/>
                <a:cs typeface="Times New Roman" panose="02020603050405020304" pitchFamily="18" charset="0"/>
              </a:rPr>
              <a:t>agile</a:t>
            </a:r>
            <a:r>
              <a:rPr lang="en-US" sz="2200" dirty="0">
                <a:latin typeface="Times New Roman" panose="02020603050405020304" pitchFamily="18" charset="0"/>
                <a:cs typeface="Times New Roman" panose="02020603050405020304" pitchFamily="18" charset="0"/>
              </a:rPr>
              <a:t> teams in collaborating and coordinating their work with other teams. </a:t>
            </a:r>
          </a:p>
          <a:p>
            <a:pPr marL="0" indent="0">
              <a:buNone/>
            </a:pPr>
            <a:endParaRPr lang="en-IN" sz="22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3128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b="1" dirty="0" smtClean="0"/>
              <a:t>Scrum vs. Other Models</a:t>
            </a:r>
          </a:p>
        </p:txBody>
      </p:sp>
      <p:pic>
        <p:nvPicPr>
          <p:cNvPr id="23555" name="Picture 4" descr="s7m"/>
          <p:cNvPicPr>
            <a:picLocks noChangeAspect="1" noChangeArrowheads="1"/>
          </p:cNvPicPr>
          <p:nvPr/>
        </p:nvPicPr>
        <p:blipFill>
          <a:blip r:embed="rId2" cstate="print"/>
          <a:srcRect/>
          <a:stretch>
            <a:fillRect/>
          </a:stretch>
        </p:blipFill>
        <p:spPr bwMode="auto">
          <a:xfrm>
            <a:off x="838200" y="1700808"/>
            <a:ext cx="7391400" cy="4608512"/>
          </a:xfrm>
          <a:prstGeom prst="rect">
            <a:avLst/>
          </a:prstGeom>
          <a:noFill/>
          <a:ln w="9525">
            <a:noFill/>
            <a:miter lim="800000"/>
            <a:headEnd/>
            <a:tailEnd/>
          </a:ln>
        </p:spPr>
      </p:pic>
    </p:spTree>
    <p:extLst>
      <p:ext uri="{BB962C8B-B14F-4D97-AF65-F5344CB8AC3E}">
        <p14:creationId xmlns:p14="http://schemas.microsoft.com/office/powerpoint/2010/main" val="19841782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1112168"/>
          </a:xfrm>
        </p:spPr>
        <p:txBody>
          <a:bodyPr>
            <a:normAutofit/>
          </a:bodyPr>
          <a:lstStyle/>
          <a:p>
            <a:r>
              <a:rPr lang="en-US" sz="3200" b="1" dirty="0" smtClean="0">
                <a:solidFill>
                  <a:schemeClr val="accent3"/>
                </a:solidFill>
              </a:rPr>
              <a:t>Fact </a:t>
            </a:r>
            <a:r>
              <a:rPr lang="en-US" sz="3200" b="1" dirty="0">
                <a:solidFill>
                  <a:schemeClr val="accent3"/>
                </a:solidFill>
              </a:rPr>
              <a:t>versus Fantasy</a:t>
            </a:r>
            <a:r>
              <a:rPr lang="en-US" sz="3200" dirty="0">
                <a:solidFill>
                  <a:srgbClr val="C00000"/>
                </a:solidFill>
              </a:rPr>
              <a:t/>
            </a:r>
            <a:br>
              <a:rPr lang="en-US" sz="3200" dirty="0">
                <a:solidFill>
                  <a:srgbClr val="C00000"/>
                </a:solidFill>
              </a:rPr>
            </a:br>
            <a:endParaRPr lang="en-IN" dirty="0"/>
          </a:p>
        </p:txBody>
      </p:sp>
      <p:sp>
        <p:nvSpPr>
          <p:cNvPr id="3" name="Content Placeholder 2"/>
          <p:cNvSpPr>
            <a:spLocks noGrp="1"/>
          </p:cNvSpPr>
          <p:nvPr>
            <p:ph sz="quarter" idx="1"/>
          </p:nvPr>
        </p:nvSpPr>
        <p:spPr/>
        <p:txBody>
          <a:bodyPr>
            <a:normAutofit/>
          </a:bodyPr>
          <a:lstStyle/>
          <a:p>
            <a:pPr algn="just"/>
            <a:r>
              <a:rPr lang="en-US" sz="2200" dirty="0">
                <a:latin typeface="Times New Roman" panose="02020603050405020304" pitchFamily="18" charset="0"/>
                <a:cs typeface="Times New Roman" panose="02020603050405020304" pitchFamily="18" charset="0"/>
              </a:rPr>
              <a:t>First, a standard disclaimer: Process is only a second-order effect. The unique people, their feelings and qualities, are more influential.</a:t>
            </a:r>
          </a:p>
          <a:p>
            <a:pPr marL="0" indent="0" algn="just">
              <a:buNone/>
            </a:pPr>
            <a:r>
              <a:rPr lang="en-US" sz="2200" dirty="0">
                <a:latin typeface="Times New Roman" panose="02020603050405020304" pitchFamily="18" charset="0"/>
                <a:cs typeface="Times New Roman" panose="02020603050405020304" pitchFamily="18" charset="0"/>
              </a:rPr>
              <a:t> </a:t>
            </a:r>
          </a:p>
          <a:p>
            <a:pPr algn="just"/>
            <a:r>
              <a:rPr lang="en-US" sz="2200" dirty="0">
                <a:latin typeface="Times New Roman" panose="02020603050405020304" pitchFamily="18" charset="0"/>
                <a:cs typeface="Times New Roman" panose="02020603050405020304" pitchFamily="18" charset="0"/>
              </a:rPr>
              <a:t>Scrum practitioners do not report significant variation from the ideals of Scrum compared to its concrete use, presumably due to the relatively small and unambiguous set of practices. The most commonly reported reality checks are the encroachment of non-iteration work on to team members, and attempts by management to direct or organize the team, or solve—unasked—its problems. Scrum iterations have also failed when the Scrum Master does not regularly reinforce the project vision and Sprint goals, and the team drifts.</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943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685800" y="533400"/>
            <a:ext cx="7543800" cy="647870"/>
          </a:xfrm>
          <a:noFill/>
        </p:spPr>
        <p:txBody>
          <a:bodyPr vert="horz" wrap="square" lIns="47625" tIns="19050" rIns="47625" bIns="19050" rtlCol="0" anchor="t">
            <a:spAutoFit/>
          </a:bodyPr>
          <a:lstStyle/>
          <a:p>
            <a:r>
              <a:rPr lang="en-US" b="1" dirty="0" smtClean="0"/>
              <a:t>Strengths versus "Other"</a:t>
            </a:r>
            <a:endParaRPr lang="en-US" dirty="0"/>
          </a:p>
        </p:txBody>
      </p:sp>
      <p:sp>
        <p:nvSpPr>
          <p:cNvPr id="5" name="Slide Number Placeholder 4"/>
          <p:cNvSpPr>
            <a:spLocks noGrp="1"/>
          </p:cNvSpPr>
          <p:nvPr>
            <p:ph type="sldNum" sz="quarter" idx="11"/>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pPr defTabSz="685800"/>
            <a:fld id="{F53FDCAE-8D15-4A4F-90D9-3D0ADEE91CA8}" type="slidenum">
              <a:rPr lang="en-US" altLang="en-US" sz="750">
                <a:solidFill>
                  <a:prstClr val="black"/>
                </a:solidFill>
                <a:latin typeface="Helvetica" panose="020B0604020202020204" pitchFamily="34" charset="0"/>
              </a:rPr>
              <a:pPr defTabSz="685800"/>
              <a:t>14</a:t>
            </a:fld>
            <a:endParaRPr lang="en-US" altLang="en-US" sz="750">
              <a:solidFill>
                <a:prstClr val="black"/>
              </a:solidFill>
              <a:latin typeface="Helvetica" panose="020B0604020202020204" pitchFamily="34" charset="0"/>
            </a:endParaRPr>
          </a:p>
        </p:txBody>
      </p:sp>
      <p:sp>
        <p:nvSpPr>
          <p:cNvPr id="7" name="Content Placeholder 2"/>
          <p:cNvSpPr>
            <a:spLocks noGrp="1"/>
          </p:cNvSpPr>
          <p:nvPr>
            <p:ph idx="1"/>
          </p:nvPr>
        </p:nvSpPr>
        <p:spPr>
          <a:xfrm>
            <a:off x="609600" y="1412776"/>
            <a:ext cx="8001000" cy="5064224"/>
          </a:xfrm>
        </p:spPr>
        <p:txBody>
          <a:bodyPr>
            <a:normAutofit/>
          </a:bodyPr>
          <a:lstStyle/>
          <a:p>
            <a:pPr lvl="0" algn="just"/>
            <a:r>
              <a:rPr lang="en-US" sz="2200" dirty="0" smtClean="0">
                <a:latin typeface="Times New Roman" panose="02020603050405020304" pitchFamily="18" charset="0"/>
                <a:cs typeface="Times New Roman" panose="02020603050405020304" pitchFamily="18" charset="0"/>
              </a:rPr>
              <a:t>Simple practices and management </a:t>
            </a:r>
            <a:r>
              <a:rPr lang="en-US" sz="2200" dirty="0" err="1" smtClean="0">
                <a:latin typeface="Times New Roman" panose="02020603050405020304" pitchFamily="18" charset="0"/>
                <a:cs typeface="Times New Roman" panose="02020603050405020304" pitchFamily="18" charset="0"/>
              </a:rPr>
              <a:t>workproducts</a:t>
            </a:r>
            <a:r>
              <a:rPr lang="en-US" sz="2200" dirty="0" smtClean="0">
                <a:latin typeface="Times New Roman" panose="02020603050405020304" pitchFamily="18" charset="0"/>
                <a:cs typeface="Times New Roman" panose="02020603050405020304" pitchFamily="18" charset="0"/>
              </a:rPr>
              <a:t>.</a:t>
            </a:r>
          </a:p>
          <a:p>
            <a:pPr lvl="0" algn="just"/>
            <a:r>
              <a:rPr lang="en-US" sz="2200" dirty="0" smtClean="0">
                <a:latin typeface="Times New Roman" panose="02020603050405020304" pitchFamily="18" charset="0"/>
                <a:cs typeface="Times New Roman" panose="02020603050405020304" pitchFamily="18" charset="0"/>
              </a:rPr>
              <a:t>Individual and team problem solving and self-management.</a:t>
            </a:r>
          </a:p>
          <a:p>
            <a:pPr lvl="0" algn="just"/>
            <a:r>
              <a:rPr lang="en-US" sz="2200" dirty="0" smtClean="0">
                <a:latin typeface="Times New Roman" panose="02020603050405020304" pitchFamily="18" charset="0"/>
                <a:cs typeface="Times New Roman" panose="02020603050405020304" pitchFamily="18" charset="0"/>
              </a:rPr>
              <a:t>Evolutionary and incremental requirements and development, and adaptive behavior.</a:t>
            </a:r>
          </a:p>
          <a:p>
            <a:pPr lvl="0" algn="just"/>
            <a:r>
              <a:rPr lang="en-US" sz="2200" dirty="0" smtClean="0">
                <a:latin typeface="Times New Roman" panose="02020603050405020304" pitchFamily="18" charset="0"/>
                <a:cs typeface="Times New Roman" panose="02020603050405020304" pitchFamily="18" charset="0"/>
              </a:rPr>
              <a:t>Customer participation and steering.</a:t>
            </a:r>
          </a:p>
          <a:p>
            <a:pPr lvl="0" algn="just"/>
            <a:r>
              <a:rPr lang="en-US" sz="2200" dirty="0" smtClean="0">
                <a:latin typeface="Times New Roman" panose="02020603050405020304" pitchFamily="18" charset="0"/>
                <a:cs typeface="Times New Roman" panose="02020603050405020304" pitchFamily="18" charset="0"/>
              </a:rPr>
              <a:t>Focus.</a:t>
            </a:r>
          </a:p>
          <a:p>
            <a:pPr lvl="0" algn="just"/>
            <a:r>
              <a:rPr lang="en-US" sz="2200" dirty="0" smtClean="0">
                <a:latin typeface="Times New Roman" panose="02020603050405020304" pitchFamily="18" charset="0"/>
                <a:cs typeface="Times New Roman" panose="02020603050405020304" pitchFamily="18" charset="0"/>
              </a:rPr>
              <a:t>Openness and visibility.</a:t>
            </a:r>
          </a:p>
          <a:p>
            <a:pPr lvl="0" algn="just"/>
            <a:r>
              <a:rPr lang="en-US" sz="2200" dirty="0" smtClean="0">
                <a:latin typeface="Times New Roman" panose="02020603050405020304" pitchFamily="18" charset="0"/>
                <a:cs typeface="Times New Roman" panose="02020603050405020304" pitchFamily="18" charset="0"/>
              </a:rPr>
              <a:t>Easily combined with other methods.</a:t>
            </a:r>
          </a:p>
          <a:p>
            <a:pPr lvl="0" algn="just"/>
            <a:r>
              <a:rPr lang="en-US" sz="2200" dirty="0" smtClean="0">
                <a:latin typeface="Times New Roman" panose="02020603050405020304" pitchFamily="18" charset="0"/>
                <a:cs typeface="Times New Roman" panose="02020603050405020304" pitchFamily="18" charset="0"/>
              </a:rPr>
              <a:t>Team communication, learning, and value-building.</a:t>
            </a:r>
          </a:p>
          <a:p>
            <a:pPr lvl="0" algn="just"/>
            <a:r>
              <a:rPr lang="en-US" sz="2200" dirty="0" smtClean="0">
                <a:latin typeface="Times New Roman" panose="02020603050405020304" pitchFamily="18" charset="0"/>
                <a:cs typeface="Times New Roman" panose="02020603050405020304" pitchFamily="18" charset="0"/>
              </a:rPr>
              <a:t>Team building via the daily Scrum, even if not in common project room.</a:t>
            </a:r>
          </a:p>
          <a:p>
            <a:pPr>
              <a:buNone/>
            </a:pPr>
            <a:r>
              <a:rPr lang="en-US" sz="2200" b="1" dirty="0" smtClean="0">
                <a:solidFill>
                  <a:srgbClr val="C00000"/>
                </a:solidFill>
                <a:latin typeface="Times New Roman" panose="02020603050405020304" pitchFamily="18" charset="0"/>
                <a:cs typeface="Times New Roman" panose="02020603050405020304" pitchFamily="18" charset="0"/>
              </a:rPr>
              <a:t>Other: </a:t>
            </a:r>
            <a:r>
              <a:rPr lang="en-US" sz="2200" dirty="0" smtClean="0">
                <a:latin typeface="Times New Roman" panose="02020603050405020304" pitchFamily="18" charset="0"/>
                <a:cs typeface="Times New Roman" panose="02020603050405020304" pitchFamily="18" charset="0"/>
              </a:rPr>
              <a:t>Could be viewed as a weakness, strength, or deliberate desirable exclusion, depending on point of view.</a:t>
            </a:r>
          </a:p>
          <a:p>
            <a:pPr>
              <a:buFont typeface="Arial" charset="0"/>
              <a:buNone/>
            </a:pPr>
            <a:endParaRPr lang="en-US"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429065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History of Scrum</a:t>
            </a:r>
            <a:endParaRPr lang="en-IN" b="1" dirty="0"/>
          </a:p>
        </p:txBody>
      </p:sp>
      <p:sp>
        <p:nvSpPr>
          <p:cNvPr id="3" name="Content Placeholder 2"/>
          <p:cNvSpPr>
            <a:spLocks noGrp="1"/>
          </p:cNvSpPr>
          <p:nvPr>
            <p:ph sz="quarter" idx="1"/>
          </p:nvPr>
        </p:nvSpPr>
        <p:spPr>
          <a:xfrm>
            <a:off x="301752" y="1527048"/>
            <a:ext cx="8503920" cy="4998296"/>
          </a:xfrm>
        </p:spPr>
        <p:txBody>
          <a:bodyPr/>
          <a:lstStyle/>
          <a:p>
            <a:endParaRPr lang="en-IN"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966" b="3992"/>
          <a:stretch/>
        </p:blipFill>
        <p:spPr bwMode="auto">
          <a:xfrm>
            <a:off x="1043608" y="1536192"/>
            <a:ext cx="6696744" cy="4773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3147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533400" y="1676400"/>
            <a:ext cx="7886700" cy="2971800"/>
          </a:xfrm>
        </p:spPr>
        <p:txBody>
          <a:bodyPr>
            <a:normAutofit fontScale="92500" lnSpcReduction="10000"/>
          </a:bodyPr>
          <a:lstStyle/>
          <a:p>
            <a:pPr marL="457200" indent="-457200">
              <a:buAutoNum type="arabicPeriod"/>
            </a:pPr>
            <a:endParaRPr lang="en-US" sz="2400" dirty="0" smtClean="0"/>
          </a:p>
          <a:p>
            <a:pPr marL="457200" indent="-457200">
              <a:buFont typeface="Wingdings 2"/>
              <a:buAutoNum type="arabicPeriod"/>
            </a:pPr>
            <a:r>
              <a:rPr lang="en-US" altLang="en-US" sz="2400" dirty="0" smtClean="0"/>
              <a:t>Advantages of Scrum Meeting.</a:t>
            </a:r>
          </a:p>
          <a:p>
            <a:pPr marL="457200" indent="-457200">
              <a:buFont typeface="Wingdings 2"/>
              <a:buAutoNum type="arabicPeriod"/>
            </a:pPr>
            <a:r>
              <a:rPr lang="en-US" altLang="en-US" sz="2400" dirty="0"/>
              <a:t>List out the values of scrum.</a:t>
            </a:r>
          </a:p>
          <a:p>
            <a:pPr marL="457200" indent="-457200">
              <a:buAutoNum type="arabicPeriod"/>
            </a:pPr>
            <a:r>
              <a:rPr lang="en-US" sz="2400" dirty="0" smtClean="0"/>
              <a:t>List </a:t>
            </a:r>
            <a:r>
              <a:rPr lang="en-US" sz="2400" dirty="0" smtClean="0"/>
              <a:t>out the Adoption Strategies.</a:t>
            </a:r>
          </a:p>
          <a:p>
            <a:pPr marL="457200" indent="-457200">
              <a:buAutoNum type="arabicPeriod" startAt="2"/>
            </a:pPr>
            <a:r>
              <a:rPr lang="en-US" sz="2400" dirty="0" smtClean="0"/>
              <a:t>Explain Process Mixtures of scrum.</a:t>
            </a:r>
          </a:p>
          <a:p>
            <a:pPr marL="457200" indent="-457200">
              <a:buAutoNum type="arabicPeriod" startAt="3"/>
            </a:pPr>
            <a:r>
              <a:rPr lang="en-US" altLang="en-US" sz="2400" dirty="0" smtClean="0"/>
              <a:t>List out the strengths of  Scrum.</a:t>
            </a:r>
          </a:p>
          <a:p>
            <a:pPr marL="457200" indent="-457200">
              <a:buAutoNum type="arabicPeriod" startAt="3"/>
            </a:pPr>
            <a:r>
              <a:rPr lang="en-US" altLang="en-US" sz="2400" dirty="0" smtClean="0"/>
              <a:t>List out common mistakes and misunderstandings of scrum.</a:t>
            </a:r>
          </a:p>
        </p:txBody>
      </p:sp>
    </p:spTree>
    <p:extLst>
      <p:ext uri="{BB962C8B-B14F-4D97-AF65-F5344CB8AC3E}">
        <p14:creationId xmlns:p14="http://schemas.microsoft.com/office/powerpoint/2010/main" val="2944411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381000" y="304800"/>
            <a:ext cx="8305800" cy="475060"/>
          </a:xfrm>
        </p:spPr>
        <p:txBody>
          <a:bodyPr>
            <a:normAutofit fontScale="90000"/>
          </a:bodyPr>
          <a:lstStyle/>
          <a:p>
            <a:r>
              <a:rPr lang="en-US" dirty="0" smtClean="0"/>
              <a:t>The Scrum Meeting: Details</a:t>
            </a:r>
            <a:endParaRPr lang="en-US" dirty="0"/>
          </a:p>
        </p:txBody>
      </p:sp>
      <p:sp>
        <p:nvSpPr>
          <p:cNvPr id="9221" name="Rectangle 3"/>
          <p:cNvSpPr>
            <a:spLocks noGrp="1" noChangeArrowheads="1"/>
          </p:cNvSpPr>
          <p:nvPr>
            <p:ph idx="1"/>
          </p:nvPr>
        </p:nvSpPr>
        <p:spPr>
          <a:xfrm>
            <a:off x="609600" y="1412776"/>
            <a:ext cx="8077200" cy="5112568"/>
          </a:xfrm>
        </p:spPr>
        <p:txBody>
          <a:bodyPr>
            <a:noAutofit/>
          </a:bodyPr>
          <a:lstStyle/>
          <a:p>
            <a:r>
              <a:rPr lang="en-US" sz="2400" dirty="0" smtClean="0">
                <a:latin typeface="Times New Roman" panose="02020603050405020304" pitchFamily="18" charset="0"/>
                <a:cs typeface="Times New Roman" panose="02020603050405020304" pitchFamily="18" charset="0"/>
              </a:rPr>
              <a:t>The Scrum Meeting—or scrum—is the heartbeat of Scrum and the project. Each workday at the same time and place, hold a meeting with the team members </a:t>
            </a:r>
            <a:r>
              <a:rPr lang="en-US" sz="2400" i="1" dirty="0" smtClean="0">
                <a:latin typeface="Times New Roman" panose="02020603050405020304" pitchFamily="18" charset="0"/>
                <a:cs typeface="Times New Roman" panose="02020603050405020304" pitchFamily="18" charset="0"/>
              </a:rPr>
              <a:t>standing </a:t>
            </a:r>
            <a:r>
              <a:rPr lang="en-US" sz="2400" dirty="0" smtClean="0">
                <a:latin typeface="Times New Roman" panose="02020603050405020304" pitchFamily="18" charset="0"/>
                <a:cs typeface="Times New Roman" panose="02020603050405020304" pitchFamily="18" charset="0"/>
              </a:rPr>
              <a:t>in a circle, at which time the same special questions are answered by each member:</a:t>
            </a:r>
          </a:p>
          <a:p>
            <a:pPr>
              <a:buNone/>
            </a:pPr>
            <a:r>
              <a:rPr lang="en-US" sz="2400" b="1" dirty="0" smtClean="0">
                <a:latin typeface="Times New Roman" panose="02020603050405020304" pitchFamily="18" charset="0"/>
                <a:cs typeface="Times New Roman" panose="02020603050405020304" pitchFamily="18" charset="0"/>
              </a:rPr>
              <a:t>1. </a:t>
            </a:r>
            <a:r>
              <a:rPr lang="en-US" sz="2400" dirty="0" smtClean="0">
                <a:latin typeface="Times New Roman" panose="02020603050405020304" pitchFamily="18" charset="0"/>
                <a:cs typeface="Times New Roman" panose="02020603050405020304" pitchFamily="18" charset="0"/>
              </a:rPr>
              <a:t>What have you done since the last Scrum?</a:t>
            </a:r>
          </a:p>
          <a:p>
            <a:pPr>
              <a:buNone/>
            </a:pPr>
            <a:r>
              <a:rPr lang="en-US" sz="2400" b="1" dirty="0" smtClean="0">
                <a:latin typeface="Times New Roman" panose="02020603050405020304" pitchFamily="18" charset="0"/>
                <a:cs typeface="Times New Roman" panose="02020603050405020304" pitchFamily="18" charset="0"/>
              </a:rPr>
              <a:t>2. </a:t>
            </a:r>
            <a:r>
              <a:rPr lang="en-US" sz="2400" dirty="0" smtClean="0">
                <a:latin typeface="Times New Roman" panose="02020603050405020304" pitchFamily="18" charset="0"/>
                <a:cs typeface="Times New Roman" panose="02020603050405020304" pitchFamily="18" charset="0"/>
              </a:rPr>
              <a:t>What will you do between now and the next Scrum?</a:t>
            </a:r>
          </a:p>
          <a:p>
            <a:pPr>
              <a:buNone/>
            </a:pPr>
            <a:r>
              <a:rPr lang="en-US" sz="2400" b="1" dirty="0" smtClean="0">
                <a:latin typeface="Times New Roman" panose="02020603050405020304" pitchFamily="18" charset="0"/>
                <a:cs typeface="Times New Roman" panose="02020603050405020304" pitchFamily="18" charset="0"/>
              </a:rPr>
              <a:t>3. </a:t>
            </a:r>
            <a:r>
              <a:rPr lang="en-US" sz="2400" dirty="0" smtClean="0">
                <a:latin typeface="Times New Roman" panose="02020603050405020304" pitchFamily="18" charset="0"/>
                <a:cs typeface="Times New Roman" panose="02020603050405020304" pitchFamily="18" charset="0"/>
              </a:rPr>
              <a:t>What is getting in the way (blocks) of meeting the iteration goals?</a:t>
            </a:r>
          </a:p>
          <a:p>
            <a:pPr>
              <a:buNone/>
            </a:pPr>
            <a:r>
              <a:rPr lang="en-US" sz="2400" b="1" dirty="0" smtClean="0">
                <a:latin typeface="Times New Roman" panose="02020603050405020304" pitchFamily="18" charset="0"/>
                <a:cs typeface="Times New Roman" panose="02020603050405020304" pitchFamily="18" charset="0"/>
              </a:rPr>
              <a:t>4. </a:t>
            </a:r>
            <a:r>
              <a:rPr lang="en-US" sz="2400" dirty="0" smtClean="0">
                <a:latin typeface="Times New Roman" panose="02020603050405020304" pitchFamily="18" charset="0"/>
                <a:cs typeface="Times New Roman" panose="02020603050405020304" pitchFamily="18" charset="0"/>
              </a:rPr>
              <a:t>Any tasks to add to the Sprint Backlog</a:t>
            </a:r>
          </a:p>
          <a:p>
            <a:pPr>
              <a:buNone/>
            </a:pPr>
            <a:r>
              <a:rPr lang="en-US" sz="2400" b="1" dirty="0" smtClean="0">
                <a:latin typeface="Times New Roman" panose="02020603050405020304" pitchFamily="18" charset="0"/>
                <a:cs typeface="Times New Roman" panose="02020603050405020304" pitchFamily="18" charset="0"/>
              </a:rPr>
              <a:t>5. </a:t>
            </a:r>
            <a:r>
              <a:rPr lang="en-US" sz="2400" dirty="0" smtClean="0">
                <a:latin typeface="Times New Roman" panose="02020603050405020304" pitchFamily="18" charset="0"/>
                <a:cs typeface="Times New Roman" panose="02020603050405020304" pitchFamily="18" charset="0"/>
              </a:rPr>
              <a:t>The last question provides an efficient forum for a continuously improving and learning group</a:t>
            </a:r>
          </a:p>
          <a:p>
            <a:pPr algn="just" eaLnBrk="1" hangingPunct="1">
              <a:lnSpc>
                <a:spcPct val="90000"/>
              </a:lnSpc>
            </a:pPr>
            <a:endParaRPr lang="en-US" altLang="en-US"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pPr defTabSz="685800"/>
            <a:fld id="{9149B8E4-C25E-4212-A529-916362F2573F}" type="slidenum">
              <a:rPr lang="en-US" altLang="en-US" sz="750">
                <a:solidFill>
                  <a:prstClr val="black"/>
                </a:solidFill>
                <a:latin typeface="Helvetica" panose="020B0604020202020204" pitchFamily="34" charset="0"/>
              </a:rPr>
              <a:pPr defTabSz="685800"/>
              <a:t>2</a:t>
            </a:fld>
            <a:endParaRPr lang="en-US" altLang="en-US" sz="750">
              <a:solidFill>
                <a:prstClr val="black"/>
              </a:solidFill>
              <a:latin typeface="Helvetica" panose="020B0604020202020204" pitchFamily="34" charset="0"/>
            </a:endParaRPr>
          </a:p>
        </p:txBody>
      </p:sp>
    </p:spTree>
    <p:extLst>
      <p:ext uri="{BB962C8B-B14F-4D97-AF65-F5344CB8AC3E}">
        <p14:creationId xmlns:p14="http://schemas.microsoft.com/office/powerpoint/2010/main" val="4018792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762000" y="609600"/>
            <a:ext cx="6713621" cy="436144"/>
          </a:xfrm>
        </p:spPr>
        <p:txBody>
          <a:bodyPr>
            <a:normAutofit fontScale="90000"/>
          </a:bodyPr>
          <a:lstStyle/>
          <a:p>
            <a:r>
              <a:rPr lang="en-US" altLang="en-US" dirty="0" smtClean="0"/>
              <a:t>Some key practices </a:t>
            </a:r>
            <a:endParaRPr lang="en-US" altLang="en-US" dirty="0"/>
          </a:p>
        </p:txBody>
      </p:sp>
      <p:sp>
        <p:nvSpPr>
          <p:cNvPr id="4101" name="Rectangle 3"/>
          <p:cNvSpPr>
            <a:spLocks noGrp="1" noChangeArrowheads="1"/>
          </p:cNvSpPr>
          <p:nvPr>
            <p:ph idx="1"/>
          </p:nvPr>
        </p:nvSpPr>
        <p:spPr>
          <a:xfrm>
            <a:off x="685800" y="1600201"/>
            <a:ext cx="7886700" cy="3886200"/>
          </a:xfrm>
        </p:spPr>
        <p:txBody>
          <a:bodyPr>
            <a:normAutofit/>
          </a:bodyPr>
          <a:lstStyle/>
          <a:p>
            <a:r>
              <a:rPr lang="en-US" altLang="en-US" sz="2400" i="1" dirty="0" smtClean="0">
                <a:latin typeface="Palatino" pitchFamily="-128" charset="0"/>
              </a:rPr>
              <a:t>self-directed and self-organizing team</a:t>
            </a:r>
          </a:p>
          <a:p>
            <a:r>
              <a:rPr lang="en-US" altLang="en-US" sz="2400" i="1" dirty="0" smtClean="0">
                <a:latin typeface="Palatino" pitchFamily="-128" charset="0"/>
              </a:rPr>
              <a:t>no external addition of work to an iteration, once chosen</a:t>
            </a:r>
          </a:p>
          <a:p>
            <a:r>
              <a:rPr lang="en-US" altLang="en-US" sz="2400" i="1" dirty="0" smtClean="0">
                <a:latin typeface="Palatino" pitchFamily="-128" charset="0"/>
              </a:rPr>
              <a:t>daily stand-up meeting with special questions</a:t>
            </a:r>
          </a:p>
          <a:p>
            <a:r>
              <a:rPr lang="en-US" altLang="en-US" sz="2400" i="1" dirty="0" smtClean="0">
                <a:latin typeface="Palatino" pitchFamily="-128" charset="0"/>
              </a:rPr>
              <a:t>usually 30-calendar day iterations</a:t>
            </a:r>
          </a:p>
          <a:p>
            <a:r>
              <a:rPr lang="en-US" altLang="en-US" sz="2400" i="1" dirty="0" smtClean="0">
                <a:latin typeface="Palatino" pitchFamily="-128" charset="0"/>
              </a:rPr>
              <a:t>demo to external stakeholders at end of each iteration</a:t>
            </a:r>
          </a:p>
          <a:p>
            <a:r>
              <a:rPr lang="en-US" altLang="en-US" sz="2400" i="1" dirty="0" smtClean="0">
                <a:latin typeface="Palatino" pitchFamily="-128" charset="0"/>
              </a:rPr>
              <a:t>each iteration, client-driven adaptive planning</a:t>
            </a:r>
            <a:endParaRPr lang="en-US" altLang="en-US" sz="2400" i="1" dirty="0">
              <a:latin typeface="Palatino" pitchFamily="-128" charset="0"/>
            </a:endParaRPr>
          </a:p>
        </p:txBody>
      </p:sp>
      <p:sp>
        <p:nvSpPr>
          <p:cNvPr id="5" name="Slide Number Placeholder 4"/>
          <p:cNvSpPr>
            <a:spLocks noGrp="1"/>
          </p:cNvSpPr>
          <p:nvPr>
            <p:ph type="sldNum" sz="quarter" idx="11"/>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79C84908-C73A-41A6-8B28-E25C5B584E60}" type="slidenum">
              <a:rPr lang="en-US" altLang="en-US" sz="750">
                <a:latin typeface="Helvetica" panose="020B0604020202020204" pitchFamily="34" charset="0"/>
              </a:rPr>
              <a:pPr/>
              <a:t>3</a:t>
            </a:fld>
            <a:endParaRPr lang="en-US" altLang="en-US" sz="750">
              <a:latin typeface="Helvetica" panose="020B0604020202020204" pitchFamily="34" charset="0"/>
            </a:endParaRPr>
          </a:p>
        </p:txBody>
      </p:sp>
    </p:spTree>
    <p:extLst>
      <p:ext uri="{BB962C8B-B14F-4D97-AF65-F5344CB8AC3E}">
        <p14:creationId xmlns:p14="http://schemas.microsoft.com/office/powerpoint/2010/main" val="2846587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3600" b="1" dirty="0" smtClean="0">
                <a:solidFill>
                  <a:schemeClr val="tx2"/>
                </a:solidFill>
              </a:rPr>
              <a:t/>
            </a:r>
            <a:br>
              <a:rPr lang="en-US" sz="3600" b="1" dirty="0" smtClean="0">
                <a:solidFill>
                  <a:schemeClr val="tx2"/>
                </a:solidFill>
              </a:rPr>
            </a:br>
            <a:r>
              <a:rPr lang="en-US" sz="3600" b="1" dirty="0">
                <a:solidFill>
                  <a:schemeClr val="tx2"/>
                </a:solidFill>
              </a:rPr>
              <a:t/>
            </a:r>
            <a:br>
              <a:rPr lang="en-US" sz="3600" b="1" dirty="0">
                <a:solidFill>
                  <a:schemeClr val="tx2"/>
                </a:solidFill>
              </a:rPr>
            </a:br>
            <a:r>
              <a:rPr lang="en-US" sz="3600" dirty="0" smtClean="0">
                <a:solidFill>
                  <a:schemeClr val="accent3"/>
                </a:solidFill>
              </a:rPr>
              <a:t>Other Practices and Values</a:t>
            </a:r>
            <a:endParaRPr lang="en-IN" dirty="0">
              <a:solidFill>
                <a:schemeClr val="accent3"/>
              </a:solidFill>
            </a:endParaRPr>
          </a:p>
        </p:txBody>
      </p:sp>
      <p:sp>
        <p:nvSpPr>
          <p:cNvPr id="3" name="Content Placeholder 2"/>
          <p:cNvSpPr>
            <a:spLocks noGrp="1"/>
          </p:cNvSpPr>
          <p:nvPr>
            <p:ph sz="quarter" idx="1"/>
          </p:nvPr>
        </p:nvSpPr>
        <p:spPr/>
        <p:txBody>
          <a:bodyPr>
            <a:normAutofit fontScale="55000" lnSpcReduction="20000"/>
          </a:bodyPr>
          <a:lstStyle/>
          <a:p>
            <a:pPr marL="0" lvl="0" indent="0" algn="just" fontAlgn="base">
              <a:lnSpc>
                <a:spcPct val="90000"/>
              </a:lnSpc>
              <a:spcBef>
                <a:spcPts val="1000"/>
              </a:spcBef>
              <a:spcAft>
                <a:spcPct val="0"/>
              </a:spcAft>
              <a:buNone/>
            </a:pPr>
            <a:r>
              <a:rPr lang="en-US" sz="3800" dirty="0">
                <a:solidFill>
                  <a:schemeClr val="tx2"/>
                </a:solidFill>
                <a:latin typeface="Times New Roman" panose="02020603050405020304" pitchFamily="18" charset="0"/>
                <a:cs typeface="Times New Roman" panose="02020603050405020304" pitchFamily="18" charset="0"/>
              </a:rPr>
              <a:t>Other </a:t>
            </a:r>
            <a:r>
              <a:rPr lang="en-US" sz="3800" dirty="0" smtClean="0">
                <a:solidFill>
                  <a:schemeClr val="tx2"/>
                </a:solidFill>
                <a:latin typeface="Times New Roman" panose="02020603050405020304" pitchFamily="18" charset="0"/>
                <a:cs typeface="Times New Roman" panose="02020603050405020304" pitchFamily="18" charset="0"/>
              </a:rPr>
              <a:t>Practices:</a:t>
            </a:r>
            <a:endParaRPr lang="en-US" altLang="en-US" sz="3800" dirty="0" smtClean="0">
              <a:latin typeface="Times New Roman" panose="02020603050405020304" pitchFamily="18" charset="0"/>
              <a:cs typeface="Times New Roman" panose="02020603050405020304" pitchFamily="18" charset="0"/>
            </a:endParaRPr>
          </a:p>
          <a:p>
            <a:pPr marL="228600" lvl="0" indent="-228600" algn="just" fontAlgn="base">
              <a:lnSpc>
                <a:spcPct val="90000"/>
              </a:lnSpc>
              <a:spcBef>
                <a:spcPts val="1000"/>
              </a:spcBef>
              <a:spcAft>
                <a:spcPct val="0"/>
              </a:spcAft>
              <a:buFont typeface="Arial" charset="0"/>
              <a:buChar char="•"/>
            </a:pPr>
            <a:r>
              <a:rPr lang="en-US" altLang="en-US" sz="3800" dirty="0" smtClean="0">
                <a:latin typeface="Times New Roman" panose="02020603050405020304" pitchFamily="18" charset="0"/>
                <a:cs typeface="Times New Roman" panose="02020603050405020304" pitchFamily="18" charset="0"/>
              </a:rPr>
              <a:t>Workers </a:t>
            </a:r>
            <a:r>
              <a:rPr lang="en-US" altLang="en-US" sz="3800" dirty="0">
                <a:latin typeface="Times New Roman" panose="02020603050405020304" pitchFamily="18" charset="0"/>
                <a:cs typeface="Times New Roman" panose="02020603050405020304" pitchFamily="18" charset="0"/>
              </a:rPr>
              <a:t>daily update the Sprint Backlog</a:t>
            </a:r>
          </a:p>
          <a:p>
            <a:pPr marL="228600" lvl="0" indent="-228600" algn="just" fontAlgn="base">
              <a:lnSpc>
                <a:spcPct val="90000"/>
              </a:lnSpc>
              <a:spcBef>
                <a:spcPts val="1000"/>
              </a:spcBef>
              <a:spcAft>
                <a:spcPct val="0"/>
              </a:spcAft>
              <a:buFont typeface="Arial" charset="0"/>
              <a:buChar char="•"/>
            </a:pPr>
            <a:r>
              <a:rPr lang="en-US" altLang="en-US" sz="3800" dirty="0">
                <a:latin typeface="Times New Roman" panose="02020603050405020304" pitchFamily="18" charset="0"/>
                <a:cs typeface="Times New Roman" panose="02020603050405020304" pitchFamily="18" charset="0"/>
              </a:rPr>
              <a:t>No PERT charts allowed</a:t>
            </a:r>
          </a:p>
          <a:p>
            <a:pPr marL="228600" lvl="0" indent="-228600" algn="just" fontAlgn="base">
              <a:lnSpc>
                <a:spcPct val="90000"/>
              </a:lnSpc>
              <a:spcBef>
                <a:spcPts val="1000"/>
              </a:spcBef>
              <a:spcAft>
                <a:spcPct val="0"/>
              </a:spcAft>
              <a:buFont typeface="Arial" charset="0"/>
              <a:buChar char="•"/>
            </a:pPr>
            <a:r>
              <a:rPr lang="en-US" altLang="en-US" sz="3800" dirty="0">
                <a:latin typeface="Times New Roman" panose="02020603050405020304" pitchFamily="18" charset="0"/>
                <a:cs typeface="Times New Roman" panose="02020603050405020304" pitchFamily="18" charset="0"/>
              </a:rPr>
              <a:t>Scrum Master reinforces vision</a:t>
            </a:r>
          </a:p>
          <a:p>
            <a:pPr marL="228600" lvl="0" indent="-228600" algn="just" fontAlgn="base">
              <a:lnSpc>
                <a:spcPct val="90000"/>
              </a:lnSpc>
              <a:spcBef>
                <a:spcPts val="1000"/>
              </a:spcBef>
              <a:spcAft>
                <a:spcPct val="0"/>
              </a:spcAft>
              <a:buFont typeface="Arial" charset="0"/>
              <a:buChar char="•"/>
            </a:pPr>
            <a:r>
              <a:rPr lang="en-US" altLang="en-US" sz="3800" dirty="0">
                <a:latin typeface="Times New Roman" panose="02020603050405020304" pitchFamily="18" charset="0"/>
                <a:cs typeface="Times New Roman" panose="02020603050405020304" pitchFamily="18" charset="0"/>
              </a:rPr>
              <a:t>Replace ineffective Scrum Master</a:t>
            </a:r>
          </a:p>
          <a:p>
            <a:pPr marL="0" indent="0">
              <a:buNone/>
            </a:pPr>
            <a:r>
              <a:rPr lang="en-IN" sz="3800" dirty="0" smtClean="0">
                <a:solidFill>
                  <a:schemeClr val="tx2"/>
                </a:solidFill>
                <a:latin typeface="Times New Roman" panose="02020603050405020304" pitchFamily="18" charset="0"/>
                <a:cs typeface="Times New Roman" panose="02020603050405020304" pitchFamily="18" charset="0"/>
              </a:rPr>
              <a:t>Scrum Values:</a:t>
            </a:r>
          </a:p>
          <a:p>
            <a:r>
              <a:rPr lang="en-US" sz="3800" dirty="0" smtClean="0">
                <a:solidFill>
                  <a:schemeClr val="tx2"/>
                </a:solidFill>
                <a:latin typeface="Times New Roman" panose="02020603050405020304" pitchFamily="18" charset="0"/>
                <a:cs typeface="Times New Roman" panose="02020603050405020304" pitchFamily="18" charset="0"/>
              </a:rPr>
              <a:t>Commitment:</a:t>
            </a:r>
            <a:r>
              <a:rPr lang="en-US" sz="3800" b="1" dirty="0" smtClean="0">
                <a:latin typeface="Times New Roman" panose="02020603050405020304" pitchFamily="18" charset="0"/>
                <a:cs typeface="Times New Roman" panose="02020603050405020304" pitchFamily="18" charset="0"/>
              </a:rPr>
              <a:t> </a:t>
            </a:r>
            <a:r>
              <a:rPr lang="en-US" sz="3800" dirty="0" smtClean="0">
                <a:latin typeface="Times New Roman" panose="02020603050405020304" pitchFamily="18" charset="0"/>
                <a:cs typeface="Times New Roman" panose="02020603050405020304" pitchFamily="18" charset="0"/>
              </a:rPr>
              <a:t>Team </a:t>
            </a:r>
            <a:r>
              <a:rPr lang="en-US" sz="3800" dirty="0">
                <a:latin typeface="Times New Roman" panose="02020603050405020304" pitchFamily="18" charset="0"/>
                <a:cs typeface="Times New Roman" panose="02020603050405020304" pitchFamily="18" charset="0"/>
              </a:rPr>
              <a:t>members personally commit to achieving team goals</a:t>
            </a:r>
          </a:p>
          <a:p>
            <a:r>
              <a:rPr lang="en-US" sz="3800" dirty="0" smtClean="0">
                <a:solidFill>
                  <a:schemeClr val="tx2"/>
                </a:solidFill>
                <a:latin typeface="Times New Roman" panose="02020603050405020304" pitchFamily="18" charset="0"/>
                <a:cs typeface="Times New Roman" panose="02020603050405020304" pitchFamily="18" charset="0"/>
              </a:rPr>
              <a:t>Courage:</a:t>
            </a:r>
            <a:r>
              <a:rPr lang="en-US" sz="3800" dirty="0" smtClean="0">
                <a:latin typeface="Times New Roman" panose="02020603050405020304" pitchFamily="18" charset="0"/>
                <a:cs typeface="Times New Roman" panose="02020603050405020304" pitchFamily="18" charset="0"/>
              </a:rPr>
              <a:t> Team </a:t>
            </a:r>
            <a:r>
              <a:rPr lang="en-US" sz="3800" dirty="0">
                <a:latin typeface="Times New Roman" panose="02020603050405020304" pitchFamily="18" charset="0"/>
                <a:cs typeface="Times New Roman" panose="02020603050405020304" pitchFamily="18" charset="0"/>
              </a:rPr>
              <a:t>members do the right thing and work on tough problems.</a:t>
            </a:r>
          </a:p>
          <a:p>
            <a:r>
              <a:rPr lang="en-US" sz="3800" dirty="0" smtClean="0">
                <a:solidFill>
                  <a:schemeClr val="tx2"/>
                </a:solidFill>
                <a:latin typeface="Times New Roman" panose="02020603050405020304" pitchFamily="18" charset="0"/>
                <a:cs typeface="Times New Roman" panose="02020603050405020304" pitchFamily="18" charset="0"/>
              </a:rPr>
              <a:t>Focus: </a:t>
            </a:r>
            <a:r>
              <a:rPr lang="en-US" sz="3800" dirty="0" smtClean="0">
                <a:latin typeface="Times New Roman" panose="02020603050405020304" pitchFamily="18" charset="0"/>
                <a:cs typeface="Times New Roman" panose="02020603050405020304" pitchFamily="18" charset="0"/>
              </a:rPr>
              <a:t>Concentrate </a:t>
            </a:r>
            <a:r>
              <a:rPr lang="en-US" sz="3800" dirty="0">
                <a:latin typeface="Times New Roman" panose="02020603050405020304" pitchFamily="18" charset="0"/>
                <a:cs typeface="Times New Roman" panose="02020603050405020304" pitchFamily="18" charset="0"/>
              </a:rPr>
              <a:t>on the work identified for the sprint and the goals of the team.</a:t>
            </a:r>
          </a:p>
          <a:p>
            <a:r>
              <a:rPr lang="en-US" sz="3800" dirty="0" smtClean="0">
                <a:solidFill>
                  <a:schemeClr val="tx2"/>
                </a:solidFill>
                <a:latin typeface="Times New Roman" panose="02020603050405020304" pitchFamily="18" charset="0"/>
                <a:cs typeface="Times New Roman" panose="02020603050405020304" pitchFamily="18" charset="0"/>
              </a:rPr>
              <a:t>Openness: </a:t>
            </a:r>
            <a:r>
              <a:rPr lang="en-US" sz="3800" dirty="0" smtClean="0">
                <a:latin typeface="Times New Roman" panose="02020603050405020304" pitchFamily="18" charset="0"/>
                <a:cs typeface="Times New Roman" panose="02020603050405020304" pitchFamily="18" charset="0"/>
              </a:rPr>
              <a:t>Team </a:t>
            </a:r>
            <a:r>
              <a:rPr lang="en-US" sz="3800" dirty="0">
                <a:latin typeface="Times New Roman" panose="02020603050405020304" pitchFamily="18" charset="0"/>
                <a:cs typeface="Times New Roman" panose="02020603050405020304" pitchFamily="18" charset="0"/>
              </a:rPr>
              <a:t>members and stakeholders are open about all the work and the challenges the team encounters.</a:t>
            </a:r>
          </a:p>
          <a:p>
            <a:r>
              <a:rPr lang="en-US" sz="3800" dirty="0" smtClean="0">
                <a:solidFill>
                  <a:schemeClr val="tx2"/>
                </a:solidFill>
                <a:latin typeface="Times New Roman" panose="02020603050405020304" pitchFamily="18" charset="0"/>
                <a:cs typeface="Times New Roman" panose="02020603050405020304" pitchFamily="18" charset="0"/>
              </a:rPr>
              <a:t>Respect: </a:t>
            </a:r>
            <a:r>
              <a:rPr lang="en-US" sz="3800" dirty="0" smtClean="0">
                <a:latin typeface="Times New Roman" panose="02020603050405020304" pitchFamily="18" charset="0"/>
                <a:cs typeface="Times New Roman" panose="02020603050405020304" pitchFamily="18" charset="0"/>
              </a:rPr>
              <a:t>Team </a:t>
            </a:r>
            <a:r>
              <a:rPr lang="en-US" sz="3800" dirty="0">
                <a:latin typeface="Times New Roman" panose="02020603050405020304" pitchFamily="18" charset="0"/>
                <a:cs typeface="Times New Roman" panose="02020603050405020304" pitchFamily="18" charset="0"/>
              </a:rPr>
              <a:t>members respect each other to be capable and independent</a:t>
            </a:r>
            <a:r>
              <a:rPr lang="en-US" sz="2900" dirty="0">
                <a:latin typeface="Times New Roman" panose="02020603050405020304" pitchFamily="18" charset="0"/>
                <a:cs typeface="Times New Roman" panose="02020603050405020304" pitchFamily="18" charset="0"/>
              </a:rPr>
              <a:t>.</a:t>
            </a:r>
          </a:p>
          <a:p>
            <a:endParaRPr lang="en-IN" sz="29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854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381000" y="304800"/>
            <a:ext cx="8534400" cy="675928"/>
          </a:xfrm>
        </p:spPr>
        <p:txBody>
          <a:bodyPr>
            <a:normAutofit fontScale="90000"/>
          </a:bodyPr>
          <a:lstStyle/>
          <a:p>
            <a:r>
              <a:rPr lang="en-US" sz="3200" b="1" dirty="0"/>
              <a:t/>
            </a:r>
            <a:br>
              <a:rPr lang="en-US" sz="3200" b="1" dirty="0"/>
            </a:br>
            <a:r>
              <a:rPr lang="en-US" sz="3200" b="1" dirty="0" smtClean="0"/>
              <a:t/>
            </a:r>
            <a:br>
              <a:rPr lang="en-US" sz="3200" b="1" dirty="0" smtClean="0"/>
            </a:br>
            <a:r>
              <a:rPr lang="en-US" sz="3200" b="1" dirty="0" smtClean="0"/>
              <a:t>Common Mistakes and Misunderstandings</a:t>
            </a:r>
            <a:endParaRPr lang="en-US" sz="3200" dirty="0"/>
          </a:p>
        </p:txBody>
      </p:sp>
      <p:sp>
        <p:nvSpPr>
          <p:cNvPr id="9221" name="Rectangle 3"/>
          <p:cNvSpPr>
            <a:spLocks noGrp="1" noChangeArrowheads="1"/>
          </p:cNvSpPr>
          <p:nvPr>
            <p:ph idx="1"/>
          </p:nvPr>
        </p:nvSpPr>
        <p:spPr>
          <a:xfrm>
            <a:off x="609600" y="1484784"/>
            <a:ext cx="8077200" cy="4839816"/>
          </a:xfrm>
        </p:spPr>
        <p:txBody>
          <a:bodyPr>
            <a:noAutofit/>
          </a:bodyPr>
          <a:lstStyle/>
          <a:p>
            <a:r>
              <a:rPr lang="en-US" sz="2000" dirty="0" smtClean="0">
                <a:latin typeface="Times New Roman" panose="02020603050405020304" pitchFamily="18" charset="0"/>
                <a:cs typeface="Times New Roman" panose="02020603050405020304" pitchFamily="18" charset="0"/>
              </a:rPr>
              <a:t>Not a self-directed team; managers or Scrum Master direct or organize the team</a:t>
            </a:r>
          </a:p>
          <a:p>
            <a:r>
              <a:rPr lang="en-US" sz="2000" dirty="0" smtClean="0">
                <a:latin typeface="Times New Roman" panose="02020603050405020304" pitchFamily="18" charset="0"/>
                <a:cs typeface="Times New Roman" panose="02020603050405020304" pitchFamily="18" charset="0"/>
              </a:rPr>
              <a:t>No daily update of the Sprint Backlog by members or daily tracker</a:t>
            </a:r>
          </a:p>
          <a:p>
            <a:r>
              <a:rPr lang="en-US" sz="2000" dirty="0" smtClean="0">
                <a:latin typeface="Times New Roman" panose="02020603050405020304" pitchFamily="18" charset="0"/>
                <a:cs typeface="Times New Roman" panose="02020603050405020304" pitchFamily="18" charset="0"/>
              </a:rPr>
              <a:t>New work added to iteration or individual</a:t>
            </a:r>
          </a:p>
          <a:p>
            <a:r>
              <a:rPr lang="en-US" sz="2000" dirty="0" smtClean="0">
                <a:latin typeface="Times New Roman" panose="02020603050405020304" pitchFamily="18" charset="0"/>
                <a:cs typeface="Times New Roman" panose="02020603050405020304" pitchFamily="18" charset="0"/>
              </a:rPr>
              <a:t>Product Owner isn't involved or doesn't decide</a:t>
            </a:r>
          </a:p>
          <a:p>
            <a:r>
              <a:rPr lang="en-US" sz="2000" dirty="0" smtClean="0">
                <a:latin typeface="Times New Roman" panose="02020603050405020304" pitchFamily="18" charset="0"/>
                <a:cs typeface="Times New Roman" panose="02020603050405020304" pitchFamily="18" charset="0"/>
              </a:rPr>
              <a:t>No Sprint Review</a:t>
            </a:r>
          </a:p>
          <a:p>
            <a:r>
              <a:rPr lang="en-US" sz="2000" dirty="0" smtClean="0">
                <a:latin typeface="Times New Roman" panose="02020603050405020304" pitchFamily="18" charset="0"/>
                <a:cs typeface="Times New Roman" panose="02020603050405020304" pitchFamily="18" charset="0"/>
              </a:rPr>
              <a:t>Many masters</a:t>
            </a:r>
          </a:p>
          <a:p>
            <a:r>
              <a:rPr lang="en-US" sz="2000" dirty="0" smtClean="0">
                <a:latin typeface="Times New Roman" panose="02020603050405020304" pitchFamily="18" charset="0"/>
                <a:cs typeface="Times New Roman" panose="02020603050405020304" pitchFamily="18" charset="0"/>
              </a:rPr>
              <a:t>Documentation is bad</a:t>
            </a:r>
          </a:p>
          <a:p>
            <a:r>
              <a:rPr lang="en-US" sz="2000" dirty="0" smtClean="0">
                <a:latin typeface="Times New Roman" panose="02020603050405020304" pitchFamily="18" charset="0"/>
                <a:cs typeface="Times New Roman" panose="02020603050405020304" pitchFamily="18" charset="0"/>
              </a:rPr>
              <a:t>Design or diagramming is bad</a:t>
            </a:r>
          </a:p>
          <a:p>
            <a:r>
              <a:rPr lang="en-US" sz="2000" dirty="0" smtClean="0">
                <a:latin typeface="Times New Roman" panose="02020603050405020304" pitchFamily="18" charset="0"/>
                <a:cs typeface="Times New Roman" panose="02020603050405020304" pitchFamily="18" charset="0"/>
              </a:rPr>
              <a:t>Full team (including customers and management) not briefed in Scrum and its values</a:t>
            </a:r>
          </a:p>
          <a:p>
            <a:r>
              <a:rPr lang="en-US" sz="2000" dirty="0" smtClean="0">
                <a:latin typeface="Times New Roman" panose="02020603050405020304" pitchFamily="18" charset="0"/>
                <a:cs typeface="Times New Roman" panose="02020603050405020304" pitchFamily="18" charset="0"/>
              </a:rPr>
              <a:t>Scrum Meeting too long or unfocused</a:t>
            </a:r>
          </a:p>
          <a:p>
            <a:r>
              <a:rPr lang="en-US" sz="2000" dirty="0" smtClean="0">
                <a:latin typeface="Times New Roman" panose="02020603050405020304" pitchFamily="18" charset="0"/>
                <a:cs typeface="Times New Roman" panose="02020603050405020304" pitchFamily="18" charset="0"/>
              </a:rPr>
              <a:t>Predictive planning; PERT chart planning</a:t>
            </a:r>
            <a:endParaRPr lang="en-US" alt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pPr defTabSz="685800"/>
            <a:fld id="{9149B8E4-C25E-4212-A529-916362F2573F}" type="slidenum">
              <a:rPr lang="en-US" altLang="en-US" sz="750">
                <a:solidFill>
                  <a:prstClr val="black"/>
                </a:solidFill>
                <a:latin typeface="Helvetica" panose="020B0604020202020204" pitchFamily="34" charset="0"/>
              </a:rPr>
              <a:pPr defTabSz="685800"/>
              <a:t>5</a:t>
            </a:fld>
            <a:endParaRPr lang="en-US" altLang="en-US" sz="750">
              <a:solidFill>
                <a:prstClr val="black"/>
              </a:solidFill>
              <a:latin typeface="Helvetica" panose="020B0604020202020204" pitchFamily="34" charset="0"/>
            </a:endParaRPr>
          </a:p>
        </p:txBody>
      </p:sp>
    </p:spTree>
    <p:extLst>
      <p:ext uri="{BB962C8B-B14F-4D97-AF65-F5344CB8AC3E}">
        <p14:creationId xmlns:p14="http://schemas.microsoft.com/office/powerpoint/2010/main" val="2615785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Adoption Strategies</a:t>
            </a:r>
            <a:endParaRPr lang="en-IN" dirty="0"/>
          </a:p>
        </p:txBody>
      </p:sp>
      <p:sp>
        <p:nvSpPr>
          <p:cNvPr id="3" name="Content Placeholder 2"/>
          <p:cNvSpPr>
            <a:spLocks noGrp="1"/>
          </p:cNvSpPr>
          <p:nvPr>
            <p:ph sz="quarter" idx="1"/>
          </p:nvPr>
        </p:nvSpPr>
        <p:spPr>
          <a:xfrm>
            <a:off x="301752" y="1527048"/>
            <a:ext cx="8503920" cy="4782272"/>
          </a:xfrm>
        </p:spPr>
        <p:txBody>
          <a:bodyPr>
            <a:noAutofit/>
          </a:bodyPr>
          <a:lstStyle/>
          <a:p>
            <a:pPr marL="0" indent="0">
              <a:buNone/>
            </a:pPr>
            <a:r>
              <a:rPr lang="en-US" sz="2000" dirty="0" smtClean="0">
                <a:latin typeface="Times New Roman" panose="02020603050405020304" pitchFamily="18" charset="0"/>
                <a:cs typeface="Times New Roman" panose="02020603050405020304" pitchFamily="18" charset="0"/>
              </a:rPr>
              <a:t>12 </a:t>
            </a:r>
            <a:r>
              <a:rPr lang="en-US" sz="2000" dirty="0">
                <a:latin typeface="Times New Roman" panose="02020603050405020304" pitchFamily="18" charset="0"/>
                <a:cs typeface="Times New Roman" panose="02020603050405020304" pitchFamily="18" charset="0"/>
              </a:rPr>
              <a:t>Must do’s for successful adoption of Agile Scrum </a:t>
            </a:r>
            <a:r>
              <a:rPr lang="en-US" sz="2000" dirty="0" smtClean="0">
                <a:latin typeface="Times New Roman" panose="02020603050405020304" pitchFamily="18" charset="0"/>
                <a:cs typeface="Times New Roman" panose="02020603050405020304" pitchFamily="18" charset="0"/>
              </a:rPr>
              <a:t>methodology:</a:t>
            </a:r>
          </a:p>
          <a:p>
            <a:r>
              <a:rPr lang="en-US" sz="2000" dirty="0" smtClean="0">
                <a:latin typeface="Times New Roman" panose="02020603050405020304" pitchFamily="18" charset="0"/>
                <a:cs typeface="Times New Roman" panose="02020603050405020304" pitchFamily="18" charset="0"/>
              </a:rPr>
              <a:t>Assess </a:t>
            </a:r>
            <a:r>
              <a:rPr lang="en-US" sz="2000" dirty="0">
                <a:latin typeface="Times New Roman" panose="02020603050405020304" pitchFamily="18" charset="0"/>
                <a:cs typeface="Times New Roman" panose="02020603050405020304" pitchFamily="18" charset="0"/>
              </a:rPr>
              <a:t>Project for readiness &amp; suitability</a:t>
            </a:r>
          </a:p>
          <a:p>
            <a:r>
              <a:rPr lang="en-US" sz="2000" dirty="0" smtClean="0">
                <a:latin typeface="Times New Roman" panose="02020603050405020304" pitchFamily="18" charset="0"/>
                <a:cs typeface="Times New Roman" panose="02020603050405020304" pitchFamily="18" charset="0"/>
              </a:rPr>
              <a:t>Identify </a:t>
            </a:r>
            <a:r>
              <a:rPr lang="en-US" sz="2000" dirty="0">
                <a:latin typeface="Times New Roman" panose="02020603050405020304" pitchFamily="18" charset="0"/>
                <a:cs typeface="Times New Roman" panose="02020603050405020304" pitchFamily="18" charset="0"/>
              </a:rPr>
              <a:t> a ‘Go-Get-It’ team</a:t>
            </a:r>
          </a:p>
          <a:p>
            <a:r>
              <a:rPr lang="en-US" sz="2000" dirty="0" smtClean="0">
                <a:latin typeface="Times New Roman" panose="02020603050405020304" pitchFamily="18" charset="0"/>
                <a:cs typeface="Times New Roman" panose="02020603050405020304" pitchFamily="18" charset="0"/>
              </a:rPr>
              <a:t>Pilot </a:t>
            </a:r>
            <a:r>
              <a:rPr lang="en-US" sz="2000" dirty="0">
                <a:latin typeface="Times New Roman" panose="02020603050405020304" pitchFamily="18" charset="0"/>
                <a:cs typeface="Times New Roman" panose="02020603050405020304" pitchFamily="18" charset="0"/>
              </a:rPr>
              <a:t>when maximum teams are ready to fly</a:t>
            </a:r>
          </a:p>
          <a:p>
            <a:r>
              <a:rPr lang="en-US" sz="2000" dirty="0" smtClean="0">
                <a:latin typeface="Times New Roman" panose="02020603050405020304" pitchFamily="18" charset="0"/>
                <a:cs typeface="Times New Roman" panose="02020603050405020304" pitchFamily="18" charset="0"/>
              </a:rPr>
              <a:t>Convince </a:t>
            </a:r>
            <a:r>
              <a:rPr lang="en-US" sz="2000" dirty="0">
                <a:latin typeface="Times New Roman" panose="02020603050405020304" pitchFamily="18" charset="0"/>
                <a:cs typeface="Times New Roman" panose="02020603050405020304" pitchFamily="18" charset="0"/>
              </a:rPr>
              <a:t>the party poopers</a:t>
            </a:r>
          </a:p>
          <a:p>
            <a:r>
              <a:rPr lang="en-US" sz="2000" dirty="0" smtClean="0">
                <a:latin typeface="Times New Roman" panose="02020603050405020304" pitchFamily="18" charset="0"/>
                <a:cs typeface="Times New Roman" panose="02020603050405020304" pitchFamily="18" charset="0"/>
              </a:rPr>
              <a:t>Be </a:t>
            </a:r>
            <a:r>
              <a:rPr lang="en-US" sz="2000" dirty="0">
                <a:latin typeface="Times New Roman" panose="02020603050405020304" pitchFamily="18" charset="0"/>
                <a:cs typeface="Times New Roman" panose="02020603050405020304" pitchFamily="18" charset="0"/>
              </a:rPr>
              <a:t>Patient while transformation</a:t>
            </a:r>
          </a:p>
          <a:p>
            <a:r>
              <a:rPr lang="en-US" sz="2000" dirty="0" smtClean="0">
                <a:latin typeface="Times New Roman" panose="02020603050405020304" pitchFamily="18" charset="0"/>
                <a:cs typeface="Times New Roman" panose="02020603050405020304" pitchFamily="18" charset="0"/>
              </a:rPr>
              <a:t>Set </a:t>
            </a:r>
            <a:r>
              <a:rPr lang="en-US" sz="2000" dirty="0">
                <a:latin typeface="Times New Roman" panose="02020603050405020304" pitchFamily="18" charset="0"/>
                <a:cs typeface="Times New Roman" panose="02020603050405020304" pitchFamily="18" charset="0"/>
              </a:rPr>
              <a:t>a high bar and low expectations</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Handhold </a:t>
            </a:r>
            <a:r>
              <a:rPr lang="en-US" sz="2000" dirty="0">
                <a:latin typeface="Times New Roman" panose="02020603050405020304" pitchFamily="18" charset="0"/>
                <a:cs typeface="Times New Roman" panose="02020603050405020304" pitchFamily="18" charset="0"/>
              </a:rPr>
              <a:t>to smoothen friction</a:t>
            </a:r>
          </a:p>
          <a:p>
            <a:r>
              <a:rPr lang="en-US" sz="2000" dirty="0" smtClean="0">
                <a:latin typeface="Times New Roman" panose="02020603050405020304" pitchFamily="18" charset="0"/>
                <a:cs typeface="Times New Roman" panose="02020603050405020304" pitchFamily="18" charset="0"/>
              </a:rPr>
              <a:t>Be </a:t>
            </a:r>
            <a:r>
              <a:rPr lang="en-US" sz="2000" dirty="0">
                <a:latin typeface="Times New Roman" panose="02020603050405020304" pitchFamily="18" charset="0"/>
                <a:cs typeface="Times New Roman" panose="02020603050405020304" pitchFamily="18" charset="0"/>
              </a:rPr>
              <a:t>open to Experts’ help</a:t>
            </a:r>
          </a:p>
          <a:p>
            <a:r>
              <a:rPr lang="en-US" sz="2000" dirty="0" smtClean="0">
                <a:latin typeface="Times New Roman" panose="02020603050405020304" pitchFamily="18" charset="0"/>
                <a:cs typeface="Times New Roman" panose="02020603050405020304" pitchFamily="18" charset="0"/>
              </a:rPr>
              <a:t>Make </a:t>
            </a:r>
            <a:r>
              <a:rPr lang="en-US" sz="2000" dirty="0">
                <a:latin typeface="Times New Roman" panose="02020603050405020304" pitchFamily="18" charset="0"/>
                <a:cs typeface="Times New Roman" panose="02020603050405020304" pitchFamily="18" charset="0"/>
              </a:rPr>
              <a:t>Good Information More Accessible</a:t>
            </a:r>
          </a:p>
          <a:p>
            <a:r>
              <a:rPr lang="en-US" sz="2000" dirty="0" smtClean="0">
                <a:latin typeface="Times New Roman" panose="02020603050405020304" pitchFamily="18" charset="0"/>
                <a:cs typeface="Times New Roman" panose="02020603050405020304" pitchFamily="18" charset="0"/>
              </a:rPr>
              <a:t>Find </a:t>
            </a:r>
            <a:r>
              <a:rPr lang="en-US" sz="2000" dirty="0">
                <a:latin typeface="Times New Roman" panose="02020603050405020304" pitchFamily="18" charset="0"/>
                <a:cs typeface="Times New Roman" panose="02020603050405020304" pitchFamily="18" charset="0"/>
              </a:rPr>
              <a:t>Your </a:t>
            </a:r>
            <a:r>
              <a:rPr lang="en-US" sz="2000" dirty="0" smtClean="0">
                <a:latin typeface="Times New Roman" panose="02020603050405020304" pitchFamily="18" charset="0"/>
                <a:cs typeface="Times New Roman" panose="02020603050405020304" pitchFamily="18" charset="0"/>
              </a:rPr>
              <a:t>Evangelists</a:t>
            </a:r>
            <a:r>
              <a:rPr lang="en-US" sz="2000" dirty="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Measure </a:t>
            </a:r>
            <a:r>
              <a:rPr lang="en-US" sz="2000" dirty="0">
                <a:latin typeface="Times New Roman" panose="02020603050405020304" pitchFamily="18" charset="0"/>
                <a:cs typeface="Times New Roman" panose="02020603050405020304" pitchFamily="18" charset="0"/>
              </a:rPr>
              <a:t>the Results Early and </a:t>
            </a:r>
            <a:r>
              <a:rPr lang="en-US" sz="2000" dirty="0" smtClean="0">
                <a:latin typeface="Times New Roman" panose="02020603050405020304" pitchFamily="18" charset="0"/>
                <a:cs typeface="Times New Roman" panose="02020603050405020304" pitchFamily="18" charset="0"/>
              </a:rPr>
              <a:t>Often</a:t>
            </a:r>
            <a:r>
              <a:rPr lang="en-US" sz="2000" dirty="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Be </a:t>
            </a:r>
            <a:r>
              <a:rPr lang="en-US" sz="2000" dirty="0">
                <a:latin typeface="Times New Roman" panose="02020603050405020304" pitchFamily="18" charset="0"/>
                <a:cs typeface="Times New Roman" panose="02020603050405020304" pitchFamily="18" charset="0"/>
              </a:rPr>
              <a:t>sure what’s Scrum and what’s  </a:t>
            </a:r>
            <a:r>
              <a:rPr lang="en-US" sz="2000" dirty="0" smtClean="0">
                <a:latin typeface="Times New Roman" panose="02020603050405020304" pitchFamily="18" charset="0"/>
                <a:cs typeface="Times New Roman" panose="02020603050405020304" pitchFamily="18" charset="0"/>
              </a:rPr>
              <a:t>Not</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4400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b="1" dirty="0" smtClean="0">
                <a:latin typeface="Times New Roman" panose="02020603050405020304" pitchFamily="18" charset="0"/>
                <a:cs typeface="Times New Roman" panose="02020603050405020304" pitchFamily="18" charset="0"/>
              </a:rPr>
              <a:t>The Sprint Review</a:t>
            </a:r>
          </a:p>
        </p:txBody>
      </p:sp>
      <p:sp>
        <p:nvSpPr>
          <p:cNvPr id="20483" name="Rectangle 3"/>
          <p:cNvSpPr>
            <a:spLocks noGrp="1" noChangeArrowheads="1"/>
          </p:cNvSpPr>
          <p:nvPr>
            <p:ph type="body" idx="1"/>
          </p:nvPr>
        </p:nvSpPr>
        <p:spPr/>
        <p:txBody>
          <a:bodyPr/>
          <a:lstStyle/>
          <a:p>
            <a:pPr eaLnBrk="1" hangingPunct="1"/>
            <a:r>
              <a:rPr lang="en-US" sz="2000" dirty="0" smtClean="0">
                <a:latin typeface="Times New Roman" panose="02020603050405020304" pitchFamily="18" charset="0"/>
                <a:cs typeface="Times New Roman" panose="02020603050405020304" pitchFamily="18" charset="0"/>
              </a:rPr>
              <a:t>Team presents what it accomplished during the sprint</a:t>
            </a:r>
          </a:p>
          <a:p>
            <a:pPr eaLnBrk="1" hangingPunct="1"/>
            <a:r>
              <a:rPr lang="en-US" sz="2000" dirty="0" smtClean="0">
                <a:latin typeface="Times New Roman" panose="02020603050405020304" pitchFamily="18" charset="0"/>
                <a:cs typeface="Times New Roman" panose="02020603050405020304" pitchFamily="18" charset="0"/>
              </a:rPr>
              <a:t>Typically takes the form of a demo of new features or underlying architecture</a:t>
            </a:r>
          </a:p>
          <a:p>
            <a:pPr eaLnBrk="1" hangingPunct="1"/>
            <a:r>
              <a:rPr lang="en-US" sz="2000" dirty="0" smtClean="0">
                <a:latin typeface="Times New Roman" panose="02020603050405020304" pitchFamily="18" charset="0"/>
                <a:cs typeface="Times New Roman" panose="02020603050405020304" pitchFamily="18" charset="0"/>
              </a:rPr>
              <a:t>Informal</a:t>
            </a:r>
          </a:p>
          <a:p>
            <a:pPr lvl="1" eaLnBrk="1" hangingPunct="1"/>
            <a:r>
              <a:rPr lang="en-US" sz="2000" dirty="0" smtClean="0">
                <a:latin typeface="Times New Roman" panose="02020603050405020304" pitchFamily="18" charset="0"/>
                <a:cs typeface="Times New Roman" panose="02020603050405020304" pitchFamily="18" charset="0"/>
              </a:rPr>
              <a:t>2-hour prep time rule</a:t>
            </a:r>
          </a:p>
          <a:p>
            <a:pPr lvl="1" eaLnBrk="1" hangingPunct="1"/>
            <a:r>
              <a:rPr lang="en-US" sz="2000" dirty="0" smtClean="0">
                <a:latin typeface="Times New Roman" panose="02020603050405020304" pitchFamily="18" charset="0"/>
                <a:cs typeface="Times New Roman" panose="02020603050405020304" pitchFamily="18" charset="0"/>
              </a:rPr>
              <a:t>No slides</a:t>
            </a:r>
          </a:p>
          <a:p>
            <a:pPr eaLnBrk="1" hangingPunct="1"/>
            <a:r>
              <a:rPr lang="en-US" sz="2000" dirty="0" smtClean="0">
                <a:latin typeface="Times New Roman" panose="02020603050405020304" pitchFamily="18" charset="0"/>
                <a:cs typeface="Times New Roman" panose="02020603050405020304" pitchFamily="18" charset="0"/>
              </a:rPr>
              <a:t>Whole team participates</a:t>
            </a:r>
          </a:p>
          <a:p>
            <a:pPr eaLnBrk="1" hangingPunct="1"/>
            <a:r>
              <a:rPr lang="en-US" sz="2000" dirty="0" smtClean="0">
                <a:latin typeface="Times New Roman" panose="02020603050405020304" pitchFamily="18" charset="0"/>
                <a:cs typeface="Times New Roman" panose="02020603050405020304" pitchFamily="18" charset="0"/>
              </a:rPr>
              <a:t>Invite the world</a:t>
            </a:r>
          </a:p>
          <a:p>
            <a:pPr eaLnBrk="1" hangingPunct="1"/>
            <a:endParaRPr lang="en-US" dirty="0" smtClean="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2710719"/>
            <a:ext cx="4255120" cy="2829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9050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Sprint Review </a:t>
            </a:r>
            <a:r>
              <a:rPr lang="en-IN" b="1" dirty="0" err="1" smtClean="0"/>
              <a:t>Cont</a:t>
            </a:r>
            <a:r>
              <a:rPr lang="en-IN" b="1" dirty="0" smtClean="0"/>
              <a:t>:-</a:t>
            </a:r>
            <a:endParaRPr lang="en-IN" b="1" dirty="0"/>
          </a:p>
        </p:txBody>
      </p:sp>
      <p:sp>
        <p:nvSpPr>
          <p:cNvPr id="3" name="Content Placeholder 2"/>
          <p:cNvSpPr>
            <a:spLocks noGrp="1"/>
          </p:cNvSpPr>
          <p:nvPr>
            <p:ph sz="quarter" idx="1"/>
          </p:nvPr>
        </p:nvSpPr>
        <p:spPr/>
        <p:txBody>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0008" y="1628800"/>
            <a:ext cx="4000463" cy="3986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7" y="1628800"/>
            <a:ext cx="4392488" cy="3986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3731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b="1" dirty="0" smtClean="0"/>
              <a:t>Scalability</a:t>
            </a:r>
          </a:p>
        </p:txBody>
      </p:sp>
      <p:sp>
        <p:nvSpPr>
          <p:cNvPr id="21507" name="Rectangle 3"/>
          <p:cNvSpPr>
            <a:spLocks noGrp="1" noChangeArrowheads="1"/>
          </p:cNvSpPr>
          <p:nvPr>
            <p:ph type="body" idx="1"/>
          </p:nvPr>
        </p:nvSpPr>
        <p:spPr/>
        <p:txBody>
          <a:bodyPr>
            <a:normAutofit lnSpcReduction="10000"/>
          </a:bodyPr>
          <a:lstStyle/>
          <a:p>
            <a:pPr eaLnBrk="1" hangingPunct="1"/>
            <a:r>
              <a:rPr lang="en-US" smtClean="0"/>
              <a:t>Typical individual team is 7 ± 2 people</a:t>
            </a:r>
          </a:p>
          <a:p>
            <a:pPr lvl="1" eaLnBrk="1" hangingPunct="1"/>
            <a:r>
              <a:rPr lang="en-US" smtClean="0"/>
              <a:t>Scalability comes from teams of teams</a:t>
            </a:r>
          </a:p>
          <a:p>
            <a:pPr lvl="1" eaLnBrk="1" hangingPunct="1"/>
            <a:endParaRPr lang="en-US" smtClean="0"/>
          </a:p>
          <a:p>
            <a:pPr eaLnBrk="1" hangingPunct="1"/>
            <a:r>
              <a:rPr lang="en-US" smtClean="0"/>
              <a:t>Factors in scaling</a:t>
            </a:r>
          </a:p>
          <a:p>
            <a:pPr lvl="1" eaLnBrk="1" hangingPunct="1"/>
            <a:r>
              <a:rPr lang="en-US" smtClean="0"/>
              <a:t>Type of application</a:t>
            </a:r>
          </a:p>
          <a:p>
            <a:pPr lvl="1" eaLnBrk="1" hangingPunct="1"/>
            <a:r>
              <a:rPr lang="en-US" smtClean="0"/>
              <a:t>Team size</a:t>
            </a:r>
          </a:p>
          <a:p>
            <a:pPr lvl="1" eaLnBrk="1" hangingPunct="1"/>
            <a:r>
              <a:rPr lang="en-US" smtClean="0"/>
              <a:t>Team dispersion</a:t>
            </a:r>
          </a:p>
          <a:p>
            <a:pPr lvl="1" eaLnBrk="1" hangingPunct="1"/>
            <a:r>
              <a:rPr lang="en-US" smtClean="0"/>
              <a:t>Project duration</a:t>
            </a:r>
          </a:p>
          <a:p>
            <a:pPr lvl="1" eaLnBrk="1" hangingPunct="1"/>
            <a:endParaRPr lang="en-US" smtClean="0"/>
          </a:p>
          <a:p>
            <a:pPr eaLnBrk="1" hangingPunct="1"/>
            <a:r>
              <a:rPr lang="en-US" smtClean="0"/>
              <a:t>Scrum has been used on multiple 500+ person projects</a:t>
            </a:r>
          </a:p>
          <a:p>
            <a:pPr eaLnBrk="1" hangingPunct="1"/>
            <a:endParaRPr lang="en-US" smtClean="0"/>
          </a:p>
        </p:txBody>
      </p:sp>
    </p:spTree>
    <p:extLst>
      <p:ext uri="{BB962C8B-B14F-4D97-AF65-F5344CB8AC3E}">
        <p14:creationId xmlns:p14="http://schemas.microsoft.com/office/powerpoint/2010/main" val="4077076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115</TotalTime>
  <Words>627</Words>
  <Application>Microsoft Office PowerPoint</Application>
  <PresentationFormat>On-screen Show (4:3)</PresentationFormat>
  <Paragraphs>114</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Civic</vt:lpstr>
      <vt:lpstr>PowerPoint Presentation</vt:lpstr>
      <vt:lpstr>The Scrum Meeting: Details</vt:lpstr>
      <vt:lpstr>Some key practices </vt:lpstr>
      <vt:lpstr>  Other Practices and Values</vt:lpstr>
      <vt:lpstr>  Common Mistakes and Misunderstandings</vt:lpstr>
      <vt:lpstr>Adoption Strategies</vt:lpstr>
      <vt:lpstr>The Sprint Review</vt:lpstr>
      <vt:lpstr>Sprint Review Cont:-</vt:lpstr>
      <vt:lpstr>Scalability</vt:lpstr>
      <vt:lpstr>Scaling: Scrum of Scrums</vt:lpstr>
      <vt:lpstr>Scrum of Scrums</vt:lpstr>
      <vt:lpstr>Scrum vs. Other Models</vt:lpstr>
      <vt:lpstr>Fact versus Fantasy </vt:lpstr>
      <vt:lpstr>Strengths versus "Other"</vt:lpstr>
      <vt:lpstr>History of Scrum</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smith</dc:creator>
  <cp:lastModifiedBy>smith</cp:lastModifiedBy>
  <cp:revision>10</cp:revision>
  <dcterms:created xsi:type="dcterms:W3CDTF">2020-07-14T04:09:09Z</dcterms:created>
  <dcterms:modified xsi:type="dcterms:W3CDTF">2020-07-20T04:39:25Z</dcterms:modified>
</cp:coreProperties>
</file>