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0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28F6-4822-4E36-AB97-6845F87769D4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2E990-8563-4DBF-BC99-DA225FE9A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719E-0F86-46F8-88E0-17126B08B1E5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246E-DF68-4ABA-82C6-00B222F6335E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22D9-F292-4C57-9261-EF31506240EC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9F6B-3BE8-4EC0-A3A2-F2064F498C61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5AA9-465A-491B-90B8-6F945C5EC580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75-B0DF-48FE-A79C-3BC778C630B0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DF67-D15A-4B96-A823-85516579DD53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F7E6-933A-4B5C-962A-984875755503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2ABA-B63C-4C25-B87F-8AD0212ADDC5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3204-58F2-41B0-9FD7-C8FCEE46AF92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E78C-EFB0-476D-ADCB-B0A3520800BD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B6DC-AF2F-477A-91B4-CE0A70B002C8}" type="datetime1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609600"/>
            <a:ext cx="78867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FF0000"/>
                </a:solidFill>
              </a:rPr>
              <a:t>19CS2211 - Software Engineering</a:t>
            </a:r>
          </a:p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2060"/>
                </a:solidFill>
              </a:rPr>
              <a:t>Software </a:t>
            </a:r>
            <a:r>
              <a:rPr lang="en-US" sz="4400" dirty="0">
                <a:solidFill>
                  <a:srgbClr val="002060"/>
                </a:solidFill>
              </a:rPr>
              <a:t>Testing Strategies</a:t>
            </a:r>
          </a:p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Session –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19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44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410200"/>
            <a:ext cx="3933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Test Strategies for Conventional Software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testing strategy incremental view of testing</a:t>
            </a:r>
          </a:p>
          <a:p>
            <a:pPr lvl="1" algn="just"/>
            <a:r>
              <a:rPr lang="en-US" dirty="0" smtClean="0"/>
              <a:t>Unit Testing</a:t>
            </a:r>
          </a:p>
          <a:p>
            <a:pPr lvl="1" algn="just"/>
            <a:r>
              <a:rPr lang="en-US" dirty="0" smtClean="0"/>
              <a:t>Integration Testing</a:t>
            </a:r>
          </a:p>
          <a:p>
            <a:pPr algn="just"/>
            <a:r>
              <a:rPr lang="en-US" dirty="0" smtClean="0">
                <a:solidFill>
                  <a:srgbClr val="FF3300"/>
                </a:solidFill>
              </a:rPr>
              <a:t>Unit Testing:</a:t>
            </a:r>
          </a:p>
          <a:p>
            <a:pPr lvl="1" algn="just"/>
            <a:r>
              <a:rPr lang="en-US" dirty="0" smtClean="0"/>
              <a:t>Verification on the smallest unit of software</a:t>
            </a:r>
          </a:p>
          <a:p>
            <a:pPr algn="just"/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862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Unit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000" dirty="0" smtClean="0"/>
              <a:t>Verification on the smallest unit of software</a:t>
            </a:r>
          </a:p>
          <a:p>
            <a:r>
              <a:rPr lang="en-US" sz="3000" dirty="0" smtClean="0">
                <a:solidFill>
                  <a:srgbClr val="FF3300"/>
                </a:solidFill>
              </a:rPr>
              <a:t>Unit-test considerations: </a:t>
            </a:r>
          </a:p>
          <a:p>
            <a:pPr lvl="1"/>
            <a:r>
              <a:rPr lang="en-US" sz="3000" dirty="0" smtClean="0"/>
              <a:t>ensure that </a:t>
            </a:r>
            <a:r>
              <a:rPr lang="en-US" sz="3000" dirty="0" smtClean="0">
                <a:solidFill>
                  <a:srgbClr val="FF3300"/>
                </a:solidFill>
              </a:rPr>
              <a:t>information properly flows </a:t>
            </a:r>
            <a:r>
              <a:rPr lang="en-US" sz="3000" dirty="0" smtClean="0"/>
              <a:t>into and out of the program unit under test. </a:t>
            </a:r>
          </a:p>
          <a:p>
            <a:pPr lvl="1"/>
            <a:r>
              <a:rPr lang="en-US" sz="3000" dirty="0" smtClean="0">
                <a:solidFill>
                  <a:srgbClr val="FF3300"/>
                </a:solidFill>
              </a:rPr>
              <a:t>All independent paths </a:t>
            </a:r>
            <a:r>
              <a:rPr lang="en-US" sz="3000" dirty="0" smtClean="0"/>
              <a:t>through the control structure are exercised to ensure that all statements in a module have been executed at least once. </a:t>
            </a:r>
          </a:p>
          <a:p>
            <a:pPr lvl="1"/>
            <a:r>
              <a:rPr lang="en-US" sz="3000" dirty="0" smtClean="0">
                <a:solidFill>
                  <a:srgbClr val="FF3300"/>
                </a:solidFill>
              </a:rPr>
              <a:t>Boundary conditions </a:t>
            </a:r>
            <a:r>
              <a:rPr lang="en-US" sz="3000" dirty="0" smtClean="0"/>
              <a:t>are tested to ensure that the module operates properly at boundaries established to limit or restrict processing. </a:t>
            </a:r>
          </a:p>
          <a:p>
            <a:pPr lvl="1"/>
            <a:r>
              <a:rPr lang="en-US" sz="3000" dirty="0" smtClean="0"/>
              <a:t>All </a:t>
            </a:r>
            <a:r>
              <a:rPr lang="en-US" sz="3000" dirty="0" smtClean="0">
                <a:solidFill>
                  <a:srgbClr val="FF3300"/>
                </a:solidFill>
              </a:rPr>
              <a:t>error-handling paths </a:t>
            </a:r>
            <a:r>
              <a:rPr lang="en-US" sz="3000" dirty="0" smtClean="0"/>
              <a:t>are tested.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Unit-test Procedures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Unit testing is normally considered as an adjunct (i.e., extra) to the  coding step. </a:t>
            </a:r>
          </a:p>
          <a:p>
            <a:r>
              <a:rPr lang="en-US" dirty="0" smtClean="0"/>
              <a:t>The design of unit tests can occur before coding begins or after source code has been generated. </a:t>
            </a:r>
          </a:p>
          <a:p>
            <a:r>
              <a:rPr lang="en-US" dirty="0" smtClean="0"/>
              <a:t>A review of design information provides guidance for uncovering.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191000"/>
            <a:ext cx="5867400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Integration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It is a systematic technique for constructing the software architecture</a:t>
            </a:r>
          </a:p>
          <a:p>
            <a:pPr algn="just"/>
            <a:r>
              <a:rPr lang="en-US" sz="2400" dirty="0" smtClean="0"/>
              <a:t>To uncover errors associated with interfacing. </a:t>
            </a:r>
          </a:p>
          <a:p>
            <a:pPr algn="just"/>
            <a:r>
              <a:rPr lang="en-US" sz="2400" dirty="0" smtClean="0"/>
              <a:t>The objective is to take unit-tested components and build a program structure that has been dictated by design.</a:t>
            </a:r>
          </a:p>
          <a:p>
            <a:pPr algn="just"/>
            <a:r>
              <a:rPr lang="en-US" sz="2400" b="1" dirty="0" smtClean="0">
                <a:solidFill>
                  <a:srgbClr val="FF3300"/>
                </a:solidFill>
              </a:rPr>
              <a:t>Top-down integration: </a:t>
            </a:r>
          </a:p>
          <a:p>
            <a:pPr lvl="1" algn="just"/>
            <a:r>
              <a:rPr lang="en-US" sz="2400" dirty="0" smtClean="0"/>
              <a:t>Top-down integration testing is an incremental approach </a:t>
            </a:r>
          </a:p>
          <a:p>
            <a:pPr lvl="1" algn="just"/>
            <a:r>
              <a:rPr lang="en-US" sz="2400" dirty="0" smtClean="0"/>
              <a:t>Modules are integrated by moving downward through the control hierarchy, beginning with the main control module(main program).</a:t>
            </a:r>
          </a:p>
          <a:p>
            <a:pPr lvl="1" algn="just"/>
            <a:r>
              <a:rPr lang="en-US" sz="2400" dirty="0" smtClean="0"/>
              <a:t>Modules subordinate (and ultimately subordinate) to the main control module are incorporated into the structure in either a depth-first or breadth-first manner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lvl="1" algn="just"/>
            <a:r>
              <a:rPr lang="en-US" dirty="0" smtClean="0"/>
              <a:t>Depth-first integration integrates all components on a major control path of the program structure.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90800"/>
            <a:ext cx="708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3300"/>
                </a:solidFill>
              </a:rPr>
              <a:t>The integration process is performed in a series of five steps:</a:t>
            </a:r>
          </a:p>
          <a:p>
            <a:pPr algn="just">
              <a:buNone/>
            </a:pPr>
            <a:r>
              <a:rPr lang="en-US" dirty="0" smtClean="0"/>
              <a:t>1. The main control module is used as a test driver and stubs are substituted for all components directly subordinate to the main control module.</a:t>
            </a:r>
          </a:p>
          <a:p>
            <a:pPr algn="just">
              <a:buNone/>
            </a:pPr>
            <a:r>
              <a:rPr lang="en-US" dirty="0" smtClean="0"/>
              <a:t>2. Depending on the integration approach selected (i.e., depth or breadth first), subordinate stubs are replaced one at a time with actual components.</a:t>
            </a:r>
          </a:p>
          <a:p>
            <a:pPr algn="just">
              <a:buNone/>
            </a:pPr>
            <a:r>
              <a:rPr lang="en-US" dirty="0" smtClean="0"/>
              <a:t>3. Tests are conducted as each component is integrated.</a:t>
            </a:r>
          </a:p>
          <a:p>
            <a:pPr algn="just">
              <a:buNone/>
            </a:pPr>
            <a:r>
              <a:rPr lang="en-US" dirty="0" smtClean="0"/>
              <a:t>4. On completion of each set of tests, another stub is replaced with the real component.</a:t>
            </a:r>
          </a:p>
          <a:p>
            <a:pPr algn="just">
              <a:buNone/>
            </a:pPr>
            <a:r>
              <a:rPr lang="en-US" dirty="0" smtClean="0"/>
              <a:t>5. Regression testing (discussed later in this section) may be conducted to ensure that new errors have not been introduced.</a:t>
            </a:r>
          </a:p>
          <a:p>
            <a:pPr algn="just">
              <a:buNone/>
            </a:pPr>
            <a:r>
              <a:rPr lang="en-US" dirty="0" smtClean="0"/>
              <a:t>The process continues from step 2 until the entire program structure is built.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Bottom-up integration: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begins construction and testing with atomic modules (i.e., components at the lowest levels in the program structure).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1. Low-level components are combined into clusters (sometimes called builds) that perform a specific software </a:t>
            </a:r>
            <a:r>
              <a:rPr lang="en-US" dirty="0" err="1" smtClean="0">
                <a:solidFill>
                  <a:schemeClr val="tx1"/>
                </a:solidFill>
              </a:rPr>
              <a:t>subfunction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2. A driver (a control program for testing) is written to coordinate test case input and output.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3. The cluster is tested.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4. Drivers are removed and clusters are combined moving upward in the program structure.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64843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Regression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time a new module is added as part of integration testing, the software changes. </a:t>
            </a:r>
          </a:p>
          <a:p>
            <a:r>
              <a:rPr lang="en-US" dirty="0" smtClean="0"/>
              <a:t>New data flow paths are established, new I/O may occur, and new control logic is invoked.</a:t>
            </a:r>
          </a:p>
          <a:p>
            <a:r>
              <a:rPr lang="en-US" dirty="0" smtClean="0"/>
              <a:t> These changes may cause problems with functions that previously worked flawlessly. </a:t>
            </a:r>
          </a:p>
          <a:p>
            <a:r>
              <a:rPr lang="en-US" dirty="0" smtClean="0"/>
              <a:t>In the context of an integration test strategy, regression testing is the re-execution of some subset of tests that have already been conducted to ensure that changes have not propagated unintended side effects.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Smoke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983163"/>
          </a:xfrm>
        </p:spPr>
        <p:txBody>
          <a:bodyPr/>
          <a:lstStyle/>
          <a:p>
            <a:r>
              <a:rPr lang="en-US" dirty="0" smtClean="0"/>
              <a:t>Smoke testing is an integration testing approach that is commonly used when product software is developed. </a:t>
            </a:r>
          </a:p>
          <a:p>
            <a:r>
              <a:rPr lang="en-US" dirty="0" smtClean="0"/>
              <a:t>Designed for time-critical projects, allowing the software team to assess the project on a frequent basis.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+mn-lt"/>
              </a:rPr>
              <a:t>INTRODUCTION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FF3300"/>
                </a:solidFill>
              </a:rPr>
              <a:t>Software Testing </a:t>
            </a:r>
            <a:r>
              <a:rPr lang="en-US" altLang="en-US" dirty="0" smtClean="0">
                <a:solidFill>
                  <a:srgbClr val="FF3300"/>
                </a:solidFill>
              </a:rPr>
              <a:t>Strategies</a:t>
            </a:r>
          </a:p>
          <a:p>
            <a:pPr lvl="1"/>
            <a:r>
              <a:rPr lang="en-US" altLang="en-US" dirty="0" smtClean="0">
                <a:latin typeface="Palatino" pitchFamily="-128" charset="0"/>
              </a:rPr>
              <a:t>describes the steps to be conducted</a:t>
            </a:r>
          </a:p>
          <a:p>
            <a:pPr lvl="1"/>
            <a:r>
              <a:rPr lang="en-US" altLang="en-US" dirty="0" smtClean="0">
                <a:latin typeface="Palatino" pitchFamily="-128" charset="0"/>
              </a:rPr>
              <a:t>effort, time, and resources will be required</a:t>
            </a:r>
          </a:p>
          <a:p>
            <a:pPr lvl="1"/>
            <a:r>
              <a:rPr lang="en-US" altLang="en-US" dirty="0" smtClean="0">
                <a:latin typeface="Palatino" pitchFamily="-128" charset="0"/>
              </a:rPr>
              <a:t>test planning, test case design, test execution, and resultant data collection and evaluation</a:t>
            </a:r>
          </a:p>
          <a:p>
            <a:pPr lvl="1"/>
            <a:r>
              <a:rPr lang="en-US" altLang="en-US" dirty="0" smtClean="0">
                <a:latin typeface="Palatino" pitchFamily="-128" charset="0"/>
              </a:rPr>
              <a:t>flexible enough to promote a customized testing approach.</a:t>
            </a:r>
          </a:p>
          <a:p>
            <a:pPr lvl="1"/>
            <a:r>
              <a:rPr lang="en-US" altLang="en-US" dirty="0" smtClean="0">
                <a:latin typeface="Palatino" pitchFamily="-128" charset="0"/>
              </a:rPr>
              <a:t>reasonable planning and management tracking as the project progresses</a:t>
            </a:r>
          </a:p>
          <a:p>
            <a:r>
              <a:rPr lang="en-US" altLang="en-US" dirty="0" smtClean="0"/>
              <a:t>Testing - process - intent of finding errors prior to delivery to the end user</a:t>
            </a:r>
            <a:r>
              <a:rPr lang="en-US" altLang="en-US" dirty="0" smtClean="0">
                <a:latin typeface="Palatino" pitchFamily="-128" charset="0"/>
              </a:rPr>
              <a:t>.</a:t>
            </a:r>
          </a:p>
          <a:p>
            <a:endParaRPr lang="en-US" dirty="0" smtClean="0">
              <a:latin typeface="Palatino" pitchFamily="-12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The smoke-testing approach encompasses the following activities:</a:t>
            </a:r>
          </a:p>
          <a:p>
            <a:pPr lvl="1"/>
            <a:r>
              <a:rPr lang="en-US" dirty="0" smtClean="0"/>
              <a:t>Software components -&gt; code -&gt; data files, libraries, reusable modules, and engineered components</a:t>
            </a:r>
          </a:p>
          <a:p>
            <a:pPr lvl="1"/>
            <a:r>
              <a:rPr lang="en-US" dirty="0" smtClean="0"/>
              <a:t>Series of tests is designed - to expose errors.</a:t>
            </a:r>
          </a:p>
          <a:p>
            <a:pPr lvl="1"/>
            <a:r>
              <a:rPr lang="en-US" dirty="0" smtClean="0"/>
              <a:t>The build (product) is integrated with other builds, and the entire product (in its current form) is smoke tested daily. </a:t>
            </a:r>
          </a:p>
          <a:p>
            <a:pPr lvl="1"/>
            <a:r>
              <a:rPr lang="en-US" dirty="0" smtClean="0"/>
              <a:t>The integration approach may be top down or bottom up.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Benefits of Smoke Test:</a:t>
            </a:r>
          </a:p>
          <a:p>
            <a:pPr lvl="1" algn="just"/>
            <a:r>
              <a:rPr lang="en-US" dirty="0" smtClean="0"/>
              <a:t>Integration risk is minimized.</a:t>
            </a:r>
          </a:p>
          <a:p>
            <a:pPr lvl="1" algn="just"/>
            <a:r>
              <a:rPr lang="en-US" dirty="0" smtClean="0"/>
              <a:t>The quality of the end product is improved.</a:t>
            </a:r>
          </a:p>
          <a:p>
            <a:pPr lvl="1" algn="just"/>
            <a:r>
              <a:rPr lang="en-US" dirty="0" smtClean="0"/>
              <a:t>Error diagnosis and correction are simplified.</a:t>
            </a:r>
          </a:p>
          <a:p>
            <a:pPr lvl="1" algn="just"/>
            <a:r>
              <a:rPr lang="en-US" dirty="0" smtClean="0"/>
              <a:t>Progress is easier to assess.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Revision Questions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Define Software Testing.</a:t>
            </a:r>
          </a:p>
          <a:p>
            <a:pPr>
              <a:buNone/>
            </a:pPr>
            <a:r>
              <a:rPr lang="en-US" dirty="0" smtClean="0"/>
              <a:t>2.   Explain A Strategic Approach To Software Testing in detail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Sketch how testing strategy is represented in spiral model and explain.</a:t>
            </a:r>
            <a:endParaRPr lang="en-US" altLang="en-US" dirty="0" smtClean="0"/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Explain in detail about Testing Strategy.</a:t>
            </a:r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List out the Strategic Issues of Software testing.</a:t>
            </a:r>
          </a:p>
          <a:p>
            <a:pPr marL="457200" indent="-457200">
              <a:buAutoNum type="arabicPeriod" startAt="3"/>
            </a:pPr>
            <a:r>
              <a:rPr lang="en-US" altLang="en-US" dirty="0" smtClean="0"/>
              <a:t>Explain Smoke Test in detail.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4478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Thank You</a:t>
            </a:r>
            <a:endParaRPr lang="en-US" sz="8000" b="1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What Testing Shows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1" y="1447800"/>
            <a:ext cx="71628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895600" y="1981200"/>
            <a:ext cx="10620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errors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62400" y="2590800"/>
            <a:ext cx="41100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requirements conformance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562600" y="3352800"/>
            <a:ext cx="2027238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performance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705600" y="4876800"/>
            <a:ext cx="20605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an indication</a:t>
            </a:r>
          </a:p>
          <a:p>
            <a:pPr algn="ctr">
              <a:lnSpc>
                <a:spcPct val="75000"/>
              </a:lnSpc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of quality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rgbClr val="002060"/>
                </a:solidFill>
              </a:rPr>
              <a:t>A Strategic Approach To Software Testing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To perform effective </a:t>
            </a:r>
            <a:r>
              <a:rPr lang="en-US" altLang="en-US" dirty="0" smtClean="0"/>
              <a:t>testing - </a:t>
            </a:r>
            <a:r>
              <a:rPr lang="en-US" altLang="en-US" dirty="0"/>
              <a:t>technical </a:t>
            </a:r>
            <a:r>
              <a:rPr lang="en-US" altLang="en-US" dirty="0" smtClean="0"/>
              <a:t>reviews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Testing begins at the component </a:t>
            </a:r>
            <a:r>
              <a:rPr lang="en-US" altLang="en-US" dirty="0" smtClean="0"/>
              <a:t>level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Different testing </a:t>
            </a:r>
            <a:r>
              <a:rPr lang="en-US" altLang="en-US" dirty="0" smtClean="0"/>
              <a:t>techniques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Testing is conducted </a:t>
            </a:r>
            <a:r>
              <a:rPr lang="en-US" altLang="en-US" dirty="0" smtClean="0"/>
              <a:t>– by </a:t>
            </a:r>
            <a:r>
              <a:rPr lang="en-US" altLang="en-US" dirty="0"/>
              <a:t>independent </a:t>
            </a:r>
            <a:r>
              <a:rPr lang="en-US" altLang="en-US" dirty="0" smtClean="0"/>
              <a:t>group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Testing and debugging are different activities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Verification and Validation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3300"/>
                </a:solidFill>
                <a:latin typeface="Palatino" pitchFamily="-128" charset="0"/>
              </a:rPr>
              <a:t>Verification</a:t>
            </a:r>
          </a:p>
          <a:p>
            <a:pPr lvl="1"/>
            <a:r>
              <a:rPr lang="en-US" dirty="0" smtClean="0">
                <a:latin typeface="Palatino" pitchFamily="-128" charset="0"/>
              </a:rPr>
              <a:t>to ensure that software correctly implements a specific function. </a:t>
            </a:r>
          </a:p>
          <a:p>
            <a:pPr lvl="1"/>
            <a:endParaRPr lang="en-US" dirty="0" smtClean="0">
              <a:latin typeface="Palatino" pitchFamily="-128" charset="0"/>
            </a:endParaRPr>
          </a:p>
          <a:p>
            <a:r>
              <a:rPr lang="en-US" dirty="0" smtClean="0">
                <a:solidFill>
                  <a:srgbClr val="FF3300"/>
                </a:solidFill>
                <a:latin typeface="Palatino" pitchFamily="-128" charset="0"/>
              </a:rPr>
              <a:t>Validation</a:t>
            </a:r>
          </a:p>
          <a:p>
            <a:pPr lvl="1"/>
            <a:r>
              <a:rPr lang="en-US" dirty="0" smtClean="0">
                <a:latin typeface="Palatino" pitchFamily="-128" charset="0"/>
              </a:rPr>
              <a:t>to ensure task is  traceable to customer requirements.</a:t>
            </a:r>
          </a:p>
          <a:p>
            <a:pPr lvl="1"/>
            <a:endParaRPr lang="en-US" dirty="0" smtClean="0">
              <a:latin typeface="Palatino" pitchFamily="-128" charset="0"/>
            </a:endParaRPr>
          </a:p>
          <a:p>
            <a:pPr lvl="1">
              <a:buNone/>
            </a:pPr>
            <a:r>
              <a:rPr lang="en-US" sz="2400" dirty="0" smtClean="0">
                <a:latin typeface="Palatino" pitchFamily="-128" charset="0"/>
              </a:rPr>
              <a:t>Verification:  "Are we building the product right?" </a:t>
            </a:r>
          </a:p>
          <a:p>
            <a:pPr lvl="1">
              <a:buNone/>
            </a:pPr>
            <a:endParaRPr lang="en-US" sz="2400" dirty="0" smtClean="0">
              <a:latin typeface="Palatino" pitchFamily="-128" charset="0"/>
            </a:endParaRPr>
          </a:p>
          <a:p>
            <a:pPr lvl="1">
              <a:spcBef>
                <a:spcPts val="300"/>
              </a:spcBef>
              <a:buNone/>
            </a:pPr>
            <a:r>
              <a:rPr lang="en-US" sz="2400" dirty="0" smtClean="0">
                <a:latin typeface="Palatino" pitchFamily="-128" charset="0"/>
              </a:rPr>
              <a:t>Validation:   "Are we building the right product?"</a:t>
            </a:r>
          </a:p>
          <a:p>
            <a:endParaRPr lang="en-US" dirty="0" smtClean="0">
              <a:latin typeface="Palatino" pitchFamily="-12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+mj-lt"/>
              </a:rPr>
              <a:t>Organizing for Software Testing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3300"/>
                </a:solidFill>
              </a:rPr>
              <a:t>Developer: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testing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individual units (components) </a:t>
            </a:r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ensuring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that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function behavior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for which it was designed.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3300"/>
                </a:solidFill>
              </a:rPr>
              <a:t>Independent Test Group (ITG):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remove the inherent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problems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removes the conflict of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interest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ITG personnel are paid to find errors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rgbClr val="002060"/>
                </a:solidFill>
              </a:rPr>
              <a:t>Software Testing Strategy—The Big Picture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0573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752601"/>
            <a:ext cx="377343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Testing Strategy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Begin with “testing-in-the-small” </a:t>
            </a:r>
            <a:r>
              <a:rPr lang="en-US" dirty="0"/>
              <a:t>and move toward </a:t>
            </a:r>
            <a:r>
              <a:rPr lang="en-US" dirty="0" smtClean="0"/>
              <a:t>“testing-in-the-large”</a:t>
            </a:r>
            <a:endParaRPr lang="en-US" dirty="0"/>
          </a:p>
          <a:p>
            <a:pPr algn="just"/>
            <a:endParaRPr lang="en-US" dirty="0">
              <a:solidFill>
                <a:schemeClr val="folHlink"/>
              </a:solidFill>
            </a:endParaRPr>
          </a:p>
          <a:p>
            <a:pPr algn="just"/>
            <a:r>
              <a:rPr lang="en-US" dirty="0">
                <a:solidFill>
                  <a:srgbClr val="FF3300"/>
                </a:solidFill>
              </a:rPr>
              <a:t>For conventional software</a:t>
            </a:r>
          </a:p>
          <a:p>
            <a:pPr lvl="1" algn="just"/>
            <a:r>
              <a:rPr lang="en-US" dirty="0"/>
              <a:t>The module (component) is </a:t>
            </a:r>
            <a:r>
              <a:rPr lang="en-US" dirty="0" smtClean="0"/>
              <a:t>first initial </a:t>
            </a:r>
            <a:r>
              <a:rPr lang="en-US" dirty="0"/>
              <a:t>focus</a:t>
            </a:r>
          </a:p>
          <a:p>
            <a:pPr lvl="1" algn="just"/>
            <a:r>
              <a:rPr lang="en-US" dirty="0"/>
              <a:t>Integration of modules follows</a:t>
            </a:r>
          </a:p>
          <a:p>
            <a:pPr lvl="1" algn="just"/>
            <a:endParaRPr lang="en-US" dirty="0">
              <a:solidFill>
                <a:srgbClr val="FF3300"/>
              </a:solidFill>
            </a:endParaRPr>
          </a:p>
          <a:p>
            <a:pPr algn="just"/>
            <a:r>
              <a:rPr lang="en-US" dirty="0">
                <a:solidFill>
                  <a:srgbClr val="FF3300"/>
                </a:solidFill>
              </a:rPr>
              <a:t>For Object Oriented software</a:t>
            </a:r>
          </a:p>
          <a:p>
            <a:pPr lvl="1" algn="just"/>
            <a:r>
              <a:rPr lang="en-US" dirty="0"/>
              <a:t>our focus when “testing in the small” changes from an individual module (the conventional view) to an OO class that encompasses attributes and operations and implies communication and collaboration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Strategic Issues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Specify product requirements in a quantifiable manner long before testing commences.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State testing objectives explicitly.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Understand the users of the software and develop a profile for each user category.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Develop a testing plan that emphasizes “rapid cycle testing.”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Build “robust” software that is designed to test itself.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effective technical reviews as a filter prior to testing.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Conduct technical reviews to assess the test strategy and test cases themselves.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Develop a continuous improvement approach for the testing process.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1093</Words>
  <Application>Microsoft Office PowerPoint</Application>
  <PresentationFormat>On-screen Show (4:3)</PresentationFormat>
  <Paragraphs>144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INTRODUCTION</vt:lpstr>
      <vt:lpstr>What Testing Shows</vt:lpstr>
      <vt:lpstr>A Strategic Approach To Software Testing</vt:lpstr>
      <vt:lpstr>Verification and Validation</vt:lpstr>
      <vt:lpstr>Organizing for Software Testing</vt:lpstr>
      <vt:lpstr>Software Testing Strategy—The Big Picture</vt:lpstr>
      <vt:lpstr>Testing Strategy</vt:lpstr>
      <vt:lpstr>Strategic Issues</vt:lpstr>
      <vt:lpstr>Test Strategies for Conventional Software</vt:lpstr>
      <vt:lpstr>Unit Testing</vt:lpstr>
      <vt:lpstr>Unit-test Procedures</vt:lpstr>
      <vt:lpstr>Integration Testing</vt:lpstr>
      <vt:lpstr>Slide 14</vt:lpstr>
      <vt:lpstr>Slide 15</vt:lpstr>
      <vt:lpstr>Slide 16</vt:lpstr>
      <vt:lpstr>Slide 17</vt:lpstr>
      <vt:lpstr>Regression Testing</vt:lpstr>
      <vt:lpstr>Smoke Testing</vt:lpstr>
      <vt:lpstr>Slide 20</vt:lpstr>
      <vt:lpstr>Slide 21</vt:lpstr>
      <vt:lpstr>Revision Questions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2020-07-14T05:28:24Z</dcterms:created>
  <dcterms:modified xsi:type="dcterms:W3CDTF">2020-07-14T14:24:04Z</dcterms:modified>
</cp:coreProperties>
</file>