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80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6" r:id="rId16"/>
    <p:sldId id="277" r:id="rId17"/>
    <p:sldId id="278" r:id="rId18"/>
    <p:sldId id="279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28F6-4822-4E36-AB97-6845F87769D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2E990-8563-4DBF-BC99-DA225FE9A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719E-0F86-46F8-88E0-17126B08B1E5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246E-DF68-4ABA-82C6-00B222F6335E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22D9-F292-4C57-9261-EF31506240EC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9F6B-3BE8-4EC0-A3A2-F2064F498C61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5AA9-465A-491B-90B8-6F945C5EC580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75-B0DF-48FE-A79C-3BC778C630B0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DF67-D15A-4B96-A823-85516579DD53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F7E6-933A-4B5C-962A-984875755503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2ABA-B63C-4C25-B87F-8AD0212ADDC5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3204-58F2-41B0-9FD7-C8FCEE46AF9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E78C-EFB0-476D-ADCB-B0A3520800BD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B6DC-AF2F-477A-91B4-CE0A70B002C8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609600"/>
            <a:ext cx="78867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FF0000"/>
                </a:solidFill>
              </a:rPr>
              <a:t>19CS2211 - Software Engineering</a:t>
            </a:r>
          </a:p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002060"/>
                </a:solidFill>
              </a:rPr>
              <a:t>Software </a:t>
            </a:r>
            <a:r>
              <a:rPr lang="en-US" sz="4400" b="1" dirty="0" smtClean="0">
                <a:solidFill>
                  <a:srgbClr val="002060"/>
                </a:solidFill>
              </a:rPr>
              <a:t>Testing</a:t>
            </a:r>
            <a:endParaRPr lang="en-US" sz="4400" b="1" dirty="0">
              <a:solidFill>
                <a:srgbClr val="002060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Session –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20 </a:t>
            </a:r>
            <a:endParaRPr kumimoji="0" lang="en-US" sz="4400" b="1" i="0" u="none" strike="noStrike" kern="1200" cap="none" spc="0" normalizeH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44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410200"/>
            <a:ext cx="39338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36416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Guidelines for BVA are similar in many respects to those provided for equivalence partitioning: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If 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input condition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specifies a range bounded by values a and b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test cases should be designed with values a and b and just above and just below a and b.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If 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input condition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specifies a number of values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, test cases should be developed that exercise the minimum and maximum numbers. Values just above and below minimum and maximum are also tested.</a:t>
            </a:r>
          </a:p>
          <a:p>
            <a:pPr algn="just">
              <a:lnSpc>
                <a:spcPct val="120000"/>
              </a:lnSpc>
              <a:buNone/>
            </a:pPr>
            <a:endParaRPr lang="en-US" sz="24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Apply guidelines 1 and 2 to output conditions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. Test cases should be designed to create an output report that produces the maximum (and minimum) allowable number of table entries.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If 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internal program data structures have prescribed boundaries (e.g., a table has a defined limit of 100 entries), be certain to design a test case to exercise the data structure at its boundary.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Orthogonal Array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Applied </a:t>
            </a:r>
            <a:r>
              <a:rPr lang="en-US" dirty="0" smtClean="0"/>
              <a:t>to problems in which the input domain is relatively small but too large to accommodate exhaustive testing. </a:t>
            </a:r>
            <a:endParaRPr lang="en-US" dirty="0" smtClean="0"/>
          </a:p>
          <a:p>
            <a:r>
              <a:rPr lang="en-US" dirty="0" smtClean="0"/>
              <a:t>Useful </a:t>
            </a:r>
            <a:r>
              <a:rPr lang="en-US" dirty="0" smtClean="0"/>
              <a:t>in finding region </a:t>
            </a:r>
            <a:r>
              <a:rPr lang="en-US" dirty="0" smtClean="0"/>
              <a:t>faults - faulty </a:t>
            </a:r>
            <a:r>
              <a:rPr lang="en-US" dirty="0" smtClean="0"/>
              <a:t>logic within a software component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Black-box </a:t>
            </a:r>
            <a:r>
              <a:rPr lang="en-US" dirty="0" smtClean="0">
                <a:solidFill>
                  <a:srgbClr val="002060"/>
                </a:solidFill>
              </a:rPr>
              <a:t>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 </a:t>
            </a:r>
            <a:r>
              <a:rPr lang="en-US" sz="2800" dirty="0" smtClean="0">
                <a:solidFill>
                  <a:srgbClr val="FF0000"/>
                </a:solidFill>
              </a:rPr>
              <a:t>find errors in the following categories: </a:t>
            </a:r>
          </a:p>
          <a:p>
            <a:pPr lvl="1"/>
            <a:r>
              <a:rPr lang="en-US" dirty="0" smtClean="0"/>
              <a:t>incorrect </a:t>
            </a:r>
            <a:r>
              <a:rPr lang="en-US" dirty="0" smtClean="0"/>
              <a:t>or missing </a:t>
            </a:r>
            <a:r>
              <a:rPr lang="en-US" dirty="0" smtClean="0"/>
              <a:t>functions </a:t>
            </a:r>
            <a:endParaRPr lang="en-US" dirty="0" smtClean="0"/>
          </a:p>
          <a:p>
            <a:pPr lvl="1"/>
            <a:r>
              <a:rPr lang="en-US" dirty="0" smtClean="0"/>
              <a:t>interface errors</a:t>
            </a:r>
            <a:endParaRPr lang="en-US" dirty="0" smtClean="0"/>
          </a:p>
          <a:p>
            <a:pPr lvl="1"/>
            <a:r>
              <a:rPr lang="en-US" dirty="0" smtClean="0"/>
              <a:t>errors </a:t>
            </a:r>
            <a:r>
              <a:rPr lang="en-US" dirty="0" smtClean="0"/>
              <a:t>in data structures or external database </a:t>
            </a:r>
            <a:r>
              <a:rPr lang="en-US" dirty="0" smtClean="0"/>
              <a:t>access</a:t>
            </a:r>
            <a:endParaRPr lang="en-US" dirty="0" smtClean="0"/>
          </a:p>
          <a:p>
            <a:pPr lvl="1"/>
            <a:r>
              <a:rPr lang="en-US" dirty="0" smtClean="0"/>
              <a:t>behavior </a:t>
            </a:r>
            <a:r>
              <a:rPr lang="en-US" dirty="0" smtClean="0"/>
              <a:t>or performance </a:t>
            </a:r>
            <a:r>
              <a:rPr lang="en-US" dirty="0" smtClean="0"/>
              <a:t>errors</a:t>
            </a:r>
            <a:endParaRPr lang="en-US" dirty="0" smtClean="0"/>
          </a:p>
          <a:p>
            <a:pPr lvl="1"/>
            <a:r>
              <a:rPr lang="en-US" dirty="0" smtClean="0"/>
              <a:t>initialization </a:t>
            </a:r>
            <a:r>
              <a:rPr lang="en-US" dirty="0" smtClean="0"/>
              <a:t>and termination </a:t>
            </a:r>
            <a:r>
              <a:rPr lang="en-US" dirty="0" smtClean="0"/>
              <a:t>errors</a:t>
            </a:r>
            <a:endParaRPr lang="en-US" sz="1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White-box </a:t>
            </a:r>
            <a:r>
              <a:rPr lang="en-US" dirty="0" smtClean="0">
                <a:solidFill>
                  <a:srgbClr val="002060"/>
                </a:solidFill>
              </a:rPr>
              <a:t>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glass-box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</a:p>
          <a:p>
            <a:r>
              <a:rPr lang="en-US" dirty="0" smtClean="0"/>
              <a:t>Used in control structure</a:t>
            </a:r>
            <a:endParaRPr lang="en-US" dirty="0" smtClean="0"/>
          </a:p>
          <a:p>
            <a:pPr marL="914400" lvl="1" indent="-514350"/>
            <a:r>
              <a:rPr lang="en-US" dirty="0" smtClean="0"/>
              <a:t>guarantee </a:t>
            </a:r>
            <a:r>
              <a:rPr lang="en-US" dirty="0" smtClean="0"/>
              <a:t>that all </a:t>
            </a:r>
            <a:r>
              <a:rPr lang="en-US" b="1" dirty="0" smtClean="0">
                <a:solidFill>
                  <a:srgbClr val="FF0000"/>
                </a:solidFill>
              </a:rPr>
              <a:t>independent paths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within </a:t>
            </a:r>
            <a:r>
              <a:rPr lang="en-US" dirty="0" smtClean="0"/>
              <a:t>a module </a:t>
            </a:r>
            <a:r>
              <a:rPr lang="en-US" dirty="0" smtClean="0"/>
              <a:t>have been exercised at least </a:t>
            </a:r>
            <a:r>
              <a:rPr lang="en-US" dirty="0" smtClean="0"/>
              <a:t>once</a:t>
            </a:r>
            <a:endParaRPr lang="en-US" dirty="0" smtClean="0"/>
          </a:p>
          <a:p>
            <a:pPr marL="914400" lvl="1" indent="-514350"/>
            <a:r>
              <a:rPr lang="en-US" dirty="0" smtClean="0"/>
              <a:t>exercise </a:t>
            </a:r>
            <a:r>
              <a:rPr lang="en-US" dirty="0" smtClean="0"/>
              <a:t>all </a:t>
            </a:r>
            <a:r>
              <a:rPr lang="en-US" b="1" dirty="0" smtClean="0">
                <a:solidFill>
                  <a:srgbClr val="FF0000"/>
                </a:solidFill>
              </a:rPr>
              <a:t>logical decisions </a:t>
            </a:r>
            <a:r>
              <a:rPr lang="en-US" dirty="0" smtClean="0"/>
              <a:t>on their true and false </a:t>
            </a:r>
            <a:r>
              <a:rPr lang="en-US" dirty="0" smtClean="0"/>
              <a:t>sides</a:t>
            </a:r>
          </a:p>
          <a:p>
            <a:pPr marL="914400" lvl="1" indent="-514350"/>
            <a:r>
              <a:rPr lang="en-US" dirty="0" smtClean="0"/>
              <a:t>execute </a:t>
            </a:r>
            <a:r>
              <a:rPr lang="en-US" b="1" dirty="0" smtClean="0">
                <a:solidFill>
                  <a:srgbClr val="FF0000"/>
                </a:solidFill>
              </a:rPr>
              <a:t>all loops at their boundaries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within </a:t>
            </a:r>
            <a:r>
              <a:rPr lang="en-US" dirty="0" smtClean="0"/>
              <a:t> their </a:t>
            </a:r>
            <a:r>
              <a:rPr lang="en-US" dirty="0" smtClean="0"/>
              <a:t>operational </a:t>
            </a:r>
            <a:r>
              <a:rPr lang="en-US" dirty="0" smtClean="0"/>
              <a:t>bounds</a:t>
            </a:r>
          </a:p>
          <a:p>
            <a:pPr marL="914400" lvl="1" indent="-514350"/>
            <a:r>
              <a:rPr lang="en-US" dirty="0" smtClean="0"/>
              <a:t>exercise </a:t>
            </a:r>
            <a:r>
              <a:rPr lang="en-US" b="1" dirty="0" smtClean="0">
                <a:solidFill>
                  <a:srgbClr val="FF0000"/>
                </a:solidFill>
              </a:rPr>
              <a:t>internal data structures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ensure their </a:t>
            </a:r>
            <a:r>
              <a:rPr lang="en-US" dirty="0" smtClean="0"/>
              <a:t>  validity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Validation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begins </a:t>
            </a:r>
            <a:r>
              <a:rPr lang="en-US" dirty="0" smtClean="0"/>
              <a:t>at the culmination of integration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individual components have been exercised, the software is completely assembled as a package, and interfacing errors have been uncovered and corrected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</a:t>
            </a:r>
            <a:r>
              <a:rPr lang="en-US" dirty="0" smtClean="0"/>
              <a:t>the validation or system level, the distinction between conventional software, object-oriented  software, and </a:t>
            </a:r>
            <a:r>
              <a:rPr lang="en-US" dirty="0" err="1" smtClean="0"/>
              <a:t>WebApps</a:t>
            </a:r>
            <a:r>
              <a:rPr lang="en-US" dirty="0" smtClean="0"/>
              <a:t> disappears. 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 smtClean="0"/>
              <a:t>focuses on user-visible actions and user-recognizable output from the system.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Validation Criteria:</a:t>
            </a:r>
          </a:p>
          <a:p>
            <a:pPr algn="just"/>
            <a:r>
              <a:rPr lang="en-US" dirty="0" smtClean="0"/>
              <a:t>After </a:t>
            </a:r>
            <a:r>
              <a:rPr lang="en-US" dirty="0" smtClean="0"/>
              <a:t>each validation test case has been conducted, one of two possible conditions </a:t>
            </a:r>
            <a:r>
              <a:rPr lang="en-US" dirty="0" smtClean="0"/>
              <a:t>exists: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function or performance characteristic conforms to specification and is accepted 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 smtClean="0"/>
              <a:t>deviation from specification is uncovered and a deficiency list is created. </a:t>
            </a:r>
            <a:endParaRPr lang="en-US" dirty="0" smtClean="0"/>
          </a:p>
          <a:p>
            <a:pPr lvl="1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 algn="just"/>
            <a:r>
              <a:rPr lang="en-US" dirty="0" smtClean="0"/>
              <a:t>Deviations </a:t>
            </a:r>
            <a:r>
              <a:rPr lang="en-US" dirty="0" smtClean="0"/>
              <a:t>or errors discovered at this stage in a project can rarely be corrected prior to scheduled delivery.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Configuration Review: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To ensure </a:t>
            </a:r>
            <a:r>
              <a:rPr lang="en-US" dirty="0" smtClean="0"/>
              <a:t>that all elements of the software configuration have been properly developed, are cataloged, and have the necessary detail to bolster the support activities.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Alpha and Beta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The alpha </a:t>
            </a:r>
            <a:r>
              <a:rPr lang="en-US" dirty="0" smtClean="0">
                <a:solidFill>
                  <a:srgbClr val="FF0000"/>
                </a:solidFill>
              </a:rPr>
              <a:t>test:</a:t>
            </a:r>
          </a:p>
          <a:p>
            <a:pPr lvl="1" algn="just"/>
            <a:r>
              <a:rPr lang="en-US" dirty="0" smtClean="0"/>
              <a:t>Conducted </a:t>
            </a:r>
            <a:r>
              <a:rPr lang="en-US" dirty="0" smtClean="0"/>
              <a:t>at the developer’s site </a:t>
            </a:r>
            <a:endParaRPr lang="en-US" dirty="0" smtClean="0"/>
          </a:p>
          <a:p>
            <a:pPr lvl="1" algn="just"/>
            <a:r>
              <a:rPr lang="en-US" dirty="0" smtClean="0"/>
              <a:t>Developer should present</a:t>
            </a:r>
          </a:p>
          <a:p>
            <a:pPr lvl="1" algn="just"/>
            <a:r>
              <a:rPr lang="en-US" dirty="0" smtClean="0"/>
              <a:t>Used </a:t>
            </a:r>
            <a:r>
              <a:rPr lang="en-US" dirty="0" smtClean="0"/>
              <a:t>in a natural setting with the developer “looking over the shoulder” of the users and recording errors and usage problems.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beta </a:t>
            </a:r>
            <a:r>
              <a:rPr lang="en-US" dirty="0" smtClean="0">
                <a:solidFill>
                  <a:srgbClr val="FF0000"/>
                </a:solidFill>
              </a:rPr>
              <a:t>test:</a:t>
            </a:r>
          </a:p>
          <a:p>
            <a:pPr lvl="1"/>
            <a:r>
              <a:rPr lang="en-US" dirty="0" smtClean="0"/>
              <a:t>Conducted </a:t>
            </a:r>
            <a:r>
              <a:rPr lang="en-US" dirty="0" smtClean="0"/>
              <a:t>at one or more end-user sites. </a:t>
            </a:r>
            <a:endParaRPr lang="en-US" dirty="0" smtClean="0"/>
          </a:p>
          <a:p>
            <a:pPr lvl="1"/>
            <a:r>
              <a:rPr lang="en-US" dirty="0" smtClean="0"/>
              <a:t>Developer </a:t>
            </a:r>
            <a:r>
              <a:rPr lang="en-US" dirty="0" smtClean="0"/>
              <a:t>generally is not present. </a:t>
            </a:r>
            <a:endParaRPr lang="en-US" dirty="0" smtClean="0"/>
          </a:p>
          <a:p>
            <a:pPr lvl="1"/>
            <a:r>
              <a:rPr lang="en-US" dirty="0" smtClean="0"/>
              <a:t>Therefore</a:t>
            </a:r>
            <a:r>
              <a:rPr lang="en-US" dirty="0" smtClean="0"/>
              <a:t>, the beta test is a “live” application of the software in an environment that cannot be controlled by the developer.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variation on beta testing, called customer acceptance </a:t>
            </a:r>
            <a:r>
              <a:rPr lang="en-US" dirty="0" smtClean="0">
                <a:solidFill>
                  <a:srgbClr val="FF0000"/>
                </a:solidFill>
              </a:rPr>
              <a:t>testing:</a:t>
            </a:r>
          </a:p>
          <a:p>
            <a:pPr marL="857250" lvl="1" indent="-457200"/>
            <a:r>
              <a:rPr lang="en-US" dirty="0" smtClean="0"/>
              <a:t>Performed when software </a:t>
            </a:r>
            <a:r>
              <a:rPr lang="en-US" dirty="0" smtClean="0"/>
              <a:t>is delivered to a customer under contract.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 smtClean="0"/>
              <a:t>customer performs a series of specific tests in an attempt to uncover errors before accepting the software from the developer.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Black-box Testing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Also </a:t>
            </a:r>
            <a:r>
              <a:rPr lang="en-US" altLang="en-US" dirty="0" smtClean="0"/>
              <a:t>called behavioral </a:t>
            </a:r>
            <a:r>
              <a:rPr lang="en-US" altLang="en-US" dirty="0" smtClean="0"/>
              <a:t>testing</a:t>
            </a:r>
          </a:p>
          <a:p>
            <a:r>
              <a:rPr lang="en-US" altLang="en-US" dirty="0" smtClean="0"/>
              <a:t>F</a:t>
            </a:r>
            <a:r>
              <a:rPr lang="en-US" altLang="en-US" dirty="0" smtClean="0"/>
              <a:t>ocuses - functional </a:t>
            </a:r>
            <a:r>
              <a:rPr lang="en-US" altLang="en-US" dirty="0" smtClean="0"/>
              <a:t>requirements of </a:t>
            </a:r>
            <a:r>
              <a:rPr lang="en-US" altLang="en-US" dirty="0" smtClean="0"/>
              <a:t>software</a:t>
            </a:r>
            <a:r>
              <a:rPr lang="en-US" altLang="en-US" dirty="0" smtClean="0"/>
              <a:t>. </a:t>
            </a:r>
            <a:endParaRPr lang="en-US" altLang="en-US" dirty="0" smtClean="0"/>
          </a:p>
          <a:p>
            <a:r>
              <a:rPr lang="en-US" altLang="en-US" dirty="0" smtClean="0"/>
              <a:t>E</a:t>
            </a:r>
            <a:r>
              <a:rPr lang="en-US" altLang="en-US" dirty="0" smtClean="0"/>
              <a:t>nable sets </a:t>
            </a:r>
            <a:r>
              <a:rPr lang="en-US" altLang="en-US" dirty="0" smtClean="0"/>
              <a:t>of input conditions </a:t>
            </a:r>
            <a:r>
              <a:rPr lang="en-US" altLang="en-US" dirty="0" smtClean="0"/>
              <a:t>- fully </a:t>
            </a:r>
            <a:r>
              <a:rPr lang="en-US" altLang="en-US" dirty="0" smtClean="0"/>
              <a:t>exercise all functional requirements for a program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Black-box </a:t>
            </a:r>
            <a:r>
              <a:rPr lang="en-US" altLang="en-US" dirty="0" smtClean="0"/>
              <a:t>testing is not an alternative to white-box techniques. </a:t>
            </a:r>
            <a:endParaRPr lang="en-US" altLang="en-US" dirty="0" smtClean="0"/>
          </a:p>
          <a:p>
            <a:r>
              <a:rPr lang="en-US" altLang="en-US" dirty="0" smtClean="0"/>
              <a:t>T</a:t>
            </a:r>
            <a:r>
              <a:rPr lang="en-US" altLang="en-US" dirty="0" smtClean="0"/>
              <a:t>o </a:t>
            </a:r>
            <a:r>
              <a:rPr lang="en-US" altLang="en-US" dirty="0" smtClean="0"/>
              <a:t>uncover a different class of </a:t>
            </a:r>
            <a:r>
              <a:rPr lang="en-US" altLang="en-US" dirty="0" smtClean="0"/>
              <a:t>errors.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System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series </a:t>
            </a:r>
            <a:r>
              <a:rPr lang="en-US" dirty="0" smtClean="0"/>
              <a:t>of different tests whose primary purpose is to fully exercise the computer-based system. </a:t>
            </a:r>
            <a:endParaRPr lang="en-US" dirty="0" smtClean="0"/>
          </a:p>
          <a:p>
            <a:pPr algn="just"/>
            <a:r>
              <a:rPr lang="en-US" dirty="0" smtClean="0"/>
              <a:t>Purpose - to </a:t>
            </a:r>
            <a:r>
              <a:rPr lang="en-US" dirty="0" smtClean="0"/>
              <a:t>verify that system elements have been properly integrated and perform allocated functions.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Recovery Testing:</a:t>
            </a:r>
          </a:p>
          <a:p>
            <a:pPr lvl="1" algn="just"/>
            <a:r>
              <a:rPr lang="en-US" dirty="0" smtClean="0"/>
              <a:t>It is </a:t>
            </a:r>
            <a:r>
              <a:rPr lang="en-US" dirty="0" smtClean="0"/>
              <a:t>a system test </a:t>
            </a:r>
            <a:endParaRPr lang="en-US" dirty="0" smtClean="0"/>
          </a:p>
          <a:p>
            <a:pPr lvl="1" algn="just"/>
            <a:r>
              <a:rPr lang="en-US" dirty="0" smtClean="0"/>
              <a:t>It forces </a:t>
            </a:r>
            <a:r>
              <a:rPr lang="en-US" dirty="0" smtClean="0"/>
              <a:t>the software to fail in a variety of ways and verifies that recovery is properly performed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 smtClean="0"/>
              <a:t>recovery is automatic (performed by the system itself), </a:t>
            </a:r>
            <a:r>
              <a:rPr lang="en-US" dirty="0" smtClean="0"/>
              <a:t>re-initialization</a:t>
            </a:r>
            <a:r>
              <a:rPr lang="en-US" dirty="0" smtClean="0"/>
              <a:t>, </a:t>
            </a:r>
            <a:r>
              <a:rPr lang="en-US" dirty="0" smtClean="0"/>
              <a:t>check pointing </a:t>
            </a:r>
            <a:r>
              <a:rPr lang="en-US" dirty="0" smtClean="0"/>
              <a:t>mechanisms, data recovery, and restart are evaluated for correctness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Security Testing:</a:t>
            </a:r>
          </a:p>
          <a:p>
            <a:pPr lvl="1" algn="just"/>
            <a:r>
              <a:rPr lang="en-US" dirty="0" smtClean="0"/>
              <a:t>P</a:t>
            </a:r>
            <a:r>
              <a:rPr lang="en-US" dirty="0" smtClean="0"/>
              <a:t>rotect the system from </a:t>
            </a:r>
            <a:r>
              <a:rPr lang="en-US" dirty="0" smtClean="0"/>
              <a:t>improper penetration.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Stress Testing: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Executes </a:t>
            </a:r>
            <a:r>
              <a:rPr lang="en-US" dirty="0" smtClean="0"/>
              <a:t>a system </a:t>
            </a:r>
            <a:r>
              <a:rPr lang="en-US" dirty="0" smtClean="0"/>
              <a:t>– with resources </a:t>
            </a:r>
            <a:r>
              <a:rPr lang="en-US" dirty="0" smtClean="0"/>
              <a:t>in abnormal quantity, frequency, or volume.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 smtClean="0"/>
              <a:t>variation of stress testing is a technique called </a:t>
            </a:r>
            <a:r>
              <a:rPr lang="en-US" b="1" i="1" dirty="0" smtClean="0">
                <a:solidFill>
                  <a:srgbClr val="FF0000"/>
                </a:solidFill>
              </a:rPr>
              <a:t>sensitivity testing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Sensitivity </a:t>
            </a:r>
            <a:r>
              <a:rPr lang="en-US" dirty="0" smtClean="0"/>
              <a:t>testing </a:t>
            </a:r>
            <a:r>
              <a:rPr lang="en-US" dirty="0" smtClean="0"/>
              <a:t>- </a:t>
            </a:r>
            <a:r>
              <a:rPr lang="en-US" dirty="0" smtClean="0"/>
              <a:t>to uncover data combinations within valid input classes that may cause instability or improper processing.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287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lang="en-US" sz="3900" dirty="0" smtClean="0">
                <a:solidFill>
                  <a:srgbClr val="FF0000"/>
                </a:solidFill>
              </a:rPr>
              <a:t>Performance Testing</a:t>
            </a:r>
            <a:r>
              <a:rPr lang="en-US" sz="3900" dirty="0" smtClean="0">
                <a:solidFill>
                  <a:srgbClr val="FF0000"/>
                </a:solidFill>
              </a:rPr>
              <a:t>: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sz="3000" dirty="0" smtClean="0"/>
              <a:t>To </a:t>
            </a:r>
            <a:r>
              <a:rPr lang="en-US" sz="3000" dirty="0" smtClean="0"/>
              <a:t>test the run-time performance of software within the context of an integrated system</a:t>
            </a:r>
            <a:r>
              <a:rPr lang="en-US" sz="3000" dirty="0" smtClean="0"/>
              <a:t>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sz="3000" dirty="0" smtClean="0"/>
              <a:t>Performance </a:t>
            </a:r>
            <a:r>
              <a:rPr lang="en-US" sz="3000" dirty="0" smtClean="0"/>
              <a:t>testing occurs throughout all steps in the testing process.</a:t>
            </a:r>
            <a:br>
              <a:rPr lang="en-US" sz="3000" dirty="0" smtClean="0"/>
            </a:br>
            <a:r>
              <a:rPr lang="en-US" sz="3000" dirty="0" smtClean="0"/>
              <a:t>Performance tests are often coupled with stress testing </a:t>
            </a:r>
            <a:endParaRPr lang="en-US" sz="3000" dirty="0" smtClean="0"/>
          </a:p>
          <a:p>
            <a:pPr marL="857250" lvl="1" indent="-457200">
              <a:lnSpc>
                <a:spcPct val="150000"/>
              </a:lnSpc>
            </a:pPr>
            <a:r>
              <a:rPr lang="en-US" sz="3000" dirty="0" smtClean="0"/>
              <a:t>It require </a:t>
            </a:r>
            <a:r>
              <a:rPr lang="en-US" sz="3000" dirty="0" smtClean="0"/>
              <a:t>both hardware and software instrumentation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lang="en-US" sz="3900" dirty="0" smtClean="0">
                <a:solidFill>
                  <a:srgbClr val="FF0000"/>
                </a:solidFill>
              </a:rPr>
              <a:t>Deployment Testing</a:t>
            </a:r>
            <a:r>
              <a:rPr lang="en-US" sz="3900" dirty="0" smtClean="0">
                <a:solidFill>
                  <a:srgbClr val="FF0000"/>
                </a:solidFill>
              </a:rPr>
              <a:t>: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857250" lvl="1" indent="-457200">
              <a:lnSpc>
                <a:spcPct val="150000"/>
              </a:lnSpc>
            </a:pPr>
            <a:r>
              <a:rPr lang="en-US" dirty="0" smtClean="0"/>
              <a:t>Called configuration testing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dirty="0" smtClean="0"/>
              <a:t>E</a:t>
            </a:r>
            <a:r>
              <a:rPr lang="en-US" dirty="0" smtClean="0"/>
              <a:t>xercises </a:t>
            </a:r>
            <a:r>
              <a:rPr lang="en-US" dirty="0" smtClean="0"/>
              <a:t>the software in each environment in which it is to </a:t>
            </a:r>
            <a:r>
              <a:rPr lang="en-US" dirty="0" smtClean="0"/>
              <a:t>operate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dirty="0" smtClean="0"/>
              <a:t>E</a:t>
            </a:r>
            <a:r>
              <a:rPr lang="en-US" dirty="0" smtClean="0"/>
              <a:t>xamines </a:t>
            </a:r>
            <a:r>
              <a:rPr lang="en-US" dirty="0" smtClean="0"/>
              <a:t>all installation procedures and specialized installation software (e.g., “installers”) that will be used by </a:t>
            </a:r>
            <a:r>
              <a:rPr lang="en-US" dirty="0" smtClean="0"/>
              <a:t>customers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documentation that will be used to introduce the software to end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Revision Questions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Define System Testing.</a:t>
            </a:r>
          </a:p>
          <a:p>
            <a:pPr>
              <a:buNone/>
            </a:pPr>
            <a:r>
              <a:rPr lang="en-US" dirty="0" smtClean="0"/>
              <a:t>2.   Outline the types of System testing.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Explain behavioral testing that make use of graphs.</a:t>
            </a:r>
            <a:endParaRPr lang="en-US" altLang="en-US" dirty="0" smtClean="0"/>
          </a:p>
          <a:p>
            <a:pPr marL="457200" indent="-457200">
              <a:buAutoNum type="arabicPeriod" startAt="3"/>
            </a:pPr>
            <a:r>
              <a:rPr lang="en-US" altLang="en-US" dirty="0" smtClean="0"/>
              <a:t>Distinguish White Box and Black Box Testing.</a:t>
            </a:r>
          </a:p>
          <a:p>
            <a:pPr marL="457200" indent="-457200">
              <a:buAutoNum type="arabicPeriod" startAt="3"/>
            </a:pPr>
            <a:r>
              <a:rPr lang="en-US" altLang="en-US" dirty="0" smtClean="0"/>
              <a:t>Distinguish Validation Testing and Black Box Testing.</a:t>
            </a:r>
          </a:p>
          <a:p>
            <a:pPr marL="457200" indent="-457200">
              <a:buAutoNum type="arabicPeriod" startAt="3"/>
            </a:pPr>
            <a:r>
              <a:rPr lang="en-US" altLang="en-US" dirty="0" smtClean="0"/>
              <a:t>Distinguish Performance Testing and Deployment Testing.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4478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6600"/>
                </a:solidFill>
              </a:rPr>
              <a:t>Thank You</a:t>
            </a:r>
            <a:endParaRPr lang="en-US" sz="8000" b="1" dirty="0">
              <a:solidFill>
                <a:srgbClr val="006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Palatino" pitchFamily="-128" charset="0"/>
              </a:rPr>
              <a:t>Tests are designed to answer the following questions</a:t>
            </a:r>
            <a:r>
              <a:rPr lang="en-US" altLang="en-US" dirty="0" smtClean="0">
                <a:solidFill>
                  <a:srgbClr val="FF0000"/>
                </a:solidFill>
                <a:latin typeface="Palatino" pitchFamily="-128" charset="0"/>
              </a:rPr>
              <a:t>:</a:t>
            </a:r>
          </a:p>
          <a:p>
            <a:pPr lvl="1" algn="just"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How </a:t>
            </a:r>
            <a:r>
              <a:rPr lang="en-US" altLang="en-US" dirty="0" smtClean="0">
                <a:latin typeface="Palatino" pitchFamily="-128" charset="0"/>
              </a:rPr>
              <a:t>is functional validity tested?</a:t>
            </a:r>
          </a:p>
          <a:p>
            <a:pPr lvl="1" algn="just"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How </a:t>
            </a:r>
            <a:r>
              <a:rPr lang="en-US" altLang="en-US" dirty="0" smtClean="0">
                <a:latin typeface="Palatino" pitchFamily="-128" charset="0"/>
              </a:rPr>
              <a:t>are system behavior and performance tested?</a:t>
            </a:r>
          </a:p>
          <a:p>
            <a:pPr lvl="1" algn="just"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What </a:t>
            </a:r>
            <a:r>
              <a:rPr lang="en-US" altLang="en-US" dirty="0" smtClean="0">
                <a:latin typeface="Palatino" pitchFamily="-128" charset="0"/>
              </a:rPr>
              <a:t>classes of input will make good test cases?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Is </a:t>
            </a:r>
            <a:r>
              <a:rPr lang="en-US" altLang="en-US" dirty="0" smtClean="0">
                <a:latin typeface="Palatino" pitchFamily="-128" charset="0"/>
              </a:rPr>
              <a:t>the system particularly sensitive to certain input values?</a:t>
            </a:r>
          </a:p>
          <a:p>
            <a:pPr lvl="1" algn="just"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How </a:t>
            </a:r>
            <a:r>
              <a:rPr lang="en-US" altLang="en-US" dirty="0" smtClean="0">
                <a:latin typeface="Palatino" pitchFamily="-128" charset="0"/>
              </a:rPr>
              <a:t>are the boundaries of a data class isolated?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What </a:t>
            </a:r>
            <a:r>
              <a:rPr lang="en-US" altLang="en-US" dirty="0" smtClean="0">
                <a:latin typeface="Palatino" pitchFamily="-128" charset="0"/>
              </a:rPr>
              <a:t>data rates and data volume can the system tolerate?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What </a:t>
            </a:r>
            <a:r>
              <a:rPr lang="en-US" altLang="en-US" dirty="0" smtClean="0">
                <a:latin typeface="Palatino" pitchFamily="-128" charset="0"/>
              </a:rPr>
              <a:t>effect will specific combinations of data have on system operation?</a:t>
            </a:r>
          </a:p>
          <a:p>
            <a:endParaRPr lang="en-US" altLang="en-US" dirty="0" smtClean="0">
              <a:latin typeface="Palatino" pitchFamily="-12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By applying black-box techniques, you derive a set of test cases that satisfy the following </a:t>
            </a:r>
            <a:r>
              <a:rPr lang="en-US" dirty="0" smtClean="0">
                <a:solidFill>
                  <a:srgbClr val="FF0000"/>
                </a:solidFill>
              </a:rPr>
              <a:t>criteria:</a:t>
            </a:r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cases that reduce, by a count that is greater than one, the number of additional test cases that must be designed to achieve reasonable testing, and </a:t>
            </a:r>
            <a:endParaRPr lang="en-US" dirty="0" smtClean="0"/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cases that tell you something about the presence or absence of classes of errors, rather than an error associated only with the specific test at hand.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Graph-Based Testing Methods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Understand </a:t>
            </a:r>
            <a:r>
              <a:rPr lang="en-US" altLang="en-US" dirty="0" smtClean="0"/>
              <a:t>the objects </a:t>
            </a:r>
            <a:r>
              <a:rPr lang="en-US" altLang="en-US" dirty="0" smtClean="0"/>
              <a:t>in software</a:t>
            </a:r>
          </a:p>
          <a:p>
            <a:r>
              <a:rPr lang="en-US" altLang="en-US" dirty="0" smtClean="0"/>
              <a:t>C</a:t>
            </a:r>
            <a:r>
              <a:rPr lang="en-US" altLang="en-US" dirty="0" smtClean="0"/>
              <a:t>onnect </a:t>
            </a:r>
            <a:r>
              <a:rPr lang="en-US" altLang="en-US" dirty="0" smtClean="0"/>
              <a:t>these </a:t>
            </a:r>
            <a:r>
              <a:rPr lang="en-US" altLang="en-US" dirty="0" smtClean="0"/>
              <a:t>objects using relationships. </a:t>
            </a:r>
          </a:p>
          <a:p>
            <a:r>
              <a:rPr lang="en-US" altLang="en-US" dirty="0" smtClean="0"/>
              <a:t>Define </a:t>
            </a:r>
            <a:r>
              <a:rPr lang="en-US" altLang="en-US" dirty="0" smtClean="0"/>
              <a:t>a series of tests </a:t>
            </a:r>
            <a:r>
              <a:rPr lang="en-US" altLang="en-US" dirty="0" smtClean="0"/>
              <a:t>- all </a:t>
            </a:r>
            <a:r>
              <a:rPr lang="en-US" altLang="en-US" dirty="0" smtClean="0"/>
              <a:t>objects have the expected relationship to one another</a:t>
            </a:r>
            <a:r>
              <a:rPr lang="en-US" altLang="en-US" dirty="0" smtClean="0"/>
              <a:t>.</a:t>
            </a:r>
          </a:p>
          <a:p>
            <a:r>
              <a:rPr lang="en-US" altLang="en-US" i="1" dirty="0" smtClean="0"/>
              <a:t>A </a:t>
            </a:r>
            <a:r>
              <a:rPr lang="en-US" altLang="en-US" i="1" dirty="0" smtClean="0"/>
              <a:t>number of behavioral testing methods that can make use of graphs:</a:t>
            </a:r>
          </a:p>
          <a:p>
            <a:pPr lvl="1" algn="just"/>
            <a:r>
              <a:rPr lang="en-US" altLang="en-US" dirty="0" smtClean="0"/>
              <a:t>Transaction flow modeling.</a:t>
            </a:r>
          </a:p>
          <a:p>
            <a:pPr lvl="1" algn="just"/>
            <a:r>
              <a:rPr lang="en-US" altLang="en-US" dirty="0" smtClean="0"/>
              <a:t>Finite state modeling.</a:t>
            </a:r>
          </a:p>
          <a:p>
            <a:pPr lvl="1" algn="just"/>
            <a:r>
              <a:rPr lang="en-US" altLang="en-US" dirty="0" smtClean="0"/>
              <a:t>Data flow modeling.</a:t>
            </a:r>
          </a:p>
          <a:p>
            <a:pPr lvl="1" algn="just"/>
            <a:r>
              <a:rPr lang="en-US" altLang="en-US" dirty="0" smtClean="0"/>
              <a:t>Timing modeling.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(a) Graph </a:t>
            </a:r>
            <a:r>
              <a:rPr lang="en-US" sz="3600" dirty="0" smtClean="0"/>
              <a:t>notation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(b) simple example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3817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Equivalence Partitioning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dirty="0" smtClean="0"/>
              <a:t>It is </a:t>
            </a:r>
            <a:r>
              <a:rPr lang="en-US" dirty="0" smtClean="0"/>
              <a:t>a black-box testing </a:t>
            </a:r>
            <a:r>
              <a:rPr lang="en-US" dirty="0" smtClean="0"/>
              <a:t>method.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dirty="0" smtClean="0"/>
              <a:t>Divides </a:t>
            </a:r>
            <a:r>
              <a:rPr lang="en-US" dirty="0" smtClean="0"/>
              <a:t>the input domain </a:t>
            </a:r>
            <a:r>
              <a:rPr lang="en-US" dirty="0" smtClean="0"/>
              <a:t>into </a:t>
            </a:r>
            <a:r>
              <a:rPr lang="en-US" dirty="0" smtClean="0"/>
              <a:t>classes of </a:t>
            </a:r>
            <a:r>
              <a:rPr lang="en-US" dirty="0" smtClean="0"/>
              <a:t>data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dirty="0" smtClean="0"/>
              <a:t>from these data - </a:t>
            </a:r>
            <a:r>
              <a:rPr lang="en-US" dirty="0" smtClean="0"/>
              <a:t>test cases can be derived.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dirty="0" smtClean="0"/>
              <a:t>Test-case design </a:t>
            </a:r>
            <a:r>
              <a:rPr lang="en-US" dirty="0" smtClean="0"/>
              <a:t>- based </a:t>
            </a:r>
            <a:r>
              <a:rPr lang="en-US" dirty="0" smtClean="0"/>
              <a:t>on an evaluation of equivalence classes for an input condition.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Equivalence classes may be defined according to the following  guidelines:</a:t>
            </a:r>
          </a:p>
          <a:p>
            <a:pPr algn="just">
              <a:spcBef>
                <a:spcPts val="300"/>
              </a:spcBef>
              <a:buNone/>
            </a:pPr>
            <a:r>
              <a:rPr lang="en-US" dirty="0" smtClean="0"/>
              <a:t>1. If an input condition </a:t>
            </a:r>
            <a:r>
              <a:rPr lang="en-US" b="1" i="1" dirty="0" smtClean="0">
                <a:solidFill>
                  <a:srgbClr val="FF0000"/>
                </a:solidFill>
              </a:rPr>
              <a:t>specifies a range</a:t>
            </a:r>
            <a:r>
              <a:rPr lang="en-US" dirty="0" smtClean="0"/>
              <a:t>, one valid and two invalid equivalence classes are defined.</a:t>
            </a:r>
          </a:p>
          <a:p>
            <a:pPr algn="just">
              <a:spcBef>
                <a:spcPts val="300"/>
              </a:spcBef>
              <a:buNone/>
            </a:pPr>
            <a:r>
              <a:rPr lang="en-US" dirty="0" smtClean="0"/>
              <a:t>2. If an input condition </a:t>
            </a:r>
            <a:r>
              <a:rPr lang="en-US" b="1" i="1" dirty="0" smtClean="0">
                <a:solidFill>
                  <a:srgbClr val="FF0000"/>
                </a:solidFill>
              </a:rPr>
              <a:t>requires a specific value</a:t>
            </a:r>
            <a:r>
              <a:rPr lang="en-US" dirty="0" smtClean="0"/>
              <a:t>, one valid and two invalid equivalence classes are defined. </a:t>
            </a:r>
          </a:p>
          <a:p>
            <a:pPr algn="just">
              <a:spcBef>
                <a:spcPts val="300"/>
              </a:spcBef>
              <a:buNone/>
            </a:pPr>
            <a:r>
              <a:rPr lang="en-US" dirty="0" smtClean="0"/>
              <a:t>3. If an input condition </a:t>
            </a:r>
            <a:r>
              <a:rPr lang="en-US" b="1" i="1" dirty="0" smtClean="0">
                <a:solidFill>
                  <a:srgbClr val="FF0000"/>
                </a:solidFill>
              </a:rPr>
              <a:t>specifies a member of a set</a:t>
            </a:r>
            <a:r>
              <a:rPr lang="en-US" dirty="0" smtClean="0"/>
              <a:t>, one valid and one invalid equivalence class are defined.</a:t>
            </a:r>
          </a:p>
          <a:p>
            <a:pPr algn="just">
              <a:spcBef>
                <a:spcPts val="300"/>
              </a:spcBef>
              <a:buNone/>
            </a:pPr>
            <a:r>
              <a:rPr lang="en-US" dirty="0" smtClean="0"/>
              <a:t>4. If an input condition </a:t>
            </a:r>
            <a:r>
              <a:rPr lang="en-US" b="1" i="1" dirty="0" smtClean="0">
                <a:solidFill>
                  <a:srgbClr val="FF0000"/>
                </a:solidFill>
              </a:rPr>
              <a:t>is Boolean</a:t>
            </a:r>
            <a:r>
              <a:rPr lang="en-US" dirty="0" smtClean="0"/>
              <a:t>, one valid and one invalid class are defined.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Boundary Value </a:t>
            </a:r>
            <a:r>
              <a:rPr lang="en-IN" dirty="0" smtClean="0">
                <a:solidFill>
                  <a:srgbClr val="002060"/>
                </a:solidFill>
              </a:rPr>
              <a:t>Analysis (BVA)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More errors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occurs at the boundaries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 input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Lesser errors in “center” in input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For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this reason that boundary value analysis (BVA) has been developed as a testing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technique.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BVA leads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to a selection of test cases that exercise bounding values.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1295</Words>
  <Application>Microsoft Office PowerPoint</Application>
  <PresentationFormat>On-screen Show (4:3)</PresentationFormat>
  <Paragraphs>149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Black-box Testing</vt:lpstr>
      <vt:lpstr>Slide 3</vt:lpstr>
      <vt:lpstr>Slide 4</vt:lpstr>
      <vt:lpstr>Graph-Based Testing Methods</vt:lpstr>
      <vt:lpstr>(a) Graph notation  (b) simple example</vt:lpstr>
      <vt:lpstr>Equivalence Partitioning</vt:lpstr>
      <vt:lpstr>Slide 8</vt:lpstr>
      <vt:lpstr>Boundary Value Analysis (BVA)</vt:lpstr>
      <vt:lpstr>Slide 10</vt:lpstr>
      <vt:lpstr>Slide 11</vt:lpstr>
      <vt:lpstr>Orthogonal Array Testing</vt:lpstr>
      <vt:lpstr>Black-box Testing</vt:lpstr>
      <vt:lpstr>White-box Testing</vt:lpstr>
      <vt:lpstr>Validation Testing</vt:lpstr>
      <vt:lpstr>Slide 16</vt:lpstr>
      <vt:lpstr>Slide 17</vt:lpstr>
      <vt:lpstr>Alpha and Beta Testing</vt:lpstr>
      <vt:lpstr>Slide 19</vt:lpstr>
      <vt:lpstr>System Testing</vt:lpstr>
      <vt:lpstr>Slide 21</vt:lpstr>
      <vt:lpstr>Slide 22</vt:lpstr>
      <vt:lpstr>Slide 23</vt:lpstr>
      <vt:lpstr>Slide 24</vt:lpstr>
      <vt:lpstr>Revision Questions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2020-07-14T05:28:24Z</dcterms:created>
  <dcterms:modified xsi:type="dcterms:W3CDTF">2020-07-14T14:23:59Z</dcterms:modified>
</cp:coreProperties>
</file>