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80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8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528F6-4822-4E36-AB97-6845F87769D4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2E990-8563-4DBF-BC99-DA225FE9A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719E-0F86-46F8-88E0-17126B08B1E5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246E-DF68-4ABA-82C6-00B222F6335E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22D9-F292-4C57-9261-EF31506240EC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9F6B-3BE8-4EC0-A3A2-F2064F498C61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5AA9-465A-491B-90B8-6F945C5EC580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75-B0DF-48FE-A79C-3BC778C630B0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DF67-D15A-4B96-A823-85516579DD53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F7E6-933A-4B5C-962A-984875755503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2ABA-B63C-4C25-B87F-8AD0212ADDC5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3204-58F2-41B0-9FD7-C8FCEE46AF92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E78C-EFB0-476D-ADCB-B0A3520800BD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BB6DC-AF2F-477A-91B4-CE0A70B002C8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600" y="990600"/>
            <a:ext cx="78867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20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lang="en-US" sz="4400" b="1" dirty="0" smtClean="0">
                <a:solidFill>
                  <a:srgbClr val="FF0000"/>
                </a:solidFill>
              </a:rPr>
              <a:t>19CS2211 - Software Engineering</a:t>
            </a:r>
          </a:p>
          <a:p>
            <a:pPr algn="ctr" fontAlgn="base">
              <a:lnSpc>
                <a:spcPct val="20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Software Testing – Black-box Testing</a:t>
            </a:r>
            <a:endParaRPr lang="en-US" sz="4000" b="1" dirty="0">
              <a:solidFill>
                <a:srgbClr val="002060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2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Session –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 21 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440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ea typeface="+mn-ea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5181600"/>
            <a:ext cx="39338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364163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Guidelines for BVA are similar in many respects to those provided for equivalence partitioning: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If an input condition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specifies a range bounded by values a and b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</a:t>
            </a: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test cases should be designed with values a and b and just above and just below a and b.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If an input condition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specifies a number of values</a:t>
            </a: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, test cases should be developed that exercise the minimum and maximum numbers. Values just above and below minimum and maximum are also tested.</a:t>
            </a:r>
          </a:p>
          <a:p>
            <a:pPr algn="just">
              <a:lnSpc>
                <a:spcPct val="120000"/>
              </a:lnSpc>
              <a:buNone/>
            </a:pPr>
            <a:endParaRPr lang="en-US" sz="24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Apply guidelines 1 and 2 to output conditions</a:t>
            </a: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. Test cases should be designed to create an output report that produces the maximum (and minimum) allowable number of table entries.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If internal program data structures have prescribed boundaries (e.g., a table has a defined limit of 100 entries), be certain to design a test case to exercise the data structure at its boundary.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Orthogonal Array Testing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Applied to problems in which the input domain is relatively small but too large to accommodate exhaustive testing. </a:t>
            </a:r>
          </a:p>
          <a:p>
            <a:r>
              <a:rPr lang="en-US" dirty="0" smtClean="0"/>
              <a:t>Useful in finding region faults - faulty logic within a software component.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Black-box Testing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 find errors in the following categories: </a:t>
            </a:r>
          </a:p>
          <a:p>
            <a:pPr lvl="1"/>
            <a:r>
              <a:rPr lang="en-US" dirty="0" smtClean="0"/>
              <a:t>incorrect or missing functions </a:t>
            </a:r>
          </a:p>
          <a:p>
            <a:pPr lvl="1"/>
            <a:r>
              <a:rPr lang="en-US" dirty="0" smtClean="0"/>
              <a:t>interface errors</a:t>
            </a:r>
          </a:p>
          <a:p>
            <a:pPr lvl="1"/>
            <a:r>
              <a:rPr lang="en-US" dirty="0" smtClean="0"/>
              <a:t>errors in data structures or external database access</a:t>
            </a:r>
          </a:p>
          <a:p>
            <a:pPr lvl="1"/>
            <a:r>
              <a:rPr lang="en-US" dirty="0" smtClean="0"/>
              <a:t>behavior or performance errors</a:t>
            </a:r>
          </a:p>
          <a:p>
            <a:pPr lvl="1"/>
            <a:r>
              <a:rPr lang="en-US" dirty="0" smtClean="0"/>
              <a:t>initialization and termination errors</a:t>
            </a:r>
            <a:endParaRPr lang="en-US" sz="1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4478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006600"/>
                </a:solidFill>
              </a:rPr>
              <a:t>Thank You</a:t>
            </a:r>
            <a:endParaRPr lang="en-US" sz="8000" b="1" dirty="0">
              <a:solidFill>
                <a:srgbClr val="006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Black-box Testing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endParaRPr lang="en-US" altLang="en-US" dirty="0" smtClean="0"/>
          </a:p>
          <a:p>
            <a:r>
              <a:rPr lang="en-US" altLang="en-US" dirty="0" smtClean="0"/>
              <a:t>It is called as behavioral testing</a:t>
            </a:r>
          </a:p>
          <a:p>
            <a:r>
              <a:rPr lang="en-US" altLang="en-US" dirty="0" smtClean="0"/>
              <a:t>Focuses - functional requirements of software. </a:t>
            </a:r>
          </a:p>
          <a:p>
            <a:r>
              <a:rPr lang="en-US" altLang="en-US" dirty="0" smtClean="0"/>
              <a:t>Enable sets of input conditions - fully exercise all functional requirements for a program.</a:t>
            </a:r>
          </a:p>
          <a:p>
            <a:r>
              <a:rPr lang="en-US" altLang="en-US" dirty="0" smtClean="0"/>
              <a:t>Black-box testing is not an alternative to white-box techniques. </a:t>
            </a:r>
          </a:p>
          <a:p>
            <a:r>
              <a:rPr lang="en-US" altLang="en-US" dirty="0" smtClean="0"/>
              <a:t>To uncover a different class of errors.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>
                <a:solidFill>
                  <a:srgbClr val="FF0000"/>
                </a:solidFill>
                <a:latin typeface="Palatino" pitchFamily="-128" charset="0"/>
              </a:rPr>
              <a:t>Tests are designed to answer the following questions:</a:t>
            </a:r>
          </a:p>
          <a:p>
            <a:pPr lvl="1" algn="just">
              <a:spcBef>
                <a:spcPct val="50000"/>
              </a:spcBef>
            </a:pPr>
            <a:r>
              <a:rPr lang="en-US" altLang="en-US" dirty="0" smtClean="0">
                <a:latin typeface="Palatino" pitchFamily="-128" charset="0"/>
              </a:rPr>
              <a:t>How is functional validity tested?</a:t>
            </a:r>
          </a:p>
          <a:p>
            <a:pPr lvl="1" algn="just">
              <a:spcBef>
                <a:spcPct val="50000"/>
              </a:spcBef>
            </a:pPr>
            <a:r>
              <a:rPr lang="en-US" altLang="en-US" dirty="0" smtClean="0">
                <a:latin typeface="Palatino" pitchFamily="-128" charset="0"/>
              </a:rPr>
              <a:t>How are system behavior and performance tested?</a:t>
            </a:r>
          </a:p>
          <a:p>
            <a:pPr lvl="1" algn="just">
              <a:spcBef>
                <a:spcPct val="50000"/>
              </a:spcBef>
            </a:pPr>
            <a:r>
              <a:rPr lang="en-US" altLang="en-US" dirty="0" smtClean="0">
                <a:latin typeface="Palatino" pitchFamily="-128" charset="0"/>
              </a:rPr>
              <a:t>What classes of input will make good test cases?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>
                <a:latin typeface="Palatino" pitchFamily="-128" charset="0"/>
              </a:rPr>
              <a:t>Is the system particularly sensitive to certain input values?</a:t>
            </a:r>
          </a:p>
          <a:p>
            <a:pPr lvl="1" algn="just">
              <a:spcBef>
                <a:spcPct val="50000"/>
              </a:spcBef>
            </a:pPr>
            <a:r>
              <a:rPr lang="en-US" altLang="en-US" dirty="0" smtClean="0">
                <a:latin typeface="Palatino" pitchFamily="-128" charset="0"/>
              </a:rPr>
              <a:t>How are the boundaries of a data class isolated?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>
                <a:latin typeface="Palatino" pitchFamily="-128" charset="0"/>
              </a:rPr>
              <a:t>What data rates and data volume can the system tolerate?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>
                <a:latin typeface="Palatino" pitchFamily="-128" charset="0"/>
              </a:rPr>
              <a:t>What effect will specific combinations of data have on system operation?</a:t>
            </a:r>
          </a:p>
          <a:p>
            <a:endParaRPr lang="en-US" altLang="en-US" dirty="0" smtClean="0">
              <a:latin typeface="Palatino" pitchFamily="-12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By applying black-box techniques, you derive a set of test cases that satisfy the following criteria:</a:t>
            </a:r>
          </a:p>
          <a:p>
            <a:pPr lvl="1"/>
            <a:r>
              <a:rPr lang="en-US" dirty="0" smtClean="0"/>
              <a:t>test cases that reduce, by a count that is greater than one, the number of additional test cases that must be designed to achieve reasonable testing, and </a:t>
            </a:r>
          </a:p>
          <a:p>
            <a:pPr lvl="1"/>
            <a:r>
              <a:rPr lang="en-US" dirty="0" smtClean="0"/>
              <a:t>test cases that tell you something about the presence or absence of classes of errors, rather than an error associated only with the specific test at hand.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Graph-Based Testing Methods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Understand the objects in software</a:t>
            </a:r>
          </a:p>
          <a:p>
            <a:r>
              <a:rPr lang="en-US" altLang="en-US" dirty="0" smtClean="0"/>
              <a:t>Connect these objects using relationships. </a:t>
            </a:r>
          </a:p>
          <a:p>
            <a:r>
              <a:rPr lang="en-US" altLang="en-US" dirty="0" smtClean="0"/>
              <a:t>Define a series of tests - all objects have the expected relationship to one another.</a:t>
            </a:r>
          </a:p>
          <a:p>
            <a:r>
              <a:rPr lang="en-US" altLang="en-US" i="1" dirty="0" smtClean="0"/>
              <a:t>A number of behavioral testing methods that can make use of graphs:</a:t>
            </a:r>
          </a:p>
          <a:p>
            <a:pPr lvl="1" algn="just"/>
            <a:r>
              <a:rPr lang="en-US" altLang="en-US" dirty="0" smtClean="0"/>
              <a:t>Transaction flow modeling.</a:t>
            </a:r>
          </a:p>
          <a:p>
            <a:pPr lvl="1" algn="just"/>
            <a:r>
              <a:rPr lang="en-US" altLang="en-US" dirty="0" smtClean="0"/>
              <a:t>Finite state modeling.</a:t>
            </a:r>
          </a:p>
          <a:p>
            <a:pPr lvl="1" algn="just"/>
            <a:r>
              <a:rPr lang="en-US" altLang="en-US" dirty="0" smtClean="0"/>
              <a:t>Data flow modeling.</a:t>
            </a:r>
          </a:p>
          <a:p>
            <a:pPr lvl="1" algn="just"/>
            <a:r>
              <a:rPr lang="en-US" altLang="en-US" dirty="0" smtClean="0"/>
              <a:t>Timing modeling.</a:t>
            </a:r>
          </a:p>
          <a:p>
            <a:endParaRPr lang="en-US" alt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(a) Graph notation</a:t>
            </a:r>
            <a:br>
              <a:rPr lang="en-US" sz="3600" dirty="0" smtClean="0"/>
            </a:br>
            <a:r>
              <a:rPr lang="en-US" sz="3600" dirty="0" smtClean="0"/>
              <a:t> (b) simple example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63817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Equivalence Partitioning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dirty="0" smtClean="0"/>
              <a:t>It is a black-box testing method.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dirty="0" smtClean="0"/>
              <a:t>Divides the input domain into classes of data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dirty="0" smtClean="0"/>
              <a:t>from these data - test cases can be derived.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dirty="0" smtClean="0"/>
              <a:t>Test-case design - based on an evaluation of equivalence classes for an input condition.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Equivalence classes may be defined according to the following  guidelines:</a:t>
            </a:r>
          </a:p>
          <a:p>
            <a:pPr algn="just">
              <a:spcBef>
                <a:spcPts val="300"/>
              </a:spcBef>
              <a:buNone/>
            </a:pPr>
            <a:r>
              <a:rPr lang="en-US" dirty="0" smtClean="0"/>
              <a:t>1. If an input condition </a:t>
            </a:r>
            <a:r>
              <a:rPr lang="en-US" b="1" i="1" dirty="0" smtClean="0">
                <a:solidFill>
                  <a:srgbClr val="FF0000"/>
                </a:solidFill>
              </a:rPr>
              <a:t>specifies a range</a:t>
            </a:r>
            <a:r>
              <a:rPr lang="en-US" dirty="0" smtClean="0"/>
              <a:t>, one valid and two invalid equivalence classes are defined.</a:t>
            </a:r>
          </a:p>
          <a:p>
            <a:pPr algn="just">
              <a:spcBef>
                <a:spcPts val="300"/>
              </a:spcBef>
              <a:buNone/>
            </a:pPr>
            <a:r>
              <a:rPr lang="en-US" dirty="0" smtClean="0"/>
              <a:t>2. If an input condition </a:t>
            </a:r>
            <a:r>
              <a:rPr lang="en-US" b="1" i="1" dirty="0" smtClean="0">
                <a:solidFill>
                  <a:srgbClr val="FF0000"/>
                </a:solidFill>
              </a:rPr>
              <a:t>requires a specific value</a:t>
            </a:r>
            <a:r>
              <a:rPr lang="en-US" dirty="0" smtClean="0"/>
              <a:t>, one valid and two invalid equivalence classes are defined. </a:t>
            </a:r>
          </a:p>
          <a:p>
            <a:pPr algn="just">
              <a:spcBef>
                <a:spcPts val="300"/>
              </a:spcBef>
              <a:buNone/>
            </a:pPr>
            <a:r>
              <a:rPr lang="en-US" dirty="0" smtClean="0"/>
              <a:t>3. If an input condition </a:t>
            </a:r>
            <a:r>
              <a:rPr lang="en-US" b="1" i="1" dirty="0" smtClean="0">
                <a:solidFill>
                  <a:srgbClr val="FF0000"/>
                </a:solidFill>
              </a:rPr>
              <a:t>specifies a member of a set</a:t>
            </a:r>
            <a:r>
              <a:rPr lang="en-US" dirty="0" smtClean="0"/>
              <a:t>, one valid and one invalid equivalence class are defined.</a:t>
            </a:r>
          </a:p>
          <a:p>
            <a:pPr algn="just">
              <a:spcBef>
                <a:spcPts val="300"/>
              </a:spcBef>
              <a:buNone/>
            </a:pPr>
            <a:r>
              <a:rPr lang="en-US" dirty="0" smtClean="0"/>
              <a:t>4. If an input condition </a:t>
            </a:r>
            <a:r>
              <a:rPr lang="en-US" b="1" i="1" dirty="0" smtClean="0">
                <a:solidFill>
                  <a:srgbClr val="FF0000"/>
                </a:solidFill>
              </a:rPr>
              <a:t>is Boolean</a:t>
            </a:r>
            <a:r>
              <a:rPr lang="en-US" dirty="0" smtClean="0"/>
              <a:t>, one valid and one invalid class are defined.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Boundary Value Analysis (BVA)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More errors occurs at the boundaries in input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Lesser errors in “center” in input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For this reason that boundary value analysis (BVA) has been developed as a testing technique.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BVA leads to a selection of test cases that exercise bounding values.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701</Words>
  <Application>Microsoft Office PowerPoint</Application>
  <PresentationFormat>On-screen Show (4:3)</PresentationFormat>
  <Paragraphs>76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Black-box Testing</vt:lpstr>
      <vt:lpstr>Slide 3</vt:lpstr>
      <vt:lpstr>Slide 4</vt:lpstr>
      <vt:lpstr>Graph-Based Testing Methods</vt:lpstr>
      <vt:lpstr>(a) Graph notation  (b) simple example</vt:lpstr>
      <vt:lpstr>Equivalence Partitioning</vt:lpstr>
      <vt:lpstr>Slide 8</vt:lpstr>
      <vt:lpstr>Boundary Value Analysis (BVA)</vt:lpstr>
      <vt:lpstr>Slide 10</vt:lpstr>
      <vt:lpstr>Slide 11</vt:lpstr>
      <vt:lpstr>Orthogonal Array Testing</vt:lpstr>
      <vt:lpstr>Black-box Testing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7</cp:revision>
  <dcterms:created xsi:type="dcterms:W3CDTF">2020-07-14T05:28:24Z</dcterms:created>
  <dcterms:modified xsi:type="dcterms:W3CDTF">2020-10-27T09:13:35Z</dcterms:modified>
</cp:coreProperties>
</file>