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1" r:id="rId2"/>
    <p:sldId id="257" r:id="rId3"/>
    <p:sldId id="280" r:id="rId4"/>
    <p:sldId id="258" r:id="rId5"/>
    <p:sldId id="291" r:id="rId6"/>
    <p:sldId id="270" r:id="rId7"/>
    <p:sldId id="268" r:id="rId8"/>
    <p:sldId id="274" r:id="rId9"/>
    <p:sldId id="275" r:id="rId10"/>
    <p:sldId id="276" r:id="rId11"/>
    <p:sldId id="281" r:id="rId12"/>
    <p:sldId id="282" r:id="rId13"/>
    <p:sldId id="283"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32956-0C2A-46DD-86F6-755EB0B41D4A}" type="datetimeFigureOut">
              <a:rPr lang="en-US" smtClean="0"/>
              <a:pPr/>
              <a:t>9/17/2019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FDB2A-ABB3-4C9A-A169-3C6DE3A50289}" type="slidenum">
              <a:rPr lang="en-US" smtClean="0"/>
              <a:pPr/>
              <a:t>‹#›</a:t>
            </a:fld>
            <a:endParaRPr lang="en-US"/>
          </a:p>
        </p:txBody>
      </p:sp>
    </p:spTree>
    <p:extLst>
      <p:ext uri="{BB962C8B-B14F-4D97-AF65-F5344CB8AC3E}">
        <p14:creationId xmlns:p14="http://schemas.microsoft.com/office/powerpoint/2010/main" xmlns="" val="310645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pPr/>
              <a:t>1</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5FC8A9-417A-47F0-A50E-BAA82ED32404}" type="slidenum">
              <a:rPr lang="en-US" altLang="en-US" sz="1200"/>
              <a:pPr/>
              <a:t>2</a:t>
            </a:fld>
            <a:endParaRPr lang="en-US" altLang="en-US" sz="1200"/>
          </a:p>
        </p:txBody>
      </p:sp>
      <p:sp>
        <p:nvSpPr>
          <p:cNvPr id="27651" name="Rectangle 2"/>
          <p:cNvSpPr>
            <a:spLocks noGrp="1" noRot="1" noChangeAspect="1" noChangeArrowheads="1" noTextEdit="1"/>
          </p:cNvSpPr>
          <p:nvPr>
            <p:ph type="sldImg"/>
          </p:nvPr>
        </p:nvSpPr>
        <p:spPr>
          <a:xfrm>
            <a:off x="1371600" y="1143000"/>
            <a:ext cx="4114800" cy="30861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379432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CC8BF05-0D37-4803-8F0E-3E0587B346B2}"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9699" name="Rectangle 2"/>
          <p:cNvSpPr>
            <a:spLocks noGrp="1" noRot="1" noChangeAspect="1" noChangeArrowheads="1" noTextEdit="1"/>
          </p:cNvSpPr>
          <p:nvPr>
            <p:ph type="sldImg"/>
          </p:nvPr>
        </p:nvSpPr>
        <p:spPr>
          <a:xfrm>
            <a:off x="1371600" y="1143000"/>
            <a:ext cx="4114800" cy="30861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1502734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17D67D2-CF90-4C7E-AD89-4A4E8FBDC2CC}"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723" name="Rectangle 2"/>
          <p:cNvSpPr>
            <a:spLocks noGrp="1" noRot="1" noChangeAspect="1" noChangeArrowheads="1" noTextEdit="1"/>
          </p:cNvSpPr>
          <p:nvPr>
            <p:ph type="sldImg"/>
          </p:nvPr>
        </p:nvSpPr>
        <p:spPr>
          <a:xfrm>
            <a:off x="1371600" y="1143000"/>
            <a:ext cx="4114800" cy="30861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4225102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14638" y="5251450"/>
            <a:ext cx="3514725" cy="1066800"/>
          </a:xfrm>
          <a:prstGeom prst="rect">
            <a:avLst/>
          </a:prstGeom>
          <a:noFill/>
          <a:ln w="9525">
            <a:noFill/>
            <a:miter lim="800000"/>
            <a:headEnd/>
            <a:tailEnd/>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1"/>
            <a:ext cx="8001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58738"/>
            <a:ext cx="800100" cy="1065213"/>
          </a:xfrm>
          <a:prstGeom prst="rect">
            <a:avLst/>
          </a:prstGeom>
          <a:noFill/>
          <a:ln w="9525">
            <a:noFill/>
            <a:miter lim="800000"/>
            <a:headEnd/>
            <a:tailEnd/>
          </a:ln>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8354616" y="-15875"/>
            <a:ext cx="789384"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09875" y="207963"/>
            <a:ext cx="3514725" cy="1066800"/>
          </a:xfrm>
          <a:prstGeom prst="rect">
            <a:avLst/>
          </a:prstGeom>
          <a:noFill/>
          <a:ln w="9525">
            <a:noFill/>
            <a:miter lim="800000"/>
            <a:headEnd/>
            <a:tailEnd/>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8348662" y="0"/>
            <a:ext cx="795338" cy="1066800"/>
          </a:xfrm>
          <a:prstGeom prst="rect">
            <a:avLst/>
          </a:prstGeom>
          <a:noFill/>
          <a:ln w="9525">
            <a:noFill/>
            <a:miter lim="800000"/>
            <a:headEnd/>
            <a:tailEnd/>
          </a:ln>
        </p:spPr>
      </p:pic>
      <p:sp>
        <p:nvSpPr>
          <p:cNvPr id="2" name="Title 1"/>
          <p:cNvSpPr>
            <a:spLocks noGrp="1"/>
          </p:cNvSpPr>
          <p:nvPr>
            <p:ph type="title"/>
          </p:nvPr>
        </p:nvSpPr>
        <p:spPr>
          <a:xfrm>
            <a:off x="628650" y="365126"/>
            <a:ext cx="78867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lvl1pPr fontAlgn="auto">
              <a:spcBef>
                <a:spcPts val="0"/>
              </a:spcBef>
              <a:spcAft>
                <a:spcPts val="0"/>
              </a:spcAft>
              <a:defRPr>
                <a:latin typeface="+mn-lt"/>
                <a:cs typeface="+mn-cs"/>
              </a:defRPr>
            </a:lvl1pPr>
          </a:lstStyle>
          <a:p>
            <a:fld id="{1D8BD707-D9CF-40AE-B4C6-C98DA3205C09}" type="datetimeFigureOut">
              <a:rPr lang="en-US" smtClean="0"/>
              <a:pPr/>
              <a:t>9/17/2019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365126"/>
            <a:ext cx="78867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8650" y="365126"/>
            <a:ext cx="78867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cs typeface="+mn-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uru99.com/images/8-2016/081216_0811_TestDrivenD2.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uru99.com/images/8-2016/081216_0811_TestDrivenD3.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guru99.com/images/8-2016/081216_0811_TestDrivenD4.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33400" y="1981200"/>
            <a:ext cx="7886700" cy="1663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ts val="1000"/>
              </a:spcBef>
              <a:spcAft>
                <a:spcPct val="0"/>
              </a:spcAft>
              <a:buClrTx/>
              <a:buSzTx/>
              <a:buFont typeface="Arial" charset="0"/>
              <a:buNone/>
              <a:tabLst/>
              <a:defRPr/>
            </a:pPr>
            <a:r>
              <a:rPr kumimoji="0" lang="en-US" sz="44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dirty="0" smtClean="0">
                <a:ln>
                  <a:noFill/>
                </a:ln>
                <a:solidFill>
                  <a:srgbClr val="00B050"/>
                </a:solidFill>
                <a:effectLst/>
                <a:uLnTx/>
                <a:uFillTx/>
                <a:latin typeface="Times New Roman" pitchFamily="18" charset="0"/>
                <a:ea typeface="+mn-ea"/>
                <a:cs typeface="Times New Roman" pitchFamily="18" charset="0"/>
              </a:rPr>
              <a:t> </a:t>
            </a:r>
            <a:r>
              <a:rPr lang="en-US" sz="4400" b="1" dirty="0" smtClean="0">
                <a:solidFill>
                  <a:srgbClr val="00B050"/>
                </a:solidFill>
                <a:latin typeface="Times New Roman" pitchFamily="18" charset="0"/>
                <a:cs typeface="Times New Roman" pitchFamily="18" charset="0"/>
              </a:rPr>
              <a:t>21</a:t>
            </a:r>
            <a:r>
              <a:rPr kumimoji="0" lang="en-US" sz="4400" b="1" i="0" u="none" strike="noStrike" kern="1200" cap="none" spc="0" normalizeH="0" noProof="0" dirty="0" smtClean="0">
                <a:ln>
                  <a:noFill/>
                </a:ln>
                <a:solidFill>
                  <a:srgbClr val="00B050"/>
                </a:solidFill>
                <a:effectLst/>
                <a:uLnTx/>
                <a:uFillTx/>
                <a:latin typeface="Times New Roman" pitchFamily="18" charset="0"/>
                <a:ea typeface="+mn-ea"/>
                <a:cs typeface="Times New Roman" pitchFamily="18" charset="0"/>
              </a:rPr>
              <a:t> </a:t>
            </a:r>
          </a:p>
          <a:p>
            <a:pPr algn="ctr"/>
            <a:r>
              <a:rPr lang="en-US" sz="4400" b="1" dirty="0" smtClean="0">
                <a:solidFill>
                  <a:srgbClr val="C00000"/>
                </a:solidFill>
              </a:rPr>
              <a:t>Test Driven Development </a:t>
            </a:r>
            <a:endParaRPr lang="en-US" sz="4400" dirty="0">
              <a:solidFill>
                <a:srgbClr val="C0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p>
            <a:r>
              <a:rPr lang="en-US" b="1" dirty="0" smtClean="0"/>
              <a:t>Iteration 0: Envisioning</a:t>
            </a:r>
            <a:endParaRPr lang="en-US" dirty="0"/>
          </a:p>
        </p:txBody>
      </p:sp>
      <p:sp>
        <p:nvSpPr>
          <p:cNvPr id="9221" name="Rectangle 3"/>
          <p:cNvSpPr>
            <a:spLocks noGrp="1" noChangeArrowheads="1"/>
          </p:cNvSpPr>
          <p:nvPr>
            <p:ph idx="1"/>
          </p:nvPr>
        </p:nvSpPr>
        <p:spPr>
          <a:xfrm>
            <a:off x="609600" y="1066800"/>
            <a:ext cx="8077200" cy="4800600"/>
          </a:xfrm>
        </p:spPr>
        <p:txBody>
          <a:bodyPr>
            <a:noAutofit/>
          </a:bodyPr>
          <a:lstStyle/>
          <a:p>
            <a:r>
              <a:rPr lang="en-US" sz="2400" dirty="0" smtClean="0"/>
              <a:t>There are two main sub-activates. </a:t>
            </a:r>
          </a:p>
          <a:p>
            <a:pPr>
              <a:buNone/>
            </a:pPr>
            <a:r>
              <a:rPr lang="en-US" sz="2400" dirty="0" smtClean="0"/>
              <a:t>1. </a:t>
            </a:r>
            <a:r>
              <a:rPr lang="en-US" sz="2400" b="1" dirty="0" smtClean="0"/>
              <a:t>Initial requirements envisioning. </a:t>
            </a:r>
          </a:p>
          <a:p>
            <a:pPr>
              <a:buNone/>
            </a:pPr>
            <a:r>
              <a:rPr lang="en-US" sz="2400" dirty="0" smtClean="0"/>
              <a:t>	It may take several days to identify high-level requirements and scope of the system. The main focus is to explore usage model, Initial domain model, and user interface model (UI). </a:t>
            </a:r>
          </a:p>
          <a:p>
            <a:pPr>
              <a:buNone/>
            </a:pPr>
            <a:r>
              <a:rPr lang="en-US" sz="2400" dirty="0" smtClean="0"/>
              <a:t>2. </a:t>
            </a:r>
            <a:r>
              <a:rPr lang="en-US" sz="2400" b="1" dirty="0" smtClean="0"/>
              <a:t>Initial Architectural envisioning. </a:t>
            </a:r>
          </a:p>
          <a:p>
            <a:pPr>
              <a:buNone/>
            </a:pPr>
            <a:r>
              <a:rPr lang="en-US" sz="2400" dirty="0" smtClean="0"/>
              <a:t>	It also takes several days to identify architecture of the system. It allows setting technical directions for the project. The main focus is to explore technology diagrams, User Interface (UI) flow, domain models, and Change cases..</a:t>
            </a: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10</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xmlns="" val="1513446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Iteration modeling</a:t>
            </a:r>
            <a:endParaRPr lang="en-US" sz="3200" b="1" dirty="0"/>
          </a:p>
        </p:txBody>
      </p:sp>
      <p:sp>
        <p:nvSpPr>
          <p:cNvPr id="3" name="Content Placeholder 2"/>
          <p:cNvSpPr>
            <a:spLocks noGrp="1"/>
          </p:cNvSpPr>
          <p:nvPr>
            <p:ph idx="1"/>
          </p:nvPr>
        </p:nvSpPr>
        <p:spPr/>
        <p:txBody>
          <a:bodyPr/>
          <a:lstStyle/>
          <a:p>
            <a:pPr algn="just"/>
            <a:r>
              <a:rPr lang="en-US" dirty="0" smtClean="0"/>
              <a:t>Here team must plan the work that will be done for each iteration. </a:t>
            </a:r>
          </a:p>
          <a:p>
            <a:pPr algn="just">
              <a:buNone/>
            </a:pPr>
            <a:r>
              <a:rPr lang="en-US" dirty="0" smtClean="0"/>
              <a:t>•	</a:t>
            </a:r>
            <a:r>
              <a:rPr lang="en-US" sz="2400" dirty="0" smtClean="0"/>
              <a:t>Agile process is used for each iteration, i.e. during each iteration, new work item will be added with priority.</a:t>
            </a:r>
          </a:p>
          <a:p>
            <a:pPr algn="just">
              <a:buNone/>
            </a:pPr>
            <a:r>
              <a:rPr lang="en-US" sz="2400" dirty="0" smtClean="0"/>
              <a:t>•	First higher prioritized work will be taken into consideration. Work items added may be reprioritized or removed from items stack any time.</a:t>
            </a:r>
          </a:p>
          <a:p>
            <a:pPr algn="just">
              <a:buNone/>
            </a:pPr>
            <a:r>
              <a:rPr lang="en-US" sz="2400" dirty="0" smtClean="0"/>
              <a:t>•	The team discusses how they are going to implement each requirement. Modeling is used for this purpose.</a:t>
            </a:r>
          </a:p>
          <a:p>
            <a:pPr algn="just">
              <a:buNone/>
            </a:pPr>
            <a:r>
              <a:rPr lang="en-US" sz="2400" dirty="0" smtClean="0"/>
              <a:t>•	Modeling analysis and design is done for each requirement which is going to implement for that iteration.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66800"/>
            <a:ext cx="7886700" cy="5110165"/>
          </a:xfrm>
        </p:spPr>
        <p:txBody>
          <a:bodyPr/>
          <a:lstStyle/>
          <a:p>
            <a:pPr algn="just">
              <a:buNone/>
            </a:pPr>
            <a:r>
              <a:rPr lang="en-US" sz="2200" b="1" dirty="0" smtClean="0"/>
              <a:t>This is also known as Just in time Modeling. </a:t>
            </a:r>
          </a:p>
          <a:p>
            <a:pPr algn="just">
              <a:buNone/>
            </a:pPr>
            <a:r>
              <a:rPr lang="en-US" sz="2200" b="1" dirty="0" smtClean="0"/>
              <a:t>•	</a:t>
            </a:r>
            <a:r>
              <a:rPr lang="en-US" sz="2200" dirty="0" smtClean="0"/>
              <a:t>Here modeling session involves a team of 2/3 members who discuss issues on paper or whiteboard.</a:t>
            </a:r>
          </a:p>
          <a:p>
            <a:pPr algn="just">
              <a:buNone/>
            </a:pPr>
            <a:r>
              <a:rPr lang="en-US" sz="2200" dirty="0" smtClean="0"/>
              <a:t>•	One team member will ask another to model with them. This modeling session will take approximately 5 to 10 minutes. Where team members gather together to share whiteboard/paper.</a:t>
            </a:r>
          </a:p>
          <a:p>
            <a:pPr algn="just">
              <a:buNone/>
            </a:pPr>
            <a:r>
              <a:rPr lang="en-US" sz="2200" dirty="0" smtClean="0"/>
              <a:t>•	They explore issues until they don't find the main cause of the problem. Just in time, if one team member identifies the issue which he/she wants to resolve then he/she will take quick help of other team members.</a:t>
            </a:r>
          </a:p>
          <a:p>
            <a:pPr algn="just">
              <a:buNone/>
            </a:pPr>
            <a:r>
              <a:rPr lang="en-US" sz="2200" dirty="0" smtClean="0"/>
              <a:t>•	Other group members then explore the issue and then everyone continues on as before. It is also called as stand-up modeling or customer QA sessions.</a:t>
            </a:r>
          </a:p>
        </p:txBody>
      </p:sp>
      <p:sp>
        <p:nvSpPr>
          <p:cNvPr id="6" name="Title 5"/>
          <p:cNvSpPr>
            <a:spLocks noGrp="1"/>
          </p:cNvSpPr>
          <p:nvPr>
            <p:ph type="title"/>
          </p:nvPr>
        </p:nvSpPr>
        <p:spPr/>
        <p:txBody>
          <a:bodyPr/>
          <a:lstStyle/>
          <a:p>
            <a:r>
              <a:rPr lang="en-US" dirty="0" smtClean="0"/>
              <a:t> </a:t>
            </a:r>
            <a:r>
              <a:rPr lang="en-US" sz="3800" b="1" dirty="0" smtClean="0"/>
              <a:t>Model storming</a:t>
            </a:r>
            <a:endParaRPr lang="en-US" sz="3800" b="1" dirty="0"/>
          </a:p>
        </p:txBody>
      </p:sp>
      <p:sp>
        <p:nvSpPr>
          <p:cNvPr id="7" name="Title 1"/>
          <p:cNvSpPr txBox="1">
            <a:spLocks/>
          </p:cNvSpPr>
          <p:nvPr/>
        </p:nvSpPr>
        <p:spPr bwMode="auto">
          <a:xfrm>
            <a:off x="781050" y="517525"/>
            <a:ext cx="78867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Test Driven Development (TDD)</a:t>
            </a:r>
            <a:endParaRPr lang="en-US" sz="3200" b="1" dirty="0"/>
          </a:p>
        </p:txBody>
      </p:sp>
      <p:sp>
        <p:nvSpPr>
          <p:cNvPr id="5" name="TextBox 4"/>
          <p:cNvSpPr txBox="1"/>
          <p:nvPr/>
        </p:nvSpPr>
        <p:spPr>
          <a:xfrm>
            <a:off x="609600" y="1143000"/>
            <a:ext cx="8252223" cy="2123658"/>
          </a:xfrm>
          <a:prstGeom prst="rect">
            <a:avLst/>
          </a:prstGeom>
          <a:noFill/>
        </p:spPr>
        <p:txBody>
          <a:bodyPr wrap="square" rtlCol="0">
            <a:spAutoFit/>
          </a:bodyPr>
          <a:lstStyle/>
          <a:p>
            <a:pPr algn="just"/>
            <a:r>
              <a:rPr lang="en-US" sz="2200" b="1" dirty="0" smtClean="0"/>
              <a:t>It promotes confirmatory testing of your application code and detailed specification.</a:t>
            </a:r>
          </a:p>
          <a:p>
            <a:pPr algn="just"/>
            <a:r>
              <a:rPr lang="en-US" sz="2200" b="1" dirty="0" smtClean="0"/>
              <a:t>• </a:t>
            </a:r>
            <a:r>
              <a:rPr lang="en-US" sz="2200" dirty="0" smtClean="0"/>
              <a:t>Both acceptance test (detailed requirements) and developer tests (unit test) are inputs for TDD.</a:t>
            </a:r>
          </a:p>
          <a:p>
            <a:pPr algn="just"/>
            <a:r>
              <a:rPr lang="en-US" sz="2200" dirty="0" smtClean="0"/>
              <a:t>• TDD makes the code simpler and clear. It allows the developer to maintain less documentation.</a:t>
            </a:r>
            <a:endParaRPr lang="en-US" sz="2200" dirty="0"/>
          </a:p>
        </p:txBody>
      </p:sp>
      <p:sp>
        <p:nvSpPr>
          <p:cNvPr id="7" name="TextBox 6"/>
          <p:cNvSpPr txBox="1"/>
          <p:nvPr/>
        </p:nvSpPr>
        <p:spPr>
          <a:xfrm>
            <a:off x="609600" y="3886200"/>
            <a:ext cx="7772400" cy="1384995"/>
          </a:xfrm>
          <a:prstGeom prst="rect">
            <a:avLst/>
          </a:prstGeom>
          <a:noFill/>
        </p:spPr>
        <p:txBody>
          <a:bodyPr wrap="square" rtlCol="0">
            <a:spAutoFit/>
          </a:bodyPr>
          <a:lstStyle/>
          <a:p>
            <a:r>
              <a:rPr lang="en-US" dirty="0" smtClean="0"/>
              <a:t>• </a:t>
            </a:r>
            <a:r>
              <a:rPr lang="en-US" sz="2200" dirty="0" smtClean="0"/>
              <a:t>This is optional. It includes code inspections and model reviews.</a:t>
            </a:r>
          </a:p>
          <a:p>
            <a:r>
              <a:rPr lang="en-US" sz="2200" dirty="0" smtClean="0"/>
              <a:t>• This can be done for each iteration or for the whole project.</a:t>
            </a:r>
          </a:p>
          <a:p>
            <a:r>
              <a:rPr lang="en-US" sz="2200" dirty="0" smtClean="0"/>
              <a:t>• This is a good option to give feedback for the project.</a:t>
            </a:r>
          </a:p>
          <a:p>
            <a:endParaRPr lang="en-US" dirty="0"/>
          </a:p>
        </p:txBody>
      </p:sp>
      <p:sp>
        <p:nvSpPr>
          <p:cNvPr id="8" name="TextBox 7"/>
          <p:cNvSpPr txBox="1"/>
          <p:nvPr/>
        </p:nvSpPr>
        <p:spPr>
          <a:xfrm>
            <a:off x="609600" y="3276600"/>
            <a:ext cx="3200400" cy="584775"/>
          </a:xfrm>
          <a:prstGeom prst="rect">
            <a:avLst/>
          </a:prstGeom>
          <a:noFill/>
        </p:spPr>
        <p:txBody>
          <a:bodyPr wrap="square" rtlCol="0">
            <a:spAutoFit/>
          </a:bodyPr>
          <a:lstStyle/>
          <a:p>
            <a:r>
              <a:rPr lang="en-US" sz="3200" dirty="0" smtClean="0">
                <a:solidFill>
                  <a:srgbClr val="C00000"/>
                </a:solidFill>
              </a:rPr>
              <a:t>Reviews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533400" y="1676400"/>
            <a:ext cx="7886700" cy="3733800"/>
          </a:xfrm>
        </p:spPr>
        <p:txBody>
          <a:bodyPr/>
          <a:lstStyle/>
          <a:p>
            <a:pPr marL="457200" indent="-457200">
              <a:buAutoNum type="arabicPeriod"/>
            </a:pPr>
            <a:r>
              <a:rPr lang="en-US" sz="2400" dirty="0" smtClean="0"/>
              <a:t>Define TDD.</a:t>
            </a:r>
          </a:p>
          <a:p>
            <a:pPr marL="457200" indent="-457200">
              <a:buAutoNum type="arabicPeriod" startAt="2"/>
            </a:pPr>
            <a:r>
              <a:rPr lang="en-US" sz="2400" dirty="0" smtClean="0"/>
              <a:t>Outline the steps need to performed for TDD Test.</a:t>
            </a:r>
          </a:p>
          <a:p>
            <a:pPr marL="457200" indent="-457200">
              <a:buAutoNum type="arabicPeriod" startAt="2"/>
            </a:pPr>
            <a:r>
              <a:rPr lang="en-US" altLang="en-US" sz="2400" dirty="0" smtClean="0"/>
              <a:t>Distinguish TDD and Traditional Testing</a:t>
            </a:r>
          </a:p>
          <a:p>
            <a:pPr marL="457200" indent="-457200">
              <a:buAutoNum type="arabicPeriod" startAt="3"/>
            </a:pPr>
            <a:r>
              <a:rPr lang="en-US" altLang="en-US" sz="2400" dirty="0" smtClean="0"/>
              <a:t>Explain in detail about Acceptance Testing and Developer Testing.</a:t>
            </a:r>
          </a:p>
          <a:p>
            <a:pPr marL="457200" indent="-457200">
              <a:buAutoNum type="arabicPeriod" startAt="3"/>
            </a:pPr>
            <a:r>
              <a:rPr lang="en-US" altLang="en-US" sz="2400" dirty="0" smtClean="0"/>
              <a:t>Distinguish Scaling TDD and AMDD.</a:t>
            </a:r>
          </a:p>
          <a:p>
            <a:pPr marL="457200" indent="-457200">
              <a:buAutoNum type="arabicPeriod" startAt="3"/>
            </a:pPr>
            <a:r>
              <a:rPr lang="en-US" sz="2400" dirty="0" smtClean="0"/>
              <a:t>Explain the Life cycle </a:t>
            </a:r>
            <a:r>
              <a:rPr lang="en-US" sz="2400" smtClean="0"/>
              <a:t>of AMDD.</a:t>
            </a:r>
            <a:endParaRPr lang="en-US" alt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04800" y="457200"/>
            <a:ext cx="6551835" cy="481670"/>
          </a:xfrm>
          <a:noFill/>
        </p:spPr>
        <p:txBody>
          <a:bodyPr vert="horz" wrap="square" lIns="47625" tIns="19050" rIns="47625" bIns="19050" rtlCol="0" anchor="t">
            <a:spAutoFit/>
          </a:bodyPr>
          <a:lstStyle/>
          <a:p>
            <a:r>
              <a:rPr lang="en-US" altLang="en-US" sz="3200" b="1" dirty="0" smtClean="0"/>
              <a:t>Test Driven </a:t>
            </a:r>
            <a:r>
              <a:rPr lang="en-US" altLang="en-US" sz="3200" b="1" dirty="0" smtClean="0"/>
              <a:t>Development</a:t>
            </a:r>
            <a:endParaRPr lang="en-US" altLang="en-US" sz="3200" b="1" dirty="0"/>
          </a:p>
        </p:txBody>
      </p:sp>
      <p:sp>
        <p:nvSpPr>
          <p:cNvPr id="9"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862CFA7F-182D-4A7B-BD82-C727FFA4FE98}" type="slidenum">
              <a:rPr lang="en-US" altLang="en-US" sz="750">
                <a:latin typeface="Helvetica" panose="020B0604020202020204" pitchFamily="34" charset="0"/>
              </a:rPr>
              <a:pPr/>
              <a:t>2</a:t>
            </a:fld>
            <a:endParaRPr lang="en-US" altLang="en-US" sz="750">
              <a:latin typeface="Helvetica" panose="020B0604020202020204" pitchFamily="34" charset="0"/>
            </a:endParaRPr>
          </a:p>
        </p:txBody>
      </p:sp>
      <p:sp>
        <p:nvSpPr>
          <p:cNvPr id="125983" name="Rectangle 31"/>
          <p:cNvSpPr>
            <a:spLocks noChangeArrowheads="1"/>
          </p:cNvSpPr>
          <p:nvPr/>
        </p:nvSpPr>
        <p:spPr bwMode="auto">
          <a:xfrm>
            <a:off x="2805112" y="2955131"/>
            <a:ext cx="137120" cy="462051"/>
          </a:xfrm>
          <a:prstGeom prst="rect">
            <a:avLst/>
          </a:prstGeom>
          <a:noFill/>
          <a:ln w="12700">
            <a:noFill/>
            <a:miter lim="800000"/>
            <a:headEnd/>
            <a:tailEnd/>
          </a:ln>
          <a:effectLst/>
        </p:spPr>
        <p:txBody>
          <a:bodyPr wrap="none" lIns="67865" tIns="33338" rIns="67865" bIns="33338">
            <a:spAutoFit/>
          </a:body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4" name="Rectangle 32"/>
          <p:cNvSpPr>
            <a:spLocks noChangeArrowheads="1"/>
          </p:cNvSpPr>
          <p:nvPr/>
        </p:nvSpPr>
        <p:spPr bwMode="auto">
          <a:xfrm>
            <a:off x="2805112" y="3490913"/>
            <a:ext cx="137120" cy="462051"/>
          </a:xfrm>
          <a:prstGeom prst="rect">
            <a:avLst/>
          </a:prstGeom>
          <a:noFill/>
          <a:ln w="12700">
            <a:noFill/>
            <a:miter lim="800000"/>
            <a:headEnd/>
            <a:tailEnd/>
          </a:ln>
          <a:effectLst/>
        </p:spPr>
        <p:txBody>
          <a:bodyPr wrap="none" lIns="67865" tIns="33338" rIns="67865" bIns="33338">
            <a:spAutoFit/>
          </a:body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5" name="Rectangle 33"/>
          <p:cNvSpPr>
            <a:spLocks noChangeArrowheads="1"/>
          </p:cNvSpPr>
          <p:nvPr/>
        </p:nvSpPr>
        <p:spPr bwMode="auto">
          <a:xfrm>
            <a:off x="2805112" y="4026694"/>
            <a:ext cx="137120" cy="462051"/>
          </a:xfrm>
          <a:prstGeom prst="rect">
            <a:avLst/>
          </a:prstGeom>
          <a:noFill/>
          <a:ln w="12700">
            <a:noFill/>
            <a:miter lim="800000"/>
            <a:headEnd/>
            <a:tailEnd/>
          </a:ln>
          <a:effectLst/>
        </p:spPr>
        <p:txBody>
          <a:bodyPr wrap="none" lIns="67865" tIns="33338" rIns="67865" bIns="33338">
            <a:spAutoFit/>
          </a:body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6" name="Rectangle 34"/>
          <p:cNvSpPr>
            <a:spLocks noChangeArrowheads="1"/>
          </p:cNvSpPr>
          <p:nvPr/>
        </p:nvSpPr>
        <p:spPr bwMode="auto">
          <a:xfrm>
            <a:off x="2805112" y="4562475"/>
            <a:ext cx="137120" cy="462051"/>
          </a:xfrm>
          <a:prstGeom prst="rect">
            <a:avLst/>
          </a:prstGeom>
          <a:noFill/>
          <a:ln w="12700">
            <a:noFill/>
            <a:miter lim="800000"/>
            <a:headEnd/>
            <a:tailEnd/>
          </a:ln>
          <a:effectLst/>
        </p:spPr>
        <p:txBody>
          <a:bodyPr wrap="none" lIns="67865" tIns="33338" rIns="67865" bIns="33338">
            <a:spAutoFit/>
          </a:body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3081" name="Text Box 36"/>
          <p:cNvSpPr txBox="1">
            <a:spLocks noChangeArrowheads="1"/>
          </p:cNvSpPr>
          <p:nvPr/>
        </p:nvSpPr>
        <p:spPr bwMode="auto">
          <a:xfrm>
            <a:off x="457200" y="948690"/>
            <a:ext cx="8229600" cy="5678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50000"/>
              </a:spcBef>
            </a:pPr>
            <a:r>
              <a:rPr lang="en-US" altLang="en-US" sz="2200" i="1" dirty="0" smtClean="0">
                <a:latin typeface="+mj-lt"/>
              </a:rPr>
              <a:t>TDD can be defined as a programming practice that instructs developers to write new code only if an automated test has failed. This avoids duplication of code. TDD means “Test Driven Development”. The primary goal of TDD is to make the code clearer, simple and bug-free. </a:t>
            </a:r>
          </a:p>
          <a:p>
            <a:pPr algn="just">
              <a:spcBef>
                <a:spcPct val="50000"/>
              </a:spcBef>
            </a:pPr>
            <a:r>
              <a:rPr lang="en-US" altLang="en-US" sz="2200" i="1" dirty="0" smtClean="0">
                <a:latin typeface="+mj-lt"/>
              </a:rPr>
              <a:t>Test-Driven Development starts with designing and developing tests for every small functionality of an application. In TDD approach, first, the test is developed which specifies and validates what the code will do. </a:t>
            </a:r>
          </a:p>
          <a:p>
            <a:pPr algn="just">
              <a:spcBef>
                <a:spcPct val="50000"/>
              </a:spcBef>
            </a:pPr>
            <a:r>
              <a:rPr lang="en-US" altLang="en-US" sz="2200" i="1" dirty="0" smtClean="0">
                <a:latin typeface="+mj-lt"/>
              </a:rPr>
              <a:t>In the normal Software Testing process, we first generate the code and then test. Tests might fail since tests are developed even before the development. In order to pass the test, the development team has to develop and </a:t>
            </a:r>
            <a:r>
              <a:rPr lang="en-US" altLang="en-US" sz="2200" i="1" dirty="0" err="1" smtClean="0">
                <a:latin typeface="+mj-lt"/>
              </a:rPr>
              <a:t>refactors</a:t>
            </a:r>
            <a:r>
              <a:rPr lang="en-US" altLang="en-US" sz="2200" i="1" dirty="0" smtClean="0">
                <a:latin typeface="+mj-lt"/>
              </a:rPr>
              <a:t> the code. Refactoring a code means changing some code without affecting its behavior. </a:t>
            </a:r>
          </a:p>
          <a:p>
            <a:pPr algn="just">
              <a:spcBef>
                <a:spcPct val="50000"/>
              </a:spcBef>
            </a:pPr>
            <a:r>
              <a:rPr lang="en-US" altLang="en-US" sz="2200" i="1" dirty="0" smtClean="0">
                <a:latin typeface="+mj-lt"/>
              </a:rPr>
              <a:t>Test-Driven development is a process of developing and running automated test before actual development of the application. Hence, TDD sometimes also called as Test First Development.</a:t>
            </a:r>
          </a:p>
        </p:txBody>
      </p:sp>
    </p:spTree>
    <p:extLst>
      <p:ext uri="{BB962C8B-B14F-4D97-AF65-F5344CB8AC3E}">
        <p14:creationId xmlns:p14="http://schemas.microsoft.com/office/powerpoint/2010/main" xmlns="" val="1845828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886700" cy="4419600"/>
          </a:xfrm>
        </p:spPr>
        <p:txBody>
          <a:bodyPr/>
          <a:lstStyle/>
          <a:p>
            <a:pPr lvl="0"/>
            <a:r>
              <a:rPr lang="en-US" sz="3800" b="1" dirty="0" smtClean="0"/>
              <a:t>Contents:</a:t>
            </a:r>
            <a:br>
              <a:rPr lang="en-US" sz="3800" b="1" dirty="0" smtClean="0"/>
            </a:br>
            <a:r>
              <a:rPr lang="en-US" sz="2200" dirty="0" smtClean="0">
                <a:solidFill>
                  <a:schemeClr val="tx1"/>
                </a:solidFill>
              </a:rPr>
              <a:t/>
            </a:r>
            <a:br>
              <a:rPr lang="en-US" sz="2200" dirty="0" smtClean="0">
                <a:solidFill>
                  <a:schemeClr val="tx1"/>
                </a:solidFill>
              </a:rPr>
            </a:br>
            <a:r>
              <a:rPr lang="en-US" sz="2200" dirty="0" smtClean="0">
                <a:solidFill>
                  <a:schemeClr val="tx1"/>
                </a:solidFill>
              </a:rPr>
              <a:t/>
            </a:r>
            <a:br>
              <a:rPr lang="en-US" sz="2200" dirty="0" smtClean="0">
                <a:solidFill>
                  <a:schemeClr val="tx1"/>
                </a:solidFill>
              </a:rPr>
            </a:br>
            <a:r>
              <a:rPr lang="en-US" sz="2400" dirty="0" smtClean="0">
                <a:solidFill>
                  <a:schemeClr val="tx1"/>
                </a:solidFill>
              </a:rPr>
              <a:t>• What is Test Driven Development (TDD)? </a:t>
            </a:r>
            <a:br>
              <a:rPr lang="en-US" sz="2400" dirty="0" smtClean="0">
                <a:solidFill>
                  <a:schemeClr val="tx1"/>
                </a:solidFill>
              </a:rPr>
            </a:br>
            <a:r>
              <a:rPr lang="en-US" sz="2400" dirty="0" smtClean="0">
                <a:solidFill>
                  <a:schemeClr val="tx1"/>
                </a:solidFill>
              </a:rPr>
              <a:t>• How to perform TDD Test </a:t>
            </a:r>
            <a:br>
              <a:rPr lang="en-US" sz="2400" dirty="0" smtClean="0">
                <a:solidFill>
                  <a:schemeClr val="tx1"/>
                </a:solidFill>
              </a:rPr>
            </a:br>
            <a:r>
              <a:rPr lang="en-US" sz="2400" dirty="0" smtClean="0">
                <a:solidFill>
                  <a:schemeClr val="tx1"/>
                </a:solidFill>
              </a:rPr>
              <a:t>• TDD Vs. Traditional Testing </a:t>
            </a:r>
            <a:br>
              <a:rPr lang="en-US" sz="2400" dirty="0" smtClean="0">
                <a:solidFill>
                  <a:schemeClr val="tx1"/>
                </a:solidFill>
              </a:rPr>
            </a:br>
            <a:r>
              <a:rPr lang="en-US" sz="2400" dirty="0" smtClean="0">
                <a:solidFill>
                  <a:schemeClr val="tx1"/>
                </a:solidFill>
              </a:rPr>
              <a:t>• What is acceptance TDD and Developer TDD </a:t>
            </a:r>
            <a:br>
              <a:rPr lang="en-US" sz="2400" dirty="0" smtClean="0">
                <a:solidFill>
                  <a:schemeClr val="tx1"/>
                </a:solidFill>
              </a:rPr>
            </a:br>
            <a:r>
              <a:rPr lang="en-US" sz="2400" dirty="0" smtClean="0">
                <a:solidFill>
                  <a:schemeClr val="tx1"/>
                </a:solidFill>
              </a:rPr>
              <a:t>• Scaling TDD via Agile Model Driven Development (AMDD) </a:t>
            </a:r>
            <a:br>
              <a:rPr lang="en-US" sz="2400" dirty="0" smtClean="0">
                <a:solidFill>
                  <a:schemeClr val="tx1"/>
                </a:solidFill>
              </a:rPr>
            </a:br>
            <a:r>
              <a:rPr lang="en-US" sz="2400" dirty="0" smtClean="0">
                <a:solidFill>
                  <a:schemeClr val="tx1"/>
                </a:solidFill>
              </a:rPr>
              <a:t>• Test Driven Development (TDD) Vs. Agile Model Driven Development (AMDD) </a:t>
            </a:r>
            <a:br>
              <a:rPr lang="en-US" sz="2400" dirty="0" smtClean="0">
                <a:solidFill>
                  <a:schemeClr val="tx1"/>
                </a:solidFill>
              </a:rPr>
            </a:br>
            <a:r>
              <a:rPr lang="en-US" sz="2400" dirty="0" smtClean="0">
                <a:solidFill>
                  <a:schemeClr val="tx1"/>
                </a:solidFill>
              </a:rPr>
              <a:t>• Example of TDD </a:t>
            </a:r>
            <a:br>
              <a:rPr lang="en-US" sz="2400" dirty="0" smtClean="0">
                <a:solidFill>
                  <a:schemeClr val="tx1"/>
                </a:solidFill>
              </a:rPr>
            </a:br>
            <a:r>
              <a:rPr lang="en-US" sz="2400" dirty="0" smtClean="0">
                <a:solidFill>
                  <a:schemeClr val="tx1"/>
                </a:solidFill>
              </a:rPr>
              <a:t>• Benefits of TDD </a:t>
            </a:r>
            <a:r>
              <a:rPr lang="en-US" sz="2400" dirty="0" smtClean="0"/>
              <a:t/>
            </a:r>
            <a:br>
              <a:rPr lang="en-US" sz="2400" dirty="0" smtClean="0"/>
            </a:br>
            <a:r>
              <a:rPr lang="en-US" sz="2200" dirty="0" smtClean="0">
                <a:solidFill>
                  <a:schemeClr val="tx1"/>
                </a:solidFill>
              </a:rPr>
              <a:t/>
            </a:r>
            <a:br>
              <a:rPr lang="en-US" sz="2200" dirty="0" smtClean="0">
                <a:solidFill>
                  <a:schemeClr val="tx1"/>
                </a:solidFill>
              </a:rPr>
            </a:br>
            <a:endParaRPr lang="en-US" sz="2200" dirty="0">
              <a:solidFill>
                <a:schemeClr val="tx1"/>
              </a:solidFill>
            </a:endParaRPr>
          </a:p>
        </p:txBody>
      </p:sp>
      <p:sp>
        <p:nvSpPr>
          <p:cNvPr id="11" name="TextBox 10"/>
          <p:cNvSpPr txBox="1"/>
          <p:nvPr/>
        </p:nvSpPr>
        <p:spPr>
          <a:xfrm>
            <a:off x="914400" y="1524000"/>
            <a:ext cx="73914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81000" y="609600"/>
            <a:ext cx="7772400" cy="436144"/>
          </a:xfrm>
        </p:spPr>
        <p:txBody>
          <a:bodyPr>
            <a:noAutofit/>
          </a:bodyPr>
          <a:lstStyle/>
          <a:p>
            <a:r>
              <a:rPr lang="en-US" altLang="en-US" sz="3200" b="1" dirty="0" smtClean="0"/>
              <a:t>How to perform TDD Test</a:t>
            </a:r>
            <a:endParaRPr lang="en-US" altLang="en-US" sz="3200" b="1" dirty="0"/>
          </a:p>
        </p:txBody>
      </p:sp>
      <p:sp>
        <p:nvSpPr>
          <p:cNvPr id="4101" name="Rectangle 3"/>
          <p:cNvSpPr>
            <a:spLocks noGrp="1" noChangeArrowheads="1"/>
          </p:cNvSpPr>
          <p:nvPr>
            <p:ph idx="1"/>
          </p:nvPr>
        </p:nvSpPr>
        <p:spPr>
          <a:xfrm>
            <a:off x="685800" y="1295401"/>
            <a:ext cx="7886700" cy="3276599"/>
          </a:xfrm>
        </p:spPr>
        <p:txBody>
          <a:bodyPr>
            <a:normAutofit/>
          </a:bodyPr>
          <a:lstStyle/>
          <a:p>
            <a:pPr algn="just"/>
            <a:r>
              <a:rPr lang="en-US" altLang="en-US" sz="2200" i="1" dirty="0" smtClean="0">
                <a:latin typeface="+mj-lt"/>
              </a:rPr>
              <a:t>Following steps define how to perform TDD test, </a:t>
            </a:r>
          </a:p>
          <a:p>
            <a:pPr algn="just">
              <a:buNone/>
            </a:pPr>
            <a:r>
              <a:rPr lang="en-US" altLang="en-US" sz="2200" i="1" dirty="0" smtClean="0">
                <a:latin typeface="+mj-lt"/>
              </a:rPr>
              <a:t>1. Add a test.</a:t>
            </a:r>
          </a:p>
          <a:p>
            <a:pPr algn="just">
              <a:buNone/>
            </a:pPr>
            <a:r>
              <a:rPr lang="en-US" altLang="en-US" sz="2200" i="1" dirty="0" smtClean="0">
                <a:latin typeface="+mj-lt"/>
              </a:rPr>
              <a:t>2. Run all tests and see if</a:t>
            </a:r>
          </a:p>
          <a:p>
            <a:pPr algn="just">
              <a:buNone/>
            </a:pPr>
            <a:r>
              <a:rPr lang="en-US" altLang="en-US" sz="2200" i="1" dirty="0" smtClean="0">
                <a:latin typeface="+mj-lt"/>
              </a:rPr>
              <a:t>       any new test fails.</a:t>
            </a:r>
          </a:p>
          <a:p>
            <a:pPr algn="just">
              <a:buNone/>
            </a:pPr>
            <a:r>
              <a:rPr lang="en-US" altLang="en-US" sz="2200" i="1" dirty="0" smtClean="0">
                <a:latin typeface="+mj-lt"/>
              </a:rPr>
              <a:t>3. Write some code.</a:t>
            </a:r>
          </a:p>
          <a:p>
            <a:pPr algn="just">
              <a:buNone/>
            </a:pPr>
            <a:r>
              <a:rPr lang="en-US" altLang="en-US" sz="2200" i="1" dirty="0" smtClean="0">
                <a:latin typeface="+mj-lt"/>
              </a:rPr>
              <a:t>4. Run tests and </a:t>
            </a:r>
            <a:r>
              <a:rPr lang="en-US" altLang="en-US" sz="2200" i="1" dirty="0" err="1" smtClean="0">
                <a:latin typeface="+mj-lt"/>
              </a:rPr>
              <a:t>Refactor</a:t>
            </a:r>
            <a:r>
              <a:rPr lang="en-US" altLang="en-US" sz="2200" i="1" dirty="0" smtClean="0">
                <a:latin typeface="+mj-lt"/>
              </a:rPr>
              <a:t> code.</a:t>
            </a:r>
          </a:p>
          <a:p>
            <a:pPr algn="just">
              <a:buNone/>
            </a:pPr>
            <a:r>
              <a:rPr lang="en-US" altLang="en-US" sz="2200" i="1" dirty="0" smtClean="0">
                <a:latin typeface="+mj-lt"/>
              </a:rPr>
              <a:t>5. Repeat.</a:t>
            </a: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79C84908-C73A-41A6-8B28-E25C5B584E60}" type="slidenum">
              <a:rPr lang="en-US" altLang="en-US" sz="750">
                <a:latin typeface="Helvetica" panose="020B0604020202020204" pitchFamily="34" charset="0"/>
              </a:rPr>
              <a:pPr/>
              <a:t>4</a:t>
            </a:fld>
            <a:endParaRPr lang="en-US" altLang="en-US" sz="750">
              <a:latin typeface="Helvetica" panose="020B0604020202020204" pitchFamily="34" charset="0"/>
            </a:endParaRPr>
          </a:p>
        </p:txBody>
      </p:sp>
      <p:pic>
        <p:nvPicPr>
          <p:cNvPr id="7" name="Picture 6" descr="Test Driven Development (TDD): Learn with Example">
            <a:hlinkClick r:id="rId2"/>
          </p:cNvPr>
          <p:cNvPicPr/>
          <p:nvPr/>
        </p:nvPicPr>
        <p:blipFill>
          <a:blip r:embed="rId3"/>
          <a:srcRect/>
          <a:stretch>
            <a:fillRect/>
          </a:stretch>
        </p:blipFill>
        <p:spPr bwMode="auto">
          <a:xfrm>
            <a:off x="4343400" y="1828800"/>
            <a:ext cx="4337151" cy="4724400"/>
          </a:xfrm>
          <a:prstGeom prst="rect">
            <a:avLst/>
          </a:prstGeom>
          <a:noFill/>
          <a:ln w="9525">
            <a:noFill/>
            <a:miter lim="800000"/>
            <a:headEnd/>
            <a:tailEnd/>
          </a:ln>
        </p:spPr>
      </p:pic>
    </p:spTree>
    <p:extLst>
      <p:ext uri="{BB962C8B-B14F-4D97-AF65-F5344CB8AC3E}">
        <p14:creationId xmlns:p14="http://schemas.microsoft.com/office/powerpoint/2010/main" xmlns="" val="3593676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609601"/>
            <a:ext cx="7886700" cy="5567364"/>
          </a:xfrm>
        </p:spPr>
        <p:txBody>
          <a:bodyPr/>
          <a:lstStyle/>
          <a:p>
            <a:r>
              <a:rPr lang="en-US" b="1" dirty="0" smtClean="0">
                <a:solidFill>
                  <a:srgbClr val="C00000"/>
                </a:solidFill>
              </a:rPr>
              <a:t>TDD cycle defines </a:t>
            </a:r>
          </a:p>
          <a:p>
            <a:pPr>
              <a:buNone/>
            </a:pPr>
            <a:r>
              <a:rPr lang="en-US" dirty="0" smtClean="0"/>
              <a:t>1. Write a test</a:t>
            </a:r>
          </a:p>
          <a:p>
            <a:pPr>
              <a:buNone/>
            </a:pPr>
            <a:r>
              <a:rPr lang="en-US" dirty="0" smtClean="0"/>
              <a:t>2. Make it run.</a:t>
            </a:r>
          </a:p>
          <a:p>
            <a:pPr>
              <a:buNone/>
            </a:pPr>
            <a:r>
              <a:rPr lang="en-US" dirty="0" smtClean="0"/>
              <a:t>3. Change the code to make it right i.e. </a:t>
            </a:r>
            <a:r>
              <a:rPr lang="en-US" dirty="0" err="1" smtClean="0"/>
              <a:t>Refactor</a:t>
            </a:r>
            <a:r>
              <a:rPr lang="en-US" dirty="0" smtClean="0"/>
              <a:t>.</a:t>
            </a:r>
          </a:p>
          <a:p>
            <a:pPr marL="514350" indent="-514350">
              <a:buNone/>
            </a:pPr>
            <a:r>
              <a:rPr lang="en-US" dirty="0" smtClean="0"/>
              <a:t>4. Repeat process.</a:t>
            </a:r>
          </a:p>
          <a:p>
            <a:pPr marL="514350" indent="-514350">
              <a:buNone/>
            </a:pPr>
            <a:endParaRPr lang="en-US" dirty="0" smtClean="0"/>
          </a:p>
          <a:p>
            <a:pPr>
              <a:buNone/>
            </a:pPr>
            <a:r>
              <a:rPr lang="en-US" b="1" dirty="0" smtClean="0">
                <a:solidFill>
                  <a:srgbClr val="C00000"/>
                </a:solidFill>
              </a:rPr>
              <a:t>Some clarifications about TDD: </a:t>
            </a:r>
          </a:p>
          <a:p>
            <a:pPr>
              <a:buNone/>
            </a:pPr>
            <a:r>
              <a:rPr lang="en-US" dirty="0" smtClean="0"/>
              <a:t>•	TDD is neither about "Testing" nor about "Design".</a:t>
            </a:r>
          </a:p>
          <a:p>
            <a:pPr>
              <a:buNone/>
            </a:pPr>
            <a:r>
              <a:rPr lang="en-US" dirty="0" smtClean="0"/>
              <a:t>•	TDD does not mean "write some of the tests, then build a system that passes the tests.</a:t>
            </a:r>
          </a:p>
          <a:p>
            <a:pPr>
              <a:buNone/>
            </a:pPr>
            <a:r>
              <a:rPr lang="en-US" dirty="0" smtClean="0"/>
              <a:t>•	TDD does not mean "do lots of Testing."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86700" cy="838200"/>
          </a:xfrm>
        </p:spPr>
        <p:txBody>
          <a:bodyPr/>
          <a:lstStyle/>
          <a:p>
            <a:r>
              <a:rPr lang="en-US" sz="3200" b="1" dirty="0" smtClean="0"/>
              <a:t>TDD Vs. Traditional Testing</a:t>
            </a:r>
            <a:endParaRPr lang="en-US" sz="3200" b="1" dirty="0"/>
          </a:p>
        </p:txBody>
      </p:sp>
      <p:sp>
        <p:nvSpPr>
          <p:cNvPr id="7" name="Content Placeholder 6"/>
          <p:cNvSpPr>
            <a:spLocks noGrp="1"/>
          </p:cNvSpPr>
          <p:nvPr>
            <p:ph idx="1"/>
          </p:nvPr>
        </p:nvSpPr>
        <p:spPr>
          <a:xfrm>
            <a:off x="609600" y="1219200"/>
            <a:ext cx="8153400" cy="5105400"/>
          </a:xfrm>
        </p:spPr>
        <p:txBody>
          <a:bodyPr/>
          <a:lstStyle/>
          <a:p>
            <a:pPr algn="just">
              <a:spcBef>
                <a:spcPts val="300"/>
              </a:spcBef>
            </a:pPr>
            <a:r>
              <a:rPr lang="en-US" sz="2000" i="1" dirty="0" smtClean="0">
                <a:latin typeface="+mj-lt"/>
              </a:rPr>
              <a:t>TDD approach is primarily a specification technique. It ensures that your source code is thoroughly tested at confirmatory level. </a:t>
            </a:r>
          </a:p>
          <a:p>
            <a:pPr algn="just">
              <a:spcBef>
                <a:spcPts val="300"/>
              </a:spcBef>
              <a:buNone/>
            </a:pPr>
            <a:r>
              <a:rPr lang="en-US" sz="2000" i="1" dirty="0" smtClean="0">
                <a:latin typeface="+mj-lt"/>
              </a:rPr>
              <a:t>•	With traditional testing, a successful test finds one or more defects. It is same as TDD. When a test fails, you have made progress because you know that you need to resolve the problem.</a:t>
            </a:r>
          </a:p>
          <a:p>
            <a:pPr algn="just">
              <a:spcBef>
                <a:spcPts val="300"/>
              </a:spcBef>
              <a:buNone/>
            </a:pPr>
            <a:r>
              <a:rPr lang="en-US" sz="2000" i="1" dirty="0" smtClean="0">
                <a:latin typeface="+mj-lt"/>
              </a:rPr>
              <a:t>•	TDD ensures that your system actually meets requirements defined for it. It helps to build your confidence about your system.</a:t>
            </a:r>
          </a:p>
          <a:p>
            <a:pPr algn="just">
              <a:spcBef>
                <a:spcPts val="300"/>
              </a:spcBef>
              <a:buNone/>
            </a:pPr>
            <a:r>
              <a:rPr lang="en-US" sz="2000" i="1" dirty="0" smtClean="0">
                <a:latin typeface="+mj-lt"/>
              </a:rPr>
              <a:t>•	In TDD more focus is on production code that verifies whether testing will work properly. In traditional testing, more focus is on test case design. Whether the test will show the proper/improper execution of the application in order to fulfill requirements.</a:t>
            </a:r>
          </a:p>
          <a:p>
            <a:pPr algn="just">
              <a:spcBef>
                <a:spcPts val="300"/>
              </a:spcBef>
              <a:buNone/>
            </a:pPr>
            <a:r>
              <a:rPr lang="en-US" sz="2000" i="1" dirty="0" smtClean="0">
                <a:latin typeface="+mj-lt"/>
              </a:rPr>
              <a:t>•	In TDD, you achieve 100% coverage test. Every single line of code is tested, unlike traditional testing.</a:t>
            </a:r>
          </a:p>
          <a:p>
            <a:pPr algn="just">
              <a:spcBef>
                <a:spcPts val="300"/>
              </a:spcBef>
              <a:buNone/>
            </a:pPr>
            <a:r>
              <a:rPr lang="en-US" sz="2000" i="1" dirty="0" smtClean="0">
                <a:latin typeface="+mj-lt"/>
              </a:rPr>
              <a:t>•	The combination of both traditional testing and TDD leads to the importance of testing the system rather than perfection of the system.</a:t>
            </a:r>
          </a:p>
          <a:p>
            <a:pPr algn="just">
              <a:spcBef>
                <a:spcPts val="300"/>
              </a:spcBef>
              <a:buNone/>
            </a:pPr>
            <a:r>
              <a:rPr lang="en-US" sz="2000" i="1" dirty="0" smtClean="0">
                <a:latin typeface="+mj-lt"/>
              </a:rPr>
              <a:t>•	In Agile Modeling (AM), you should "test with a purpose". You should know why you are testing something and what level its need to be tested.</a:t>
            </a:r>
            <a:endParaRPr lang="en-US" sz="20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3200400" cy="600164"/>
          </a:xfrm>
          <a:prstGeom prst="rect">
            <a:avLst/>
          </a:prstGeom>
          <a:noFill/>
        </p:spPr>
        <p:txBody>
          <a:bodyPr wrap="square" rtlCol="0">
            <a:spAutoFit/>
          </a:bodyPr>
          <a:lstStyle/>
          <a:p>
            <a:pPr algn="ctr"/>
            <a:r>
              <a:rPr lang="en-IN" sz="3300" b="1" dirty="0" smtClean="0">
                <a:solidFill>
                  <a:srgbClr val="C00000"/>
                </a:solidFill>
                <a:latin typeface="+mj-lt"/>
              </a:rPr>
              <a:t>Levels of TDD</a:t>
            </a:r>
            <a:endParaRPr lang="en-IN" sz="3300" b="1" dirty="0">
              <a:solidFill>
                <a:srgbClr val="C00000"/>
              </a:solidFill>
              <a:latin typeface="+mj-lt"/>
            </a:endParaRPr>
          </a:p>
        </p:txBody>
      </p:sp>
      <p:sp>
        <p:nvSpPr>
          <p:cNvPr id="5" name="TextBox 4"/>
          <p:cNvSpPr txBox="1"/>
          <p:nvPr/>
        </p:nvSpPr>
        <p:spPr>
          <a:xfrm>
            <a:off x="457200" y="1066801"/>
            <a:ext cx="8229600" cy="5324535"/>
          </a:xfrm>
          <a:prstGeom prst="rect">
            <a:avLst/>
          </a:prstGeom>
          <a:noFill/>
        </p:spPr>
        <p:txBody>
          <a:bodyPr wrap="square" rtlCol="0">
            <a:spAutoFit/>
          </a:bodyPr>
          <a:lstStyle/>
          <a:p>
            <a:pPr algn="just"/>
            <a:r>
              <a:rPr lang="en-US" sz="2000" b="1" dirty="0" smtClean="0">
                <a:effectLst>
                  <a:outerShdw blurRad="38100" dist="38100" dir="2700000" algn="tl">
                    <a:srgbClr val="FFFFFF"/>
                  </a:outerShdw>
                </a:effectLst>
                <a:latin typeface="+mj-lt"/>
              </a:rPr>
              <a:t>There are two levels of TDD </a:t>
            </a:r>
          </a:p>
          <a:p>
            <a:pPr algn="just"/>
            <a:endParaRPr lang="en-US" sz="2000" b="1" dirty="0" smtClean="0">
              <a:effectLst>
                <a:outerShdw blurRad="38100" dist="38100" dir="2700000" algn="tl">
                  <a:srgbClr val="FFFFFF"/>
                </a:outerShdw>
              </a:effectLst>
              <a:latin typeface="+mj-lt"/>
            </a:endParaRPr>
          </a:p>
          <a:p>
            <a:pPr algn="just"/>
            <a:r>
              <a:rPr lang="en-US" sz="2000" b="1" dirty="0" smtClean="0">
                <a:effectLst>
                  <a:outerShdw blurRad="38100" dist="38100" dir="2700000" algn="tl">
                    <a:srgbClr val="FFFFFF"/>
                  </a:outerShdw>
                </a:effectLst>
                <a:latin typeface="+mj-lt"/>
              </a:rPr>
              <a:t>Acceptance TDD (ATDD):</a:t>
            </a:r>
            <a:r>
              <a:rPr lang="en-US" sz="2000" dirty="0" smtClean="0">
                <a:effectLst>
                  <a:outerShdw blurRad="38100" dist="38100" dir="2700000" algn="tl">
                    <a:srgbClr val="FFFFFF"/>
                  </a:outerShdw>
                </a:effectLst>
                <a:latin typeface="+mj-lt"/>
              </a:rPr>
              <a:t> With ATDD you write a single acceptance test. This test fulfills the requirement of the specification or satisfies the behavior of the system. After that write just enough production/functionality code to fulfill that acceptance test. Acceptance test focuses on the overall behavior of the system. ATDD also was known as Behavioral Driven Development (BDD).</a:t>
            </a:r>
          </a:p>
          <a:p>
            <a:pPr algn="just"/>
            <a:endParaRPr lang="en-US" sz="2000" dirty="0" smtClean="0">
              <a:effectLst>
                <a:outerShdw blurRad="38100" dist="38100" dir="2700000" algn="tl">
                  <a:srgbClr val="FFFFFF"/>
                </a:outerShdw>
              </a:effectLst>
              <a:latin typeface="+mj-lt"/>
            </a:endParaRPr>
          </a:p>
          <a:p>
            <a:pPr algn="just"/>
            <a:r>
              <a:rPr lang="en-US" sz="2000" b="1" dirty="0" smtClean="0">
                <a:effectLst>
                  <a:outerShdw blurRad="38100" dist="38100" dir="2700000" algn="tl">
                    <a:srgbClr val="FFFFFF"/>
                  </a:outerShdw>
                </a:effectLst>
                <a:latin typeface="+mj-lt"/>
              </a:rPr>
              <a:t>Developer TDD:</a:t>
            </a:r>
            <a:r>
              <a:rPr lang="en-US" sz="2000" dirty="0" smtClean="0">
                <a:effectLst>
                  <a:outerShdw blurRad="38100" dist="38100" dir="2700000" algn="tl">
                    <a:srgbClr val="FFFFFF"/>
                  </a:outerShdw>
                </a:effectLst>
                <a:latin typeface="+mj-lt"/>
              </a:rPr>
              <a:t> With Developer TDD you write single developer test i.e. unit test and then just enough production code to fulfill that test. The unit test focuses on every small functionality of the system. Developer TDD is simply called as TDD. </a:t>
            </a:r>
          </a:p>
          <a:p>
            <a:pPr algn="just"/>
            <a:endParaRPr lang="en-US" sz="2000" dirty="0" smtClean="0">
              <a:effectLst>
                <a:outerShdw blurRad="38100" dist="38100" dir="2700000" algn="tl">
                  <a:srgbClr val="FFFFFF"/>
                </a:outerShdw>
              </a:effectLst>
              <a:latin typeface="+mj-lt"/>
            </a:endParaRPr>
          </a:p>
          <a:p>
            <a:pPr algn="just"/>
            <a:r>
              <a:rPr lang="en-US" sz="2000" dirty="0" smtClean="0">
                <a:effectLst>
                  <a:outerShdw blurRad="38100" dist="38100" dir="2700000" algn="tl">
                    <a:srgbClr val="FFFFFF"/>
                  </a:outerShdw>
                </a:effectLst>
                <a:latin typeface="+mj-lt"/>
              </a:rPr>
              <a:t>The main goal of ATDD and TDD is to specify detailed, executable requirements for your solution on a just in time (JIT) basis. JIT means taking only those requirements in consideration that are needed in the system. So increase efficiency. </a:t>
            </a:r>
          </a:p>
        </p:txBody>
      </p:sp>
    </p:spTree>
    <p:extLst>
      <p:ext uri="{BB962C8B-B14F-4D97-AF65-F5344CB8AC3E}">
        <p14:creationId xmlns:p14="http://schemas.microsoft.com/office/powerpoint/2010/main" xmlns="" val="4210470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533400"/>
            <a:ext cx="7543800" cy="481670"/>
          </a:xfrm>
          <a:noFill/>
        </p:spPr>
        <p:txBody>
          <a:bodyPr vert="horz" wrap="square" lIns="47625" tIns="19050" rIns="47625" bIns="19050" rtlCol="0" anchor="t">
            <a:spAutoFit/>
          </a:bodyPr>
          <a:lstStyle/>
          <a:p>
            <a:r>
              <a:rPr lang="en-US" sz="3200" b="1" dirty="0" smtClean="0">
                <a:effectLst>
                  <a:outerShdw blurRad="38100" dist="38100" dir="2700000" algn="tl">
                    <a:srgbClr val="FFFFFF"/>
                  </a:outerShdw>
                </a:effectLst>
              </a:rPr>
              <a:t>ATDD Vs DTDD</a:t>
            </a:r>
            <a:endParaRPr lang="en-US" altLang="en-US" sz="3200" b="1" dirty="0"/>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pPr defTabSz="685800"/>
              <a:t>8</a:t>
            </a:fld>
            <a:endParaRPr lang="en-US" altLang="en-US" sz="750">
              <a:solidFill>
                <a:prstClr val="black"/>
              </a:solidFill>
              <a:latin typeface="Helvetica" panose="020B0604020202020204" pitchFamily="34" charset="0"/>
            </a:endParaRPr>
          </a:p>
        </p:txBody>
      </p:sp>
      <p:pic>
        <p:nvPicPr>
          <p:cNvPr id="7" name="Content Placeholder 6" descr="Test Driven Development (TDD): Learn with Example">
            <a:hlinkClick r:id="rId3"/>
          </p:cNvPr>
          <p:cNvPicPr>
            <a:picLocks noGrp="1"/>
          </p:cNvPicPr>
          <p:nvPr>
            <p:ph idx="1"/>
          </p:nvPr>
        </p:nvPicPr>
        <p:blipFill>
          <a:blip r:embed="rId4"/>
          <a:srcRect/>
          <a:stretch>
            <a:fillRect/>
          </a:stretch>
        </p:blipFill>
        <p:spPr bwMode="auto">
          <a:xfrm>
            <a:off x="838200" y="1418430"/>
            <a:ext cx="7238999" cy="4829969"/>
          </a:xfrm>
          <a:prstGeom prst="rect">
            <a:avLst/>
          </a:prstGeom>
          <a:noFill/>
          <a:ln w="9525">
            <a:noFill/>
            <a:miter lim="800000"/>
            <a:headEnd/>
            <a:tailEnd/>
          </a:ln>
        </p:spPr>
      </p:pic>
    </p:spTree>
    <p:extLst>
      <p:ext uri="{BB962C8B-B14F-4D97-AF65-F5344CB8AC3E}">
        <p14:creationId xmlns:p14="http://schemas.microsoft.com/office/powerpoint/2010/main" xmlns="" val="22359620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a:xfrm>
            <a:off x="457200" y="914400"/>
            <a:ext cx="8229600" cy="990600"/>
          </a:xfrm>
        </p:spPr>
        <p:txBody>
          <a:bodyPr>
            <a:noAutofit/>
          </a:bodyPr>
          <a:lstStyle/>
          <a:p>
            <a:r>
              <a:rPr lang="en-US" sz="2400" dirty="0" smtClean="0">
                <a:latin typeface="+mj-lt"/>
              </a:rPr>
              <a:t>AMDD addresses the Agile scaling issues that TDD does not.</a:t>
            </a:r>
          </a:p>
          <a:p>
            <a:r>
              <a:rPr lang="en-US" sz="2400" dirty="0" smtClean="0">
                <a:latin typeface="+mj-lt"/>
              </a:rPr>
              <a:t>Life Cycle of AMDD</a:t>
            </a:r>
            <a:endParaRPr lang="en-US" sz="2400" dirty="0"/>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84A86CCE-E931-4614-B1F0-610F26DB7207}" type="slidenum">
              <a:rPr lang="en-US" altLang="en-US" sz="750">
                <a:solidFill>
                  <a:prstClr val="black"/>
                </a:solidFill>
                <a:latin typeface="Helvetica" panose="020B0604020202020204" pitchFamily="34" charset="0"/>
              </a:rPr>
              <a:pPr defTabSz="685800"/>
              <a:t>9</a:t>
            </a:fld>
            <a:endParaRPr lang="en-US" altLang="en-US" sz="750">
              <a:solidFill>
                <a:prstClr val="black"/>
              </a:solidFill>
              <a:latin typeface="Helvetica" panose="020B0604020202020204" pitchFamily="34" charset="0"/>
            </a:endParaRPr>
          </a:p>
        </p:txBody>
      </p:sp>
      <p:sp>
        <p:nvSpPr>
          <p:cNvPr id="6" name="Title 5"/>
          <p:cNvSpPr>
            <a:spLocks noGrp="1"/>
          </p:cNvSpPr>
          <p:nvPr>
            <p:ph type="title"/>
          </p:nvPr>
        </p:nvSpPr>
        <p:spPr>
          <a:xfrm>
            <a:off x="533400" y="457200"/>
            <a:ext cx="7886700" cy="685800"/>
          </a:xfrm>
        </p:spPr>
        <p:txBody>
          <a:bodyPr/>
          <a:lstStyle/>
          <a:p>
            <a:r>
              <a:rPr lang="en-US" dirty="0" smtClean="0"/>
              <a:t> </a:t>
            </a:r>
            <a:r>
              <a:rPr lang="en-US" sz="3200" b="1" dirty="0" smtClean="0"/>
              <a:t>Agile Model Driven Development (AMDD)</a:t>
            </a:r>
            <a:r>
              <a:rPr lang="en-US" dirty="0" smtClean="0"/>
              <a:t/>
            </a:r>
            <a:br>
              <a:rPr lang="en-US" dirty="0" smtClean="0"/>
            </a:br>
            <a:endParaRPr lang="en-US" dirty="0"/>
          </a:p>
        </p:txBody>
      </p:sp>
      <p:sp>
        <p:nvSpPr>
          <p:cNvPr id="8" name="TextBox 7"/>
          <p:cNvSpPr txBox="1"/>
          <p:nvPr/>
        </p:nvSpPr>
        <p:spPr>
          <a:xfrm>
            <a:off x="990600" y="2133600"/>
            <a:ext cx="3733800" cy="369332"/>
          </a:xfrm>
          <a:prstGeom prst="rect">
            <a:avLst/>
          </a:prstGeom>
          <a:noFill/>
        </p:spPr>
        <p:txBody>
          <a:bodyPr wrap="square" rtlCol="0">
            <a:spAutoFit/>
          </a:bodyPr>
          <a:lstStyle/>
          <a:p>
            <a:endParaRPr lang="en-US" dirty="0"/>
          </a:p>
        </p:txBody>
      </p:sp>
      <p:pic>
        <p:nvPicPr>
          <p:cNvPr id="9" name="Picture 8" descr="Test Driven Development (TDD): Learn with Example">
            <a:hlinkClick r:id="rId3"/>
          </p:cNvPr>
          <p:cNvPicPr/>
          <p:nvPr/>
        </p:nvPicPr>
        <p:blipFill>
          <a:blip r:embed="rId4"/>
          <a:srcRect/>
          <a:stretch>
            <a:fillRect/>
          </a:stretch>
        </p:blipFill>
        <p:spPr bwMode="auto">
          <a:xfrm>
            <a:off x="838200" y="1843087"/>
            <a:ext cx="7772400" cy="4710113"/>
          </a:xfrm>
          <a:prstGeom prst="rect">
            <a:avLst/>
          </a:prstGeom>
          <a:noFill/>
          <a:ln w="9525">
            <a:noFill/>
            <a:miter lim="800000"/>
            <a:headEnd/>
            <a:tailEnd/>
          </a:ln>
        </p:spPr>
      </p:pic>
    </p:spTree>
    <p:extLst>
      <p:ext uri="{BB962C8B-B14F-4D97-AF65-F5344CB8AC3E}">
        <p14:creationId xmlns:p14="http://schemas.microsoft.com/office/powerpoint/2010/main" xmlns="" val="2264098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622</TotalTime>
  <Words>690</Words>
  <Application>Microsoft Office PowerPoint</Application>
  <PresentationFormat>On-screen Show (4:3)</PresentationFormat>
  <Paragraphs>88</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Theme1</vt:lpstr>
      <vt:lpstr>Slide 1</vt:lpstr>
      <vt:lpstr>Test Driven Development</vt:lpstr>
      <vt:lpstr>Contents:   • What is Test Driven Development (TDD)?  • How to perform TDD Test  • TDD Vs. Traditional Testing  • What is acceptance TDD and Developer TDD  • Scaling TDD via Agile Model Driven Development (AMDD)  • Test Driven Development (TDD) Vs. Agile Model Driven Development (AMDD)  • Example of TDD  • Benefits of TDD   </vt:lpstr>
      <vt:lpstr>How to perform TDD Test</vt:lpstr>
      <vt:lpstr>Slide 5</vt:lpstr>
      <vt:lpstr>TDD Vs. Traditional Testing</vt:lpstr>
      <vt:lpstr>Slide 7</vt:lpstr>
      <vt:lpstr>ATDD Vs DTDD</vt:lpstr>
      <vt:lpstr> Agile Model Driven Development (AMDD) </vt:lpstr>
      <vt:lpstr>Iteration 0: Envisioning</vt:lpstr>
      <vt:lpstr>Iteration modeling</vt:lpstr>
      <vt:lpstr> Model storming</vt:lpstr>
      <vt:lpstr>Test Driven Development (TDD)</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dc:title>
  <dc:creator>HP</dc:creator>
  <cp:lastModifiedBy>HP</cp:lastModifiedBy>
  <cp:revision>35</cp:revision>
  <dcterms:created xsi:type="dcterms:W3CDTF">2006-08-16T00:00:00Z</dcterms:created>
  <dcterms:modified xsi:type="dcterms:W3CDTF">2019-09-17T08:10:46Z</dcterms:modified>
</cp:coreProperties>
</file>