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B2342-2FA5-4C4D-9114-78122FCDCEAC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9EAA9-21A4-46FA-89F5-4A0E9F63E4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78E887-1448-4089-B417-57A3B116442E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ar-JO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0-1-11</a:t>
            </a:r>
          </a:p>
          <a:p>
            <a:r>
              <a:rPr lang="en-IN" dirty="0" smtClean="0"/>
              <a:t>0-1—2-3-6-7-9-10-1-11</a:t>
            </a:r>
          </a:p>
          <a:p>
            <a:r>
              <a:rPr lang="en-IN" dirty="0" smtClean="0"/>
              <a:t>0-1-2-3-6-8-9-10-1-11</a:t>
            </a:r>
          </a:p>
          <a:p>
            <a:r>
              <a:rPr lang="en-IN" dirty="0" smtClean="0"/>
              <a:t>0-1-2-3-4-5-10-1-11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40BD-D99D-4E04-8F7A-9384BA025446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17956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C91C-88DB-4C40-9110-C5F49F07D1BF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F8404-2926-4634-89A0-3B21C81ADB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C91C-88DB-4C40-9110-C5F49F07D1BF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F8404-2926-4634-89A0-3B21C81ADB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C91C-88DB-4C40-9110-C5F49F07D1BF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F8404-2926-4634-89A0-3B21C81ADB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C91C-88DB-4C40-9110-C5F49F07D1BF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F8404-2926-4634-89A0-3B21C81ADB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C91C-88DB-4C40-9110-C5F49F07D1BF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F8404-2926-4634-89A0-3B21C81ADB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C91C-88DB-4C40-9110-C5F49F07D1BF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F8404-2926-4634-89A0-3B21C81ADB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C91C-88DB-4C40-9110-C5F49F07D1BF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F8404-2926-4634-89A0-3B21C81ADB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C91C-88DB-4C40-9110-C5F49F07D1BF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F8404-2926-4634-89A0-3B21C81ADB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C91C-88DB-4C40-9110-C5F49F07D1BF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F8404-2926-4634-89A0-3B21C81ADB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C91C-88DB-4C40-9110-C5F49F07D1BF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F8404-2926-4634-89A0-3B21C81ADB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C91C-88DB-4C40-9110-C5F49F07D1BF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F8404-2926-4634-89A0-3B21C81ADB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6C91C-88DB-4C40-9110-C5F49F07D1BF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F8404-2926-4634-89A0-3B21C81ADB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09600" y="609600"/>
            <a:ext cx="78867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200000"/>
              </a:lnSpc>
              <a:spcBef>
                <a:spcPts val="1000"/>
              </a:spcBef>
              <a:spcAft>
                <a:spcPct val="0"/>
              </a:spcAft>
              <a:defRPr/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19CS2211 - Software Engineering</a:t>
            </a:r>
          </a:p>
          <a:p>
            <a:pPr algn="ctr" fontAlgn="base">
              <a:spcBef>
                <a:spcPts val="1000"/>
              </a:spcBef>
              <a:spcAft>
                <a:spcPct val="0"/>
              </a:spcAft>
              <a:defRPr/>
            </a:pPr>
            <a:r>
              <a:rPr lang="en-US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600" b="1" dirty="0" smtClean="0"/>
              <a:t>White-Box Testing,  </a:t>
            </a:r>
          </a:p>
          <a:p>
            <a:pPr algn="ctr" fontAlgn="base">
              <a:spcBef>
                <a:spcPts val="1000"/>
              </a:spcBef>
              <a:spcAft>
                <a:spcPct val="0"/>
              </a:spcAft>
              <a:defRPr/>
            </a:pPr>
            <a:r>
              <a:rPr lang="en-IN" sz="3600" b="1" dirty="0" smtClean="0"/>
              <a:t>Validation Testing, System Testing</a:t>
            </a:r>
            <a:endParaRPr lang="en-US" sz="36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440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ea typeface="+mn-ea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5257800"/>
            <a:ext cx="4191000" cy="1014770"/>
          </a:xfrm>
          <a:prstGeom prst="rect">
            <a:avLst/>
          </a:prstGeom>
          <a:ln>
            <a:solidFill>
              <a:srgbClr val="FF33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2514600" y="3583578"/>
            <a:ext cx="3962400" cy="914400"/>
          </a:xfrm>
          <a:prstGeom prst="roundRect">
            <a:avLst/>
          </a:prstGeom>
          <a:solidFill>
            <a:srgbClr val="00B0F0"/>
          </a:solidFill>
          <a:effectLst>
            <a:glow rad="101600">
              <a:schemeClr val="accent1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  <a:scene3d>
            <a:camera prst="isometricOffAxis1Right"/>
            <a:lightRig rig="threePt" dir="t"/>
          </a:scene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Session 22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77439" y="873126"/>
            <a:ext cx="3454280" cy="555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3168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xmlns="" id="{45958376-8E99-49FA-8BCC-F3BF2028D6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7350" y="0"/>
            <a:ext cx="5829300" cy="762000"/>
          </a:xfrm>
        </p:spPr>
        <p:txBody>
          <a:bodyPr/>
          <a:lstStyle/>
          <a:p>
            <a:pPr eaLnBrk="1" hangingPunct="1"/>
            <a:r>
              <a:rPr lang="en-US" altLang="en-US" sz="3600"/>
              <a:t>A Second Flow Graph Example</a:t>
            </a:r>
          </a:p>
        </p:txBody>
      </p:sp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xmlns="" id="{BC5CB5FD-0CA9-4224-BBDE-ADBC173D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185CDA90-1AA1-4602-A7D5-8CBCC88CBC71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11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xmlns="" id="{F2C34DA5-F89C-4C18-92F5-E60C4C6E8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914400"/>
            <a:ext cx="4011034" cy="5509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1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functionY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(void)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2 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3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x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4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y = 19;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5  A: x++;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6     if (x &gt; 999)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7  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goto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8     if (x % 11 == 0)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9  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goto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10     else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goto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11  B: if (x % y == 0)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12  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goto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13     else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goto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14  C: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("%d\n", x);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15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goto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16  D: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("End of list\n");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17 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18  }</a:t>
            </a:r>
          </a:p>
        </p:txBody>
      </p:sp>
      <p:sp>
        <p:nvSpPr>
          <p:cNvPr id="21509" name="Oval 4">
            <a:extLst>
              <a:ext uri="{FF2B5EF4-FFF2-40B4-BE49-F238E27FC236}">
                <a16:creationId xmlns:a16="http://schemas.microsoft.com/office/drawing/2014/main" xmlns="" id="{E7D5D6F9-4567-46BE-A3E9-218473729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0" y="762000"/>
            <a:ext cx="4000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1510" name="Oval 5">
            <a:extLst>
              <a:ext uri="{FF2B5EF4-FFF2-40B4-BE49-F238E27FC236}">
                <a16:creationId xmlns:a16="http://schemas.microsoft.com/office/drawing/2014/main" xmlns="" id="{97C4B1F2-A126-48E2-8F06-6974CC779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0" y="1371600"/>
            <a:ext cx="4000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1511" name="Oval 6">
            <a:extLst>
              <a:ext uri="{FF2B5EF4-FFF2-40B4-BE49-F238E27FC236}">
                <a16:creationId xmlns:a16="http://schemas.microsoft.com/office/drawing/2014/main" xmlns="" id="{626F4D16-3316-4826-807E-625CB537D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0" y="2057400"/>
            <a:ext cx="4000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1512" name="Oval 7">
            <a:extLst>
              <a:ext uri="{FF2B5EF4-FFF2-40B4-BE49-F238E27FC236}">
                <a16:creationId xmlns:a16="http://schemas.microsoft.com/office/drawing/2014/main" xmlns="" id="{FC7AA6F5-D232-416A-A396-B058F5AA2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0" y="2743200"/>
            <a:ext cx="400050" cy="3810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1513" name="Oval 8">
            <a:extLst>
              <a:ext uri="{FF2B5EF4-FFF2-40B4-BE49-F238E27FC236}">
                <a16:creationId xmlns:a16="http://schemas.microsoft.com/office/drawing/2014/main" xmlns="" id="{17723D3C-3036-4EE9-A139-5012E3072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300" y="3200400"/>
            <a:ext cx="4000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1514" name="Oval 9">
            <a:extLst>
              <a:ext uri="{FF2B5EF4-FFF2-40B4-BE49-F238E27FC236}">
                <a16:creationId xmlns:a16="http://schemas.microsoft.com/office/drawing/2014/main" xmlns="" id="{80346837-E35A-44A9-908C-B1A8C5D54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300" y="3810000"/>
            <a:ext cx="4000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1515" name="Oval 10">
            <a:extLst>
              <a:ext uri="{FF2B5EF4-FFF2-40B4-BE49-F238E27FC236}">
                <a16:creationId xmlns:a16="http://schemas.microsoft.com/office/drawing/2014/main" xmlns="" id="{B2804E38-F770-4B02-8AA0-1CD39ACA6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300" y="4419600"/>
            <a:ext cx="4000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21516" name="Oval 11">
            <a:extLst>
              <a:ext uri="{FF2B5EF4-FFF2-40B4-BE49-F238E27FC236}">
                <a16:creationId xmlns:a16="http://schemas.microsoft.com/office/drawing/2014/main" xmlns="" id="{CCF7966B-D2C5-4712-B0B5-5BBF764F7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0" y="3200400"/>
            <a:ext cx="400050" cy="3810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517" name="Oval 12">
            <a:extLst>
              <a:ext uri="{FF2B5EF4-FFF2-40B4-BE49-F238E27FC236}">
                <a16:creationId xmlns:a16="http://schemas.microsoft.com/office/drawing/2014/main" xmlns="" id="{F630F787-2437-46A5-8A44-606497D2F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0" y="3810000"/>
            <a:ext cx="4000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1518" name="Oval 13">
            <a:extLst>
              <a:ext uri="{FF2B5EF4-FFF2-40B4-BE49-F238E27FC236}">
                <a16:creationId xmlns:a16="http://schemas.microsoft.com/office/drawing/2014/main" xmlns="" id="{BBFA9C6A-6AC7-41D1-9CA5-BED901D2D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0" y="4419600"/>
            <a:ext cx="400050" cy="3810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21519" name="Oval 14">
            <a:extLst>
              <a:ext uri="{FF2B5EF4-FFF2-40B4-BE49-F238E27FC236}">
                <a16:creationId xmlns:a16="http://schemas.microsoft.com/office/drawing/2014/main" xmlns="" id="{63A3065A-3115-43F2-8629-449A2F21A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0" y="5029200"/>
            <a:ext cx="4000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21520" name="Oval 15">
            <a:extLst>
              <a:ext uri="{FF2B5EF4-FFF2-40B4-BE49-F238E27FC236}">
                <a16:creationId xmlns:a16="http://schemas.microsoft.com/office/drawing/2014/main" xmlns="" id="{8A7FCD8A-5CEA-4A98-B001-7BD887A13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0" y="5715000"/>
            <a:ext cx="4000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14</a:t>
            </a:r>
          </a:p>
        </p:txBody>
      </p:sp>
      <p:sp>
        <p:nvSpPr>
          <p:cNvPr id="21521" name="Oval 16">
            <a:extLst>
              <a:ext uri="{FF2B5EF4-FFF2-40B4-BE49-F238E27FC236}">
                <a16:creationId xmlns:a16="http://schemas.microsoft.com/office/drawing/2014/main" xmlns="" id="{6EE78080-3D7E-44EF-9E76-E5C8E43AF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0" y="6324600"/>
            <a:ext cx="4000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21522" name="Oval 17">
            <a:extLst>
              <a:ext uri="{FF2B5EF4-FFF2-40B4-BE49-F238E27FC236}">
                <a16:creationId xmlns:a16="http://schemas.microsoft.com/office/drawing/2014/main" xmlns="" id="{6EAB1679-D367-49CD-ACCE-3C52E860B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050" y="5029200"/>
            <a:ext cx="4000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13</a:t>
            </a:r>
          </a:p>
        </p:txBody>
      </p:sp>
      <p:sp>
        <p:nvSpPr>
          <p:cNvPr id="21523" name="Oval 18">
            <a:extLst>
              <a:ext uri="{FF2B5EF4-FFF2-40B4-BE49-F238E27FC236}">
                <a16:creationId xmlns:a16="http://schemas.microsoft.com/office/drawing/2014/main" xmlns="" id="{DBFE4081-8543-4E03-AF75-7719A0FC3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050" y="3810000"/>
            <a:ext cx="4000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10</a:t>
            </a:r>
          </a:p>
        </p:txBody>
      </p:sp>
      <p:cxnSp>
        <p:nvCxnSpPr>
          <p:cNvPr id="21524" name="AutoShape 19">
            <a:extLst>
              <a:ext uri="{FF2B5EF4-FFF2-40B4-BE49-F238E27FC236}">
                <a16:creationId xmlns:a16="http://schemas.microsoft.com/office/drawing/2014/main" xmlns="" id="{1E61045B-D8B0-45A1-A4FD-3BE3537D9C0D}"/>
              </a:ext>
            </a:extLst>
          </p:cNvPr>
          <p:cNvCxnSpPr>
            <a:cxnSpLocks noChangeShapeType="1"/>
            <a:stCxn id="21509" idx="4"/>
            <a:endCxn id="21510" idx="0"/>
          </p:cNvCxnSpPr>
          <p:nvPr/>
        </p:nvCxnSpPr>
        <p:spPr bwMode="auto">
          <a:xfrm>
            <a:off x="6543675" y="1143000"/>
            <a:ext cx="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5" name="AutoShape 20">
            <a:extLst>
              <a:ext uri="{FF2B5EF4-FFF2-40B4-BE49-F238E27FC236}">
                <a16:creationId xmlns:a16="http://schemas.microsoft.com/office/drawing/2014/main" xmlns="" id="{056EA62D-E74D-4B6E-B28D-DA06782920DF}"/>
              </a:ext>
            </a:extLst>
          </p:cNvPr>
          <p:cNvCxnSpPr>
            <a:cxnSpLocks noChangeShapeType="1"/>
            <a:stCxn id="21510" idx="4"/>
            <a:endCxn id="21511" idx="0"/>
          </p:cNvCxnSpPr>
          <p:nvPr/>
        </p:nvCxnSpPr>
        <p:spPr bwMode="auto">
          <a:xfrm>
            <a:off x="6543675" y="1752600"/>
            <a:ext cx="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6" name="AutoShape 21">
            <a:extLst>
              <a:ext uri="{FF2B5EF4-FFF2-40B4-BE49-F238E27FC236}">
                <a16:creationId xmlns:a16="http://schemas.microsoft.com/office/drawing/2014/main" xmlns="" id="{CD124FAA-9AA3-40D8-9DE5-3B63468CBBE2}"/>
              </a:ext>
            </a:extLst>
          </p:cNvPr>
          <p:cNvCxnSpPr>
            <a:cxnSpLocks noChangeShapeType="1"/>
            <a:stCxn id="21511" idx="4"/>
            <a:endCxn id="21512" idx="0"/>
          </p:cNvCxnSpPr>
          <p:nvPr/>
        </p:nvCxnSpPr>
        <p:spPr bwMode="auto">
          <a:xfrm>
            <a:off x="6543675" y="2438400"/>
            <a:ext cx="0" cy="2857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7" name="AutoShape 22">
            <a:extLst>
              <a:ext uri="{FF2B5EF4-FFF2-40B4-BE49-F238E27FC236}">
                <a16:creationId xmlns:a16="http://schemas.microsoft.com/office/drawing/2014/main" xmlns="" id="{DE52687F-3DCC-4578-B9C5-05B6DC7F3A74}"/>
              </a:ext>
            </a:extLst>
          </p:cNvPr>
          <p:cNvCxnSpPr>
            <a:cxnSpLocks noChangeShapeType="1"/>
            <a:stCxn id="21512" idx="3"/>
            <a:endCxn id="21516" idx="7"/>
          </p:cNvCxnSpPr>
          <p:nvPr/>
        </p:nvCxnSpPr>
        <p:spPr bwMode="auto">
          <a:xfrm flipH="1">
            <a:off x="6113861" y="3087690"/>
            <a:ext cx="288131" cy="1492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8" name="AutoShape 23">
            <a:extLst>
              <a:ext uri="{FF2B5EF4-FFF2-40B4-BE49-F238E27FC236}">
                <a16:creationId xmlns:a16="http://schemas.microsoft.com/office/drawing/2014/main" xmlns="" id="{05380B3B-1615-4A84-A9A1-F926DF8D29E6}"/>
              </a:ext>
            </a:extLst>
          </p:cNvPr>
          <p:cNvCxnSpPr>
            <a:cxnSpLocks noChangeShapeType="1"/>
            <a:stCxn id="21512" idx="5"/>
            <a:endCxn id="21513" idx="1"/>
          </p:cNvCxnSpPr>
          <p:nvPr/>
        </p:nvCxnSpPr>
        <p:spPr bwMode="auto">
          <a:xfrm>
            <a:off x="6685361" y="3087690"/>
            <a:ext cx="345281" cy="168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9" name="AutoShape 24">
            <a:extLst>
              <a:ext uri="{FF2B5EF4-FFF2-40B4-BE49-F238E27FC236}">
                <a16:creationId xmlns:a16="http://schemas.microsoft.com/office/drawing/2014/main" xmlns="" id="{B87C7B28-F798-499A-B4F7-1B716F833760}"/>
              </a:ext>
            </a:extLst>
          </p:cNvPr>
          <p:cNvCxnSpPr>
            <a:cxnSpLocks noChangeShapeType="1"/>
            <a:stCxn id="21516" idx="4"/>
            <a:endCxn id="21517" idx="0"/>
          </p:cNvCxnSpPr>
          <p:nvPr/>
        </p:nvCxnSpPr>
        <p:spPr bwMode="auto">
          <a:xfrm>
            <a:off x="5972175" y="3600450"/>
            <a:ext cx="0" cy="209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30" name="AutoShape 25">
            <a:extLst>
              <a:ext uri="{FF2B5EF4-FFF2-40B4-BE49-F238E27FC236}">
                <a16:creationId xmlns:a16="http://schemas.microsoft.com/office/drawing/2014/main" xmlns="" id="{74F56D8B-2C3F-4263-8E12-B9E1ADF4BA03}"/>
              </a:ext>
            </a:extLst>
          </p:cNvPr>
          <p:cNvCxnSpPr>
            <a:cxnSpLocks noChangeShapeType="1"/>
            <a:stCxn id="21513" idx="4"/>
            <a:endCxn id="21514" idx="0"/>
          </p:cNvCxnSpPr>
          <p:nvPr/>
        </p:nvCxnSpPr>
        <p:spPr bwMode="auto">
          <a:xfrm>
            <a:off x="7172325" y="3581400"/>
            <a:ext cx="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31" name="AutoShape 26">
            <a:extLst>
              <a:ext uri="{FF2B5EF4-FFF2-40B4-BE49-F238E27FC236}">
                <a16:creationId xmlns:a16="http://schemas.microsoft.com/office/drawing/2014/main" xmlns="" id="{93F983B4-1CAE-4B59-8065-F1A1D48FD2A9}"/>
              </a:ext>
            </a:extLst>
          </p:cNvPr>
          <p:cNvCxnSpPr>
            <a:cxnSpLocks noChangeShapeType="1"/>
            <a:stCxn id="21514" idx="4"/>
            <a:endCxn id="21515" idx="0"/>
          </p:cNvCxnSpPr>
          <p:nvPr/>
        </p:nvCxnSpPr>
        <p:spPr bwMode="auto">
          <a:xfrm>
            <a:off x="7172325" y="4191000"/>
            <a:ext cx="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32" name="AutoShape 27">
            <a:extLst>
              <a:ext uri="{FF2B5EF4-FFF2-40B4-BE49-F238E27FC236}">
                <a16:creationId xmlns:a16="http://schemas.microsoft.com/office/drawing/2014/main" xmlns="" id="{51593215-148F-4225-921A-489D0DB3436C}"/>
              </a:ext>
            </a:extLst>
          </p:cNvPr>
          <p:cNvCxnSpPr>
            <a:cxnSpLocks noChangeShapeType="1"/>
            <a:stCxn id="21517" idx="4"/>
            <a:endCxn id="21518" idx="0"/>
          </p:cNvCxnSpPr>
          <p:nvPr/>
        </p:nvCxnSpPr>
        <p:spPr bwMode="auto">
          <a:xfrm>
            <a:off x="5972175" y="4191000"/>
            <a:ext cx="0" cy="209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33" name="AutoShape 28">
            <a:extLst>
              <a:ext uri="{FF2B5EF4-FFF2-40B4-BE49-F238E27FC236}">
                <a16:creationId xmlns:a16="http://schemas.microsoft.com/office/drawing/2014/main" xmlns="" id="{09BC7652-DF6D-4293-88B9-A428ABC8367F}"/>
              </a:ext>
            </a:extLst>
          </p:cNvPr>
          <p:cNvCxnSpPr>
            <a:cxnSpLocks noChangeShapeType="1"/>
            <a:stCxn id="21518" idx="4"/>
            <a:endCxn id="21519" idx="0"/>
          </p:cNvCxnSpPr>
          <p:nvPr/>
        </p:nvCxnSpPr>
        <p:spPr bwMode="auto">
          <a:xfrm>
            <a:off x="5972175" y="4819650"/>
            <a:ext cx="0" cy="209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34" name="AutoShape 29">
            <a:extLst>
              <a:ext uri="{FF2B5EF4-FFF2-40B4-BE49-F238E27FC236}">
                <a16:creationId xmlns:a16="http://schemas.microsoft.com/office/drawing/2014/main" xmlns="" id="{5EA5076A-CA15-430B-968B-11A1CA8EC921}"/>
              </a:ext>
            </a:extLst>
          </p:cNvPr>
          <p:cNvCxnSpPr>
            <a:cxnSpLocks noChangeShapeType="1"/>
            <a:stCxn id="21519" idx="4"/>
            <a:endCxn id="21520" idx="0"/>
          </p:cNvCxnSpPr>
          <p:nvPr/>
        </p:nvCxnSpPr>
        <p:spPr bwMode="auto">
          <a:xfrm>
            <a:off x="5972175" y="5410200"/>
            <a:ext cx="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35" name="AutoShape 30">
            <a:extLst>
              <a:ext uri="{FF2B5EF4-FFF2-40B4-BE49-F238E27FC236}">
                <a16:creationId xmlns:a16="http://schemas.microsoft.com/office/drawing/2014/main" xmlns="" id="{4651124A-DCE0-47DD-93EA-FFA56311B818}"/>
              </a:ext>
            </a:extLst>
          </p:cNvPr>
          <p:cNvCxnSpPr>
            <a:cxnSpLocks noChangeShapeType="1"/>
            <a:stCxn id="21520" idx="4"/>
            <a:endCxn id="21521" idx="0"/>
          </p:cNvCxnSpPr>
          <p:nvPr/>
        </p:nvCxnSpPr>
        <p:spPr bwMode="auto">
          <a:xfrm>
            <a:off x="5972175" y="6096000"/>
            <a:ext cx="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36" name="AutoShape 31">
            <a:extLst>
              <a:ext uri="{FF2B5EF4-FFF2-40B4-BE49-F238E27FC236}">
                <a16:creationId xmlns:a16="http://schemas.microsoft.com/office/drawing/2014/main" xmlns="" id="{9D0B3BAC-26C3-4B00-B250-6998B53510B2}"/>
              </a:ext>
            </a:extLst>
          </p:cNvPr>
          <p:cNvCxnSpPr>
            <a:cxnSpLocks noChangeShapeType="1"/>
            <a:stCxn id="21516" idx="3"/>
            <a:endCxn id="21523" idx="7"/>
          </p:cNvCxnSpPr>
          <p:nvPr/>
        </p:nvCxnSpPr>
        <p:spPr bwMode="auto">
          <a:xfrm flipH="1">
            <a:off x="5313761" y="3544889"/>
            <a:ext cx="516731" cy="320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37" name="AutoShape 32">
            <a:extLst>
              <a:ext uri="{FF2B5EF4-FFF2-40B4-BE49-F238E27FC236}">
                <a16:creationId xmlns:a16="http://schemas.microsoft.com/office/drawing/2014/main" xmlns="" id="{D23D43DF-5DBA-402B-B06F-A54983A58FF7}"/>
              </a:ext>
            </a:extLst>
          </p:cNvPr>
          <p:cNvCxnSpPr>
            <a:cxnSpLocks noChangeShapeType="1"/>
            <a:stCxn id="21523" idx="0"/>
            <a:endCxn id="21511" idx="3"/>
          </p:cNvCxnSpPr>
          <p:nvPr/>
        </p:nvCxnSpPr>
        <p:spPr bwMode="auto">
          <a:xfrm rot="16200000">
            <a:off x="5073452" y="2481461"/>
            <a:ext cx="1427162" cy="1229916"/>
          </a:xfrm>
          <a:prstGeom prst="curvedConnector3">
            <a:avLst>
              <a:gd name="adj1" fmla="val 7419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38" name="AutoShape 33">
            <a:extLst>
              <a:ext uri="{FF2B5EF4-FFF2-40B4-BE49-F238E27FC236}">
                <a16:creationId xmlns:a16="http://schemas.microsoft.com/office/drawing/2014/main" xmlns="" id="{190239EC-C19A-4663-8B1D-251A0D44827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4977139" y="2247900"/>
            <a:ext cx="1371600" cy="29718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39" name="AutoShape 34">
            <a:extLst>
              <a:ext uri="{FF2B5EF4-FFF2-40B4-BE49-F238E27FC236}">
                <a16:creationId xmlns:a16="http://schemas.microsoft.com/office/drawing/2014/main" xmlns="" id="{BFBE1368-5B4B-4E3B-8C54-AD01104B7BEA}"/>
              </a:ext>
            </a:extLst>
          </p:cNvPr>
          <p:cNvCxnSpPr>
            <a:cxnSpLocks noChangeShapeType="1"/>
            <a:stCxn id="21521" idx="2"/>
            <a:endCxn id="21511" idx="1"/>
          </p:cNvCxnSpPr>
          <p:nvPr/>
        </p:nvCxnSpPr>
        <p:spPr bwMode="auto">
          <a:xfrm rot="10800000" flipH="1">
            <a:off x="5772150" y="2112965"/>
            <a:ext cx="629841" cy="4402137"/>
          </a:xfrm>
          <a:prstGeom prst="curvedConnector4">
            <a:avLst>
              <a:gd name="adj1" fmla="val -210588"/>
              <a:gd name="adj2" fmla="val 106454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40" name="AutoShape 35">
            <a:extLst>
              <a:ext uri="{FF2B5EF4-FFF2-40B4-BE49-F238E27FC236}">
                <a16:creationId xmlns:a16="http://schemas.microsoft.com/office/drawing/2014/main" xmlns="" id="{6AE469F6-881A-4E5A-A3C8-2A043F4624B9}"/>
              </a:ext>
            </a:extLst>
          </p:cNvPr>
          <p:cNvCxnSpPr>
            <a:cxnSpLocks noChangeShapeType="1"/>
            <a:stCxn id="21518" idx="3"/>
            <a:endCxn id="21522" idx="7"/>
          </p:cNvCxnSpPr>
          <p:nvPr/>
        </p:nvCxnSpPr>
        <p:spPr bwMode="auto">
          <a:xfrm flipH="1">
            <a:off x="5313761" y="4764090"/>
            <a:ext cx="516731" cy="320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1026">
            <a:extLst>
              <a:ext uri="{FF2B5EF4-FFF2-40B4-BE49-F238E27FC236}">
                <a16:creationId xmlns:a16="http://schemas.microsoft.com/office/drawing/2014/main" xmlns="" id="{B65B4032-EC9C-4D4A-A796-E3BA3A5419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14450" y="0"/>
            <a:ext cx="657225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/>
              <a:t>A Sample Function to Diagram and Analyze</a:t>
            </a:r>
          </a:p>
        </p:txBody>
      </p:sp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xmlns="" id="{F4380F89-2847-454C-8435-2D2E6836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17D374B2-BC56-400A-8C4A-BB9A77B09144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12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2532" name="Text Box 1027">
            <a:extLst>
              <a:ext uri="{FF2B5EF4-FFF2-40B4-BE49-F238E27FC236}">
                <a16:creationId xmlns:a16="http://schemas.microsoft.com/office/drawing/2014/main" xmlns="" id="{152E4E1B-5351-4B84-A8E1-FF40E6B3C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838200"/>
            <a:ext cx="4011034" cy="600164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1  int functionZ(int y)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2 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3  int x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4  while (x &lt;= (y * y))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5    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6     if ((x % 11 == 0) &amp;&amp;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7         (x % y == 0))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8        {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9        printf(“%d”, x);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10        x++;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11        } // End if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12     else if ((x % 7 == 0) ||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13              (x % y == 1))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14        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15        printf(“%d”, y);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16        x = x + 2;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lain" startAt="17"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 } // End else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18     printf(“\n”);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19     } // End while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20  printf("End of list\n");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21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22  } // End functionZ</a:t>
            </a:r>
          </a:p>
        </p:txBody>
      </p:sp>
      <p:sp>
        <p:nvSpPr>
          <p:cNvPr id="22533" name="Rectangle 1094">
            <a:extLst>
              <a:ext uri="{FF2B5EF4-FFF2-40B4-BE49-F238E27FC236}">
                <a16:creationId xmlns:a16="http://schemas.microsoft.com/office/drawing/2014/main" xmlns="" id="{F01E538E-93F4-42BE-B870-85DAB43E2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1371600"/>
            <a:ext cx="228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i="1" u="sng">
              <a:solidFill>
                <a:srgbClr val="000000"/>
              </a:solidFill>
            </a:endParaRPr>
          </a:p>
        </p:txBody>
      </p:sp>
      <p:sp>
        <p:nvSpPr>
          <p:cNvPr id="22534" name="Rectangle 1095">
            <a:extLst>
              <a:ext uri="{FF2B5EF4-FFF2-40B4-BE49-F238E27FC236}">
                <a16:creationId xmlns:a16="http://schemas.microsoft.com/office/drawing/2014/main" xmlns="" id="{459D69F7-C1D9-4592-9F2C-04B0F137C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6248400"/>
            <a:ext cx="228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i="1" u="sng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026">
            <a:extLst>
              <a:ext uri="{FF2B5EF4-FFF2-40B4-BE49-F238E27FC236}">
                <a16:creationId xmlns:a16="http://schemas.microsoft.com/office/drawing/2014/main" xmlns="" id="{165D089D-5863-4B08-B1CE-F22AEBD91A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14450" y="0"/>
            <a:ext cx="657225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/>
              <a:t>A Sample Function to Diagram and Analyze</a:t>
            </a:r>
          </a:p>
        </p:txBody>
      </p:sp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xmlns="" id="{524AE08C-76AC-4AEE-A91B-8FFFF6D7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54D637AA-F8C3-475A-B6BB-BBEF815A213D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13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3556" name="Text Box 1027">
            <a:extLst>
              <a:ext uri="{FF2B5EF4-FFF2-40B4-BE49-F238E27FC236}">
                <a16:creationId xmlns:a16="http://schemas.microsoft.com/office/drawing/2014/main" xmlns="" id="{81D19FD4-6FA4-4E5D-881F-83E860A1F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838200"/>
            <a:ext cx="4011034" cy="600164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1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functionZ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y)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2 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3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x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4  while (x &lt;= (y * y))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5    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6     if ((x % 11 == 0) &amp;&amp;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7         (x % y == 0))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8        {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9  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(“%d”, x);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10        x++;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11        } // End if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12     else if ((x % 7 == 0) ||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13              (x % y == 1))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14        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15  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(“%d”, y);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16        x = x + 2;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lain" startAt="17"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} // End else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18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(“\n”);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19     } // End while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20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("End of list\n");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21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22  } // End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functionZ</a:t>
            </a: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3557" name="Oval 1028">
            <a:extLst>
              <a:ext uri="{FF2B5EF4-FFF2-40B4-BE49-F238E27FC236}">
                <a16:creationId xmlns:a16="http://schemas.microsoft.com/office/drawing/2014/main" xmlns="" id="{819B0100-6786-4892-9B13-6AFC4BEBD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0" y="762000"/>
            <a:ext cx="4000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3558" name="Oval 1029">
            <a:extLst>
              <a:ext uri="{FF2B5EF4-FFF2-40B4-BE49-F238E27FC236}">
                <a16:creationId xmlns:a16="http://schemas.microsoft.com/office/drawing/2014/main" xmlns="" id="{3FACDD8F-0222-4EB1-BDE0-72AC614A3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0" y="1371600"/>
            <a:ext cx="400050" cy="3810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3559" name="Oval 1030">
            <a:extLst>
              <a:ext uri="{FF2B5EF4-FFF2-40B4-BE49-F238E27FC236}">
                <a16:creationId xmlns:a16="http://schemas.microsoft.com/office/drawing/2014/main" xmlns="" id="{E24F9B5C-DF44-4B51-8E58-4131A2E04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0" y="1981200"/>
            <a:ext cx="400050" cy="3810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3560" name="Oval 1031">
            <a:extLst>
              <a:ext uri="{FF2B5EF4-FFF2-40B4-BE49-F238E27FC236}">
                <a16:creationId xmlns:a16="http://schemas.microsoft.com/office/drawing/2014/main" xmlns="" id="{98683B64-0BC1-48B4-B61D-D7F8AFD2B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50" y="1981200"/>
            <a:ext cx="400050" cy="3810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561" name="Oval 1032">
            <a:extLst>
              <a:ext uri="{FF2B5EF4-FFF2-40B4-BE49-F238E27FC236}">
                <a16:creationId xmlns:a16="http://schemas.microsoft.com/office/drawing/2014/main" xmlns="" id="{392781FE-ED22-4616-A0B8-0A6A0EA97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50" y="2667000"/>
            <a:ext cx="4000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3562" name="Oval 1033">
            <a:extLst>
              <a:ext uri="{FF2B5EF4-FFF2-40B4-BE49-F238E27FC236}">
                <a16:creationId xmlns:a16="http://schemas.microsoft.com/office/drawing/2014/main" xmlns="" id="{0DC3D8A4-1444-44B3-8827-EC50662AB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50" y="3352800"/>
            <a:ext cx="4000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23563" name="Oval 1034">
            <a:extLst>
              <a:ext uri="{FF2B5EF4-FFF2-40B4-BE49-F238E27FC236}">
                <a16:creationId xmlns:a16="http://schemas.microsoft.com/office/drawing/2014/main" xmlns="" id="{4F97934C-7B56-420A-8D46-EC6DAF440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650" y="2819400"/>
            <a:ext cx="400050" cy="3810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23564" name="Oval 1035">
            <a:extLst>
              <a:ext uri="{FF2B5EF4-FFF2-40B4-BE49-F238E27FC236}">
                <a16:creationId xmlns:a16="http://schemas.microsoft.com/office/drawing/2014/main" xmlns="" id="{CF975C7C-506E-4759-8464-8F5B96FC4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819400"/>
            <a:ext cx="400050" cy="3810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13</a:t>
            </a:r>
          </a:p>
        </p:txBody>
      </p:sp>
      <p:sp>
        <p:nvSpPr>
          <p:cNvPr id="23565" name="Oval 1036">
            <a:extLst>
              <a:ext uri="{FF2B5EF4-FFF2-40B4-BE49-F238E27FC236}">
                <a16:creationId xmlns:a16="http://schemas.microsoft.com/office/drawing/2014/main" xmlns="" id="{D625A722-AF7D-4ADD-A0CB-C84320283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650" y="3657600"/>
            <a:ext cx="4000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23566" name="Oval 1037">
            <a:extLst>
              <a:ext uri="{FF2B5EF4-FFF2-40B4-BE49-F238E27FC236}">
                <a16:creationId xmlns:a16="http://schemas.microsoft.com/office/drawing/2014/main" xmlns="" id="{BC20DF29-C52D-4B07-B3BD-C9B26631D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650" y="4267200"/>
            <a:ext cx="4000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3567" name="Oval 1038">
            <a:extLst>
              <a:ext uri="{FF2B5EF4-FFF2-40B4-BE49-F238E27FC236}">
                <a16:creationId xmlns:a16="http://schemas.microsoft.com/office/drawing/2014/main" xmlns="" id="{E81EC56C-33B5-4E6A-9649-9D574B75C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0" y="4724400"/>
            <a:ext cx="4000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18</a:t>
            </a:r>
          </a:p>
        </p:txBody>
      </p:sp>
      <p:sp>
        <p:nvSpPr>
          <p:cNvPr id="23568" name="Oval 1039">
            <a:extLst>
              <a:ext uri="{FF2B5EF4-FFF2-40B4-BE49-F238E27FC236}">
                <a16:creationId xmlns:a16="http://schemas.microsoft.com/office/drawing/2014/main" xmlns="" id="{24789439-4035-4ED9-A2A1-72A928BEB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0" y="5334000"/>
            <a:ext cx="4000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20</a:t>
            </a:r>
          </a:p>
        </p:txBody>
      </p:sp>
      <p:cxnSp>
        <p:nvCxnSpPr>
          <p:cNvPr id="23569" name="AutoShape 1040">
            <a:extLst>
              <a:ext uri="{FF2B5EF4-FFF2-40B4-BE49-F238E27FC236}">
                <a16:creationId xmlns:a16="http://schemas.microsoft.com/office/drawing/2014/main" xmlns="" id="{36320595-0D0C-478B-883E-02709F5704CC}"/>
              </a:ext>
            </a:extLst>
          </p:cNvPr>
          <p:cNvCxnSpPr>
            <a:cxnSpLocks noChangeShapeType="1"/>
            <a:stCxn id="23557" idx="4"/>
            <a:endCxn id="23558" idx="0"/>
          </p:cNvCxnSpPr>
          <p:nvPr/>
        </p:nvCxnSpPr>
        <p:spPr bwMode="auto">
          <a:xfrm>
            <a:off x="6200775" y="1143000"/>
            <a:ext cx="0" cy="209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0" name="AutoShape 1041">
            <a:extLst>
              <a:ext uri="{FF2B5EF4-FFF2-40B4-BE49-F238E27FC236}">
                <a16:creationId xmlns:a16="http://schemas.microsoft.com/office/drawing/2014/main" xmlns="" id="{AF75472D-4826-4013-9DAD-A4E3965F31C4}"/>
              </a:ext>
            </a:extLst>
          </p:cNvPr>
          <p:cNvCxnSpPr>
            <a:cxnSpLocks noChangeShapeType="1"/>
            <a:stCxn id="23558" idx="4"/>
            <a:endCxn id="23559" idx="0"/>
          </p:cNvCxnSpPr>
          <p:nvPr/>
        </p:nvCxnSpPr>
        <p:spPr bwMode="auto">
          <a:xfrm>
            <a:off x="6200775" y="1771650"/>
            <a:ext cx="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1" name="AutoShape 1042">
            <a:extLst>
              <a:ext uri="{FF2B5EF4-FFF2-40B4-BE49-F238E27FC236}">
                <a16:creationId xmlns:a16="http://schemas.microsoft.com/office/drawing/2014/main" xmlns="" id="{1E9C6D6D-E1D0-4A68-986F-14AD4C5D9D3A}"/>
              </a:ext>
            </a:extLst>
          </p:cNvPr>
          <p:cNvCxnSpPr>
            <a:cxnSpLocks noChangeShapeType="1"/>
            <a:stCxn id="23559" idx="6"/>
            <a:endCxn id="23560" idx="2"/>
          </p:cNvCxnSpPr>
          <p:nvPr/>
        </p:nvCxnSpPr>
        <p:spPr bwMode="auto">
          <a:xfrm>
            <a:off x="6415088" y="2171700"/>
            <a:ext cx="2571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2" name="AutoShape 1043">
            <a:extLst>
              <a:ext uri="{FF2B5EF4-FFF2-40B4-BE49-F238E27FC236}">
                <a16:creationId xmlns:a16="http://schemas.microsoft.com/office/drawing/2014/main" xmlns="" id="{56F183BE-82D2-4BD1-8F3F-41B5ECD6440C}"/>
              </a:ext>
            </a:extLst>
          </p:cNvPr>
          <p:cNvCxnSpPr>
            <a:cxnSpLocks noChangeShapeType="1"/>
            <a:stCxn id="23560" idx="4"/>
            <a:endCxn id="23561" idx="0"/>
          </p:cNvCxnSpPr>
          <p:nvPr/>
        </p:nvCxnSpPr>
        <p:spPr bwMode="auto">
          <a:xfrm>
            <a:off x="6886575" y="2381250"/>
            <a:ext cx="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3" name="AutoShape 1044">
            <a:extLst>
              <a:ext uri="{FF2B5EF4-FFF2-40B4-BE49-F238E27FC236}">
                <a16:creationId xmlns:a16="http://schemas.microsoft.com/office/drawing/2014/main" xmlns="" id="{7B6FA7F2-D611-4759-AE41-7F4DA234EC82}"/>
              </a:ext>
            </a:extLst>
          </p:cNvPr>
          <p:cNvCxnSpPr>
            <a:cxnSpLocks noChangeShapeType="1"/>
            <a:stCxn id="23561" idx="4"/>
            <a:endCxn id="23562" idx="0"/>
          </p:cNvCxnSpPr>
          <p:nvPr/>
        </p:nvCxnSpPr>
        <p:spPr bwMode="auto">
          <a:xfrm>
            <a:off x="6886575" y="30480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574" name="Oval 1045">
            <a:extLst>
              <a:ext uri="{FF2B5EF4-FFF2-40B4-BE49-F238E27FC236}">
                <a16:creationId xmlns:a16="http://schemas.microsoft.com/office/drawing/2014/main" xmlns="" id="{10D39D67-7DA5-4458-9C7B-C2D53E6FE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0" y="5867400"/>
            <a:ext cx="4000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21</a:t>
            </a:r>
          </a:p>
        </p:txBody>
      </p:sp>
      <p:cxnSp>
        <p:nvCxnSpPr>
          <p:cNvPr id="23575" name="AutoShape 1046">
            <a:extLst>
              <a:ext uri="{FF2B5EF4-FFF2-40B4-BE49-F238E27FC236}">
                <a16:creationId xmlns:a16="http://schemas.microsoft.com/office/drawing/2014/main" xmlns="" id="{691723E5-0E14-4E30-B507-1716C9D14D21}"/>
              </a:ext>
            </a:extLst>
          </p:cNvPr>
          <p:cNvCxnSpPr>
            <a:cxnSpLocks noChangeShapeType="1"/>
            <a:stCxn id="23562" idx="4"/>
            <a:endCxn id="23567" idx="7"/>
          </p:cNvCxnSpPr>
          <p:nvPr/>
        </p:nvCxnSpPr>
        <p:spPr bwMode="auto">
          <a:xfrm flipH="1">
            <a:off x="6342461" y="3733802"/>
            <a:ext cx="544115" cy="1046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6" name="AutoShape 1047">
            <a:extLst>
              <a:ext uri="{FF2B5EF4-FFF2-40B4-BE49-F238E27FC236}">
                <a16:creationId xmlns:a16="http://schemas.microsoft.com/office/drawing/2014/main" xmlns="" id="{2757E388-2C4C-4F3A-AD2A-D87094DCD970}"/>
              </a:ext>
            </a:extLst>
          </p:cNvPr>
          <p:cNvCxnSpPr>
            <a:cxnSpLocks noChangeShapeType="1"/>
            <a:stCxn id="23559" idx="2"/>
            <a:endCxn id="23563" idx="0"/>
          </p:cNvCxnSpPr>
          <p:nvPr/>
        </p:nvCxnSpPr>
        <p:spPr bwMode="auto">
          <a:xfrm flipH="1">
            <a:off x="5400675" y="2171700"/>
            <a:ext cx="585788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7" name="AutoShape 1048">
            <a:extLst>
              <a:ext uri="{FF2B5EF4-FFF2-40B4-BE49-F238E27FC236}">
                <a16:creationId xmlns:a16="http://schemas.microsoft.com/office/drawing/2014/main" xmlns="" id="{807B19E5-03ED-40E0-8D97-8A37A06BE22C}"/>
              </a:ext>
            </a:extLst>
          </p:cNvPr>
          <p:cNvCxnSpPr>
            <a:cxnSpLocks noChangeShapeType="1"/>
            <a:stCxn id="23563" idx="4"/>
            <a:endCxn id="23565" idx="0"/>
          </p:cNvCxnSpPr>
          <p:nvPr/>
        </p:nvCxnSpPr>
        <p:spPr bwMode="auto">
          <a:xfrm>
            <a:off x="5400675" y="3219450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8" name="AutoShape 1049">
            <a:extLst>
              <a:ext uri="{FF2B5EF4-FFF2-40B4-BE49-F238E27FC236}">
                <a16:creationId xmlns:a16="http://schemas.microsoft.com/office/drawing/2014/main" xmlns="" id="{E56F85B6-1EA9-4217-9BDD-7F959EA97CB9}"/>
              </a:ext>
            </a:extLst>
          </p:cNvPr>
          <p:cNvCxnSpPr>
            <a:cxnSpLocks noChangeShapeType="1"/>
            <a:stCxn id="23563" idx="6"/>
            <a:endCxn id="23564" idx="2"/>
          </p:cNvCxnSpPr>
          <p:nvPr/>
        </p:nvCxnSpPr>
        <p:spPr bwMode="auto">
          <a:xfrm>
            <a:off x="5614988" y="3009900"/>
            <a:ext cx="3143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9" name="AutoShape 1050">
            <a:extLst>
              <a:ext uri="{FF2B5EF4-FFF2-40B4-BE49-F238E27FC236}">
                <a16:creationId xmlns:a16="http://schemas.microsoft.com/office/drawing/2014/main" xmlns="" id="{F0F845AB-74B8-49ED-90C5-2B92872361C9}"/>
              </a:ext>
            </a:extLst>
          </p:cNvPr>
          <p:cNvCxnSpPr>
            <a:cxnSpLocks noChangeShapeType="1"/>
            <a:stCxn id="23564" idx="3"/>
            <a:endCxn id="23565" idx="6"/>
          </p:cNvCxnSpPr>
          <p:nvPr/>
        </p:nvCxnSpPr>
        <p:spPr bwMode="auto">
          <a:xfrm flipH="1">
            <a:off x="5600700" y="3163888"/>
            <a:ext cx="401241" cy="684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80" name="AutoShape 1051">
            <a:extLst>
              <a:ext uri="{FF2B5EF4-FFF2-40B4-BE49-F238E27FC236}">
                <a16:creationId xmlns:a16="http://schemas.microsoft.com/office/drawing/2014/main" xmlns="" id="{F3B6A0B3-536A-4306-81C6-4905A78ADA26}"/>
              </a:ext>
            </a:extLst>
          </p:cNvPr>
          <p:cNvCxnSpPr>
            <a:cxnSpLocks noChangeShapeType="1"/>
            <a:stCxn id="23565" idx="4"/>
            <a:endCxn id="23566" idx="0"/>
          </p:cNvCxnSpPr>
          <p:nvPr/>
        </p:nvCxnSpPr>
        <p:spPr bwMode="auto">
          <a:xfrm>
            <a:off x="5400675" y="40386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81" name="AutoShape 1052">
            <a:extLst>
              <a:ext uri="{FF2B5EF4-FFF2-40B4-BE49-F238E27FC236}">
                <a16:creationId xmlns:a16="http://schemas.microsoft.com/office/drawing/2014/main" xmlns="" id="{9B1EAF31-A12F-43A1-9C10-FEA3B86CFC46}"/>
              </a:ext>
            </a:extLst>
          </p:cNvPr>
          <p:cNvCxnSpPr>
            <a:cxnSpLocks noChangeShapeType="1"/>
            <a:stCxn id="23566" idx="5"/>
            <a:endCxn id="23567" idx="1"/>
          </p:cNvCxnSpPr>
          <p:nvPr/>
        </p:nvCxnSpPr>
        <p:spPr bwMode="auto">
          <a:xfrm>
            <a:off x="5542361" y="4592640"/>
            <a:ext cx="516731" cy="187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82" name="AutoShape 1053">
            <a:extLst>
              <a:ext uri="{FF2B5EF4-FFF2-40B4-BE49-F238E27FC236}">
                <a16:creationId xmlns:a16="http://schemas.microsoft.com/office/drawing/2014/main" xmlns="" id="{0743C283-4A8A-4F07-9F9C-3B7459722A36}"/>
              </a:ext>
            </a:extLst>
          </p:cNvPr>
          <p:cNvCxnSpPr>
            <a:cxnSpLocks noChangeShapeType="1"/>
            <a:stCxn id="23568" idx="4"/>
            <a:endCxn id="23574" idx="0"/>
          </p:cNvCxnSpPr>
          <p:nvPr/>
        </p:nvCxnSpPr>
        <p:spPr bwMode="auto">
          <a:xfrm>
            <a:off x="6200775" y="5715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83" name="AutoShape 1054">
            <a:extLst>
              <a:ext uri="{FF2B5EF4-FFF2-40B4-BE49-F238E27FC236}">
                <a16:creationId xmlns:a16="http://schemas.microsoft.com/office/drawing/2014/main" xmlns="" id="{5385A710-31D7-4A95-9899-E3F64CAEE6EC}"/>
              </a:ext>
            </a:extLst>
          </p:cNvPr>
          <p:cNvCxnSpPr>
            <a:cxnSpLocks noChangeShapeType="1"/>
            <a:stCxn id="23560" idx="3"/>
            <a:endCxn id="23563" idx="7"/>
          </p:cNvCxnSpPr>
          <p:nvPr/>
        </p:nvCxnSpPr>
        <p:spPr bwMode="auto">
          <a:xfrm flipH="1">
            <a:off x="5542361" y="2325690"/>
            <a:ext cx="1202531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584" name="Freeform 1055">
            <a:extLst>
              <a:ext uri="{FF2B5EF4-FFF2-40B4-BE49-F238E27FC236}">
                <a16:creationId xmlns:a16="http://schemas.microsoft.com/office/drawing/2014/main" xmlns="" id="{69077A41-B14E-4ECB-9519-A07E9F60347E}"/>
              </a:ext>
            </a:extLst>
          </p:cNvPr>
          <p:cNvSpPr>
            <a:spLocks/>
          </p:cNvSpPr>
          <p:nvPr/>
        </p:nvSpPr>
        <p:spPr bwMode="auto">
          <a:xfrm>
            <a:off x="6400800" y="1308100"/>
            <a:ext cx="1323975" cy="3568700"/>
          </a:xfrm>
          <a:custGeom>
            <a:avLst/>
            <a:gdLst>
              <a:gd name="T0" fmla="*/ 0 w 1112"/>
              <a:gd name="T1" fmla="*/ 2147483646 h 2248"/>
              <a:gd name="T2" fmla="*/ 2147483646 w 1112"/>
              <a:gd name="T3" fmla="*/ 2147483646 h 2248"/>
              <a:gd name="T4" fmla="*/ 2147483646 w 1112"/>
              <a:gd name="T5" fmla="*/ 2147483646 h 2248"/>
              <a:gd name="T6" fmla="*/ 0 w 1112"/>
              <a:gd name="T7" fmla="*/ 2147483646 h 2248"/>
              <a:gd name="T8" fmla="*/ 0 60000 65536"/>
              <a:gd name="T9" fmla="*/ 0 60000 65536"/>
              <a:gd name="T10" fmla="*/ 0 60000 65536"/>
              <a:gd name="T11" fmla="*/ 0 60000 65536"/>
              <a:gd name="T12" fmla="*/ 0 w 1112"/>
              <a:gd name="T13" fmla="*/ 0 h 2248"/>
              <a:gd name="T14" fmla="*/ 1112 w 1112"/>
              <a:gd name="T15" fmla="*/ 2248 h 2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12" h="2248">
                <a:moveTo>
                  <a:pt x="0" y="2248"/>
                </a:moveTo>
                <a:cubicBezTo>
                  <a:pt x="404" y="2056"/>
                  <a:pt x="808" y="1864"/>
                  <a:pt x="960" y="1528"/>
                </a:cubicBezTo>
                <a:cubicBezTo>
                  <a:pt x="1112" y="1192"/>
                  <a:pt x="1072" y="464"/>
                  <a:pt x="912" y="232"/>
                </a:cubicBezTo>
                <a:cubicBezTo>
                  <a:pt x="752" y="0"/>
                  <a:pt x="152" y="152"/>
                  <a:pt x="0" y="1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i="1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85" name="Freeform 1056">
            <a:extLst>
              <a:ext uri="{FF2B5EF4-FFF2-40B4-BE49-F238E27FC236}">
                <a16:creationId xmlns:a16="http://schemas.microsoft.com/office/drawing/2014/main" xmlns="" id="{F44E8DFE-D628-4E69-BB2D-244F7D6D0357}"/>
              </a:ext>
            </a:extLst>
          </p:cNvPr>
          <p:cNvSpPr>
            <a:spLocks/>
          </p:cNvSpPr>
          <p:nvPr/>
        </p:nvSpPr>
        <p:spPr bwMode="auto">
          <a:xfrm>
            <a:off x="4562475" y="1600200"/>
            <a:ext cx="1438275" cy="3975100"/>
          </a:xfrm>
          <a:custGeom>
            <a:avLst/>
            <a:gdLst>
              <a:gd name="T0" fmla="*/ 2147483646 w 1208"/>
              <a:gd name="T1" fmla="*/ 0 h 2504"/>
              <a:gd name="T2" fmla="*/ 2147483646 w 1208"/>
              <a:gd name="T3" fmla="*/ 2147483646 h 2504"/>
              <a:gd name="T4" fmla="*/ 2147483646 w 1208"/>
              <a:gd name="T5" fmla="*/ 2147483646 h 2504"/>
              <a:gd name="T6" fmla="*/ 2147483646 w 1208"/>
              <a:gd name="T7" fmla="*/ 2147483646 h 2504"/>
              <a:gd name="T8" fmla="*/ 2147483646 w 1208"/>
              <a:gd name="T9" fmla="*/ 2147483646 h 25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8"/>
              <a:gd name="T16" fmla="*/ 0 h 2504"/>
              <a:gd name="T17" fmla="*/ 1208 w 1208"/>
              <a:gd name="T18" fmla="*/ 2504 h 25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8" h="2504">
                <a:moveTo>
                  <a:pt x="1208" y="0"/>
                </a:moveTo>
                <a:cubicBezTo>
                  <a:pt x="796" y="160"/>
                  <a:pt x="384" y="320"/>
                  <a:pt x="200" y="624"/>
                </a:cubicBezTo>
                <a:cubicBezTo>
                  <a:pt x="16" y="928"/>
                  <a:pt x="0" y="1528"/>
                  <a:pt x="104" y="1824"/>
                </a:cubicBezTo>
                <a:cubicBezTo>
                  <a:pt x="208" y="2120"/>
                  <a:pt x="640" y="2296"/>
                  <a:pt x="824" y="2400"/>
                </a:cubicBezTo>
                <a:cubicBezTo>
                  <a:pt x="1008" y="2504"/>
                  <a:pt x="1144" y="2440"/>
                  <a:pt x="1208" y="24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i="1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3586" name="AutoShape 1057">
            <a:extLst>
              <a:ext uri="{FF2B5EF4-FFF2-40B4-BE49-F238E27FC236}">
                <a16:creationId xmlns:a16="http://schemas.microsoft.com/office/drawing/2014/main" xmlns="" id="{AF2D0ADC-72CD-4444-9233-4F7201611428}"/>
              </a:ext>
            </a:extLst>
          </p:cNvPr>
          <p:cNvCxnSpPr>
            <a:cxnSpLocks noChangeShapeType="1"/>
            <a:stCxn id="23564" idx="4"/>
            <a:endCxn id="23567" idx="0"/>
          </p:cNvCxnSpPr>
          <p:nvPr/>
        </p:nvCxnSpPr>
        <p:spPr bwMode="auto">
          <a:xfrm>
            <a:off x="6143625" y="3219450"/>
            <a:ext cx="571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587" name="Rectangle 1059">
            <a:extLst>
              <a:ext uri="{FF2B5EF4-FFF2-40B4-BE49-F238E27FC236}">
                <a16:creationId xmlns:a16="http://schemas.microsoft.com/office/drawing/2014/main" xmlns="" id="{C490738F-6BD1-4886-A58C-646FB518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1371600"/>
            <a:ext cx="228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i="1" u="sng">
              <a:solidFill>
                <a:srgbClr val="000000"/>
              </a:solidFill>
            </a:endParaRPr>
          </a:p>
        </p:txBody>
      </p:sp>
      <p:sp>
        <p:nvSpPr>
          <p:cNvPr id="23588" name="Rectangle 1060">
            <a:extLst>
              <a:ext uri="{FF2B5EF4-FFF2-40B4-BE49-F238E27FC236}">
                <a16:creationId xmlns:a16="http://schemas.microsoft.com/office/drawing/2014/main" xmlns="" id="{3CAFB56B-0E01-4123-BA5A-626D424B4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6248400"/>
            <a:ext cx="228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i="1" u="sng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>
            <a:extLst>
              <a:ext uri="{FF2B5EF4-FFF2-40B4-BE49-F238E27FC236}">
                <a16:creationId xmlns:a16="http://schemas.microsoft.com/office/drawing/2014/main" xmlns="" id="{D579500B-74D3-42F9-92E3-4949510A1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4145" y="617097"/>
            <a:ext cx="4159770" cy="6334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Graph Matrices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xmlns="" id="{29C4DFAB-DFB5-41E7-82F9-F4D2B87F09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0937" y="1315233"/>
            <a:ext cx="8539619" cy="5173249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dirty="0"/>
              <a:t>A graph matrix is a </a:t>
            </a:r>
            <a:r>
              <a:rPr lang="en-US" altLang="en-US" dirty="0">
                <a:solidFill>
                  <a:srgbClr val="FF0000"/>
                </a:solidFill>
              </a:rPr>
              <a:t>square matrix whose size </a:t>
            </a:r>
            <a:r>
              <a:rPr lang="en-US" altLang="en-US" dirty="0"/>
              <a:t>(i.e., number of rows and columns) is equal to the </a:t>
            </a:r>
            <a:r>
              <a:rPr lang="en-US" altLang="en-US" dirty="0">
                <a:solidFill>
                  <a:srgbClr val="FFC000"/>
                </a:solidFill>
              </a:rPr>
              <a:t>number of nodes on a flow </a:t>
            </a:r>
            <a:r>
              <a:rPr lang="en-US" altLang="en-US" dirty="0" smtClean="0">
                <a:solidFill>
                  <a:srgbClr val="FFC000"/>
                </a:solidFill>
              </a:rPr>
              <a:t>graph.</a:t>
            </a:r>
            <a:endParaRPr lang="en-US" altLang="en-US" dirty="0">
              <a:solidFill>
                <a:srgbClr val="FFC000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/>
              <a:t>Each row and column corresponds to an </a:t>
            </a:r>
            <a:r>
              <a:rPr lang="en-US" altLang="en-US" dirty="0">
                <a:solidFill>
                  <a:srgbClr val="FFC000"/>
                </a:solidFill>
              </a:rPr>
              <a:t>identified node, and matrix entries </a:t>
            </a:r>
            <a:r>
              <a:rPr lang="en-US" altLang="en-US" dirty="0"/>
              <a:t>correspond to </a:t>
            </a:r>
            <a:r>
              <a:rPr lang="en-US" altLang="en-US" dirty="0">
                <a:solidFill>
                  <a:srgbClr val="FFC000"/>
                </a:solidFill>
              </a:rPr>
              <a:t>connections (an edge) between nodes</a:t>
            </a:r>
            <a:r>
              <a:rPr lang="en-US" altLang="en-US" dirty="0"/>
              <a:t>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/>
              <a:t>By adding </a:t>
            </a:r>
            <a:r>
              <a:rPr lang="en-US" altLang="en-US" dirty="0">
                <a:solidFill>
                  <a:srgbClr val="FFC000"/>
                </a:solidFill>
              </a:rPr>
              <a:t>a </a:t>
            </a:r>
            <a:r>
              <a:rPr lang="en-US" altLang="en-US" i="1" dirty="0">
                <a:solidFill>
                  <a:srgbClr val="FFC000"/>
                </a:solidFill>
              </a:rPr>
              <a:t>link weight</a:t>
            </a:r>
            <a:r>
              <a:rPr lang="en-US" altLang="en-US" dirty="0">
                <a:solidFill>
                  <a:srgbClr val="FFC000"/>
                </a:solidFill>
              </a:rPr>
              <a:t> </a:t>
            </a:r>
            <a:r>
              <a:rPr lang="en-US" altLang="en-US" dirty="0"/>
              <a:t>to each matrix entry, the graph matrix can become a powerful tool for evaluating program control structure during testing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xmlns="" id="{7EACDC1D-728B-419A-9588-6BA7B67000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5694FDF5-D94E-4F2C-BC41-6FFC1AB19AA1}" type="slidenum">
              <a:rPr lang="en-US" altLang="en-US" sz="1000">
                <a:solidFill>
                  <a:srgbClr val="000000"/>
                </a:solidFill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14</a:t>
            </a:fld>
            <a:endParaRPr lang="en-US" altLang="en-US" sz="10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xmlns="" id="{F5F2D75A-33B3-4CA7-AB7F-7DBF785567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1" y="1066802"/>
            <a:ext cx="2769394" cy="6334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Graph Matrices</a:t>
            </a:r>
          </a:p>
        </p:txBody>
      </p:sp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xmlns="" id="{C837DC47-86BD-4C09-8BE8-BE01E8275F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B2BA78B-0417-475D-AEBA-855191403EDE}" type="slidenum">
              <a:rPr lang="en-US" altLang="en-US" sz="1000">
                <a:solidFill>
                  <a:srgbClr val="000000"/>
                </a:solidFill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15</a:t>
            </a:fld>
            <a:endParaRPr lang="en-US" altLang="en-US" sz="10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5605" name="Oval 5">
            <a:extLst>
              <a:ext uri="{FF2B5EF4-FFF2-40B4-BE49-F238E27FC236}">
                <a16:creationId xmlns:a16="http://schemas.microsoft.com/office/drawing/2014/main" xmlns="" id="{5704FC07-82D7-4507-8614-C68CCB95B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981200"/>
            <a:ext cx="40005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25606" name="Oval 6">
            <a:extLst>
              <a:ext uri="{FF2B5EF4-FFF2-40B4-BE49-F238E27FC236}">
                <a16:creationId xmlns:a16="http://schemas.microsoft.com/office/drawing/2014/main" xmlns="" id="{F307B481-E0B2-4FB0-9BAA-A76974BF7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743200"/>
            <a:ext cx="40005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3</a:t>
            </a:r>
          </a:p>
        </p:txBody>
      </p:sp>
      <p:sp>
        <p:nvSpPr>
          <p:cNvPr id="25607" name="Oval 7">
            <a:extLst>
              <a:ext uri="{FF2B5EF4-FFF2-40B4-BE49-F238E27FC236}">
                <a16:creationId xmlns:a16="http://schemas.microsoft.com/office/drawing/2014/main" xmlns="" id="{C8523C37-7C70-4DFC-9DC5-8E35AEA9C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3505200"/>
            <a:ext cx="40005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4</a:t>
            </a:r>
          </a:p>
        </p:txBody>
      </p:sp>
      <p:sp>
        <p:nvSpPr>
          <p:cNvPr id="25608" name="Oval 8">
            <a:extLst>
              <a:ext uri="{FF2B5EF4-FFF2-40B4-BE49-F238E27FC236}">
                <a16:creationId xmlns:a16="http://schemas.microsoft.com/office/drawing/2014/main" xmlns="" id="{53277C5B-3270-401A-9C19-F242A0172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4343400"/>
            <a:ext cx="40005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25609" name="Oval 9">
            <a:extLst>
              <a:ext uri="{FF2B5EF4-FFF2-40B4-BE49-F238E27FC236}">
                <a16:creationId xmlns:a16="http://schemas.microsoft.com/office/drawing/2014/main" xmlns="" id="{F03D2775-0907-422C-B725-163625FEE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3505200"/>
            <a:ext cx="40005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5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E009D763-8BEB-4F80-9C08-D00C98673E21}"/>
              </a:ext>
            </a:extLst>
          </p:cNvPr>
          <p:cNvGraphicFramePr>
            <a:graphicFrameLocks noGrp="1"/>
          </p:cNvGraphicFramePr>
          <p:nvPr/>
        </p:nvGraphicFramePr>
        <p:xfrm>
          <a:off x="4972050" y="2667000"/>
          <a:ext cx="2333625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66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g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5648" name="TextBox 11">
            <a:extLst>
              <a:ext uri="{FF2B5EF4-FFF2-40B4-BE49-F238E27FC236}">
                <a16:creationId xmlns:a16="http://schemas.microsoft.com/office/drawing/2014/main" xmlns="" id="{F486E3D7-A0EF-492F-8382-3C25B76AA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2667002"/>
            <a:ext cx="228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25649" name="TextBox 12">
            <a:extLst>
              <a:ext uri="{FF2B5EF4-FFF2-40B4-BE49-F238E27FC236}">
                <a16:creationId xmlns:a16="http://schemas.microsoft.com/office/drawing/2014/main" xmlns="" id="{A0ABE5C2-8F22-451A-9774-8179D857D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3048002"/>
            <a:ext cx="228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25650" name="TextBox 13">
            <a:extLst>
              <a:ext uri="{FF2B5EF4-FFF2-40B4-BE49-F238E27FC236}">
                <a16:creationId xmlns:a16="http://schemas.microsoft.com/office/drawing/2014/main" xmlns="" id="{5E751A10-CB26-4BA6-A790-FC9C67756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3429002"/>
            <a:ext cx="228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3</a:t>
            </a:r>
          </a:p>
        </p:txBody>
      </p:sp>
      <p:sp>
        <p:nvSpPr>
          <p:cNvPr id="25651" name="TextBox 14">
            <a:extLst>
              <a:ext uri="{FF2B5EF4-FFF2-40B4-BE49-F238E27FC236}">
                <a16:creationId xmlns:a16="http://schemas.microsoft.com/office/drawing/2014/main" xmlns="" id="{D60F4143-C76E-42A9-914D-DF1232942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3810002"/>
            <a:ext cx="228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4</a:t>
            </a:r>
          </a:p>
        </p:txBody>
      </p:sp>
      <p:sp>
        <p:nvSpPr>
          <p:cNvPr id="25652" name="TextBox 15">
            <a:extLst>
              <a:ext uri="{FF2B5EF4-FFF2-40B4-BE49-F238E27FC236}">
                <a16:creationId xmlns:a16="http://schemas.microsoft.com/office/drawing/2014/main" xmlns="" id="{1850686E-5194-4FBE-8AAE-F1132F776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4191002"/>
            <a:ext cx="228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5</a:t>
            </a:r>
          </a:p>
        </p:txBody>
      </p:sp>
      <p:sp>
        <p:nvSpPr>
          <p:cNvPr id="25653" name="TextBox 16">
            <a:extLst>
              <a:ext uri="{FF2B5EF4-FFF2-40B4-BE49-F238E27FC236}">
                <a16:creationId xmlns:a16="http://schemas.microsoft.com/office/drawing/2014/main" xmlns="" id="{3A1896D4-61C7-4136-9DB0-32F44E94D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2286002"/>
            <a:ext cx="228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25654" name="TextBox 17">
            <a:extLst>
              <a:ext uri="{FF2B5EF4-FFF2-40B4-BE49-F238E27FC236}">
                <a16:creationId xmlns:a16="http://schemas.microsoft.com/office/drawing/2014/main" xmlns="" id="{7E9972B0-D416-4049-8458-A1E13DB10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286002"/>
            <a:ext cx="228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25655" name="TextBox 18">
            <a:extLst>
              <a:ext uri="{FF2B5EF4-FFF2-40B4-BE49-F238E27FC236}">
                <a16:creationId xmlns:a16="http://schemas.microsoft.com/office/drawing/2014/main" xmlns="" id="{5C0DDC26-55CD-4E67-ACEE-37D42EA32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0" y="2286002"/>
            <a:ext cx="228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3</a:t>
            </a:r>
          </a:p>
        </p:txBody>
      </p:sp>
      <p:sp>
        <p:nvSpPr>
          <p:cNvPr id="25656" name="TextBox 19">
            <a:extLst>
              <a:ext uri="{FF2B5EF4-FFF2-40B4-BE49-F238E27FC236}">
                <a16:creationId xmlns:a16="http://schemas.microsoft.com/office/drawing/2014/main" xmlns="" id="{0EDC4887-1E36-47E7-8822-AA2028403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950" y="2286002"/>
            <a:ext cx="228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4</a:t>
            </a:r>
          </a:p>
        </p:txBody>
      </p:sp>
      <p:sp>
        <p:nvSpPr>
          <p:cNvPr id="25657" name="TextBox 20">
            <a:extLst>
              <a:ext uri="{FF2B5EF4-FFF2-40B4-BE49-F238E27FC236}">
                <a16:creationId xmlns:a16="http://schemas.microsoft.com/office/drawing/2014/main" xmlns="" id="{A41645B6-EDD7-4F0D-A611-42CCB9F5D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2286002"/>
            <a:ext cx="228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5</a:t>
            </a:r>
          </a:p>
        </p:txBody>
      </p:sp>
      <p:cxnSp>
        <p:nvCxnSpPr>
          <p:cNvPr id="25658" name="Straight Connector 22">
            <a:extLst>
              <a:ext uri="{FF2B5EF4-FFF2-40B4-BE49-F238E27FC236}">
                <a16:creationId xmlns:a16="http://schemas.microsoft.com/office/drawing/2014/main" xmlns="" id="{1E28E18F-EB0C-437D-AF0B-296C3F7EB69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467225" y="2162175"/>
            <a:ext cx="609600" cy="4000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59" name="TextBox 23">
            <a:extLst>
              <a:ext uri="{FF2B5EF4-FFF2-40B4-BE49-F238E27FC236}">
                <a16:creationId xmlns:a16="http://schemas.microsoft.com/office/drawing/2014/main" xmlns="" id="{429390A0-8169-4EBB-AF6C-552F4633D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450" y="1828802"/>
            <a:ext cx="8001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Connected to node</a:t>
            </a:r>
          </a:p>
        </p:txBody>
      </p:sp>
      <p:sp>
        <p:nvSpPr>
          <p:cNvPr id="25660" name="TextBox 24">
            <a:extLst>
              <a:ext uri="{FF2B5EF4-FFF2-40B4-BE49-F238E27FC236}">
                <a16:creationId xmlns:a16="http://schemas.microsoft.com/office/drawing/2014/main" xmlns="" id="{E730E5C0-3060-47A9-8F02-F933B0A15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2209802"/>
            <a:ext cx="514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Node</a:t>
            </a:r>
          </a:p>
        </p:txBody>
      </p:sp>
      <p:cxnSp>
        <p:nvCxnSpPr>
          <p:cNvPr id="25661" name="Straight Arrow Connector 26">
            <a:extLst>
              <a:ext uri="{FF2B5EF4-FFF2-40B4-BE49-F238E27FC236}">
                <a16:creationId xmlns:a16="http://schemas.microsoft.com/office/drawing/2014/main" xmlns="" id="{E8E791CC-A2B5-49E2-AD61-CA73BB8108F4}"/>
              </a:ext>
            </a:extLst>
          </p:cNvPr>
          <p:cNvCxnSpPr>
            <a:cxnSpLocks noChangeShapeType="1"/>
            <a:stCxn id="25605" idx="4"/>
            <a:endCxn id="25606" idx="0"/>
          </p:cNvCxnSpPr>
          <p:nvPr/>
        </p:nvCxnSpPr>
        <p:spPr bwMode="auto">
          <a:xfrm rot="5400000">
            <a:off x="2905126" y="2591199"/>
            <a:ext cx="304800" cy="238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62" name="Straight Arrow Connector 28">
            <a:extLst>
              <a:ext uri="{FF2B5EF4-FFF2-40B4-BE49-F238E27FC236}">
                <a16:creationId xmlns:a16="http://schemas.microsoft.com/office/drawing/2014/main" xmlns="" id="{37494AC2-7280-47BE-8E77-9BD1254BC7AA}"/>
              </a:ext>
            </a:extLst>
          </p:cNvPr>
          <p:cNvCxnSpPr>
            <a:cxnSpLocks noChangeShapeType="1"/>
            <a:stCxn id="25606" idx="4"/>
            <a:endCxn id="25607" idx="0"/>
          </p:cNvCxnSpPr>
          <p:nvPr/>
        </p:nvCxnSpPr>
        <p:spPr bwMode="auto">
          <a:xfrm rot="5400000">
            <a:off x="2905126" y="3353199"/>
            <a:ext cx="304800" cy="238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63" name="Straight Arrow Connector 30">
            <a:extLst>
              <a:ext uri="{FF2B5EF4-FFF2-40B4-BE49-F238E27FC236}">
                <a16:creationId xmlns:a16="http://schemas.microsoft.com/office/drawing/2014/main" xmlns="" id="{954BECFB-9DCD-476D-B6A4-D7168560D1CF}"/>
              </a:ext>
            </a:extLst>
          </p:cNvPr>
          <p:cNvCxnSpPr>
            <a:cxnSpLocks noChangeShapeType="1"/>
            <a:stCxn id="25607" idx="4"/>
            <a:endCxn id="25608" idx="0"/>
          </p:cNvCxnSpPr>
          <p:nvPr/>
        </p:nvCxnSpPr>
        <p:spPr bwMode="auto">
          <a:xfrm rot="5400000">
            <a:off x="2867026" y="4153299"/>
            <a:ext cx="381000" cy="238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64" name="Straight Arrow Connector 32">
            <a:extLst>
              <a:ext uri="{FF2B5EF4-FFF2-40B4-BE49-F238E27FC236}">
                <a16:creationId xmlns:a16="http://schemas.microsoft.com/office/drawing/2014/main" xmlns="" id="{E3FC5D3B-C5D2-4DBD-8306-2F960DCBAA53}"/>
              </a:ext>
            </a:extLst>
          </p:cNvPr>
          <p:cNvCxnSpPr>
            <a:cxnSpLocks noChangeShapeType="1"/>
            <a:stCxn id="25609" idx="7"/>
            <a:endCxn id="25606" idx="2"/>
          </p:cNvCxnSpPr>
          <p:nvPr/>
        </p:nvCxnSpPr>
        <p:spPr bwMode="auto">
          <a:xfrm rot="5400000" flipH="1" flipV="1">
            <a:off x="2385419" y="3099794"/>
            <a:ext cx="600075" cy="34409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65" name="Straight Arrow Connector 34">
            <a:extLst>
              <a:ext uri="{FF2B5EF4-FFF2-40B4-BE49-F238E27FC236}">
                <a16:creationId xmlns:a16="http://schemas.microsoft.com/office/drawing/2014/main" xmlns="" id="{418AFB3A-4B50-4FF9-A189-1F0D37A31959}"/>
              </a:ext>
            </a:extLst>
          </p:cNvPr>
          <p:cNvCxnSpPr>
            <a:cxnSpLocks noChangeShapeType="1"/>
            <a:stCxn id="25607" idx="2"/>
            <a:endCxn id="25609" idx="6"/>
          </p:cNvCxnSpPr>
          <p:nvPr/>
        </p:nvCxnSpPr>
        <p:spPr bwMode="auto">
          <a:xfrm rot="10800000">
            <a:off x="2571750" y="3733800"/>
            <a:ext cx="28575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66" name="Straight Arrow Connector 36">
            <a:extLst>
              <a:ext uri="{FF2B5EF4-FFF2-40B4-BE49-F238E27FC236}">
                <a16:creationId xmlns:a16="http://schemas.microsoft.com/office/drawing/2014/main" xmlns="" id="{ADEB420C-712D-4867-9350-F6AF1AB17F15}"/>
              </a:ext>
            </a:extLst>
          </p:cNvPr>
          <p:cNvCxnSpPr>
            <a:cxnSpLocks noChangeShapeType="1"/>
            <a:stCxn id="25609" idx="5"/>
            <a:endCxn id="25608" idx="1"/>
          </p:cNvCxnSpPr>
          <p:nvPr/>
        </p:nvCxnSpPr>
        <p:spPr bwMode="auto">
          <a:xfrm rot="16200000" flipH="1">
            <a:off x="2457451" y="3951685"/>
            <a:ext cx="514350" cy="40243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67" name="TextBox 37">
            <a:extLst>
              <a:ext uri="{FF2B5EF4-FFF2-40B4-BE49-F238E27FC236}">
                <a16:creationId xmlns:a16="http://schemas.microsoft.com/office/drawing/2014/main" xmlns="" id="{27214862-3398-40BD-8C4A-B1BFFBD5F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581402"/>
            <a:ext cx="228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</a:t>
            </a:r>
          </a:p>
        </p:txBody>
      </p:sp>
      <p:cxnSp>
        <p:nvCxnSpPr>
          <p:cNvPr id="25668" name="Straight Arrow Connector 39">
            <a:extLst>
              <a:ext uri="{FF2B5EF4-FFF2-40B4-BE49-F238E27FC236}">
                <a16:creationId xmlns:a16="http://schemas.microsoft.com/office/drawing/2014/main" xmlns="" id="{0FE66E7F-5F3A-4C60-8901-28F7ACBECD4C}"/>
              </a:ext>
            </a:extLst>
          </p:cNvPr>
          <p:cNvCxnSpPr>
            <a:cxnSpLocks noChangeShapeType="1"/>
            <a:stCxn id="25667" idx="1"/>
            <a:endCxn id="25608" idx="7"/>
          </p:cNvCxnSpPr>
          <p:nvPr/>
        </p:nvCxnSpPr>
        <p:spPr bwMode="auto">
          <a:xfrm rot="10800000" flipV="1">
            <a:off x="3199211" y="3735390"/>
            <a:ext cx="458390" cy="6746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69" name="Straight Connector 41">
            <a:extLst>
              <a:ext uri="{FF2B5EF4-FFF2-40B4-BE49-F238E27FC236}">
                <a16:creationId xmlns:a16="http://schemas.microsoft.com/office/drawing/2014/main" xmlns="" id="{76123F7A-FFC1-46BB-96E1-ED4B19543392}"/>
              </a:ext>
            </a:extLst>
          </p:cNvPr>
          <p:cNvCxnSpPr>
            <a:cxnSpLocks noChangeShapeType="1"/>
            <a:stCxn id="25667" idx="1"/>
            <a:endCxn id="25606" idx="5"/>
          </p:cNvCxnSpPr>
          <p:nvPr/>
        </p:nvCxnSpPr>
        <p:spPr bwMode="auto">
          <a:xfrm rot="10800000">
            <a:off x="3199211" y="3133727"/>
            <a:ext cx="458390" cy="6016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70" name="TextBox 44">
            <a:extLst>
              <a:ext uri="{FF2B5EF4-FFF2-40B4-BE49-F238E27FC236}">
                <a16:creationId xmlns:a16="http://schemas.microsoft.com/office/drawing/2014/main" xmlns="" id="{28D6198E-99A2-4785-9D8F-6D17BD6DB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438402"/>
            <a:ext cx="228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</a:t>
            </a:r>
          </a:p>
        </p:txBody>
      </p:sp>
      <p:sp>
        <p:nvSpPr>
          <p:cNvPr id="25671" name="TextBox 45">
            <a:extLst>
              <a:ext uri="{FF2B5EF4-FFF2-40B4-BE49-F238E27FC236}">
                <a16:creationId xmlns:a16="http://schemas.microsoft.com/office/drawing/2014/main" xmlns="" id="{9486B2D4-E068-420F-8AD7-2A73CF302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3200402"/>
            <a:ext cx="228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b</a:t>
            </a:r>
          </a:p>
        </p:txBody>
      </p:sp>
      <p:sp>
        <p:nvSpPr>
          <p:cNvPr id="25672" name="TextBox 46">
            <a:extLst>
              <a:ext uri="{FF2B5EF4-FFF2-40B4-BE49-F238E27FC236}">
                <a16:creationId xmlns:a16="http://schemas.microsoft.com/office/drawing/2014/main" xmlns="" id="{8B9803BD-DB95-4D37-BF97-1333D6259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0" y="3048002"/>
            <a:ext cx="228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</a:t>
            </a:r>
          </a:p>
        </p:txBody>
      </p:sp>
      <p:sp>
        <p:nvSpPr>
          <p:cNvPr id="25673" name="TextBox 47">
            <a:extLst>
              <a:ext uri="{FF2B5EF4-FFF2-40B4-BE49-F238E27FC236}">
                <a16:creationId xmlns:a16="http://schemas.microsoft.com/office/drawing/2014/main" xmlns="" id="{2BEF9527-9262-47EA-B3CD-60653B96B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6050" y="3733802"/>
            <a:ext cx="228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</a:t>
            </a:r>
          </a:p>
        </p:txBody>
      </p:sp>
      <p:sp>
        <p:nvSpPr>
          <p:cNvPr id="25674" name="TextBox 48">
            <a:extLst>
              <a:ext uri="{FF2B5EF4-FFF2-40B4-BE49-F238E27FC236}">
                <a16:creationId xmlns:a16="http://schemas.microsoft.com/office/drawing/2014/main" xmlns="" id="{4B145674-E159-4FA1-8F7D-9CF976DDC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450" y="4114802"/>
            <a:ext cx="228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g</a:t>
            </a:r>
          </a:p>
        </p:txBody>
      </p:sp>
      <p:sp>
        <p:nvSpPr>
          <p:cNvPr id="25675" name="TextBox 49">
            <a:extLst>
              <a:ext uri="{FF2B5EF4-FFF2-40B4-BE49-F238E27FC236}">
                <a16:creationId xmlns:a16="http://schemas.microsoft.com/office/drawing/2014/main" xmlns="" id="{7C0B013E-824F-4090-AB17-6296F2579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3962402"/>
            <a:ext cx="228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</a:t>
            </a:r>
          </a:p>
        </p:txBody>
      </p:sp>
      <p:sp>
        <p:nvSpPr>
          <p:cNvPr id="25676" name="Right Arrow 50">
            <a:extLst>
              <a:ext uri="{FF2B5EF4-FFF2-40B4-BE49-F238E27FC236}">
                <a16:creationId xmlns:a16="http://schemas.microsoft.com/office/drawing/2014/main" xmlns="" id="{C5649E71-5EFF-465B-93AE-98F5D993B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650" y="3200400"/>
            <a:ext cx="400050" cy="457200"/>
          </a:xfrm>
          <a:prstGeom prst="rightArrow">
            <a:avLst>
              <a:gd name="adj1" fmla="val 50000"/>
              <a:gd name="adj2" fmla="val 4999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Validation Testing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49831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It begins at the culmination of integration testing</a:t>
            </a:r>
          </a:p>
          <a:p>
            <a:r>
              <a:rPr lang="en-US" dirty="0" smtClean="0"/>
              <a:t>When individual components have been exercised, the software is completely assembled as a package, and interfacing errors have been uncovered and corrected.</a:t>
            </a:r>
          </a:p>
          <a:p>
            <a:r>
              <a:rPr lang="en-US" dirty="0" smtClean="0"/>
              <a:t>At the validation or system level, the distinction between conventional software, object-oriented  software, and </a:t>
            </a:r>
            <a:r>
              <a:rPr lang="en-US" dirty="0" err="1" smtClean="0"/>
              <a:t>WebApps</a:t>
            </a:r>
            <a:r>
              <a:rPr lang="en-US" dirty="0" smtClean="0"/>
              <a:t> disappears. </a:t>
            </a:r>
          </a:p>
          <a:p>
            <a:r>
              <a:rPr lang="en-US" dirty="0" smtClean="0"/>
              <a:t>Testing focuses on user-visible actions and user-recognizable output from the system.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Validation Criteria:</a:t>
            </a:r>
          </a:p>
          <a:p>
            <a:pPr algn="just"/>
            <a:r>
              <a:rPr lang="en-US" dirty="0" smtClean="0"/>
              <a:t>After each validation test case has been conducted, one of two possible conditions exists:</a:t>
            </a:r>
          </a:p>
          <a:p>
            <a:pPr lvl="1" algn="just"/>
            <a:r>
              <a:rPr lang="en-US" dirty="0" smtClean="0"/>
              <a:t>The function or performance characteristic conforms to specification and is accepted </a:t>
            </a:r>
            <a:r>
              <a:rPr lang="en-US" b="1" dirty="0" smtClean="0">
                <a:solidFill>
                  <a:srgbClr val="FF0000"/>
                </a:solidFill>
              </a:rPr>
              <a:t>or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smtClean="0"/>
              <a:t>a deviation from specification is uncovered and a deficiency list is created. </a:t>
            </a:r>
          </a:p>
          <a:p>
            <a:pPr lvl="1"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Note: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lvl="1" algn="just"/>
            <a:r>
              <a:rPr lang="en-US" dirty="0" smtClean="0"/>
              <a:t>Deviations or errors discovered at this stage in a project can rarely be corrected prior to scheduled delivery.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Configuration Review:</a:t>
            </a:r>
          </a:p>
          <a:p>
            <a:pPr algn="just">
              <a:buNone/>
            </a:pPr>
            <a:r>
              <a:rPr lang="en-US" dirty="0" smtClean="0"/>
              <a:t>	To ensure that all elements of the software configuration have been properly developed, are cataloged, and have the necessary detail to bolster the support activities.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Alpha and Beta Testing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The alpha test:</a:t>
            </a:r>
          </a:p>
          <a:p>
            <a:pPr lvl="1" algn="just"/>
            <a:r>
              <a:rPr lang="en-US" dirty="0" smtClean="0"/>
              <a:t>Conducted at the developer’s site </a:t>
            </a:r>
          </a:p>
          <a:p>
            <a:pPr lvl="1" algn="just"/>
            <a:r>
              <a:rPr lang="en-US" dirty="0" smtClean="0"/>
              <a:t>Developer should present</a:t>
            </a:r>
          </a:p>
          <a:p>
            <a:pPr lvl="1" algn="just"/>
            <a:r>
              <a:rPr lang="en-US" dirty="0" smtClean="0"/>
              <a:t>Used in a natural setting with the developer “looking over the shoulder” of the users and recording errors and usage problems.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beta test:</a:t>
            </a:r>
          </a:p>
          <a:p>
            <a:pPr lvl="1"/>
            <a:r>
              <a:rPr lang="en-US" dirty="0" smtClean="0"/>
              <a:t>Conducted at one or more end-user sites. </a:t>
            </a:r>
          </a:p>
          <a:p>
            <a:pPr lvl="1"/>
            <a:r>
              <a:rPr lang="en-US" dirty="0" smtClean="0"/>
              <a:t>Developer generally is not present. </a:t>
            </a:r>
          </a:p>
          <a:p>
            <a:pPr lvl="1"/>
            <a:r>
              <a:rPr lang="en-US" dirty="0" smtClean="0"/>
              <a:t>Therefore, the beta test is a “live” application of the software in an environment that cannot be controlled by the developer.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White-box Testing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Called </a:t>
            </a:r>
            <a:r>
              <a:rPr lang="en-US" dirty="0" smtClean="0">
                <a:solidFill>
                  <a:srgbClr val="FF0000"/>
                </a:solidFill>
              </a:rPr>
              <a:t>glass-box testing</a:t>
            </a:r>
          </a:p>
          <a:p>
            <a:r>
              <a:rPr lang="en-US" dirty="0" smtClean="0"/>
              <a:t>Used in control structure</a:t>
            </a:r>
          </a:p>
          <a:p>
            <a:pPr marL="914400" lvl="1" indent="-514350"/>
            <a:r>
              <a:rPr lang="en-US" dirty="0" smtClean="0"/>
              <a:t>guarantee that all </a:t>
            </a:r>
            <a:r>
              <a:rPr lang="en-US" b="1" dirty="0" smtClean="0">
                <a:solidFill>
                  <a:srgbClr val="FF0000"/>
                </a:solidFill>
              </a:rPr>
              <a:t>independent paths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within a module have been exercised at least once</a:t>
            </a:r>
          </a:p>
          <a:p>
            <a:pPr marL="914400" lvl="1" indent="-514350"/>
            <a:r>
              <a:rPr lang="en-US" dirty="0" smtClean="0"/>
              <a:t>exercise all </a:t>
            </a:r>
            <a:r>
              <a:rPr lang="en-US" b="1" dirty="0" smtClean="0">
                <a:solidFill>
                  <a:srgbClr val="FF0000"/>
                </a:solidFill>
              </a:rPr>
              <a:t>logical decisions </a:t>
            </a:r>
            <a:r>
              <a:rPr lang="en-US" dirty="0" smtClean="0"/>
              <a:t>on their true and false sides</a:t>
            </a:r>
          </a:p>
          <a:p>
            <a:pPr marL="914400" lvl="1" indent="-514350"/>
            <a:r>
              <a:rPr lang="en-US" dirty="0" smtClean="0"/>
              <a:t>execute </a:t>
            </a:r>
            <a:r>
              <a:rPr lang="en-US" b="1" dirty="0" smtClean="0">
                <a:solidFill>
                  <a:srgbClr val="FF0000"/>
                </a:solidFill>
              </a:rPr>
              <a:t>all loops at their boundaries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within  their operational bounds</a:t>
            </a:r>
          </a:p>
          <a:p>
            <a:pPr marL="914400" lvl="1" indent="-514350"/>
            <a:r>
              <a:rPr lang="en-US" dirty="0" smtClean="0"/>
              <a:t>exercise </a:t>
            </a:r>
            <a:r>
              <a:rPr lang="en-US" b="1" dirty="0" smtClean="0">
                <a:solidFill>
                  <a:srgbClr val="FF0000"/>
                </a:solidFill>
              </a:rPr>
              <a:t>internal data structures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ensure their   validity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 smtClean="0">
                <a:solidFill>
                  <a:srgbClr val="FF0000"/>
                </a:solidFill>
              </a:rPr>
              <a:t>A variation on beta testing, called customer acceptance testing:</a:t>
            </a:r>
          </a:p>
          <a:p>
            <a:pPr marL="857250" lvl="1" indent="-457200"/>
            <a:r>
              <a:rPr lang="en-US" dirty="0" smtClean="0"/>
              <a:t>Performed when software is delivered to a customer under contract. </a:t>
            </a:r>
          </a:p>
          <a:p>
            <a:pPr marL="857250" lvl="1" indent="-457200"/>
            <a:r>
              <a:rPr lang="en-US" dirty="0" smtClean="0"/>
              <a:t>The customer performs a series of specific tests in an attempt to uncover errors before accepting the software from the developer.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System Testing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Series of different tests whose primary purpose is to fully exercise the computer-based system.</a:t>
            </a:r>
          </a:p>
          <a:p>
            <a:pPr algn="just"/>
            <a:r>
              <a:rPr lang="en-US" dirty="0" smtClean="0"/>
              <a:t>Purpose - to verify that system elements have been properly integrated and perform allocated functions.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Recovery Testing:</a:t>
            </a:r>
          </a:p>
          <a:p>
            <a:pPr lvl="1" algn="just"/>
            <a:r>
              <a:rPr lang="en-US" dirty="0" smtClean="0"/>
              <a:t>It is a system test </a:t>
            </a:r>
          </a:p>
          <a:p>
            <a:pPr lvl="1" algn="just"/>
            <a:r>
              <a:rPr lang="en-US" dirty="0" smtClean="0"/>
              <a:t>It forces the software to fail in a variety of ways and verifies that recovery is properly performed.</a:t>
            </a:r>
          </a:p>
          <a:p>
            <a:pPr lvl="1" algn="just"/>
            <a:r>
              <a:rPr lang="en-US" dirty="0" smtClean="0"/>
              <a:t>If recovery is automatic (performed by the system itself), re-initialization, check pointing mechanisms, data recovery, and restart are evaluated for correctness.</a:t>
            </a:r>
          </a:p>
          <a:p>
            <a:pPr algn="just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Security Testing:</a:t>
            </a:r>
          </a:p>
          <a:p>
            <a:pPr lvl="1" algn="just"/>
            <a:r>
              <a:rPr lang="en-US" dirty="0" smtClean="0"/>
              <a:t>Protect the system from improper penetration.</a:t>
            </a:r>
          </a:p>
          <a:p>
            <a:pPr algn="just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Stress Testing: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Executes a system – with resources in abnormal quantity, frequency, or volume.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A variation of stress testing is a technique called </a:t>
            </a:r>
            <a:r>
              <a:rPr lang="en-US" b="1" i="1" dirty="0" smtClean="0">
                <a:solidFill>
                  <a:srgbClr val="FF0000"/>
                </a:solidFill>
              </a:rPr>
              <a:t>sensitivity testing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Sensitivity testing - to uncover data combinations within valid input classes that may cause instability or improper processing.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534400" cy="528796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None/>
            </a:pPr>
            <a:r>
              <a:rPr lang="en-US" sz="3900" dirty="0" smtClean="0">
                <a:solidFill>
                  <a:srgbClr val="FF0000"/>
                </a:solidFill>
              </a:rPr>
              <a:t>Performance Testing:</a:t>
            </a:r>
          </a:p>
          <a:p>
            <a:pPr marL="857250" lvl="1" indent="-457200">
              <a:lnSpc>
                <a:spcPct val="150000"/>
              </a:lnSpc>
            </a:pPr>
            <a:r>
              <a:rPr lang="en-US" sz="3000" dirty="0" smtClean="0"/>
              <a:t>To test the run-time performance of software within the context of an integrated system.</a:t>
            </a:r>
          </a:p>
          <a:p>
            <a:pPr marL="857250" lvl="1" indent="-457200">
              <a:lnSpc>
                <a:spcPct val="150000"/>
              </a:lnSpc>
            </a:pPr>
            <a:r>
              <a:rPr lang="en-US" sz="3000" dirty="0" smtClean="0"/>
              <a:t>Performance testing occurs throughout all steps in the testing process.</a:t>
            </a:r>
            <a:br>
              <a:rPr lang="en-US" sz="3000" dirty="0" smtClean="0"/>
            </a:br>
            <a:r>
              <a:rPr lang="en-US" sz="3000" dirty="0" smtClean="0"/>
              <a:t>Performance tests are often coupled with stress testing </a:t>
            </a:r>
          </a:p>
          <a:p>
            <a:pPr marL="857250" lvl="1" indent="-457200">
              <a:lnSpc>
                <a:spcPct val="150000"/>
              </a:lnSpc>
            </a:pPr>
            <a:r>
              <a:rPr lang="en-US" sz="3000" dirty="0" smtClean="0"/>
              <a:t>It require both hardware and software instrumentation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816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None/>
            </a:pPr>
            <a:r>
              <a:rPr lang="en-US" sz="3900" dirty="0" smtClean="0">
                <a:solidFill>
                  <a:srgbClr val="FF0000"/>
                </a:solidFill>
              </a:rPr>
              <a:t>Deployment Testing: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857250" lvl="1" indent="-457200">
              <a:lnSpc>
                <a:spcPct val="150000"/>
              </a:lnSpc>
            </a:pPr>
            <a:r>
              <a:rPr lang="en-US" dirty="0" smtClean="0"/>
              <a:t>Called configuration testing</a:t>
            </a:r>
          </a:p>
          <a:p>
            <a:pPr marL="857250" lvl="1" indent="-457200">
              <a:lnSpc>
                <a:spcPct val="150000"/>
              </a:lnSpc>
            </a:pPr>
            <a:r>
              <a:rPr lang="en-US" dirty="0" smtClean="0"/>
              <a:t>Exercises the software in each environment in which it is to operate</a:t>
            </a:r>
          </a:p>
          <a:p>
            <a:pPr marL="857250" lvl="1" indent="-457200">
              <a:lnSpc>
                <a:spcPct val="150000"/>
              </a:lnSpc>
            </a:pPr>
            <a:r>
              <a:rPr lang="en-US" dirty="0" smtClean="0"/>
              <a:t>Examines all installation procedures and specialized installation software (e.g., “installers”) that will be used by customers</a:t>
            </a:r>
          </a:p>
          <a:p>
            <a:pPr marL="857250" lvl="1" indent="-457200">
              <a:lnSpc>
                <a:spcPct val="150000"/>
              </a:lnSpc>
            </a:pPr>
            <a:r>
              <a:rPr lang="en-US" dirty="0" smtClean="0"/>
              <a:t>All documentation that will be used to introduce the software to end users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Revision Questions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Define System Testing.</a:t>
            </a:r>
          </a:p>
          <a:p>
            <a:pPr>
              <a:buNone/>
            </a:pPr>
            <a:r>
              <a:rPr lang="en-US" dirty="0" smtClean="0"/>
              <a:t>2.   Outline the types of System testing.</a:t>
            </a:r>
          </a:p>
          <a:p>
            <a:pPr marL="457200" indent="-457200">
              <a:buAutoNum type="arabicPeriod" startAt="3"/>
            </a:pPr>
            <a:r>
              <a:rPr lang="en-US" dirty="0" smtClean="0"/>
              <a:t>Explain behavioral testing that make use of graphs.</a:t>
            </a:r>
            <a:endParaRPr lang="en-US" altLang="en-US" dirty="0" smtClean="0"/>
          </a:p>
          <a:p>
            <a:pPr marL="457200" indent="-457200">
              <a:buAutoNum type="arabicPeriod" startAt="3"/>
            </a:pPr>
            <a:r>
              <a:rPr lang="en-US" altLang="en-US" dirty="0" smtClean="0"/>
              <a:t>Distinguish White Box and Black Box Testing.</a:t>
            </a:r>
          </a:p>
          <a:p>
            <a:pPr marL="457200" indent="-457200">
              <a:buAutoNum type="arabicPeriod" startAt="3"/>
            </a:pPr>
            <a:r>
              <a:rPr lang="en-US" altLang="en-US" dirty="0" smtClean="0"/>
              <a:t>Distinguish Validation Testing and Black Box Testing.</a:t>
            </a:r>
          </a:p>
          <a:p>
            <a:pPr marL="457200" indent="-457200">
              <a:buAutoNum type="arabicPeriod" startAt="3"/>
            </a:pPr>
            <a:r>
              <a:rPr lang="en-US" altLang="en-US" dirty="0" smtClean="0"/>
              <a:t>Distinguish Performance Testing and Deployment Testing.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44780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006600"/>
                </a:solidFill>
              </a:rPr>
              <a:t>Thank You</a:t>
            </a:r>
            <a:endParaRPr lang="en-US" sz="8000" b="1" dirty="0">
              <a:solidFill>
                <a:srgbClr val="006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009"/>
            <a:ext cx="7886700" cy="4247955"/>
          </a:xfrm>
        </p:spPr>
        <p:txBody>
          <a:bodyPr/>
          <a:lstStyle/>
          <a:p>
            <a:pPr algn="just"/>
            <a:r>
              <a:rPr lang="en-IN" dirty="0" smtClean="0"/>
              <a:t>Basis path testing</a:t>
            </a:r>
          </a:p>
          <a:p>
            <a:pPr algn="just"/>
            <a:r>
              <a:rPr lang="en-IN" dirty="0" smtClean="0"/>
              <a:t>Flow Graph Notation</a:t>
            </a:r>
          </a:p>
          <a:p>
            <a:pPr algn="just"/>
            <a:r>
              <a:rPr lang="en-IN" dirty="0" smtClean="0"/>
              <a:t>Independent program paths</a:t>
            </a:r>
          </a:p>
          <a:p>
            <a:pPr algn="just"/>
            <a:r>
              <a:rPr lang="en-IN" dirty="0" smtClean="0"/>
              <a:t>Deriving Basis sets and test cases</a:t>
            </a:r>
          </a:p>
          <a:p>
            <a:pPr algn="just"/>
            <a:r>
              <a:rPr lang="en-IN" dirty="0" smtClean="0"/>
              <a:t>Graph Matrices</a:t>
            </a:r>
          </a:p>
          <a:p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943D8946-4C36-44AB-949C-B8D91A0559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FFC000"/>
                </a:solidFill>
              </a:rPr>
              <a:t>White-box Testing</a:t>
            </a:r>
          </a:p>
        </p:txBody>
      </p:sp>
    </p:spTree>
    <p:extLst>
      <p:ext uri="{BB962C8B-B14F-4D97-AF65-F5344CB8AC3E}">
        <p14:creationId xmlns:p14="http://schemas.microsoft.com/office/powerpoint/2010/main" xmlns="" val="332040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xmlns="" id="{591640BF-E49A-42B9-A3DB-C9A41B74E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038" y="228600"/>
            <a:ext cx="7863214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Basis Path Testing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xmlns="" id="{0C4B022C-8A1A-4DD3-95C8-470D2B7362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8808" y="1828800"/>
            <a:ext cx="8332940" cy="4114800"/>
          </a:xfrm>
        </p:spPr>
        <p:txBody>
          <a:bodyPr>
            <a:normAutofit fontScale="92500" lnSpcReduction="10000"/>
          </a:bodyPr>
          <a:lstStyle/>
          <a:p>
            <a:pPr algn="just" eaLnBrk="1" hangingPunct="1"/>
            <a:r>
              <a:rPr lang="en-US" altLang="en-US" dirty="0"/>
              <a:t>White-box testing technique proposed by </a:t>
            </a:r>
            <a:r>
              <a:rPr lang="en-US" altLang="en-US" dirty="0">
                <a:solidFill>
                  <a:srgbClr val="FF0000"/>
                </a:solidFill>
              </a:rPr>
              <a:t>Tom McCabe</a:t>
            </a:r>
          </a:p>
          <a:p>
            <a:pPr algn="just" eaLnBrk="1" hangingPunct="1"/>
            <a:r>
              <a:rPr lang="en-US" altLang="en-US" dirty="0"/>
              <a:t>Enables the test case designer to derive a </a:t>
            </a:r>
            <a:r>
              <a:rPr lang="en-US" altLang="en-US" dirty="0">
                <a:solidFill>
                  <a:srgbClr val="FF0000"/>
                </a:solidFill>
              </a:rPr>
              <a:t>logical complexity measure of a procedural </a:t>
            </a:r>
            <a:r>
              <a:rPr lang="en-US" altLang="en-US" dirty="0" smtClean="0">
                <a:solidFill>
                  <a:srgbClr val="FF0000"/>
                </a:solidFill>
              </a:rPr>
              <a:t>design.</a:t>
            </a:r>
            <a:endParaRPr lang="en-US" altLang="en-US" dirty="0">
              <a:solidFill>
                <a:srgbClr val="FF0000"/>
              </a:solidFill>
            </a:endParaRPr>
          </a:p>
          <a:p>
            <a:pPr algn="just" eaLnBrk="1" hangingPunct="1"/>
            <a:r>
              <a:rPr lang="en-US" altLang="en-US" dirty="0"/>
              <a:t>Uses this measure as a guide for defining a </a:t>
            </a:r>
            <a:r>
              <a:rPr lang="en-US" altLang="en-US" dirty="0">
                <a:solidFill>
                  <a:srgbClr val="FF0000"/>
                </a:solidFill>
              </a:rPr>
              <a:t>basis set of execution paths</a:t>
            </a:r>
          </a:p>
          <a:p>
            <a:pPr algn="just" eaLnBrk="1" hangingPunct="1"/>
            <a:r>
              <a:rPr lang="en-US" altLang="en-US" dirty="0"/>
              <a:t>Test cases derived to exercise the basis set are </a:t>
            </a:r>
            <a:r>
              <a:rPr lang="en-US" altLang="en-US" dirty="0">
                <a:solidFill>
                  <a:srgbClr val="FF0000"/>
                </a:solidFill>
              </a:rPr>
              <a:t>guaranteed to execute </a:t>
            </a:r>
            <a:r>
              <a:rPr lang="en-US" altLang="en-US" u="sng" dirty="0">
                <a:solidFill>
                  <a:srgbClr val="FF0000"/>
                </a:solidFill>
              </a:rPr>
              <a:t>every statement</a:t>
            </a:r>
            <a:r>
              <a:rPr lang="en-US" altLang="en-US" dirty="0">
                <a:solidFill>
                  <a:srgbClr val="FF0000"/>
                </a:solidFill>
              </a:rPr>
              <a:t> in the program </a:t>
            </a:r>
            <a:r>
              <a:rPr lang="en-US" altLang="en-US" u="sng" dirty="0">
                <a:solidFill>
                  <a:srgbClr val="FF0000"/>
                </a:solidFill>
              </a:rPr>
              <a:t>at least one time</a:t>
            </a:r>
            <a:r>
              <a:rPr lang="en-US" altLang="en-US" dirty="0">
                <a:solidFill>
                  <a:srgbClr val="FF0000"/>
                </a:solidFill>
              </a:rPr>
              <a:t> during testing</a:t>
            </a:r>
          </a:p>
        </p:txBody>
      </p:sp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xmlns="" id="{12A05C8F-B4FE-44C1-9EC8-653599C3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F0F28D06-C856-4F65-A0E5-9D77600DBB45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4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xmlns="" id="{8201F73F-FCCB-442C-A05E-7BA3BAC0CC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7031" y="216074"/>
            <a:ext cx="6519014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Flow Graph Notation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xmlns="" id="{C5A25F16-5398-4D20-94C7-8138D70483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9726" y="1215026"/>
            <a:ext cx="7975948" cy="526093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cs typeface="Times New Roman" pitchFamily="18" charset="0"/>
              </a:rPr>
              <a:t>A circle in a graph represents a </a:t>
            </a:r>
            <a:r>
              <a:rPr lang="en-US" altLang="en-US" sz="2400" u="sng" dirty="0">
                <a:cs typeface="Times New Roman" pitchFamily="18" charset="0"/>
              </a:rPr>
              <a:t>node</a:t>
            </a:r>
            <a:r>
              <a:rPr lang="en-US" altLang="en-US" sz="2400" dirty="0">
                <a:cs typeface="Times New Roman" pitchFamily="18" charset="0"/>
              </a:rPr>
              <a:t>, which stands for a </a:t>
            </a:r>
            <a:r>
              <a:rPr lang="en-US" altLang="en-US" sz="2400" u="sng" dirty="0">
                <a:cs typeface="Times New Roman" pitchFamily="18" charset="0"/>
              </a:rPr>
              <a:t>sequence</a:t>
            </a:r>
            <a:r>
              <a:rPr lang="en-US" altLang="en-US" sz="2400" dirty="0">
                <a:cs typeface="Times New Roman" pitchFamily="18" charset="0"/>
              </a:rPr>
              <a:t> of one or more procedural statements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cs typeface="Times New Roman" pitchFamily="18" charset="0"/>
              </a:rPr>
              <a:t>A node containing a simple </a:t>
            </a:r>
            <a:r>
              <a:rPr lang="en-US" altLang="en-US" sz="2400" dirty="0">
                <a:solidFill>
                  <a:srgbClr val="FF0000"/>
                </a:solidFill>
                <a:cs typeface="Times New Roman" pitchFamily="18" charset="0"/>
              </a:rPr>
              <a:t>conditional expression </a:t>
            </a:r>
            <a:r>
              <a:rPr lang="en-US" altLang="en-US" sz="2400" dirty="0">
                <a:cs typeface="Times New Roman" pitchFamily="18" charset="0"/>
              </a:rPr>
              <a:t>is referred to as a </a:t>
            </a:r>
            <a:r>
              <a:rPr lang="en-US" altLang="en-US" sz="2400" u="sng" dirty="0">
                <a:cs typeface="Times New Roman" pitchFamily="18" charset="0"/>
              </a:rPr>
              <a:t>predicate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cs typeface="Times New Roman" pitchFamily="18" charset="0"/>
              </a:rPr>
              <a:t>Each </a:t>
            </a:r>
            <a:r>
              <a:rPr lang="en-US" altLang="en-US" sz="2000" u="sng" dirty="0">
                <a:cs typeface="Times New Roman" pitchFamily="18" charset="0"/>
              </a:rPr>
              <a:t>compound condition</a:t>
            </a:r>
            <a:r>
              <a:rPr lang="en-US" altLang="en-US" sz="2000" dirty="0">
                <a:cs typeface="Times New Roman" pitchFamily="18" charset="0"/>
              </a:rPr>
              <a:t> in a conditional expression containing one or more Boolean operators (e.g., and, or) is represented by a separate predicate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cs typeface="Times New Roman" pitchFamily="18" charset="0"/>
              </a:rPr>
              <a:t>A predicate node has </a:t>
            </a:r>
            <a:r>
              <a:rPr lang="en-US" altLang="en-US" sz="2000" u="sng" dirty="0">
                <a:cs typeface="Times New Roman" pitchFamily="18" charset="0"/>
              </a:rPr>
              <a:t>two</a:t>
            </a:r>
            <a:r>
              <a:rPr lang="en-US" altLang="en-US" sz="2000" dirty="0">
                <a:cs typeface="Times New Roman" pitchFamily="18" charset="0"/>
              </a:rPr>
              <a:t> edges leading out from it (True and False)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cs typeface="Times New Roman" pitchFamily="18" charset="0"/>
              </a:rPr>
              <a:t>An </a:t>
            </a:r>
            <a:r>
              <a:rPr lang="en-US" altLang="en-US" sz="2400" u="sng" dirty="0">
                <a:cs typeface="Times New Roman" pitchFamily="18" charset="0"/>
              </a:rPr>
              <a:t>edge</a:t>
            </a:r>
            <a:r>
              <a:rPr lang="en-US" altLang="en-US" sz="2400" dirty="0">
                <a:cs typeface="Times New Roman" pitchFamily="18" charset="0"/>
              </a:rPr>
              <a:t>, or a link, is a an arrow representing flow of control in a specific direction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cs typeface="Times New Roman" pitchFamily="18" charset="0"/>
              </a:rPr>
              <a:t>An edge must start and terminate at a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cs typeface="Times New Roman" pitchFamily="18" charset="0"/>
              </a:rPr>
              <a:t>An edge does not intersect or cross over another edge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cs typeface="Times New Roman" pitchFamily="18" charset="0"/>
              </a:rPr>
              <a:t>Areas bounded by a set of edges and nodes are called </a:t>
            </a:r>
            <a:r>
              <a:rPr lang="en-US" altLang="en-US" sz="2400" u="sng" dirty="0">
                <a:cs typeface="Times New Roman" pitchFamily="18" charset="0"/>
              </a:rPr>
              <a:t>regions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cs typeface="Times New Roman" pitchFamily="18" charset="0"/>
              </a:rPr>
              <a:t>When counting regions, include the area outside the graph as a region, too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xmlns="" id="{5007E6BB-1F81-424E-9D92-CA0ABC7D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58DBBD12-E8D1-4B22-895D-CF4884DAA800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5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xmlns="" id="{EDF252FE-F842-46F0-9D72-84AF62013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1650" y="0"/>
            <a:ext cx="5829300" cy="990600"/>
          </a:xfrm>
        </p:spPr>
        <p:txBody>
          <a:bodyPr/>
          <a:lstStyle/>
          <a:p>
            <a:pPr eaLnBrk="1" hangingPunct="1"/>
            <a:r>
              <a:rPr lang="en-US" altLang="en-US"/>
              <a:t>Flow Graph Example</a:t>
            </a:r>
          </a:p>
        </p:txBody>
      </p:sp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xmlns="" id="{4DF39AF0-640D-46B2-B665-111C6F13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61569FED-45D2-4ED7-B09E-486E4CC223D0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6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7412" name="AutoShape 3">
            <a:extLst>
              <a:ext uri="{FF2B5EF4-FFF2-40B4-BE49-F238E27FC236}">
                <a16:creationId xmlns:a16="http://schemas.microsoft.com/office/drawing/2014/main" xmlns="" id="{EB5AE8FE-7167-4D99-9218-E656E4125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0" y="1905001"/>
            <a:ext cx="628650" cy="365125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7413" name="Rectangle 4">
            <a:extLst>
              <a:ext uri="{FF2B5EF4-FFF2-40B4-BE49-F238E27FC236}">
                <a16:creationId xmlns:a16="http://schemas.microsoft.com/office/drawing/2014/main" xmlns="" id="{40B67102-21F1-4C79-A3E1-AE3ECB5C4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0" y="2667000"/>
            <a:ext cx="6286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7414" name="Oval 5">
            <a:extLst>
              <a:ext uri="{FF2B5EF4-FFF2-40B4-BE49-F238E27FC236}">
                <a16:creationId xmlns:a16="http://schemas.microsoft.com/office/drawing/2014/main" xmlns="" id="{F5DFAA8F-CAC6-421F-8FC0-5A77B1F05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219202"/>
            <a:ext cx="342900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17415" name="AutoShape 6">
            <a:extLst>
              <a:ext uri="{FF2B5EF4-FFF2-40B4-BE49-F238E27FC236}">
                <a16:creationId xmlns:a16="http://schemas.microsoft.com/office/drawing/2014/main" xmlns="" id="{99BB88CB-30EE-4893-A223-715CE3BF1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0" y="3216277"/>
            <a:ext cx="628650" cy="365125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7416" name="Rectangle 7">
            <a:extLst>
              <a:ext uri="{FF2B5EF4-FFF2-40B4-BE49-F238E27FC236}">
                <a16:creationId xmlns:a16="http://schemas.microsoft.com/office/drawing/2014/main" xmlns="" id="{F8BB96D1-C4D8-4AA0-8A4E-3D6C43349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038600"/>
            <a:ext cx="6286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7417" name="Rectangle 8">
            <a:extLst>
              <a:ext uri="{FF2B5EF4-FFF2-40B4-BE49-F238E27FC236}">
                <a16:creationId xmlns:a16="http://schemas.microsoft.com/office/drawing/2014/main" xmlns="" id="{A144CA03-499D-44EB-A076-C83964BDB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800600"/>
            <a:ext cx="6286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7418" name="AutoShape 9">
            <a:extLst>
              <a:ext uri="{FF2B5EF4-FFF2-40B4-BE49-F238E27FC236}">
                <a16:creationId xmlns:a16="http://schemas.microsoft.com/office/drawing/2014/main" xmlns="" id="{AA6A0CBC-3B88-420F-B278-54340DCE7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4038602"/>
            <a:ext cx="628650" cy="365125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7419" name="Rectangle 10">
            <a:extLst>
              <a:ext uri="{FF2B5EF4-FFF2-40B4-BE49-F238E27FC236}">
                <a16:creationId xmlns:a16="http://schemas.microsoft.com/office/drawing/2014/main" xmlns="" id="{5A045665-8FB8-47DF-98D5-E40C83635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50" y="4800600"/>
            <a:ext cx="6286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7420" name="Rectangle 11">
            <a:extLst>
              <a:ext uri="{FF2B5EF4-FFF2-40B4-BE49-F238E27FC236}">
                <a16:creationId xmlns:a16="http://schemas.microsoft.com/office/drawing/2014/main" xmlns="" id="{262F38AB-BB51-451B-8538-E0367A169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4800600"/>
            <a:ext cx="6286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7421" name="Rectangle 12">
            <a:extLst>
              <a:ext uri="{FF2B5EF4-FFF2-40B4-BE49-F238E27FC236}">
                <a16:creationId xmlns:a16="http://schemas.microsoft.com/office/drawing/2014/main" xmlns="" id="{B94A092A-A9A1-4C3A-9C7F-4046A488B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5486400"/>
            <a:ext cx="6286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7422" name="Rectangle 13">
            <a:extLst>
              <a:ext uri="{FF2B5EF4-FFF2-40B4-BE49-F238E27FC236}">
                <a16:creationId xmlns:a16="http://schemas.microsoft.com/office/drawing/2014/main" xmlns="" id="{85AC0E1E-A93A-4263-AD44-82042A1B7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6248400"/>
            <a:ext cx="6286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7423" name="Oval 14">
            <a:extLst>
              <a:ext uri="{FF2B5EF4-FFF2-40B4-BE49-F238E27FC236}">
                <a16:creationId xmlns:a16="http://schemas.microsoft.com/office/drawing/2014/main" xmlns="" id="{F8457A66-57B6-41E0-BE75-E0CABE901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150" y="6096002"/>
            <a:ext cx="342900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7424" name="Line 15">
            <a:extLst>
              <a:ext uri="{FF2B5EF4-FFF2-40B4-BE49-F238E27FC236}">
                <a16:creationId xmlns:a16="http://schemas.microsoft.com/office/drawing/2014/main" xmlns="" id="{69517AF7-8162-4379-9F49-BC50251E8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4650" y="160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i="1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5" name="Line 16">
            <a:extLst>
              <a:ext uri="{FF2B5EF4-FFF2-40B4-BE49-F238E27FC236}">
                <a16:creationId xmlns:a16="http://schemas.microsoft.com/office/drawing/2014/main" xmlns="" id="{7C85EDAB-2BAB-4BDA-8503-31541B64D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465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i="1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6" name="Line 17">
            <a:extLst>
              <a:ext uri="{FF2B5EF4-FFF2-40B4-BE49-F238E27FC236}">
                <a16:creationId xmlns:a16="http://schemas.microsoft.com/office/drawing/2014/main" xmlns="" id="{194D5DE7-B240-4299-842A-1C53B7AA82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i="1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7" name="Line 18">
            <a:extLst>
              <a:ext uri="{FF2B5EF4-FFF2-40B4-BE49-F238E27FC236}">
                <a16:creationId xmlns:a16="http://schemas.microsoft.com/office/drawing/2014/main" xmlns="" id="{85F7A187-4784-4721-9DBD-2AFDC0933D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28850" y="3505200"/>
            <a:ext cx="5715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i="1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8" name="Line 19">
            <a:extLst>
              <a:ext uri="{FF2B5EF4-FFF2-40B4-BE49-F238E27FC236}">
                <a16:creationId xmlns:a16="http://schemas.microsoft.com/office/drawing/2014/main" xmlns="" id="{A757BEC5-7802-45EA-BA37-F11C355D6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8950" y="3505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i="1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9" name="Line 20">
            <a:extLst>
              <a:ext uri="{FF2B5EF4-FFF2-40B4-BE49-F238E27FC236}">
                <a16:creationId xmlns:a16="http://schemas.microsoft.com/office/drawing/2014/main" xmlns="" id="{F2A19B50-EF77-42AA-91DF-E79EBC4E70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4750" y="4343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i="1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30" name="Line 21">
            <a:extLst>
              <a:ext uri="{FF2B5EF4-FFF2-40B4-BE49-F238E27FC236}">
                <a16:creationId xmlns:a16="http://schemas.microsoft.com/office/drawing/2014/main" xmlns="" id="{CD22D57C-B620-48B1-91DA-E55BD1EC55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4343400"/>
            <a:ext cx="2857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i="1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31" name="Line 22">
            <a:extLst>
              <a:ext uri="{FF2B5EF4-FFF2-40B4-BE49-F238E27FC236}">
                <a16:creationId xmlns:a16="http://schemas.microsoft.com/office/drawing/2014/main" xmlns="" id="{9D8B78B8-CF91-4FF8-8B6A-58F5847DD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0300" y="4343400"/>
            <a:ext cx="3429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i="1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32" name="Line 23">
            <a:extLst>
              <a:ext uri="{FF2B5EF4-FFF2-40B4-BE49-F238E27FC236}">
                <a16:creationId xmlns:a16="http://schemas.microsoft.com/office/drawing/2014/main" xmlns="" id="{9A022EA2-FCB4-4E08-957C-5366356CD1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05400"/>
            <a:ext cx="3429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i="1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33" name="Line 24">
            <a:extLst>
              <a:ext uri="{FF2B5EF4-FFF2-40B4-BE49-F238E27FC236}">
                <a16:creationId xmlns:a16="http://schemas.microsoft.com/office/drawing/2014/main" xmlns="" id="{8024027B-1D56-4751-8F6B-1A6D80689B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0300" y="5105400"/>
            <a:ext cx="3429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i="1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34" name="Line 25">
            <a:extLst>
              <a:ext uri="{FF2B5EF4-FFF2-40B4-BE49-F238E27FC236}">
                <a16:creationId xmlns:a16="http://schemas.microsoft.com/office/drawing/2014/main" xmlns="" id="{D9FE8749-958F-4B7C-81DE-AD863E16B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0300" y="5791200"/>
            <a:ext cx="6286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i="1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35" name="Line 26">
            <a:extLst>
              <a:ext uri="{FF2B5EF4-FFF2-40B4-BE49-F238E27FC236}">
                <a16:creationId xmlns:a16="http://schemas.microsoft.com/office/drawing/2014/main" xmlns="" id="{10911F1F-91C5-4C1E-BE82-1E0FE7CE7D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71850" y="5105400"/>
            <a:ext cx="3429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i="1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36" name="Line 27">
            <a:extLst>
              <a:ext uri="{FF2B5EF4-FFF2-40B4-BE49-F238E27FC236}">
                <a16:creationId xmlns:a16="http://schemas.microsoft.com/office/drawing/2014/main" xmlns="" id="{58E89593-4FA9-49C4-8E60-BAC31BBF5D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2057400"/>
            <a:ext cx="1200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i="1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37" name="Line 28">
            <a:extLst>
              <a:ext uri="{FF2B5EF4-FFF2-40B4-BE49-F238E27FC236}">
                <a16:creationId xmlns:a16="http://schemas.microsoft.com/office/drawing/2014/main" xmlns="" id="{D15E4EF6-DA7E-4100-AEA2-E9388F0511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057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i="1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38" name="Line 29">
            <a:extLst>
              <a:ext uri="{FF2B5EF4-FFF2-40B4-BE49-F238E27FC236}">
                <a16:creationId xmlns:a16="http://schemas.microsoft.com/office/drawing/2014/main" xmlns="" id="{4C7FCC9C-7C42-4697-B4D6-30574996C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3300" y="6400800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i="1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39" name="Line 30">
            <a:extLst>
              <a:ext uri="{FF2B5EF4-FFF2-40B4-BE49-F238E27FC236}">
                <a16:creationId xmlns:a16="http://schemas.microsoft.com/office/drawing/2014/main" xmlns="" id="{43A0AE3E-D52C-4DCB-AB29-B3879C2B98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17526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i="1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40" name="Line 31">
            <a:extLst>
              <a:ext uri="{FF2B5EF4-FFF2-40B4-BE49-F238E27FC236}">
                <a16:creationId xmlns:a16="http://schemas.microsoft.com/office/drawing/2014/main" xmlns="" id="{5EBEDAE1-7AEB-46AE-94CD-F9E8B2F97A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4650" y="1828800"/>
            <a:ext cx="142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i="1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41" name="Oval 32">
            <a:extLst>
              <a:ext uri="{FF2B5EF4-FFF2-40B4-BE49-F238E27FC236}">
                <a16:creationId xmlns:a16="http://schemas.microsoft.com/office/drawing/2014/main" xmlns="" id="{92BA290A-28BE-4D34-8AE3-4A21E19A9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1905001"/>
            <a:ext cx="342900" cy="365125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 1</a:t>
            </a:r>
          </a:p>
        </p:txBody>
      </p:sp>
      <p:sp>
        <p:nvSpPr>
          <p:cNvPr id="17442" name="Oval 33">
            <a:extLst>
              <a:ext uri="{FF2B5EF4-FFF2-40B4-BE49-F238E27FC236}">
                <a16:creationId xmlns:a16="http://schemas.microsoft.com/office/drawing/2014/main" xmlns="" id="{66420C11-9676-4AF0-8F7F-2F34D22E3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2667002"/>
            <a:ext cx="342900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17443" name="Oval 34">
            <a:extLst>
              <a:ext uri="{FF2B5EF4-FFF2-40B4-BE49-F238E27FC236}">
                <a16:creationId xmlns:a16="http://schemas.microsoft.com/office/drawing/2014/main" xmlns="" id="{D828BCD0-B6B6-4E17-9E6B-658503F69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3429001"/>
            <a:ext cx="342900" cy="365125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 3</a:t>
            </a:r>
          </a:p>
        </p:txBody>
      </p:sp>
      <p:sp>
        <p:nvSpPr>
          <p:cNvPr id="17444" name="Oval 35">
            <a:extLst>
              <a:ext uri="{FF2B5EF4-FFF2-40B4-BE49-F238E27FC236}">
                <a16:creationId xmlns:a16="http://schemas.microsoft.com/office/drawing/2014/main" xmlns="" id="{D20F2699-8790-4496-9DAE-C54CC82F3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050" y="4114802"/>
            <a:ext cx="342900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 4</a:t>
            </a:r>
          </a:p>
        </p:txBody>
      </p:sp>
      <p:sp>
        <p:nvSpPr>
          <p:cNvPr id="17445" name="Oval 36">
            <a:extLst>
              <a:ext uri="{FF2B5EF4-FFF2-40B4-BE49-F238E27FC236}">
                <a16:creationId xmlns:a16="http://schemas.microsoft.com/office/drawing/2014/main" xmlns="" id="{B856C18C-8371-431F-BA96-3BE5A6737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038602"/>
            <a:ext cx="342900" cy="365125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17446" name="Oval 37">
            <a:extLst>
              <a:ext uri="{FF2B5EF4-FFF2-40B4-BE49-F238E27FC236}">
                <a16:creationId xmlns:a16="http://schemas.microsoft.com/office/drawing/2014/main" xmlns="" id="{48DB5E1A-40B5-444D-AE8A-4E3C769E4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953002"/>
            <a:ext cx="342900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 7</a:t>
            </a:r>
          </a:p>
        </p:txBody>
      </p:sp>
      <p:sp>
        <p:nvSpPr>
          <p:cNvPr id="17447" name="Oval 38">
            <a:extLst>
              <a:ext uri="{FF2B5EF4-FFF2-40B4-BE49-F238E27FC236}">
                <a16:creationId xmlns:a16="http://schemas.microsoft.com/office/drawing/2014/main" xmlns="" id="{47FC5439-E315-41B4-BC44-DD05994B1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0" y="4953002"/>
            <a:ext cx="342900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 8</a:t>
            </a:r>
          </a:p>
        </p:txBody>
      </p:sp>
      <p:sp>
        <p:nvSpPr>
          <p:cNvPr id="17448" name="Oval 39">
            <a:extLst>
              <a:ext uri="{FF2B5EF4-FFF2-40B4-BE49-F238E27FC236}">
                <a16:creationId xmlns:a16="http://schemas.microsoft.com/office/drawing/2014/main" xmlns="" id="{DBAE7589-9B3D-4328-B061-EA644B0AE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050" y="4953002"/>
            <a:ext cx="342900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17449" name="Oval 40">
            <a:extLst>
              <a:ext uri="{FF2B5EF4-FFF2-40B4-BE49-F238E27FC236}">
                <a16:creationId xmlns:a16="http://schemas.microsoft.com/office/drawing/2014/main" xmlns="" id="{B3B24D2F-9D3C-4856-9B9A-8901C6C6D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5715002"/>
            <a:ext cx="342900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17450" name="Oval 41">
            <a:extLst>
              <a:ext uri="{FF2B5EF4-FFF2-40B4-BE49-F238E27FC236}">
                <a16:creationId xmlns:a16="http://schemas.microsoft.com/office/drawing/2014/main" xmlns="" id="{3508D81C-B812-4D72-80DA-6ECBB8EFC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0" y="6324602"/>
            <a:ext cx="342900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 10</a:t>
            </a:r>
          </a:p>
        </p:txBody>
      </p:sp>
      <p:sp>
        <p:nvSpPr>
          <p:cNvPr id="17451" name="Oval 42">
            <a:extLst>
              <a:ext uri="{FF2B5EF4-FFF2-40B4-BE49-F238E27FC236}">
                <a16:creationId xmlns:a16="http://schemas.microsoft.com/office/drawing/2014/main" xmlns="" id="{AE41F3EF-7674-4770-9206-25E44CC11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324602"/>
            <a:ext cx="342900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17452" name="Line 43">
            <a:extLst>
              <a:ext uri="{FF2B5EF4-FFF2-40B4-BE49-F238E27FC236}">
                <a16:creationId xmlns:a16="http://schemas.microsoft.com/office/drawing/2014/main" xmlns="" id="{5A194B3A-BE3F-4E20-94E5-EF83D6695D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795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i="1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53" name="Line 44">
            <a:extLst>
              <a:ext uri="{FF2B5EF4-FFF2-40B4-BE49-F238E27FC236}">
                <a16:creationId xmlns:a16="http://schemas.microsoft.com/office/drawing/2014/main" xmlns="" id="{7CD061B6-B6F0-45BC-9241-A91321377D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795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i="1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54" name="Line 45">
            <a:extLst>
              <a:ext uri="{FF2B5EF4-FFF2-40B4-BE49-F238E27FC236}">
                <a16:creationId xmlns:a16="http://schemas.microsoft.com/office/drawing/2014/main" xmlns="" id="{D9605CD6-67DC-4A18-BB3D-AC5DF32DDC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57875" y="3763027"/>
            <a:ext cx="5143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i="1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55" name="Line 46">
            <a:extLst>
              <a:ext uri="{FF2B5EF4-FFF2-40B4-BE49-F238E27FC236}">
                <a16:creationId xmlns:a16="http://schemas.microsoft.com/office/drawing/2014/main" xmlns="" id="{C8BE3FD3-5C97-42B2-88E0-736F8926A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733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i="1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56" name="Line 47">
            <a:extLst>
              <a:ext uri="{FF2B5EF4-FFF2-40B4-BE49-F238E27FC236}">
                <a16:creationId xmlns:a16="http://schemas.microsoft.com/office/drawing/2014/main" xmlns="" id="{1D490F88-1A36-436A-96B6-29894F34F3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4343400"/>
            <a:ext cx="28575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i="1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57" name="Line 48">
            <a:extLst>
              <a:ext uri="{FF2B5EF4-FFF2-40B4-BE49-F238E27FC236}">
                <a16:creationId xmlns:a16="http://schemas.microsoft.com/office/drawing/2014/main" xmlns="" id="{36B078AD-F653-4172-B130-6673413F7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2150" y="4343400"/>
            <a:ext cx="3429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i="1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58" name="Line 49">
            <a:extLst>
              <a:ext uri="{FF2B5EF4-FFF2-40B4-BE49-F238E27FC236}">
                <a16:creationId xmlns:a16="http://schemas.microsoft.com/office/drawing/2014/main" xmlns="" id="{98525134-3EBC-4E35-B8FA-7B13D25572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334000"/>
            <a:ext cx="4000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i="1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59" name="Line 50">
            <a:extLst>
              <a:ext uri="{FF2B5EF4-FFF2-40B4-BE49-F238E27FC236}">
                <a16:creationId xmlns:a16="http://schemas.microsoft.com/office/drawing/2014/main" xmlns="" id="{8BF6922F-C855-477C-9EA8-A48D1E748B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6450" y="5334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i="1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60" name="Line 51">
            <a:extLst>
              <a:ext uri="{FF2B5EF4-FFF2-40B4-BE49-F238E27FC236}">
                <a16:creationId xmlns:a16="http://schemas.microsoft.com/office/drawing/2014/main" xmlns="" id="{B0546788-941D-488F-8D1A-C59279BA39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6019800"/>
            <a:ext cx="4000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i="1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61" name="Line 52">
            <a:extLst>
              <a:ext uri="{FF2B5EF4-FFF2-40B4-BE49-F238E27FC236}">
                <a16:creationId xmlns:a16="http://schemas.microsoft.com/office/drawing/2014/main" xmlns="" id="{9CA649C8-5702-4252-994E-E59F0B77AA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5334000"/>
            <a:ext cx="74295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i="1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62" name="Line 53">
            <a:extLst>
              <a:ext uri="{FF2B5EF4-FFF2-40B4-BE49-F238E27FC236}">
                <a16:creationId xmlns:a16="http://schemas.microsoft.com/office/drawing/2014/main" xmlns="" id="{BC046806-B5E2-4E24-9BA3-491B7BA00E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9500" y="449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i="1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63" name="Line 54">
            <a:extLst>
              <a:ext uri="{FF2B5EF4-FFF2-40B4-BE49-F238E27FC236}">
                <a16:creationId xmlns:a16="http://schemas.microsoft.com/office/drawing/2014/main" xmlns="" id="{58A9C409-8303-453C-B1B5-4CD20E399F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14900" y="2057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i="1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64" name="Line 55">
            <a:extLst>
              <a:ext uri="{FF2B5EF4-FFF2-40B4-BE49-F238E27FC236}">
                <a16:creationId xmlns:a16="http://schemas.microsoft.com/office/drawing/2014/main" xmlns="" id="{C7CF7586-7B1E-4CA5-8EC1-27ACAE4FB0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900" y="20574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i="1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65" name="Line 56">
            <a:extLst>
              <a:ext uri="{FF2B5EF4-FFF2-40B4-BE49-F238E27FC236}">
                <a16:creationId xmlns:a16="http://schemas.microsoft.com/office/drawing/2014/main" xmlns="" id="{629FE96B-04AC-4887-94FA-C90CDAF297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6550" y="56388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i="1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66" name="Line 57">
            <a:extLst>
              <a:ext uri="{FF2B5EF4-FFF2-40B4-BE49-F238E27FC236}">
                <a16:creationId xmlns:a16="http://schemas.microsoft.com/office/drawing/2014/main" xmlns="" id="{19C80C85-0BE9-4505-B76F-7D0DA0AF44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29550" y="29718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i="1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67" name="Line 58">
            <a:extLst>
              <a:ext uri="{FF2B5EF4-FFF2-40B4-BE49-F238E27FC236}">
                <a16:creationId xmlns:a16="http://schemas.microsoft.com/office/drawing/2014/main" xmlns="" id="{0BC6D5C1-A824-4A75-B070-81AAE6F5C2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29400" y="2133600"/>
            <a:ext cx="120015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i="1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68" name="Text Box 59">
            <a:extLst>
              <a:ext uri="{FF2B5EF4-FFF2-40B4-BE49-F238E27FC236}">
                <a16:creationId xmlns:a16="http://schemas.microsoft.com/office/drawing/2014/main" xmlns="" id="{DB6DFA35-E2DF-4A0A-A0CD-BB7BC601E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918075"/>
            <a:ext cx="5437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R1</a:t>
            </a:r>
          </a:p>
        </p:txBody>
      </p:sp>
      <p:sp>
        <p:nvSpPr>
          <p:cNvPr id="17469" name="Text Box 60">
            <a:extLst>
              <a:ext uri="{FF2B5EF4-FFF2-40B4-BE49-F238E27FC236}">
                <a16:creationId xmlns:a16="http://schemas.microsoft.com/office/drawing/2014/main" xmlns="" id="{F0383F29-4167-4163-86AF-9015FF048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4419600"/>
            <a:ext cx="5437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R2</a:t>
            </a:r>
          </a:p>
        </p:txBody>
      </p:sp>
      <p:sp>
        <p:nvSpPr>
          <p:cNvPr id="17470" name="Text Box 61">
            <a:extLst>
              <a:ext uri="{FF2B5EF4-FFF2-40B4-BE49-F238E27FC236}">
                <a16:creationId xmlns:a16="http://schemas.microsoft.com/office/drawing/2014/main" xmlns="" id="{324D7DF7-4941-48A1-8512-5E0BD57EB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3124200"/>
            <a:ext cx="5437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R3</a:t>
            </a:r>
          </a:p>
        </p:txBody>
      </p:sp>
      <p:sp>
        <p:nvSpPr>
          <p:cNvPr id="17471" name="Text Box 62">
            <a:extLst>
              <a:ext uri="{FF2B5EF4-FFF2-40B4-BE49-F238E27FC236}">
                <a16:creationId xmlns:a16="http://schemas.microsoft.com/office/drawing/2014/main" xmlns="" id="{EFB0805E-46D4-4B5F-B2C8-6E40027DE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676400"/>
            <a:ext cx="5437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R4</a:t>
            </a:r>
          </a:p>
        </p:txBody>
      </p:sp>
      <p:sp>
        <p:nvSpPr>
          <p:cNvPr id="17472" name="Text Box 63">
            <a:extLst>
              <a:ext uri="{FF2B5EF4-FFF2-40B4-BE49-F238E27FC236}">
                <a16:creationId xmlns:a16="http://schemas.microsoft.com/office/drawing/2014/main" xmlns="" id="{BB7652A8-72DC-436D-BA60-BAA8F6D41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711202"/>
            <a:ext cx="26486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u="sng" dirty="0">
                <a:solidFill>
                  <a:srgbClr val="000000"/>
                </a:solidFill>
              </a:rPr>
              <a:t>FLOW CHART</a:t>
            </a:r>
          </a:p>
        </p:txBody>
      </p:sp>
      <p:sp>
        <p:nvSpPr>
          <p:cNvPr id="17473" name="Text Box 64">
            <a:extLst>
              <a:ext uri="{FF2B5EF4-FFF2-40B4-BE49-F238E27FC236}">
                <a16:creationId xmlns:a16="http://schemas.microsoft.com/office/drawing/2014/main" xmlns="" id="{1B9800CF-A1D3-41E4-AB61-83266EA9F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3767" y="711202"/>
            <a:ext cx="26612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u="sng">
                <a:solidFill>
                  <a:srgbClr val="000000"/>
                </a:solidFill>
              </a:rPr>
              <a:t>FLOW GRAPH</a:t>
            </a:r>
          </a:p>
        </p:txBody>
      </p:sp>
      <p:sp>
        <p:nvSpPr>
          <p:cNvPr id="17474" name="Oval 65">
            <a:extLst>
              <a:ext uri="{FF2B5EF4-FFF2-40B4-BE49-F238E27FC236}">
                <a16:creationId xmlns:a16="http://schemas.microsoft.com/office/drawing/2014/main" xmlns="" id="{93845358-AC09-4370-976D-CFC7A8018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1219202"/>
            <a:ext cx="342900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17475" name="Line 66">
            <a:extLst>
              <a:ext uri="{FF2B5EF4-FFF2-40B4-BE49-F238E27FC236}">
                <a16:creationId xmlns:a16="http://schemas.microsoft.com/office/drawing/2014/main" xmlns="" id="{51B73A9F-4548-45CE-BBAD-5C197ED019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7950" y="160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i="1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xmlns="" id="{04747918-948A-4BB5-AC1E-64C9F2BB48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6364" y="228600"/>
            <a:ext cx="649605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Independent Program Paths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xmlns="" id="{741B871F-A216-4355-8317-AF4EC88A21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219200"/>
            <a:ext cx="7620000" cy="50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Defined as a path through the program from the start node until the end node that introduces at least one new set of processing statements or a new condition (i.e., new nodes)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Must move along </a:t>
            </a:r>
            <a:r>
              <a:rPr lang="en-US" altLang="en-US" sz="2400" u="sng" dirty="0"/>
              <a:t>at least one</a:t>
            </a:r>
            <a:r>
              <a:rPr lang="en-US" altLang="en-US" sz="2400" dirty="0"/>
              <a:t> edge that has not been traversed before by a previous path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Basis set for flow graph on previous slide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Path 1: 0-1-11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Path 2: 0-1-2-3-4-5-10-1-11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Path 3: 0-1-2-3-6-8-9-10-1-11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Path 4: 0-1-2-3-6-7-9-10-1-11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</a:t>
            </a:r>
            <a:r>
              <a:rPr lang="en-US" altLang="en-US" sz="2400" u="sng" dirty="0"/>
              <a:t>number of paths</a:t>
            </a:r>
            <a:r>
              <a:rPr lang="en-US" altLang="en-US" sz="2400" dirty="0"/>
              <a:t> in the basis set is determined by the </a:t>
            </a:r>
            <a:r>
              <a:rPr lang="en-US" altLang="en-US" sz="2400" u="sng" dirty="0"/>
              <a:t>cyclomatic complexity</a:t>
            </a:r>
          </a:p>
        </p:txBody>
      </p:sp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xmlns="" id="{3652ED44-62C0-49D5-8991-2C540188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60160C7F-5EEF-44FC-9B6D-37B395BE3D63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7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xmlns="" id="{699BB797-C21F-44F6-8198-5E1036BE86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6629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Cyclomatic Complexity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xmlns="" id="{9E1E9CDD-459E-4F31-83CC-9548C3EB8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3983" y="1102290"/>
            <a:ext cx="7835030" cy="552711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Provides a quantitative measure of the </a:t>
            </a:r>
            <a:r>
              <a:rPr lang="en-US" altLang="en-US" u="sng" dirty="0"/>
              <a:t>logical complexity</a:t>
            </a:r>
            <a:r>
              <a:rPr lang="en-US" altLang="en-US" dirty="0"/>
              <a:t> of a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Defines the </a:t>
            </a:r>
            <a:r>
              <a:rPr lang="en-US" altLang="en-US" u="sng" dirty="0"/>
              <a:t>number of independent paths</a:t>
            </a:r>
            <a:r>
              <a:rPr lang="en-US" altLang="en-US" dirty="0"/>
              <a:t> in the basis set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Provides an </a:t>
            </a:r>
            <a:r>
              <a:rPr lang="en-US" altLang="en-US" u="sng" dirty="0"/>
              <a:t>upper bound</a:t>
            </a:r>
            <a:r>
              <a:rPr lang="en-US" altLang="en-US" dirty="0"/>
              <a:t> for the number of tests that must be conducted to ensure </a:t>
            </a:r>
            <a:r>
              <a:rPr lang="en-US" altLang="en-US" u="sng" dirty="0"/>
              <a:t>all statements</a:t>
            </a:r>
            <a:r>
              <a:rPr lang="en-US" altLang="en-US" dirty="0"/>
              <a:t> have been executed </a:t>
            </a:r>
            <a:r>
              <a:rPr lang="en-US" altLang="en-US" u="sng" dirty="0"/>
              <a:t>at least once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Can be computed </a:t>
            </a:r>
            <a:r>
              <a:rPr lang="en-US" altLang="en-US" u="sng" dirty="0"/>
              <a:t>three</a:t>
            </a:r>
            <a:r>
              <a:rPr lang="en-US" altLang="en-US" dirty="0"/>
              <a:t> ways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The number of regions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V(G) = E – N + 2, where E is the number of edges and N is the number of nodes in graph 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V(G) = P + 1,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where P is the number of predicate nodes in the flow graph 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Results in the following equations for the example flow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Number of regions = 4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V(G) = 14 edges – 12 nodes + 2 = 4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V(G) = 3 predicate nodes + 1 = 4</a:t>
            </a:r>
            <a:endParaRPr lang="en-US" altLang="en-US" sz="1800" dirty="0">
              <a:solidFill>
                <a:srgbClr val="FF0000"/>
              </a:solidFill>
            </a:endParaRPr>
          </a:p>
        </p:txBody>
      </p:sp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xmlns="" id="{88A32DD0-907A-4779-A5BE-30F00EA5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7D83B30A-8910-43C5-80D7-604234BE3F81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8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xmlns="" id="{9C32E47D-44A9-4164-B8A9-2CF137EB5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6647" y="381000"/>
            <a:ext cx="7162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Deriving the Basis Set and Test Cases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xmlns="" id="{03985534-FDF0-4BB4-83DC-25C3351333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just" eaLnBrk="1" hangingPunct="1">
              <a:buFontTx/>
              <a:buAutoNum type="arabicParenR"/>
            </a:pPr>
            <a:r>
              <a:rPr lang="en-US" altLang="en-US" dirty="0"/>
              <a:t>Using the design or code as a foundation, draw a corresponding flow graph</a:t>
            </a:r>
          </a:p>
          <a:p>
            <a:pPr marL="609600" indent="-609600" algn="just" eaLnBrk="1" hangingPunct="1">
              <a:buFontTx/>
              <a:buAutoNum type="arabicParenR"/>
            </a:pPr>
            <a:r>
              <a:rPr lang="en-US" altLang="en-US" dirty="0"/>
              <a:t>Determine the cyclomatic complexity of the resultant flow graph</a:t>
            </a:r>
          </a:p>
          <a:p>
            <a:pPr marL="609600" indent="-609600" algn="just" eaLnBrk="1" hangingPunct="1">
              <a:buFontTx/>
              <a:buAutoNum type="arabicParenR"/>
            </a:pPr>
            <a:r>
              <a:rPr lang="en-US" altLang="en-US" dirty="0"/>
              <a:t>Determine a basis set of linearly independent paths</a:t>
            </a:r>
          </a:p>
          <a:p>
            <a:pPr marL="609600" indent="-609600" algn="just" eaLnBrk="1" hangingPunct="1">
              <a:buFontTx/>
              <a:buAutoNum type="arabicParenR"/>
            </a:pPr>
            <a:r>
              <a:rPr lang="en-US" altLang="en-US" dirty="0"/>
              <a:t>Prepare test cases that will force execution of each path in the basis set</a:t>
            </a:r>
          </a:p>
        </p:txBody>
      </p:sp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xmlns="" id="{BDB512E5-4DD8-47A0-81CD-63518704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1B893316-6C94-4E7A-94FC-EC7F95185352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9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1735</Words>
  <Application>Microsoft Office PowerPoint</Application>
  <PresentationFormat>On-screen Show (4:3)</PresentationFormat>
  <Paragraphs>311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White-box Testing</vt:lpstr>
      <vt:lpstr>White-box Testing</vt:lpstr>
      <vt:lpstr>Basis Path Testing</vt:lpstr>
      <vt:lpstr>Flow Graph Notation</vt:lpstr>
      <vt:lpstr>Flow Graph Example</vt:lpstr>
      <vt:lpstr>Independent Program Paths</vt:lpstr>
      <vt:lpstr>Cyclomatic Complexity</vt:lpstr>
      <vt:lpstr>Deriving the Basis Set and Test Cases</vt:lpstr>
      <vt:lpstr>Slide 10</vt:lpstr>
      <vt:lpstr>A Second Flow Graph Example</vt:lpstr>
      <vt:lpstr>A Sample Function to Diagram and Analyze</vt:lpstr>
      <vt:lpstr>A Sample Function to Diagram and Analyze</vt:lpstr>
      <vt:lpstr>Graph Matrices</vt:lpstr>
      <vt:lpstr>Graph Matrices</vt:lpstr>
      <vt:lpstr>Validation Testing</vt:lpstr>
      <vt:lpstr>Slide 17</vt:lpstr>
      <vt:lpstr>Slide 18</vt:lpstr>
      <vt:lpstr>Alpha and Beta Testing</vt:lpstr>
      <vt:lpstr>Slide 20</vt:lpstr>
      <vt:lpstr>System Testing</vt:lpstr>
      <vt:lpstr>Slide 22</vt:lpstr>
      <vt:lpstr>Slide 23</vt:lpstr>
      <vt:lpstr>Slide 24</vt:lpstr>
      <vt:lpstr>Slide 25</vt:lpstr>
      <vt:lpstr>Revision Questions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6</cp:revision>
  <dcterms:created xsi:type="dcterms:W3CDTF">2020-10-24T03:24:10Z</dcterms:created>
  <dcterms:modified xsi:type="dcterms:W3CDTF">2020-10-27T10:47:36Z</dcterms:modified>
</cp:coreProperties>
</file>