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0" r:id="rId2"/>
    <p:sldId id="290" r:id="rId3"/>
    <p:sldId id="291" r:id="rId4"/>
    <p:sldId id="260" r:id="rId5"/>
    <p:sldId id="261" r:id="rId6"/>
    <p:sldId id="262" r:id="rId7"/>
    <p:sldId id="263" r:id="rId8"/>
    <p:sldId id="285" r:id="rId9"/>
    <p:sldId id="28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5" r:id="rId18"/>
    <p:sldId id="287" r:id="rId19"/>
    <p:sldId id="276" r:id="rId20"/>
    <p:sldId id="288" r:id="rId21"/>
    <p:sldId id="289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66890-78F8-4346-BD01-377E2BFE9FE2}" type="doc">
      <dgm:prSet loTypeId="urn:microsoft.com/office/officeart/2005/8/layout/hierarchy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5B68BF-395E-48CC-AA88-68D688FD5CBE}">
      <dgm:prSet phldrT="[Text]"/>
      <dgm:spPr/>
      <dgm:t>
        <a:bodyPr/>
        <a:lstStyle/>
        <a:p>
          <a:pPr algn="ctr"/>
          <a:r>
            <a:rPr lang="en-US" b="1" dirty="0" smtClean="0"/>
            <a:t>Levels of TDD</a:t>
          </a:r>
          <a:endParaRPr lang="en-US" b="1" dirty="0"/>
        </a:p>
      </dgm:t>
    </dgm:pt>
    <dgm:pt modelId="{E1FE614E-3A2B-4DA0-95C3-9F57E602C3F1}" type="parTrans" cxnId="{2DC1D69F-1016-4605-85CF-8C68CF681E67}">
      <dgm:prSet/>
      <dgm:spPr/>
      <dgm:t>
        <a:bodyPr/>
        <a:lstStyle/>
        <a:p>
          <a:pPr algn="ctr"/>
          <a:endParaRPr lang="en-US"/>
        </a:p>
      </dgm:t>
    </dgm:pt>
    <dgm:pt modelId="{AB4AF9FF-FD3B-485E-AE4E-8853D85CB703}" type="sibTrans" cxnId="{2DC1D69F-1016-4605-85CF-8C68CF681E67}">
      <dgm:prSet/>
      <dgm:spPr/>
      <dgm:t>
        <a:bodyPr/>
        <a:lstStyle/>
        <a:p>
          <a:pPr algn="ctr"/>
          <a:endParaRPr lang="en-US"/>
        </a:p>
      </dgm:t>
    </dgm:pt>
    <dgm:pt modelId="{993755D5-2352-493A-9B14-F2A1A4C7A1F3}">
      <dgm:prSet phldrT="[Text]"/>
      <dgm:spPr/>
      <dgm:t>
        <a:bodyPr/>
        <a:lstStyle/>
        <a:p>
          <a:pPr algn="ctr"/>
          <a:r>
            <a:rPr lang="en-US" b="1" smtClean="0"/>
            <a:t>Acceptance TDD</a:t>
          </a:r>
          <a:endParaRPr lang="en-US" b="1" dirty="0"/>
        </a:p>
      </dgm:t>
    </dgm:pt>
    <dgm:pt modelId="{4FE541CB-75DC-48D3-AE5C-BA526BFD5FA2}" type="parTrans" cxnId="{832909BE-9996-4207-8017-574ADCBE821D}">
      <dgm:prSet/>
      <dgm:spPr/>
      <dgm:t>
        <a:bodyPr/>
        <a:lstStyle/>
        <a:p>
          <a:pPr algn="ctr"/>
          <a:endParaRPr lang="en-US"/>
        </a:p>
      </dgm:t>
    </dgm:pt>
    <dgm:pt modelId="{6692A9E8-08BA-42B8-B1A7-588ED4F2A6C6}" type="sibTrans" cxnId="{832909BE-9996-4207-8017-574ADCBE821D}">
      <dgm:prSet/>
      <dgm:spPr/>
      <dgm:t>
        <a:bodyPr/>
        <a:lstStyle/>
        <a:p>
          <a:pPr algn="ctr"/>
          <a:endParaRPr lang="en-US"/>
        </a:p>
      </dgm:t>
    </dgm:pt>
    <dgm:pt modelId="{D5990D11-9F17-47AD-8355-370D125CAD87}">
      <dgm:prSet phldrT="[Text]"/>
      <dgm:spPr/>
      <dgm:t>
        <a:bodyPr/>
        <a:lstStyle/>
        <a:p>
          <a:pPr algn="ctr"/>
          <a:r>
            <a:rPr lang="en-US" b="1" smtClean="0"/>
            <a:t>Developer TDD</a:t>
          </a:r>
          <a:endParaRPr lang="en-US" b="1" dirty="0"/>
        </a:p>
      </dgm:t>
    </dgm:pt>
    <dgm:pt modelId="{5D3A2F69-0B66-4A2C-B97E-0CA4637D404E}" type="sibTrans" cxnId="{94402904-13B2-4B59-ABFD-62FA481D44A5}">
      <dgm:prSet/>
      <dgm:spPr/>
      <dgm:t>
        <a:bodyPr/>
        <a:lstStyle/>
        <a:p>
          <a:pPr algn="ctr"/>
          <a:endParaRPr lang="en-US"/>
        </a:p>
      </dgm:t>
    </dgm:pt>
    <dgm:pt modelId="{2B2E66F5-3E90-4F1D-9018-65067885ED2F}" type="parTrans" cxnId="{94402904-13B2-4B59-ABFD-62FA481D44A5}">
      <dgm:prSet/>
      <dgm:spPr/>
      <dgm:t>
        <a:bodyPr/>
        <a:lstStyle/>
        <a:p>
          <a:pPr algn="ctr"/>
          <a:endParaRPr lang="en-US"/>
        </a:p>
      </dgm:t>
    </dgm:pt>
    <dgm:pt modelId="{A125AA00-B5C6-47F4-AEDA-3FFF4D998A04}" type="pres">
      <dgm:prSet presAssocID="{D8E66890-78F8-4346-BD01-377E2BFE9F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F29213-8620-419C-A4C0-C7AFB450D54A}" type="pres">
      <dgm:prSet presAssocID="{525B68BF-395E-48CC-AA88-68D688FD5CBE}" presName="hierRoot1" presStyleCnt="0"/>
      <dgm:spPr/>
    </dgm:pt>
    <dgm:pt modelId="{CB2E418C-E428-46C5-A8E4-8304994A79F6}" type="pres">
      <dgm:prSet presAssocID="{525B68BF-395E-48CC-AA88-68D688FD5CBE}" presName="composite" presStyleCnt="0"/>
      <dgm:spPr/>
    </dgm:pt>
    <dgm:pt modelId="{C2FFBE57-955D-4CF2-86B2-2D990E072512}" type="pres">
      <dgm:prSet presAssocID="{525B68BF-395E-48CC-AA88-68D688FD5CBE}" presName="background" presStyleLbl="node0" presStyleIdx="0" presStyleCnt="1"/>
      <dgm:spPr/>
    </dgm:pt>
    <dgm:pt modelId="{A9898052-EB1F-40D4-A45F-13EDC2880C5B}" type="pres">
      <dgm:prSet presAssocID="{525B68BF-395E-48CC-AA88-68D688FD5CBE}" presName="text" presStyleLbl="fgAcc0" presStyleIdx="0" presStyleCnt="1" custScaleX="83866" custScaleY="390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573C1A-4D08-4951-AEF5-62A0908A2316}" type="pres">
      <dgm:prSet presAssocID="{525B68BF-395E-48CC-AA88-68D688FD5CBE}" presName="hierChild2" presStyleCnt="0"/>
      <dgm:spPr/>
    </dgm:pt>
    <dgm:pt modelId="{38B6C521-4025-4071-913D-893EA6EB7A35}" type="pres">
      <dgm:prSet presAssocID="{4FE541CB-75DC-48D3-AE5C-BA526BFD5FA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F511C8B-8B3F-4B37-AD71-4EBA7BFADF41}" type="pres">
      <dgm:prSet presAssocID="{993755D5-2352-493A-9B14-F2A1A4C7A1F3}" presName="hierRoot2" presStyleCnt="0"/>
      <dgm:spPr/>
    </dgm:pt>
    <dgm:pt modelId="{541BA64A-C862-4093-9EFB-84A3B9224988}" type="pres">
      <dgm:prSet presAssocID="{993755D5-2352-493A-9B14-F2A1A4C7A1F3}" presName="composite2" presStyleCnt="0"/>
      <dgm:spPr/>
    </dgm:pt>
    <dgm:pt modelId="{31D9E113-B721-4F9C-BD04-E5ECBE9CC8F9}" type="pres">
      <dgm:prSet presAssocID="{993755D5-2352-493A-9B14-F2A1A4C7A1F3}" presName="background2" presStyleLbl="node2" presStyleIdx="0" presStyleCnt="2"/>
      <dgm:spPr/>
    </dgm:pt>
    <dgm:pt modelId="{A59B7E64-77A6-4E06-A5E6-FAE7D264AED6}" type="pres">
      <dgm:prSet presAssocID="{993755D5-2352-493A-9B14-F2A1A4C7A1F3}" presName="text2" presStyleLbl="fgAcc2" presStyleIdx="0" presStyleCnt="2" custScaleX="64861" custScaleY="375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83A4E-76E9-4132-A387-2E5193CF824C}" type="pres">
      <dgm:prSet presAssocID="{993755D5-2352-493A-9B14-F2A1A4C7A1F3}" presName="hierChild3" presStyleCnt="0"/>
      <dgm:spPr/>
    </dgm:pt>
    <dgm:pt modelId="{E8588421-1E03-46DF-A323-C2B090031E03}" type="pres">
      <dgm:prSet presAssocID="{2B2E66F5-3E90-4F1D-9018-65067885ED2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255E0EC-5311-45FA-9C32-B7A54AB4C1C5}" type="pres">
      <dgm:prSet presAssocID="{D5990D11-9F17-47AD-8355-370D125CAD87}" presName="hierRoot2" presStyleCnt="0"/>
      <dgm:spPr/>
    </dgm:pt>
    <dgm:pt modelId="{5792CD1E-05B1-4F76-8E7E-F27289D60A03}" type="pres">
      <dgm:prSet presAssocID="{D5990D11-9F17-47AD-8355-370D125CAD87}" presName="composite2" presStyleCnt="0"/>
      <dgm:spPr/>
    </dgm:pt>
    <dgm:pt modelId="{F0DD65DC-2174-4F3F-A650-79784CC3AF75}" type="pres">
      <dgm:prSet presAssocID="{D5990D11-9F17-47AD-8355-370D125CAD87}" presName="background2" presStyleLbl="node2" presStyleIdx="1" presStyleCnt="2"/>
      <dgm:spPr/>
    </dgm:pt>
    <dgm:pt modelId="{BE4AF3FC-40A3-4138-B56C-662352FF19D4}" type="pres">
      <dgm:prSet presAssocID="{D5990D11-9F17-47AD-8355-370D125CAD87}" presName="text2" presStyleLbl="fgAcc2" presStyleIdx="1" presStyleCnt="2" custScaleX="66349" custScaleY="32870" custLinFactNeighborX="964" custLinFactNeighborY="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2FC1A-3A7B-4E4B-9D06-B2FA075C9B8D}" type="pres">
      <dgm:prSet presAssocID="{D5990D11-9F17-47AD-8355-370D125CAD87}" presName="hierChild3" presStyleCnt="0"/>
      <dgm:spPr/>
    </dgm:pt>
  </dgm:ptLst>
  <dgm:cxnLst>
    <dgm:cxn modelId="{5C712702-0C1C-4DD7-A9B6-5EAB871A1A4A}" type="presOf" srcId="{D5990D11-9F17-47AD-8355-370D125CAD87}" destId="{BE4AF3FC-40A3-4138-B56C-662352FF19D4}" srcOrd="0" destOrd="0" presId="urn:microsoft.com/office/officeart/2005/8/layout/hierarchy1"/>
    <dgm:cxn modelId="{2DC1D69F-1016-4605-85CF-8C68CF681E67}" srcId="{D8E66890-78F8-4346-BD01-377E2BFE9FE2}" destId="{525B68BF-395E-48CC-AA88-68D688FD5CBE}" srcOrd="0" destOrd="0" parTransId="{E1FE614E-3A2B-4DA0-95C3-9F57E602C3F1}" sibTransId="{AB4AF9FF-FD3B-485E-AE4E-8853D85CB703}"/>
    <dgm:cxn modelId="{A442F427-124D-463F-8AD2-9B65243FF917}" type="presOf" srcId="{525B68BF-395E-48CC-AA88-68D688FD5CBE}" destId="{A9898052-EB1F-40D4-A45F-13EDC2880C5B}" srcOrd="0" destOrd="0" presId="urn:microsoft.com/office/officeart/2005/8/layout/hierarchy1"/>
    <dgm:cxn modelId="{1C4E77B7-6FCF-41DA-8C32-FAA288859AEC}" type="presOf" srcId="{993755D5-2352-493A-9B14-F2A1A4C7A1F3}" destId="{A59B7E64-77A6-4E06-A5E6-FAE7D264AED6}" srcOrd="0" destOrd="0" presId="urn:microsoft.com/office/officeart/2005/8/layout/hierarchy1"/>
    <dgm:cxn modelId="{551027F6-6123-4D8E-92B3-89638AA73AF4}" type="presOf" srcId="{D8E66890-78F8-4346-BD01-377E2BFE9FE2}" destId="{A125AA00-B5C6-47F4-AEDA-3FFF4D998A04}" srcOrd="0" destOrd="0" presId="urn:microsoft.com/office/officeart/2005/8/layout/hierarchy1"/>
    <dgm:cxn modelId="{3B3F0B8A-5404-4A83-87E0-A2C9725FC090}" type="presOf" srcId="{2B2E66F5-3E90-4F1D-9018-65067885ED2F}" destId="{E8588421-1E03-46DF-A323-C2B090031E03}" srcOrd="0" destOrd="0" presId="urn:microsoft.com/office/officeart/2005/8/layout/hierarchy1"/>
    <dgm:cxn modelId="{28ECDBD8-51F2-4F51-86DE-8B8BF9697DAA}" type="presOf" srcId="{4FE541CB-75DC-48D3-AE5C-BA526BFD5FA2}" destId="{38B6C521-4025-4071-913D-893EA6EB7A35}" srcOrd="0" destOrd="0" presId="urn:microsoft.com/office/officeart/2005/8/layout/hierarchy1"/>
    <dgm:cxn modelId="{94402904-13B2-4B59-ABFD-62FA481D44A5}" srcId="{525B68BF-395E-48CC-AA88-68D688FD5CBE}" destId="{D5990D11-9F17-47AD-8355-370D125CAD87}" srcOrd="1" destOrd="0" parTransId="{2B2E66F5-3E90-4F1D-9018-65067885ED2F}" sibTransId="{5D3A2F69-0B66-4A2C-B97E-0CA4637D404E}"/>
    <dgm:cxn modelId="{832909BE-9996-4207-8017-574ADCBE821D}" srcId="{525B68BF-395E-48CC-AA88-68D688FD5CBE}" destId="{993755D5-2352-493A-9B14-F2A1A4C7A1F3}" srcOrd="0" destOrd="0" parTransId="{4FE541CB-75DC-48D3-AE5C-BA526BFD5FA2}" sibTransId="{6692A9E8-08BA-42B8-B1A7-588ED4F2A6C6}"/>
    <dgm:cxn modelId="{8E727B01-6FF7-4401-B014-F8DAABF73524}" type="presParOf" srcId="{A125AA00-B5C6-47F4-AEDA-3FFF4D998A04}" destId="{E7F29213-8620-419C-A4C0-C7AFB450D54A}" srcOrd="0" destOrd="0" presId="urn:microsoft.com/office/officeart/2005/8/layout/hierarchy1"/>
    <dgm:cxn modelId="{805BAFF2-300C-441A-9A5F-F6B89D3099E1}" type="presParOf" srcId="{E7F29213-8620-419C-A4C0-C7AFB450D54A}" destId="{CB2E418C-E428-46C5-A8E4-8304994A79F6}" srcOrd="0" destOrd="0" presId="urn:microsoft.com/office/officeart/2005/8/layout/hierarchy1"/>
    <dgm:cxn modelId="{9C42D355-C67C-4815-AD05-5DE5F3960992}" type="presParOf" srcId="{CB2E418C-E428-46C5-A8E4-8304994A79F6}" destId="{C2FFBE57-955D-4CF2-86B2-2D990E072512}" srcOrd="0" destOrd="0" presId="urn:microsoft.com/office/officeart/2005/8/layout/hierarchy1"/>
    <dgm:cxn modelId="{CDC585D8-6DE4-4EC4-98BD-5A74F41206C7}" type="presParOf" srcId="{CB2E418C-E428-46C5-A8E4-8304994A79F6}" destId="{A9898052-EB1F-40D4-A45F-13EDC2880C5B}" srcOrd="1" destOrd="0" presId="urn:microsoft.com/office/officeart/2005/8/layout/hierarchy1"/>
    <dgm:cxn modelId="{2BD5374F-675A-41C9-B0AA-051C9CA1C71F}" type="presParOf" srcId="{E7F29213-8620-419C-A4C0-C7AFB450D54A}" destId="{F8573C1A-4D08-4951-AEF5-62A0908A2316}" srcOrd="1" destOrd="0" presId="urn:microsoft.com/office/officeart/2005/8/layout/hierarchy1"/>
    <dgm:cxn modelId="{ACEB5578-8B29-40E3-8580-9634A4282B6D}" type="presParOf" srcId="{F8573C1A-4D08-4951-AEF5-62A0908A2316}" destId="{38B6C521-4025-4071-913D-893EA6EB7A35}" srcOrd="0" destOrd="0" presId="urn:microsoft.com/office/officeart/2005/8/layout/hierarchy1"/>
    <dgm:cxn modelId="{D66713BA-1538-4E3B-B6CE-0DA8AF4A0433}" type="presParOf" srcId="{F8573C1A-4D08-4951-AEF5-62A0908A2316}" destId="{CF511C8B-8B3F-4B37-AD71-4EBA7BFADF41}" srcOrd="1" destOrd="0" presId="urn:microsoft.com/office/officeart/2005/8/layout/hierarchy1"/>
    <dgm:cxn modelId="{E73F71B4-C71B-4629-B281-E8922C62CBC5}" type="presParOf" srcId="{CF511C8B-8B3F-4B37-AD71-4EBA7BFADF41}" destId="{541BA64A-C862-4093-9EFB-84A3B9224988}" srcOrd="0" destOrd="0" presId="urn:microsoft.com/office/officeart/2005/8/layout/hierarchy1"/>
    <dgm:cxn modelId="{7FC75696-1A3A-45DB-8D38-B578506908D9}" type="presParOf" srcId="{541BA64A-C862-4093-9EFB-84A3B9224988}" destId="{31D9E113-B721-4F9C-BD04-E5ECBE9CC8F9}" srcOrd="0" destOrd="0" presId="urn:microsoft.com/office/officeart/2005/8/layout/hierarchy1"/>
    <dgm:cxn modelId="{C0B4575D-C35F-4A52-9434-126230798AFD}" type="presParOf" srcId="{541BA64A-C862-4093-9EFB-84A3B9224988}" destId="{A59B7E64-77A6-4E06-A5E6-FAE7D264AED6}" srcOrd="1" destOrd="0" presId="urn:microsoft.com/office/officeart/2005/8/layout/hierarchy1"/>
    <dgm:cxn modelId="{1E753D04-5F16-4F2A-BA26-A8160002F720}" type="presParOf" srcId="{CF511C8B-8B3F-4B37-AD71-4EBA7BFADF41}" destId="{E1083A4E-76E9-4132-A387-2E5193CF824C}" srcOrd="1" destOrd="0" presId="urn:microsoft.com/office/officeart/2005/8/layout/hierarchy1"/>
    <dgm:cxn modelId="{A0851E1A-43AA-434B-8C2E-880202AAB626}" type="presParOf" srcId="{F8573C1A-4D08-4951-AEF5-62A0908A2316}" destId="{E8588421-1E03-46DF-A323-C2B090031E03}" srcOrd="2" destOrd="0" presId="urn:microsoft.com/office/officeart/2005/8/layout/hierarchy1"/>
    <dgm:cxn modelId="{502C556C-AA23-4509-B485-80AE0DC224CD}" type="presParOf" srcId="{F8573C1A-4D08-4951-AEF5-62A0908A2316}" destId="{F255E0EC-5311-45FA-9C32-B7A54AB4C1C5}" srcOrd="3" destOrd="0" presId="urn:microsoft.com/office/officeart/2005/8/layout/hierarchy1"/>
    <dgm:cxn modelId="{649280BC-41C9-4466-839C-5A6801DF10DF}" type="presParOf" srcId="{F255E0EC-5311-45FA-9C32-B7A54AB4C1C5}" destId="{5792CD1E-05B1-4F76-8E7E-F27289D60A03}" srcOrd="0" destOrd="0" presId="urn:microsoft.com/office/officeart/2005/8/layout/hierarchy1"/>
    <dgm:cxn modelId="{2BF7AA1B-2611-4C08-BE0E-03D788D04083}" type="presParOf" srcId="{5792CD1E-05B1-4F76-8E7E-F27289D60A03}" destId="{F0DD65DC-2174-4F3F-A650-79784CC3AF75}" srcOrd="0" destOrd="0" presId="urn:microsoft.com/office/officeart/2005/8/layout/hierarchy1"/>
    <dgm:cxn modelId="{0EF2090D-E91B-47B8-83A5-2660460BC4A7}" type="presParOf" srcId="{5792CD1E-05B1-4F76-8E7E-F27289D60A03}" destId="{BE4AF3FC-40A3-4138-B56C-662352FF19D4}" srcOrd="1" destOrd="0" presId="urn:microsoft.com/office/officeart/2005/8/layout/hierarchy1"/>
    <dgm:cxn modelId="{36D93FDC-9C66-4D5C-8B81-DC52D44B45A5}" type="presParOf" srcId="{F255E0EC-5311-45FA-9C32-B7A54AB4C1C5}" destId="{56B2FC1A-3A7B-4E4B-9D06-B2FA075C9B8D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66890-78F8-4346-BD01-377E2BFE9FE2}" type="doc">
      <dgm:prSet loTypeId="urn:microsoft.com/office/officeart/2005/8/layout/hierarchy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5B68BF-395E-48CC-AA88-68D688FD5CBE}">
      <dgm:prSet phldrT="[Text]" custT="1"/>
      <dgm:spPr/>
      <dgm:t>
        <a:bodyPr/>
        <a:lstStyle/>
        <a:p>
          <a:pPr algn="ctr"/>
          <a:r>
            <a:rPr lang="en-US" sz="2400" b="1" dirty="0" smtClean="0"/>
            <a:t>Envisioning</a:t>
          </a:r>
          <a:endParaRPr lang="en-US" sz="2400" b="1" dirty="0"/>
        </a:p>
      </dgm:t>
    </dgm:pt>
    <dgm:pt modelId="{E1FE614E-3A2B-4DA0-95C3-9F57E602C3F1}" type="parTrans" cxnId="{2DC1D69F-1016-4605-85CF-8C68CF681E67}">
      <dgm:prSet/>
      <dgm:spPr/>
      <dgm:t>
        <a:bodyPr/>
        <a:lstStyle/>
        <a:p>
          <a:pPr algn="ctr"/>
          <a:endParaRPr lang="en-US"/>
        </a:p>
      </dgm:t>
    </dgm:pt>
    <dgm:pt modelId="{AB4AF9FF-FD3B-485E-AE4E-8853D85CB703}" type="sibTrans" cxnId="{2DC1D69F-1016-4605-85CF-8C68CF681E67}">
      <dgm:prSet/>
      <dgm:spPr/>
      <dgm:t>
        <a:bodyPr/>
        <a:lstStyle/>
        <a:p>
          <a:pPr algn="ctr"/>
          <a:endParaRPr lang="en-US"/>
        </a:p>
      </dgm:t>
    </dgm:pt>
    <dgm:pt modelId="{993755D5-2352-493A-9B14-F2A1A4C7A1F3}">
      <dgm:prSet phldrT="[Text]"/>
      <dgm:spPr/>
      <dgm:t>
        <a:bodyPr/>
        <a:lstStyle/>
        <a:p>
          <a:pPr algn="ctr"/>
          <a:r>
            <a:rPr lang="en-US" b="1" dirty="0" smtClean="0"/>
            <a:t>Initial Requirements Envisioning</a:t>
          </a:r>
          <a:endParaRPr lang="en-US" b="1" dirty="0"/>
        </a:p>
      </dgm:t>
    </dgm:pt>
    <dgm:pt modelId="{4FE541CB-75DC-48D3-AE5C-BA526BFD5FA2}" type="parTrans" cxnId="{832909BE-9996-4207-8017-574ADCBE821D}">
      <dgm:prSet/>
      <dgm:spPr/>
      <dgm:t>
        <a:bodyPr/>
        <a:lstStyle/>
        <a:p>
          <a:pPr algn="ctr"/>
          <a:endParaRPr lang="en-US"/>
        </a:p>
      </dgm:t>
    </dgm:pt>
    <dgm:pt modelId="{6692A9E8-08BA-42B8-B1A7-588ED4F2A6C6}" type="sibTrans" cxnId="{832909BE-9996-4207-8017-574ADCBE821D}">
      <dgm:prSet/>
      <dgm:spPr/>
      <dgm:t>
        <a:bodyPr/>
        <a:lstStyle/>
        <a:p>
          <a:pPr algn="ctr"/>
          <a:endParaRPr lang="en-US"/>
        </a:p>
      </dgm:t>
    </dgm:pt>
    <dgm:pt modelId="{D5990D11-9F17-47AD-8355-370D125CAD87}">
      <dgm:prSet phldrT="[Text]"/>
      <dgm:spPr/>
      <dgm:t>
        <a:bodyPr/>
        <a:lstStyle/>
        <a:p>
          <a:pPr algn="ctr"/>
          <a:r>
            <a:rPr lang="en-US" b="1" dirty="0" smtClean="0"/>
            <a:t>Initial Architectural Envisioning</a:t>
          </a:r>
          <a:endParaRPr lang="en-US" b="1" dirty="0"/>
        </a:p>
      </dgm:t>
    </dgm:pt>
    <dgm:pt modelId="{5D3A2F69-0B66-4A2C-B97E-0CA4637D404E}" type="sibTrans" cxnId="{94402904-13B2-4B59-ABFD-62FA481D44A5}">
      <dgm:prSet/>
      <dgm:spPr/>
      <dgm:t>
        <a:bodyPr/>
        <a:lstStyle/>
        <a:p>
          <a:pPr algn="ctr"/>
          <a:endParaRPr lang="en-US"/>
        </a:p>
      </dgm:t>
    </dgm:pt>
    <dgm:pt modelId="{2B2E66F5-3E90-4F1D-9018-65067885ED2F}" type="parTrans" cxnId="{94402904-13B2-4B59-ABFD-62FA481D44A5}">
      <dgm:prSet/>
      <dgm:spPr/>
      <dgm:t>
        <a:bodyPr/>
        <a:lstStyle/>
        <a:p>
          <a:pPr algn="ctr"/>
          <a:endParaRPr lang="en-US"/>
        </a:p>
      </dgm:t>
    </dgm:pt>
    <dgm:pt modelId="{A125AA00-B5C6-47F4-AEDA-3FFF4D998A04}" type="pres">
      <dgm:prSet presAssocID="{D8E66890-78F8-4346-BD01-377E2BFE9F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F29213-8620-419C-A4C0-C7AFB450D54A}" type="pres">
      <dgm:prSet presAssocID="{525B68BF-395E-48CC-AA88-68D688FD5CBE}" presName="hierRoot1" presStyleCnt="0"/>
      <dgm:spPr/>
    </dgm:pt>
    <dgm:pt modelId="{CB2E418C-E428-46C5-A8E4-8304994A79F6}" type="pres">
      <dgm:prSet presAssocID="{525B68BF-395E-48CC-AA88-68D688FD5CBE}" presName="composite" presStyleCnt="0"/>
      <dgm:spPr/>
    </dgm:pt>
    <dgm:pt modelId="{C2FFBE57-955D-4CF2-86B2-2D990E072512}" type="pres">
      <dgm:prSet presAssocID="{525B68BF-395E-48CC-AA88-68D688FD5CBE}" presName="background" presStyleLbl="node0" presStyleIdx="0" presStyleCnt="1"/>
      <dgm:spPr/>
    </dgm:pt>
    <dgm:pt modelId="{A9898052-EB1F-40D4-A45F-13EDC2880C5B}" type="pres">
      <dgm:prSet presAssocID="{525B68BF-395E-48CC-AA88-68D688FD5CBE}" presName="text" presStyleLbl="fgAcc0" presStyleIdx="0" presStyleCnt="1" custScaleX="83866" custScaleY="390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573C1A-4D08-4951-AEF5-62A0908A2316}" type="pres">
      <dgm:prSet presAssocID="{525B68BF-395E-48CC-AA88-68D688FD5CBE}" presName="hierChild2" presStyleCnt="0"/>
      <dgm:spPr/>
    </dgm:pt>
    <dgm:pt modelId="{38B6C521-4025-4071-913D-893EA6EB7A35}" type="pres">
      <dgm:prSet presAssocID="{4FE541CB-75DC-48D3-AE5C-BA526BFD5FA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F511C8B-8B3F-4B37-AD71-4EBA7BFADF41}" type="pres">
      <dgm:prSet presAssocID="{993755D5-2352-493A-9B14-F2A1A4C7A1F3}" presName="hierRoot2" presStyleCnt="0"/>
      <dgm:spPr/>
    </dgm:pt>
    <dgm:pt modelId="{541BA64A-C862-4093-9EFB-84A3B9224988}" type="pres">
      <dgm:prSet presAssocID="{993755D5-2352-493A-9B14-F2A1A4C7A1F3}" presName="composite2" presStyleCnt="0"/>
      <dgm:spPr/>
    </dgm:pt>
    <dgm:pt modelId="{31D9E113-B721-4F9C-BD04-E5ECBE9CC8F9}" type="pres">
      <dgm:prSet presAssocID="{993755D5-2352-493A-9B14-F2A1A4C7A1F3}" presName="background2" presStyleLbl="node2" presStyleIdx="0" presStyleCnt="2"/>
      <dgm:spPr/>
    </dgm:pt>
    <dgm:pt modelId="{A59B7E64-77A6-4E06-A5E6-FAE7D264AED6}" type="pres">
      <dgm:prSet presAssocID="{993755D5-2352-493A-9B14-F2A1A4C7A1F3}" presName="text2" presStyleLbl="fgAcc2" presStyleIdx="0" presStyleCnt="2" custScaleX="64861" custScaleY="375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083A4E-76E9-4132-A387-2E5193CF824C}" type="pres">
      <dgm:prSet presAssocID="{993755D5-2352-493A-9B14-F2A1A4C7A1F3}" presName="hierChild3" presStyleCnt="0"/>
      <dgm:spPr/>
    </dgm:pt>
    <dgm:pt modelId="{E8588421-1E03-46DF-A323-C2B090031E03}" type="pres">
      <dgm:prSet presAssocID="{2B2E66F5-3E90-4F1D-9018-65067885ED2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255E0EC-5311-45FA-9C32-B7A54AB4C1C5}" type="pres">
      <dgm:prSet presAssocID="{D5990D11-9F17-47AD-8355-370D125CAD87}" presName="hierRoot2" presStyleCnt="0"/>
      <dgm:spPr/>
    </dgm:pt>
    <dgm:pt modelId="{5792CD1E-05B1-4F76-8E7E-F27289D60A03}" type="pres">
      <dgm:prSet presAssocID="{D5990D11-9F17-47AD-8355-370D125CAD87}" presName="composite2" presStyleCnt="0"/>
      <dgm:spPr/>
    </dgm:pt>
    <dgm:pt modelId="{F0DD65DC-2174-4F3F-A650-79784CC3AF75}" type="pres">
      <dgm:prSet presAssocID="{D5990D11-9F17-47AD-8355-370D125CAD87}" presName="background2" presStyleLbl="node2" presStyleIdx="1" presStyleCnt="2"/>
      <dgm:spPr/>
    </dgm:pt>
    <dgm:pt modelId="{BE4AF3FC-40A3-4138-B56C-662352FF19D4}" type="pres">
      <dgm:prSet presAssocID="{D5990D11-9F17-47AD-8355-370D125CAD87}" presName="text2" presStyleLbl="fgAcc2" presStyleIdx="1" presStyleCnt="2" custScaleX="66349" custScaleY="32870" custLinFactNeighborX="964" custLinFactNeighborY="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2FC1A-3A7B-4E4B-9D06-B2FA075C9B8D}" type="pres">
      <dgm:prSet presAssocID="{D5990D11-9F17-47AD-8355-370D125CAD87}" presName="hierChild3" presStyleCnt="0"/>
      <dgm:spPr/>
    </dgm:pt>
  </dgm:ptLst>
  <dgm:cxnLst>
    <dgm:cxn modelId="{026A3853-9D50-4E89-A4E0-C3AD872E1C57}" type="presOf" srcId="{D8E66890-78F8-4346-BD01-377E2BFE9FE2}" destId="{A125AA00-B5C6-47F4-AEDA-3FFF4D998A04}" srcOrd="0" destOrd="0" presId="urn:microsoft.com/office/officeart/2005/8/layout/hierarchy1"/>
    <dgm:cxn modelId="{BFFB4A0C-4EE2-4C9F-89A4-2DD37AB7BFD4}" type="presOf" srcId="{4FE541CB-75DC-48D3-AE5C-BA526BFD5FA2}" destId="{38B6C521-4025-4071-913D-893EA6EB7A35}" srcOrd="0" destOrd="0" presId="urn:microsoft.com/office/officeart/2005/8/layout/hierarchy1"/>
    <dgm:cxn modelId="{CEE7AD56-32CB-41A8-8490-F89B01C43503}" type="presOf" srcId="{525B68BF-395E-48CC-AA88-68D688FD5CBE}" destId="{A9898052-EB1F-40D4-A45F-13EDC2880C5B}" srcOrd="0" destOrd="0" presId="urn:microsoft.com/office/officeart/2005/8/layout/hierarchy1"/>
    <dgm:cxn modelId="{F742D42D-D620-4A8B-A2EA-ECE694DCC605}" type="presOf" srcId="{993755D5-2352-493A-9B14-F2A1A4C7A1F3}" destId="{A59B7E64-77A6-4E06-A5E6-FAE7D264AED6}" srcOrd="0" destOrd="0" presId="urn:microsoft.com/office/officeart/2005/8/layout/hierarchy1"/>
    <dgm:cxn modelId="{087B2039-BC75-4AB4-BFA1-065AD4CD75E4}" type="presOf" srcId="{D5990D11-9F17-47AD-8355-370D125CAD87}" destId="{BE4AF3FC-40A3-4138-B56C-662352FF19D4}" srcOrd="0" destOrd="0" presId="urn:microsoft.com/office/officeart/2005/8/layout/hierarchy1"/>
    <dgm:cxn modelId="{2DC1D69F-1016-4605-85CF-8C68CF681E67}" srcId="{D8E66890-78F8-4346-BD01-377E2BFE9FE2}" destId="{525B68BF-395E-48CC-AA88-68D688FD5CBE}" srcOrd="0" destOrd="0" parTransId="{E1FE614E-3A2B-4DA0-95C3-9F57E602C3F1}" sibTransId="{AB4AF9FF-FD3B-485E-AE4E-8853D85CB703}"/>
    <dgm:cxn modelId="{853DC5FA-588C-460B-86FB-71F3D5959FFD}" type="presOf" srcId="{2B2E66F5-3E90-4F1D-9018-65067885ED2F}" destId="{E8588421-1E03-46DF-A323-C2B090031E03}" srcOrd="0" destOrd="0" presId="urn:microsoft.com/office/officeart/2005/8/layout/hierarchy1"/>
    <dgm:cxn modelId="{832909BE-9996-4207-8017-574ADCBE821D}" srcId="{525B68BF-395E-48CC-AA88-68D688FD5CBE}" destId="{993755D5-2352-493A-9B14-F2A1A4C7A1F3}" srcOrd="0" destOrd="0" parTransId="{4FE541CB-75DC-48D3-AE5C-BA526BFD5FA2}" sibTransId="{6692A9E8-08BA-42B8-B1A7-588ED4F2A6C6}"/>
    <dgm:cxn modelId="{94402904-13B2-4B59-ABFD-62FA481D44A5}" srcId="{525B68BF-395E-48CC-AA88-68D688FD5CBE}" destId="{D5990D11-9F17-47AD-8355-370D125CAD87}" srcOrd="1" destOrd="0" parTransId="{2B2E66F5-3E90-4F1D-9018-65067885ED2F}" sibTransId="{5D3A2F69-0B66-4A2C-B97E-0CA4637D404E}"/>
    <dgm:cxn modelId="{E204E5E1-F763-432B-8401-84CEA7B6590B}" type="presParOf" srcId="{A125AA00-B5C6-47F4-AEDA-3FFF4D998A04}" destId="{E7F29213-8620-419C-A4C0-C7AFB450D54A}" srcOrd="0" destOrd="0" presId="urn:microsoft.com/office/officeart/2005/8/layout/hierarchy1"/>
    <dgm:cxn modelId="{C1C878AE-EBE5-4ED3-8EB7-A554048C4EC6}" type="presParOf" srcId="{E7F29213-8620-419C-A4C0-C7AFB450D54A}" destId="{CB2E418C-E428-46C5-A8E4-8304994A79F6}" srcOrd="0" destOrd="0" presId="urn:microsoft.com/office/officeart/2005/8/layout/hierarchy1"/>
    <dgm:cxn modelId="{C1052074-9B5B-423C-8B74-E854B5CEED0B}" type="presParOf" srcId="{CB2E418C-E428-46C5-A8E4-8304994A79F6}" destId="{C2FFBE57-955D-4CF2-86B2-2D990E072512}" srcOrd="0" destOrd="0" presId="urn:microsoft.com/office/officeart/2005/8/layout/hierarchy1"/>
    <dgm:cxn modelId="{89539F7D-C060-4D8C-B9C0-75673D407B1B}" type="presParOf" srcId="{CB2E418C-E428-46C5-A8E4-8304994A79F6}" destId="{A9898052-EB1F-40D4-A45F-13EDC2880C5B}" srcOrd="1" destOrd="0" presId="urn:microsoft.com/office/officeart/2005/8/layout/hierarchy1"/>
    <dgm:cxn modelId="{A650BA31-9DE8-494E-9955-9E53F2EA5DBB}" type="presParOf" srcId="{E7F29213-8620-419C-A4C0-C7AFB450D54A}" destId="{F8573C1A-4D08-4951-AEF5-62A0908A2316}" srcOrd="1" destOrd="0" presId="urn:microsoft.com/office/officeart/2005/8/layout/hierarchy1"/>
    <dgm:cxn modelId="{55D5E7A4-3D43-4531-A5B3-98CCBB212933}" type="presParOf" srcId="{F8573C1A-4D08-4951-AEF5-62A0908A2316}" destId="{38B6C521-4025-4071-913D-893EA6EB7A35}" srcOrd="0" destOrd="0" presId="urn:microsoft.com/office/officeart/2005/8/layout/hierarchy1"/>
    <dgm:cxn modelId="{27F8791D-8865-4966-B54B-AEA259071A8A}" type="presParOf" srcId="{F8573C1A-4D08-4951-AEF5-62A0908A2316}" destId="{CF511C8B-8B3F-4B37-AD71-4EBA7BFADF41}" srcOrd="1" destOrd="0" presId="urn:microsoft.com/office/officeart/2005/8/layout/hierarchy1"/>
    <dgm:cxn modelId="{2ABF0FF5-2988-48D9-8932-7E0C460CEB15}" type="presParOf" srcId="{CF511C8B-8B3F-4B37-AD71-4EBA7BFADF41}" destId="{541BA64A-C862-4093-9EFB-84A3B9224988}" srcOrd="0" destOrd="0" presId="urn:microsoft.com/office/officeart/2005/8/layout/hierarchy1"/>
    <dgm:cxn modelId="{FC1C078E-7CFF-4463-B02D-362460D182B8}" type="presParOf" srcId="{541BA64A-C862-4093-9EFB-84A3B9224988}" destId="{31D9E113-B721-4F9C-BD04-E5ECBE9CC8F9}" srcOrd="0" destOrd="0" presId="urn:microsoft.com/office/officeart/2005/8/layout/hierarchy1"/>
    <dgm:cxn modelId="{C8692FEE-B8D5-4BE9-BB9A-47ED7D357DCD}" type="presParOf" srcId="{541BA64A-C862-4093-9EFB-84A3B9224988}" destId="{A59B7E64-77A6-4E06-A5E6-FAE7D264AED6}" srcOrd="1" destOrd="0" presId="urn:microsoft.com/office/officeart/2005/8/layout/hierarchy1"/>
    <dgm:cxn modelId="{5A04BAF2-E46C-47ED-9091-15DF613279A3}" type="presParOf" srcId="{CF511C8B-8B3F-4B37-AD71-4EBA7BFADF41}" destId="{E1083A4E-76E9-4132-A387-2E5193CF824C}" srcOrd="1" destOrd="0" presId="urn:microsoft.com/office/officeart/2005/8/layout/hierarchy1"/>
    <dgm:cxn modelId="{20D59C1A-6EB1-4F64-BCE8-A553E52E241C}" type="presParOf" srcId="{F8573C1A-4D08-4951-AEF5-62A0908A2316}" destId="{E8588421-1E03-46DF-A323-C2B090031E03}" srcOrd="2" destOrd="0" presId="urn:microsoft.com/office/officeart/2005/8/layout/hierarchy1"/>
    <dgm:cxn modelId="{74A8D4B0-6932-4EBA-B57E-227152472B7F}" type="presParOf" srcId="{F8573C1A-4D08-4951-AEF5-62A0908A2316}" destId="{F255E0EC-5311-45FA-9C32-B7A54AB4C1C5}" srcOrd="3" destOrd="0" presId="urn:microsoft.com/office/officeart/2005/8/layout/hierarchy1"/>
    <dgm:cxn modelId="{44A1FC95-3CB3-40FD-A3D3-3B6BCDC15DEA}" type="presParOf" srcId="{F255E0EC-5311-45FA-9C32-B7A54AB4C1C5}" destId="{5792CD1E-05B1-4F76-8E7E-F27289D60A03}" srcOrd="0" destOrd="0" presId="urn:microsoft.com/office/officeart/2005/8/layout/hierarchy1"/>
    <dgm:cxn modelId="{53EB0FC4-98EE-4C58-9899-C4996605A116}" type="presParOf" srcId="{5792CD1E-05B1-4F76-8E7E-F27289D60A03}" destId="{F0DD65DC-2174-4F3F-A650-79784CC3AF75}" srcOrd="0" destOrd="0" presId="urn:microsoft.com/office/officeart/2005/8/layout/hierarchy1"/>
    <dgm:cxn modelId="{75779B88-91F8-4940-99CF-31D3F09DC482}" type="presParOf" srcId="{5792CD1E-05B1-4F76-8E7E-F27289D60A03}" destId="{BE4AF3FC-40A3-4138-B56C-662352FF19D4}" srcOrd="1" destOrd="0" presId="urn:microsoft.com/office/officeart/2005/8/layout/hierarchy1"/>
    <dgm:cxn modelId="{383475C9-CDBF-49A9-ABE4-5FBA424C704E}" type="presParOf" srcId="{F255E0EC-5311-45FA-9C32-B7A54AB4C1C5}" destId="{56B2FC1A-3A7B-4E4B-9D06-B2FA075C9B8D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28F6-4822-4E36-AB97-6845F87769D4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2E990-8563-4DBF-BC99-DA225FE9A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E990-8563-4DBF-BC99-DA225FE9A5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E990-8563-4DBF-BC99-DA225FE9A5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719E-0F86-46F8-88E0-17126B08B1E5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246E-DF68-4ABA-82C6-00B222F6335E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22D9-F292-4C57-9261-EF31506240EC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9F6B-3BE8-4EC0-A3A2-F2064F498C61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5AA9-465A-491B-90B8-6F945C5EC580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75-B0DF-48FE-A79C-3BC778C630B0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DF67-D15A-4B96-A823-85516579DD53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F7E6-933A-4B5C-962A-984875755503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2ABA-B63C-4C25-B87F-8AD0212ADDC5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3204-58F2-41B0-9FD7-C8FCEE46AF92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E78C-EFB0-476D-ADCB-B0A3520800BD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B6DC-AF2F-477A-91B4-CE0A70B002C8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mages/8-2016/081216_0811_TestDrivenD3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mages/8-2016/081216_0811_TestDrivenD4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609600"/>
            <a:ext cx="78867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19CS2211 - Software Engineering</a:t>
            </a:r>
          </a:p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Test Driven Development</a:t>
            </a:r>
            <a:endParaRPr lang="en-US" sz="4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44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257800"/>
            <a:ext cx="4191000" cy="1014770"/>
          </a:xfrm>
          <a:prstGeom prst="rect">
            <a:avLst/>
          </a:prstGeom>
          <a:ln>
            <a:solidFill>
              <a:srgbClr val="FF33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514600" y="3505200"/>
            <a:ext cx="3962400" cy="914400"/>
          </a:xfrm>
          <a:prstGeom prst="roundRect">
            <a:avLst/>
          </a:prstGeom>
          <a:solidFill>
            <a:srgbClr val="00B0F0"/>
          </a:solidFill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Session 23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lean-is-gre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6" descr="clean-is-gree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838200"/>
            <a:ext cx="3886200" cy="2588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Content Placeholder 6" descr="clean-is-gree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495800"/>
            <a:ext cx="3886200" cy="2043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ular Callout 10"/>
          <p:cNvSpPr/>
          <p:nvPr/>
        </p:nvSpPr>
        <p:spPr>
          <a:xfrm>
            <a:off x="2743200" y="3810000"/>
            <a:ext cx="1524000" cy="838200"/>
          </a:xfrm>
          <a:prstGeom prst="wedgeRectCallout">
            <a:avLst>
              <a:gd name="adj1" fmla="val -31405"/>
              <a:gd name="adj2" fmla="val -1475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Remember Clean Green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648200" y="3657600"/>
            <a:ext cx="1524000" cy="838200"/>
          </a:xfrm>
          <a:prstGeom prst="wedgeRectCallout">
            <a:avLst>
              <a:gd name="adj1" fmla="val 169166"/>
              <a:gd name="adj2" fmla="val -769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Remember Clean Code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Always leaves the code cleaner than you found it!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Clarification about TDD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TDD is neither about "Testing" nor about "Development".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•	TDD does not mean "write some of the tests, then build a system that passes the tests”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•	TDD does not mean "do lots of Testing."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TDD Versus Traditional Testing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FF3300"/>
                </a:solidFill>
              </a:rPr>
              <a:t>TDD</a:t>
            </a:r>
            <a:r>
              <a:rPr lang="en-US" dirty="0" smtClean="0"/>
              <a:t> – Specification Technique &amp; Ensures thoroughly source code is tested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Traditional Testing(TT) – </a:t>
            </a:r>
            <a:r>
              <a:rPr lang="en-US" dirty="0" smtClean="0"/>
              <a:t>Uncover error – solve it</a:t>
            </a:r>
          </a:p>
          <a:p>
            <a:pPr algn="just"/>
            <a:r>
              <a:rPr lang="en-US" dirty="0" smtClean="0">
                <a:solidFill>
                  <a:srgbClr val="FF3300"/>
                </a:solidFill>
              </a:rPr>
              <a:t>TDD</a:t>
            </a:r>
            <a:r>
              <a:rPr lang="en-US" dirty="0" smtClean="0"/>
              <a:t> – Ensures meet requirement – it builds confidents about system</a:t>
            </a:r>
          </a:p>
          <a:p>
            <a:pPr algn="just"/>
            <a:r>
              <a:rPr lang="en-US" dirty="0" smtClean="0">
                <a:solidFill>
                  <a:srgbClr val="FF3300"/>
                </a:solidFill>
              </a:rPr>
              <a:t>TDD</a:t>
            </a:r>
            <a:r>
              <a:rPr lang="en-US" dirty="0" smtClean="0"/>
              <a:t> – focus on production code – verifies the testing work properly or not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TT</a:t>
            </a:r>
            <a:r>
              <a:rPr lang="en-US" dirty="0" smtClean="0"/>
              <a:t> – focus on test case design</a:t>
            </a:r>
          </a:p>
          <a:p>
            <a:pPr algn="just"/>
            <a:r>
              <a:rPr lang="en-US" dirty="0" smtClean="0">
                <a:solidFill>
                  <a:srgbClr val="FF3300"/>
                </a:solidFill>
              </a:rPr>
              <a:t>TDD</a:t>
            </a:r>
            <a:r>
              <a:rPr lang="en-US" dirty="0" smtClean="0"/>
              <a:t> – Every single line of code is tested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TT</a:t>
            </a:r>
            <a:r>
              <a:rPr lang="en-US" dirty="0" smtClean="0"/>
              <a:t> – Not all lines are tested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TDD &amp; TT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3000" dirty="0" smtClean="0"/>
              <a:t>The combination of both TT &amp; TDD leads to the importance of testing the system rather than perfection of the system.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sz="3000" dirty="0" smtClean="0"/>
              <a:t>•	In Agile Modeling (AM), leads to the "test with a purpose".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3000" dirty="0" smtClean="0"/>
              <a:t>Should know why are testing something and   what level its need to be tested.</a:t>
            </a:r>
          </a:p>
          <a:p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Levels of TDD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990600" y="1066800"/>
          <a:ext cx="7239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1295400" y="4114800"/>
            <a:ext cx="3124200" cy="1981200"/>
          </a:xfrm>
          <a:prstGeom prst="wedgeRectCallout">
            <a:avLst>
              <a:gd name="adj1" fmla="val 12198"/>
              <a:gd name="adj2" fmla="val -73324"/>
            </a:avLst>
          </a:prstGeom>
          <a:ln>
            <a:solidFill>
              <a:srgbClr val="FF33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It Tests – Requirement Specifications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production code – to fulfill the acceptance test</a:t>
            </a:r>
          </a:p>
          <a:p>
            <a:pPr marL="342900" indent="-342900">
              <a:buAutoNum type="arabicPeriod"/>
            </a:pPr>
            <a:r>
              <a:rPr lang="en-US" dirty="0" smtClean="0"/>
              <a:t>It is called as Behavioral Driven Development (BDD)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953000" y="4114800"/>
            <a:ext cx="3124200" cy="1981200"/>
          </a:xfrm>
          <a:prstGeom prst="wedgeRectCallout">
            <a:avLst>
              <a:gd name="adj1" fmla="val 9689"/>
              <a:gd name="adj2" fmla="val -76621"/>
            </a:avLst>
          </a:prstGeom>
          <a:ln>
            <a:solidFill>
              <a:srgbClr val="FF33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Unit Test – focus on functionality of the system</a:t>
            </a:r>
          </a:p>
          <a:p>
            <a:pPr marL="342900" indent="-342900">
              <a:buAutoNum type="arabicPeriod"/>
            </a:pPr>
            <a:r>
              <a:rPr lang="en-US" dirty="0" smtClean="0"/>
              <a:t>Production Test</a:t>
            </a:r>
          </a:p>
          <a:p>
            <a:pPr marL="342900" indent="-342900">
              <a:buAutoNum type="arabicPeriod"/>
            </a:pPr>
            <a:r>
              <a:rPr lang="en-US" dirty="0" smtClean="0"/>
              <a:t>It is simply called 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Goal of ATDD &amp; TDD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Content Placeholder 6" descr="horse walk on sea wat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855614"/>
            <a:ext cx="3505200" cy="343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6" descr="horse walk on sea wa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855614"/>
            <a:ext cx="3480067" cy="3411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724400" y="4354280"/>
            <a:ext cx="3505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TDD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4400" y="4354280"/>
            <a:ext cx="3505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Without TDD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724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Main goal of ATDD and TDD:  </a:t>
            </a:r>
          </a:p>
          <a:p>
            <a:pPr marL="742950" lvl="0" indent="-742950">
              <a:spcBef>
                <a:spcPct val="0"/>
              </a:spcBef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To specify detailed, executable requirements for solution on a just in time (JIT) basis.</a:t>
            </a:r>
          </a:p>
          <a:p>
            <a:pPr marL="742950" lvl="0" indent="-742950">
              <a:spcBef>
                <a:spcPct val="0"/>
              </a:spcBef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JIT means taking only those requirements in consideration that are needed in the system. So increase efficiency.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ATDD &amp; DTDD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6" descr="Test Driven Development (TDD): Learn with Example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838200"/>
            <a:ext cx="7391399" cy="5410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+mn-lt"/>
              </a:rPr>
              <a:t>Agile Model Driven Development (AMDD</a:t>
            </a:r>
            <a:r>
              <a:rPr lang="en-US" sz="3600" dirty="0" smtClean="0">
                <a:latin typeface="+mn-lt"/>
              </a:rPr>
              <a:t>)</a:t>
            </a:r>
            <a:endParaRPr lang="en-US" sz="3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AMDD addresses the Agile scaling issues that TDD does not.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est Driven Development (TDD): Learn with Example">
            <a:hlinkClick r:id="rId3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1"/>
            <a:ext cx="7924800" cy="4952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Iteration 0: Envisioning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990600" y="1066800"/>
          <a:ext cx="7239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1295400" y="4114800"/>
            <a:ext cx="3124200" cy="1981200"/>
          </a:xfrm>
          <a:prstGeom prst="wedgeRectCallout">
            <a:avLst>
              <a:gd name="adj1" fmla="val 12198"/>
              <a:gd name="adj2" fmla="val -73324"/>
            </a:avLst>
          </a:prstGeom>
          <a:ln>
            <a:solidFill>
              <a:srgbClr val="FF33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b="1" dirty="0" smtClean="0"/>
              <a:t>Main goal is to explore</a:t>
            </a:r>
          </a:p>
          <a:p>
            <a:pPr marL="342900" indent="-342900"/>
            <a:r>
              <a:rPr lang="en-US" dirty="0" smtClean="0"/>
              <a:t>1. Usage Model</a:t>
            </a:r>
          </a:p>
          <a:p>
            <a:pPr marL="342900" indent="-342900"/>
            <a:r>
              <a:rPr lang="en-US" dirty="0" smtClean="0"/>
              <a:t>2. Initial Domain Model</a:t>
            </a:r>
          </a:p>
          <a:p>
            <a:pPr marL="342900" indent="-342900"/>
            <a:r>
              <a:rPr lang="en-US" dirty="0" smtClean="0"/>
              <a:t>3. User Interface Model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953000" y="4114800"/>
            <a:ext cx="3124200" cy="1981200"/>
          </a:xfrm>
          <a:prstGeom prst="wedgeRectCallout">
            <a:avLst>
              <a:gd name="adj1" fmla="val 9689"/>
              <a:gd name="adj2" fmla="val -76621"/>
            </a:avLst>
          </a:prstGeom>
          <a:ln>
            <a:solidFill>
              <a:srgbClr val="FF33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b="1" dirty="0" smtClean="0"/>
              <a:t>Main goal is to explore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technical directions for projects</a:t>
            </a:r>
          </a:p>
          <a:p>
            <a:pPr marL="342900" indent="-342900">
              <a:buAutoNum type="arabicPeriod"/>
            </a:pPr>
            <a:r>
              <a:rPr lang="en-US" dirty="0" smtClean="0"/>
              <a:t>Technology diagrams</a:t>
            </a:r>
          </a:p>
          <a:p>
            <a:pPr marL="342900" indent="-342900">
              <a:buAutoNum type="arabicPeriod"/>
            </a:pPr>
            <a:r>
              <a:rPr lang="en-US" dirty="0" smtClean="0"/>
              <a:t>User Interface Flow</a:t>
            </a:r>
          </a:p>
          <a:p>
            <a:pPr marL="342900" indent="-342900">
              <a:buAutoNum type="arabicPeriod"/>
            </a:pPr>
            <a:r>
              <a:rPr lang="en-US" dirty="0" smtClean="0"/>
              <a:t>Domain Models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Iteration Modeling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9831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• Team must plan the work that will be done for each iteration</a:t>
            </a:r>
          </a:p>
          <a:p>
            <a:pPr algn="just">
              <a:buNone/>
            </a:pPr>
            <a:r>
              <a:rPr lang="en-US" dirty="0" smtClean="0"/>
              <a:t>•	Agile process is used for each iteration - new work item will be added with priority in each iteration</a:t>
            </a:r>
          </a:p>
          <a:p>
            <a:pPr algn="just">
              <a:buNone/>
            </a:pPr>
            <a:r>
              <a:rPr lang="en-US" dirty="0" smtClean="0"/>
              <a:t>•	Higher prioritized work – taken into consideration</a:t>
            </a:r>
          </a:p>
          <a:p>
            <a:pPr algn="just">
              <a:buNone/>
            </a:pPr>
            <a:r>
              <a:rPr lang="en-US" dirty="0" smtClean="0"/>
              <a:t>• Work items added – reprioritized / removed from stack</a:t>
            </a:r>
          </a:p>
          <a:p>
            <a:pPr algn="just">
              <a:buNone/>
            </a:pPr>
            <a:r>
              <a:rPr lang="en-US" dirty="0" smtClean="0"/>
              <a:t>•	Team discusses – to implement each requirement. Modeling is used for this purpose</a:t>
            </a:r>
          </a:p>
          <a:p>
            <a:pPr algn="just">
              <a:buNone/>
            </a:pPr>
            <a:r>
              <a:rPr lang="en-US" dirty="0" smtClean="0"/>
              <a:t>•	Modeling analysis and design is done for each requirement which is going to implement for that iteration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Outline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Agenda:</a:t>
            </a:r>
          </a:p>
          <a:p>
            <a:pPr lvl="1"/>
            <a:r>
              <a:rPr lang="en-US" sz="3600" dirty="0" smtClean="0"/>
              <a:t>Test Driven Development (TDD)</a:t>
            </a:r>
          </a:p>
          <a:p>
            <a:pPr lvl="1"/>
            <a:r>
              <a:rPr lang="en-US" sz="3600" dirty="0" smtClean="0"/>
              <a:t>TDD – Mantra</a:t>
            </a:r>
          </a:p>
          <a:p>
            <a:pPr lvl="1"/>
            <a:r>
              <a:rPr lang="en-US" sz="3600" dirty="0" smtClean="0"/>
              <a:t>TDD Versus Traditional Testing</a:t>
            </a:r>
          </a:p>
          <a:p>
            <a:pPr lvl="1"/>
            <a:r>
              <a:rPr lang="en-US" sz="3600" dirty="0" smtClean="0"/>
              <a:t>Agile Model Driven Development (AMDD)</a:t>
            </a:r>
          </a:p>
          <a:p>
            <a:pPr lvl="1"/>
            <a:r>
              <a:rPr lang="en-US" sz="3600" dirty="0" smtClean="0"/>
              <a:t>Revision Questions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Model storming (Just in time modeling)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983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•  Modeling session involves a team of 2/3 members</a:t>
            </a:r>
          </a:p>
          <a:p>
            <a:pPr>
              <a:buNone/>
            </a:pPr>
            <a:r>
              <a:rPr lang="en-US" dirty="0" smtClean="0"/>
              <a:t>•	One team member will ask another to model with them. Session will take 5 to 10 minutes. </a:t>
            </a:r>
          </a:p>
          <a:p>
            <a:pPr>
              <a:buNone/>
            </a:pPr>
            <a:r>
              <a:rPr lang="en-US" dirty="0" smtClean="0"/>
              <a:t>•	Explore issues until – find the main cause of the problem. </a:t>
            </a:r>
          </a:p>
          <a:p>
            <a:pPr>
              <a:buNone/>
            </a:pPr>
            <a:r>
              <a:rPr lang="en-US" dirty="0" smtClean="0"/>
              <a:t>•  Just in time, if one team member identifies the issue - wants to resolve – then take quick help of other team members.</a:t>
            </a:r>
          </a:p>
          <a:p>
            <a:pPr>
              <a:buNone/>
            </a:pPr>
            <a:r>
              <a:rPr lang="en-US" dirty="0" smtClean="0"/>
              <a:t>•	Other group members then explore the issue and then everyone continues on as before. </a:t>
            </a:r>
          </a:p>
          <a:p>
            <a:pPr>
              <a:buNone/>
            </a:pPr>
            <a:r>
              <a:rPr lang="en-US" dirty="0" smtClean="0"/>
              <a:t>•  It is also called as stand-up modeling or customer QA sessions.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Test Driven Development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promotes confirmatory testing of application code and detailed specification.</a:t>
            </a:r>
          </a:p>
          <a:p>
            <a:pPr algn="just"/>
            <a:r>
              <a:rPr lang="en-US" dirty="0" smtClean="0"/>
              <a:t>Both acceptance test (detailed requirements) and developer tests (unit test) are inputs for TDD.</a:t>
            </a:r>
          </a:p>
          <a:p>
            <a:pPr algn="just"/>
            <a:r>
              <a:rPr lang="en-US" dirty="0" smtClean="0"/>
              <a:t>TDD makes the code simpler and clear. It allows the developer to maintain less documentation.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Revision Questions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Define TDD.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Outline the steps need to performed for TDD Test.</a:t>
            </a:r>
          </a:p>
          <a:p>
            <a:pPr marL="457200" indent="-457200">
              <a:buAutoNum type="arabicPeriod" startAt="2"/>
            </a:pPr>
            <a:r>
              <a:rPr lang="en-US" altLang="en-US" dirty="0" smtClean="0"/>
              <a:t>Distinguish TDD and Traditional Testing</a:t>
            </a:r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Explain in detail about Acceptance Testing and Developer Testing.</a:t>
            </a:r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Distinguish Scaling TDD and AMDD.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Explain the Life cycle of AMDD.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4478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Thank You</a:t>
            </a:r>
            <a:endParaRPr lang="en-US" sz="8000" b="1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Old School Approach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>
              <a:latin typeface="Palatino" pitchFamily="-12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5"/>
          <p:cNvGrpSpPr/>
          <p:nvPr/>
        </p:nvGrpSpPr>
        <p:grpSpPr>
          <a:xfrm>
            <a:off x="990600" y="2743200"/>
            <a:ext cx="7239000" cy="914400"/>
            <a:chOff x="1219200" y="2170611"/>
            <a:chExt cx="6629400" cy="927463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" name="Rounded Rectangle 6"/>
            <p:cNvSpPr/>
            <p:nvPr/>
          </p:nvSpPr>
          <p:spPr>
            <a:xfrm>
              <a:off x="1219200" y="2170611"/>
              <a:ext cx="1600200" cy="914400"/>
            </a:xfrm>
            <a:prstGeom prst="roundRect">
              <a:avLst>
                <a:gd name="adj" fmla="val 13810"/>
              </a:avLst>
            </a:prstGeom>
            <a:solidFill>
              <a:srgbClr val="00B0F0"/>
            </a:solidFill>
            <a:ln>
              <a:solidFill>
                <a:srgbClr val="002060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Design</a:t>
              </a:r>
              <a:endParaRPr lang="en-US" sz="28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33800" y="2170611"/>
              <a:ext cx="1600200" cy="914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Code</a:t>
              </a:r>
              <a:endParaRPr lang="en-US" sz="28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8400" y="2183674"/>
              <a:ext cx="1600200" cy="914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Test</a:t>
              </a:r>
              <a:endParaRPr lang="en-US" sz="2800" b="1" dirty="0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819400" y="2627811"/>
              <a:ext cx="914400" cy="158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>
            <a:xfrm>
              <a:off x="5334000" y="2627811"/>
              <a:ext cx="914400" cy="1306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9" idx="2"/>
              <a:endCxn id="7" idx="2"/>
            </p:cNvCxnSpPr>
            <p:nvPr/>
          </p:nvCxnSpPr>
          <p:spPr>
            <a:xfrm rot="5400000" flipH="1">
              <a:off x="4527368" y="576943"/>
              <a:ext cx="13063" cy="5029200"/>
            </a:xfrm>
            <a:prstGeom prst="curvedConnector3">
              <a:avLst>
                <a:gd name="adj1" fmla="val -9089940"/>
              </a:avLst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New School Approach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990600" y="2743200"/>
            <a:ext cx="7239000" cy="914400"/>
            <a:chOff x="1219200" y="2170611"/>
            <a:chExt cx="6629400" cy="927463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3" name="Rounded Rectangle 12"/>
            <p:cNvSpPr/>
            <p:nvPr/>
          </p:nvSpPr>
          <p:spPr>
            <a:xfrm>
              <a:off x="1219200" y="2170611"/>
              <a:ext cx="1600200" cy="914400"/>
            </a:xfrm>
            <a:prstGeom prst="roundRect">
              <a:avLst>
                <a:gd name="adj" fmla="val 13810"/>
              </a:avLst>
            </a:prstGeom>
            <a:solidFill>
              <a:srgbClr val="00B0F0"/>
            </a:solidFill>
            <a:ln>
              <a:solidFill>
                <a:srgbClr val="002060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Design</a:t>
              </a:r>
              <a:endParaRPr lang="en-US" sz="28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3800" y="2170611"/>
              <a:ext cx="1600200" cy="914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Test</a:t>
              </a:r>
              <a:endParaRPr lang="en-US" sz="28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48400" y="2183674"/>
              <a:ext cx="1600200" cy="914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Code</a:t>
              </a:r>
              <a:endParaRPr lang="en-US" sz="2800" b="1" dirty="0"/>
            </a:p>
          </p:txBody>
        </p:sp>
        <p:cxnSp>
          <p:nvCxnSpPr>
            <p:cNvPr id="25" name="Straight Arrow Connector 24"/>
            <p:cNvCxnSpPr>
              <a:stCxn id="13" idx="3"/>
              <a:endCxn id="14" idx="1"/>
            </p:cNvCxnSpPr>
            <p:nvPr/>
          </p:nvCxnSpPr>
          <p:spPr>
            <a:xfrm>
              <a:off x="2819400" y="2627811"/>
              <a:ext cx="914400" cy="158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3"/>
              <a:endCxn id="15" idx="1"/>
            </p:cNvCxnSpPr>
            <p:nvPr/>
          </p:nvCxnSpPr>
          <p:spPr>
            <a:xfrm>
              <a:off x="5334000" y="2627811"/>
              <a:ext cx="914400" cy="1306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5" idx="2"/>
              <a:endCxn id="13" idx="2"/>
            </p:cNvCxnSpPr>
            <p:nvPr/>
          </p:nvCxnSpPr>
          <p:spPr>
            <a:xfrm rot="5400000" flipH="1">
              <a:off x="4527368" y="576943"/>
              <a:ext cx="13063" cy="5029200"/>
            </a:xfrm>
            <a:prstGeom prst="curvedConnector3">
              <a:avLst>
                <a:gd name="adj1" fmla="val -9089940"/>
              </a:avLst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What is TDD?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TDD is a technique for building software that guides software development by writing tests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TDD is NOT primarily about testing or development (i.e., coding)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rather about design – where design is evolved through refactoring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Developer write unit tests (NOT testers) and then code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Performing TDD - Mantra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endParaRPr lang="en-US" dirty="0" smtClean="0">
              <a:latin typeface="Palatino" pitchFamily="-12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Group 32"/>
          <p:cNvGrpSpPr/>
          <p:nvPr/>
        </p:nvGrpSpPr>
        <p:grpSpPr>
          <a:xfrm>
            <a:off x="1828800" y="1676400"/>
            <a:ext cx="5943600" cy="4267200"/>
            <a:chOff x="2514600" y="1524000"/>
            <a:chExt cx="5943600" cy="4267200"/>
          </a:xfrm>
          <a:effectLst/>
        </p:grpSpPr>
        <p:sp>
          <p:nvSpPr>
            <p:cNvPr id="7" name="Rounded Rectangle 6"/>
            <p:cNvSpPr/>
            <p:nvPr/>
          </p:nvSpPr>
          <p:spPr>
            <a:xfrm>
              <a:off x="4114800" y="2133600"/>
              <a:ext cx="1295400" cy="7620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15000" y="3962400"/>
              <a:ext cx="1295400" cy="762000"/>
            </a:xfrm>
            <a:prstGeom prst="roundRect">
              <a:avLst/>
            </a:prstGeom>
            <a:solidFill>
              <a:srgbClr val="00CC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GREEN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14600" y="3962400"/>
              <a:ext cx="12954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RE-FACTOR</a:t>
              </a:r>
              <a:endParaRPr lang="en-US" dirty="0"/>
            </a:p>
          </p:txBody>
        </p:sp>
        <p:cxnSp>
          <p:nvCxnSpPr>
            <p:cNvPr id="12" name="Shape 11"/>
            <p:cNvCxnSpPr>
              <a:stCxn id="7" idx="3"/>
              <a:endCxn id="8" idx="0"/>
            </p:cNvCxnSpPr>
            <p:nvPr/>
          </p:nvCxnSpPr>
          <p:spPr>
            <a:xfrm>
              <a:off x="5410200" y="2514600"/>
              <a:ext cx="952500" cy="1447800"/>
            </a:xfrm>
            <a:prstGeom prst="curvedConnector2">
              <a:avLst/>
            </a:prstGeom>
            <a:ln>
              <a:solidFill>
                <a:srgbClr val="FF3300"/>
              </a:solidFill>
              <a:tailEnd type="arrow"/>
            </a:ln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8" idx="2"/>
              <a:endCxn id="9" idx="2"/>
            </p:cNvCxnSpPr>
            <p:nvPr/>
          </p:nvCxnSpPr>
          <p:spPr>
            <a:xfrm rot="5400000">
              <a:off x="4762500" y="3124200"/>
              <a:ext cx="1588" cy="3200400"/>
            </a:xfrm>
            <a:prstGeom prst="curvedConnector3">
              <a:avLst>
                <a:gd name="adj1" fmla="val 71154745"/>
              </a:avLst>
            </a:prstGeom>
            <a:ln w="3175">
              <a:solidFill>
                <a:srgbClr val="FF33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9" idx="0"/>
              <a:endCxn id="7" idx="1"/>
            </p:cNvCxnSpPr>
            <p:nvPr/>
          </p:nvCxnSpPr>
          <p:spPr>
            <a:xfrm rot="5400000" flipH="1" flipV="1">
              <a:off x="2914650" y="2762250"/>
              <a:ext cx="1447800" cy="952500"/>
            </a:xfrm>
            <a:prstGeom prst="curvedConnector2">
              <a:avLst/>
            </a:prstGeom>
            <a:ln w="9525">
              <a:solidFill>
                <a:srgbClr val="FF33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ular Callout 28"/>
            <p:cNvSpPr/>
            <p:nvPr/>
          </p:nvSpPr>
          <p:spPr>
            <a:xfrm>
              <a:off x="6096000" y="1524000"/>
              <a:ext cx="1447800" cy="762000"/>
            </a:xfrm>
            <a:prstGeom prst="wedgeRectCallout">
              <a:avLst>
                <a:gd name="adj1" fmla="val -92262"/>
                <a:gd name="adj2" fmla="val 518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Failing Test(s)</a:t>
              </a:r>
              <a:endParaRPr lang="en-US" dirty="0"/>
            </a:p>
          </p:txBody>
        </p:sp>
        <p:sp>
          <p:nvSpPr>
            <p:cNvPr id="30" name="Rectangular Callout 29"/>
            <p:cNvSpPr/>
            <p:nvPr/>
          </p:nvSpPr>
          <p:spPr>
            <a:xfrm>
              <a:off x="7010400" y="5029200"/>
              <a:ext cx="1447800" cy="762000"/>
            </a:xfrm>
            <a:prstGeom prst="wedgeRectCallout">
              <a:avLst>
                <a:gd name="adj1" fmla="val -48051"/>
                <a:gd name="adj2" fmla="val -13159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Passing Test(s))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Step 1: Write test that fails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dirty="0" smtClean="0"/>
              <a:t>Write a little test that doesn’t work, perhaps doesn’t even compile at first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2057400" y="2514600"/>
            <a:ext cx="4953000" cy="3276600"/>
          </a:xfrm>
          <a:prstGeom prst="roundRect">
            <a:avLst/>
          </a:prstGeom>
          <a:solidFill>
            <a:srgbClr val="FF0000"/>
          </a:solidFill>
          <a:ln w="50800" cmpd="sng">
            <a:solidFill>
              <a:srgbClr val="FF3300"/>
            </a:solidFill>
          </a:ln>
          <a:effectLst>
            <a:outerShdw dist="88900" dir="10800000" sx="101000" sy="101000" algn="r" rotWithShape="0">
              <a:prstClr val="black">
                <a:alpha val="49000"/>
              </a:prstClr>
            </a:outerShdw>
          </a:effectLst>
          <a:scene3d>
            <a:camera prst="isometricOffAxis1Righ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 smtClean="0">
                <a:latin typeface="Arial" pitchFamily="34" charset="0"/>
                <a:cs typeface="Arial" pitchFamily="34" charset="0"/>
              </a:rPr>
              <a:t>Fail</a:t>
            </a:r>
            <a:endParaRPr lang="en-US" sz="1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2: Get code working to pass test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006600"/>
                </a:solidFill>
              </a:rPr>
              <a:t>Green: </a:t>
            </a:r>
            <a:r>
              <a:rPr lang="en-US" dirty="0" smtClean="0"/>
              <a:t>Make the test work quickly, committing whatever necessary in the 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2057400" y="2514600"/>
            <a:ext cx="4953000" cy="3276600"/>
          </a:xfrm>
          <a:prstGeom prst="roundRect">
            <a:avLst/>
          </a:prstGeom>
          <a:solidFill>
            <a:srgbClr val="00B050"/>
          </a:solidFill>
          <a:ln w="50800" cmpd="sng">
            <a:solidFill>
              <a:srgbClr val="00B050"/>
            </a:solidFill>
          </a:ln>
          <a:effectLst>
            <a:outerShdw dist="88900" dir="10800000" sx="101000" sy="101000" algn="r" rotWithShape="0">
              <a:prstClr val="black">
                <a:alpha val="49000"/>
              </a:prstClr>
            </a:outerShdw>
          </a:effectLst>
          <a:scene3d>
            <a:camera prst="perspectiveContrastingRightFacing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 smtClean="0">
                <a:latin typeface="Arial" pitchFamily="34" charset="0"/>
                <a:cs typeface="Arial" pitchFamily="34" charset="0"/>
              </a:rPr>
              <a:t>Pass</a:t>
            </a:r>
            <a:endParaRPr lang="en-US" sz="1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3: Clean-up and Refactoring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AutoShape 2" descr="Refactoring: clean your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Refactor</a:t>
            </a:r>
            <a:r>
              <a:rPr lang="en-US" dirty="0" smtClean="0"/>
              <a:t>: Eliminate all the duplication and smells created in just getting the test to work</a:t>
            </a:r>
          </a:p>
          <a:p>
            <a:endParaRPr lang="en-US" dirty="0"/>
          </a:p>
        </p:txBody>
      </p:sp>
      <p:pic>
        <p:nvPicPr>
          <p:cNvPr id="10" name="Content Placeholder 7" descr="refactor-your-code-in-a-day.jp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19200" y="2133600"/>
            <a:ext cx="6858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637</Words>
  <Application>Microsoft Office PowerPoint</Application>
  <PresentationFormat>On-screen Show (4:3)</PresentationFormat>
  <Paragraphs>141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Outline</vt:lpstr>
      <vt:lpstr>Old School Approach</vt:lpstr>
      <vt:lpstr>New School Approach</vt:lpstr>
      <vt:lpstr>What is TDD?</vt:lpstr>
      <vt:lpstr>Performing TDD - Mantra</vt:lpstr>
      <vt:lpstr> Step 1: Write test that fails </vt:lpstr>
      <vt:lpstr>Step 2: Get code working to pass test</vt:lpstr>
      <vt:lpstr>Step 3: Clean-up and Refactoring</vt:lpstr>
      <vt:lpstr>Always leaves the code cleaner than you found it!</vt:lpstr>
      <vt:lpstr>Clarification about TDD</vt:lpstr>
      <vt:lpstr>TDD Versus Traditional Testing</vt:lpstr>
      <vt:lpstr>TDD &amp; TT</vt:lpstr>
      <vt:lpstr>Levels of TDD</vt:lpstr>
      <vt:lpstr>Goal of ATDD &amp; TDD</vt:lpstr>
      <vt:lpstr>ATDD &amp; DTDD</vt:lpstr>
      <vt:lpstr>Agile Model Driven Development (AMDD)</vt:lpstr>
      <vt:lpstr>Iteration 0: Envisioning</vt:lpstr>
      <vt:lpstr>Iteration Modeling</vt:lpstr>
      <vt:lpstr>Model storming (Just in time modeling)</vt:lpstr>
      <vt:lpstr>Test Driven Development</vt:lpstr>
      <vt:lpstr>Revision Questions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2020-07-14T05:28:24Z</dcterms:created>
  <dcterms:modified xsi:type="dcterms:W3CDTF">2020-10-27T09:14:06Z</dcterms:modified>
</cp:coreProperties>
</file>