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1" r:id="rId2"/>
    <p:sldId id="292" r:id="rId3"/>
    <p:sldId id="293" r:id="rId4"/>
    <p:sldId id="305" r:id="rId5"/>
    <p:sldId id="294" r:id="rId6"/>
    <p:sldId id="295" r:id="rId7"/>
    <p:sldId id="296" r:id="rId8"/>
    <p:sldId id="297" r:id="rId9"/>
    <p:sldId id="298" r:id="rId10"/>
    <p:sldId id="306" r:id="rId11"/>
    <p:sldId id="299" r:id="rId12"/>
    <p:sldId id="300"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32956-0C2A-46DD-86F6-755EB0B41D4A}" type="datetimeFigureOut">
              <a:rPr lang="en-US" smtClean="0"/>
              <a:pPr/>
              <a:t>10/21/2019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FDB2A-ABB3-4C9A-A169-3C6DE3A50289}" type="slidenum">
              <a:rPr lang="en-US" smtClean="0"/>
              <a:pPr/>
              <a:t>‹#›</a:t>
            </a:fld>
            <a:endParaRPr lang="en-US"/>
          </a:p>
        </p:txBody>
      </p:sp>
    </p:spTree>
    <p:extLst>
      <p:ext uri="{BB962C8B-B14F-4D97-AF65-F5344CB8AC3E}">
        <p14:creationId xmlns="" xmlns:p14="http://schemas.microsoft.com/office/powerpoint/2010/main" val="310645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14638" y="5251450"/>
            <a:ext cx="3514725" cy="1066800"/>
          </a:xfrm>
          <a:prstGeom prst="rect">
            <a:avLst/>
          </a:prstGeom>
          <a:noFill/>
          <a:ln w="9525">
            <a:noFill/>
            <a:miter lim="800000"/>
            <a:headEnd/>
            <a:tailEnd/>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1"/>
            <a:ext cx="8001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58738"/>
            <a:ext cx="800100" cy="1065213"/>
          </a:xfrm>
          <a:prstGeom prst="rect">
            <a:avLst/>
          </a:prstGeom>
          <a:noFill/>
          <a:ln w="9525">
            <a:noFill/>
            <a:miter lim="800000"/>
            <a:headEnd/>
            <a:tailEnd/>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8354616" y="-15875"/>
            <a:ext cx="789384"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09875" y="207963"/>
            <a:ext cx="3514725" cy="1066800"/>
          </a:xfrm>
          <a:prstGeom prst="rect">
            <a:avLst/>
          </a:prstGeom>
          <a:noFill/>
          <a:ln w="9525">
            <a:noFill/>
            <a:miter lim="800000"/>
            <a:headEnd/>
            <a:tailEnd/>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8348662" y="0"/>
            <a:ext cx="795338" cy="1066800"/>
          </a:xfrm>
          <a:prstGeom prst="rect">
            <a:avLst/>
          </a:prstGeom>
          <a:noFill/>
          <a:ln w="9525">
            <a:noFill/>
            <a:miter lim="800000"/>
            <a:headEnd/>
            <a:tailEnd/>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lvl1pPr fontAlgn="auto">
              <a:spcBef>
                <a:spcPts val="0"/>
              </a:spcBef>
              <a:spcAft>
                <a:spcPts val="0"/>
              </a:spcAft>
              <a:defRPr>
                <a:latin typeface="+mn-lt"/>
                <a:cs typeface="+mn-cs"/>
              </a:defRPr>
            </a:lvl1pPr>
          </a:lstStyle>
          <a:p>
            <a:fld id="{1D8BD707-D9CF-40AE-B4C6-C98DA3205C09}" type="datetimeFigureOut">
              <a:rPr lang="en-US" smtClean="0"/>
              <a:pPr/>
              <a:t>10/21/2019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1981200"/>
            <a:ext cx="7886700" cy="1663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 </a:t>
            </a:r>
            <a:r>
              <a:rPr lang="en-US" sz="4400" b="1" dirty="0" smtClean="0">
                <a:solidFill>
                  <a:srgbClr val="00B050"/>
                </a:solidFill>
                <a:latin typeface="Times New Roman" pitchFamily="18" charset="0"/>
                <a:cs typeface="Times New Roman" pitchFamily="18" charset="0"/>
              </a:rPr>
              <a:t>24</a:t>
            </a:r>
            <a:r>
              <a:rPr kumimoji="0" lang="en-US" sz="4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 </a:t>
            </a:r>
          </a:p>
          <a:p>
            <a:pPr algn="ctr"/>
            <a:r>
              <a:rPr lang="en-US" sz="4400" b="1" dirty="0" smtClean="0">
                <a:solidFill>
                  <a:srgbClr val="C00000"/>
                </a:solidFill>
              </a:rPr>
              <a:t>CMMI and Six Sigma</a:t>
            </a:r>
            <a:endParaRPr lang="en-US" sz="4400" dirty="0">
              <a:solidFill>
                <a:srgbClr val="C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descr="C:\Users\HP\Desktop\6sigmachart1.jpg"/>
          <p:cNvPicPr>
            <a:picLocks noGrp="1" noChangeAspect="1" noChangeArrowheads="1"/>
          </p:cNvPicPr>
          <p:nvPr>
            <p:ph idx="1"/>
          </p:nvPr>
        </p:nvPicPr>
        <p:blipFill>
          <a:blip r:embed="rId2"/>
          <a:srcRect/>
          <a:stretch>
            <a:fillRect/>
          </a:stretch>
        </p:blipFill>
        <p:spPr bwMode="auto">
          <a:xfrm>
            <a:off x="457200" y="685800"/>
            <a:ext cx="7924800" cy="5334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28650" y="609601"/>
            <a:ext cx="7886700" cy="5567364"/>
          </a:xfrm>
        </p:spPr>
        <p:txBody>
          <a:bodyPr/>
          <a:lstStyle/>
          <a:p>
            <a:pPr>
              <a:buNone/>
            </a:pPr>
            <a:r>
              <a:rPr lang="en-US" sz="2100" b="1" dirty="0" smtClean="0">
                <a:solidFill>
                  <a:srgbClr val="C00000"/>
                </a:solidFill>
              </a:rPr>
              <a:t>The Six Sigma methodology defines three core steps:</a:t>
            </a:r>
          </a:p>
          <a:p>
            <a:r>
              <a:rPr lang="en-US" sz="2100" dirty="0" smtClean="0"/>
              <a:t>Define customer requirements and deliverables and project goals via well defined methods of customer communication.</a:t>
            </a:r>
          </a:p>
          <a:p>
            <a:r>
              <a:rPr lang="en-US" sz="2100" dirty="0" smtClean="0"/>
              <a:t>Measure the existing process and its output to determine current quality performance (collect defect metrics).</a:t>
            </a:r>
          </a:p>
          <a:p>
            <a:r>
              <a:rPr lang="en-US" sz="2100" dirty="0" smtClean="0"/>
              <a:t>Analyze defect metrics and determine the vital few causes.</a:t>
            </a:r>
          </a:p>
          <a:p>
            <a:pPr>
              <a:buNone/>
            </a:pPr>
            <a:r>
              <a:rPr lang="en-US" sz="2200" b="1" dirty="0" smtClean="0">
                <a:solidFill>
                  <a:srgbClr val="C00000"/>
                </a:solidFill>
              </a:rPr>
              <a:t>If an existing software process is in place, but improvement is required, Six Sigma suggests two additional steps:</a:t>
            </a:r>
          </a:p>
          <a:p>
            <a:r>
              <a:rPr lang="en-US" sz="2400" dirty="0" smtClean="0"/>
              <a:t>Improve the process by eliminating the root causes of defects.</a:t>
            </a:r>
          </a:p>
          <a:p>
            <a:r>
              <a:rPr lang="en-US" sz="2400" dirty="0" smtClean="0"/>
              <a:t>Control the process to ensure that future work does not reintroduce the causes of defects.</a:t>
            </a:r>
          </a:p>
          <a:p>
            <a:r>
              <a:rPr lang="en-US" sz="2400" dirty="0" smtClean="0"/>
              <a:t>These core and additional steps are sometimes referred to as the DMAIC (define, measure, analyze, improve, and control) method.</a:t>
            </a:r>
          </a:p>
          <a:p>
            <a:endParaRPr lang="en-US" sz="21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sz="2200" b="1" dirty="0" smtClean="0">
                <a:solidFill>
                  <a:srgbClr val="C00000"/>
                </a:solidFill>
              </a:rPr>
              <a:t>If an organization is developing a software process (rather than improving an existing process), the core steps are augmented as follows:</a:t>
            </a:r>
          </a:p>
          <a:p>
            <a:r>
              <a:rPr lang="en-US" sz="2200" dirty="0" smtClean="0"/>
              <a:t>Design the process to (1) avoid the root causes of defects and (2) to meet customer requirements.</a:t>
            </a:r>
          </a:p>
          <a:p>
            <a:r>
              <a:rPr lang="en-US" sz="2200" dirty="0" smtClean="0"/>
              <a:t>Verify that the process model will, in fact, avoid defects and meet customer requirements.</a:t>
            </a:r>
          </a:p>
          <a:p>
            <a:pPr>
              <a:buNone/>
            </a:pPr>
            <a:r>
              <a:rPr lang="en-US" sz="2200" dirty="0" smtClean="0"/>
              <a:t>	</a:t>
            </a:r>
          </a:p>
          <a:p>
            <a:pPr>
              <a:buNone/>
            </a:pPr>
            <a:r>
              <a:rPr lang="en-US" sz="2200" dirty="0" smtClean="0"/>
              <a:t>This variation is sometimes called the DMADV (define, measure, analyze, design, and verify) method.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533400" y="1676400"/>
            <a:ext cx="7886700" cy="3733800"/>
          </a:xfrm>
        </p:spPr>
        <p:txBody>
          <a:bodyPr/>
          <a:lstStyle/>
          <a:p>
            <a:r>
              <a:rPr lang="en-US" dirty="0" smtClean="0"/>
              <a:t>Distinguish CMMI and Six Sigma Method.</a:t>
            </a:r>
          </a:p>
          <a:p>
            <a:r>
              <a:rPr lang="en-US" dirty="0" smtClean="0"/>
              <a:t>Explain various levels of CMMI in detail.</a:t>
            </a:r>
          </a:p>
          <a:p>
            <a:r>
              <a:rPr lang="en-US" dirty="0" smtClean="0"/>
              <a:t>Explain the core and additional steps of Six sigma methodology.</a:t>
            </a:r>
          </a:p>
          <a:p>
            <a:r>
              <a:rPr lang="en-US" dirty="0" smtClean="0"/>
              <a:t>List out specific goals and associated specific practices defined in CMMI.</a:t>
            </a:r>
          </a:p>
          <a:p>
            <a:r>
              <a:rPr lang="en-US" dirty="0" smtClean="0"/>
              <a:t>List out generic goals </a:t>
            </a:r>
            <a:r>
              <a:rPr lang="en-US" smtClean="0"/>
              <a:t>and practices of CMMI.</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685800"/>
          </a:xfrm>
        </p:spPr>
        <p:txBody>
          <a:bodyPr/>
          <a:lstStyle/>
          <a:p>
            <a:r>
              <a:rPr lang="en-US" sz="3800" b="1" dirty="0" smtClean="0"/>
              <a:t>Capability Maturity Model Integration</a:t>
            </a:r>
            <a:endParaRPr lang="en-US" sz="3800" dirty="0"/>
          </a:p>
        </p:txBody>
      </p:sp>
      <p:sp>
        <p:nvSpPr>
          <p:cNvPr id="3" name="Content Placeholder 2"/>
          <p:cNvSpPr>
            <a:spLocks noGrp="1"/>
          </p:cNvSpPr>
          <p:nvPr>
            <p:ph idx="1"/>
          </p:nvPr>
        </p:nvSpPr>
        <p:spPr/>
        <p:txBody>
          <a:bodyPr/>
          <a:lstStyle/>
          <a:p>
            <a:pPr algn="just"/>
            <a:r>
              <a:rPr lang="en-US" sz="2400" dirty="0" smtClean="0"/>
              <a:t>Capability Maturity Model Integration (CMMI), a comprehensive process meta-model that is predicated on a set of system and software engineering capabilities that should be present as organizations reach different levels of process capability and maturity.</a:t>
            </a:r>
          </a:p>
          <a:p>
            <a:pPr algn="just"/>
            <a:r>
              <a:rPr lang="en-US" sz="2400" dirty="0" smtClean="0"/>
              <a:t>The CMMI represents a process meta-model in two different ways: (1) as a “continuous” model and (2) as a “staged”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Levels of CMMI</a:t>
            </a:r>
            <a:endParaRPr lang="en-US" b="1" dirty="0"/>
          </a:p>
        </p:txBody>
      </p:sp>
      <p:sp>
        <p:nvSpPr>
          <p:cNvPr id="3" name="Content Placeholder 2"/>
          <p:cNvSpPr>
            <a:spLocks noGrp="1"/>
          </p:cNvSpPr>
          <p:nvPr>
            <p:ph idx="1"/>
          </p:nvPr>
        </p:nvSpPr>
        <p:spPr/>
        <p:txBody>
          <a:bodyPr/>
          <a:lstStyle/>
          <a:p>
            <a:pPr algn="just">
              <a:buNone/>
            </a:pPr>
            <a:r>
              <a:rPr lang="en-US" sz="2000" dirty="0" smtClean="0"/>
              <a:t>	Each process area (e.g., project planning or requirements management) is formally assessed against specific goals and practices and is rated according to the following capability levels: </a:t>
            </a:r>
          </a:p>
          <a:p>
            <a:pPr algn="just"/>
            <a:r>
              <a:rPr lang="en-US" sz="2000" dirty="0" smtClean="0"/>
              <a:t>Level 0: Incomplete</a:t>
            </a:r>
          </a:p>
          <a:p>
            <a:pPr algn="just"/>
            <a:r>
              <a:rPr lang="en-US" sz="2000" dirty="0" smtClean="0"/>
              <a:t>Level 1: Performed</a:t>
            </a:r>
          </a:p>
          <a:p>
            <a:pPr algn="just"/>
            <a:r>
              <a:rPr lang="en-US" sz="2000" dirty="0" smtClean="0"/>
              <a:t>Level 2: Managed</a:t>
            </a:r>
          </a:p>
          <a:p>
            <a:pPr algn="just"/>
            <a:r>
              <a:rPr lang="en-US" sz="2000" dirty="0" smtClean="0"/>
              <a:t>Level 3: Defined</a:t>
            </a:r>
          </a:p>
          <a:p>
            <a:pPr algn="just"/>
            <a:r>
              <a:rPr lang="en-US" sz="2000" dirty="0" smtClean="0"/>
              <a:t>Level 4: Quantitatively managed</a:t>
            </a:r>
          </a:p>
          <a:p>
            <a:pPr algn="just"/>
            <a:r>
              <a:rPr lang="en-US" sz="2000" dirty="0" smtClean="0"/>
              <a:t>Level 5: Optimized </a:t>
            </a:r>
          </a:p>
          <a:p>
            <a:pPr algn="just"/>
            <a:endParaRPr lang="en-US" sz="2000" dirty="0" smtClean="0"/>
          </a:p>
          <a:p>
            <a:pPr algn="just">
              <a:buNone/>
            </a:pPr>
            <a:r>
              <a:rPr lang="en-US" sz="2200" dirty="0" smtClean="0"/>
              <a:t>	The CMMI defines each process area in terms of “specific goals” and the “specific practices” required to achieve these goals. Specific goals establish the characteristics that must exist if the activities implied by a process area are to be effective. Specific practices refine a goal into a set of process-related activities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CMMI Process Area Capability Profile</a:t>
            </a:r>
            <a:endParaRPr lang="en-US" sz="3200" b="1" dirty="0"/>
          </a:p>
        </p:txBody>
      </p:sp>
      <p:pic>
        <p:nvPicPr>
          <p:cNvPr id="29698" name="Picture 2"/>
          <p:cNvPicPr>
            <a:picLocks noGrp="1" noChangeAspect="1" noChangeArrowheads="1"/>
          </p:cNvPicPr>
          <p:nvPr>
            <p:ph idx="1"/>
          </p:nvPr>
        </p:nvPicPr>
        <p:blipFill>
          <a:blip r:embed="rId2"/>
          <a:srcRect/>
          <a:stretch>
            <a:fillRect/>
          </a:stretch>
        </p:blipFill>
        <p:spPr bwMode="auto">
          <a:xfrm>
            <a:off x="990600" y="1219200"/>
            <a:ext cx="7086600" cy="4495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Goals of CMMI</a:t>
            </a:r>
            <a:endParaRPr lang="en-US" dirty="0"/>
          </a:p>
        </p:txBody>
      </p:sp>
      <p:sp>
        <p:nvSpPr>
          <p:cNvPr id="4" name="Rectangle 3"/>
          <p:cNvSpPr>
            <a:spLocks noGrp="1" noChangeArrowheads="1"/>
          </p:cNvSpPr>
          <p:nvPr>
            <p:ph idx="1"/>
          </p:nvPr>
        </p:nvSpPr>
        <p:spPr>
          <a:xfrm>
            <a:off x="457200" y="914400"/>
            <a:ext cx="8153400" cy="5943599"/>
          </a:xfrm>
        </p:spPr>
        <p:txBody>
          <a:bodyPr/>
          <a:lstStyle/>
          <a:p>
            <a:pPr>
              <a:buNone/>
            </a:pPr>
            <a:r>
              <a:rPr lang="en-US" sz="2200" dirty="0" smtClean="0"/>
              <a:t>associated specific practices (SP) defined for project planning are:</a:t>
            </a:r>
          </a:p>
          <a:p>
            <a:r>
              <a:rPr lang="en-US" sz="2200" dirty="0" smtClean="0"/>
              <a:t>SG 1 Establish Estimates</a:t>
            </a:r>
          </a:p>
          <a:p>
            <a:pPr lvl="1"/>
            <a:r>
              <a:rPr lang="en-US" sz="1800" dirty="0" smtClean="0"/>
              <a:t>SP 1.1-1 Estimate the Scope of the Project</a:t>
            </a:r>
          </a:p>
          <a:p>
            <a:pPr lvl="1"/>
            <a:r>
              <a:rPr lang="en-US" sz="1800" dirty="0" smtClean="0"/>
              <a:t>SP 1.2-1 Establish Estimates of Work Product and Task Attributes</a:t>
            </a:r>
          </a:p>
          <a:p>
            <a:pPr lvl="1"/>
            <a:r>
              <a:rPr lang="en-US" sz="1800" dirty="0" smtClean="0"/>
              <a:t>SP 1.3-1 Define Project Life Cycle</a:t>
            </a:r>
          </a:p>
          <a:p>
            <a:pPr lvl="1"/>
            <a:r>
              <a:rPr lang="en-US" sz="1800" dirty="0" smtClean="0"/>
              <a:t>SP 1.4-1 Determine Estimates of Effort and Cost</a:t>
            </a:r>
          </a:p>
          <a:p>
            <a:r>
              <a:rPr lang="en-US" sz="2200" dirty="0" smtClean="0"/>
              <a:t>SG 2 Develop a Project Plan</a:t>
            </a:r>
          </a:p>
          <a:p>
            <a:pPr lvl="1"/>
            <a:r>
              <a:rPr lang="en-US" sz="1800" dirty="0" smtClean="0"/>
              <a:t>SP 2.1-1 Establish the Budget and Schedule</a:t>
            </a:r>
          </a:p>
          <a:p>
            <a:pPr lvl="1"/>
            <a:r>
              <a:rPr lang="en-US" sz="1800" dirty="0" smtClean="0"/>
              <a:t>SP 2.2-1 Identify Project Risks</a:t>
            </a:r>
          </a:p>
          <a:p>
            <a:pPr lvl="1"/>
            <a:r>
              <a:rPr lang="en-US" sz="1800" dirty="0" smtClean="0"/>
              <a:t>SP 2.3-1 Plan for Data Management</a:t>
            </a:r>
          </a:p>
          <a:p>
            <a:pPr lvl="1"/>
            <a:r>
              <a:rPr lang="en-US" sz="1800" dirty="0" smtClean="0"/>
              <a:t>SP 2.4-1 Plan for Project Resources</a:t>
            </a:r>
          </a:p>
          <a:p>
            <a:pPr lvl="1"/>
            <a:r>
              <a:rPr lang="en-US" sz="1800" dirty="0" smtClean="0"/>
              <a:t>SP 2.5-1 Plan for Needed Knowledge and Skills</a:t>
            </a:r>
          </a:p>
          <a:p>
            <a:pPr lvl="1"/>
            <a:r>
              <a:rPr lang="en-US" sz="1800" dirty="0" smtClean="0"/>
              <a:t>SP 2.6-1 Plan Stakeholder Involvement</a:t>
            </a:r>
          </a:p>
          <a:p>
            <a:pPr lvl="1"/>
            <a:r>
              <a:rPr lang="en-US" sz="1800" dirty="0" smtClean="0"/>
              <a:t>SP 2.7-1 Establish the Project Plan</a:t>
            </a:r>
          </a:p>
          <a:p>
            <a:r>
              <a:rPr lang="en-US" sz="2200" dirty="0" smtClean="0"/>
              <a:t>SG 3 Obtain Commitment to the Plan</a:t>
            </a:r>
          </a:p>
          <a:p>
            <a:pPr lvl="1"/>
            <a:r>
              <a:rPr lang="en-US" sz="1800" dirty="0" smtClean="0"/>
              <a:t>SP 3.1-1 Review Plans That Affect the Project</a:t>
            </a:r>
          </a:p>
          <a:p>
            <a:pPr lvl="1"/>
            <a:r>
              <a:rPr lang="en-US" sz="1800" dirty="0" smtClean="0"/>
              <a:t>SP 3.2-1 Reconcile Work and Resource Levels</a:t>
            </a:r>
          </a:p>
          <a:p>
            <a:pPr lvl="1"/>
            <a:r>
              <a:rPr lang="en-US" sz="1800" dirty="0" smtClean="0"/>
              <a:t>SP 3.3-1 Obtain Plan Commitment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stCondLst>
                                            <p:cond delay="0"/>
                                          </p:stCondLst>
                                        </p:cTn>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stCondLst>
                                            <p:cond delay="0"/>
                                          </p:stCondLst>
                                        </p:cTn>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stCondLst>
                                            <p:cond delay="0"/>
                                          </p:stCondLst>
                                        </p:cTn>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stCondLst>
                                            <p:cond delay="0"/>
                                          </p:stCondLst>
                                        </p:cTn>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1000">
                                          <p:stCondLst>
                                            <p:cond delay="0"/>
                                          </p:stCondLst>
                                        </p:cTn>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1000">
                                          <p:stCondLst>
                                            <p:cond delay="0"/>
                                          </p:stCondLst>
                                        </p:cTn>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stCondLst>
                                            <p:cond delay="0"/>
                                          </p:stCondLst>
                                        </p:cTn>
                                        <p:tgtEl>
                                          <p:spTgt spid="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1000">
                                          <p:stCondLst>
                                            <p:cond delay="0"/>
                                          </p:stCondLst>
                                        </p:cTn>
                                        <p:tgtEl>
                                          <p:spTgt spid="4">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1000">
                                          <p:stCondLst>
                                            <p:cond delay="0"/>
                                          </p:stCondLst>
                                        </p:cTn>
                                        <p:tgtEl>
                                          <p:spTgt spid="4">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1000">
                                          <p:stCondLst>
                                            <p:cond delay="0"/>
                                          </p:stCondLst>
                                        </p:cTn>
                                        <p:tgtEl>
                                          <p:spTgt spid="4">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1000">
                                          <p:stCondLst>
                                            <p:cond delay="0"/>
                                          </p:stCondLst>
                                        </p:cTn>
                                        <p:tgtEl>
                                          <p:spTgt spid="4">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1000">
                                          <p:stCondLst>
                                            <p:cond delay="0"/>
                                          </p:stCondLst>
                                        </p:cTn>
                                        <p:tgtEl>
                                          <p:spTgt spid="4">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1000">
                                          <p:stCondLst>
                                            <p:cond delay="0"/>
                                          </p:stCondLst>
                                        </p:cTn>
                                        <p:tgtEl>
                                          <p:spTgt spid="4">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1000">
                                          <p:stCondLst>
                                            <p:cond delay="0"/>
                                          </p:stCondLst>
                                        </p:cTn>
                                        <p:tgtEl>
                                          <p:spTgt spid="4">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4" end="14"/>
                                            </p:txEl>
                                          </p:spTgt>
                                        </p:tgtEl>
                                        <p:attrNameLst>
                                          <p:attrName>style.visibility</p:attrName>
                                        </p:attrNameLst>
                                      </p:cBhvr>
                                      <p:to>
                                        <p:strVal val="visible"/>
                                      </p:to>
                                    </p:set>
                                    <p:animEffect transition="in" filter="fade">
                                      <p:cBhvr>
                                        <p:cTn id="54" dur="1000">
                                          <p:stCondLst>
                                            <p:cond delay="0"/>
                                          </p:stCondLst>
                                        </p:cTn>
                                        <p:tgtEl>
                                          <p:spTgt spid="4">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Effect transition="in" filter="fade">
                                      <p:cBhvr>
                                        <p:cTn id="57" dur="1000">
                                          <p:stCondLst>
                                            <p:cond delay="0"/>
                                          </p:stCondLst>
                                        </p:cTn>
                                        <p:tgtEl>
                                          <p:spTgt spid="4">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txEl>
                                              <p:pRg st="16" end="16"/>
                                            </p:txEl>
                                          </p:spTgt>
                                        </p:tgtEl>
                                        <p:attrNameLst>
                                          <p:attrName>style.visibility</p:attrName>
                                        </p:attrNameLst>
                                      </p:cBhvr>
                                      <p:to>
                                        <p:strVal val="visible"/>
                                      </p:to>
                                    </p:set>
                                    <p:animEffect transition="in" filter="fade">
                                      <p:cBhvr>
                                        <p:cTn id="60" dur="1000">
                                          <p:stCondLst>
                                            <p:cond delay="0"/>
                                          </p:stCondLst>
                                        </p:cTn>
                                        <p:tgtEl>
                                          <p:spTgt spid="4">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animEffect transition="in" filter="fade">
                                      <p:cBhvr>
                                        <p:cTn id="63" dur="1000">
                                          <p:stCondLst>
                                            <p:cond delay="0"/>
                                          </p:stCondLst>
                                        </p:cTn>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685800"/>
          </a:xfrm>
        </p:spPr>
        <p:txBody>
          <a:bodyPr/>
          <a:lstStyle/>
          <a:p>
            <a:r>
              <a:rPr lang="en-US" sz="3200" dirty="0" smtClean="0"/>
              <a:t>CMMI also defines a set of five generic goals</a:t>
            </a:r>
            <a:endParaRPr lang="en-US" sz="3200" dirty="0"/>
          </a:p>
        </p:txBody>
      </p:sp>
      <p:sp>
        <p:nvSpPr>
          <p:cNvPr id="3" name="Content Placeholder 2"/>
          <p:cNvSpPr>
            <a:spLocks noGrp="1"/>
          </p:cNvSpPr>
          <p:nvPr>
            <p:ph idx="1"/>
          </p:nvPr>
        </p:nvSpPr>
        <p:spPr/>
        <p:txBody>
          <a:bodyPr/>
          <a:lstStyle/>
          <a:p>
            <a:pPr>
              <a:buNone/>
            </a:pPr>
            <a:r>
              <a:rPr lang="en-US" sz="2200" dirty="0" smtClean="0"/>
              <a:t>  The generic goals (GG) and practices (GP) for the project planning process area are:</a:t>
            </a:r>
          </a:p>
          <a:p>
            <a:r>
              <a:rPr lang="en-US" sz="2200" dirty="0" smtClean="0"/>
              <a:t>GG 1 Achieve Specific Goals</a:t>
            </a:r>
          </a:p>
          <a:p>
            <a:pPr lvl="1"/>
            <a:r>
              <a:rPr lang="en-US" sz="1800" dirty="0" smtClean="0"/>
              <a:t>GP 1.1 Perform Base Practices</a:t>
            </a:r>
          </a:p>
          <a:p>
            <a:r>
              <a:rPr lang="en-US" sz="2200" dirty="0" smtClean="0"/>
              <a:t>GG 2 Institutionalize a Managed Process</a:t>
            </a:r>
          </a:p>
          <a:p>
            <a:pPr lvl="1"/>
            <a:r>
              <a:rPr lang="en-US" sz="1800" dirty="0" smtClean="0"/>
              <a:t>GP 2.1 Establish an Organizational Policy</a:t>
            </a:r>
          </a:p>
          <a:p>
            <a:pPr lvl="1"/>
            <a:r>
              <a:rPr lang="en-US" sz="1800" dirty="0" smtClean="0"/>
              <a:t>GP 2.2 Plan the Process</a:t>
            </a:r>
          </a:p>
          <a:p>
            <a:pPr lvl="1"/>
            <a:r>
              <a:rPr lang="en-US" sz="1800" dirty="0" smtClean="0"/>
              <a:t>GP 2.3 Provide Resources</a:t>
            </a:r>
          </a:p>
          <a:p>
            <a:pPr lvl="1"/>
            <a:r>
              <a:rPr lang="en-US" sz="1800" dirty="0" smtClean="0"/>
              <a:t>GP 2.4 Assign Responsibility</a:t>
            </a:r>
          </a:p>
          <a:p>
            <a:pPr lvl="1"/>
            <a:r>
              <a:rPr lang="en-US" sz="1800" dirty="0" smtClean="0"/>
              <a:t>GP 2.5 Train People</a:t>
            </a:r>
          </a:p>
          <a:p>
            <a:pPr lvl="1"/>
            <a:r>
              <a:rPr lang="en-US" sz="1800" dirty="0" smtClean="0"/>
              <a:t>GP 2.6 Manage Configurations</a:t>
            </a:r>
          </a:p>
          <a:p>
            <a:pPr lvl="1"/>
            <a:r>
              <a:rPr lang="en-US" sz="1800" dirty="0" smtClean="0"/>
              <a:t>GP 2.7 Identify and Involve Relevant Stakeholders</a:t>
            </a:r>
          </a:p>
          <a:p>
            <a:pPr lvl="1"/>
            <a:r>
              <a:rPr lang="en-US" sz="1800" dirty="0" smtClean="0"/>
              <a:t>GP 2.8 Monitor and Control the Process</a:t>
            </a:r>
          </a:p>
          <a:p>
            <a:pPr lvl="1"/>
            <a:r>
              <a:rPr lang="en-US" sz="1800" dirty="0" smtClean="0"/>
              <a:t>GP 2.9 Objectively Evaluate Adherence</a:t>
            </a:r>
          </a:p>
          <a:p>
            <a:pPr lvl="1"/>
            <a:r>
              <a:rPr lang="en-US" sz="1800" dirty="0" smtClean="0"/>
              <a:t>GP 2.10 Review Status with Higher-Level Management</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38201"/>
            <a:ext cx="7886700" cy="5338764"/>
          </a:xfrm>
        </p:spPr>
        <p:txBody>
          <a:bodyPr/>
          <a:lstStyle/>
          <a:p>
            <a:pPr marL="609600" indent="-609600">
              <a:lnSpc>
                <a:spcPct val="80000"/>
              </a:lnSpc>
              <a:buNone/>
            </a:pPr>
            <a:endParaRPr lang="en-US" sz="1800" b="1" dirty="0" smtClean="0"/>
          </a:p>
          <a:p>
            <a:pPr marL="609600" indent="-609600">
              <a:lnSpc>
                <a:spcPct val="80000"/>
              </a:lnSpc>
            </a:pPr>
            <a:r>
              <a:rPr lang="en-US" sz="2200" dirty="0" smtClean="0"/>
              <a:t>GG 3 Institutionalize a Defined Process</a:t>
            </a:r>
          </a:p>
          <a:p>
            <a:pPr marL="1066800" lvl="1" indent="-609600">
              <a:lnSpc>
                <a:spcPct val="80000"/>
              </a:lnSpc>
            </a:pPr>
            <a:r>
              <a:rPr lang="en-US" sz="1800" dirty="0" smtClean="0"/>
              <a:t>GP 3.1 Establish a Defined Process</a:t>
            </a:r>
          </a:p>
          <a:p>
            <a:pPr marL="1066800" lvl="1" indent="-609600">
              <a:lnSpc>
                <a:spcPct val="80000"/>
              </a:lnSpc>
            </a:pPr>
            <a:r>
              <a:rPr lang="en-US" sz="1800" dirty="0" smtClean="0"/>
              <a:t>GP 3.2 Collect Improvement Information</a:t>
            </a:r>
          </a:p>
          <a:p>
            <a:pPr marL="609600" indent="-609600">
              <a:lnSpc>
                <a:spcPct val="80000"/>
              </a:lnSpc>
            </a:pPr>
            <a:r>
              <a:rPr lang="en-US" sz="2200" dirty="0" smtClean="0"/>
              <a:t>GG 4 Institutionalize a Quantitatively Managed Process</a:t>
            </a:r>
          </a:p>
          <a:p>
            <a:pPr marL="1066800" lvl="1" indent="-609600">
              <a:lnSpc>
                <a:spcPct val="80000"/>
              </a:lnSpc>
            </a:pPr>
            <a:r>
              <a:rPr lang="en-US" sz="1800" dirty="0" smtClean="0"/>
              <a:t>GP 4.1 Establish Quantitative Objectives for the Process</a:t>
            </a:r>
          </a:p>
          <a:p>
            <a:pPr marL="1066800" lvl="1" indent="-609600">
              <a:lnSpc>
                <a:spcPct val="80000"/>
              </a:lnSpc>
            </a:pPr>
            <a:r>
              <a:rPr lang="en-US" sz="1800" dirty="0" smtClean="0"/>
              <a:t>GP 4.2 Stabilize </a:t>
            </a:r>
            <a:r>
              <a:rPr lang="en-US" sz="1800" dirty="0" err="1" smtClean="0"/>
              <a:t>Subprocess</a:t>
            </a:r>
            <a:r>
              <a:rPr lang="en-US" sz="1800" dirty="0" smtClean="0"/>
              <a:t> Performance</a:t>
            </a:r>
          </a:p>
          <a:p>
            <a:pPr marL="609600" indent="-609600">
              <a:lnSpc>
                <a:spcPct val="80000"/>
              </a:lnSpc>
            </a:pPr>
            <a:r>
              <a:rPr lang="en-US" sz="2200" dirty="0" smtClean="0"/>
              <a:t>GG 5 Institutionalize an Optimizing Process</a:t>
            </a:r>
          </a:p>
          <a:p>
            <a:pPr marL="1066800" lvl="1" indent="-609600">
              <a:lnSpc>
                <a:spcPct val="80000"/>
              </a:lnSpc>
            </a:pPr>
            <a:r>
              <a:rPr lang="en-US" sz="1800" dirty="0" smtClean="0"/>
              <a:t>GP 5.1 Ensure Continuous Process Improvement</a:t>
            </a:r>
          </a:p>
          <a:p>
            <a:pPr marL="1066800" lvl="1" indent="-609600">
              <a:lnSpc>
                <a:spcPct val="80000"/>
              </a:lnSpc>
            </a:pPr>
            <a:r>
              <a:rPr lang="en-US" sz="1800" dirty="0" smtClean="0"/>
              <a:t>GP 5.2 Correct Root Causes of Problems</a:t>
            </a:r>
            <a:endParaRPr lang="en-US" sz="1800" dirty="0"/>
          </a:p>
        </p:txBody>
      </p:sp>
      <p:sp>
        <p:nvSpPr>
          <p:cNvPr id="4" name="Title 3"/>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685800"/>
          </a:xfrm>
        </p:spPr>
        <p:txBody>
          <a:bodyPr/>
          <a:lstStyle/>
          <a:p>
            <a:r>
              <a:rPr lang="en-US" sz="3200" b="1" dirty="0" smtClean="0"/>
              <a:t>Process area required to achieve a maturity Level</a:t>
            </a:r>
            <a:endParaRPr lang="en-US" sz="3200" b="1" dirty="0"/>
          </a:p>
        </p:txBody>
      </p:sp>
      <p:pic>
        <p:nvPicPr>
          <p:cNvPr id="7169" name="Picture 1"/>
          <p:cNvPicPr>
            <a:picLocks noGrp="1" noChangeAspect="1" noChangeArrowheads="1"/>
          </p:cNvPicPr>
          <p:nvPr>
            <p:ph idx="1"/>
          </p:nvPr>
        </p:nvPicPr>
        <p:blipFill>
          <a:blip r:embed="rId2"/>
          <a:srcRect/>
          <a:stretch>
            <a:fillRect/>
          </a:stretch>
        </p:blipFill>
        <p:spPr bwMode="auto">
          <a:xfrm>
            <a:off x="533400" y="1155700"/>
            <a:ext cx="7924800" cy="532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685800"/>
          </a:xfrm>
        </p:spPr>
        <p:txBody>
          <a:bodyPr/>
          <a:lstStyle/>
          <a:p>
            <a:r>
              <a:rPr lang="en-US" sz="3200" b="1" dirty="0" smtClean="0"/>
              <a:t>Six Sigma for Software Engineering</a:t>
            </a:r>
            <a:endParaRPr lang="en-US" sz="3200" b="1" dirty="0"/>
          </a:p>
        </p:txBody>
      </p:sp>
      <p:sp>
        <p:nvSpPr>
          <p:cNvPr id="3" name="Content Placeholder 2"/>
          <p:cNvSpPr>
            <a:spLocks noGrp="1"/>
          </p:cNvSpPr>
          <p:nvPr>
            <p:ph idx="1"/>
          </p:nvPr>
        </p:nvSpPr>
        <p:spPr/>
        <p:txBody>
          <a:bodyPr/>
          <a:lstStyle/>
          <a:p>
            <a:r>
              <a:rPr lang="en-US" dirty="0" smtClean="0"/>
              <a:t>Six Sigma is the most widely used strategy for statistical quality assurance in industry today.</a:t>
            </a:r>
          </a:p>
          <a:p>
            <a:r>
              <a:rPr lang="en-US" dirty="0" smtClean="0"/>
              <a:t>the Six Sigma strategy “is a rigorous and disciplined methodology that uses data and statistical analysis to measure and improve a company’s operational performance by identifying and eliminating defects’ in manufacturing and service-related processes”.</a:t>
            </a:r>
          </a:p>
          <a:p>
            <a:r>
              <a:rPr lang="en-US" dirty="0" smtClean="0"/>
              <a:t>The term Six Sigma is derived from six standard deviations—3.4 instances (defects) per million occurrences—implying an extremely high quality standard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724</TotalTime>
  <Words>700</Words>
  <Application>Microsoft Office PowerPoint</Application>
  <PresentationFormat>On-screen Show (4:3)</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Slide 1</vt:lpstr>
      <vt:lpstr>Capability Maturity Model Integration</vt:lpstr>
      <vt:lpstr>Levels of CMMI</vt:lpstr>
      <vt:lpstr>CMMI Process Area Capability Profile</vt:lpstr>
      <vt:lpstr>Specific Goals of CMMI</vt:lpstr>
      <vt:lpstr>CMMI also defines a set of five generic goals</vt:lpstr>
      <vt:lpstr> </vt:lpstr>
      <vt:lpstr>Process area required to achieve a maturity Level</vt:lpstr>
      <vt:lpstr>Six Sigma for Software Engineering</vt:lpstr>
      <vt:lpstr> </vt:lpstr>
      <vt:lpstr> </vt:lpstr>
      <vt:lpstr>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dc:title>
  <dc:creator>HP</dc:creator>
  <cp:lastModifiedBy>HP</cp:lastModifiedBy>
  <cp:revision>39</cp:revision>
  <dcterms:created xsi:type="dcterms:W3CDTF">2006-08-16T00:00:00Z</dcterms:created>
  <dcterms:modified xsi:type="dcterms:W3CDTF">2019-10-21T07:13:45Z</dcterms:modified>
</cp:coreProperties>
</file>