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0" r:id="rId2"/>
    <p:sldId id="290" r:id="rId3"/>
    <p:sldId id="292" r:id="rId4"/>
    <p:sldId id="293" r:id="rId5"/>
    <p:sldId id="315" r:id="rId6"/>
    <p:sldId id="314" r:id="rId7"/>
    <p:sldId id="316" r:id="rId8"/>
    <p:sldId id="313" r:id="rId9"/>
    <p:sldId id="298" r:id="rId10"/>
    <p:sldId id="299" r:id="rId11"/>
    <p:sldId id="301" r:id="rId12"/>
    <p:sldId id="302" r:id="rId13"/>
    <p:sldId id="307" r:id="rId14"/>
    <p:sldId id="317" r:id="rId15"/>
    <p:sldId id="318" r:id="rId16"/>
    <p:sldId id="319" r:id="rId17"/>
    <p:sldId id="320" r:id="rId18"/>
    <p:sldId id="322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008000"/>
    <a:srgbClr val="00CC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28F6-4822-4E36-AB97-6845F87769D4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E990-8563-4DBF-BC99-DA225FE9A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E990-8563-4DBF-BC99-DA225FE9A5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19E-0F86-46F8-88E0-17126B08B1E5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46E-DF68-4ABA-82C6-00B222F6335E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2D9-F292-4C57-9261-EF31506240EC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9F6B-3BE8-4EC0-A3A2-F2064F498C61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AA9-465A-491B-90B8-6F945C5EC580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75-B0DF-48FE-A79C-3BC778C630B0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DF67-D15A-4B96-A823-85516579DD53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F7E6-933A-4B5C-962A-984875755503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2ABA-B63C-4C25-B87F-8AD0212ADDC5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3204-58F2-41B0-9FD7-C8FCEE46AF92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E78C-EFB0-476D-ADCB-B0A3520800BD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6DC-AF2F-477A-91B4-CE0A70B002C8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coadletter.com/" TargetMode="External"/><Relationship Id="rId4" Type="http://schemas.openxmlformats.org/officeDocument/2006/relationships/hyperlink" Target="http://sourceforge.net/projects/cppun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609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19CS2211 - Software Engineering</a:t>
            </a:r>
          </a:p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err="1" smtClean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4400" dirty="0" err="1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Unit</a:t>
            </a:r>
            <a:endParaRPr kumimoji="0" lang="en-US" sz="4400" i="0" u="none" strike="noStrike" kern="1200" cap="none" spc="0" normalizeH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334000"/>
            <a:ext cx="4191000" cy="1014770"/>
          </a:xfrm>
          <a:prstGeom prst="rect">
            <a:avLst/>
          </a:prstGeom>
          <a:ln>
            <a:solidFill>
              <a:srgbClr val="FF33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514600" y="3657600"/>
            <a:ext cx="3962400" cy="914400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25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66FF"/>
                </a:solidFill>
              </a:rPr>
              <a:t>Assert methods</a:t>
            </a:r>
            <a:endParaRPr lang="en-US" sz="32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Each assert method has parameters like these:  </a:t>
            </a:r>
            <a:br>
              <a:rPr lang="en-US" sz="2600" dirty="0" smtClean="0"/>
            </a:br>
            <a:r>
              <a:rPr lang="en-US" sz="2600" i="1" dirty="0" smtClean="0"/>
              <a:t>message, expected-value, actual-value</a:t>
            </a:r>
          </a:p>
          <a:p>
            <a:r>
              <a:rPr lang="en-US" sz="2600" dirty="0" smtClean="0"/>
              <a:t>Assert methods dealing with floating point numbers get an additional argument, a tolerance</a:t>
            </a:r>
          </a:p>
          <a:p>
            <a:r>
              <a:rPr lang="en-US" sz="2600" dirty="0" smtClean="0"/>
              <a:t>Each assert method has an equivalent version that does not take a message – however, this use is not recommended because:</a:t>
            </a:r>
          </a:p>
          <a:p>
            <a:pPr lvl="1"/>
            <a:r>
              <a:rPr lang="en-US" dirty="0" smtClean="0"/>
              <a:t>messages helps documents the tests</a:t>
            </a:r>
          </a:p>
          <a:p>
            <a:pPr lvl="1"/>
            <a:r>
              <a:rPr lang="en-US" dirty="0" smtClean="0"/>
              <a:t>messages provide additional information when reading failure logs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66FF"/>
                </a:solidFill>
              </a:rPr>
              <a:t>Assert methods Cont…</a:t>
            </a:r>
            <a:endParaRPr lang="en-US" sz="30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assertTrue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Boolean </a:t>
            </a:r>
            <a:r>
              <a:rPr lang="en-US" i="1" dirty="0" smtClean="0"/>
              <a:t>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Boolean </a:t>
            </a:r>
            <a:r>
              <a:rPr lang="en-US" i="1" dirty="0" smtClean="0"/>
              <a:t>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assertNull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assertNotNull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err="1" smtClean="0"/>
              <a:t>object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assertEquals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smtClean="0"/>
              <a:t>expected</a:t>
            </a:r>
            <a:r>
              <a:rPr lang="en-US" dirty="0" smtClean="0"/>
              <a:t>, Object </a:t>
            </a:r>
            <a:r>
              <a:rPr lang="en-US" i="1" dirty="0" smtClean="0"/>
              <a:t>actual</a:t>
            </a:r>
            <a:r>
              <a:rPr lang="en-US" dirty="0" smtClean="0"/>
              <a:t>) (uses equals method)</a:t>
            </a:r>
          </a:p>
          <a:p>
            <a:r>
              <a:rPr lang="en-US" dirty="0" err="1" smtClean="0"/>
              <a:t>assertSame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smtClean="0"/>
              <a:t>expected</a:t>
            </a:r>
            <a:r>
              <a:rPr lang="en-US" dirty="0" smtClean="0"/>
              <a:t>, Object </a:t>
            </a:r>
            <a:r>
              <a:rPr lang="en-US" i="1" dirty="0" smtClean="0"/>
              <a:t>actual</a:t>
            </a:r>
            <a:r>
              <a:rPr lang="en-US" dirty="0" smtClean="0"/>
              <a:t>) (uses == operator)</a:t>
            </a:r>
          </a:p>
          <a:p>
            <a:r>
              <a:rPr lang="en-US" dirty="0" err="1" smtClean="0"/>
              <a:t>assertNotSame</a:t>
            </a:r>
            <a:r>
              <a:rPr lang="en-US" dirty="0" smtClean="0"/>
              <a:t>(String </a:t>
            </a:r>
            <a:r>
              <a:rPr lang="en-US" i="1" dirty="0" smtClean="0"/>
              <a:t>message</a:t>
            </a:r>
            <a:r>
              <a:rPr lang="en-US" dirty="0" smtClean="0"/>
              <a:t>, Object </a:t>
            </a:r>
            <a:r>
              <a:rPr lang="en-US" i="1" dirty="0" smtClean="0"/>
              <a:t>expected</a:t>
            </a:r>
            <a:r>
              <a:rPr lang="en-US" dirty="0" smtClean="0"/>
              <a:t>, Object </a:t>
            </a:r>
            <a:r>
              <a:rPr lang="en-US" i="1" dirty="0" smtClean="0"/>
              <a:t>actual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66FF"/>
                </a:solidFill>
              </a:rPr>
              <a:t>More stuff in test classes</a:t>
            </a:r>
            <a:endParaRPr lang="en-US" sz="40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Suppose you want to test a class 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Counter</a:t>
            </a:r>
          </a:p>
          <a:p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public class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CounterTest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/>
            </a:r>
            <a:b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                  extends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junit.framework.TestCase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 {</a:t>
            </a:r>
            <a:endParaRPr lang="en-US" sz="1900" dirty="0" smtClean="0">
              <a:solidFill>
                <a:srgbClr val="0000CC"/>
              </a:solidFill>
              <a:latin typeface="Trebuchet MS" pitchFamily="34" charset="0"/>
            </a:endParaRPr>
          </a:p>
          <a:p>
            <a:pPr lvl="1"/>
            <a:r>
              <a:rPr lang="en-US" sz="2000" dirty="0" smtClean="0"/>
              <a:t>This is the unit test for the 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Counter</a:t>
            </a:r>
            <a:r>
              <a:rPr lang="en-US" sz="2000" dirty="0" smtClean="0"/>
              <a:t> class</a:t>
            </a:r>
          </a:p>
          <a:p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public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CounterTest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() { } //Default constructor</a:t>
            </a:r>
            <a:endParaRPr lang="en-US" sz="2100" dirty="0" smtClean="0">
              <a:solidFill>
                <a:srgbClr val="0000CC"/>
              </a:solidFill>
            </a:endParaRPr>
          </a:p>
          <a:p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protected void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setUp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()</a:t>
            </a:r>
          </a:p>
          <a:p>
            <a:pPr lvl="1"/>
            <a:r>
              <a:rPr lang="en-US" sz="2000" dirty="0" smtClean="0"/>
              <a:t>Test </a:t>
            </a:r>
            <a:r>
              <a:rPr lang="en-US" sz="2000" i="1" dirty="0" smtClean="0"/>
              <a:t>fixture</a:t>
            </a:r>
            <a:r>
              <a:rPr lang="en-US" sz="2000" dirty="0" smtClean="0"/>
              <a:t> creates and initializes instance variables, etc.</a:t>
            </a:r>
            <a:endParaRPr lang="en-US" sz="2000" dirty="0" smtClean="0">
              <a:solidFill>
                <a:schemeClr val="accent1"/>
              </a:solidFill>
              <a:latin typeface="Trebuchet MS" pitchFamily="34" charset="0"/>
            </a:endParaRPr>
          </a:p>
          <a:p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protected void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tearDown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()</a:t>
            </a:r>
          </a:p>
          <a:p>
            <a:pPr lvl="1"/>
            <a:r>
              <a:rPr lang="en-US" sz="2000" dirty="0" smtClean="0"/>
              <a:t>Releases any system resources used by the test fixture</a:t>
            </a:r>
            <a:endParaRPr lang="en-US" sz="20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public void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testIncrement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()</a:t>
            </a:r>
            <a:r>
              <a:rPr lang="en-US" sz="2100" dirty="0" smtClean="0">
                <a:solidFill>
                  <a:srgbClr val="0000CC"/>
                </a:solidFill>
              </a:rPr>
              <a:t>, 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public void </a:t>
            </a:r>
            <a:r>
              <a:rPr lang="en-US" sz="2100" dirty="0" err="1" smtClean="0">
                <a:solidFill>
                  <a:srgbClr val="0000CC"/>
                </a:solidFill>
                <a:latin typeface="Trebuchet MS" pitchFamily="34" charset="0"/>
              </a:rPr>
              <a:t>testDecrement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()</a:t>
            </a:r>
            <a:r>
              <a:rPr lang="en-US" sz="2100" dirty="0" smtClean="0"/>
              <a:t> </a:t>
            </a:r>
            <a:endParaRPr lang="en-US" sz="21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/>
            <a:r>
              <a:rPr lang="en-US" sz="2000" dirty="0" smtClean="0"/>
              <a:t>These methods contain tests for the 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Counter</a:t>
            </a:r>
            <a:r>
              <a:rPr lang="en-US" sz="2000" dirty="0" smtClean="0"/>
              <a:t> methods 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increment()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0000CC"/>
                </a:solidFill>
                <a:latin typeface="Trebuchet MS" pitchFamily="34" charset="0"/>
              </a:rPr>
              <a:t>decrement()</a:t>
            </a:r>
            <a:r>
              <a:rPr lang="en-US" sz="2100" i="1" dirty="0" smtClean="0"/>
              <a:t>,</a:t>
            </a:r>
            <a:r>
              <a:rPr lang="en-US" sz="2000" i="1" dirty="0" smtClean="0"/>
              <a:t> </a:t>
            </a:r>
            <a:r>
              <a:rPr lang="en-US" sz="2000" dirty="0" smtClean="0"/>
              <a:t>etc. </a:t>
            </a:r>
          </a:p>
          <a:p>
            <a:pPr lvl="1"/>
            <a:r>
              <a:rPr lang="en-US" sz="2000" dirty="0" smtClean="0"/>
              <a:t>Note capitalization convention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66FF"/>
                </a:solidFill>
              </a:rPr>
              <a:t>JUnit</a:t>
            </a:r>
            <a:r>
              <a:rPr lang="en-US" dirty="0" smtClean="0">
                <a:solidFill>
                  <a:srgbClr val="0066FF"/>
                </a:solidFill>
              </a:rPr>
              <a:t> tests for Counter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Font typeface="Times" pitchFamily="18" charset="0"/>
              <a:buChar char=" "/>
            </a:pP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public class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CounterTest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extends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junit.framework.TestCase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{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Counter counter1;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public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CounterTest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() { }   // default constructor</a:t>
            </a:r>
          </a:p>
          <a:p>
            <a:pPr>
              <a:buFont typeface="Times" pitchFamily="18" charset="0"/>
              <a:buChar char=" "/>
            </a:pP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protected void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setUp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() {   // creates a (simple) test fixture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    counter1 = new Counter();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}</a:t>
            </a:r>
          </a:p>
          <a:p>
            <a:pPr>
              <a:buFont typeface="Times" pitchFamily="18" charset="0"/>
              <a:buChar char=" "/>
            </a:pP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public void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testIncrement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() {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   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assertTrue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(counter1.increment() == 1);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   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assertTrue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(counter1.increment() == 2);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 }</a:t>
            </a:r>
          </a:p>
          <a:p>
            <a:pPr>
              <a:buFont typeface="Times" pitchFamily="18" charset="0"/>
              <a:buChar char=" "/>
            </a:pP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public void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testDecrement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() {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    </a:t>
            </a:r>
            <a:r>
              <a:rPr lang="en-US" dirty="0" err="1" smtClean="0">
                <a:solidFill>
                  <a:srgbClr val="0000CC"/>
                </a:solidFill>
                <a:latin typeface="Trebuchet MS" pitchFamily="34" charset="0"/>
              </a:rPr>
              <a:t>assertTrue</a:t>
            </a: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(counter1.decrement() == -1);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    }</a:t>
            </a:r>
            <a:b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</a:br>
            <a:r>
              <a:rPr lang="en-US" dirty="0" smtClean="0">
                <a:solidFill>
                  <a:srgbClr val="0000CC"/>
                </a:solidFill>
                <a:latin typeface="Trebuchet MS" pitchFamily="34" charset="0"/>
              </a:rPr>
              <a:t>}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83085" y="2998642"/>
            <a:ext cx="2819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" pitchFamily="18" charset="0"/>
              </a:rPr>
              <a:t>Note that each test begins with a </a:t>
            </a:r>
            <a:r>
              <a:rPr lang="en-US" sz="2000" i="1" dirty="0">
                <a:latin typeface="Times" pitchFamily="18" charset="0"/>
              </a:rPr>
              <a:t>brand new</a:t>
            </a:r>
            <a:r>
              <a:rPr lang="en-US" sz="2000" dirty="0">
                <a:latin typeface="Times" pitchFamily="18" charset="0"/>
              </a:rPr>
              <a:t> counter</a:t>
            </a:r>
            <a:endParaRPr lang="en-US" sz="2400" dirty="0">
              <a:latin typeface="Times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83085" y="3836842"/>
            <a:ext cx="2819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" pitchFamily="18" charset="0"/>
              </a:rPr>
              <a:t>This means you don’t have to worry about the order in which the tests are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TestSuites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TestSuites</a:t>
            </a:r>
            <a:r>
              <a:rPr lang="en-US" dirty="0" smtClean="0"/>
              <a:t> collect a selection of tests to run them as a unit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Collections automatically use </a:t>
            </a:r>
            <a:r>
              <a:rPr lang="en-US" dirty="0" err="1" smtClean="0"/>
              <a:t>TestSuites</a:t>
            </a:r>
            <a:r>
              <a:rPr lang="en-US" dirty="0" smtClean="0"/>
              <a:t>, however to specify the order in which tests are run, write your own: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public static Test suite()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suite.addTest</a:t>
            </a:r>
            <a:r>
              <a:rPr lang="en-US" dirty="0" smtClean="0"/>
              <a:t>(new </a:t>
            </a:r>
            <a:r>
              <a:rPr lang="en-US" dirty="0" err="1" smtClean="0"/>
              <a:t>TestBowl</a:t>
            </a:r>
            <a:r>
              <a:rPr lang="en-US" dirty="0" smtClean="0"/>
              <a:t>(“</a:t>
            </a:r>
            <a:r>
              <a:rPr lang="en-US" dirty="0" err="1" smtClean="0"/>
              <a:t>testBowl</a:t>
            </a:r>
            <a:r>
              <a:rPr lang="en-US" dirty="0" smtClean="0"/>
              <a:t>”));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suite.addTest</a:t>
            </a:r>
            <a:r>
              <a:rPr lang="en-US" dirty="0" smtClean="0"/>
              <a:t>(new </a:t>
            </a:r>
            <a:r>
              <a:rPr lang="en-US" dirty="0" err="1" smtClean="0"/>
              <a:t>TestBowl</a:t>
            </a:r>
            <a:r>
              <a:rPr lang="en-US" dirty="0" smtClean="0"/>
              <a:t>(“</a:t>
            </a:r>
            <a:r>
              <a:rPr lang="en-US" dirty="0" err="1" smtClean="0"/>
              <a:t>testAdding</a:t>
            </a:r>
            <a:r>
              <a:rPr lang="en-US" dirty="0" smtClean="0"/>
              <a:t>”));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return suite;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Should seldom have to write your own </a:t>
            </a:r>
            <a:r>
              <a:rPr lang="en-US" dirty="0" err="1" smtClean="0"/>
              <a:t>TestSuites</a:t>
            </a:r>
            <a:r>
              <a:rPr lang="en-US" dirty="0" smtClean="0"/>
              <a:t> as each method in your </a:t>
            </a:r>
            <a:r>
              <a:rPr lang="en-US" dirty="0" err="1" smtClean="0"/>
              <a:t>TestCase</a:t>
            </a:r>
            <a:r>
              <a:rPr lang="en-US" dirty="0" smtClean="0"/>
              <a:t> should be independent of all others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Can create </a:t>
            </a:r>
            <a:r>
              <a:rPr lang="en-US" dirty="0" err="1" smtClean="0"/>
              <a:t>TestSuites</a:t>
            </a:r>
            <a:r>
              <a:rPr lang="en-US" dirty="0" smtClean="0"/>
              <a:t> that test a whole package: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public static Test suite()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TestSuite</a:t>
            </a:r>
            <a:r>
              <a:rPr lang="en-US" dirty="0" smtClean="0"/>
              <a:t> suite = new </a:t>
            </a:r>
            <a:r>
              <a:rPr lang="en-US" dirty="0" err="1" smtClean="0"/>
              <a:t>TestSuite</a:t>
            </a:r>
            <a:r>
              <a:rPr lang="en-US" dirty="0" smtClean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suite.addTestSuite</a:t>
            </a:r>
            <a:r>
              <a:rPr lang="en-US" dirty="0" smtClean="0"/>
              <a:t>(</a:t>
            </a:r>
            <a:r>
              <a:rPr lang="en-US" dirty="0" err="1" smtClean="0"/>
              <a:t>TestBowl.class</a:t>
            </a:r>
            <a:r>
              <a:rPr lang="en-US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dirty="0" err="1" smtClean="0"/>
              <a:t>suite.addTestSuite</a:t>
            </a:r>
            <a:r>
              <a:rPr lang="en-US" dirty="0" smtClean="0"/>
              <a:t>(</a:t>
            </a:r>
            <a:r>
              <a:rPr lang="en-US" dirty="0" err="1" smtClean="0"/>
              <a:t>TestFruit.class</a:t>
            </a:r>
            <a:r>
              <a:rPr lang="en-US" dirty="0" smtClean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		return suite;	}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in Eclipse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1155701"/>
            <a:ext cx="3333750" cy="5021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create a test class, select F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ile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  <a:sym typeface="Symbol" pitchFamily="18" charset="2"/>
              </a:rPr>
              <a:t>New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  <a:sym typeface="Symbol" pitchFamily="18" charset="2"/>
              </a:rPr>
              <a:t>Other...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  <a:sym typeface="Symbol" pitchFamily="18" charset="2"/>
              </a:rPr>
              <a:t>Java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  <a:sym typeface="Symbol" pitchFamily="18" charset="2"/>
              </a:rPr>
              <a:t>JUnit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  <a:sym typeface="Symbol" pitchFamily="18" charset="2"/>
              </a:rPr>
              <a:t>TestCase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enter the name of the </a:t>
            </a:r>
            <a:r>
              <a:rPr kumimoji="0" 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class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you will test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95400"/>
            <a:ext cx="4762500" cy="50673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0" y="4419600"/>
            <a:ext cx="1676400" cy="533400"/>
          </a:xfrm>
          <a:prstGeom prst="wedgeRoundRectCallout">
            <a:avLst>
              <a:gd name="adj1" fmla="val 170264"/>
              <a:gd name="adj2" fmla="val -233333"/>
              <a:gd name="adj3" fmla="val 16667"/>
            </a:avLst>
          </a:prstGeom>
          <a:ln>
            <a:solidFill>
              <a:srgbClr val="FF33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dirty="0">
                <a:latin typeface="Times" pitchFamily="18" charset="0"/>
              </a:rPr>
              <a:t>Fill this in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95400" y="5257800"/>
            <a:ext cx="2362200" cy="1143000"/>
          </a:xfrm>
          <a:prstGeom prst="wedgeRoundRectCallout">
            <a:avLst>
              <a:gd name="adj1" fmla="val 170264"/>
              <a:gd name="adj2" fmla="val -233333"/>
              <a:gd name="adj3" fmla="val 16667"/>
            </a:avLst>
          </a:prstGeom>
          <a:ln>
            <a:solidFill>
              <a:srgbClr val="FF33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300" dirty="0" smtClean="0">
                <a:latin typeface="Times" pitchFamily="18" charset="0"/>
              </a:rPr>
              <a:t>This </a:t>
            </a:r>
            <a:r>
              <a:rPr lang="en-US" sz="2300" dirty="0" smtClean="0">
                <a:latin typeface="Times" pitchFamily="18" charset="0"/>
              </a:rPr>
              <a:t>will be filled in </a:t>
            </a:r>
            <a:r>
              <a:rPr lang="en-US" sz="2300" i="1" dirty="0" smtClean="0">
                <a:latin typeface="Times" pitchFamily="18" charset="0"/>
              </a:rPr>
              <a:t>automatically</a:t>
            </a:r>
            <a:endParaRPr lang="en-US" sz="2300" i="1" dirty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66FF"/>
                </a:solidFill>
              </a:rPr>
              <a:t>Results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65981" y="1204913"/>
          <a:ext cx="7412038" cy="4924425"/>
        </p:xfrm>
        <a:graphic>
          <a:graphicData uri="http://schemas.openxmlformats.org/presentationml/2006/ole">
            <p:oleObj spid="_x0000_s1026" name="Bitmap Image" r:id="rId4" imgW="7411485" imgH="4923810" progId="PBrush">
              <p:embed/>
            </p:oleObj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66800" y="457200"/>
            <a:ext cx="5105400" cy="5486400"/>
            <a:chOff x="720" y="672"/>
            <a:chExt cx="3216" cy="316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064" y="672"/>
              <a:ext cx="1872" cy="288"/>
            </a:xfrm>
            <a:prstGeom prst="wedgeRoundRectCallout">
              <a:avLst>
                <a:gd name="adj1" fmla="val -70671"/>
                <a:gd name="adj2" fmla="val 212847"/>
                <a:gd name="adj3" fmla="val 16667"/>
              </a:avLst>
            </a:prstGeom>
            <a:noFill/>
            <a:ln w="158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 dirty="0">
                  <a:latin typeface="Times" pitchFamily="18" charset="0"/>
                </a:rPr>
                <a:t>Your results are here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20" y="1440"/>
              <a:ext cx="1200" cy="2400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FF"/>
                </a:solidFill>
              </a:rPr>
              <a:t>Unit testing for other languages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Unit testing tools differentiate between:</a:t>
            </a:r>
          </a:p>
          <a:p>
            <a:pPr lvl="1"/>
            <a:r>
              <a:rPr lang="en-US" dirty="0" smtClean="0"/>
              <a:t>Errors (unanticipated problems caught by exceptions)</a:t>
            </a:r>
          </a:p>
          <a:p>
            <a:pPr lvl="1"/>
            <a:r>
              <a:rPr lang="en-US" dirty="0" smtClean="0"/>
              <a:t>Failures (anticipated problems checked with assertions)</a:t>
            </a:r>
          </a:p>
          <a:p>
            <a:r>
              <a:rPr lang="en-US" dirty="0" smtClean="0"/>
              <a:t>Basic unit of testing:</a:t>
            </a:r>
          </a:p>
          <a:p>
            <a:pPr lvl="1"/>
            <a:r>
              <a:rPr lang="en-US" i="1" dirty="0" smtClean="0"/>
              <a:t>CPPUNIT_ASSERT(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r>
              <a:rPr lang="en-US" dirty="0" smtClean="0"/>
              <a:t> examines an expression</a:t>
            </a:r>
          </a:p>
          <a:p>
            <a:r>
              <a:rPr lang="en-US" dirty="0" err="1" smtClean="0"/>
              <a:t>CPPUnit</a:t>
            </a:r>
            <a:r>
              <a:rPr lang="en-US" dirty="0" smtClean="0"/>
              <a:t> has variety of test classes </a:t>
            </a:r>
            <a:br>
              <a:rPr lang="en-US" dirty="0" smtClean="0"/>
            </a:br>
            <a:r>
              <a:rPr lang="en-US" dirty="0" smtClean="0"/>
              <a:t>(e.g. </a:t>
            </a:r>
            <a:r>
              <a:rPr lang="en-US" i="1" dirty="0" err="1" smtClean="0"/>
              <a:t>TestFixture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	Inherit from them and overload methods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66FF"/>
                </a:solidFill>
              </a:rPr>
              <a:t>More Information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  <a:hlinkClick r:id="rId3"/>
              </a:rPr>
              <a:t>http://www.junit.org</a:t>
            </a:r>
            <a:endParaRPr lang="en-US" dirty="0" smtClean="0">
              <a:solidFill>
                <a:srgbClr val="0066FF"/>
              </a:solidFill>
            </a:endParaRPr>
          </a:p>
          <a:p>
            <a:pPr lvl="1"/>
            <a:r>
              <a:rPr lang="en-US" dirty="0" smtClean="0"/>
              <a:t>Download of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Lots of information on using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http://sourceforge.net/projects/cppunit</a:t>
            </a:r>
            <a:endParaRPr lang="en-US" dirty="0" smtClean="0"/>
          </a:p>
          <a:p>
            <a:pPr lvl="1"/>
            <a:r>
              <a:rPr lang="en-US" dirty="0" smtClean="0"/>
              <a:t>C++ port of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http://www.thecoadletter.com</a:t>
            </a:r>
            <a:endParaRPr lang="en-US" dirty="0" smtClean="0"/>
          </a:p>
          <a:p>
            <a:pPr lvl="1"/>
            <a:r>
              <a:rPr lang="en-US" dirty="0" smtClean="0"/>
              <a:t>Information on Test-Driven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438400" y="2743200"/>
            <a:ext cx="4343400" cy="1295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FF"/>
                </a:solidFill>
              </a:rPr>
              <a:t>Outline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Agenda:</a:t>
            </a:r>
          </a:p>
          <a:p>
            <a:pPr lvl="1">
              <a:lnSpc>
                <a:spcPct val="200000"/>
              </a:lnSpc>
            </a:pPr>
            <a:r>
              <a:rPr lang="en-US" sz="3600" dirty="0" smtClean="0"/>
              <a:t> </a:t>
            </a:r>
            <a:r>
              <a:rPr lang="en-US" sz="3600" dirty="0" err="1" smtClean="0"/>
              <a:t>Junit</a:t>
            </a:r>
            <a:r>
              <a:rPr lang="en-US" sz="3600" dirty="0" smtClean="0"/>
              <a:t> Architecture</a:t>
            </a:r>
          </a:p>
          <a:p>
            <a:pPr lvl="1">
              <a:lnSpc>
                <a:spcPct val="200000"/>
              </a:lnSpc>
            </a:pPr>
            <a:r>
              <a:rPr lang="en-US" sz="3600" dirty="0" smtClean="0"/>
              <a:t> </a:t>
            </a:r>
            <a:r>
              <a:rPr lang="en-US" sz="3600" dirty="0" smtClean="0"/>
              <a:t>Test case</a:t>
            </a:r>
          </a:p>
          <a:p>
            <a:pPr lvl="1">
              <a:lnSpc>
                <a:spcPct val="200000"/>
              </a:lnSpc>
            </a:pPr>
            <a:r>
              <a:rPr lang="en-US" sz="3600" dirty="0" smtClean="0"/>
              <a:t> Assert methods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History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Kent </a:t>
            </a:r>
            <a:r>
              <a:rPr lang="en-US" dirty="0" smtClean="0"/>
              <a:t>Beck developed the first </a:t>
            </a:r>
            <a:r>
              <a:rPr lang="en-US" dirty="0" err="1" smtClean="0"/>
              <a:t>xUnit</a:t>
            </a:r>
            <a:r>
              <a:rPr lang="en-US" dirty="0" smtClean="0"/>
              <a:t> automated test tool for Smalltalk in mid-90’s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Beck and Gamma (of design patterns Gang of Four) developed </a:t>
            </a:r>
            <a:r>
              <a:rPr lang="en-US" dirty="0" err="1" smtClean="0"/>
              <a:t>JUnit</a:t>
            </a:r>
            <a:r>
              <a:rPr lang="en-US" dirty="0" smtClean="0"/>
              <a:t> on a flight from Zurich to Washington, D.C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Junit</a:t>
            </a:r>
            <a:r>
              <a:rPr lang="en-US" dirty="0" smtClean="0"/>
              <a:t> has become the standard tool for Test-Driven Development in Java (see Junit.org)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Junit</a:t>
            </a:r>
            <a:r>
              <a:rPr lang="en-US" dirty="0" smtClean="0"/>
              <a:t> test generators now part of many Java IDEs </a:t>
            </a:r>
            <a:r>
              <a:rPr lang="en-US" dirty="0" smtClean="0"/>
              <a:t>– Eclipse,  </a:t>
            </a:r>
            <a:r>
              <a:rPr lang="en-US" dirty="0" err="1" smtClean="0"/>
              <a:t>BlueJ</a:t>
            </a:r>
            <a:r>
              <a:rPr lang="en-US" dirty="0" smtClean="0"/>
              <a:t>, </a:t>
            </a:r>
            <a:r>
              <a:rPr lang="en-US" dirty="0" err="1" smtClean="0"/>
              <a:t>Jbuilder</a:t>
            </a:r>
            <a:r>
              <a:rPr lang="en-US" dirty="0" smtClean="0"/>
              <a:t>, </a:t>
            </a:r>
            <a:r>
              <a:rPr lang="en-US" dirty="0" err="1" smtClean="0"/>
              <a:t>DrJava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Xunit</a:t>
            </a:r>
            <a:r>
              <a:rPr lang="en-US" dirty="0" smtClean="0"/>
              <a:t> tools have since been developed for many other languages </a:t>
            </a:r>
            <a:r>
              <a:rPr lang="en-US" dirty="0" smtClean="0"/>
              <a:t>– Perl, </a:t>
            </a:r>
            <a:r>
              <a:rPr lang="en-US" dirty="0" smtClean="0"/>
              <a:t>C++, Python, Visual Basic, C#, </a:t>
            </a:r>
            <a:r>
              <a:rPr lang="en-US" dirty="0" smtClean="0"/>
              <a:t>…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33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66FF"/>
                </a:solidFill>
              </a:rPr>
              <a:t>Why create a test suite?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Obviously you have to test your code—right?</a:t>
            </a:r>
          </a:p>
          <a:p>
            <a:pPr lvl="1"/>
            <a:r>
              <a:rPr lang="en-US" sz="2000" dirty="0" smtClean="0"/>
              <a:t>You can do </a:t>
            </a:r>
            <a:r>
              <a:rPr lang="en-US" sz="2000" i="1" dirty="0" smtClean="0"/>
              <a:t>ad hoc</a:t>
            </a:r>
            <a:r>
              <a:rPr lang="en-US" sz="2000" dirty="0" smtClean="0"/>
              <a:t> testing (running whatever tests occur to you at the moment), or</a:t>
            </a:r>
          </a:p>
          <a:p>
            <a:pPr lvl="1"/>
            <a:r>
              <a:rPr lang="en-US" sz="2000" dirty="0" smtClean="0"/>
              <a:t>You can build a test suite (a thorough set of tests that can be run at any time)</a:t>
            </a:r>
          </a:p>
          <a:p>
            <a:r>
              <a:rPr lang="en-US" sz="2100" b="1" dirty="0" smtClean="0">
                <a:solidFill>
                  <a:srgbClr val="FF3300"/>
                </a:solidFill>
              </a:rPr>
              <a:t>Disadvantages of a test suite</a:t>
            </a:r>
          </a:p>
          <a:p>
            <a:pPr lvl="1"/>
            <a:r>
              <a:rPr lang="en-US" sz="2000" dirty="0" smtClean="0"/>
              <a:t>It’s a lot of extra programming</a:t>
            </a:r>
          </a:p>
          <a:p>
            <a:pPr lvl="2"/>
            <a:r>
              <a:rPr lang="en-US" sz="1800" dirty="0" smtClean="0"/>
              <a:t>True, but use of a good test framework can help quite a bit</a:t>
            </a:r>
          </a:p>
          <a:p>
            <a:pPr lvl="1"/>
            <a:r>
              <a:rPr lang="en-US" sz="2000" dirty="0" smtClean="0"/>
              <a:t>You don’t have time to do all that extra work</a:t>
            </a:r>
          </a:p>
          <a:p>
            <a:pPr lvl="2"/>
            <a:r>
              <a:rPr lang="en-US" sz="1800" i="1" dirty="0" smtClean="0"/>
              <a:t>False! </a:t>
            </a:r>
            <a:r>
              <a:rPr lang="en-US" sz="1800" dirty="0" smtClean="0"/>
              <a:t>Experiments repeatedly show that test suites reduce debugging time more than the amount spent building the test suite</a:t>
            </a:r>
          </a:p>
          <a:p>
            <a:r>
              <a:rPr lang="en-US" sz="2100" b="1" dirty="0" smtClean="0">
                <a:solidFill>
                  <a:srgbClr val="FF3300"/>
                </a:solidFill>
              </a:rPr>
              <a:t>Advantages of a test suite</a:t>
            </a:r>
          </a:p>
          <a:p>
            <a:pPr lvl="1"/>
            <a:r>
              <a:rPr lang="en-US" sz="2000" dirty="0" smtClean="0"/>
              <a:t>Reduces total number of bugs in delivered code</a:t>
            </a:r>
          </a:p>
          <a:p>
            <a:pPr lvl="1"/>
            <a:r>
              <a:rPr lang="en-US" sz="2000" dirty="0" smtClean="0"/>
              <a:t>Makes code much more maintainable and </a:t>
            </a:r>
            <a:r>
              <a:rPr lang="en-US" sz="2000" dirty="0" smtClean="0"/>
              <a:t>re-factorable</a:t>
            </a:r>
            <a:endParaRPr lang="en-US" sz="2000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66FF"/>
                </a:solidFill>
              </a:rPr>
              <a:t>Junit</a:t>
            </a:r>
            <a:r>
              <a:rPr lang="en-US" dirty="0" smtClean="0">
                <a:solidFill>
                  <a:srgbClr val="0066FF"/>
                </a:solidFill>
              </a:rPr>
              <a:t> – Basic Structure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5" descr="JUnit5-basic mode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2057400"/>
            <a:ext cx="6096000" cy="3287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0066FF"/>
                </a:solidFill>
              </a:rPr>
              <a:t>Junit</a:t>
            </a:r>
            <a:r>
              <a:rPr lang="en-US" sz="3600" dirty="0" smtClean="0">
                <a:solidFill>
                  <a:srgbClr val="0066FF"/>
                </a:solidFill>
              </a:rPr>
              <a:t> - Detailed Architectural Overview</a:t>
            </a:r>
            <a:endParaRPr lang="en-US" sz="3600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5" descr="JUnit5-detail mode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990600"/>
            <a:ext cx="5943600" cy="537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Architectural overview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66801"/>
            <a:ext cx="3638550" cy="4952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err="1"/>
              <a:t>JUnit</a:t>
            </a:r>
            <a:r>
              <a:rPr lang="en-US" sz="2200" dirty="0"/>
              <a:t> test framework is a package of classes that lets you write tests for each method, then easily run those tests</a:t>
            </a:r>
          </a:p>
          <a:p>
            <a:pPr>
              <a:lnSpc>
                <a:spcPct val="90000"/>
              </a:lnSpc>
            </a:pPr>
            <a:r>
              <a:rPr lang="en-US" sz="2200" b="1" dirty="0" err="1"/>
              <a:t>TestRunner</a:t>
            </a:r>
            <a:r>
              <a:rPr lang="en-US" sz="2200" dirty="0"/>
              <a:t> runs tests and reports </a:t>
            </a:r>
            <a:r>
              <a:rPr lang="en-US" sz="2200" b="1" dirty="0" err="1"/>
              <a:t>TestResult</a:t>
            </a:r>
            <a:r>
              <a:rPr lang="en-US" sz="2200" dirty="0" err="1"/>
              <a:t>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You test your class by  extending abstract class </a:t>
            </a:r>
            <a:br>
              <a:rPr lang="en-US" sz="2200" dirty="0"/>
            </a:br>
            <a:r>
              <a:rPr lang="en-US" sz="2200" b="1" i="1" dirty="0" err="1"/>
              <a:t>TestCase</a:t>
            </a:r>
            <a:r>
              <a:rPr lang="en-US" sz="2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To write test cases, you need to know and understand the </a:t>
            </a:r>
            <a:br>
              <a:rPr lang="en-US" sz="2200" dirty="0"/>
            </a:br>
            <a:r>
              <a:rPr lang="en-US" sz="2200" b="1" dirty="0"/>
              <a:t>Assert</a:t>
            </a:r>
            <a:r>
              <a:rPr lang="en-US" sz="2200" dirty="0"/>
              <a:t> class</a:t>
            </a:r>
          </a:p>
        </p:txBody>
      </p:sp>
      <p:pic>
        <p:nvPicPr>
          <p:cNvPr id="5" name="Picture 4" descr="junitframe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67200" y="1066800"/>
            <a:ext cx="45720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Writing a </a:t>
            </a:r>
            <a:r>
              <a:rPr lang="en-US" dirty="0" err="1" smtClean="0">
                <a:solidFill>
                  <a:srgbClr val="0066FF"/>
                </a:solidFill>
              </a:rPr>
              <a:t>TestCase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start using </a:t>
            </a:r>
            <a:r>
              <a:rPr lang="en-US" dirty="0" err="1" smtClean="0"/>
              <a:t>JUnit</a:t>
            </a:r>
            <a:r>
              <a:rPr lang="en-US" dirty="0" smtClean="0"/>
              <a:t>, create a subclass of </a:t>
            </a:r>
            <a:r>
              <a:rPr lang="en-US" dirty="0" err="1" smtClean="0"/>
              <a:t>TestCase</a:t>
            </a:r>
            <a:r>
              <a:rPr lang="en-US" dirty="0" smtClean="0"/>
              <a:t>, to which you add test methods</a:t>
            </a:r>
          </a:p>
          <a:p>
            <a:r>
              <a:rPr lang="en-US" dirty="0" smtClean="0"/>
              <a:t>Here’s a skeletal test class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66FF"/>
                </a:solidFill>
              </a:rPr>
              <a:t>import </a:t>
            </a:r>
            <a:r>
              <a:rPr lang="en-US" dirty="0" err="1" smtClean="0">
                <a:solidFill>
                  <a:srgbClr val="0066FF"/>
                </a:solidFill>
              </a:rPr>
              <a:t>junit.framework.TestCase</a:t>
            </a:r>
            <a:r>
              <a:rPr lang="en-US" dirty="0" smtClean="0">
                <a:solidFill>
                  <a:srgbClr val="0066FF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0066FF"/>
                </a:solidFill>
              </a:rPr>
              <a:t>public class </a:t>
            </a:r>
            <a:r>
              <a:rPr lang="en-US" dirty="0" err="1" smtClean="0">
                <a:solidFill>
                  <a:srgbClr val="0066FF"/>
                </a:solidFill>
              </a:rPr>
              <a:t>TestBowl</a:t>
            </a:r>
            <a:r>
              <a:rPr lang="en-US" dirty="0" smtClean="0">
                <a:solidFill>
                  <a:srgbClr val="0066FF"/>
                </a:solidFill>
              </a:rPr>
              <a:t> extends </a:t>
            </a:r>
            <a:r>
              <a:rPr lang="en-US" dirty="0" err="1" smtClean="0">
                <a:solidFill>
                  <a:srgbClr val="0066FF"/>
                </a:solidFill>
              </a:rPr>
              <a:t>TestCase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0066FF"/>
                </a:solidFill>
              </a:rPr>
              <a:t>} </a:t>
            </a:r>
            <a:r>
              <a:rPr lang="en-US" dirty="0" smtClean="0">
                <a:solidFill>
                  <a:srgbClr val="0066FF"/>
                </a:solidFill>
              </a:rPr>
              <a:t>//Test my class Bowl</a:t>
            </a:r>
          </a:p>
          <a:p>
            <a:endParaRPr lang="en-US" dirty="0" smtClean="0"/>
          </a:p>
          <a:p>
            <a:r>
              <a:rPr lang="en-US" dirty="0" smtClean="0"/>
              <a:t>Name of class is important – should be of the form </a:t>
            </a:r>
            <a:r>
              <a:rPr lang="en-US" dirty="0" err="1" smtClean="0"/>
              <a:t>TestMyClass</a:t>
            </a:r>
            <a:r>
              <a:rPr lang="en-US" dirty="0" smtClean="0"/>
              <a:t> or </a:t>
            </a:r>
            <a:r>
              <a:rPr lang="en-US" dirty="0" err="1" smtClean="0"/>
              <a:t>MyClassTest</a:t>
            </a:r>
            <a:endParaRPr lang="en-US" dirty="0" smtClean="0"/>
          </a:p>
          <a:p>
            <a:r>
              <a:rPr lang="en-US" dirty="0" smtClean="0"/>
              <a:t>This naming convention lets </a:t>
            </a:r>
            <a:r>
              <a:rPr lang="en-US" dirty="0" err="1" smtClean="0"/>
              <a:t>TestRunner</a:t>
            </a:r>
            <a:r>
              <a:rPr lang="en-US" dirty="0" smtClean="0"/>
              <a:t> automatically find your test classes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Writing methods in </a:t>
            </a:r>
            <a:r>
              <a:rPr lang="en-US" dirty="0" err="1" smtClean="0">
                <a:solidFill>
                  <a:srgbClr val="0066FF"/>
                </a:solidFill>
              </a:rPr>
              <a:t>TestCase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1800" b="1" dirty="0" smtClean="0"/>
              <a:t>Pattern follows </a:t>
            </a:r>
            <a:r>
              <a:rPr lang="en-US" sz="1800" b="1" i="1" dirty="0" smtClean="0"/>
              <a:t>programming by contract</a:t>
            </a:r>
            <a:r>
              <a:rPr lang="en-US" sz="1800" b="1" dirty="0" smtClean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 dirty="0" smtClean="0"/>
              <a:t>Set up </a:t>
            </a:r>
            <a:r>
              <a:rPr lang="en-US" sz="1800" b="1" dirty="0" smtClean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 dirty="0" smtClean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 dirty="0" smtClean="0"/>
              <a:t>Check </a:t>
            </a:r>
            <a:r>
              <a:rPr lang="en-US" sz="1800" b="1" dirty="0" err="1" smtClean="0"/>
              <a:t>postconditions</a:t>
            </a:r>
            <a:endParaRPr lang="en-US" sz="1800" b="1" dirty="0" smtClean="0"/>
          </a:p>
          <a:p>
            <a:pPr marL="990600" lvl="1" indent="-533400">
              <a:lnSpc>
                <a:spcPct val="80000"/>
              </a:lnSpc>
            </a:pPr>
            <a:endParaRPr lang="en-US" sz="1800" b="1" dirty="0" smtClean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 b="1" dirty="0" smtClean="0"/>
              <a:t>Example: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public void </a:t>
            </a:r>
            <a:r>
              <a:rPr lang="en-US" sz="1800" dirty="0" err="1" smtClean="0"/>
              <a:t>testEmptyList</a:t>
            </a:r>
            <a:r>
              <a:rPr lang="en-US" sz="1800" dirty="0" smtClean="0"/>
              <a:t>() {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Bowl </a:t>
            </a:r>
            <a:r>
              <a:rPr lang="en-US" sz="1800" dirty="0" err="1" smtClean="0"/>
              <a:t>emptyBowl</a:t>
            </a:r>
            <a:r>
              <a:rPr lang="en-US" sz="1800" dirty="0" smtClean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assertEquals</a:t>
            </a:r>
            <a:r>
              <a:rPr lang="en-US" sz="1800" dirty="0" smtClean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	0, </a:t>
            </a:r>
            <a:r>
              <a:rPr lang="en-US" sz="1800" dirty="0" err="1" smtClean="0"/>
              <a:t>emptyList.size</a:t>
            </a:r>
            <a:r>
              <a:rPr lang="en-US" sz="1800" dirty="0" smtClean="0"/>
              <a:t>());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assertTrue</a:t>
            </a:r>
            <a:r>
              <a:rPr lang="en-US" sz="1800" dirty="0" smtClean="0"/>
              <a:t>(“An empty bowl should report empty.”,			</a:t>
            </a:r>
            <a:r>
              <a:rPr lang="en-US" sz="1800" dirty="0" err="1" smtClean="0"/>
              <a:t>emptyBowl.isEmpty</a:t>
            </a:r>
            <a:r>
              <a:rPr lang="en-US" sz="1800" dirty="0" smtClean="0"/>
              <a:t>());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1800" b="1" dirty="0" smtClean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 dirty="0" smtClean="0"/>
              <a:t>Specific method signature – public void </a:t>
            </a:r>
            <a:r>
              <a:rPr lang="en-US" sz="1800" b="1" i="1" dirty="0" err="1" smtClean="0"/>
              <a:t>test</a:t>
            </a:r>
            <a:r>
              <a:rPr lang="en-US" sz="1800" dirty="0" err="1" smtClean="0"/>
              <a:t>Whatever</a:t>
            </a:r>
            <a:r>
              <a:rPr lang="en-US" sz="1800" dirty="0" smtClean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 dirty="0" smtClean="0"/>
              <a:t>Allows them to be found and collected automatically by </a:t>
            </a:r>
            <a:r>
              <a:rPr lang="en-US" sz="1800" dirty="0" err="1" smtClean="0"/>
              <a:t>JUnit</a:t>
            </a:r>
            <a:endParaRPr lang="en-US" sz="1800" dirty="0" smtClean="0"/>
          </a:p>
          <a:p>
            <a:pPr marL="990600" lvl="1" indent="-533400">
              <a:lnSpc>
                <a:spcPct val="80000"/>
              </a:lnSpc>
            </a:pPr>
            <a:r>
              <a:rPr lang="en-US" sz="1800" dirty="0" smtClean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 dirty="0" smtClean="0"/>
              <a:t>Notice the assert-type calls…</a:t>
            </a:r>
            <a:endParaRPr lang="en-US" dirty="0" smtClean="0"/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673</Words>
  <Application>Microsoft Office PowerPoint</Application>
  <PresentationFormat>On-screen Show (4:3)</PresentationFormat>
  <Paragraphs>155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Bitmap Image</vt:lpstr>
      <vt:lpstr>Slide 1</vt:lpstr>
      <vt:lpstr>Outline</vt:lpstr>
      <vt:lpstr>History</vt:lpstr>
      <vt:lpstr>Why create a test suite?</vt:lpstr>
      <vt:lpstr>Junit – Basic Structure</vt:lpstr>
      <vt:lpstr>Junit - Detailed Architectural Overview</vt:lpstr>
      <vt:lpstr>Architectural overview</vt:lpstr>
      <vt:lpstr>Writing a TestCase</vt:lpstr>
      <vt:lpstr>Writing methods in TestCase</vt:lpstr>
      <vt:lpstr>Assert methods</vt:lpstr>
      <vt:lpstr>Assert methods Cont…</vt:lpstr>
      <vt:lpstr>More stuff in test classes</vt:lpstr>
      <vt:lpstr>JUnit tests for Counter</vt:lpstr>
      <vt:lpstr>TestSuites</vt:lpstr>
      <vt:lpstr>JUnit in Eclipse</vt:lpstr>
      <vt:lpstr>Results</vt:lpstr>
      <vt:lpstr>Unit testing for other languages</vt:lpstr>
      <vt:lpstr>More Information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15</cp:revision>
  <dcterms:created xsi:type="dcterms:W3CDTF">2020-07-14T05:28:24Z</dcterms:created>
  <dcterms:modified xsi:type="dcterms:W3CDTF">2020-07-20T12:16:57Z</dcterms:modified>
</cp:coreProperties>
</file>