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80" r:id="rId2"/>
    <p:sldId id="290" r:id="rId3"/>
    <p:sldId id="292" r:id="rId4"/>
    <p:sldId id="293" r:id="rId5"/>
    <p:sldId id="294" r:id="rId6"/>
    <p:sldId id="295" r:id="rId7"/>
    <p:sldId id="309" r:id="rId8"/>
    <p:sldId id="310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11" r:id="rId20"/>
    <p:sldId id="306" r:id="rId21"/>
    <p:sldId id="312" r:id="rId22"/>
    <p:sldId id="307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CC00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528F6-4822-4E36-AB97-6845F87769D4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2E990-8563-4DBF-BC99-DA225FE9A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78E887-1448-4089-B417-57A3B116442E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ar-JO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2E990-8563-4DBF-BC99-DA225FE9A5C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719E-0F86-46F8-88E0-17126B08B1E5}" type="datetime1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246E-DF68-4ABA-82C6-00B222F6335E}" type="datetime1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22D9-F292-4C57-9261-EF31506240EC}" type="datetime1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9F6B-3BE8-4EC0-A3A2-F2064F498C61}" type="datetime1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5AA9-465A-491B-90B8-6F945C5EC580}" type="datetime1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75-B0DF-48FE-A79C-3BC778C630B0}" type="datetime1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DF67-D15A-4B96-A823-85516579DD53}" type="datetime1">
              <a:rPr lang="en-US" smtClean="0"/>
              <a:pPr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3F7E6-933A-4B5C-962A-984875755503}" type="datetime1">
              <a:rPr lang="en-US" smtClean="0"/>
              <a:pPr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2ABA-B63C-4C25-B87F-8AD0212ADDC5}" type="datetime1">
              <a:rPr lang="en-US" smtClean="0"/>
              <a:pPr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3204-58F2-41B0-9FD7-C8FCEE46AF92}" type="datetime1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E78C-EFB0-476D-ADCB-B0A3520800BD}" type="datetime1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BB6DC-AF2F-477A-91B4-CE0A70B002C8}" type="datetime1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25365-5F6A-452D-93C0-F7A4ED28E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09600" y="609600"/>
            <a:ext cx="78867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200000"/>
              </a:lnSpc>
              <a:spcBef>
                <a:spcPts val="1000"/>
              </a:spcBef>
              <a:spcAft>
                <a:spcPct val="0"/>
              </a:spcAft>
              <a:defRPr/>
            </a:pP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19CS2211 - Software Engineering</a:t>
            </a:r>
          </a:p>
          <a:p>
            <a:pPr algn="ctr" fontAlgn="base">
              <a:lnSpc>
                <a:spcPct val="200000"/>
              </a:lnSpc>
              <a:spcBef>
                <a:spcPts val="1000"/>
              </a:spcBef>
              <a:spcAft>
                <a:spcPct val="0"/>
              </a:spcAft>
              <a:defRPr/>
            </a:pPr>
            <a:r>
              <a:rPr lang="en-US" sz="4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CMMI and Six Sigma</a:t>
            </a:r>
            <a:endParaRPr kumimoji="0" lang="en-US" sz="4400" i="0" u="none" strike="noStrike" kern="1200" cap="none" spc="0" normalizeH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+mn-ea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5334000"/>
            <a:ext cx="4191000" cy="1014770"/>
          </a:xfrm>
          <a:prstGeom prst="rect">
            <a:avLst/>
          </a:prstGeom>
          <a:ln>
            <a:solidFill>
              <a:srgbClr val="FF33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ounded Rectangle 4"/>
          <p:cNvSpPr/>
          <p:nvPr/>
        </p:nvSpPr>
        <p:spPr>
          <a:xfrm>
            <a:off x="2514600" y="3657600"/>
            <a:ext cx="3962400" cy="914400"/>
          </a:xfrm>
          <a:prstGeom prst="roundRect">
            <a:avLst/>
          </a:prstGeom>
          <a:solidFill>
            <a:srgbClr val="FF0000"/>
          </a:solidFill>
          <a:ln>
            <a:solidFill>
              <a:srgbClr val="FF330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50000" endA="300" endPos="38500" dist="50800" dir="5400000" sy="-100000" algn="bl" rotWithShape="0"/>
          </a:effectLst>
          <a:scene3d>
            <a:camera prst="isometricOffAxis1Right"/>
            <a:lightRig rig="threePt" dir="t"/>
          </a:scene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Session 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26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CMMI Process Area Capability Profile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71600"/>
            <a:ext cx="7620000" cy="4834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Specific Goals of CMMI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Associated specific practices (SP) defined for project planning are:</a:t>
            </a:r>
          </a:p>
          <a:p>
            <a:r>
              <a:rPr lang="en-US" sz="2200" dirty="0" smtClean="0"/>
              <a:t>SG 1 Establish Estimates</a:t>
            </a:r>
          </a:p>
          <a:p>
            <a:pPr lvl="1"/>
            <a:r>
              <a:rPr lang="en-US" sz="1800" dirty="0" smtClean="0"/>
              <a:t>SP 1.1-1 Estimate the Scope of the Project</a:t>
            </a:r>
          </a:p>
          <a:p>
            <a:pPr lvl="1"/>
            <a:r>
              <a:rPr lang="en-US" sz="1800" dirty="0" smtClean="0"/>
              <a:t>SP 1.2-1 Establish Estimates of Work Product and Task Attributes</a:t>
            </a:r>
          </a:p>
          <a:p>
            <a:pPr lvl="1"/>
            <a:r>
              <a:rPr lang="en-US" sz="1800" dirty="0" smtClean="0"/>
              <a:t>SP 1.3-1 Define Project Life Cycle</a:t>
            </a:r>
          </a:p>
          <a:p>
            <a:pPr lvl="1"/>
            <a:r>
              <a:rPr lang="en-US" sz="1800" dirty="0" smtClean="0"/>
              <a:t>SP 1.4-1 Determine Estimates of Effort and Cost</a:t>
            </a:r>
          </a:p>
          <a:p>
            <a:r>
              <a:rPr lang="en-US" sz="2200" dirty="0" smtClean="0"/>
              <a:t>SG 2 Develop a Project Plan</a:t>
            </a:r>
          </a:p>
          <a:p>
            <a:pPr lvl="1"/>
            <a:r>
              <a:rPr lang="en-US" sz="1800" dirty="0" smtClean="0"/>
              <a:t>SP 2.1-1 Establish the Budget and Schedule</a:t>
            </a:r>
          </a:p>
          <a:p>
            <a:pPr lvl="1"/>
            <a:r>
              <a:rPr lang="en-US" sz="1800" dirty="0" smtClean="0"/>
              <a:t>SP 2.2-1 Identify Project Risks</a:t>
            </a:r>
          </a:p>
          <a:p>
            <a:pPr lvl="1"/>
            <a:r>
              <a:rPr lang="en-US" sz="1800" dirty="0" smtClean="0"/>
              <a:t>SP 2.3-1 Plan for Data Management</a:t>
            </a:r>
          </a:p>
          <a:p>
            <a:pPr lvl="1"/>
            <a:r>
              <a:rPr lang="en-US" sz="1800" dirty="0" smtClean="0"/>
              <a:t>SP 2.4-1 Plan for Project Resources</a:t>
            </a:r>
          </a:p>
          <a:p>
            <a:pPr lvl="1"/>
            <a:r>
              <a:rPr lang="en-US" sz="1800" dirty="0" smtClean="0"/>
              <a:t>SP 2.5-1 Plan for Needed Knowledge and Skills</a:t>
            </a:r>
          </a:p>
          <a:p>
            <a:pPr lvl="1"/>
            <a:r>
              <a:rPr lang="en-US" sz="1800" dirty="0" smtClean="0"/>
              <a:t>SP 2.6-1 Plan Stakeholder Involvement</a:t>
            </a:r>
          </a:p>
          <a:p>
            <a:pPr lvl="1"/>
            <a:r>
              <a:rPr lang="en-US" sz="1800" dirty="0" smtClean="0"/>
              <a:t>SP 2.7-1 Establish the Project Plan</a:t>
            </a:r>
          </a:p>
          <a:p>
            <a:r>
              <a:rPr lang="en-US" sz="2200" dirty="0" smtClean="0"/>
              <a:t>SG 3 Obtain Commitment to the Plan</a:t>
            </a:r>
          </a:p>
          <a:p>
            <a:pPr lvl="1"/>
            <a:r>
              <a:rPr lang="en-US" sz="1800" dirty="0" smtClean="0"/>
              <a:t>SP 3.1-1 Review Plans That Affect the Project</a:t>
            </a:r>
          </a:p>
          <a:p>
            <a:pPr lvl="1"/>
            <a:r>
              <a:rPr lang="en-US" sz="1800" dirty="0" smtClean="0"/>
              <a:t>SP 3.2-1 Reconcile Work and Resource Levels</a:t>
            </a:r>
          </a:p>
          <a:p>
            <a:pPr lvl="1"/>
            <a:r>
              <a:rPr lang="en-US" sz="1800" dirty="0" smtClean="0"/>
              <a:t>SP 3.3-1 Obtain Plan Commitment</a:t>
            </a:r>
            <a:endParaRPr lang="en-US" sz="1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3200" dirty="0" smtClean="0"/>
              <a:t>CMMI also defines a set of five generic goals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/>
              <a:t>The generic goals (GG) and practices (GP) for the project planning process area are:</a:t>
            </a:r>
          </a:p>
          <a:p>
            <a:r>
              <a:rPr lang="en-US" sz="2200" dirty="0" smtClean="0"/>
              <a:t>GG 1 Achieve Specific Goals</a:t>
            </a:r>
          </a:p>
          <a:p>
            <a:pPr lvl="1"/>
            <a:r>
              <a:rPr lang="en-US" sz="1800" dirty="0" smtClean="0"/>
              <a:t>GP 1.1 Perform Base Practices</a:t>
            </a:r>
          </a:p>
          <a:p>
            <a:r>
              <a:rPr lang="en-US" sz="2200" dirty="0" smtClean="0"/>
              <a:t>GG 2 Institutionalize a Managed Process</a:t>
            </a:r>
          </a:p>
          <a:p>
            <a:pPr lvl="1"/>
            <a:r>
              <a:rPr lang="en-US" sz="1800" dirty="0" smtClean="0"/>
              <a:t>GP 2.1 Establish an Organizational Policy</a:t>
            </a:r>
          </a:p>
          <a:p>
            <a:pPr lvl="1"/>
            <a:r>
              <a:rPr lang="en-US" sz="1800" dirty="0" smtClean="0"/>
              <a:t>GP 2.2 Plan the Process</a:t>
            </a:r>
          </a:p>
          <a:p>
            <a:pPr lvl="1"/>
            <a:r>
              <a:rPr lang="en-US" sz="1800" dirty="0" smtClean="0"/>
              <a:t>GP 2.3 Provide Resources</a:t>
            </a:r>
          </a:p>
          <a:p>
            <a:pPr lvl="1"/>
            <a:r>
              <a:rPr lang="en-US" sz="1800" dirty="0" smtClean="0"/>
              <a:t>GP 2.4 Assign Responsibility</a:t>
            </a:r>
          </a:p>
          <a:p>
            <a:pPr lvl="1"/>
            <a:r>
              <a:rPr lang="en-US" sz="1800" dirty="0" smtClean="0"/>
              <a:t>GP 2.5 Train People</a:t>
            </a:r>
          </a:p>
          <a:p>
            <a:pPr lvl="1"/>
            <a:r>
              <a:rPr lang="en-US" sz="1800" dirty="0" smtClean="0"/>
              <a:t>GP 2.6 Manage Configurations</a:t>
            </a:r>
          </a:p>
          <a:p>
            <a:pPr lvl="1"/>
            <a:r>
              <a:rPr lang="en-US" sz="1800" dirty="0" smtClean="0"/>
              <a:t>GP 2.7 Identify and Involve Relevant Stakeholders</a:t>
            </a:r>
          </a:p>
          <a:p>
            <a:pPr lvl="1"/>
            <a:r>
              <a:rPr lang="en-US" sz="1800" dirty="0" smtClean="0"/>
              <a:t>GP 2.8 Monitor and Control the Process</a:t>
            </a:r>
          </a:p>
          <a:p>
            <a:pPr lvl="1"/>
            <a:r>
              <a:rPr lang="en-US" sz="1800" dirty="0" smtClean="0"/>
              <a:t>GP 2.9 Objectively Evaluate Adherence</a:t>
            </a:r>
          </a:p>
          <a:p>
            <a:pPr lvl="1"/>
            <a:r>
              <a:rPr lang="en-US" sz="1800" dirty="0" smtClean="0"/>
              <a:t>GP 2.10 Review Status with Higher-Level Management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marL="609600" indent="-609600">
              <a:lnSpc>
                <a:spcPct val="150000"/>
              </a:lnSpc>
            </a:pPr>
            <a:r>
              <a:rPr lang="en-US" sz="2200" dirty="0" smtClean="0"/>
              <a:t>GG 3 Institutionalize a Defined Process</a:t>
            </a:r>
          </a:p>
          <a:p>
            <a:pPr marL="1009650" lvl="1" indent="-609600">
              <a:lnSpc>
                <a:spcPct val="150000"/>
              </a:lnSpc>
            </a:pPr>
            <a:r>
              <a:rPr lang="en-US" sz="1800" dirty="0" smtClean="0"/>
              <a:t>GP 3.1 Establish a Defined Process</a:t>
            </a:r>
          </a:p>
          <a:p>
            <a:pPr marL="1009650" lvl="1" indent="-609600">
              <a:lnSpc>
                <a:spcPct val="150000"/>
              </a:lnSpc>
            </a:pPr>
            <a:r>
              <a:rPr lang="en-US" sz="1800" dirty="0" smtClean="0"/>
              <a:t>GP 3.2 Collect Improvement Information</a:t>
            </a:r>
          </a:p>
          <a:p>
            <a:pPr marL="609600" indent="-609600">
              <a:lnSpc>
                <a:spcPct val="150000"/>
              </a:lnSpc>
            </a:pPr>
            <a:r>
              <a:rPr lang="en-US" sz="2200" dirty="0" smtClean="0"/>
              <a:t>GG 4 Institutionalize a Quantitatively Managed Process</a:t>
            </a:r>
          </a:p>
          <a:p>
            <a:pPr marL="1009650" lvl="1" indent="-609600">
              <a:lnSpc>
                <a:spcPct val="150000"/>
              </a:lnSpc>
            </a:pPr>
            <a:r>
              <a:rPr lang="en-US" sz="1800" dirty="0" smtClean="0"/>
              <a:t>GP 4.1 Establish Quantitative Objectives for the Process</a:t>
            </a:r>
          </a:p>
          <a:p>
            <a:pPr marL="1009650" lvl="1" indent="-609600">
              <a:lnSpc>
                <a:spcPct val="150000"/>
              </a:lnSpc>
            </a:pPr>
            <a:r>
              <a:rPr lang="en-US" sz="1800" dirty="0" smtClean="0"/>
              <a:t>GP 4.2 Stabilize </a:t>
            </a:r>
            <a:r>
              <a:rPr lang="en-US" sz="1800" dirty="0" err="1" smtClean="0"/>
              <a:t>Subprocess</a:t>
            </a:r>
            <a:r>
              <a:rPr lang="en-US" sz="1800" dirty="0" smtClean="0"/>
              <a:t> Performance</a:t>
            </a:r>
          </a:p>
          <a:p>
            <a:pPr marL="609600" indent="-609600">
              <a:lnSpc>
                <a:spcPct val="150000"/>
              </a:lnSpc>
            </a:pPr>
            <a:r>
              <a:rPr lang="en-US" sz="2200" dirty="0" smtClean="0"/>
              <a:t>GG 5 Institutionalize an Optimizing Process</a:t>
            </a:r>
          </a:p>
          <a:p>
            <a:pPr marL="1009650" lvl="1" indent="-609600">
              <a:lnSpc>
                <a:spcPct val="150000"/>
              </a:lnSpc>
            </a:pPr>
            <a:r>
              <a:rPr lang="en-US" sz="1800" dirty="0" smtClean="0"/>
              <a:t>GP 5.1 Ensure Continuous Process Improvement</a:t>
            </a:r>
          </a:p>
          <a:p>
            <a:pPr marL="1009650" lvl="1" indent="-609600">
              <a:lnSpc>
                <a:spcPct val="150000"/>
              </a:lnSpc>
            </a:pPr>
            <a:r>
              <a:rPr lang="en-US" sz="1800" dirty="0" smtClean="0"/>
              <a:t>GP 5.2 Correct Root Causes of Problems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Process area required to achieve a maturity Level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914400"/>
            <a:ext cx="8077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2060"/>
                </a:solidFill>
              </a:rPr>
              <a:t>Six Sigma for Software Engineering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Six Sigma – suitable for statistical quality assurance in industry today</a:t>
            </a:r>
          </a:p>
          <a:p>
            <a:r>
              <a:rPr lang="en-US" dirty="0" smtClean="0"/>
              <a:t>It uses data and statistical analysis to measure and improve a company’s operational performance by identifying and eliminating defects’ in manufacturing and service-related processes</a:t>
            </a:r>
          </a:p>
          <a:p>
            <a:r>
              <a:rPr lang="en-US" dirty="0" smtClean="0"/>
              <a:t>The term Six Sigma is derived from six standard deviations—3.4 instances (defects) per million occurrences—implying an extremely high quality standard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2" descr="C:\Users\HP\Desktop\6sigmachart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685800"/>
            <a:ext cx="7924800" cy="5334000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The Six Sigma methodology defines three core steps:</a:t>
            </a:r>
          </a:p>
          <a:p>
            <a:r>
              <a:rPr lang="en-US" sz="2800" dirty="0" smtClean="0"/>
              <a:t>Define </a:t>
            </a:r>
          </a:p>
          <a:p>
            <a:pPr lvl="1"/>
            <a:r>
              <a:rPr lang="en-US" sz="2400" dirty="0" smtClean="0"/>
              <a:t>customer requirements</a:t>
            </a:r>
          </a:p>
          <a:p>
            <a:pPr lvl="1"/>
            <a:r>
              <a:rPr lang="en-US" sz="2400" dirty="0" smtClean="0"/>
              <a:t>deliverables and </a:t>
            </a:r>
          </a:p>
          <a:p>
            <a:pPr lvl="1"/>
            <a:r>
              <a:rPr lang="en-US" sz="2400" dirty="0" smtClean="0"/>
              <a:t>project goals </a:t>
            </a:r>
          </a:p>
          <a:p>
            <a:pPr>
              <a:buNone/>
            </a:pPr>
            <a:r>
              <a:rPr lang="en-US" sz="2800" dirty="0" smtClean="0"/>
              <a:t>     via well defined methods of customer communication</a:t>
            </a:r>
          </a:p>
          <a:p>
            <a:r>
              <a:rPr lang="en-US" sz="2800" dirty="0" smtClean="0"/>
              <a:t>Measure the existing process and its output to determine current quality performance (collect defect metrics).</a:t>
            </a:r>
          </a:p>
          <a:p>
            <a:r>
              <a:rPr lang="en-US" sz="2800" dirty="0" smtClean="0"/>
              <a:t>Analyze defect metrics and determine the vital few causes.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If an existing software process is in place, but improvement is required, Six Sigma suggests two additional steps:</a:t>
            </a:r>
          </a:p>
          <a:p>
            <a:pPr lvl="1"/>
            <a:r>
              <a:rPr lang="en-US" sz="2400" dirty="0" smtClean="0"/>
              <a:t>Improve the process by eliminating the root causes of defects</a:t>
            </a:r>
          </a:p>
          <a:p>
            <a:pPr lvl="1"/>
            <a:r>
              <a:rPr lang="en-US" sz="2400" dirty="0" smtClean="0"/>
              <a:t>Control the process to ensure that future work does not reintroduce the causes of defects</a:t>
            </a:r>
          </a:p>
          <a:p>
            <a:pPr lvl="1"/>
            <a:r>
              <a:rPr lang="en-US" sz="2400" dirty="0" smtClean="0"/>
              <a:t>These core and additional steps are sometimes referred to as the DMAIC (define, measure, analyze, improve, and control) method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ix sigm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609600"/>
            <a:ext cx="5334000" cy="52983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Outline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</a:rPr>
              <a:t>Agenda:</a:t>
            </a:r>
          </a:p>
          <a:p>
            <a:pPr lvl="1"/>
            <a:r>
              <a:rPr lang="en-US" sz="3600" dirty="0" smtClean="0"/>
              <a:t>Definition – CMMI</a:t>
            </a:r>
          </a:p>
          <a:p>
            <a:pPr lvl="1"/>
            <a:r>
              <a:rPr lang="en-US" sz="3600" dirty="0" smtClean="0"/>
              <a:t>Levels of CMMI</a:t>
            </a:r>
          </a:p>
          <a:p>
            <a:pPr lvl="1"/>
            <a:r>
              <a:rPr lang="en-US" sz="3600" dirty="0" smtClean="0"/>
              <a:t>Six Sigma</a:t>
            </a:r>
          </a:p>
          <a:p>
            <a:pPr lvl="1"/>
            <a:r>
              <a:rPr lang="en-US" sz="3600" dirty="0" smtClean="0"/>
              <a:t>Questions</a:t>
            </a:r>
          </a:p>
          <a:p>
            <a:pPr lvl="1"/>
            <a:endParaRPr lang="en-US" sz="36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an organization is developing a software process (rather than improving an existing process), the core steps are augmented as follows:</a:t>
            </a:r>
          </a:p>
          <a:p>
            <a:pPr lvl="1"/>
            <a:r>
              <a:rPr lang="en-US" dirty="0" smtClean="0"/>
              <a:t>Design the process </a:t>
            </a:r>
          </a:p>
          <a:p>
            <a:pPr lvl="2"/>
            <a:r>
              <a:rPr lang="en-US" dirty="0" smtClean="0"/>
              <a:t>to avoid the root causes of defects</a:t>
            </a:r>
          </a:p>
          <a:p>
            <a:pPr lvl="2"/>
            <a:r>
              <a:rPr lang="en-US" dirty="0" smtClean="0"/>
              <a:t>to meet customer requirements</a:t>
            </a:r>
          </a:p>
          <a:p>
            <a:pPr lvl="1"/>
            <a:r>
              <a:rPr lang="en-US" dirty="0" smtClean="0"/>
              <a:t>Verify that the process model to avoid defects and meet customer requirements.</a:t>
            </a:r>
          </a:p>
          <a:p>
            <a:pPr>
              <a:buNone/>
            </a:pPr>
            <a:r>
              <a:rPr lang="en-US" dirty="0" smtClean="0"/>
              <a:t>	This variation is sometimes called the DMADV (define, measure, analyze, design, and verify) method.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ix sigma tab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447800"/>
            <a:ext cx="7555159" cy="3886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Questions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Distinguish CMMI and Six Sigma Method.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 various levels of CMMI in detail.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 the core and additional steps of Six sigma methodology.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 out specific goals and associated specific practices defined in CMMI.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 out generic goals and practices of CMMI.</a:t>
            </a:r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2438400" y="2743200"/>
            <a:ext cx="4343400" cy="12954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isometricOffAxis1Right"/>
            <a:lightRig rig="threePt" dir="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CMMI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3300"/>
                </a:solidFill>
              </a:rPr>
              <a:t>Definition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The Capability Maturity Model Integration (CMMI) is a process and behavioral model that helps organizations streamline process improvement and encourage productive, efficient behaviors that decreases risks in software, product and service development.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Levels of CMMI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Each process area (e.g., project planning or requirements management) is formally assessed against specific goals and practices and is rated according to the following capability levels: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Level 0: Incomplete</a:t>
            </a:r>
          </a:p>
          <a:p>
            <a:pPr lvl="1" algn="just"/>
            <a:r>
              <a:rPr lang="en-US" dirty="0" smtClean="0"/>
              <a:t>Processes are viewed as unpredictable and reactive</a:t>
            </a:r>
          </a:p>
          <a:p>
            <a:pPr lvl="1" algn="just"/>
            <a:r>
              <a:rPr lang="en-US" dirty="0" smtClean="0"/>
              <a:t>an unpredictable environment that increases risk and inefficiency.</a:t>
            </a:r>
          </a:p>
          <a:p>
            <a:pPr algn="just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6388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Level 1: Performed</a:t>
            </a:r>
          </a:p>
          <a:p>
            <a:pPr lvl="1"/>
            <a:r>
              <a:rPr lang="en-US" dirty="0" smtClean="0"/>
              <a:t>There’s information on how to establish performance goals and then track those goals to make sure they’re achieved at all levels of business maturity.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Level 2: Managed</a:t>
            </a:r>
          </a:p>
          <a:p>
            <a:pPr lvl="1" algn="just"/>
            <a:r>
              <a:rPr lang="en-US" dirty="0" smtClean="0"/>
              <a:t>Projects - planned, performed, measured and controlled – at this level.</a:t>
            </a:r>
          </a:p>
          <a:p>
            <a:pPr lvl="1" algn="just"/>
            <a:r>
              <a:rPr lang="en-US" dirty="0" smtClean="0"/>
              <a:t>But there are still a lot of issues to address.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Level 3: Defined</a:t>
            </a:r>
          </a:p>
          <a:p>
            <a:pPr lvl="1" algn="just"/>
            <a:r>
              <a:rPr lang="en-US" dirty="0" smtClean="0"/>
              <a:t>organizations are more proactive than reactive</a:t>
            </a:r>
          </a:p>
          <a:p>
            <a:pPr lvl="1" algn="just"/>
            <a:r>
              <a:rPr lang="en-US" dirty="0" smtClean="0"/>
              <a:t>A set of “organization-wide standards” to “provide guidance across projects, programs and portfolios.”</a:t>
            </a:r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Level 4: Quantitatively managed</a:t>
            </a:r>
          </a:p>
          <a:p>
            <a:pPr lvl="1" algn="just"/>
            <a:r>
              <a:rPr lang="en-US" dirty="0" smtClean="0"/>
              <a:t>measured and controlled</a:t>
            </a:r>
          </a:p>
          <a:p>
            <a:pPr lvl="1" algn="just"/>
            <a:r>
              <a:rPr lang="en-US" dirty="0" smtClean="0"/>
              <a:t>quantitative data to determine predictable processes that align with stakeholder needs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Level 5: Optimized</a:t>
            </a:r>
          </a:p>
          <a:p>
            <a:pPr lvl="1" algn="just"/>
            <a:r>
              <a:rPr lang="en-US" dirty="0" smtClean="0"/>
              <a:t>organization’s processes are stable and flexible</a:t>
            </a:r>
          </a:p>
          <a:p>
            <a:pPr lvl="1" algn="just"/>
            <a:r>
              <a:rPr lang="en-US" dirty="0" smtClean="0"/>
              <a:t>organization will be in constant state of improving and responding to changes or other opportunities</a:t>
            </a:r>
          </a:p>
          <a:p>
            <a:pPr lvl="1" algn="just"/>
            <a:r>
              <a:rPr lang="en-US" dirty="0" smtClean="0"/>
              <a:t>Organization is stable, which allows for more “agility and innovation,” in a predictable environment 	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mmi_peer_review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457200"/>
            <a:ext cx="8001000" cy="5867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mmi-process-key-are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533400"/>
            <a:ext cx="7620000" cy="5715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365-5F6A-452D-93C0-F7A4ED28E5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CMMI defines each process area in terms of specific goals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Specific practices required to achieve these goals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Specific practices refine a goal into a set of process-related activities</a:t>
            </a:r>
          </a:p>
          <a:p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8175" y="0"/>
            <a:ext cx="885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894</Words>
  <Application>Microsoft Office PowerPoint</Application>
  <PresentationFormat>On-screen Show (4:3)</PresentationFormat>
  <Paragraphs>135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Outline</vt:lpstr>
      <vt:lpstr>CMMI</vt:lpstr>
      <vt:lpstr>Levels of CMMI</vt:lpstr>
      <vt:lpstr>Slide 5</vt:lpstr>
      <vt:lpstr>Slide 6</vt:lpstr>
      <vt:lpstr>Slide 7</vt:lpstr>
      <vt:lpstr>Slide 8</vt:lpstr>
      <vt:lpstr>Slide 9</vt:lpstr>
      <vt:lpstr>CMMI Process Area Capability Profile</vt:lpstr>
      <vt:lpstr>Specific Goals of CMMI</vt:lpstr>
      <vt:lpstr>CMMI also defines a set of five generic goals</vt:lpstr>
      <vt:lpstr>Slide 13</vt:lpstr>
      <vt:lpstr>Process area required to achieve a maturity Level</vt:lpstr>
      <vt:lpstr>Six Sigma for Software Engineering</vt:lpstr>
      <vt:lpstr>Slide 16</vt:lpstr>
      <vt:lpstr>Slide 17</vt:lpstr>
      <vt:lpstr>Slide 18</vt:lpstr>
      <vt:lpstr>Slide 19</vt:lpstr>
      <vt:lpstr>Slide 20</vt:lpstr>
      <vt:lpstr>Slide 21</vt:lpstr>
      <vt:lpstr>Questions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14</cp:revision>
  <dcterms:created xsi:type="dcterms:W3CDTF">2020-07-14T05:28:24Z</dcterms:created>
  <dcterms:modified xsi:type="dcterms:W3CDTF">2020-07-20T10:59:30Z</dcterms:modified>
</cp:coreProperties>
</file>