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Override PartName="/docProps/app.xml" ContentType="application/vnd.openxmlformats-officedocument.extended-properties+xml"/>
  <Override PartName="/docProps/core.xml" ContentType="application/vnd.openxmlformats-package.core-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0.9-->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1" r:id="rId2"/>
    <p:sldMasterId id="2147483683" r:id="rId3"/>
    <p:sldMasterId id="2147483695" r:id="rId4"/>
    <p:sldMasterId id="2147483707" r:id="rId5"/>
    <p:sldMasterId id="2147483720" r:id="rId6"/>
    <p:sldMasterId id="2147483733" r:id="rId7"/>
    <p:sldMasterId id="2147483745" r:id="rId8"/>
    <p:sldMasterId id="2147483757" r:id="rId9"/>
    <p:sldMasterId id="2147483770" r:id="rId10"/>
    <p:sldMasterId id="2147483783" r:id="rId11"/>
    <p:sldMasterId id="2147483795" r:id="rId12"/>
    <p:sldMasterId id="2147483807" r:id="rId13"/>
    <p:sldMasterId id="2147483819" r:id="rId14"/>
    <p:sldMasterId id="2147483831" r:id="rId15"/>
    <p:sldMasterId id="2147483844" r:id="rId16"/>
    <p:sldMasterId id="2147483857" r:id="rId17"/>
    <p:sldMasterId id="2147483869" r:id="rId18"/>
    <p:sldMasterId id="2147483881" r:id="rId19"/>
    <p:sldMasterId id="2147483893" r:id="rId20"/>
    <p:sldMasterId id="2147483905" r:id="rId21"/>
  </p:sldMasterIdLst>
  <p:notesMasterIdLst>
    <p:notesMasterId r:id="rId22"/>
  </p:notesMasterIdLst>
  <p:sldIdLst>
    <p:sldId id="259" r:id="rId23"/>
    <p:sldId id="262" r:id="rId24"/>
    <p:sldId id="265" r:id="rId25"/>
    <p:sldId id="268" r:id="rId26"/>
    <p:sldId id="271" r:id="rId27"/>
    <p:sldId id="274" r:id="rId28"/>
    <p:sldId id="277" r:id="rId29"/>
    <p:sldId id="280" r:id="rId30"/>
    <p:sldId id="283" r:id="rId31"/>
    <p:sldId id="286" r:id="rId32"/>
    <p:sldId id="289" r:id="rId33"/>
    <p:sldId id="292" r:id="rId34"/>
    <p:sldId id="295" r:id="rId35"/>
    <p:sldId id="298" r:id="rId36"/>
    <p:sldId id="301" r:id="rId37"/>
    <p:sldId id="304" r:id="rId38"/>
    <p:sldId id="307" r:id="rId39"/>
    <p:sldId id="310" r:id="rId40"/>
    <p:sldId id="313" r:id="rId41"/>
    <p:sldId id="316" r:id="rId42"/>
    <p:sldId id="319" r:id="rId43"/>
    <p:sldId id="322" r:id="rId44"/>
    <p:sldId id="325" r:id="rId45"/>
    <p:sldId id="328" r:id="rId46"/>
    <p:sldId id="331" r:id="rId47"/>
    <p:sldId id="334" r:id="rId48"/>
    <p:sldId id="337" r:id="rId49"/>
    <p:sldId id="340" r:id="rId50"/>
    <p:sldId id="343" r:id="rId51"/>
    <p:sldId id="346" r:id="rId52"/>
    <p:sldId id="349" r:id="rId53"/>
    <p:sldId id="352" r:id="rId54"/>
    <p:sldId id="355" r:id="rId55"/>
    <p:sldId id="358" r:id="rId56"/>
    <p:sldId id="361" r:id="rId57"/>
    <p:sldId id="364" r:id="rId58"/>
    <p:sldId id="367" r:id="rId59"/>
    <p:sldId id="370" r:id="rId60"/>
    <p:sldId id="373" r:id="rId61"/>
    <p:sldId id="376" r:id="rId62"/>
    <p:sldId id="379" r:id="rId63"/>
    <p:sldId id="382" r:id="rId64"/>
    <p:sldId id="385" r:id="rId65"/>
    <p:sldId id="388" r:id="rId66"/>
    <p:sldId id="391" r:id="rId67"/>
    <p:sldId id="394" r:id="rId68"/>
    <p:sldId id="397" r:id="rId69"/>
    <p:sldId id="400" r:id="rId70"/>
    <p:sldId id="403" r:id="rId71"/>
    <p:sldId id="406" r:id="rId72"/>
    <p:sldId id="409" r:id="rId73"/>
    <p:sldId id="412" r:id="rId74"/>
    <p:sldId id="415" r:id="rId75"/>
    <p:sldId id="418" r:id="rId76"/>
    <p:sldId id="421" r:id="rId77"/>
    <p:sldId id="424" r:id="rId78"/>
    <p:sldId id="427" r:id="rId79"/>
    <p:sldId id="430" r:id="rId80"/>
    <p:sldId id="433" r:id="rId81"/>
    <p:sldId id="436" r:id="rId82"/>
    <p:sldId id="439" r:id="rId83"/>
    <p:sldId id="442" r:id="rId84"/>
    <p:sldId id="445" r:id="rId85"/>
    <p:sldId id="448" r:id="rId86"/>
    <p:sldId id="451" r:id="rId87"/>
    <p:sldId id="454" r:id="rId88"/>
    <p:sldId id="457" r:id="rId89"/>
    <p:sldId id="460" r:id="rId90"/>
    <p:sldId id="463" r:id="rId91"/>
    <p:sldId id="466" r:id="rId92"/>
    <p:sldId id="469" r:id="rId93"/>
    <p:sldId id="472" r:id="rId94"/>
    <p:sldId id="475" r:id="rId95"/>
    <p:sldId id="478" r:id="rId96"/>
    <p:sldId id="481" r:id="rId97"/>
    <p:sldId id="484" r:id="rId98"/>
    <p:sldId id="487" r:id="rId99"/>
    <p:sldId id="490" r:id="rId100"/>
    <p:sldId id="493" r:id="rId101"/>
    <p:sldId id="496" r:id="rId102"/>
    <p:sldId id="499" r:id="rId103"/>
    <p:sldId id="502" r:id="rId104"/>
    <p:sldId id="505" r:id="rId105"/>
    <p:sldId id="508" r:id="rId106"/>
    <p:sldId id="511" r:id="rId107"/>
    <p:sldId id="514" r:id="rId108"/>
    <p:sldId id="517" r:id="rId109"/>
    <p:sldId id="520" r:id="rId110"/>
    <p:sldId id="523" r:id="rId111"/>
    <p:sldId id="526" r:id="rId112"/>
    <p:sldId id="529" r:id="rId113"/>
    <p:sldId id="532" r:id="rId114"/>
    <p:sldId id="535" r:id="rId115"/>
    <p:sldId id="538" r:id="rId116"/>
    <p:sldId id="541" r:id="rId117"/>
    <p:sldId id="544" r:id="rId118"/>
    <p:sldId id="547" r:id="rId119"/>
    <p:sldId id="550" r:id="rId120"/>
    <p:sldId id="553" r:id="rId121"/>
    <p:sldId id="556" r:id="rId122"/>
    <p:sldId id="559" r:id="rId123"/>
    <p:sldId id="562" r:id="rId124"/>
    <p:sldId id="565" r:id="rId125"/>
    <p:sldId id="568" r:id="rId126"/>
    <p:sldId id="571" r:id="rId127"/>
    <p:sldId id="574" r:id="rId128"/>
    <p:sldId id="577" r:id="rId129"/>
    <p:sldId id="580" r:id="rId130"/>
    <p:sldId id="583" r:id="rId131"/>
    <p:sldId id="586" r:id="rId132"/>
    <p:sldId id="589" r:id="rId133"/>
    <p:sldId id="592" r:id="rId134"/>
    <p:sldId id="595" r:id="rId135"/>
    <p:sldId id="598" r:id="rId136"/>
    <p:sldId id="601" r:id="rId137"/>
    <p:sldId id="604" r:id="rId138"/>
    <p:sldId id="607" r:id="rId139"/>
    <p:sldId id="610" r:id="rId140"/>
    <p:sldId id="613" r:id="rId141"/>
    <p:sldId id="616" r:id="rId142"/>
    <p:sldId id="619" r:id="rId143"/>
    <p:sldId id="622" r:id="rId144"/>
    <p:sldId id="625" r:id="rId145"/>
    <p:sldId id="628" r:id="rId146"/>
    <p:sldId id="631" r:id="rId147"/>
    <p:sldId id="634" r:id="rId148"/>
    <p:sldId id="637" r:id="rId149"/>
    <p:sldId id="640" r:id="rId150"/>
    <p:sldId id="643" r:id="rId151"/>
    <p:sldId id="646" r:id="rId152"/>
    <p:sldId id="649" r:id="rId153"/>
    <p:sldId id="652" r:id="rId154"/>
    <p:sldId id="655" r:id="rId155"/>
    <p:sldId id="658" r:id="rId156"/>
    <p:sldId id="661" r:id="rId157"/>
    <p:sldId id="664" r:id="rId158"/>
    <p:sldId id="667" r:id="rId159"/>
    <p:sldId id="670" r:id="rId160"/>
    <p:sldId id="673" r:id="rId161"/>
    <p:sldId id="676" r:id="rId162"/>
    <p:sldId id="679" r:id="rId163"/>
    <p:sldId id="682" r:id="rId164"/>
    <p:sldId id="685" r:id="rId165"/>
    <p:sldId id="688" r:id="rId166"/>
    <p:sldId id="691" r:id="rId167"/>
    <p:sldId id="694" r:id="rId168"/>
    <p:sldId id="697" r:id="rId169"/>
    <p:sldId id="700" r:id="rId170"/>
    <p:sldId id="703" r:id="rId171"/>
    <p:sldId id="706" r:id="rId172"/>
    <p:sldId id="709" r:id="rId173"/>
    <p:sldId id="712" r:id="rId174"/>
    <p:sldId id="715" r:id="rId175"/>
    <p:sldId id="718" r:id="rId176"/>
    <p:sldId id="721" r:id="rId177"/>
    <p:sldId id="724" r:id="rId178"/>
    <p:sldId id="727" r:id="rId179"/>
    <p:sldId id="730" r:id="rId180"/>
    <p:sldId id="733" r:id="rId181"/>
    <p:sldId id="736" r:id="rId182"/>
    <p:sldId id="739" r:id="rId183"/>
    <p:sldId id="742" r:id="rId184"/>
    <p:sldId id="745" r:id="rId185"/>
    <p:sldId id="748" r:id="rId186"/>
    <p:sldId id="751" r:id="rId187"/>
    <p:sldId id="754" r:id="rId188"/>
    <p:sldId id="757" r:id="rId189"/>
    <p:sldId id="760" r:id="rId190"/>
    <p:sldId id="763" r:id="rId191"/>
    <p:sldId id="766" r:id="rId192"/>
    <p:sldId id="769" r:id="rId193"/>
    <p:sldId id="772" r:id="rId194"/>
    <p:sldId id="775" r:id="rId195"/>
    <p:sldId id="778" r:id="rId196"/>
    <p:sldId id="781" r:id="rId197"/>
    <p:sldId id="784" r:id="rId198"/>
    <p:sldId id="787" r:id="rId199"/>
    <p:sldId id="790" r:id="rId200"/>
    <p:sldId id="793" r:id="rId201"/>
    <p:sldId id="796" r:id="rId202"/>
    <p:sldId id="799" r:id="rId203"/>
    <p:sldId id="802" r:id="rId204"/>
    <p:sldId id="805" r:id="rId205"/>
    <p:sldId id="808" r:id="rId206"/>
    <p:sldId id="811" r:id="rId207"/>
    <p:sldId id="814" r:id="rId208"/>
    <p:sldId id="817" r:id="rId209"/>
    <p:sldId id="820" r:id="rId210"/>
    <p:sldId id="823" r:id="rId211"/>
    <p:sldId id="826" r:id="rId212"/>
  </p:sldIdLst>
  <p:sldSz cx="9144000" cy="6858000"/>
  <p:notesSz cx="6858000" cy="9144000"/>
  <p:custDataLst>
    <p:tags r:id="rId2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fill>
          <a:solidFill>
            <a:schemeClr val="accent4">
              <a:tint val="40000"/>
            </a:schemeClr>
          </a:solidFill>
        </a:fill>
      </a:tcStyle>
    </a:band1H>
    <a:band1V>
      <a:tcStyle>
        <a:fill>
          <a:solidFill>
            <a:schemeClr val="accent4">
              <a:tint val="40000"/>
            </a:schemeClr>
          </a:solidFill>
        </a:fill>
      </a:tcStyle>
    </a:band1V>
    <a:lastCol>
      <a:tcTxStyle b="on"/>
    </a:lastCol>
    <a:firstCol>
      <a:tcTxStyle b="on"/>
    </a:firstCol>
    <a:lastRow>
      <a:tcTxStyle b="on"/>
      <a:tcStyle>
        <a:tcBdr>
          <a:top>
            <a:ln w="25400" cmpd="sng">
              <a:solidFill>
                <a:schemeClr val="accent4"/>
              </a:solidFill>
            </a:ln>
          </a:top>
        </a:tcBdr>
        <a:fill>
          <a:solidFill>
            <a:schemeClr val="accent4">
              <a:tint val="20000"/>
            </a:schemeClr>
          </a:solidFill>
        </a:fill>
      </a:tcStyle>
    </a:lastRow>
    <a:firstRow>
      <a:tcTxStyle b="on"/>
      <a:tcStyle>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Master" Target="slideMasters/slideMaster10.xml" /><Relationship Id="rId100" Type="http://schemas.openxmlformats.org/officeDocument/2006/relationships/slide" Target="slides/slide78.xml" /><Relationship Id="rId101" Type="http://schemas.openxmlformats.org/officeDocument/2006/relationships/slide" Target="slides/slide79.xml" /><Relationship Id="rId102" Type="http://schemas.openxmlformats.org/officeDocument/2006/relationships/slide" Target="slides/slide80.xml" /><Relationship Id="rId103" Type="http://schemas.openxmlformats.org/officeDocument/2006/relationships/slide" Target="slides/slide81.xml" /><Relationship Id="rId104" Type="http://schemas.openxmlformats.org/officeDocument/2006/relationships/slide" Target="slides/slide82.xml" /><Relationship Id="rId105" Type="http://schemas.openxmlformats.org/officeDocument/2006/relationships/slide" Target="slides/slide83.xml" /><Relationship Id="rId106" Type="http://schemas.openxmlformats.org/officeDocument/2006/relationships/slide" Target="slides/slide84.xml" /><Relationship Id="rId107" Type="http://schemas.openxmlformats.org/officeDocument/2006/relationships/slide" Target="slides/slide85.xml" /><Relationship Id="rId108" Type="http://schemas.openxmlformats.org/officeDocument/2006/relationships/slide" Target="slides/slide86.xml" /><Relationship Id="rId109" Type="http://schemas.openxmlformats.org/officeDocument/2006/relationships/slide" Target="slides/slide87.xml" /><Relationship Id="rId11" Type="http://schemas.openxmlformats.org/officeDocument/2006/relationships/slideMaster" Target="slideMasters/slideMaster11.xml" /><Relationship Id="rId110" Type="http://schemas.openxmlformats.org/officeDocument/2006/relationships/slide" Target="slides/slide88.xml" /><Relationship Id="rId111" Type="http://schemas.openxmlformats.org/officeDocument/2006/relationships/slide" Target="slides/slide89.xml" /><Relationship Id="rId112" Type="http://schemas.openxmlformats.org/officeDocument/2006/relationships/slide" Target="slides/slide90.xml" /><Relationship Id="rId113" Type="http://schemas.openxmlformats.org/officeDocument/2006/relationships/slide" Target="slides/slide91.xml" /><Relationship Id="rId114" Type="http://schemas.openxmlformats.org/officeDocument/2006/relationships/slide" Target="slides/slide92.xml" /><Relationship Id="rId115" Type="http://schemas.openxmlformats.org/officeDocument/2006/relationships/slide" Target="slides/slide93.xml" /><Relationship Id="rId116" Type="http://schemas.openxmlformats.org/officeDocument/2006/relationships/slide" Target="slides/slide94.xml" /><Relationship Id="rId117" Type="http://schemas.openxmlformats.org/officeDocument/2006/relationships/slide" Target="slides/slide95.xml" /><Relationship Id="rId118" Type="http://schemas.openxmlformats.org/officeDocument/2006/relationships/slide" Target="slides/slide96.xml" /><Relationship Id="rId119" Type="http://schemas.openxmlformats.org/officeDocument/2006/relationships/slide" Target="slides/slide97.xml" /><Relationship Id="rId12" Type="http://schemas.openxmlformats.org/officeDocument/2006/relationships/slideMaster" Target="slideMasters/slideMaster12.xml" /><Relationship Id="rId120" Type="http://schemas.openxmlformats.org/officeDocument/2006/relationships/slide" Target="slides/slide98.xml" /><Relationship Id="rId121" Type="http://schemas.openxmlformats.org/officeDocument/2006/relationships/slide" Target="slides/slide99.xml" /><Relationship Id="rId122" Type="http://schemas.openxmlformats.org/officeDocument/2006/relationships/slide" Target="slides/slide100.xml" /><Relationship Id="rId123" Type="http://schemas.openxmlformats.org/officeDocument/2006/relationships/slide" Target="slides/slide101.xml" /><Relationship Id="rId124" Type="http://schemas.openxmlformats.org/officeDocument/2006/relationships/slide" Target="slides/slide102.xml" /><Relationship Id="rId125" Type="http://schemas.openxmlformats.org/officeDocument/2006/relationships/slide" Target="slides/slide103.xml" /><Relationship Id="rId126" Type="http://schemas.openxmlformats.org/officeDocument/2006/relationships/slide" Target="slides/slide104.xml" /><Relationship Id="rId127" Type="http://schemas.openxmlformats.org/officeDocument/2006/relationships/slide" Target="slides/slide105.xml" /><Relationship Id="rId128" Type="http://schemas.openxmlformats.org/officeDocument/2006/relationships/slide" Target="slides/slide106.xml" /><Relationship Id="rId129" Type="http://schemas.openxmlformats.org/officeDocument/2006/relationships/slide" Target="slides/slide107.xml" /><Relationship Id="rId13" Type="http://schemas.openxmlformats.org/officeDocument/2006/relationships/slideMaster" Target="slideMasters/slideMaster13.xml" /><Relationship Id="rId130" Type="http://schemas.openxmlformats.org/officeDocument/2006/relationships/slide" Target="slides/slide108.xml" /><Relationship Id="rId131" Type="http://schemas.openxmlformats.org/officeDocument/2006/relationships/slide" Target="slides/slide109.xml" /><Relationship Id="rId132" Type="http://schemas.openxmlformats.org/officeDocument/2006/relationships/slide" Target="slides/slide110.xml" /><Relationship Id="rId133" Type="http://schemas.openxmlformats.org/officeDocument/2006/relationships/slide" Target="slides/slide111.xml" /><Relationship Id="rId134" Type="http://schemas.openxmlformats.org/officeDocument/2006/relationships/slide" Target="slides/slide112.xml" /><Relationship Id="rId135" Type="http://schemas.openxmlformats.org/officeDocument/2006/relationships/slide" Target="slides/slide113.xml" /><Relationship Id="rId136" Type="http://schemas.openxmlformats.org/officeDocument/2006/relationships/slide" Target="slides/slide114.xml" /><Relationship Id="rId137" Type="http://schemas.openxmlformats.org/officeDocument/2006/relationships/slide" Target="slides/slide115.xml" /><Relationship Id="rId138" Type="http://schemas.openxmlformats.org/officeDocument/2006/relationships/slide" Target="slides/slide116.xml" /><Relationship Id="rId139" Type="http://schemas.openxmlformats.org/officeDocument/2006/relationships/slide" Target="slides/slide117.xml" /><Relationship Id="rId14" Type="http://schemas.openxmlformats.org/officeDocument/2006/relationships/slideMaster" Target="slideMasters/slideMaster14.xml" /><Relationship Id="rId140" Type="http://schemas.openxmlformats.org/officeDocument/2006/relationships/slide" Target="slides/slide118.xml" /><Relationship Id="rId141" Type="http://schemas.openxmlformats.org/officeDocument/2006/relationships/slide" Target="slides/slide119.xml" /><Relationship Id="rId142" Type="http://schemas.openxmlformats.org/officeDocument/2006/relationships/slide" Target="slides/slide120.xml" /><Relationship Id="rId143" Type="http://schemas.openxmlformats.org/officeDocument/2006/relationships/slide" Target="slides/slide121.xml" /><Relationship Id="rId144" Type="http://schemas.openxmlformats.org/officeDocument/2006/relationships/slide" Target="slides/slide122.xml" /><Relationship Id="rId145" Type="http://schemas.openxmlformats.org/officeDocument/2006/relationships/slide" Target="slides/slide123.xml" /><Relationship Id="rId146" Type="http://schemas.openxmlformats.org/officeDocument/2006/relationships/slide" Target="slides/slide124.xml" /><Relationship Id="rId147" Type="http://schemas.openxmlformats.org/officeDocument/2006/relationships/slide" Target="slides/slide125.xml" /><Relationship Id="rId148" Type="http://schemas.openxmlformats.org/officeDocument/2006/relationships/slide" Target="slides/slide126.xml" /><Relationship Id="rId149" Type="http://schemas.openxmlformats.org/officeDocument/2006/relationships/slide" Target="slides/slide127.xml" /><Relationship Id="rId15" Type="http://schemas.openxmlformats.org/officeDocument/2006/relationships/slideMaster" Target="slideMasters/slideMaster15.xml" /><Relationship Id="rId150" Type="http://schemas.openxmlformats.org/officeDocument/2006/relationships/slide" Target="slides/slide128.xml" /><Relationship Id="rId151" Type="http://schemas.openxmlformats.org/officeDocument/2006/relationships/slide" Target="slides/slide129.xml" /><Relationship Id="rId152" Type="http://schemas.openxmlformats.org/officeDocument/2006/relationships/slide" Target="slides/slide130.xml" /><Relationship Id="rId153" Type="http://schemas.openxmlformats.org/officeDocument/2006/relationships/slide" Target="slides/slide131.xml" /><Relationship Id="rId154" Type="http://schemas.openxmlformats.org/officeDocument/2006/relationships/slide" Target="slides/slide132.xml" /><Relationship Id="rId155" Type="http://schemas.openxmlformats.org/officeDocument/2006/relationships/slide" Target="slides/slide133.xml" /><Relationship Id="rId156" Type="http://schemas.openxmlformats.org/officeDocument/2006/relationships/slide" Target="slides/slide134.xml" /><Relationship Id="rId157" Type="http://schemas.openxmlformats.org/officeDocument/2006/relationships/slide" Target="slides/slide135.xml" /><Relationship Id="rId158" Type="http://schemas.openxmlformats.org/officeDocument/2006/relationships/slide" Target="slides/slide136.xml" /><Relationship Id="rId159" Type="http://schemas.openxmlformats.org/officeDocument/2006/relationships/slide" Target="slides/slide137.xml" /><Relationship Id="rId16" Type="http://schemas.openxmlformats.org/officeDocument/2006/relationships/slideMaster" Target="slideMasters/slideMaster16.xml" /><Relationship Id="rId160" Type="http://schemas.openxmlformats.org/officeDocument/2006/relationships/slide" Target="slides/slide138.xml" /><Relationship Id="rId161" Type="http://schemas.openxmlformats.org/officeDocument/2006/relationships/slide" Target="slides/slide139.xml" /><Relationship Id="rId162" Type="http://schemas.openxmlformats.org/officeDocument/2006/relationships/slide" Target="slides/slide140.xml" /><Relationship Id="rId163" Type="http://schemas.openxmlformats.org/officeDocument/2006/relationships/slide" Target="slides/slide141.xml" /><Relationship Id="rId164" Type="http://schemas.openxmlformats.org/officeDocument/2006/relationships/slide" Target="slides/slide142.xml" /><Relationship Id="rId165" Type="http://schemas.openxmlformats.org/officeDocument/2006/relationships/slide" Target="slides/slide143.xml" /><Relationship Id="rId166" Type="http://schemas.openxmlformats.org/officeDocument/2006/relationships/slide" Target="slides/slide144.xml" /><Relationship Id="rId167" Type="http://schemas.openxmlformats.org/officeDocument/2006/relationships/slide" Target="slides/slide145.xml" /><Relationship Id="rId168" Type="http://schemas.openxmlformats.org/officeDocument/2006/relationships/slide" Target="slides/slide146.xml" /><Relationship Id="rId169" Type="http://schemas.openxmlformats.org/officeDocument/2006/relationships/slide" Target="slides/slide147.xml" /><Relationship Id="rId17" Type="http://schemas.openxmlformats.org/officeDocument/2006/relationships/slideMaster" Target="slideMasters/slideMaster17.xml" /><Relationship Id="rId170" Type="http://schemas.openxmlformats.org/officeDocument/2006/relationships/slide" Target="slides/slide148.xml" /><Relationship Id="rId171" Type="http://schemas.openxmlformats.org/officeDocument/2006/relationships/slide" Target="slides/slide149.xml" /><Relationship Id="rId172" Type="http://schemas.openxmlformats.org/officeDocument/2006/relationships/slide" Target="slides/slide150.xml" /><Relationship Id="rId173" Type="http://schemas.openxmlformats.org/officeDocument/2006/relationships/slide" Target="slides/slide151.xml" /><Relationship Id="rId174" Type="http://schemas.openxmlformats.org/officeDocument/2006/relationships/slide" Target="slides/slide152.xml" /><Relationship Id="rId175" Type="http://schemas.openxmlformats.org/officeDocument/2006/relationships/slide" Target="slides/slide153.xml" /><Relationship Id="rId176" Type="http://schemas.openxmlformats.org/officeDocument/2006/relationships/slide" Target="slides/slide154.xml" /><Relationship Id="rId177" Type="http://schemas.openxmlformats.org/officeDocument/2006/relationships/slide" Target="slides/slide155.xml" /><Relationship Id="rId178" Type="http://schemas.openxmlformats.org/officeDocument/2006/relationships/slide" Target="slides/slide156.xml" /><Relationship Id="rId179" Type="http://schemas.openxmlformats.org/officeDocument/2006/relationships/slide" Target="slides/slide157.xml" /><Relationship Id="rId18" Type="http://schemas.openxmlformats.org/officeDocument/2006/relationships/slideMaster" Target="slideMasters/slideMaster18.xml" /><Relationship Id="rId180" Type="http://schemas.openxmlformats.org/officeDocument/2006/relationships/slide" Target="slides/slide158.xml" /><Relationship Id="rId181" Type="http://schemas.openxmlformats.org/officeDocument/2006/relationships/slide" Target="slides/slide159.xml" /><Relationship Id="rId182" Type="http://schemas.openxmlformats.org/officeDocument/2006/relationships/slide" Target="slides/slide160.xml" /><Relationship Id="rId183" Type="http://schemas.openxmlformats.org/officeDocument/2006/relationships/slide" Target="slides/slide161.xml" /><Relationship Id="rId184" Type="http://schemas.openxmlformats.org/officeDocument/2006/relationships/slide" Target="slides/slide162.xml" /><Relationship Id="rId185" Type="http://schemas.openxmlformats.org/officeDocument/2006/relationships/slide" Target="slides/slide163.xml" /><Relationship Id="rId186" Type="http://schemas.openxmlformats.org/officeDocument/2006/relationships/slide" Target="slides/slide164.xml" /><Relationship Id="rId187" Type="http://schemas.openxmlformats.org/officeDocument/2006/relationships/slide" Target="slides/slide165.xml" /><Relationship Id="rId188" Type="http://schemas.openxmlformats.org/officeDocument/2006/relationships/slide" Target="slides/slide166.xml" /><Relationship Id="rId189" Type="http://schemas.openxmlformats.org/officeDocument/2006/relationships/slide" Target="slides/slide167.xml" /><Relationship Id="rId19" Type="http://schemas.openxmlformats.org/officeDocument/2006/relationships/slideMaster" Target="slideMasters/slideMaster19.xml" /><Relationship Id="rId190" Type="http://schemas.openxmlformats.org/officeDocument/2006/relationships/slide" Target="slides/slide168.xml" /><Relationship Id="rId191" Type="http://schemas.openxmlformats.org/officeDocument/2006/relationships/slide" Target="slides/slide169.xml" /><Relationship Id="rId192" Type="http://schemas.openxmlformats.org/officeDocument/2006/relationships/slide" Target="slides/slide170.xml" /><Relationship Id="rId193" Type="http://schemas.openxmlformats.org/officeDocument/2006/relationships/slide" Target="slides/slide171.xml" /><Relationship Id="rId194" Type="http://schemas.openxmlformats.org/officeDocument/2006/relationships/slide" Target="slides/slide172.xml" /><Relationship Id="rId195" Type="http://schemas.openxmlformats.org/officeDocument/2006/relationships/slide" Target="slides/slide173.xml" /><Relationship Id="rId196" Type="http://schemas.openxmlformats.org/officeDocument/2006/relationships/slide" Target="slides/slide174.xml" /><Relationship Id="rId197" Type="http://schemas.openxmlformats.org/officeDocument/2006/relationships/slide" Target="slides/slide175.xml" /><Relationship Id="rId198" Type="http://schemas.openxmlformats.org/officeDocument/2006/relationships/slide" Target="slides/slide176.xml" /><Relationship Id="rId199" Type="http://schemas.openxmlformats.org/officeDocument/2006/relationships/slide" Target="slides/slide177.xml" /><Relationship Id="rId2" Type="http://schemas.openxmlformats.org/officeDocument/2006/relationships/slideMaster" Target="slideMasters/slideMaster2.xml" /><Relationship Id="rId20" Type="http://schemas.openxmlformats.org/officeDocument/2006/relationships/slideMaster" Target="slideMasters/slideMaster20.xml" /><Relationship Id="rId200" Type="http://schemas.openxmlformats.org/officeDocument/2006/relationships/slide" Target="slides/slide178.xml" /><Relationship Id="rId201" Type="http://schemas.openxmlformats.org/officeDocument/2006/relationships/slide" Target="slides/slide179.xml" /><Relationship Id="rId202" Type="http://schemas.openxmlformats.org/officeDocument/2006/relationships/slide" Target="slides/slide180.xml" /><Relationship Id="rId203" Type="http://schemas.openxmlformats.org/officeDocument/2006/relationships/slide" Target="slides/slide181.xml" /><Relationship Id="rId204" Type="http://schemas.openxmlformats.org/officeDocument/2006/relationships/slide" Target="slides/slide182.xml" /><Relationship Id="rId205" Type="http://schemas.openxmlformats.org/officeDocument/2006/relationships/slide" Target="slides/slide183.xml" /><Relationship Id="rId206" Type="http://schemas.openxmlformats.org/officeDocument/2006/relationships/slide" Target="slides/slide184.xml" /><Relationship Id="rId207" Type="http://schemas.openxmlformats.org/officeDocument/2006/relationships/slide" Target="slides/slide185.xml" /><Relationship Id="rId208" Type="http://schemas.openxmlformats.org/officeDocument/2006/relationships/slide" Target="slides/slide186.xml" /><Relationship Id="rId209" Type="http://schemas.openxmlformats.org/officeDocument/2006/relationships/slide" Target="slides/slide187.xml" /><Relationship Id="rId21" Type="http://schemas.openxmlformats.org/officeDocument/2006/relationships/slideMaster" Target="slideMasters/slideMaster21.xml" /><Relationship Id="rId210" Type="http://schemas.openxmlformats.org/officeDocument/2006/relationships/slide" Target="slides/slide188.xml" /><Relationship Id="rId211" Type="http://schemas.openxmlformats.org/officeDocument/2006/relationships/slide" Target="slides/slide189.xml" /><Relationship Id="rId212" Type="http://schemas.openxmlformats.org/officeDocument/2006/relationships/slide" Target="slides/slide190.xml" /><Relationship Id="rId213" Type="http://schemas.openxmlformats.org/officeDocument/2006/relationships/tags" Target="tags/tag1.xml" /><Relationship Id="rId214" Type="http://schemas.openxmlformats.org/officeDocument/2006/relationships/presProps" Target="presProps.xml" /><Relationship Id="rId215" Type="http://schemas.openxmlformats.org/officeDocument/2006/relationships/viewProps" Target="viewProps.xml" /><Relationship Id="rId216" Type="http://schemas.openxmlformats.org/officeDocument/2006/relationships/theme" Target="theme/theme1.xml" /><Relationship Id="rId217" Type="http://schemas.openxmlformats.org/officeDocument/2006/relationships/tableStyles" Target="tableStyles.xml" /><Relationship Id="rId22" Type="http://schemas.openxmlformats.org/officeDocument/2006/relationships/notesMaster" Target="notesMasters/notesMaster1.xml" /><Relationship Id="rId23" Type="http://schemas.openxmlformats.org/officeDocument/2006/relationships/slide" Target="slides/slide1.xml" /><Relationship Id="rId24" Type="http://schemas.openxmlformats.org/officeDocument/2006/relationships/slide" Target="slides/slide2.xml" /><Relationship Id="rId25" Type="http://schemas.openxmlformats.org/officeDocument/2006/relationships/slide" Target="slides/slide3.xml" /><Relationship Id="rId26" Type="http://schemas.openxmlformats.org/officeDocument/2006/relationships/slide" Target="slides/slide4.xml" /><Relationship Id="rId27" Type="http://schemas.openxmlformats.org/officeDocument/2006/relationships/slide" Target="slides/slide5.xml" /><Relationship Id="rId28" Type="http://schemas.openxmlformats.org/officeDocument/2006/relationships/slide" Target="slides/slide6.xml" /><Relationship Id="rId29" Type="http://schemas.openxmlformats.org/officeDocument/2006/relationships/slide" Target="slides/slide7.xml" /><Relationship Id="rId3" Type="http://schemas.openxmlformats.org/officeDocument/2006/relationships/slideMaster" Target="slideMasters/slideMaster3.xml" /><Relationship Id="rId30" Type="http://schemas.openxmlformats.org/officeDocument/2006/relationships/slide" Target="slides/slide8.xml" /><Relationship Id="rId31" Type="http://schemas.openxmlformats.org/officeDocument/2006/relationships/slide" Target="slides/slide9.xml" /><Relationship Id="rId32" Type="http://schemas.openxmlformats.org/officeDocument/2006/relationships/slide" Target="slides/slide10.xml" /><Relationship Id="rId33" Type="http://schemas.openxmlformats.org/officeDocument/2006/relationships/slide" Target="slides/slide11.xml" /><Relationship Id="rId34" Type="http://schemas.openxmlformats.org/officeDocument/2006/relationships/slide" Target="slides/slide12.xml" /><Relationship Id="rId35" Type="http://schemas.openxmlformats.org/officeDocument/2006/relationships/slide" Target="slides/slide13.xml" /><Relationship Id="rId36" Type="http://schemas.openxmlformats.org/officeDocument/2006/relationships/slide" Target="slides/slide14.xml" /><Relationship Id="rId37" Type="http://schemas.openxmlformats.org/officeDocument/2006/relationships/slide" Target="slides/slide15.xml" /><Relationship Id="rId38" Type="http://schemas.openxmlformats.org/officeDocument/2006/relationships/slide" Target="slides/slide16.xml" /><Relationship Id="rId39" Type="http://schemas.openxmlformats.org/officeDocument/2006/relationships/slide" Target="slides/slide17.xml" /><Relationship Id="rId4" Type="http://schemas.openxmlformats.org/officeDocument/2006/relationships/slideMaster" Target="slideMasters/slideMaster4.xml" /><Relationship Id="rId40" Type="http://schemas.openxmlformats.org/officeDocument/2006/relationships/slide" Target="slides/slide18.xml" /><Relationship Id="rId41" Type="http://schemas.openxmlformats.org/officeDocument/2006/relationships/slide" Target="slides/slide19.xml" /><Relationship Id="rId42" Type="http://schemas.openxmlformats.org/officeDocument/2006/relationships/slide" Target="slides/slide20.xml" /><Relationship Id="rId43" Type="http://schemas.openxmlformats.org/officeDocument/2006/relationships/slide" Target="slides/slide21.xml" /><Relationship Id="rId44" Type="http://schemas.openxmlformats.org/officeDocument/2006/relationships/slide" Target="slides/slide22.xml" /><Relationship Id="rId45" Type="http://schemas.openxmlformats.org/officeDocument/2006/relationships/slide" Target="slides/slide23.xml" /><Relationship Id="rId46" Type="http://schemas.openxmlformats.org/officeDocument/2006/relationships/slide" Target="slides/slide24.xml" /><Relationship Id="rId47" Type="http://schemas.openxmlformats.org/officeDocument/2006/relationships/slide" Target="slides/slide25.xml" /><Relationship Id="rId48" Type="http://schemas.openxmlformats.org/officeDocument/2006/relationships/slide" Target="slides/slide26.xml" /><Relationship Id="rId49" Type="http://schemas.openxmlformats.org/officeDocument/2006/relationships/slide" Target="slides/slide27.xml" /><Relationship Id="rId5" Type="http://schemas.openxmlformats.org/officeDocument/2006/relationships/slideMaster" Target="slideMasters/slideMaster5.xml" /><Relationship Id="rId50" Type="http://schemas.openxmlformats.org/officeDocument/2006/relationships/slide" Target="slides/slide28.xml" /><Relationship Id="rId51" Type="http://schemas.openxmlformats.org/officeDocument/2006/relationships/slide" Target="slides/slide29.xml" /><Relationship Id="rId52" Type="http://schemas.openxmlformats.org/officeDocument/2006/relationships/slide" Target="slides/slide30.xml" /><Relationship Id="rId53" Type="http://schemas.openxmlformats.org/officeDocument/2006/relationships/slide" Target="slides/slide31.xml" /><Relationship Id="rId54" Type="http://schemas.openxmlformats.org/officeDocument/2006/relationships/slide" Target="slides/slide32.xml" /><Relationship Id="rId55" Type="http://schemas.openxmlformats.org/officeDocument/2006/relationships/slide" Target="slides/slide33.xml" /><Relationship Id="rId56" Type="http://schemas.openxmlformats.org/officeDocument/2006/relationships/slide" Target="slides/slide34.xml" /><Relationship Id="rId57" Type="http://schemas.openxmlformats.org/officeDocument/2006/relationships/slide" Target="slides/slide35.xml" /><Relationship Id="rId58" Type="http://schemas.openxmlformats.org/officeDocument/2006/relationships/slide" Target="slides/slide36.xml" /><Relationship Id="rId59" Type="http://schemas.openxmlformats.org/officeDocument/2006/relationships/slide" Target="slides/slide37.xml" /><Relationship Id="rId6" Type="http://schemas.openxmlformats.org/officeDocument/2006/relationships/slideMaster" Target="slideMasters/slideMaster6.xml" /><Relationship Id="rId60" Type="http://schemas.openxmlformats.org/officeDocument/2006/relationships/slide" Target="slides/slide38.xml" /><Relationship Id="rId61" Type="http://schemas.openxmlformats.org/officeDocument/2006/relationships/slide" Target="slides/slide39.xml" /><Relationship Id="rId62" Type="http://schemas.openxmlformats.org/officeDocument/2006/relationships/slide" Target="slides/slide40.xml" /><Relationship Id="rId63" Type="http://schemas.openxmlformats.org/officeDocument/2006/relationships/slide" Target="slides/slide41.xml" /><Relationship Id="rId64" Type="http://schemas.openxmlformats.org/officeDocument/2006/relationships/slide" Target="slides/slide42.xml" /><Relationship Id="rId65" Type="http://schemas.openxmlformats.org/officeDocument/2006/relationships/slide" Target="slides/slide43.xml" /><Relationship Id="rId66" Type="http://schemas.openxmlformats.org/officeDocument/2006/relationships/slide" Target="slides/slide44.xml" /><Relationship Id="rId67" Type="http://schemas.openxmlformats.org/officeDocument/2006/relationships/slide" Target="slides/slide45.xml" /><Relationship Id="rId68" Type="http://schemas.openxmlformats.org/officeDocument/2006/relationships/slide" Target="slides/slide46.xml" /><Relationship Id="rId69" Type="http://schemas.openxmlformats.org/officeDocument/2006/relationships/slide" Target="slides/slide47.xml" /><Relationship Id="rId7" Type="http://schemas.openxmlformats.org/officeDocument/2006/relationships/slideMaster" Target="slideMasters/slideMaster7.xml" /><Relationship Id="rId70" Type="http://schemas.openxmlformats.org/officeDocument/2006/relationships/slide" Target="slides/slide48.xml" /><Relationship Id="rId71" Type="http://schemas.openxmlformats.org/officeDocument/2006/relationships/slide" Target="slides/slide49.xml" /><Relationship Id="rId72" Type="http://schemas.openxmlformats.org/officeDocument/2006/relationships/slide" Target="slides/slide50.xml" /><Relationship Id="rId73" Type="http://schemas.openxmlformats.org/officeDocument/2006/relationships/slide" Target="slides/slide51.xml" /><Relationship Id="rId74" Type="http://schemas.openxmlformats.org/officeDocument/2006/relationships/slide" Target="slides/slide52.xml" /><Relationship Id="rId75" Type="http://schemas.openxmlformats.org/officeDocument/2006/relationships/slide" Target="slides/slide53.xml" /><Relationship Id="rId76" Type="http://schemas.openxmlformats.org/officeDocument/2006/relationships/slide" Target="slides/slide54.xml" /><Relationship Id="rId77" Type="http://schemas.openxmlformats.org/officeDocument/2006/relationships/slide" Target="slides/slide55.xml" /><Relationship Id="rId78" Type="http://schemas.openxmlformats.org/officeDocument/2006/relationships/slide" Target="slides/slide56.xml" /><Relationship Id="rId79" Type="http://schemas.openxmlformats.org/officeDocument/2006/relationships/slide" Target="slides/slide57.xml" /><Relationship Id="rId8" Type="http://schemas.openxmlformats.org/officeDocument/2006/relationships/slideMaster" Target="slideMasters/slideMaster8.xml" /><Relationship Id="rId80" Type="http://schemas.openxmlformats.org/officeDocument/2006/relationships/slide" Target="slides/slide58.xml" /><Relationship Id="rId81" Type="http://schemas.openxmlformats.org/officeDocument/2006/relationships/slide" Target="slides/slide59.xml" /><Relationship Id="rId82" Type="http://schemas.openxmlformats.org/officeDocument/2006/relationships/slide" Target="slides/slide60.xml" /><Relationship Id="rId83" Type="http://schemas.openxmlformats.org/officeDocument/2006/relationships/slide" Target="slides/slide61.xml" /><Relationship Id="rId84" Type="http://schemas.openxmlformats.org/officeDocument/2006/relationships/slide" Target="slides/slide62.xml" /><Relationship Id="rId85" Type="http://schemas.openxmlformats.org/officeDocument/2006/relationships/slide" Target="slides/slide63.xml" /><Relationship Id="rId86" Type="http://schemas.openxmlformats.org/officeDocument/2006/relationships/slide" Target="slides/slide64.xml" /><Relationship Id="rId87" Type="http://schemas.openxmlformats.org/officeDocument/2006/relationships/slide" Target="slides/slide65.xml" /><Relationship Id="rId88" Type="http://schemas.openxmlformats.org/officeDocument/2006/relationships/slide" Target="slides/slide66.xml" /><Relationship Id="rId89" Type="http://schemas.openxmlformats.org/officeDocument/2006/relationships/slide" Target="slides/slide67.xml" /><Relationship Id="rId9" Type="http://schemas.openxmlformats.org/officeDocument/2006/relationships/slideMaster" Target="slideMasters/slideMaster9.xml" /><Relationship Id="rId90" Type="http://schemas.openxmlformats.org/officeDocument/2006/relationships/slide" Target="slides/slide68.xml" /><Relationship Id="rId91" Type="http://schemas.openxmlformats.org/officeDocument/2006/relationships/slide" Target="slides/slide69.xml" /><Relationship Id="rId92" Type="http://schemas.openxmlformats.org/officeDocument/2006/relationships/slide" Target="slides/slide70.xml" /><Relationship Id="rId93" Type="http://schemas.openxmlformats.org/officeDocument/2006/relationships/slide" Target="slides/slide71.xml" /><Relationship Id="rId94" Type="http://schemas.openxmlformats.org/officeDocument/2006/relationships/slide" Target="slides/slide72.xml" /><Relationship Id="rId95" Type="http://schemas.openxmlformats.org/officeDocument/2006/relationships/slide" Target="slides/slide73.xml" /><Relationship Id="rId96" Type="http://schemas.openxmlformats.org/officeDocument/2006/relationships/slide" Target="slides/slide74.xml" /><Relationship Id="rId97" Type="http://schemas.openxmlformats.org/officeDocument/2006/relationships/slide" Target="slides/slide75.xml" /><Relationship Id="rId98" Type="http://schemas.openxmlformats.org/officeDocument/2006/relationships/slide" Target="slides/slide76.xml" /><Relationship Id="rId99" Type="http://schemas.openxmlformats.org/officeDocument/2006/relationships/slide" Target="slides/slide77.xml" /></Relationships>
</file>

<file path=ppt/diagrams/colors1.xml><?xml version="1.0" encoding="utf-8"?>
<dgm:colorsDef xmlns:a="http://schemas.openxmlformats.org/drawingml/2006/main" xmlns:dgm="http://schemas.openxmlformats.org/drawingml/2006/diagram"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a="http://schemas.openxmlformats.org/drawingml/2006/main" xmlns:dgm="http://schemas.openxmlformats.org/drawingml/2006/diagram"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dgm="http://schemas.openxmlformats.org/drawingml/2006/diagram">
  <dgm:ptLst>
    <dgm:pt modelId="{D8E66890-78F8-4346-BD01-377E2BFE9FE2}" type="doc">
      <dgm:prSet loTypeId="urn:microsoft.com/office/officeart/2005/8/layout/hierarchy1" loCatId="hierarchy" qsTypeId="urn:microsoft.com/office/officeart/2005/8/quickstyle/3d2" qsCatId="3D" csTypeId="urn:microsoft.com/office/officeart/2005/8/colors/colorful1" csCatId="colorful" phldr="1"/>
      <dgm:spPr/>
      <dgm:t>
        <a:bodyPr/>
        <a:lstStyle/>
        <a:p>
          <a:endParaRPr lang="en-US"/>
        </a:p>
      </dgm:t>
    </dgm:pt>
    <dgm:pt modelId="{E1FE614E-3A2B-4DA0-95C3-9F57E602C3F1}" type="parTrans" cxnId="{563DC74A-2C75-4795-9505-15102A018C03}">
      <dgm:prSet/>
      <dgm:spPr/>
      <dgm:t>
        <a:bodyPr/>
        <a:lstStyle/>
        <a:p>
          <a:pPr algn="ctr"/>
          <a:endParaRPr lang="en-US"/>
        </a:p>
      </dgm:t>
    </dgm:pt>
    <dgm:pt modelId="{525B68BF-395E-48CC-AA88-68D688FD5CBE}">
      <dgm:prSet phldrT="[Text]"/>
      <dgm:spPr/>
      <dgm:t>
        <a:bodyPr/>
        <a:lstStyle/>
        <a:p>
          <a:pPr algn="ctr"/>
          <a:r>
            <a:rPr lang="en-US" b="1" smtClean="0"/>
            <a:t>Levels of TDD</a:t>
          </a:r>
          <a:endParaRPr lang="en-US" b="1"/>
        </a:p>
      </dgm:t>
    </dgm:pt>
    <dgm:pt modelId="{4FE541CB-75DC-48D3-AE5C-BA526BFD5FA2}" type="parTrans" cxnId="{B84B3342-2554-4C3A-A7DC-F47C9A70A3FA}">
      <dgm:prSet/>
      <dgm:spPr/>
      <dgm:t>
        <a:bodyPr/>
        <a:lstStyle/>
        <a:p>
          <a:pPr algn="ctr"/>
          <a:endParaRPr lang="en-US"/>
        </a:p>
      </dgm:t>
    </dgm:pt>
    <dgm:pt modelId="{993755D5-2352-493A-9B14-F2A1A4C7A1F3}">
      <dgm:prSet phldrT="[Text]"/>
      <dgm:spPr/>
      <dgm:t>
        <a:bodyPr/>
        <a:lstStyle/>
        <a:p>
          <a:pPr algn="ctr"/>
          <a:r>
            <a:rPr lang="en-US" b="1" smtClean="0"/>
            <a:t>Acceptance TDD</a:t>
          </a:r>
          <a:endParaRPr lang="en-US" b="1"/>
        </a:p>
      </dgm:t>
    </dgm:pt>
    <dgm:pt modelId="{6692A9E8-08BA-42B8-B1A7-588ED4F2A6C6}" type="sibTrans" cxnId="{B84B3342-2554-4C3A-A7DC-F47C9A70A3FA}">
      <dgm:prSet/>
      <dgm:spPr/>
      <dgm:t>
        <a:bodyPr/>
        <a:lstStyle/>
        <a:p>
          <a:pPr algn="ctr"/>
          <a:endParaRPr lang="en-US"/>
        </a:p>
      </dgm:t>
    </dgm:pt>
    <dgm:pt modelId="{2B2E66F5-3E90-4F1D-9018-65067885ED2F}" type="parTrans" cxnId="{3A5A4877-0B4F-43EC-9F0D-A3DCF72D9431}">
      <dgm:prSet/>
      <dgm:spPr/>
      <dgm:t>
        <a:bodyPr/>
        <a:lstStyle/>
        <a:p>
          <a:pPr algn="ctr"/>
          <a:endParaRPr lang="en-US"/>
        </a:p>
      </dgm:t>
    </dgm:pt>
    <dgm:pt modelId="{D5990D11-9F17-47AD-8355-370D125CAD87}">
      <dgm:prSet phldrT="[Text]"/>
      <dgm:spPr/>
      <dgm:t>
        <a:bodyPr/>
        <a:lstStyle/>
        <a:p>
          <a:pPr algn="ctr"/>
          <a:r>
            <a:rPr lang="en-US" b="1" smtClean="0"/>
            <a:t>Developer TDD</a:t>
          </a:r>
          <a:endParaRPr lang="en-US" b="1"/>
        </a:p>
      </dgm:t>
    </dgm:pt>
    <dgm:pt modelId="{5D3A2F69-0B66-4A2C-B97E-0CA4637D404E}" type="sibTrans" cxnId="{3A5A4877-0B4F-43EC-9F0D-A3DCF72D9431}">
      <dgm:prSet/>
      <dgm:spPr/>
      <dgm:t>
        <a:bodyPr/>
        <a:lstStyle/>
        <a:p>
          <a:pPr algn="ctr"/>
          <a:endParaRPr lang="en-US"/>
        </a:p>
      </dgm:t>
    </dgm:pt>
    <dgm:pt modelId="{AB4AF9FF-FD3B-485E-AE4E-8853D85CB703}" type="sibTrans" cxnId="{563DC74A-2C75-4795-9505-15102A018C03}">
      <dgm:prSet/>
      <dgm:spPr/>
      <dgm:t>
        <a:bodyPr/>
        <a:lstStyle/>
        <a:p>
          <a:pPr algn="ctr"/>
          <a:endParaRPr lang="en-US"/>
        </a:p>
      </dgm:t>
    </dgm:pt>
    <dgm:pt modelId="{A125AA00-B5C6-47F4-AEDA-3FFF4D998A04}" type="pres">
      <dgm:prSet presAssocID="{D8E66890-78F8-4346-BD01-377E2BFE9FE2}" presName="hierChild1">
        <dgm:presLayoutVars>
          <dgm:chPref val="1"/>
          <dgm:dir/>
          <dgm:animOne val="branch"/>
          <dgm:animLvl val="lvl"/>
          <dgm:resizeHandles/>
        </dgm:presLayoutVars>
      </dgm:prSet>
      <dgm:spPr/>
      <dgm:t>
        <a:bodyPr/>
        <a:lstStyle/>
        <a:p>
          <a:endParaRPr lang="en-US"/>
        </a:p>
      </dgm:t>
    </dgm:pt>
    <dgm:pt modelId="{E7F29213-8620-419C-A4C0-C7AFB450D54A}" type="pres">
      <dgm:prSet presAssocID="{525B68BF-395E-48CC-AA88-68D688FD5CBE}" presName="hierRoot1"/>
      <dgm:spPr/>
      <dgm:t>
        <a:bodyPr/>
        <a:lstStyle/>
        <a:p/>
      </dgm:t>
    </dgm:pt>
    <dgm:pt modelId="{CB2E418C-E428-46C5-A8E4-8304994A79F6}" type="pres">
      <dgm:prSet presAssocID="{525B68BF-395E-48CC-AA88-68D688FD5CBE}" presName="composite"/>
      <dgm:spPr/>
      <dgm:t>
        <a:bodyPr/>
        <a:lstStyle/>
        <a:p/>
      </dgm:t>
    </dgm:pt>
    <dgm:pt modelId="{C2FFBE57-955D-4CF2-86B2-2D990E072512}" type="pres">
      <dgm:prSet presAssocID="{525B68BF-395E-48CC-AA88-68D688FD5CBE}" presName="background" presStyleLbl="node0" presStyleCnt="1"/>
      <dgm:spPr/>
      <dgm:t>
        <a:bodyPr/>
        <a:lstStyle/>
        <a:p/>
      </dgm:t>
    </dgm:pt>
    <dgm:pt modelId="{A9898052-EB1F-40D4-A45F-13EDC2880C5B}" type="pres">
      <dgm:prSet presAssocID="{525B68BF-395E-48CC-AA88-68D688FD5CBE}" presName="text" presStyleLbl="fgAcc0" presStyleCnt="1" custScaleX="83866" custScaleY="39014">
        <dgm:presLayoutVars>
          <dgm:chPref val="3"/>
        </dgm:presLayoutVars>
      </dgm:prSet>
      <dgm:spPr/>
      <dgm:t>
        <a:bodyPr/>
        <a:lstStyle/>
        <a:p>
          <a:endParaRPr lang="en-US"/>
        </a:p>
      </dgm:t>
    </dgm:pt>
    <dgm:pt modelId="{F8573C1A-4D08-4951-AEF5-62A0908A2316}" type="pres">
      <dgm:prSet presAssocID="{525B68BF-395E-48CC-AA88-68D688FD5CBE}" presName="hierChild2"/>
      <dgm:spPr/>
      <dgm:t>
        <a:bodyPr/>
        <a:lstStyle/>
        <a:p/>
      </dgm:t>
    </dgm:pt>
    <dgm:pt modelId="{38B6C521-4025-4071-913D-893EA6EB7A35}" type="pres">
      <dgm:prSet presAssocID="{4FE541CB-75DC-48D3-AE5C-BA526BFD5FA2}" presName="Name10" presStyleLbl="parChTrans1D2" presStyleIdx="1" presStyleCnt="2"/>
      <dgm:spPr/>
      <dgm:t>
        <a:bodyPr/>
        <a:lstStyle/>
        <a:p>
          <a:endParaRPr lang="en-US"/>
        </a:p>
      </dgm:t>
    </dgm:pt>
    <dgm:pt modelId="{CF511C8B-8B3F-4B37-AD71-4EBA7BFADF41}" type="pres">
      <dgm:prSet presAssocID="{993755D5-2352-493A-9B14-F2A1A4C7A1F3}" presName="hierRoot2"/>
      <dgm:spPr/>
      <dgm:t>
        <a:bodyPr/>
        <a:lstStyle/>
        <a:p/>
      </dgm:t>
    </dgm:pt>
    <dgm:pt modelId="{541BA64A-C862-4093-9EFB-84A3B9224988}" type="pres">
      <dgm:prSet presAssocID="{993755D5-2352-493A-9B14-F2A1A4C7A1F3}" presName="composite2"/>
      <dgm:spPr/>
      <dgm:t>
        <a:bodyPr/>
        <a:lstStyle/>
        <a:p/>
      </dgm:t>
    </dgm:pt>
    <dgm:pt modelId="{31D9E113-B721-4F9C-BD04-E5ECBE9CC8F9}" type="pres">
      <dgm:prSet presAssocID="{993755D5-2352-493A-9B14-F2A1A4C7A1F3}" presName="background2" presStyleLbl="node2" presStyleCnt="2"/>
      <dgm:spPr/>
      <dgm:t>
        <a:bodyPr/>
        <a:lstStyle/>
        <a:p/>
      </dgm:t>
    </dgm:pt>
    <dgm:pt modelId="{A59B7E64-77A6-4E06-A5E6-FAE7D264AED6}" type="pres">
      <dgm:prSet presAssocID="{993755D5-2352-493A-9B14-F2A1A4C7A1F3}" presName="text2" presStyleLbl="fgAcc2" presStyleCnt="2" custScaleX="64861" custScaleY="37570">
        <dgm:presLayoutVars>
          <dgm:chPref val="3"/>
        </dgm:presLayoutVars>
      </dgm:prSet>
      <dgm:spPr/>
      <dgm:t>
        <a:bodyPr/>
        <a:lstStyle/>
        <a:p>
          <a:endParaRPr lang="en-US"/>
        </a:p>
      </dgm:t>
    </dgm:pt>
    <dgm:pt modelId="{E1083A4E-76E9-4132-A387-2E5193CF824C}" type="pres">
      <dgm:prSet presAssocID="{993755D5-2352-493A-9B14-F2A1A4C7A1F3}" presName="hierChild3"/>
      <dgm:spPr/>
      <dgm:t>
        <a:bodyPr/>
        <a:lstStyle/>
        <a:p/>
      </dgm:t>
    </dgm:pt>
    <dgm:pt modelId="{E8588421-1E03-46DF-A323-C2B090031E03}" type="pres">
      <dgm:prSet presAssocID="{2B2E66F5-3E90-4F1D-9018-65067885ED2F}" presName="Name10" presStyleLbl="parChTrans1D2" presStyleCnt="2"/>
      <dgm:spPr/>
      <dgm:t>
        <a:bodyPr/>
        <a:lstStyle/>
        <a:p>
          <a:endParaRPr lang="en-US"/>
        </a:p>
      </dgm:t>
    </dgm:pt>
    <dgm:pt modelId="{F255E0EC-5311-45FA-9C32-B7A54AB4C1C5}" type="pres">
      <dgm:prSet presAssocID="{D5990D11-9F17-47AD-8355-370D125CAD87}" presName="hierRoot2"/>
      <dgm:spPr/>
      <dgm:t>
        <a:bodyPr/>
        <a:lstStyle/>
        <a:p/>
      </dgm:t>
    </dgm:pt>
    <dgm:pt modelId="{5792CD1E-05B1-4F76-8E7E-F27289D60A03}" type="pres">
      <dgm:prSet presAssocID="{D5990D11-9F17-47AD-8355-370D125CAD87}" presName="composite2"/>
      <dgm:spPr/>
      <dgm:t>
        <a:bodyPr/>
        <a:lstStyle/>
        <a:p/>
      </dgm:t>
    </dgm:pt>
    <dgm:pt modelId="{F0DD65DC-2174-4F3F-A650-79784CC3AF75}" type="pres">
      <dgm:prSet presAssocID="{D5990D11-9F17-47AD-8355-370D125CAD87}" presName="background2" presStyleLbl="node2" presStyleIdx="1" presStyleCnt="2"/>
      <dgm:spPr/>
      <dgm:t>
        <a:bodyPr/>
        <a:lstStyle/>
        <a:p/>
      </dgm:t>
    </dgm:pt>
    <dgm:pt modelId="{BE4AF3FC-40A3-4138-B56C-662352FF19D4}" type="pres">
      <dgm:prSet presAssocID="{D5990D11-9F17-47AD-8355-370D125CAD87}" presName="text2" presStyleLbl="fgAcc2" presStyleIdx="1" presStyleCnt="2" custScaleX="66349" custScaleY="32870" custLinFactNeighborX="964" custLinFactNeighborY="797">
        <dgm:presLayoutVars>
          <dgm:chPref val="3"/>
        </dgm:presLayoutVars>
      </dgm:prSet>
      <dgm:spPr/>
      <dgm:t>
        <a:bodyPr/>
        <a:lstStyle/>
        <a:p>
          <a:endParaRPr lang="en-US"/>
        </a:p>
      </dgm:t>
    </dgm:pt>
    <dgm:pt modelId="{56B2FC1A-3A7B-4E4B-9D06-B2FA075C9B8D}" type="pres">
      <dgm:prSet presAssocID="{D5990D11-9F17-47AD-8355-370D125CAD87}" presName="hierChild3"/>
      <dgm:spPr/>
      <dgm:t>
        <a:bodyPr/>
        <a:lstStyle/>
        <a:p/>
      </dgm:t>
    </dgm:pt>
  </dgm:ptLst>
  <dgm:cxnLst>
    <dgm:cxn modelId="{563DC74A-2C75-4795-9505-15102A018C03}" srcId="{D8E66890-78F8-4346-BD01-377E2BFE9FE2}" destId="{525B68BF-395E-48CC-AA88-68D688FD5CBE}" srcOrd="0" destOrd="0" parTransId="{E1FE614E-3A2B-4DA0-95C3-9F57E602C3F1}" sibTransId="{AB4AF9FF-FD3B-485E-AE4E-8853D85CB703}"/>
    <dgm:cxn modelId="{B84B3342-2554-4C3A-A7DC-F47C9A70A3FA}" srcId="{525B68BF-395E-48CC-AA88-68D688FD5CBE}" destId="{993755D5-2352-493A-9B14-F2A1A4C7A1F3}" srcOrd="0" destOrd="0" parTransId="{4FE541CB-75DC-48D3-AE5C-BA526BFD5FA2}" sibTransId="{6692A9E8-08BA-42B8-B1A7-588ED4F2A6C6}"/>
    <dgm:cxn modelId="{3A5A4877-0B4F-43EC-9F0D-A3DCF72D9431}" srcId="{525B68BF-395E-48CC-AA88-68D688FD5CBE}" destId="{D5990D11-9F17-47AD-8355-370D125CAD87}" srcOrd="1" destOrd="0" parTransId="{2B2E66F5-3E90-4F1D-9018-65067885ED2F}" sibTransId="{5D3A2F69-0B66-4A2C-B97E-0CA4637D404E}"/>
    <dgm:cxn modelId="{97461874-9BB7-4267-AAEE-4CD5E05EA155}" type="presOf" srcId="{D8E66890-78F8-4346-BD01-377E2BFE9FE2}" destId="{A125AA00-B5C6-47F4-AEDA-3FFF4D998A04}" srcOrd="0" destOrd="0" presId="urn:microsoft.com/office/officeart/2005/8/layout/hierarchy1"/>
    <dgm:cxn modelId="{176FEE4C-5652-48AC-B785-C9E355FAFB47}" type="presParOf" srcId="{A125AA00-B5C6-47F4-AEDA-3FFF4D998A04}" destId="{E7F29213-8620-419C-A4C0-C7AFB450D54A}" srcOrd="0" destOrd="0" presId="urn:microsoft.com/office/officeart/2005/8/layout/hierarchy1"/>
    <dgm:cxn modelId="{33CA5982-0E47-4B3D-AAAF-E704CB392896}" type="presParOf" srcId="{E7F29213-8620-419C-A4C0-C7AFB450D54A}" destId="{CB2E418C-E428-46C5-A8E4-8304994A79F6}" srcOrd="0" destOrd="0" presId="urn:microsoft.com/office/officeart/2005/8/layout/hierarchy1"/>
    <dgm:cxn modelId="{C6DD1734-DAC7-4D41-8BDE-356E32E0D3D5}" type="presParOf" srcId="{CB2E418C-E428-46C5-A8E4-8304994A79F6}" destId="{C2FFBE57-955D-4CF2-86B2-2D990E072512}" srcOrd="0" destOrd="0" presId="urn:microsoft.com/office/officeart/2005/8/layout/hierarchy1"/>
    <dgm:cxn modelId="{3477C845-D7C7-4B4D-A62B-E8977486FBBC}" type="presParOf" srcId="{CB2E418C-E428-46C5-A8E4-8304994A79F6}" destId="{A9898052-EB1F-40D4-A45F-13EDC2880C5B}" srcOrd="1" destOrd="0" presId="urn:microsoft.com/office/officeart/2005/8/layout/hierarchy1"/>
    <dgm:cxn modelId="{ED89ABAB-37E2-469D-867B-2E52981E3B1F}" type="presOf" srcId="{525B68BF-395E-48CC-AA88-68D688FD5CBE}" destId="{A9898052-EB1F-40D4-A45F-13EDC2880C5B}" srcOrd="0" destOrd="0" presId="urn:microsoft.com/office/officeart/2005/8/layout/hierarchy1"/>
    <dgm:cxn modelId="{A42FB338-45EF-4B2F-81A8-BB7A52102CDB}" type="presParOf" srcId="{E7F29213-8620-419C-A4C0-C7AFB450D54A}" destId="{F8573C1A-4D08-4951-AEF5-62A0908A2316}" srcOrd="1" destOrd="0" presId="urn:microsoft.com/office/officeart/2005/8/layout/hierarchy1"/>
    <dgm:cxn modelId="{4639DA98-A8B9-4249-9B96-50C31C74F3C8}" type="presParOf" srcId="{F8573C1A-4D08-4951-AEF5-62A0908A2316}" destId="{38B6C521-4025-4071-913D-893EA6EB7A35}" srcOrd="0" destOrd="0" presId="urn:microsoft.com/office/officeart/2005/8/layout/hierarchy1"/>
    <dgm:cxn modelId="{B0450E27-4D45-432B-829D-361497CEA36A}" type="presOf" srcId="{4FE541CB-75DC-48D3-AE5C-BA526BFD5FA2}" destId="{38B6C521-4025-4071-913D-893EA6EB7A35}" srcOrd="0" destOrd="0" presId="urn:microsoft.com/office/officeart/2005/8/layout/hierarchy1"/>
    <dgm:cxn modelId="{48F1B2FC-F56D-41ED-9453-C8CF0FE4519E}" type="presParOf" srcId="{F8573C1A-4D08-4951-AEF5-62A0908A2316}" destId="{CF511C8B-8B3F-4B37-AD71-4EBA7BFADF41}" srcOrd="1" destOrd="0" presId="urn:microsoft.com/office/officeart/2005/8/layout/hierarchy1"/>
    <dgm:cxn modelId="{0A86FF7D-E5CC-4D7D-960C-D3FE12F166F6}" type="presParOf" srcId="{CF511C8B-8B3F-4B37-AD71-4EBA7BFADF41}" destId="{541BA64A-C862-4093-9EFB-84A3B9224988}" srcOrd="0" destOrd="0" presId="urn:microsoft.com/office/officeart/2005/8/layout/hierarchy1"/>
    <dgm:cxn modelId="{BBEF7730-341C-434F-8697-C49899116152}" type="presParOf" srcId="{541BA64A-C862-4093-9EFB-84A3B9224988}" destId="{31D9E113-B721-4F9C-BD04-E5ECBE9CC8F9}" srcOrd="0" destOrd="0" presId="urn:microsoft.com/office/officeart/2005/8/layout/hierarchy1"/>
    <dgm:cxn modelId="{7F7EF598-0DAD-424E-827B-C811ED8183CB}" type="presParOf" srcId="{541BA64A-C862-4093-9EFB-84A3B9224988}" destId="{A59B7E64-77A6-4E06-A5E6-FAE7D264AED6}" srcOrd="1" destOrd="0" presId="urn:microsoft.com/office/officeart/2005/8/layout/hierarchy1"/>
    <dgm:cxn modelId="{82C01D9D-3682-488E-996A-D2262CA787EC}" type="presOf" srcId="{993755D5-2352-493A-9B14-F2A1A4C7A1F3}" destId="{A59B7E64-77A6-4E06-A5E6-FAE7D264AED6}" srcOrd="0" destOrd="0" presId="urn:microsoft.com/office/officeart/2005/8/layout/hierarchy1"/>
    <dgm:cxn modelId="{E5139F30-51C4-4AC3-926F-E73A8DD42586}" type="presParOf" srcId="{CF511C8B-8B3F-4B37-AD71-4EBA7BFADF41}" destId="{E1083A4E-76E9-4132-A387-2E5193CF824C}" srcOrd="1" destOrd="0" presId="urn:microsoft.com/office/officeart/2005/8/layout/hierarchy1"/>
    <dgm:cxn modelId="{D5ECBA2C-7698-4C01-A2C1-77493ACEF629}" type="presParOf" srcId="{F8573C1A-4D08-4951-AEF5-62A0908A2316}" destId="{E8588421-1E03-46DF-A323-C2B090031E03}" srcOrd="2" destOrd="0" presId="urn:microsoft.com/office/officeart/2005/8/layout/hierarchy1"/>
    <dgm:cxn modelId="{D5DD3437-44CB-40A9-AE7D-68AF4E53685F}" type="presOf" srcId="{2B2E66F5-3E90-4F1D-9018-65067885ED2F}" destId="{E8588421-1E03-46DF-A323-C2B090031E03}" srcOrd="0" destOrd="0" presId="urn:microsoft.com/office/officeart/2005/8/layout/hierarchy1"/>
    <dgm:cxn modelId="{C475CE27-31B1-45E8-9692-8A3A362E459B}" type="presParOf" srcId="{F8573C1A-4D08-4951-AEF5-62A0908A2316}" destId="{F255E0EC-5311-45FA-9C32-B7A54AB4C1C5}" srcOrd="3" destOrd="0" presId="urn:microsoft.com/office/officeart/2005/8/layout/hierarchy1"/>
    <dgm:cxn modelId="{BC8E9DA2-093C-4FA8-82F1-B2A0918E7DEC}" type="presParOf" srcId="{F255E0EC-5311-45FA-9C32-B7A54AB4C1C5}" destId="{5792CD1E-05B1-4F76-8E7E-F27289D60A03}" srcOrd="0" destOrd="0" presId="urn:microsoft.com/office/officeart/2005/8/layout/hierarchy1"/>
    <dgm:cxn modelId="{4190887B-5B99-47D7-A27F-3898E85A832D}" type="presParOf" srcId="{5792CD1E-05B1-4F76-8E7E-F27289D60A03}" destId="{F0DD65DC-2174-4F3F-A650-79784CC3AF75}" srcOrd="0" destOrd="0" presId="urn:microsoft.com/office/officeart/2005/8/layout/hierarchy1"/>
    <dgm:cxn modelId="{0CCA882C-331D-4C7A-9385-681513747966}" type="presParOf" srcId="{5792CD1E-05B1-4F76-8E7E-F27289D60A03}" destId="{BE4AF3FC-40A3-4138-B56C-662352FF19D4}" srcOrd="1" destOrd="0" presId="urn:microsoft.com/office/officeart/2005/8/layout/hierarchy1"/>
    <dgm:cxn modelId="{E7FF3215-D0C8-4711-917B-A91E4056B16A}" type="presOf" srcId="{D5990D11-9F17-47AD-8355-370D125CAD87}" destId="{BE4AF3FC-40A3-4138-B56C-662352FF19D4}" srcOrd="0" destOrd="0" presId="urn:microsoft.com/office/officeart/2005/8/layout/hierarchy1"/>
    <dgm:cxn modelId="{A1038453-0FF2-4552-B865-0A1D08EAD3CE}" type="presParOf" srcId="{F255E0EC-5311-45FA-9C32-B7A54AB4C1C5}" destId="{56B2FC1A-3A7B-4E4B-9D06-B2FA075C9B8D}" srcOrd="1" destOrd="0" presId="urn:microsoft.com/office/officeart/2005/8/layout/hierarchy1"/>
  </dgm:cxnLst>
  <dgm:bg/>
  <dgm:whole/>
</dgm:dataModel>
</file>

<file path=ppt/diagrams/data2.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dgm="http://schemas.openxmlformats.org/drawingml/2006/diagram">
  <dgm:ptLst>
    <dgm:pt modelId="{D8E66890-78F8-4346-BD01-377E2BFE9FE2}" type="doc">
      <dgm:prSet loTypeId="urn:microsoft.com/office/officeart/2005/8/layout/hierarchy1" loCatId="hierarchy" qsTypeId="urn:microsoft.com/office/officeart/2005/8/quickstyle/3d2" qsCatId="3D" csTypeId="urn:microsoft.com/office/officeart/2005/8/colors/colorful1" csCatId="colorful" phldr="1"/>
      <dgm:spPr/>
      <dgm:t>
        <a:bodyPr/>
        <a:lstStyle/>
        <a:p>
          <a:endParaRPr lang="en-US"/>
        </a:p>
      </dgm:t>
    </dgm:pt>
    <dgm:pt modelId="{E1FE614E-3A2B-4DA0-95C3-9F57E602C3F1}" type="parTrans" cxnId="{A7AF231E-BF3C-4B65-8FE6-7A840B30829D}">
      <dgm:prSet/>
      <dgm:spPr/>
      <dgm:t>
        <a:bodyPr/>
        <a:lstStyle/>
        <a:p>
          <a:pPr algn="ctr"/>
          <a:endParaRPr lang="en-US"/>
        </a:p>
      </dgm:t>
    </dgm:pt>
    <dgm:pt modelId="{525B68BF-395E-48CC-AA88-68D688FD5CBE}">
      <dgm:prSet phldrT="[Text]" custT="1"/>
      <dgm:spPr/>
      <dgm:t>
        <a:bodyPr/>
        <a:lstStyle/>
        <a:p>
          <a:pPr algn="ctr"/>
          <a:r>
            <a:rPr lang="en-US" sz="2400" b="1" smtClean="0"/>
            <a:t>Envisioning</a:t>
          </a:r>
          <a:endParaRPr lang="en-US" sz="2400" b="1"/>
        </a:p>
      </dgm:t>
    </dgm:pt>
    <dgm:pt modelId="{4FE541CB-75DC-48D3-AE5C-BA526BFD5FA2}" type="parTrans" cxnId="{D4A75E2B-89D7-4EBB-B09A-BCFA1DC00A85}">
      <dgm:prSet/>
      <dgm:spPr/>
      <dgm:t>
        <a:bodyPr/>
        <a:lstStyle/>
        <a:p>
          <a:pPr algn="ctr"/>
          <a:endParaRPr lang="en-US"/>
        </a:p>
      </dgm:t>
    </dgm:pt>
    <dgm:pt modelId="{993755D5-2352-493A-9B14-F2A1A4C7A1F3}">
      <dgm:prSet phldrT="[Text]"/>
      <dgm:spPr/>
      <dgm:t>
        <a:bodyPr/>
        <a:lstStyle/>
        <a:p>
          <a:pPr algn="ctr"/>
          <a:r>
            <a:rPr lang="en-US" b="1" smtClean="0"/>
            <a:t>Initial Requirements Envisioning</a:t>
          </a:r>
          <a:endParaRPr lang="en-US" b="1"/>
        </a:p>
      </dgm:t>
    </dgm:pt>
    <dgm:pt modelId="{6692A9E8-08BA-42B8-B1A7-588ED4F2A6C6}" type="sibTrans" cxnId="{D4A75E2B-89D7-4EBB-B09A-BCFA1DC00A85}">
      <dgm:prSet/>
      <dgm:spPr/>
      <dgm:t>
        <a:bodyPr/>
        <a:lstStyle/>
        <a:p>
          <a:pPr algn="ctr"/>
          <a:endParaRPr lang="en-US"/>
        </a:p>
      </dgm:t>
    </dgm:pt>
    <dgm:pt modelId="{2B2E66F5-3E90-4F1D-9018-65067885ED2F}" type="parTrans" cxnId="{2E9DAC78-1607-479C-96D8-F70D10B5874E}">
      <dgm:prSet/>
      <dgm:spPr/>
      <dgm:t>
        <a:bodyPr/>
        <a:lstStyle/>
        <a:p>
          <a:pPr algn="ctr"/>
          <a:endParaRPr lang="en-US"/>
        </a:p>
      </dgm:t>
    </dgm:pt>
    <dgm:pt modelId="{D5990D11-9F17-47AD-8355-370D125CAD87}">
      <dgm:prSet phldrT="[Text]"/>
      <dgm:spPr/>
      <dgm:t>
        <a:bodyPr/>
        <a:lstStyle/>
        <a:p>
          <a:pPr algn="ctr"/>
          <a:r>
            <a:rPr lang="en-US" b="1" smtClean="0"/>
            <a:t>Initial Architectural Envisioning</a:t>
          </a:r>
          <a:endParaRPr lang="en-US" b="1"/>
        </a:p>
      </dgm:t>
    </dgm:pt>
    <dgm:pt modelId="{5D3A2F69-0B66-4A2C-B97E-0CA4637D404E}" type="sibTrans" cxnId="{2E9DAC78-1607-479C-96D8-F70D10B5874E}">
      <dgm:prSet/>
      <dgm:spPr/>
      <dgm:t>
        <a:bodyPr/>
        <a:lstStyle/>
        <a:p>
          <a:pPr algn="ctr"/>
          <a:endParaRPr lang="en-US"/>
        </a:p>
      </dgm:t>
    </dgm:pt>
    <dgm:pt modelId="{AB4AF9FF-FD3B-485E-AE4E-8853D85CB703}" type="sibTrans" cxnId="{A7AF231E-BF3C-4B65-8FE6-7A840B30829D}">
      <dgm:prSet/>
      <dgm:spPr/>
      <dgm:t>
        <a:bodyPr/>
        <a:lstStyle/>
        <a:p>
          <a:pPr algn="ctr"/>
          <a:endParaRPr lang="en-US"/>
        </a:p>
      </dgm:t>
    </dgm:pt>
    <dgm:pt modelId="{A125AA00-B5C6-47F4-AEDA-3FFF4D998A04}" type="pres">
      <dgm:prSet presAssocID="{D8E66890-78F8-4346-BD01-377E2BFE9FE2}" presName="hierChild1">
        <dgm:presLayoutVars>
          <dgm:chPref val="1"/>
          <dgm:dir/>
          <dgm:animOne val="branch"/>
          <dgm:animLvl val="lvl"/>
          <dgm:resizeHandles/>
        </dgm:presLayoutVars>
      </dgm:prSet>
      <dgm:spPr/>
      <dgm:t>
        <a:bodyPr/>
        <a:lstStyle/>
        <a:p>
          <a:endParaRPr lang="en-US"/>
        </a:p>
      </dgm:t>
    </dgm:pt>
    <dgm:pt modelId="{E7F29213-8620-419C-A4C0-C7AFB450D54A}" type="pres">
      <dgm:prSet presAssocID="{525B68BF-395E-48CC-AA88-68D688FD5CBE}" presName="hierRoot1"/>
      <dgm:spPr/>
      <dgm:t>
        <a:bodyPr/>
        <a:lstStyle/>
        <a:p/>
      </dgm:t>
    </dgm:pt>
    <dgm:pt modelId="{CB2E418C-E428-46C5-A8E4-8304994A79F6}" type="pres">
      <dgm:prSet presAssocID="{525B68BF-395E-48CC-AA88-68D688FD5CBE}" presName="composite"/>
      <dgm:spPr/>
      <dgm:t>
        <a:bodyPr/>
        <a:lstStyle/>
        <a:p/>
      </dgm:t>
    </dgm:pt>
    <dgm:pt modelId="{C2FFBE57-955D-4CF2-86B2-2D990E072512}" type="pres">
      <dgm:prSet presAssocID="{525B68BF-395E-48CC-AA88-68D688FD5CBE}" presName="background" presStyleLbl="node0" presStyleCnt="1"/>
      <dgm:spPr/>
      <dgm:t>
        <a:bodyPr/>
        <a:lstStyle/>
        <a:p/>
      </dgm:t>
    </dgm:pt>
    <dgm:pt modelId="{A9898052-EB1F-40D4-A45F-13EDC2880C5B}" type="pres">
      <dgm:prSet presAssocID="{525B68BF-395E-48CC-AA88-68D688FD5CBE}" presName="text" presStyleLbl="fgAcc0" presStyleCnt="1" custScaleX="83866" custScaleY="39014">
        <dgm:presLayoutVars>
          <dgm:chPref val="3"/>
        </dgm:presLayoutVars>
      </dgm:prSet>
      <dgm:spPr/>
      <dgm:t>
        <a:bodyPr/>
        <a:lstStyle/>
        <a:p>
          <a:endParaRPr lang="en-US"/>
        </a:p>
      </dgm:t>
    </dgm:pt>
    <dgm:pt modelId="{F8573C1A-4D08-4951-AEF5-62A0908A2316}" type="pres">
      <dgm:prSet presAssocID="{525B68BF-395E-48CC-AA88-68D688FD5CBE}" presName="hierChild2"/>
      <dgm:spPr/>
      <dgm:t>
        <a:bodyPr/>
        <a:lstStyle/>
        <a:p/>
      </dgm:t>
    </dgm:pt>
    <dgm:pt modelId="{38B6C521-4025-4071-913D-893EA6EB7A35}" type="pres">
      <dgm:prSet presAssocID="{4FE541CB-75DC-48D3-AE5C-BA526BFD5FA2}" presName="Name10" presStyleLbl="parChTrans1D2" presStyleIdx="1" presStyleCnt="2"/>
      <dgm:spPr/>
      <dgm:t>
        <a:bodyPr/>
        <a:lstStyle/>
        <a:p>
          <a:endParaRPr lang="en-US"/>
        </a:p>
      </dgm:t>
    </dgm:pt>
    <dgm:pt modelId="{CF511C8B-8B3F-4B37-AD71-4EBA7BFADF41}" type="pres">
      <dgm:prSet presAssocID="{993755D5-2352-493A-9B14-F2A1A4C7A1F3}" presName="hierRoot2"/>
      <dgm:spPr/>
      <dgm:t>
        <a:bodyPr/>
        <a:lstStyle/>
        <a:p/>
      </dgm:t>
    </dgm:pt>
    <dgm:pt modelId="{541BA64A-C862-4093-9EFB-84A3B9224988}" type="pres">
      <dgm:prSet presAssocID="{993755D5-2352-493A-9B14-F2A1A4C7A1F3}" presName="composite2"/>
      <dgm:spPr/>
      <dgm:t>
        <a:bodyPr/>
        <a:lstStyle/>
        <a:p/>
      </dgm:t>
    </dgm:pt>
    <dgm:pt modelId="{31D9E113-B721-4F9C-BD04-E5ECBE9CC8F9}" type="pres">
      <dgm:prSet presAssocID="{993755D5-2352-493A-9B14-F2A1A4C7A1F3}" presName="background2" presStyleLbl="node2" presStyleCnt="2"/>
      <dgm:spPr/>
      <dgm:t>
        <a:bodyPr/>
        <a:lstStyle/>
        <a:p/>
      </dgm:t>
    </dgm:pt>
    <dgm:pt modelId="{A59B7E64-77A6-4E06-A5E6-FAE7D264AED6}" type="pres">
      <dgm:prSet presAssocID="{993755D5-2352-493A-9B14-F2A1A4C7A1F3}" presName="text2" presStyleLbl="fgAcc2" presStyleCnt="2" custScaleX="64861" custScaleY="37570">
        <dgm:presLayoutVars>
          <dgm:chPref val="3"/>
        </dgm:presLayoutVars>
      </dgm:prSet>
      <dgm:spPr/>
      <dgm:t>
        <a:bodyPr/>
        <a:lstStyle/>
        <a:p>
          <a:endParaRPr lang="en-US"/>
        </a:p>
      </dgm:t>
    </dgm:pt>
    <dgm:pt modelId="{E1083A4E-76E9-4132-A387-2E5193CF824C}" type="pres">
      <dgm:prSet presAssocID="{993755D5-2352-493A-9B14-F2A1A4C7A1F3}" presName="hierChild3"/>
      <dgm:spPr/>
      <dgm:t>
        <a:bodyPr/>
        <a:lstStyle/>
        <a:p/>
      </dgm:t>
    </dgm:pt>
    <dgm:pt modelId="{E8588421-1E03-46DF-A323-C2B090031E03}" type="pres">
      <dgm:prSet presAssocID="{2B2E66F5-3E90-4F1D-9018-65067885ED2F}" presName="Name10" presStyleLbl="parChTrans1D2" presStyleCnt="2"/>
      <dgm:spPr/>
      <dgm:t>
        <a:bodyPr/>
        <a:lstStyle/>
        <a:p>
          <a:endParaRPr lang="en-US"/>
        </a:p>
      </dgm:t>
    </dgm:pt>
    <dgm:pt modelId="{F255E0EC-5311-45FA-9C32-B7A54AB4C1C5}" type="pres">
      <dgm:prSet presAssocID="{D5990D11-9F17-47AD-8355-370D125CAD87}" presName="hierRoot2"/>
      <dgm:spPr/>
      <dgm:t>
        <a:bodyPr/>
        <a:lstStyle/>
        <a:p/>
      </dgm:t>
    </dgm:pt>
    <dgm:pt modelId="{5792CD1E-05B1-4F76-8E7E-F27289D60A03}" type="pres">
      <dgm:prSet presAssocID="{D5990D11-9F17-47AD-8355-370D125CAD87}" presName="composite2"/>
      <dgm:spPr/>
      <dgm:t>
        <a:bodyPr/>
        <a:lstStyle/>
        <a:p/>
      </dgm:t>
    </dgm:pt>
    <dgm:pt modelId="{F0DD65DC-2174-4F3F-A650-79784CC3AF75}" type="pres">
      <dgm:prSet presAssocID="{D5990D11-9F17-47AD-8355-370D125CAD87}" presName="background2" presStyleLbl="node2" presStyleIdx="1" presStyleCnt="2"/>
      <dgm:spPr/>
      <dgm:t>
        <a:bodyPr/>
        <a:lstStyle/>
        <a:p/>
      </dgm:t>
    </dgm:pt>
    <dgm:pt modelId="{BE4AF3FC-40A3-4138-B56C-662352FF19D4}" type="pres">
      <dgm:prSet presAssocID="{D5990D11-9F17-47AD-8355-370D125CAD87}" presName="text2" presStyleLbl="fgAcc2" presStyleIdx="1" presStyleCnt="2" custScaleX="66349" custScaleY="32870" custLinFactNeighborX="964" custLinFactNeighborY="797">
        <dgm:presLayoutVars>
          <dgm:chPref val="3"/>
        </dgm:presLayoutVars>
      </dgm:prSet>
      <dgm:spPr/>
      <dgm:t>
        <a:bodyPr/>
        <a:lstStyle/>
        <a:p>
          <a:endParaRPr lang="en-US"/>
        </a:p>
      </dgm:t>
    </dgm:pt>
    <dgm:pt modelId="{56B2FC1A-3A7B-4E4B-9D06-B2FA075C9B8D}" type="pres">
      <dgm:prSet presAssocID="{D5990D11-9F17-47AD-8355-370D125CAD87}" presName="hierChild3"/>
      <dgm:spPr/>
      <dgm:t>
        <a:bodyPr/>
        <a:lstStyle/>
        <a:p/>
      </dgm:t>
    </dgm:pt>
  </dgm:ptLst>
  <dgm:cxnLst>
    <dgm:cxn modelId="{A7AF231E-BF3C-4B65-8FE6-7A840B30829D}" srcId="{D8E66890-78F8-4346-BD01-377E2BFE9FE2}" destId="{525B68BF-395E-48CC-AA88-68D688FD5CBE}" srcOrd="0" destOrd="0" parTransId="{E1FE614E-3A2B-4DA0-95C3-9F57E602C3F1}" sibTransId="{AB4AF9FF-FD3B-485E-AE4E-8853D85CB703}"/>
    <dgm:cxn modelId="{D4A75E2B-89D7-4EBB-B09A-BCFA1DC00A85}" srcId="{525B68BF-395E-48CC-AA88-68D688FD5CBE}" destId="{993755D5-2352-493A-9B14-F2A1A4C7A1F3}" srcOrd="0" destOrd="0" parTransId="{4FE541CB-75DC-48D3-AE5C-BA526BFD5FA2}" sibTransId="{6692A9E8-08BA-42B8-B1A7-588ED4F2A6C6}"/>
    <dgm:cxn modelId="{2E9DAC78-1607-479C-96D8-F70D10B5874E}" srcId="{525B68BF-395E-48CC-AA88-68D688FD5CBE}" destId="{D5990D11-9F17-47AD-8355-370D125CAD87}" srcOrd="1" destOrd="0" parTransId="{2B2E66F5-3E90-4F1D-9018-65067885ED2F}" sibTransId="{5D3A2F69-0B66-4A2C-B97E-0CA4637D404E}"/>
    <dgm:cxn modelId="{74B6D2EC-1622-4582-BF3D-40382FA1BEC2}" type="presOf" srcId="{D8E66890-78F8-4346-BD01-377E2BFE9FE2}" destId="{A125AA00-B5C6-47F4-AEDA-3FFF4D998A04}" srcOrd="0" destOrd="0" presId="urn:microsoft.com/office/officeart/2005/8/layout/hierarchy1"/>
    <dgm:cxn modelId="{46B30689-65AE-4E5A-B0DA-D1DDA2C05A7D}" type="presParOf" srcId="{A125AA00-B5C6-47F4-AEDA-3FFF4D998A04}" destId="{E7F29213-8620-419C-A4C0-C7AFB450D54A}" srcOrd="0" destOrd="0" presId="urn:microsoft.com/office/officeart/2005/8/layout/hierarchy1"/>
    <dgm:cxn modelId="{59B2287B-BC71-47C2-8C8F-92ACF26F1FA2}" type="presParOf" srcId="{E7F29213-8620-419C-A4C0-C7AFB450D54A}" destId="{CB2E418C-E428-46C5-A8E4-8304994A79F6}" srcOrd="0" destOrd="0" presId="urn:microsoft.com/office/officeart/2005/8/layout/hierarchy1"/>
    <dgm:cxn modelId="{7A4BF062-3B38-438D-A652-B4A90FD6D6DF}" type="presParOf" srcId="{CB2E418C-E428-46C5-A8E4-8304994A79F6}" destId="{C2FFBE57-955D-4CF2-86B2-2D990E072512}" srcOrd="0" destOrd="0" presId="urn:microsoft.com/office/officeart/2005/8/layout/hierarchy1"/>
    <dgm:cxn modelId="{BBEE012E-CA16-4B6A-9629-31A44D32B092}" type="presParOf" srcId="{CB2E418C-E428-46C5-A8E4-8304994A79F6}" destId="{A9898052-EB1F-40D4-A45F-13EDC2880C5B}" srcOrd="1" destOrd="0" presId="urn:microsoft.com/office/officeart/2005/8/layout/hierarchy1"/>
    <dgm:cxn modelId="{20CB5C06-88AB-4091-AC65-93B0E41384ED}" type="presOf" srcId="{525B68BF-395E-48CC-AA88-68D688FD5CBE}" destId="{A9898052-EB1F-40D4-A45F-13EDC2880C5B}" srcOrd="0" destOrd="0" presId="urn:microsoft.com/office/officeart/2005/8/layout/hierarchy1"/>
    <dgm:cxn modelId="{9F9E9222-49AB-450B-A47B-2B5362449B8D}" type="presParOf" srcId="{E7F29213-8620-419C-A4C0-C7AFB450D54A}" destId="{F8573C1A-4D08-4951-AEF5-62A0908A2316}" srcOrd="1" destOrd="0" presId="urn:microsoft.com/office/officeart/2005/8/layout/hierarchy1"/>
    <dgm:cxn modelId="{31D4A8E0-23F2-4C69-B23E-CCE36F0822C8}" type="presParOf" srcId="{F8573C1A-4D08-4951-AEF5-62A0908A2316}" destId="{38B6C521-4025-4071-913D-893EA6EB7A35}" srcOrd="0" destOrd="0" presId="urn:microsoft.com/office/officeart/2005/8/layout/hierarchy1"/>
    <dgm:cxn modelId="{66CC1003-296A-42AC-9A6B-8F22F4D2D2EB}" type="presOf" srcId="{4FE541CB-75DC-48D3-AE5C-BA526BFD5FA2}" destId="{38B6C521-4025-4071-913D-893EA6EB7A35}" srcOrd="0" destOrd="0" presId="urn:microsoft.com/office/officeart/2005/8/layout/hierarchy1"/>
    <dgm:cxn modelId="{070855DE-E041-4532-819E-A86A740B845B}" type="presParOf" srcId="{F8573C1A-4D08-4951-AEF5-62A0908A2316}" destId="{CF511C8B-8B3F-4B37-AD71-4EBA7BFADF41}" srcOrd="1" destOrd="0" presId="urn:microsoft.com/office/officeart/2005/8/layout/hierarchy1"/>
    <dgm:cxn modelId="{3E6ECC44-4F7D-4555-A8BC-082EC0FBFFFC}" type="presParOf" srcId="{CF511C8B-8B3F-4B37-AD71-4EBA7BFADF41}" destId="{541BA64A-C862-4093-9EFB-84A3B9224988}" srcOrd="0" destOrd="0" presId="urn:microsoft.com/office/officeart/2005/8/layout/hierarchy1"/>
    <dgm:cxn modelId="{60B15A33-3912-4150-A2A2-1CEBC7698F1C}" type="presParOf" srcId="{541BA64A-C862-4093-9EFB-84A3B9224988}" destId="{31D9E113-B721-4F9C-BD04-E5ECBE9CC8F9}" srcOrd="0" destOrd="0" presId="urn:microsoft.com/office/officeart/2005/8/layout/hierarchy1"/>
    <dgm:cxn modelId="{7F615668-EFC4-4FCD-ACA4-402EF32B3EF0}" type="presParOf" srcId="{541BA64A-C862-4093-9EFB-84A3B9224988}" destId="{A59B7E64-77A6-4E06-A5E6-FAE7D264AED6}" srcOrd="1" destOrd="0" presId="urn:microsoft.com/office/officeart/2005/8/layout/hierarchy1"/>
    <dgm:cxn modelId="{AD241B30-9C27-4D57-AD7C-47A751C2C1BD}" type="presOf" srcId="{993755D5-2352-493A-9B14-F2A1A4C7A1F3}" destId="{A59B7E64-77A6-4E06-A5E6-FAE7D264AED6}" srcOrd="0" destOrd="0" presId="urn:microsoft.com/office/officeart/2005/8/layout/hierarchy1"/>
    <dgm:cxn modelId="{B3B805DD-FED2-4690-874F-4541EFE2B26F}" type="presParOf" srcId="{CF511C8B-8B3F-4B37-AD71-4EBA7BFADF41}" destId="{E1083A4E-76E9-4132-A387-2E5193CF824C}" srcOrd="1" destOrd="0" presId="urn:microsoft.com/office/officeart/2005/8/layout/hierarchy1"/>
    <dgm:cxn modelId="{711CCAA5-1F90-4281-A821-A250A8D4D0A6}" type="presParOf" srcId="{F8573C1A-4D08-4951-AEF5-62A0908A2316}" destId="{E8588421-1E03-46DF-A323-C2B090031E03}" srcOrd="2" destOrd="0" presId="urn:microsoft.com/office/officeart/2005/8/layout/hierarchy1"/>
    <dgm:cxn modelId="{84517377-A90C-49B2-B313-601CA13B1DC6}" type="presOf" srcId="{2B2E66F5-3E90-4F1D-9018-65067885ED2F}" destId="{E8588421-1E03-46DF-A323-C2B090031E03}" srcOrd="0" destOrd="0" presId="urn:microsoft.com/office/officeart/2005/8/layout/hierarchy1"/>
    <dgm:cxn modelId="{66AE1953-B4CD-462C-8434-6CED869E4E1A}" type="presParOf" srcId="{F8573C1A-4D08-4951-AEF5-62A0908A2316}" destId="{F255E0EC-5311-45FA-9C32-B7A54AB4C1C5}" srcOrd="3" destOrd="0" presId="urn:microsoft.com/office/officeart/2005/8/layout/hierarchy1"/>
    <dgm:cxn modelId="{FA8C3C3D-BA4C-40FD-BE84-9B9BFEF95509}" type="presParOf" srcId="{F255E0EC-5311-45FA-9C32-B7A54AB4C1C5}" destId="{5792CD1E-05B1-4F76-8E7E-F27289D60A03}" srcOrd="0" destOrd="0" presId="urn:microsoft.com/office/officeart/2005/8/layout/hierarchy1"/>
    <dgm:cxn modelId="{5DE47514-4A9D-4E88-9AE8-4778C7A60C39}" type="presParOf" srcId="{5792CD1E-05B1-4F76-8E7E-F27289D60A03}" destId="{F0DD65DC-2174-4F3F-A650-79784CC3AF75}" srcOrd="0" destOrd="0" presId="urn:microsoft.com/office/officeart/2005/8/layout/hierarchy1"/>
    <dgm:cxn modelId="{E1279EAC-FDCA-49FF-8AA1-6FC8F511C56E}" type="presParOf" srcId="{5792CD1E-05B1-4F76-8E7E-F27289D60A03}" destId="{BE4AF3FC-40A3-4138-B56C-662352FF19D4}" srcOrd="1" destOrd="0" presId="urn:microsoft.com/office/officeart/2005/8/layout/hierarchy1"/>
    <dgm:cxn modelId="{B0955CD0-63D6-4170-8182-C21F6F1980C2}" type="presOf" srcId="{D5990D11-9F17-47AD-8355-370D125CAD87}" destId="{BE4AF3FC-40A3-4138-B56C-662352FF19D4}" srcOrd="0" destOrd="0" presId="urn:microsoft.com/office/officeart/2005/8/layout/hierarchy1"/>
    <dgm:cxn modelId="{D10A6818-2725-4071-BD20-ABB3BE572BFF}" type="presParOf" srcId="{F255E0EC-5311-45FA-9C32-B7A54AB4C1C5}" destId="{56B2FC1A-3A7B-4E4B-9D06-B2FA075C9B8D}" srcOrd="1" destOrd="0" presId="urn:microsoft.com/office/officeart/2005/8/layout/hierarchy1"/>
  </dgm:cxnLst>
  <dgm:bg/>
  <dgm:whole/>
</dgm:dataModel>
</file>

<file path=ppt/diagrams/layout1.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dgm="http://schemas.openxmlformats.org/drawingml/2006/diagram"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r:blip="">
            <dgm:adjLst/>
          </dgm:shape>
          <dgm:presOf/>
          <dgm:constrLst>
            <dgm:constr type="bendDist" for="des" ptType="parTrans" refType="sp" fact="0.5"/>
          </dgm:constrLst>
          <dgm:ruleLst/>
          <dgm:layoutNode name="composite">
            <dgm:alg type="composite"/>
            <dgm:shape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type="roundRect" r:blip="">
                <dgm:adjLst>
                  <dgm:adj idx="1" val="0.1"/>
                </dgm:adjLst>
              </dgm:shape>
              <dgm:presOf/>
              <dgm:constrLst/>
              <dgm:ruleLst/>
            </dgm:layoutNode>
            <dgm:layoutNode name="text" styleLbl="fgAcc0">
              <dgm:varLst>
                <dgm:chPref val="3"/>
              </dgm:varLst>
              <dgm:alg type="tx"/>
              <dgm:shape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type="conn" r:blip="" zOrderOff="-999">
                    <dgm:adjLst/>
                  </dgm:shape>
                  <dgm:presOf axis="self"/>
                  <dgm:constrLst>
                    <dgm:constr type="begPad"/>
                    <dgm:constr type="endPad"/>
                  </dgm:constrLst>
                  <dgm:ruleLst/>
                </dgm:layoutNode>
              </dgm:forEach>
              <dgm:forEach name="Name11" axis="self" ptType="node">
                <dgm:layoutNode name="hierRoot2">
                  <dgm:alg type="hierRoot"/>
                  <dgm:shape r:blip="">
                    <dgm:adjLst/>
                  </dgm:shape>
                  <dgm:presOf/>
                  <dgm:constrLst>
                    <dgm:constr type="bendDist" for="des" ptType="parTrans" refType="sp" fact="0.5"/>
                  </dgm:constrLst>
                  <dgm:ruleLst/>
                  <dgm:layoutNode name="composite2">
                    <dgm:alg type="composite"/>
                    <dgm:shape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type="roundRect" r:blip="">
                        <dgm:adjLst>
                          <dgm:adj idx="1" val="0.1"/>
                        </dgm:adjLst>
                      </dgm:shape>
                      <dgm:presOf/>
                      <dgm:constrLst/>
                      <dgm:ruleLst/>
                    </dgm:layoutNode>
                    <dgm:layoutNode name="text2" styleLbl="fgAcc2">
                      <dgm:varLst>
                        <dgm:chPref val="3"/>
                      </dgm:varLst>
                      <dgm:alg type="tx"/>
                      <dgm:shape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type="conn" r:blip="" zOrderOff="-999">
                            <dgm:adjLst/>
                          </dgm:shape>
                          <dgm:presOf axis="self"/>
                          <dgm:constrLst>
                            <dgm:constr type="begPad"/>
                            <dgm:constr type="endPad"/>
                          </dgm:constrLst>
                          <dgm:ruleLst/>
                        </dgm:layoutNode>
                      </dgm:forEach>
                      <dgm:forEach name="Name18" axis="self" ptType="node">
                        <dgm:layoutNode name="hierRoot3">
                          <dgm:alg type="hierRoot"/>
                          <dgm:shape r:blip="">
                            <dgm:adjLst/>
                          </dgm:shape>
                          <dgm:presOf/>
                          <dgm:constrLst>
                            <dgm:constr type="bendDist" for="des" ptType="parTrans" refType="sp" fact="0.5"/>
                          </dgm:constrLst>
                          <dgm:ruleLst/>
                          <dgm:layoutNode name="composite3">
                            <dgm:alg type="composite"/>
                            <dgm:shape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type="roundRect" r:blip="">
                                <dgm:adjLst>
                                  <dgm:adj idx="1" val="0.1"/>
                                </dgm:adjLst>
                              </dgm:shape>
                              <dgm:presOf/>
                              <dgm:constrLst/>
                              <dgm:ruleLst/>
                            </dgm:layoutNode>
                            <dgm:layoutNode name="text3" styleLbl="fgAcc3">
                              <dgm:varLst>
                                <dgm:chPref val="3"/>
                              </dgm:varLst>
                              <dgm:alg type="tx"/>
                              <dgm:shape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type="conn" r:blip="" zOrderOff="-999">
                                    <dgm:adjLst/>
                                  </dgm:shape>
                                  <dgm:presOf axis="self"/>
                                  <dgm:constrLst>
                                    <dgm:constr type="begPad"/>
                                    <dgm:constr type="endPad"/>
                                  </dgm:constrLst>
                                  <dgm:ruleLst/>
                                </dgm:layoutNode>
                              </dgm:forEach>
                              <dgm:forEach name="Name27" axis="self" ptType="node">
                                <dgm:layoutNode name="hierRoot4">
                                  <dgm:alg type="hierRoot"/>
                                  <dgm:shape r:blip="">
                                    <dgm:adjLst/>
                                  </dgm:shape>
                                  <dgm:presOf/>
                                  <dgm:constrLst>
                                    <dgm:constr type="bendDist" for="des" ptType="parTrans" refType="sp" fact="0.5"/>
                                  </dgm:constrLst>
                                  <dgm:ruleLst/>
                                  <dgm:layoutNode name="composite4">
                                    <dgm:alg type="composite"/>
                                    <dgm:shape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type="roundRect" r:blip="">
                                        <dgm:adjLst>
                                          <dgm:adj idx="1" val="0.1"/>
                                        </dgm:adjLst>
                                      </dgm:shape>
                                      <dgm:presOf/>
                                      <dgm:constrLst/>
                                      <dgm:ruleLst/>
                                    </dgm:layoutNode>
                                    <dgm:layoutNode name="text4" styleLbl="fgAcc4">
                                      <dgm:varLst>
                                        <dgm:chPref val="3"/>
                                      </dgm:varLst>
                                      <dgm:alg type="tx"/>
                                      <dgm:shape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dgm="http://schemas.openxmlformats.org/drawingml/2006/diagram"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r:blip="">
            <dgm:adjLst/>
          </dgm:shape>
          <dgm:presOf/>
          <dgm:constrLst>
            <dgm:constr type="bendDist" for="des" ptType="parTrans" refType="sp" fact="0.5"/>
          </dgm:constrLst>
          <dgm:ruleLst/>
          <dgm:layoutNode name="composite">
            <dgm:alg type="composite"/>
            <dgm:shape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type="roundRect" r:blip="">
                <dgm:adjLst>
                  <dgm:adj idx="1" val="0.1"/>
                </dgm:adjLst>
              </dgm:shape>
              <dgm:presOf/>
              <dgm:constrLst/>
              <dgm:ruleLst/>
            </dgm:layoutNode>
            <dgm:layoutNode name="text" styleLbl="fgAcc0">
              <dgm:varLst>
                <dgm:chPref val="3"/>
              </dgm:varLst>
              <dgm:alg type="tx"/>
              <dgm:shape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type="conn" r:blip="" zOrderOff="-999">
                    <dgm:adjLst/>
                  </dgm:shape>
                  <dgm:presOf axis="self"/>
                  <dgm:constrLst>
                    <dgm:constr type="begPad"/>
                    <dgm:constr type="endPad"/>
                  </dgm:constrLst>
                  <dgm:ruleLst/>
                </dgm:layoutNode>
              </dgm:forEach>
              <dgm:forEach name="Name11" axis="self" ptType="node">
                <dgm:layoutNode name="hierRoot2">
                  <dgm:alg type="hierRoot"/>
                  <dgm:shape r:blip="">
                    <dgm:adjLst/>
                  </dgm:shape>
                  <dgm:presOf/>
                  <dgm:constrLst>
                    <dgm:constr type="bendDist" for="des" ptType="parTrans" refType="sp" fact="0.5"/>
                  </dgm:constrLst>
                  <dgm:ruleLst/>
                  <dgm:layoutNode name="composite2">
                    <dgm:alg type="composite"/>
                    <dgm:shape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type="roundRect" r:blip="">
                        <dgm:adjLst>
                          <dgm:adj idx="1" val="0.1"/>
                        </dgm:adjLst>
                      </dgm:shape>
                      <dgm:presOf/>
                      <dgm:constrLst/>
                      <dgm:ruleLst/>
                    </dgm:layoutNode>
                    <dgm:layoutNode name="text2" styleLbl="fgAcc2">
                      <dgm:varLst>
                        <dgm:chPref val="3"/>
                      </dgm:varLst>
                      <dgm:alg type="tx"/>
                      <dgm:shape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type="conn" r:blip="" zOrderOff="-999">
                            <dgm:adjLst/>
                          </dgm:shape>
                          <dgm:presOf axis="self"/>
                          <dgm:constrLst>
                            <dgm:constr type="begPad"/>
                            <dgm:constr type="endPad"/>
                          </dgm:constrLst>
                          <dgm:ruleLst/>
                        </dgm:layoutNode>
                      </dgm:forEach>
                      <dgm:forEach name="Name18" axis="self" ptType="node">
                        <dgm:layoutNode name="hierRoot3">
                          <dgm:alg type="hierRoot"/>
                          <dgm:shape r:blip="">
                            <dgm:adjLst/>
                          </dgm:shape>
                          <dgm:presOf/>
                          <dgm:constrLst>
                            <dgm:constr type="bendDist" for="des" ptType="parTrans" refType="sp" fact="0.5"/>
                          </dgm:constrLst>
                          <dgm:ruleLst/>
                          <dgm:layoutNode name="composite3">
                            <dgm:alg type="composite"/>
                            <dgm:shape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type="roundRect" r:blip="">
                                <dgm:adjLst>
                                  <dgm:adj idx="1" val="0.1"/>
                                </dgm:adjLst>
                              </dgm:shape>
                              <dgm:presOf/>
                              <dgm:constrLst/>
                              <dgm:ruleLst/>
                            </dgm:layoutNode>
                            <dgm:layoutNode name="text3" styleLbl="fgAcc3">
                              <dgm:varLst>
                                <dgm:chPref val="3"/>
                              </dgm:varLst>
                              <dgm:alg type="tx"/>
                              <dgm:shape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type="conn" r:blip="" zOrderOff="-999">
                                    <dgm:adjLst/>
                                  </dgm:shape>
                                  <dgm:presOf axis="self"/>
                                  <dgm:constrLst>
                                    <dgm:constr type="begPad"/>
                                    <dgm:constr type="endPad"/>
                                  </dgm:constrLst>
                                  <dgm:ruleLst/>
                                </dgm:layoutNode>
                              </dgm:forEach>
                              <dgm:forEach name="Name27" axis="self" ptType="node">
                                <dgm:layoutNode name="hierRoot4">
                                  <dgm:alg type="hierRoot"/>
                                  <dgm:shape r:blip="">
                                    <dgm:adjLst/>
                                  </dgm:shape>
                                  <dgm:presOf/>
                                  <dgm:constrLst>
                                    <dgm:constr type="bendDist" for="des" ptType="parTrans" refType="sp" fact="0.5"/>
                                  </dgm:constrLst>
                                  <dgm:ruleLst/>
                                  <dgm:layoutNode name="composite4">
                                    <dgm:alg type="composite"/>
                                    <dgm:shape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type="roundRect" r:blip="">
                                        <dgm:adjLst>
                                          <dgm:adj idx="1" val="0.1"/>
                                        </dgm:adjLst>
                                      </dgm:shape>
                                      <dgm:presOf/>
                                      <dgm:constrLst/>
                                      <dgm:ruleLst/>
                                    </dgm:layoutNode>
                                    <dgm:layoutNode name="text4" styleLbl="fgAcc4">
                                      <dgm:varLst>
                                        <dgm:chPref val="3"/>
                                      </dgm:varLst>
                                      <dgm:alg type="tx"/>
                                      <dgm:shape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a="http://schemas.openxmlformats.org/drawingml/2006/main" xmlns:dgm="http://schemas.openxmlformats.org/drawingml/2006/diagram"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a="http://schemas.openxmlformats.org/drawingml/2006/main" xmlns:dgm="http://schemas.openxmlformats.org/drawingml/2006/diagram"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&#65279;<?xml version="1.0" encoding="utf-8" standalone="yes"?><Relationships xmlns="http://schemas.openxmlformats.org/package/2006/relationships"><Relationship Id="rId1" Type="http://schemas.openxmlformats.org/officeDocument/2006/relationships/image" Target="../media/image33.png"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E528F6-4822-4E36-AB97-6845F87769D4}" type="datetimeFigureOut">
              <a:rPr lang="en-US" smtClean="0"/>
              <a:t>7/14/2020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72E990-8563-4DBF-BC99-DA225FE9A5C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84.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86.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91.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24.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27.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36.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49.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58.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168.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179.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50.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51.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7.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58.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64.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7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7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3554" name="Rectangle 7"/>
          <p:cNvSpPr>
            <a:spLocks noGrp="1" noChangeArrowheads="1"/>
          </p:cNvSpPr>
          <p:nvPr>
            <p:ph type="sldNum" sz="quarter" idx="5"/>
          </p:nvPr>
        </p:nvSpPr>
        <p:spPr>
          <a:noFill/>
        </p:spPr>
        <p:txBody>
          <a:bodyPr/>
          <a:lstStyle/>
          <a:p>
            <a:fld id="{B978E887-1448-4089-B417-57A3B116442E}" type="slidenum">
              <a:rPr lang="en-US" smtClean="0">
                <a:latin typeface="Times New Roman" pitchFamily="18" charset="0"/>
              </a:rPr>
              <a:t>1</a:t>
            </a:fld>
            <a:endParaRPr lang="en-US" smtClean="0">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ar-JO"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9698"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anose="020b0600070205080204" pitchFamily="34" charset="-128"/>
              </a:defRPr>
            </a:lvl1pPr>
            <a:lvl2pPr marL="742950" indent="-285750">
              <a:defRPr sz="2400">
                <a:solidFill>
                  <a:schemeClr val="tx1"/>
                </a:solidFill>
                <a:latin typeface="Arial" pitchFamily="34" charset="0"/>
                <a:ea typeface="ＭＳ Ｐゴシック" panose="020b0600070205080204" pitchFamily="34" charset="-128"/>
              </a:defRPr>
            </a:lvl2pPr>
            <a:lvl3pPr marL="1143000" indent="-228600">
              <a:defRPr sz="2400">
                <a:solidFill>
                  <a:schemeClr val="tx1"/>
                </a:solidFill>
                <a:latin typeface="Arial" pitchFamily="34" charset="0"/>
                <a:ea typeface="ＭＳ Ｐゴシック" panose="020b0600070205080204" pitchFamily="34" charset="-128"/>
              </a:defRPr>
            </a:lvl3pPr>
            <a:lvl4pPr marL="1600200" indent="-228600">
              <a:defRPr sz="2400">
                <a:solidFill>
                  <a:schemeClr val="tx1"/>
                </a:solidFill>
                <a:latin typeface="Arial" pitchFamily="34" charset="0"/>
                <a:ea typeface="ＭＳ Ｐゴシック" panose="020b0600070205080204" pitchFamily="34" charset="-128"/>
              </a:defRPr>
            </a:lvl4pPr>
            <a:lvl5pPr marL="2057400" indent="-228600">
              <a:defRPr sz="2400">
                <a:solidFill>
                  <a:schemeClr val="tx1"/>
                </a:solidFill>
                <a:latin typeface="Arial"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8CC8BF05-0D37-4803-8F0E-3E0587B346B2}" type="slidenum">
              <a:rPr kumimoji="0" lang="en-US" altLang="en-US" sz="1200" b="0" i="0" u="none" strike="noStrike" kern="1200" cap="none" spc="0" normalizeH="0" baseline="0" noProof="0">
                <a:ln>
                  <a:noFill/>
                </a:ln>
                <a:solidFill>
                  <a:prstClr val="black"/>
                </a:solidFill>
                <a:effectLst/>
                <a:uLnTx/>
                <a:uFillTx/>
                <a:latin typeface="Arial"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ct val="0"/>
                </a:spcAft>
                <a:buClrTx/>
                <a:buSzTx/>
                <a:buFontTx/>
                <a:buNone/>
                <a:defRPr/>
              </a:pPr>
              <a:t>84</a:t>
            </a:fld>
            <a:endParaRPr kumimoji="0" lang="en-US" altLang="en-US" sz="1200" b="0" i="0" u="none" strike="noStrike" kern="1200" cap="none" spc="0" normalizeH="0" baseline="0" noProof="0">
              <a:ln>
                <a:noFill/>
              </a:ln>
              <a:solidFill>
                <a:prstClr val="black"/>
              </a:solidFill>
              <a:effectLst/>
              <a:uLnTx/>
              <a:uFillTx/>
              <a:latin typeface="Arial" pitchFamily="34" charset="0"/>
              <a:ea typeface="ＭＳ Ｐゴシック" panose="020b0600070205080204" pitchFamily="34" charset="-128"/>
              <a:cs typeface="+mn-cs"/>
            </a:endParaRPr>
          </a:p>
        </p:txBody>
      </p:sp>
      <p:sp>
        <p:nvSpPr>
          <p:cNvPr id="29699" name="Rectangle 2"/>
          <p:cNvSpPr>
            <a:spLocks noGrp="1" noRot="1" noChangeAspect="1" noChangeArrowheads="1" noTextEdit="1"/>
          </p:cNvSpPr>
          <p:nvPr>
            <p:ph type="sldImg"/>
          </p:nvPr>
        </p:nvSpPr>
        <p:spPr>
          <a:xfrm>
            <a:off x="1371600" y="1143000"/>
            <a:ext cx="4114800" cy="3086100"/>
          </a:xfrm>
        </p:spPr>
      </p:sp>
      <p:sp>
        <p:nvSpPr>
          <p:cNvPr id="29700"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anose="020b0600070205080204" pitchFamily="34" charset="-128"/>
            </a:endParaRPr>
          </a:p>
        </p:txBody>
      </p:sp>
    </p:spTree>
    <p:extLst>
      <p:ext uri="{BB962C8B-B14F-4D97-AF65-F5344CB8AC3E}">
        <p14:creationId xmlns="" xmlns:p14="http://schemas.microsoft.com/office/powerpoint/2010/main" val="1502734841"/>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3554" name="Rectangle 7"/>
          <p:cNvSpPr>
            <a:spLocks noGrp="1" noChangeArrowheads="1"/>
          </p:cNvSpPr>
          <p:nvPr>
            <p:ph type="sldNum" sz="quarter" idx="5"/>
          </p:nvPr>
        </p:nvSpPr>
        <p:spPr>
          <a:noFill/>
        </p:spPr>
        <p:txBody>
          <a:bodyPr/>
          <a:lstStyle/>
          <a:p>
            <a:fld id="{B978E887-1448-4089-B417-57A3B116442E}" type="slidenum">
              <a:rPr lang="en-US" smtClean="0">
                <a:latin typeface="Times New Roman" pitchFamily="18" charset="0"/>
              </a:rPr>
              <a:t>86</a:t>
            </a:fld>
            <a:endParaRPr lang="en-US" smtClean="0">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ar-JO"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mtClean="0"/>
              <a:t>0-1-11</a:t>
            </a:r>
          </a:p>
          <a:p>
            <a:r>
              <a:rPr lang="en-IN" smtClean="0"/>
              <a:t>0-1—2-3-6-7-9-10-1-11</a:t>
            </a:r>
          </a:p>
          <a:p>
            <a:r>
              <a:rPr lang="en-IN" smtClean="0"/>
              <a:t>0-1-2-3-6-8-9-10-1-11</a:t>
            </a:r>
          </a:p>
          <a:p>
            <a:r>
              <a:rPr lang="en-IN" smtClean="0"/>
              <a:t>0-1-2-3-4-5-10-1-11</a:t>
            </a:r>
            <a:endParaRPr lang="en-IN"/>
          </a:p>
        </p:txBody>
      </p:sp>
      <p:sp>
        <p:nvSpPr>
          <p:cNvPr id="4" name="Slide Number Placeholder 3"/>
          <p:cNvSpPr>
            <a:spLocks noGrp="1"/>
          </p:cNvSpPr>
          <p:nvPr>
            <p:ph type="sldNum" sz="quarter" idx="10"/>
          </p:nvPr>
        </p:nvSpPr>
        <p:spPr/>
        <p:txBody>
          <a:bodyPr/>
          <a:lstStyle/>
          <a:p>
            <a:fld id="{79CC40BD-D99D-4E04-8F7A-9384BA025446}" type="slidenum">
              <a:rPr lang="en-IN" smtClean="0"/>
              <a:t>91</a:t>
            </a:fld>
            <a:endParaRPr lang="en-IN"/>
          </a:p>
        </p:txBody>
      </p:sp>
    </p:spTree>
    <p:extLst>
      <p:ext uri="{BB962C8B-B14F-4D97-AF65-F5344CB8AC3E}">
        <p14:creationId xmlns:p14="http://schemas.microsoft.com/office/powerpoint/2010/main" xmlns="" val="2517956802"/>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3554" name="Rectangle 7"/>
          <p:cNvSpPr>
            <a:spLocks noGrp="1" noChangeArrowheads="1"/>
          </p:cNvSpPr>
          <p:nvPr>
            <p:ph type="sldNum" sz="quarter" idx="5"/>
          </p:nvPr>
        </p:nvSpPr>
        <p:spPr>
          <a:noFill/>
        </p:spPr>
        <p:txBody>
          <a:bodyPr/>
          <a:lstStyle/>
          <a:p>
            <a:fld id="{B978E887-1448-4089-B417-57A3B116442E}" type="slidenum">
              <a:rPr lang="en-US" smtClean="0">
                <a:latin typeface="Times New Roman" pitchFamily="18" charset="0"/>
              </a:rPr>
              <a:t>113</a:t>
            </a:fld>
            <a:endParaRPr lang="en-US" smtClean="0">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ar-JO"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e</a:t>
            </a:r>
            <a:endParaRPr lang="en-US"/>
          </a:p>
        </p:txBody>
      </p:sp>
      <p:sp>
        <p:nvSpPr>
          <p:cNvPr id="4" name="Slide Number Placeholder 3"/>
          <p:cNvSpPr>
            <a:spLocks noGrp="1"/>
          </p:cNvSpPr>
          <p:nvPr>
            <p:ph type="sldNum" sz="quarter" idx="10"/>
          </p:nvPr>
        </p:nvSpPr>
        <p:spPr/>
        <p:txBody>
          <a:bodyPr/>
          <a:lstStyle/>
          <a:p>
            <a:fld id="{8B72E990-8563-4DBF-BC99-DA225FE9A5CB}" type="slidenum">
              <a:rPr lang="en-US" smtClean="0"/>
              <a:t>124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72E990-8563-4DBF-BC99-DA225FE9A5CB}" type="slidenum">
              <a:rPr lang="en-US" smtClean="0"/>
              <a:t>127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3554" name="Rectangle 7"/>
          <p:cNvSpPr>
            <a:spLocks noGrp="1" noChangeArrowheads="1"/>
          </p:cNvSpPr>
          <p:nvPr>
            <p:ph type="sldNum" sz="quarter" idx="5"/>
          </p:nvPr>
        </p:nvSpPr>
        <p:spPr>
          <a:noFill/>
        </p:spPr>
        <p:txBody>
          <a:bodyPr/>
          <a:lstStyle/>
          <a:p>
            <a:fld id="{B978E887-1448-4089-B417-57A3B116442E}" type="slidenum">
              <a:rPr lang="en-US" smtClean="0">
                <a:latin typeface="Times New Roman" pitchFamily="18" charset="0"/>
              </a:rPr>
              <a:t>136</a:t>
            </a:fld>
            <a:endParaRPr lang="en-US" smtClean="0">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ar-JO"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3554" name="Rectangle 7"/>
          <p:cNvSpPr>
            <a:spLocks noGrp="1" noChangeArrowheads="1"/>
          </p:cNvSpPr>
          <p:nvPr>
            <p:ph type="sldNum" sz="quarter" idx="5"/>
          </p:nvPr>
        </p:nvSpPr>
        <p:spPr>
          <a:noFill/>
        </p:spPr>
        <p:txBody>
          <a:bodyPr/>
          <a:lstStyle/>
          <a:p>
            <a:fld id="{B978E887-1448-4089-B417-57A3B116442E}" type="slidenum">
              <a:rPr lang="en-US" smtClean="0">
                <a:latin typeface="Times New Roman" pitchFamily="18" charset="0"/>
              </a:rPr>
              <a:t>149</a:t>
            </a:fld>
            <a:endParaRPr lang="en-US" smtClean="0">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ar-JO"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72E990-8563-4DBF-BC99-DA225FE9A5CB}" type="slidenum">
              <a:rPr lang="en-US" smtClean="0"/>
              <a:t>158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3554" name="Rectangle 7"/>
          <p:cNvSpPr>
            <a:spLocks noGrp="1" noChangeArrowheads="1"/>
          </p:cNvSpPr>
          <p:nvPr>
            <p:ph type="sldNum" sz="quarter" idx="5"/>
          </p:nvPr>
        </p:nvSpPr>
        <p:spPr>
          <a:noFill/>
        </p:spPr>
        <p:txBody>
          <a:bodyPr/>
          <a:lstStyle/>
          <a:p>
            <a:fld id="{B978E887-1448-4089-B417-57A3B116442E}" type="slidenum">
              <a:rPr lang="en-US" smtClean="0">
                <a:latin typeface="Times New Roman" pitchFamily="18" charset="0"/>
              </a:rPr>
              <a:t>168</a:t>
            </a:fld>
            <a:endParaRPr lang="en-US" smtClean="0">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ar-JO"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3554" name="Rectangle 7"/>
          <p:cNvSpPr>
            <a:spLocks noGrp="1" noChangeArrowheads="1"/>
          </p:cNvSpPr>
          <p:nvPr>
            <p:ph type="sldNum" sz="quarter" idx="5"/>
          </p:nvPr>
        </p:nvSpPr>
        <p:spPr>
          <a:noFill/>
        </p:spPr>
        <p:txBody>
          <a:bodyPr/>
          <a:lstStyle/>
          <a:p>
            <a:fld id="{B978E887-1448-4089-B417-57A3B116442E}" type="slidenum">
              <a:rPr lang="en-US" smtClean="0">
                <a:latin typeface="Times New Roman" pitchFamily="18" charset="0"/>
              </a:rPr>
              <a:t>24</a:t>
            </a:fld>
            <a:endParaRPr lang="en-US" smtClean="0">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ar-JO"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72E990-8563-4DBF-BC99-DA225FE9A5CB}" type="slidenum">
              <a:rPr lang="en-US" smtClean="0"/>
              <a:t>179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3554" name="Rectangle 7"/>
          <p:cNvSpPr>
            <a:spLocks noGrp="1" noChangeArrowheads="1"/>
          </p:cNvSpPr>
          <p:nvPr>
            <p:ph type="sldNum" sz="quarter" idx="5"/>
          </p:nvPr>
        </p:nvSpPr>
        <p:spPr>
          <a:noFill/>
        </p:spPr>
        <p:txBody>
          <a:bodyPr/>
          <a:lstStyle/>
          <a:p>
            <a:fld id="{B978E887-1448-4089-B417-57A3B116442E}" type="slidenum">
              <a:rPr lang="en-US" smtClean="0">
                <a:latin typeface="Times New Roman" pitchFamily="18" charset="0"/>
              </a:rPr>
              <a:t>50</a:t>
            </a:fld>
            <a:endParaRPr lang="en-US" smtClean="0">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ar-JO"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anose="020b0600070205080204" pitchFamily="34" charset="-128"/>
              </a:defRPr>
            </a:lvl1pPr>
            <a:lvl2pPr marL="742950" indent="-285750">
              <a:defRPr sz="2400">
                <a:solidFill>
                  <a:schemeClr val="tx1"/>
                </a:solidFill>
                <a:latin typeface="Arial" pitchFamily="34" charset="0"/>
                <a:ea typeface="ＭＳ Ｐゴシック" panose="020b0600070205080204" pitchFamily="34" charset="-128"/>
              </a:defRPr>
            </a:lvl2pPr>
            <a:lvl3pPr marL="1143000" indent="-228600">
              <a:defRPr sz="2400">
                <a:solidFill>
                  <a:schemeClr val="tx1"/>
                </a:solidFill>
                <a:latin typeface="Arial" pitchFamily="34" charset="0"/>
                <a:ea typeface="ＭＳ Ｐゴシック" panose="020b0600070205080204" pitchFamily="34" charset="-128"/>
              </a:defRPr>
            </a:lvl3pPr>
            <a:lvl4pPr marL="1600200" indent="-228600">
              <a:defRPr sz="2400">
                <a:solidFill>
                  <a:schemeClr val="tx1"/>
                </a:solidFill>
                <a:latin typeface="Arial" pitchFamily="34" charset="0"/>
                <a:ea typeface="ＭＳ Ｐゴシック" panose="020b0600070205080204" pitchFamily="34" charset="-128"/>
              </a:defRPr>
            </a:lvl4pPr>
            <a:lvl5pPr marL="2057400" indent="-228600">
              <a:defRPr sz="2400">
                <a:solidFill>
                  <a:schemeClr val="tx1"/>
                </a:solidFill>
                <a:latin typeface="Arial"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9pPr>
          </a:lstStyle>
          <a:p>
            <a:fld id="{DA5FC8A9-417A-47F0-A50E-BAA82ED32404}" type="slidenum">
              <a:rPr lang="en-US" altLang="en-US" sz="1200"/>
              <a:t>51</a:t>
            </a:fld>
            <a:endParaRPr lang="en-US" altLang="en-US" sz="1200"/>
          </a:p>
        </p:txBody>
      </p:sp>
      <p:sp>
        <p:nvSpPr>
          <p:cNvPr id="27651" name="Rectangle 2"/>
          <p:cNvSpPr>
            <a:spLocks noGrp="1" noRot="1" noChangeAspect="1" noChangeArrowheads="1" noTextEdit="1"/>
          </p:cNvSpPr>
          <p:nvPr>
            <p:ph type="sldImg"/>
          </p:nvPr>
        </p:nvSpPr>
        <p:spPr>
          <a:xfrm>
            <a:off x="1371600" y="1143000"/>
            <a:ext cx="4114800" cy="3086100"/>
          </a:xfrm>
        </p:spPr>
      </p:sp>
      <p:sp>
        <p:nvSpPr>
          <p:cNvPr id="27652"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anose="020b0600070205080204" pitchFamily="34" charset="-128"/>
            </a:endParaRPr>
          </a:p>
        </p:txBody>
      </p:sp>
    </p:spTree>
    <p:extLst>
      <p:ext uri="{BB962C8B-B14F-4D97-AF65-F5344CB8AC3E}">
        <p14:creationId xmlns:p14="http://schemas.microsoft.com/office/powerpoint/2010/main" xmlns="" val="3794322301"/>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anose="020b0600070205080204" pitchFamily="34" charset="-128"/>
              </a:defRPr>
            </a:lvl1pPr>
            <a:lvl2pPr marL="742950" indent="-285750">
              <a:defRPr sz="2400">
                <a:solidFill>
                  <a:schemeClr val="tx1"/>
                </a:solidFill>
                <a:latin typeface="Arial" pitchFamily="34" charset="0"/>
                <a:ea typeface="ＭＳ Ｐゴシック" panose="020b0600070205080204" pitchFamily="34" charset="-128"/>
              </a:defRPr>
            </a:lvl2pPr>
            <a:lvl3pPr marL="1143000" indent="-228600">
              <a:defRPr sz="2400">
                <a:solidFill>
                  <a:schemeClr val="tx1"/>
                </a:solidFill>
                <a:latin typeface="Arial" pitchFamily="34" charset="0"/>
                <a:ea typeface="ＭＳ Ｐゴシック" panose="020b0600070205080204" pitchFamily="34" charset="-128"/>
              </a:defRPr>
            </a:lvl3pPr>
            <a:lvl4pPr marL="1600200" indent="-228600">
              <a:defRPr sz="2400">
                <a:solidFill>
                  <a:schemeClr val="tx1"/>
                </a:solidFill>
                <a:latin typeface="Arial" pitchFamily="34" charset="0"/>
                <a:ea typeface="ＭＳ Ｐゴシック" panose="020b0600070205080204" pitchFamily="34" charset="-128"/>
              </a:defRPr>
            </a:lvl4pPr>
            <a:lvl5pPr marL="2057400" indent="-228600">
              <a:defRPr sz="2400">
                <a:solidFill>
                  <a:schemeClr val="tx1"/>
                </a:solidFill>
                <a:latin typeface="Arial"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8CC8BF05-0D37-4803-8F0E-3E0587B346B2}" type="slidenum">
              <a:rPr kumimoji="0" lang="en-US" altLang="en-US" sz="1200" b="0" i="0" u="none" strike="noStrike" kern="1200" cap="none" spc="0" normalizeH="0" baseline="0" noProof="0">
                <a:ln>
                  <a:noFill/>
                </a:ln>
                <a:solidFill>
                  <a:prstClr val="black"/>
                </a:solidFill>
                <a:effectLst/>
                <a:uLnTx/>
                <a:uFillTx/>
                <a:latin typeface="Arial"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ct val="0"/>
                </a:spcAft>
                <a:buClrTx/>
                <a:buSzTx/>
                <a:buFontTx/>
                <a:buNone/>
                <a:defRPr/>
              </a:pPr>
              <a:t>57</a:t>
            </a:fld>
            <a:endParaRPr kumimoji="0" lang="en-US" altLang="en-US" sz="1200" b="0" i="0" u="none" strike="noStrike" kern="1200" cap="none" spc="0" normalizeH="0" baseline="0" noProof="0">
              <a:ln>
                <a:noFill/>
              </a:ln>
              <a:solidFill>
                <a:prstClr val="black"/>
              </a:solidFill>
              <a:effectLst/>
              <a:uLnTx/>
              <a:uFillTx/>
              <a:latin typeface="Arial" pitchFamily="34" charset="0"/>
              <a:ea typeface="ＭＳ Ｐゴシック" panose="020b0600070205080204" pitchFamily="34" charset="-128"/>
              <a:cs typeface="+mn-cs"/>
            </a:endParaRPr>
          </a:p>
        </p:txBody>
      </p:sp>
      <p:sp>
        <p:nvSpPr>
          <p:cNvPr id="29699" name="Rectangle 2"/>
          <p:cNvSpPr>
            <a:spLocks noGrp="1" noRot="1" noChangeAspect="1" noChangeArrowheads="1" noTextEdit="1"/>
          </p:cNvSpPr>
          <p:nvPr>
            <p:ph type="sldImg"/>
          </p:nvPr>
        </p:nvSpPr>
        <p:spPr>
          <a:xfrm>
            <a:off x="1371600" y="1143000"/>
            <a:ext cx="4114800" cy="3086100"/>
          </a:xfrm>
        </p:spPr>
      </p:sp>
      <p:sp>
        <p:nvSpPr>
          <p:cNvPr id="2970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anose="020b0600070205080204" pitchFamily="34" charset="-128"/>
            </a:endParaRPr>
          </a:p>
        </p:txBody>
      </p:sp>
    </p:spTree>
    <p:extLst>
      <p:ext uri="{BB962C8B-B14F-4D97-AF65-F5344CB8AC3E}">
        <p14:creationId xmlns:p14="http://schemas.microsoft.com/office/powerpoint/2010/main" xmlns="" val="1502734841"/>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anose="020b0600070205080204" pitchFamily="34" charset="-128"/>
              </a:defRPr>
            </a:lvl1pPr>
            <a:lvl2pPr marL="742950" indent="-285750">
              <a:defRPr sz="2400">
                <a:solidFill>
                  <a:schemeClr val="tx1"/>
                </a:solidFill>
                <a:latin typeface="Arial" pitchFamily="34" charset="0"/>
                <a:ea typeface="ＭＳ Ｐゴシック" panose="020b0600070205080204" pitchFamily="34" charset="-128"/>
              </a:defRPr>
            </a:lvl2pPr>
            <a:lvl3pPr marL="1143000" indent="-228600">
              <a:defRPr sz="2400">
                <a:solidFill>
                  <a:schemeClr val="tx1"/>
                </a:solidFill>
                <a:latin typeface="Arial" pitchFamily="34" charset="0"/>
                <a:ea typeface="ＭＳ Ｐゴシック" panose="020b0600070205080204" pitchFamily="34" charset="-128"/>
              </a:defRPr>
            </a:lvl3pPr>
            <a:lvl4pPr marL="1600200" indent="-228600">
              <a:defRPr sz="2400">
                <a:solidFill>
                  <a:schemeClr val="tx1"/>
                </a:solidFill>
                <a:latin typeface="Arial" pitchFamily="34" charset="0"/>
                <a:ea typeface="ＭＳ Ｐゴシック" panose="020b0600070205080204" pitchFamily="34" charset="-128"/>
              </a:defRPr>
            </a:lvl4pPr>
            <a:lvl5pPr marL="2057400" indent="-228600">
              <a:defRPr sz="2400">
                <a:solidFill>
                  <a:schemeClr val="tx1"/>
                </a:solidFill>
                <a:latin typeface="Arial"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F17D67D2-CF90-4C7E-AD89-4A4E8FBDC2CC}" type="slidenum">
              <a:rPr kumimoji="0" lang="en-US" altLang="en-US" sz="1200" b="0" i="0" u="none" strike="noStrike" kern="1200" cap="none" spc="0" normalizeH="0" baseline="0" noProof="0">
                <a:ln>
                  <a:noFill/>
                </a:ln>
                <a:solidFill>
                  <a:prstClr val="black"/>
                </a:solidFill>
                <a:effectLst/>
                <a:uLnTx/>
                <a:uFillTx/>
                <a:latin typeface="Arial"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ct val="0"/>
                </a:spcAft>
                <a:buClrTx/>
                <a:buSzTx/>
                <a:buFontTx/>
                <a:buNone/>
                <a:defRPr/>
              </a:pPr>
              <a:t>58</a:t>
            </a:fld>
            <a:endParaRPr kumimoji="0" lang="en-US" altLang="en-US" sz="1200" b="0" i="0" u="none" strike="noStrike" kern="1200" cap="none" spc="0" normalizeH="0" baseline="0" noProof="0">
              <a:ln>
                <a:noFill/>
              </a:ln>
              <a:solidFill>
                <a:prstClr val="black"/>
              </a:solidFill>
              <a:effectLst/>
              <a:uLnTx/>
              <a:uFillTx/>
              <a:latin typeface="Arial" pitchFamily="34" charset="0"/>
              <a:ea typeface="ＭＳ Ｐゴシック" panose="020b0600070205080204" pitchFamily="34" charset="-128"/>
              <a:cs typeface="+mn-cs"/>
            </a:endParaRPr>
          </a:p>
        </p:txBody>
      </p:sp>
      <p:sp>
        <p:nvSpPr>
          <p:cNvPr id="30723" name="Rectangle 2"/>
          <p:cNvSpPr>
            <a:spLocks noGrp="1" noRot="1" noChangeAspect="1" noChangeArrowheads="1" noTextEdit="1"/>
          </p:cNvSpPr>
          <p:nvPr>
            <p:ph type="sldImg"/>
          </p:nvPr>
        </p:nvSpPr>
        <p:spPr>
          <a:xfrm>
            <a:off x="1371600" y="1143000"/>
            <a:ext cx="4114800" cy="3086100"/>
          </a:xfrm>
        </p:spPr>
      </p:sp>
      <p:sp>
        <p:nvSpPr>
          <p:cNvPr id="30724"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anose="020b0600070205080204" pitchFamily="34" charset="-128"/>
            </a:endParaRPr>
          </a:p>
        </p:txBody>
      </p:sp>
    </p:spTree>
    <p:extLst>
      <p:ext uri="{BB962C8B-B14F-4D97-AF65-F5344CB8AC3E}">
        <p14:creationId xmlns:p14="http://schemas.microsoft.com/office/powerpoint/2010/main" xmlns="" val="4225102788"/>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3554" name="Rectangle 7"/>
          <p:cNvSpPr>
            <a:spLocks noGrp="1" noChangeArrowheads="1"/>
          </p:cNvSpPr>
          <p:nvPr>
            <p:ph type="sldNum" sz="quarter" idx="5"/>
          </p:nvPr>
        </p:nvSpPr>
        <p:spPr>
          <a:noFill/>
        </p:spPr>
        <p:txBody>
          <a:bodyPr/>
          <a:lstStyle/>
          <a:p>
            <a:fld id="{B978E887-1448-4089-B417-57A3B116442E}" type="slidenum">
              <a:rPr lang="en-US" smtClean="0">
                <a:latin typeface="Times New Roman" pitchFamily="18" charset="0"/>
              </a:rPr>
              <a:t>64</a:t>
            </a:fld>
            <a:endParaRPr lang="en-US" smtClean="0">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ar-JO"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3554" name="Rectangle 7"/>
          <p:cNvSpPr>
            <a:spLocks noGrp="1" noChangeArrowheads="1"/>
          </p:cNvSpPr>
          <p:nvPr>
            <p:ph type="sldNum" sz="quarter" idx="5"/>
          </p:nvPr>
        </p:nvSpPr>
        <p:spPr>
          <a:noFill/>
        </p:spPr>
        <p:txBody>
          <a:bodyPr/>
          <a:lstStyle/>
          <a:p>
            <a:fld id="{B978E887-1448-4089-B417-57A3B116442E}" type="slidenum">
              <a:rPr lang="en-US" smtClean="0">
                <a:latin typeface="Times New Roman" pitchFamily="18" charset="0"/>
              </a:rPr>
              <a:t>78</a:t>
            </a:fld>
            <a:endParaRPr lang="en-US" smtClean="0">
              <a:latin typeface="Times New Roman" pitchFamily="18" charset="0"/>
            </a:endParaRPr>
          </a:p>
        </p:txBody>
      </p:sp>
      <p:sp>
        <p:nvSpPr>
          <p:cNvPr id="23555" name="Rectangle 2"/>
          <p:cNvSpPr>
            <a:spLocks noGrp="1" noRot="1" noChangeAspect="1" noChangeArrowheads="1" noTextEdit="1"/>
          </p:cNvSpPr>
          <p:nvPr>
            <p:ph type="sldImg"/>
          </p:nvPr>
        </p:nvSpPr>
        <p:spPr>
          <a:solidFill>
            <a:srgbClr val="FFFFFF"/>
          </a:solidFill>
        </p:spPr>
      </p:sp>
      <p:sp>
        <p:nvSpPr>
          <p:cNvPr id="23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ar-JO"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7650"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anose="020b0600070205080204" pitchFamily="34" charset="-128"/>
              </a:defRPr>
            </a:lvl1pPr>
            <a:lvl2pPr marL="742950" indent="-285750">
              <a:defRPr sz="2400">
                <a:solidFill>
                  <a:schemeClr val="tx1"/>
                </a:solidFill>
                <a:latin typeface="Arial" pitchFamily="34" charset="0"/>
                <a:ea typeface="ＭＳ Ｐゴシック" panose="020b0600070205080204" pitchFamily="34" charset="-128"/>
              </a:defRPr>
            </a:lvl2pPr>
            <a:lvl3pPr marL="1143000" indent="-228600">
              <a:defRPr sz="2400">
                <a:solidFill>
                  <a:schemeClr val="tx1"/>
                </a:solidFill>
                <a:latin typeface="Arial" pitchFamily="34" charset="0"/>
                <a:ea typeface="ＭＳ Ｐゴシック" panose="020b0600070205080204" pitchFamily="34" charset="-128"/>
              </a:defRPr>
            </a:lvl3pPr>
            <a:lvl4pPr marL="1600200" indent="-228600">
              <a:defRPr sz="2400">
                <a:solidFill>
                  <a:schemeClr val="tx1"/>
                </a:solidFill>
                <a:latin typeface="Arial" pitchFamily="34" charset="0"/>
                <a:ea typeface="ＭＳ Ｐゴシック" panose="020b0600070205080204" pitchFamily="34" charset="-128"/>
              </a:defRPr>
            </a:lvl4pPr>
            <a:lvl5pPr marL="2057400" indent="-228600">
              <a:defRPr sz="2400">
                <a:solidFill>
                  <a:schemeClr val="tx1"/>
                </a:solidFill>
                <a:latin typeface="Arial"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9pPr>
          </a:lstStyle>
          <a:p>
            <a:fld id="{DA5FC8A9-417A-47F0-A50E-BAA82ED32404}" type="slidenum">
              <a:rPr lang="en-US" altLang="en-US" sz="1200"/>
              <a:t>79</a:t>
            </a:fld>
            <a:endParaRPr lang="en-US" altLang="en-US" sz="1200"/>
          </a:p>
        </p:txBody>
      </p:sp>
      <p:sp>
        <p:nvSpPr>
          <p:cNvPr id="27651" name="Rectangle 2"/>
          <p:cNvSpPr>
            <a:spLocks noGrp="1" noRot="1" noChangeAspect="1" noChangeArrowheads="1" noTextEdit="1"/>
          </p:cNvSpPr>
          <p:nvPr>
            <p:ph type="sldImg"/>
          </p:nvPr>
        </p:nvSpPr>
        <p:spPr>
          <a:xfrm>
            <a:off x="1371600" y="1143000"/>
            <a:ext cx="4114800" cy="3086100"/>
          </a:xfrm>
        </p:spPr>
      </p:sp>
      <p:sp>
        <p:nvSpPr>
          <p:cNvPr id="27652"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anose="020b0600070205080204" pitchFamily="34" charset="-128"/>
            </a:endParaRPr>
          </a:p>
        </p:txBody>
      </p:sp>
    </p:spTree>
    <p:extLst>
      <p:ext uri="{BB962C8B-B14F-4D97-AF65-F5344CB8AC3E}">
        <p14:creationId xmlns="" xmlns:p14="http://schemas.microsoft.com/office/powerpoint/2010/main" val="3794322301"/>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0.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1.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0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0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05.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06.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0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0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09.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11.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10.xml" /></Relationships>
</file>

<file path=ppt/slideLayouts/_rels/slideLayout112.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10.xml" /></Relationships>
</file>

<file path=ppt/slideLayouts/_rels/slideLayout11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0.xml" /></Relationships>
</file>

<file path=ppt/slideLayouts/_rels/slideLayout11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15.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16.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1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1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19.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2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2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2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23.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11.xml" /></Relationships>
</file>

<file path=ppt/slideLayouts/_rels/slideLayout124.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11.xml" /></Relationships>
</file>

<file path=ppt/slideLayouts/_rels/slideLayout125.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1.xml" /></Relationships>
</file>

<file path=ppt/slideLayouts/_rels/slideLayout126.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7.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8.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9.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0.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1.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2.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3.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4.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5.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6.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7.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8.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9.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0.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1.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2.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3.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4.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5.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6.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7.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8.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49.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0.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1.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2.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3.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4.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5.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6.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7.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8.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9.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0.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1.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2.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3.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4.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5.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6.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7.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8.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9.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6.xml" /></Relationships>
</file>

<file path=ppt/slideLayouts/_rels/slideLayout17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6.xml" /></Relationships>
</file>

<file path=ppt/slideLayouts/_rels/slideLayout17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6.xml" /></Relationships>
</file>

<file path=ppt/slideLayouts/_rels/slideLayout17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6.xml" /></Relationships>
</file>

<file path=ppt/slideLayouts/_rels/slideLayout17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6.xml" /></Relationships>
</file>

<file path=ppt/slideLayouts/_rels/slideLayout175.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6.xml" /></Relationships>
</file>

<file path=ppt/slideLayouts/_rels/slideLayout176.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6.xml" /></Relationships>
</file>

<file path=ppt/slideLayouts/_rels/slideLayout17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6.xml" /></Relationships>
</file>

<file path=ppt/slideLayouts/_rels/slideLayout17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6.xml" /></Relationships>
</file>

<file path=ppt/slideLayouts/_rels/slideLayout179.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16.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0.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16.xml" /></Relationships>
</file>

<file path=ppt/slideLayouts/_rels/slideLayout18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6.xml" /></Relationships>
</file>

<file path=ppt/slideLayouts/_rels/slideLayout18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7.xml" /></Relationships>
</file>

<file path=ppt/slideLayouts/_rels/slideLayout18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7.xml" /></Relationships>
</file>

<file path=ppt/slideLayouts/_rels/slideLayout18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7.xml" /></Relationships>
</file>

<file path=ppt/slideLayouts/_rels/slideLayout185.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7.xml" /></Relationships>
</file>

<file path=ppt/slideLayouts/_rels/slideLayout186.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7.xml" /></Relationships>
</file>

<file path=ppt/slideLayouts/_rels/slideLayout18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7.xml" /></Relationships>
</file>

<file path=ppt/slideLayouts/_rels/slideLayout18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7.xml" /></Relationships>
</file>

<file path=ppt/slideLayouts/_rels/slideLayout189.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7.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7.xml" /></Relationships>
</file>

<file path=ppt/slideLayouts/_rels/slideLayout191.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17.xml" /></Relationships>
</file>

<file path=ppt/slideLayouts/_rels/slideLayout192.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17.xml" /></Relationships>
</file>

<file path=ppt/slideLayouts/_rels/slideLayout19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7.xml" /></Relationships>
</file>

<file path=ppt/slideLayouts/_rels/slideLayout194.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5.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6.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7.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8.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9.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00.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201.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202.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203.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204.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205.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6.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7.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8.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09.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0.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11.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12.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13.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14.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15.xml.rels>&#65279;<?xml version="1.0" encoding="utf-8" standalone="yes"?><Relationships xmlns="http://schemas.openxmlformats.org/package/2006/relationships"><Relationship Id="rId1" Type="http://schemas.openxmlformats.org/officeDocument/2006/relationships/slideMaster" Target="../slideMasters/slideMaster19.xml" /></Relationships>
</file>

<file path=ppt/slideLayouts/_rels/slideLayout216.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17.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18.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19.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0.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21.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22.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23.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24.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25.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26.xml.rels>&#65279;<?xml version="1.0" encoding="utf-8" standalone="yes"?><Relationships xmlns="http://schemas.openxmlformats.org/package/2006/relationships"><Relationship Id="rId1" Type="http://schemas.openxmlformats.org/officeDocument/2006/relationships/slideMaster" Target="../slideMasters/slideMaster20.xml" /></Relationships>
</file>

<file path=ppt/slideLayouts/_rels/slideLayout227.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28.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29.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30.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31.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32.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33.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34.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35.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36.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37.xml.rels>&#65279;<?xml version="1.0" encoding="utf-8" standalone="yes"?><Relationships xmlns="http://schemas.openxmlformats.org/package/2006/relationships"><Relationship Id="rId1" Type="http://schemas.openxmlformats.org/officeDocument/2006/relationships/slideMaster" Target="../slideMasters/slideMaster21.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6.xml" /></Relationships>
</file>

<file path=ppt/slideLayouts/_rels/slideLayout5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6.xml" /></Relationships>
</file>

<file path=ppt/slideLayouts/_rels/slideLayout5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6.xml" /></Relationships>
</file>

<file path=ppt/slideLayouts/_rels/slideLayout59.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6.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6.xml" /></Relationships>
</file>

<file path=ppt/slideLayouts/_rels/slideLayout6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6.xml" /></Relationships>
</file>

<file path=ppt/slideLayouts/_rels/slideLayout6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6.xml" /></Relationships>
</file>

<file path=ppt/slideLayouts/_rels/slideLayout6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6.xml" /></Relationships>
</file>

<file path=ppt/slideLayouts/_rels/slideLayout6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6.xml" /></Relationships>
</file>

<file path=ppt/slideLayouts/_rels/slideLayout65.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6.xml" /></Relationships>
</file>

<file path=ppt/slideLayouts/_rels/slideLayout66.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6.xml" /></Relationships>
</file>

<file path=ppt/slideLayouts/_rels/slideLayout6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6.xml" /></Relationships>
</file>

<file path=ppt/slideLayouts/_rels/slideLayout6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7.xml" /></Relationships>
</file>

<file path=ppt/slideLayouts/_rels/slideLayout69.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7.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7.xml" /></Relationships>
</file>

<file path=ppt/slideLayouts/_rels/slideLayout7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7.xml" /></Relationships>
</file>

<file path=ppt/slideLayouts/_rels/slideLayout7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7.xml" /></Relationships>
</file>

<file path=ppt/slideLayouts/_rels/slideLayout7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7.xml" /></Relationships>
</file>

<file path=ppt/slideLayouts/_rels/slideLayout7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7.xml" /></Relationships>
</file>

<file path=ppt/slideLayouts/_rels/slideLayout75.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7.xml" /></Relationships>
</file>

<file path=ppt/slideLayouts/_rels/slideLayout76.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7.xml" /></Relationships>
</file>

<file path=ppt/slideLayouts/_rels/slideLayout77.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7.xml" /></Relationships>
</file>

<file path=ppt/slideLayouts/_rels/slideLayout78.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Master" Target="../slideMasters/slideMaster7.xml" /></Relationships>
</file>

<file path=ppt/slideLayouts/_rels/slideLayout79.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7.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1.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2.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3.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4.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6.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7.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9.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1.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2.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3.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4.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5.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6.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7.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8.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ECEB3930-13F6-4881-8965-785B6275FB24}"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91962EBA-DBF8-4A4D-B4B4-993357A58CD7}"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5246E-DF68-4ABA-82C6-00B222F6335E}"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722D9-F292-4C57-9261-EF31506240EC}"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14638" y="5251450"/>
            <a:ext cx="3514725" cy="1066800"/>
          </a:xfrm>
          <a:prstGeom prst="rect">
            <a:avLst/>
          </a:prstGeom>
          <a:noFill/>
          <a:ln w="9525">
            <a:noFill/>
            <a:miter lim="800000"/>
          </a:ln>
        </p:spPr>
      </p:pic>
      <p:sp>
        <p:nvSpPr>
          <p:cNvPr id="2" name="Title 1"/>
          <p:cNvSpPr>
            <a:spLocks noGrp="1"/>
          </p:cNvSpPr>
          <p:nvPr>
            <p:ph type="ctrTitle"/>
          </p:nvPr>
        </p:nvSpPr>
        <p:spPr>
          <a:xfrm>
            <a:off x="1143000" y="1122363"/>
            <a:ext cx="6858000" cy="2387600"/>
          </a:xfrm>
        </p:spPr>
        <p:txBody>
          <a:bodyPr anchor="b"/>
          <a:lstStyle>
            <a:lvl1pPr algn="ctr">
              <a:defRPr sz="6000">
                <a:solidFill>
                  <a:srgbClr val="C00000"/>
                </a:solidFill>
              </a:defRPr>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5" name="Footer Placeholder 4"/>
          <p:cNvSpPr>
            <a:spLocks noGrp="1"/>
          </p:cNvSpPr>
          <p:nvPr>
            <p:ph type="ftr" sz="quarter" idx="10"/>
          </p:nvPr>
        </p:nvSpPr>
        <p:spPr>
          <a:xfrm>
            <a:off x="429817" y="6356351"/>
            <a:ext cx="7450931"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554"/>
          <a:stretch>
            <a:fillRect/>
          </a:stretch>
        </p:blipFill>
        <p:spPr bwMode="auto">
          <a:xfrm>
            <a:off x="8354616" y="-15875"/>
            <a:ext cx="789384" cy="1066800"/>
          </a:xfrm>
          <a:prstGeom prst="rect">
            <a:avLst/>
          </a:prstGeom>
          <a:noFill/>
          <a:ln w="9525">
            <a:noFill/>
            <a:miter lim="800000"/>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a:xfrm>
            <a:off x="628651" y="6356351"/>
            <a:ext cx="7252097"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09875" y="207963"/>
            <a:ext cx="3514725" cy="1066800"/>
          </a:xfrm>
          <a:prstGeom prst="rect">
            <a:avLst/>
          </a:prstGeom>
          <a:noFill/>
          <a:ln w="9525">
            <a:noFill/>
            <a:miter lim="800000"/>
          </a:ln>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0"/>
          </p:nvPr>
        </p:nvSpPr>
        <p:spPr>
          <a:xfrm>
            <a:off x="623888" y="6356351"/>
            <a:ext cx="6869906"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376"/>
          <a:stretch>
            <a:fillRect/>
          </a:stretch>
        </p:blipFill>
        <p:spPr bwMode="auto">
          <a:xfrm>
            <a:off x="8348662" y="0"/>
            <a:ext cx="795338" cy="1066800"/>
          </a:xfrm>
          <a:prstGeom prst="rect">
            <a:avLst/>
          </a:prstGeom>
          <a:noFill/>
          <a:ln w="9525">
            <a:noFill/>
            <a:miter lim="800000"/>
          </a:ln>
        </p:spPr>
      </p:pic>
      <p:sp>
        <p:nvSpPr>
          <p:cNvPr id="2" name="Title 1"/>
          <p:cNvSpPr>
            <a:spLocks noGrp="1"/>
          </p:cNvSpPr>
          <p:nvPr>
            <p:ph type="title"/>
          </p:nvPr>
        </p:nvSpPr>
        <p:spPr>
          <a:xfrm>
            <a:off x="628650" y="365126"/>
            <a:ext cx="7886700" cy="685772"/>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230285"/>
            <a:ext cx="3886200" cy="49466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246187"/>
            <a:ext cx="3886200" cy="4930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Date Placeholder 4"/>
          <p:cNvSpPr>
            <a:spLocks noGrp="1"/>
          </p:cNvSpPr>
          <p:nvPr>
            <p:ph type="dt" sz="half" idx="10"/>
          </p:nvPr>
        </p:nvSpPr>
        <p:spPr>
          <a:xfrm>
            <a:off x="628650" y="6356351"/>
            <a:ext cx="692944" cy="365125"/>
          </a:xfrm>
          <a:prstGeom prst="rect">
            <a:avLst/>
          </a:prstGeom>
        </p:spPr>
        <p:txBody>
          <a:bodyPr/>
          <a:lstStyle>
            <a:defPPr>
              <a:defRPr lang="en-US"/>
            </a:defPPr>
            <a:lvl1pPr marL="0" algn="l" defTabSz="914400" rtl="0" eaLnBrk="1" fontAlgn="auto" latinLnBrk="0" hangingPunct="1">
              <a:spcBef>
                <a:spcPct val="0"/>
              </a:spcBef>
              <a:spcAft>
                <a:spcPct val="0"/>
              </a:spcAft>
              <a:defRPr sz="1800" kern="1200">
                <a:solidFill>
                  <a:schemeClr val="tx1"/>
                </a:solidFill>
                <a:latin typeface="+mn-lt"/>
                <a:ea typeface="+mn-ea"/>
                <a:cs typeface="+mn-cs"/>
              </a:defRPr>
            </a:lvl1pPr>
          </a:lstStyle>
          <a:p>
            <a:fld id="{1D8BD707-D9CF-40AE-B4C6-C98DA3205C09}" type="datetimeFigureOut">
              <a:rPr lang="en-US" smtClean="0"/>
              <a:t>10/14/2019</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pic>
        <p:nvPicPr>
          <p:cNvPr id="7"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365126"/>
            <a:ext cx="7886700" cy="699295"/>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107591"/>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098190"/>
            <a:ext cx="3868340"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107591"/>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098190"/>
            <a:ext cx="3887391"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8" name="Footer Placeholder 7"/>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9" name="Slide Number Placeholder 8"/>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pic>
        <p:nvPicPr>
          <p:cNvPr id="3"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8650" y="365126"/>
            <a:ext cx="7886700" cy="699295"/>
          </a:xfrm>
        </p:spPr>
        <p:txBody>
          <a:bodyPr/>
          <a:lstStyle/>
          <a:p>
            <a:r>
              <a:rPr lang="en-US" smtClean="0"/>
              <a:t>Click to edit Master title style</a:t>
            </a:r>
            <a:endParaRPr lang="en-AU"/>
          </a:p>
        </p:txBody>
      </p:sp>
      <p:sp>
        <p:nvSpPr>
          <p:cNvPr id="4" name="Footer Placeholder 3"/>
          <p:cNvSpPr>
            <a:spLocks noGrp="1"/>
          </p:cNvSpPr>
          <p:nvPr>
            <p:ph type="ftr" sz="quarter" idx="10"/>
          </p:nvPr>
        </p:nvSpPr>
        <p:spPr/>
        <p:txBody>
          <a:bodyPr/>
          <a:lstStyle>
            <a:lvl1pPr>
              <a:defRPr>
                <a:solidFill>
                  <a:srgbClr val="C00000"/>
                </a:solidFill>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pic>
        <p:nvPicPr>
          <p:cNvPr id="2"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3" name="Footer Placeholder 2"/>
          <p:cNvSpPr>
            <a:spLocks noGrp="1"/>
          </p:cNvSpPr>
          <p:nvPr>
            <p:ph type="ftr" sz="quarter" idx="10"/>
          </p:nvPr>
        </p:nvSpPr>
        <p:spPr>
          <a:xfrm>
            <a:off x="635794" y="6356351"/>
            <a:ext cx="6858000" cy="365125"/>
          </a:xfrm>
        </p:spPr>
        <p:txBody>
          <a:bodyPr/>
          <a:lstStyle>
            <a:lvl1pPr>
              <a:defRPr>
                <a:solidFill>
                  <a:srgbClr val="C00000"/>
                </a:solidFill>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80815D66-A635-44C0-A939-8602639C2CA1}"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1"/>
            <a:ext cx="800100" cy="1065213"/>
          </a:xfrm>
          <a:prstGeom prst="rect">
            <a:avLst/>
          </a:prstGeom>
          <a:noFill/>
          <a:ln w="9525">
            <a:noFill/>
            <a:miter lim="800000"/>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58738"/>
            <a:ext cx="800100" cy="1065213"/>
          </a:xfrm>
          <a:prstGeom prst="rect">
            <a:avLst/>
          </a:prstGeom>
          <a:noFill/>
          <a:ln w="9525">
            <a:noFill/>
            <a:miter lim="800000"/>
          </a:ln>
        </p:spPr>
      </p:pic>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ferences">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8" name="Text Placeholder 7"/>
          <p:cNvSpPr>
            <a:spLocks noGrp="1"/>
          </p:cNvSpPr>
          <p:nvPr>
            <p:ph type="body" sz="quarter" idx="12"/>
          </p:nvPr>
        </p:nvSpPr>
        <p:spPr>
          <a:xfrm>
            <a:off x="628651" y="1238597"/>
            <a:ext cx="78866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2"/>
          <p:cNvSpPr>
            <a:spLocks noGrp="1"/>
          </p:cNvSpPr>
          <p:nvPr>
            <p:ph type="ftr" sz="quarter" idx="13"/>
          </p:nvPr>
        </p:nvSpPr>
        <p:spPr/>
        <p:txBody>
          <a:bodyPr/>
          <a:lstStyle>
            <a:lvl1pPr>
              <a:defRPr>
                <a:solidFill>
                  <a:srgbClr val="C00000"/>
                </a:solidFill>
              </a:defRPr>
            </a:lvl1pPr>
          </a:lstStyle>
          <a:p>
            <a:endParaRPr lang="en-US"/>
          </a:p>
        </p:txBody>
      </p:sp>
      <p:sp>
        <p:nvSpPr>
          <p:cNvPr id="6" name="Slide Number Placeholder 3"/>
          <p:cNvSpPr>
            <a:spLocks noGrp="1"/>
          </p:cNvSpPr>
          <p:nvPr>
            <p:ph type="sldNum" sz="quarter" idx="14"/>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14638" y="5251450"/>
            <a:ext cx="3514725" cy="1066800"/>
          </a:xfrm>
          <a:prstGeom prst="rect">
            <a:avLst/>
          </a:prstGeom>
          <a:noFill/>
          <a:ln w="9525">
            <a:noFill/>
            <a:miter lim="800000"/>
          </a:ln>
        </p:spPr>
      </p:pic>
      <p:sp>
        <p:nvSpPr>
          <p:cNvPr id="2" name="Title 1"/>
          <p:cNvSpPr>
            <a:spLocks noGrp="1"/>
          </p:cNvSpPr>
          <p:nvPr>
            <p:ph type="ctrTitle"/>
          </p:nvPr>
        </p:nvSpPr>
        <p:spPr>
          <a:xfrm>
            <a:off x="1143000" y="1122363"/>
            <a:ext cx="6858000" cy="2387600"/>
          </a:xfrm>
        </p:spPr>
        <p:txBody>
          <a:bodyPr anchor="b"/>
          <a:lstStyle>
            <a:lvl1pPr algn="ctr">
              <a:defRPr sz="6000">
                <a:solidFill>
                  <a:srgbClr val="C00000"/>
                </a:solidFill>
              </a:defRPr>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5" name="Footer Placeholder 4"/>
          <p:cNvSpPr>
            <a:spLocks noGrp="1"/>
          </p:cNvSpPr>
          <p:nvPr>
            <p:ph type="ftr" sz="quarter" idx="10"/>
          </p:nvPr>
        </p:nvSpPr>
        <p:spPr>
          <a:xfrm>
            <a:off x="429817" y="6356351"/>
            <a:ext cx="7450931"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554"/>
          <a:stretch>
            <a:fillRect/>
          </a:stretch>
        </p:blipFill>
        <p:spPr bwMode="auto">
          <a:xfrm>
            <a:off x="8354616" y="-15875"/>
            <a:ext cx="789384" cy="1066800"/>
          </a:xfrm>
          <a:prstGeom prst="rect">
            <a:avLst/>
          </a:prstGeom>
          <a:noFill/>
          <a:ln w="9525">
            <a:noFill/>
            <a:miter lim="800000"/>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a:xfrm>
            <a:off x="628651" y="6356351"/>
            <a:ext cx="7252097"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09875" y="207963"/>
            <a:ext cx="3514725" cy="1066800"/>
          </a:xfrm>
          <a:prstGeom prst="rect">
            <a:avLst/>
          </a:prstGeom>
          <a:noFill/>
          <a:ln w="9525">
            <a:noFill/>
            <a:miter lim="800000"/>
          </a:ln>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0"/>
          </p:nvPr>
        </p:nvSpPr>
        <p:spPr>
          <a:xfrm>
            <a:off x="623888" y="6356351"/>
            <a:ext cx="6869906"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376"/>
          <a:stretch>
            <a:fillRect/>
          </a:stretch>
        </p:blipFill>
        <p:spPr bwMode="auto">
          <a:xfrm>
            <a:off x="8348662" y="0"/>
            <a:ext cx="795338" cy="1066800"/>
          </a:xfrm>
          <a:prstGeom prst="rect">
            <a:avLst/>
          </a:prstGeom>
          <a:noFill/>
          <a:ln w="9525">
            <a:noFill/>
            <a:miter lim="800000"/>
          </a:ln>
        </p:spPr>
      </p:pic>
      <p:sp>
        <p:nvSpPr>
          <p:cNvPr id="2" name="Title 1"/>
          <p:cNvSpPr>
            <a:spLocks noGrp="1"/>
          </p:cNvSpPr>
          <p:nvPr>
            <p:ph type="title"/>
          </p:nvPr>
        </p:nvSpPr>
        <p:spPr>
          <a:xfrm>
            <a:off x="628650" y="365126"/>
            <a:ext cx="7886700" cy="685772"/>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230285"/>
            <a:ext cx="3886200" cy="49466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246187"/>
            <a:ext cx="3886200" cy="4930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Date Placeholder 4"/>
          <p:cNvSpPr>
            <a:spLocks noGrp="1"/>
          </p:cNvSpPr>
          <p:nvPr>
            <p:ph type="dt" sz="half" idx="10"/>
          </p:nvPr>
        </p:nvSpPr>
        <p:spPr>
          <a:xfrm>
            <a:off x="628650" y="6356351"/>
            <a:ext cx="692944" cy="365125"/>
          </a:xfrm>
          <a:prstGeom prst="rect">
            <a:avLst/>
          </a:prstGeom>
        </p:spPr>
        <p:txBody>
          <a:bodyPr/>
          <a:lstStyle>
            <a:defPPr>
              <a:defRPr lang="en-US"/>
            </a:defPPr>
            <a:lvl1pPr marL="0" algn="l" defTabSz="914400" rtl="0" eaLnBrk="1" fontAlgn="auto" latinLnBrk="0" hangingPunct="1">
              <a:spcBef>
                <a:spcPct val="0"/>
              </a:spcBef>
              <a:spcAft>
                <a:spcPct val="0"/>
              </a:spcAft>
              <a:defRPr sz="1800" kern="1200">
                <a:solidFill>
                  <a:schemeClr val="tx1"/>
                </a:solidFill>
                <a:latin typeface="+mn-lt"/>
                <a:ea typeface="+mn-ea"/>
                <a:cs typeface="+mn-cs"/>
              </a:defRPr>
            </a:lvl1pPr>
          </a:lstStyle>
          <a:p>
            <a:fld id="{1D8BD707-D9CF-40AE-B4C6-C98DA3205C09}" type="datetimeFigureOut">
              <a:rPr lang="en-US" smtClean="0"/>
              <a:t>10/14/2019</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pic>
        <p:nvPicPr>
          <p:cNvPr id="7"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365126"/>
            <a:ext cx="7886700" cy="699295"/>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107591"/>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098190"/>
            <a:ext cx="3868340"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107591"/>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098190"/>
            <a:ext cx="3887391"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8" name="Footer Placeholder 7"/>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9" name="Slide Number Placeholder 8"/>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pic>
        <p:nvPicPr>
          <p:cNvPr id="3"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8650" y="365126"/>
            <a:ext cx="7886700" cy="699295"/>
          </a:xfrm>
        </p:spPr>
        <p:txBody>
          <a:bodyPr/>
          <a:lstStyle/>
          <a:p>
            <a:r>
              <a:rPr lang="en-US" smtClean="0"/>
              <a:t>Click to edit Master title style</a:t>
            </a:r>
            <a:endParaRPr lang="en-AU"/>
          </a:p>
        </p:txBody>
      </p:sp>
      <p:sp>
        <p:nvSpPr>
          <p:cNvPr id="4" name="Footer Placeholder 3"/>
          <p:cNvSpPr>
            <a:spLocks noGrp="1"/>
          </p:cNvSpPr>
          <p:nvPr>
            <p:ph type="ftr" sz="quarter" idx="10"/>
          </p:nvPr>
        </p:nvSpPr>
        <p:spPr/>
        <p:txBody>
          <a:bodyPr/>
          <a:lstStyle>
            <a:lvl1pPr>
              <a:defRPr>
                <a:solidFill>
                  <a:srgbClr val="C00000"/>
                </a:solidFill>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9A719E-0F86-46F8-88E0-17126B08B1E5}"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pic>
        <p:nvPicPr>
          <p:cNvPr id="2"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3" name="Footer Placeholder 2"/>
          <p:cNvSpPr>
            <a:spLocks noGrp="1"/>
          </p:cNvSpPr>
          <p:nvPr>
            <p:ph type="ftr" sz="quarter" idx="10"/>
          </p:nvPr>
        </p:nvSpPr>
        <p:spPr>
          <a:xfrm>
            <a:off x="635794" y="6356351"/>
            <a:ext cx="6858000" cy="365125"/>
          </a:xfrm>
        </p:spPr>
        <p:txBody>
          <a:bodyPr/>
          <a:lstStyle>
            <a:lvl1pPr>
              <a:defRPr>
                <a:solidFill>
                  <a:srgbClr val="C00000"/>
                </a:solidFill>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1"/>
            <a:ext cx="800100" cy="1065213"/>
          </a:xfrm>
          <a:prstGeom prst="rect">
            <a:avLst/>
          </a:prstGeom>
          <a:noFill/>
          <a:ln w="9525">
            <a:noFill/>
            <a:miter lim="800000"/>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58738"/>
            <a:ext cx="800100" cy="1065213"/>
          </a:xfrm>
          <a:prstGeom prst="rect">
            <a:avLst/>
          </a:prstGeom>
          <a:noFill/>
          <a:ln w="9525">
            <a:noFill/>
            <a:miter lim="800000"/>
          </a:ln>
        </p:spPr>
      </p:pic>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ferences">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8" name="Text Placeholder 7"/>
          <p:cNvSpPr>
            <a:spLocks noGrp="1"/>
          </p:cNvSpPr>
          <p:nvPr>
            <p:ph type="body" sz="quarter" idx="12"/>
          </p:nvPr>
        </p:nvSpPr>
        <p:spPr>
          <a:xfrm>
            <a:off x="628651" y="1238597"/>
            <a:ext cx="78866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2"/>
          <p:cNvSpPr>
            <a:spLocks noGrp="1"/>
          </p:cNvSpPr>
          <p:nvPr>
            <p:ph type="ftr" sz="quarter" idx="13"/>
          </p:nvPr>
        </p:nvSpPr>
        <p:spPr/>
        <p:txBody>
          <a:bodyPr/>
          <a:lstStyle>
            <a:lvl1pPr>
              <a:defRPr>
                <a:solidFill>
                  <a:srgbClr val="C00000"/>
                </a:solidFill>
              </a:defRPr>
            </a:lvl1pPr>
          </a:lstStyle>
          <a:p>
            <a:endParaRPr lang="en-US"/>
          </a:p>
        </p:txBody>
      </p:sp>
      <p:sp>
        <p:nvSpPr>
          <p:cNvPr id="6" name="Slide Number Placeholder 3"/>
          <p:cNvSpPr>
            <a:spLocks noGrp="1"/>
          </p:cNvSpPr>
          <p:nvPr>
            <p:ph type="sldNum" sz="quarter" idx="14"/>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06C91C-88DB-4C40-9110-C5F49F07D1BF}"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6C91C-88DB-4C40-9110-C5F49F07D1BF}"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06C91C-88DB-4C40-9110-C5F49F07D1BF}"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06C91C-88DB-4C40-9110-C5F49F07D1BF}"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69F6B-3BE8-4EC0-A3A2-F2064F498C61}"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06C91C-88DB-4C40-9110-C5F49F07D1BF}"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06C91C-88DB-4C40-9110-C5F49F07D1BF}"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5706C91C-88DB-4C40-9110-C5F49F07D1BF}"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06C91C-88DB-4C40-9110-C5F49F07D1BF}"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06C91C-88DB-4C40-9110-C5F49F07D1BF}"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6C91C-88DB-4C40-9110-C5F49F07D1BF}"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6C91C-88DB-4C40-9110-C5F49F07D1BF}"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06C91C-88DB-4C40-9110-C5F49F07D1BF}"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6C91C-88DB-4C40-9110-C5F49F07D1BF}"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06C91C-88DB-4C40-9110-C5F49F07D1BF}"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15AA9-465A-491B-90B8-6F945C5EC580}"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06C91C-88DB-4C40-9110-C5F49F07D1BF}"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06C91C-88DB-4C40-9110-C5F49F07D1BF}" type="datetimeFigureOut">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06C91C-88DB-4C40-9110-C5F49F07D1BF}" type="datetimeFigureOut">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5706C91C-88DB-4C40-9110-C5F49F07D1BF}" type="datetimeFigureOut">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06C91C-88DB-4C40-9110-C5F49F07D1BF}"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06C91C-88DB-4C40-9110-C5F49F07D1BF}" type="datetimeFigureOut">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6C91C-88DB-4C40-9110-C5F49F07D1BF}"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6C91C-88DB-4C40-9110-C5F49F07D1BF}" type="datetimeFigureOut">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F8404-2926-4634-89A0-3B21C81ADBC2}" type="slidenum">
              <a:rPr lang="en-US" smtClean="0"/>
              <a:t>‹#›</a:t>
            </a:fld>
            <a:endParaRPr lang="en-US"/>
          </a:p>
        </p:txBody>
      </p:sp>
    </p:spTree>
  </p:cSld>
  <p:clrMapOvr>
    <a:masterClrMapping/>
  </p:clrMapOvr>
  <p:transition/>
  <p:timing/>
</p:sldLayout>
</file>

<file path=ppt/slideLayouts/slideLayout1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9A719E-0F86-46F8-88E0-17126B08B1E5}"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69F6B-3BE8-4EC0-A3A2-F2064F498C61}"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41475-B0DF-48FE-A79C-3BC778C630B0}" type="datetime1">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15AA9-465A-491B-90B8-6F945C5EC580}"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41475-B0DF-48FE-A79C-3BC778C630B0}" type="datetime1">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3DF67-D15A-4B96-A823-85516579DD53}" type="datetime1">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33F7E6-933A-4B5C-962A-984875755503}" type="datetime1">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17DC2ABA-B63C-4C25-B87F-8AD0212ADDC5}" type="datetime1">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53204-58F2-41B0-9FD7-C8FCEE46AF92}" type="datetime1">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CE78C-EFB0-476D-ADCB-B0A3520800BD}" type="datetime1">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5246E-DF68-4ABA-82C6-00B222F6335E}"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722D9-F292-4C57-9261-EF31506240EC}"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9A719E-0F86-46F8-88E0-17126B08B1E5}"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3DF67-D15A-4B96-A823-85516579DD53}" type="datetime1">
              <a:rPr lang="en-US" smtClean="0"/>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69F6B-3BE8-4EC0-A3A2-F2064F498C61}"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15AA9-465A-491B-90B8-6F945C5EC580}"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41475-B0DF-48FE-A79C-3BC778C630B0}" type="datetime1">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3DF67-D15A-4B96-A823-85516579DD53}" type="datetime1">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33F7E6-933A-4B5C-962A-984875755503}" type="datetime1">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17DC2ABA-B63C-4C25-B87F-8AD0212ADDC5}" type="datetime1">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53204-58F2-41B0-9FD7-C8FCEE46AF92}" type="datetime1">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CE78C-EFB0-476D-ADCB-B0A3520800BD}" type="datetime1">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5246E-DF68-4ABA-82C6-00B222F6335E}"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722D9-F292-4C57-9261-EF31506240EC}"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33F7E6-933A-4B5C-962A-984875755503}" type="datetime1">
              <a:rPr lang="en-US" smtClean="0"/>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14638" y="5251450"/>
            <a:ext cx="3514725" cy="1066800"/>
          </a:xfrm>
          <a:prstGeom prst="rect">
            <a:avLst/>
          </a:prstGeom>
          <a:noFill/>
          <a:ln w="9525">
            <a:noFill/>
            <a:miter lim="800000"/>
          </a:ln>
        </p:spPr>
      </p:pic>
      <p:sp>
        <p:nvSpPr>
          <p:cNvPr id="2" name="Title 1"/>
          <p:cNvSpPr>
            <a:spLocks noGrp="1"/>
          </p:cNvSpPr>
          <p:nvPr>
            <p:ph type="ctrTitle"/>
          </p:nvPr>
        </p:nvSpPr>
        <p:spPr>
          <a:xfrm>
            <a:off x="1143000" y="1122363"/>
            <a:ext cx="6858000" cy="2387600"/>
          </a:xfrm>
        </p:spPr>
        <p:txBody>
          <a:bodyPr anchor="b"/>
          <a:lstStyle>
            <a:lvl1pPr algn="ctr">
              <a:defRPr sz="6000">
                <a:solidFill>
                  <a:srgbClr val="C00000"/>
                </a:solidFill>
              </a:defRPr>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5" name="Footer Placeholder 4"/>
          <p:cNvSpPr>
            <a:spLocks noGrp="1"/>
          </p:cNvSpPr>
          <p:nvPr>
            <p:ph type="ftr" sz="quarter" idx="10"/>
          </p:nvPr>
        </p:nvSpPr>
        <p:spPr>
          <a:xfrm>
            <a:off x="429817" y="6356351"/>
            <a:ext cx="7450931"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554"/>
          <a:stretch>
            <a:fillRect/>
          </a:stretch>
        </p:blipFill>
        <p:spPr bwMode="auto">
          <a:xfrm>
            <a:off x="8354616" y="-15875"/>
            <a:ext cx="789384" cy="1066800"/>
          </a:xfrm>
          <a:prstGeom prst="rect">
            <a:avLst/>
          </a:prstGeom>
          <a:noFill/>
          <a:ln w="9525">
            <a:noFill/>
            <a:miter lim="800000"/>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a:xfrm>
            <a:off x="628651" y="6356351"/>
            <a:ext cx="7252097"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09875" y="207963"/>
            <a:ext cx="3514725" cy="1066800"/>
          </a:xfrm>
          <a:prstGeom prst="rect">
            <a:avLst/>
          </a:prstGeom>
          <a:noFill/>
          <a:ln w="9525">
            <a:noFill/>
            <a:miter lim="800000"/>
          </a:ln>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0"/>
          </p:nvPr>
        </p:nvSpPr>
        <p:spPr>
          <a:xfrm>
            <a:off x="623888" y="6356351"/>
            <a:ext cx="6869906"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376"/>
          <a:stretch>
            <a:fillRect/>
          </a:stretch>
        </p:blipFill>
        <p:spPr bwMode="auto">
          <a:xfrm>
            <a:off x="8348662" y="0"/>
            <a:ext cx="795338" cy="1066800"/>
          </a:xfrm>
          <a:prstGeom prst="rect">
            <a:avLst/>
          </a:prstGeom>
          <a:noFill/>
          <a:ln w="9525">
            <a:noFill/>
            <a:miter lim="800000"/>
          </a:ln>
        </p:spPr>
      </p:pic>
      <p:sp>
        <p:nvSpPr>
          <p:cNvPr id="2" name="Title 1"/>
          <p:cNvSpPr>
            <a:spLocks noGrp="1"/>
          </p:cNvSpPr>
          <p:nvPr>
            <p:ph type="title"/>
          </p:nvPr>
        </p:nvSpPr>
        <p:spPr>
          <a:xfrm>
            <a:off x="628650" y="365126"/>
            <a:ext cx="7886700" cy="685772"/>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230285"/>
            <a:ext cx="3886200" cy="49466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246187"/>
            <a:ext cx="3886200" cy="4930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Date Placeholder 4"/>
          <p:cNvSpPr>
            <a:spLocks noGrp="1"/>
          </p:cNvSpPr>
          <p:nvPr>
            <p:ph type="dt" sz="half" idx="10"/>
          </p:nvPr>
        </p:nvSpPr>
        <p:spPr>
          <a:xfrm>
            <a:off x="628650" y="6356351"/>
            <a:ext cx="692944" cy="365125"/>
          </a:xfrm>
          <a:prstGeom prst="rect">
            <a:avLst/>
          </a:prstGeom>
        </p:spPr>
        <p:txBody>
          <a:bodyPr/>
          <a:lstStyle>
            <a:defPPr>
              <a:defRPr lang="en-US"/>
            </a:defPPr>
            <a:lvl1pPr marL="0" algn="l" defTabSz="914400" rtl="0" eaLnBrk="1" fontAlgn="auto" latinLnBrk="0" hangingPunct="1">
              <a:spcBef>
                <a:spcPct val="0"/>
              </a:spcBef>
              <a:spcAft>
                <a:spcPct val="0"/>
              </a:spcAft>
              <a:defRPr sz="1800" kern="1200">
                <a:solidFill>
                  <a:schemeClr val="tx1"/>
                </a:solidFill>
                <a:latin typeface="+mn-lt"/>
                <a:ea typeface="+mn-ea"/>
                <a:cs typeface="+mn-cs"/>
              </a:defRPr>
            </a:lvl1pPr>
          </a:lstStyle>
          <a:p>
            <a:fld id="{1D8BD707-D9CF-40AE-B4C6-C98DA3205C09}" type="datetimeFigureOut">
              <a:rPr lang="en-US" smtClean="0"/>
              <a:t>10/21/2019</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pic>
        <p:nvPicPr>
          <p:cNvPr id="7"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365126"/>
            <a:ext cx="7886700" cy="699295"/>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107591"/>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098190"/>
            <a:ext cx="3868340"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107591"/>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098190"/>
            <a:ext cx="3887391"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8" name="Footer Placeholder 7"/>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9" name="Slide Number Placeholder 8"/>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pic>
        <p:nvPicPr>
          <p:cNvPr id="3"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8650" y="365126"/>
            <a:ext cx="7886700" cy="699295"/>
          </a:xfrm>
        </p:spPr>
        <p:txBody>
          <a:bodyPr/>
          <a:lstStyle/>
          <a:p>
            <a:r>
              <a:rPr lang="en-US" smtClean="0"/>
              <a:t>Click to edit Master title style</a:t>
            </a:r>
            <a:endParaRPr lang="en-AU"/>
          </a:p>
        </p:txBody>
      </p:sp>
      <p:sp>
        <p:nvSpPr>
          <p:cNvPr id="4" name="Footer Placeholder 3"/>
          <p:cNvSpPr>
            <a:spLocks noGrp="1"/>
          </p:cNvSpPr>
          <p:nvPr>
            <p:ph type="ftr" sz="quarter" idx="10"/>
          </p:nvPr>
        </p:nvSpPr>
        <p:spPr/>
        <p:txBody>
          <a:bodyPr/>
          <a:lstStyle>
            <a:lvl1pPr>
              <a:defRPr>
                <a:solidFill>
                  <a:srgbClr val="C00000"/>
                </a:solidFill>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pic>
        <p:nvPicPr>
          <p:cNvPr id="2"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3" name="Footer Placeholder 2"/>
          <p:cNvSpPr>
            <a:spLocks noGrp="1"/>
          </p:cNvSpPr>
          <p:nvPr>
            <p:ph type="ftr" sz="quarter" idx="10"/>
          </p:nvPr>
        </p:nvSpPr>
        <p:spPr>
          <a:xfrm>
            <a:off x="635794" y="6356351"/>
            <a:ext cx="6858000" cy="365125"/>
          </a:xfrm>
        </p:spPr>
        <p:txBody>
          <a:bodyPr/>
          <a:lstStyle>
            <a:lvl1pPr>
              <a:defRPr>
                <a:solidFill>
                  <a:srgbClr val="C00000"/>
                </a:solidFill>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1"/>
            <a:ext cx="800100" cy="1065213"/>
          </a:xfrm>
          <a:prstGeom prst="rect">
            <a:avLst/>
          </a:prstGeom>
          <a:noFill/>
          <a:ln w="9525">
            <a:noFill/>
            <a:miter lim="800000"/>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17DC2ABA-B63C-4C25-B87F-8AD0212ADDC5}" type="datetime1">
              <a:rPr lang="en-US" smtClean="0"/>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58738"/>
            <a:ext cx="800100" cy="1065213"/>
          </a:xfrm>
          <a:prstGeom prst="rect">
            <a:avLst/>
          </a:prstGeom>
          <a:noFill/>
          <a:ln w="9525">
            <a:noFill/>
            <a:miter lim="800000"/>
          </a:ln>
        </p:spPr>
      </p:pic>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ferences">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8" name="Text Placeholder 7"/>
          <p:cNvSpPr>
            <a:spLocks noGrp="1"/>
          </p:cNvSpPr>
          <p:nvPr>
            <p:ph type="body" sz="quarter" idx="12"/>
          </p:nvPr>
        </p:nvSpPr>
        <p:spPr>
          <a:xfrm>
            <a:off x="628651" y="1238597"/>
            <a:ext cx="78866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2"/>
          <p:cNvSpPr>
            <a:spLocks noGrp="1"/>
          </p:cNvSpPr>
          <p:nvPr>
            <p:ph type="ftr" sz="quarter" idx="13"/>
          </p:nvPr>
        </p:nvSpPr>
        <p:spPr/>
        <p:txBody>
          <a:bodyPr/>
          <a:lstStyle>
            <a:lvl1pPr>
              <a:defRPr>
                <a:solidFill>
                  <a:srgbClr val="C00000"/>
                </a:solidFill>
              </a:defRPr>
            </a:lvl1pPr>
          </a:lstStyle>
          <a:p>
            <a:endParaRPr lang="en-US"/>
          </a:p>
        </p:txBody>
      </p:sp>
      <p:sp>
        <p:nvSpPr>
          <p:cNvPr id="6" name="Slide Number Placeholder 3"/>
          <p:cNvSpPr>
            <a:spLocks noGrp="1"/>
          </p:cNvSpPr>
          <p:nvPr>
            <p:ph type="sldNum" sz="quarter" idx="14"/>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14638" y="5251450"/>
            <a:ext cx="3514725" cy="1066800"/>
          </a:xfrm>
          <a:prstGeom prst="rect">
            <a:avLst/>
          </a:prstGeom>
          <a:noFill/>
          <a:ln w="9525">
            <a:noFill/>
            <a:miter lim="800000"/>
          </a:ln>
        </p:spPr>
      </p:pic>
      <p:sp>
        <p:nvSpPr>
          <p:cNvPr id="2" name="Title 1"/>
          <p:cNvSpPr>
            <a:spLocks noGrp="1"/>
          </p:cNvSpPr>
          <p:nvPr>
            <p:ph type="ctrTitle"/>
          </p:nvPr>
        </p:nvSpPr>
        <p:spPr>
          <a:xfrm>
            <a:off x="1143000" y="1122363"/>
            <a:ext cx="6858000" cy="2387600"/>
          </a:xfrm>
        </p:spPr>
        <p:txBody>
          <a:bodyPr anchor="b"/>
          <a:lstStyle>
            <a:lvl1pPr algn="ctr">
              <a:defRPr sz="6000">
                <a:solidFill>
                  <a:srgbClr val="C00000"/>
                </a:solidFill>
              </a:defRPr>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5" name="Footer Placeholder 4"/>
          <p:cNvSpPr>
            <a:spLocks noGrp="1"/>
          </p:cNvSpPr>
          <p:nvPr>
            <p:ph type="ftr" sz="quarter" idx="10"/>
          </p:nvPr>
        </p:nvSpPr>
        <p:spPr>
          <a:xfrm>
            <a:off x="429817" y="6356351"/>
            <a:ext cx="7450931"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554"/>
          <a:stretch>
            <a:fillRect/>
          </a:stretch>
        </p:blipFill>
        <p:spPr bwMode="auto">
          <a:xfrm>
            <a:off x="8354616" y="-15875"/>
            <a:ext cx="789384" cy="1066800"/>
          </a:xfrm>
          <a:prstGeom prst="rect">
            <a:avLst/>
          </a:prstGeom>
          <a:noFill/>
          <a:ln w="9525">
            <a:noFill/>
            <a:miter lim="800000"/>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a:xfrm>
            <a:off x="628651" y="6356351"/>
            <a:ext cx="7252097"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09875" y="207963"/>
            <a:ext cx="3514725" cy="1066800"/>
          </a:xfrm>
          <a:prstGeom prst="rect">
            <a:avLst/>
          </a:prstGeom>
          <a:noFill/>
          <a:ln w="9525">
            <a:noFill/>
            <a:miter lim="800000"/>
          </a:ln>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0"/>
          </p:nvPr>
        </p:nvSpPr>
        <p:spPr>
          <a:xfrm>
            <a:off x="623888" y="6356351"/>
            <a:ext cx="6869906"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376"/>
          <a:stretch>
            <a:fillRect/>
          </a:stretch>
        </p:blipFill>
        <p:spPr bwMode="auto">
          <a:xfrm>
            <a:off x="8348662" y="0"/>
            <a:ext cx="795338" cy="1066800"/>
          </a:xfrm>
          <a:prstGeom prst="rect">
            <a:avLst/>
          </a:prstGeom>
          <a:noFill/>
          <a:ln w="9525">
            <a:noFill/>
            <a:miter lim="800000"/>
          </a:ln>
        </p:spPr>
      </p:pic>
      <p:sp>
        <p:nvSpPr>
          <p:cNvPr id="2" name="Title 1"/>
          <p:cNvSpPr>
            <a:spLocks noGrp="1"/>
          </p:cNvSpPr>
          <p:nvPr>
            <p:ph type="title"/>
          </p:nvPr>
        </p:nvSpPr>
        <p:spPr>
          <a:xfrm>
            <a:off x="628650" y="365126"/>
            <a:ext cx="7886700" cy="685772"/>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230285"/>
            <a:ext cx="3886200" cy="49466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246187"/>
            <a:ext cx="3886200" cy="4930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Date Placeholder 4"/>
          <p:cNvSpPr>
            <a:spLocks noGrp="1"/>
          </p:cNvSpPr>
          <p:nvPr>
            <p:ph type="dt" sz="half" idx="10"/>
          </p:nvPr>
        </p:nvSpPr>
        <p:spPr>
          <a:xfrm>
            <a:off x="628650" y="6356351"/>
            <a:ext cx="692944" cy="365125"/>
          </a:xfrm>
          <a:prstGeom prst="rect">
            <a:avLst/>
          </a:prstGeom>
        </p:spPr>
        <p:txBody>
          <a:bodyPr/>
          <a:lstStyle>
            <a:defPPr>
              <a:defRPr lang="en-US"/>
            </a:defPPr>
            <a:lvl1pPr marL="0" algn="l" defTabSz="914400" rtl="0" eaLnBrk="1" fontAlgn="auto" latinLnBrk="0" hangingPunct="1">
              <a:spcBef>
                <a:spcPct val="0"/>
              </a:spcBef>
              <a:spcAft>
                <a:spcPct val="0"/>
              </a:spcAft>
              <a:defRPr sz="1800" kern="1200">
                <a:solidFill>
                  <a:schemeClr val="tx1"/>
                </a:solidFill>
                <a:latin typeface="+mn-lt"/>
                <a:ea typeface="+mn-ea"/>
                <a:cs typeface="+mn-cs"/>
              </a:defRPr>
            </a:lvl1pPr>
          </a:lstStyle>
          <a:p>
            <a:fld id="{1D8BD707-D9CF-40AE-B4C6-C98DA3205C09}" type="datetimeFigureOut">
              <a:rPr lang="en-US" smtClean="0"/>
              <a:t>10/21/2019</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pic>
        <p:nvPicPr>
          <p:cNvPr id="7"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365126"/>
            <a:ext cx="7886700" cy="699295"/>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107591"/>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098190"/>
            <a:ext cx="3868340"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107591"/>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098190"/>
            <a:ext cx="3887391"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8" name="Footer Placeholder 7"/>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9" name="Slide Number Placeholder 8"/>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pic>
        <p:nvPicPr>
          <p:cNvPr id="3"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8650" y="365126"/>
            <a:ext cx="7886700" cy="699295"/>
          </a:xfrm>
        </p:spPr>
        <p:txBody>
          <a:bodyPr/>
          <a:lstStyle/>
          <a:p>
            <a:r>
              <a:rPr lang="en-US" smtClean="0"/>
              <a:t>Click to edit Master title style</a:t>
            </a:r>
            <a:endParaRPr lang="en-AU"/>
          </a:p>
        </p:txBody>
      </p:sp>
      <p:sp>
        <p:nvSpPr>
          <p:cNvPr id="4" name="Footer Placeholder 3"/>
          <p:cNvSpPr>
            <a:spLocks noGrp="1"/>
          </p:cNvSpPr>
          <p:nvPr>
            <p:ph type="ftr" sz="quarter" idx="10"/>
          </p:nvPr>
        </p:nvSpPr>
        <p:spPr/>
        <p:txBody>
          <a:bodyPr/>
          <a:lstStyle>
            <a:lvl1pPr>
              <a:defRPr>
                <a:solidFill>
                  <a:srgbClr val="C00000"/>
                </a:solidFill>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pic>
        <p:nvPicPr>
          <p:cNvPr id="2"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3" name="Footer Placeholder 2"/>
          <p:cNvSpPr>
            <a:spLocks noGrp="1"/>
          </p:cNvSpPr>
          <p:nvPr>
            <p:ph type="ftr" sz="quarter" idx="10"/>
          </p:nvPr>
        </p:nvSpPr>
        <p:spPr>
          <a:xfrm>
            <a:off x="635794" y="6356351"/>
            <a:ext cx="6858000" cy="365125"/>
          </a:xfrm>
        </p:spPr>
        <p:txBody>
          <a:bodyPr/>
          <a:lstStyle>
            <a:lvl1pPr>
              <a:defRPr>
                <a:solidFill>
                  <a:srgbClr val="C00000"/>
                </a:solidFill>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53204-58F2-41B0-9FD7-C8FCEE46AF92}" type="datetime1">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1"/>
            <a:ext cx="800100" cy="1065213"/>
          </a:xfrm>
          <a:prstGeom prst="rect">
            <a:avLst/>
          </a:prstGeom>
          <a:noFill/>
          <a:ln w="9525">
            <a:noFill/>
            <a:miter lim="800000"/>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58738"/>
            <a:ext cx="800100" cy="1065213"/>
          </a:xfrm>
          <a:prstGeom prst="rect">
            <a:avLst/>
          </a:prstGeom>
          <a:noFill/>
          <a:ln w="9525">
            <a:noFill/>
            <a:miter lim="800000"/>
          </a:ln>
        </p:spPr>
      </p:pic>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ferences">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8" name="Text Placeholder 7"/>
          <p:cNvSpPr>
            <a:spLocks noGrp="1"/>
          </p:cNvSpPr>
          <p:nvPr>
            <p:ph type="body" sz="quarter" idx="12"/>
          </p:nvPr>
        </p:nvSpPr>
        <p:spPr>
          <a:xfrm>
            <a:off x="628651" y="1238597"/>
            <a:ext cx="78866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2"/>
          <p:cNvSpPr>
            <a:spLocks noGrp="1"/>
          </p:cNvSpPr>
          <p:nvPr>
            <p:ph type="ftr" sz="quarter" idx="13"/>
          </p:nvPr>
        </p:nvSpPr>
        <p:spPr/>
        <p:txBody>
          <a:bodyPr/>
          <a:lstStyle>
            <a:lvl1pPr>
              <a:defRPr>
                <a:solidFill>
                  <a:srgbClr val="C00000"/>
                </a:solidFill>
              </a:defRPr>
            </a:lvl1pPr>
          </a:lstStyle>
          <a:p>
            <a:endParaRPr lang="en-US"/>
          </a:p>
        </p:txBody>
      </p:sp>
      <p:sp>
        <p:nvSpPr>
          <p:cNvPr id="6" name="Slide Number Placeholder 3"/>
          <p:cNvSpPr>
            <a:spLocks noGrp="1"/>
          </p:cNvSpPr>
          <p:nvPr>
            <p:ph type="sldNum" sz="quarter" idx="14"/>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9A719E-0F86-46F8-88E0-17126B08B1E5}"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69F6B-3BE8-4EC0-A3A2-F2064F498C61}"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15AA9-465A-491B-90B8-6F945C5EC580}"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41475-B0DF-48FE-A79C-3BC778C630B0}" type="datetime1">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3DF67-D15A-4B96-A823-85516579DD53}" type="datetime1">
              <a:rPr lang="en-US" smtClean="0"/>
              <a:t>7/20/2020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1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33F7E6-933A-4B5C-962A-984875755503}" type="datetime1">
              <a:rPr lang="en-US" smtClean="0"/>
              <a:t>7/20/2020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CE3EA8D9-F64F-490A-8547-86219CE8DFE6}"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CE78C-EFB0-476D-ADCB-B0A3520800BD}" type="datetime1">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17DC2ABA-B63C-4C25-B87F-8AD0212ADDC5}" type="datetime1">
              <a:rPr lang="en-US" smtClean="0"/>
              <a:t>7/20/2020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53204-58F2-41B0-9FD7-C8FCEE46AF92}" type="datetime1">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CE78C-EFB0-476D-ADCB-B0A3520800BD}" type="datetime1">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5246E-DF68-4ABA-82C6-00B222F6335E}"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722D9-F292-4C57-9261-EF31506240EC}"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9A719E-0F86-46F8-88E0-17126B08B1E5}"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69F6B-3BE8-4EC0-A3A2-F2064F498C61}"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15AA9-465A-491B-90B8-6F945C5EC580}"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41475-B0DF-48FE-A79C-3BC778C630B0}" type="datetime1">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3DF67-D15A-4B96-A823-85516579DD53}" type="datetime1">
              <a:rPr lang="en-US" smtClean="0"/>
              <a:t>7/20/2020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5246E-DF68-4ABA-82C6-00B222F6335E}"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33F7E6-933A-4B5C-962A-984875755503}" type="datetime1">
              <a:rPr lang="en-US" smtClean="0"/>
              <a:t>7/20/2020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17DC2ABA-B63C-4C25-B87F-8AD0212ADDC5}" type="datetime1">
              <a:rPr lang="en-US" smtClean="0"/>
              <a:t>7/20/2020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53204-58F2-41B0-9FD7-C8FCEE46AF92}" type="datetime1">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CE78C-EFB0-476D-ADCB-B0A3520800BD}" type="datetime1">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5246E-DF68-4ABA-82C6-00B222F6335E}"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722D9-F292-4C57-9261-EF31506240EC}"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9A719E-0F86-46F8-88E0-17126B08B1E5}"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69F6B-3BE8-4EC0-A3A2-F2064F498C61}"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15AA9-465A-491B-90B8-6F945C5EC580}"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41475-B0DF-48FE-A79C-3BC778C630B0}" type="datetime1">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722D9-F292-4C57-9261-EF31506240EC}"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3DF67-D15A-4B96-A823-85516579DD53}" type="datetime1">
              <a:rPr lang="en-US" smtClean="0"/>
              <a:t>7/20/2020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33F7E6-933A-4B5C-962A-984875755503}" type="datetime1">
              <a:rPr lang="en-US" smtClean="0"/>
              <a:t>7/20/2020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17DC2ABA-B63C-4C25-B87F-8AD0212ADDC5}" type="datetime1">
              <a:rPr lang="en-US" smtClean="0"/>
              <a:t>7/20/2020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53204-58F2-41B0-9FD7-C8FCEE46AF92}" type="datetime1">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CE78C-EFB0-476D-ADCB-B0A3520800BD}" type="datetime1">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5246E-DF68-4ABA-82C6-00B222F6335E}"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722D9-F292-4C57-9261-EF31506240EC}"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9A719E-0F86-46F8-88E0-17126B08B1E5}"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69F6B-3BE8-4EC0-A3A2-F2064F498C61}"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15AA9-465A-491B-90B8-6F945C5EC580}"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9A719E-0F86-46F8-88E0-17126B08B1E5}"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41475-B0DF-48FE-A79C-3BC778C630B0}" type="datetime1">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3DF67-D15A-4B96-A823-85516579DD53}" type="datetime1">
              <a:rPr lang="en-US" smtClean="0"/>
              <a:t>7/20/2020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33F7E6-933A-4B5C-962A-984875755503}" type="datetime1">
              <a:rPr lang="en-US" smtClean="0"/>
              <a:t>7/20/2020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17DC2ABA-B63C-4C25-B87F-8AD0212ADDC5}" type="datetime1">
              <a:rPr lang="en-US" smtClean="0"/>
              <a:t>7/20/2020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53204-58F2-41B0-9FD7-C8FCEE46AF92}" type="datetime1">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CE78C-EFB0-476D-ADCB-B0A3520800BD}" type="datetime1">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5246E-DF68-4ABA-82C6-00B222F6335E}"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722D9-F292-4C57-9261-EF31506240EC}" type="datetime1">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69F6B-3BE8-4EC0-A3A2-F2064F498C61}"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15AA9-465A-491B-90B8-6F945C5EC580}"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41475-B0DF-48FE-A79C-3BC778C630B0}" type="datetime1">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3DF67-D15A-4B96-A823-85516579DD53}" type="datetime1">
              <a:rPr lang="en-US" smtClean="0"/>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33F7E6-933A-4B5C-962A-984875755503}" type="datetime1">
              <a:rPr lang="en-US" smtClean="0"/>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17DC2ABA-B63C-4C25-B87F-8AD0212ADDC5}" type="datetime1">
              <a:rPr lang="en-US" smtClean="0"/>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6E852BB0-438E-4A0D-A0F9-CB5B886D9529}"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53204-58F2-41B0-9FD7-C8FCEE46AF92}" type="datetime1">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CE78C-EFB0-476D-ADCB-B0A3520800BD}" type="datetime1">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5246E-DF68-4ABA-82C6-00B222F6335E}"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722D9-F292-4C57-9261-EF31506240EC}"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9A719E-0F86-46F8-88E0-17126B08B1E5}"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69F6B-3BE8-4EC0-A3A2-F2064F498C61}"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15AA9-465A-491B-90B8-6F945C5EC580}"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41475-B0DF-48FE-A79C-3BC778C630B0}" type="datetime1">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3DF67-D15A-4B96-A823-85516579DD53}" type="datetime1">
              <a:rPr lang="en-US" smtClean="0"/>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33F7E6-933A-4B5C-962A-984875755503}" type="datetime1">
              <a:rPr lang="en-US" smtClean="0"/>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C9DDB76F-F11E-4670-87B4-8C15337BA790}"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17DC2ABA-B63C-4C25-B87F-8AD0212ADDC5}" type="datetime1">
              <a:rPr lang="en-US" smtClean="0"/>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53204-58F2-41B0-9FD7-C8FCEE46AF92}" type="datetime1">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CE78C-EFB0-476D-ADCB-B0A3520800BD}" type="datetime1">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5246E-DF68-4ABA-82C6-00B222F6335E}"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722D9-F292-4C57-9261-EF31506240EC}"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9A719E-0F86-46F8-88E0-17126B08B1E5}"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69F6B-3BE8-4EC0-A3A2-F2064F498C61}"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15AA9-465A-491B-90B8-6F945C5EC580}"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41475-B0DF-48FE-A79C-3BC778C630B0}" type="datetime1">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3DF67-D15A-4B96-A823-85516579DD53}" type="datetime1">
              <a:rPr lang="en-US" smtClean="0"/>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8228FBCA-3E42-4931-9075-B16A1C829C58}"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33F7E6-933A-4B5C-962A-984875755503}" type="datetime1">
              <a:rPr lang="en-US" smtClean="0"/>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17DC2ABA-B63C-4C25-B87F-8AD0212ADDC5}" type="datetime1">
              <a:rPr lang="en-US" smtClean="0"/>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53204-58F2-41B0-9FD7-C8FCEE46AF92}" type="datetime1">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CE78C-EFB0-476D-ADCB-B0A3520800BD}" type="datetime1">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5246E-DF68-4ABA-82C6-00B222F6335E}"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722D9-F292-4C57-9261-EF31506240EC}" type="datetime1">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14638" y="5251450"/>
            <a:ext cx="3514725" cy="1066800"/>
          </a:xfrm>
          <a:prstGeom prst="rect">
            <a:avLst/>
          </a:prstGeom>
          <a:noFill/>
          <a:ln w="9525">
            <a:noFill/>
            <a:miter lim="800000"/>
          </a:ln>
        </p:spPr>
      </p:pic>
      <p:sp>
        <p:nvSpPr>
          <p:cNvPr id="2" name="Title 1"/>
          <p:cNvSpPr>
            <a:spLocks noGrp="1"/>
          </p:cNvSpPr>
          <p:nvPr>
            <p:ph type="ctrTitle"/>
          </p:nvPr>
        </p:nvSpPr>
        <p:spPr>
          <a:xfrm>
            <a:off x="1143000" y="1122363"/>
            <a:ext cx="6858000" cy="2387600"/>
          </a:xfrm>
        </p:spPr>
        <p:txBody>
          <a:bodyPr anchor="b"/>
          <a:lstStyle>
            <a:lvl1pPr algn="ctr">
              <a:defRPr sz="6000">
                <a:solidFill>
                  <a:srgbClr val="C00000"/>
                </a:solidFill>
              </a:defRPr>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5" name="Footer Placeholder 4"/>
          <p:cNvSpPr>
            <a:spLocks noGrp="1"/>
          </p:cNvSpPr>
          <p:nvPr>
            <p:ph type="ftr" sz="quarter" idx="10"/>
          </p:nvPr>
        </p:nvSpPr>
        <p:spPr>
          <a:xfrm>
            <a:off x="429817" y="6356351"/>
            <a:ext cx="7450931"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554"/>
          <a:stretch>
            <a:fillRect/>
          </a:stretch>
        </p:blipFill>
        <p:spPr bwMode="auto">
          <a:xfrm>
            <a:off x="8354616" y="-15875"/>
            <a:ext cx="789384" cy="1066800"/>
          </a:xfrm>
          <a:prstGeom prst="rect">
            <a:avLst/>
          </a:prstGeom>
          <a:noFill/>
          <a:ln w="9525">
            <a:noFill/>
            <a:miter lim="800000"/>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a:xfrm>
            <a:off x="628651" y="6356351"/>
            <a:ext cx="7252097"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09875" y="207963"/>
            <a:ext cx="3514725" cy="1066800"/>
          </a:xfrm>
          <a:prstGeom prst="rect">
            <a:avLst/>
          </a:prstGeom>
          <a:noFill/>
          <a:ln w="9525">
            <a:noFill/>
            <a:miter lim="800000"/>
          </a:ln>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0"/>
          </p:nvPr>
        </p:nvSpPr>
        <p:spPr>
          <a:xfrm>
            <a:off x="623888" y="6356351"/>
            <a:ext cx="6869906"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376"/>
          <a:stretch>
            <a:fillRect/>
          </a:stretch>
        </p:blipFill>
        <p:spPr bwMode="auto">
          <a:xfrm>
            <a:off x="8348662" y="0"/>
            <a:ext cx="795338" cy="1066800"/>
          </a:xfrm>
          <a:prstGeom prst="rect">
            <a:avLst/>
          </a:prstGeom>
          <a:noFill/>
          <a:ln w="9525">
            <a:noFill/>
            <a:miter lim="800000"/>
          </a:ln>
        </p:spPr>
      </p:pic>
      <p:sp>
        <p:nvSpPr>
          <p:cNvPr id="2" name="Title 1"/>
          <p:cNvSpPr>
            <a:spLocks noGrp="1"/>
          </p:cNvSpPr>
          <p:nvPr>
            <p:ph type="title"/>
          </p:nvPr>
        </p:nvSpPr>
        <p:spPr>
          <a:xfrm>
            <a:off x="628650" y="365126"/>
            <a:ext cx="7886700" cy="685772"/>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230285"/>
            <a:ext cx="3886200" cy="49466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246187"/>
            <a:ext cx="3886200" cy="4930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Date Placeholder 4"/>
          <p:cNvSpPr>
            <a:spLocks noGrp="1"/>
          </p:cNvSpPr>
          <p:nvPr>
            <p:ph type="dt" sz="half" idx="10"/>
          </p:nvPr>
        </p:nvSpPr>
        <p:spPr>
          <a:xfrm>
            <a:off x="628650" y="6356351"/>
            <a:ext cx="692944" cy="365125"/>
          </a:xfrm>
          <a:prstGeom prst="rect">
            <a:avLst/>
          </a:prstGeom>
        </p:spPr>
        <p:txBody>
          <a:bodyPr/>
          <a:lstStyle>
            <a:defPPr>
              <a:defRPr lang="en-US"/>
            </a:defPPr>
            <a:lvl1pPr marL="0" algn="l" defTabSz="914400" rtl="0" eaLnBrk="1" fontAlgn="auto" latinLnBrk="0" hangingPunct="1">
              <a:spcBef>
                <a:spcPct val="0"/>
              </a:spcBef>
              <a:spcAft>
                <a:spcPct val="0"/>
              </a:spcAft>
              <a:defRPr sz="1800" kern="1200">
                <a:solidFill>
                  <a:schemeClr val="tx1"/>
                </a:solidFill>
                <a:latin typeface="+mn-lt"/>
                <a:ea typeface="+mn-ea"/>
                <a:cs typeface="+mn-cs"/>
              </a:defRPr>
            </a:lvl1pPr>
          </a:lstStyle>
          <a:p>
            <a:fld id="{1D8BD707-D9CF-40AE-B4C6-C98DA3205C09}" type="datetimeFigureOut">
              <a:rPr lang="en-US" smtClean="0"/>
              <a:t>9/17/2019</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4E434B07-A63F-4266-87DD-866972B86BF2}"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pic>
        <p:nvPicPr>
          <p:cNvPr id="7"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365126"/>
            <a:ext cx="7886700" cy="699295"/>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107591"/>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098190"/>
            <a:ext cx="3868340"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107591"/>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098190"/>
            <a:ext cx="3887391"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8" name="Footer Placeholder 7"/>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9" name="Slide Number Placeholder 8"/>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pic>
        <p:nvPicPr>
          <p:cNvPr id="3"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8650" y="365126"/>
            <a:ext cx="7886700" cy="699295"/>
          </a:xfrm>
        </p:spPr>
        <p:txBody>
          <a:bodyPr/>
          <a:lstStyle/>
          <a:p>
            <a:r>
              <a:rPr lang="en-US" smtClean="0"/>
              <a:t>Click to edit Master title style</a:t>
            </a:r>
            <a:endParaRPr lang="en-AU"/>
          </a:p>
        </p:txBody>
      </p:sp>
      <p:sp>
        <p:nvSpPr>
          <p:cNvPr id="4" name="Footer Placeholder 3"/>
          <p:cNvSpPr>
            <a:spLocks noGrp="1"/>
          </p:cNvSpPr>
          <p:nvPr>
            <p:ph type="ftr" sz="quarter" idx="10"/>
          </p:nvPr>
        </p:nvSpPr>
        <p:spPr/>
        <p:txBody>
          <a:bodyPr/>
          <a:lstStyle>
            <a:lvl1pPr>
              <a:defRPr>
                <a:solidFill>
                  <a:srgbClr val="C00000"/>
                </a:solidFill>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pic>
        <p:nvPicPr>
          <p:cNvPr id="2"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3" name="Footer Placeholder 2"/>
          <p:cNvSpPr>
            <a:spLocks noGrp="1"/>
          </p:cNvSpPr>
          <p:nvPr>
            <p:ph type="ftr" sz="quarter" idx="10"/>
          </p:nvPr>
        </p:nvSpPr>
        <p:spPr>
          <a:xfrm>
            <a:off x="635794" y="6356351"/>
            <a:ext cx="6858000" cy="365125"/>
          </a:xfrm>
        </p:spPr>
        <p:txBody>
          <a:bodyPr/>
          <a:lstStyle>
            <a:lvl1pPr>
              <a:defRPr>
                <a:solidFill>
                  <a:srgbClr val="C00000"/>
                </a:solidFill>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1"/>
            <a:ext cx="800100" cy="1065213"/>
          </a:xfrm>
          <a:prstGeom prst="rect">
            <a:avLst/>
          </a:prstGeom>
          <a:noFill/>
          <a:ln w="9525">
            <a:noFill/>
            <a:miter lim="800000"/>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58738"/>
            <a:ext cx="800100" cy="1065213"/>
          </a:xfrm>
          <a:prstGeom prst="rect">
            <a:avLst/>
          </a:prstGeom>
          <a:noFill/>
          <a:ln w="9525">
            <a:noFill/>
            <a:miter lim="800000"/>
          </a:ln>
        </p:spPr>
      </p:pic>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ferences">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8" name="Text Placeholder 7"/>
          <p:cNvSpPr>
            <a:spLocks noGrp="1"/>
          </p:cNvSpPr>
          <p:nvPr>
            <p:ph type="body" sz="quarter" idx="12"/>
          </p:nvPr>
        </p:nvSpPr>
        <p:spPr>
          <a:xfrm>
            <a:off x="628651" y="1238597"/>
            <a:ext cx="78866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2"/>
          <p:cNvSpPr>
            <a:spLocks noGrp="1"/>
          </p:cNvSpPr>
          <p:nvPr>
            <p:ph type="ftr" sz="quarter" idx="13"/>
          </p:nvPr>
        </p:nvSpPr>
        <p:spPr/>
        <p:txBody>
          <a:bodyPr/>
          <a:lstStyle>
            <a:lvl1pPr>
              <a:defRPr>
                <a:solidFill>
                  <a:srgbClr val="C00000"/>
                </a:solidFill>
              </a:defRPr>
            </a:lvl1pPr>
          </a:lstStyle>
          <a:p>
            <a:endParaRPr lang="en-US"/>
          </a:p>
        </p:txBody>
      </p:sp>
      <p:sp>
        <p:nvSpPr>
          <p:cNvPr id="6" name="Slide Number Placeholder 3"/>
          <p:cNvSpPr>
            <a:spLocks noGrp="1"/>
          </p:cNvSpPr>
          <p:nvPr>
            <p:ph type="sldNum" sz="quarter" idx="14"/>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14638" y="5251450"/>
            <a:ext cx="3514725" cy="1066800"/>
          </a:xfrm>
          <a:prstGeom prst="rect">
            <a:avLst/>
          </a:prstGeom>
          <a:noFill/>
          <a:ln w="9525">
            <a:noFill/>
            <a:miter lim="800000"/>
          </a:ln>
        </p:spPr>
      </p:pic>
      <p:sp>
        <p:nvSpPr>
          <p:cNvPr id="2" name="Title 1"/>
          <p:cNvSpPr>
            <a:spLocks noGrp="1"/>
          </p:cNvSpPr>
          <p:nvPr>
            <p:ph type="ctrTitle"/>
          </p:nvPr>
        </p:nvSpPr>
        <p:spPr>
          <a:xfrm>
            <a:off x="1143000" y="1122363"/>
            <a:ext cx="6858000" cy="2387600"/>
          </a:xfrm>
        </p:spPr>
        <p:txBody>
          <a:bodyPr anchor="b"/>
          <a:lstStyle>
            <a:lvl1pPr algn="ctr">
              <a:defRPr sz="6000">
                <a:solidFill>
                  <a:srgbClr val="C00000"/>
                </a:solidFill>
              </a:defRPr>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5" name="Footer Placeholder 4"/>
          <p:cNvSpPr>
            <a:spLocks noGrp="1"/>
          </p:cNvSpPr>
          <p:nvPr>
            <p:ph type="ftr" sz="quarter" idx="10"/>
          </p:nvPr>
        </p:nvSpPr>
        <p:spPr>
          <a:xfrm>
            <a:off x="429817" y="6356351"/>
            <a:ext cx="7450931"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554"/>
          <a:stretch>
            <a:fillRect/>
          </a:stretch>
        </p:blipFill>
        <p:spPr bwMode="auto">
          <a:xfrm>
            <a:off x="8354616" y="-15875"/>
            <a:ext cx="789384" cy="1066800"/>
          </a:xfrm>
          <a:prstGeom prst="rect">
            <a:avLst/>
          </a:prstGeom>
          <a:noFill/>
          <a:ln w="9525">
            <a:noFill/>
            <a:miter lim="800000"/>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a:xfrm>
            <a:off x="628651" y="6356351"/>
            <a:ext cx="7252097"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D0310DEB-820D-404C-9DC9-33B17A738447}"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tretch>
            <a:fillRect/>
          </a:stretch>
        </p:blipFill>
        <p:spPr bwMode="auto">
          <a:xfrm>
            <a:off x="2809875" y="207963"/>
            <a:ext cx="3514725" cy="1066800"/>
          </a:xfrm>
          <a:prstGeom prst="rect">
            <a:avLst/>
          </a:prstGeom>
          <a:noFill/>
          <a:ln w="9525">
            <a:noFill/>
            <a:miter lim="800000"/>
          </a:ln>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0"/>
          </p:nvPr>
        </p:nvSpPr>
        <p:spPr>
          <a:xfrm>
            <a:off x="623888" y="6356351"/>
            <a:ext cx="6869906" cy="365125"/>
          </a:xfrm>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376"/>
          <a:stretch>
            <a:fillRect/>
          </a:stretch>
        </p:blipFill>
        <p:spPr bwMode="auto">
          <a:xfrm>
            <a:off x="8348662" y="0"/>
            <a:ext cx="795338" cy="1066800"/>
          </a:xfrm>
          <a:prstGeom prst="rect">
            <a:avLst/>
          </a:prstGeom>
          <a:noFill/>
          <a:ln w="9525">
            <a:noFill/>
            <a:miter lim="800000"/>
          </a:ln>
        </p:spPr>
      </p:pic>
      <p:sp>
        <p:nvSpPr>
          <p:cNvPr id="2" name="Title 1"/>
          <p:cNvSpPr>
            <a:spLocks noGrp="1"/>
          </p:cNvSpPr>
          <p:nvPr>
            <p:ph type="title"/>
          </p:nvPr>
        </p:nvSpPr>
        <p:spPr>
          <a:xfrm>
            <a:off x="628650" y="365126"/>
            <a:ext cx="7886700" cy="685772"/>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230285"/>
            <a:ext cx="3886200" cy="49466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246187"/>
            <a:ext cx="3886200" cy="4930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Date Placeholder 4"/>
          <p:cNvSpPr>
            <a:spLocks noGrp="1"/>
          </p:cNvSpPr>
          <p:nvPr>
            <p:ph type="dt" sz="half" idx="10"/>
          </p:nvPr>
        </p:nvSpPr>
        <p:spPr>
          <a:xfrm>
            <a:off x="628650" y="6356351"/>
            <a:ext cx="692944" cy="365125"/>
          </a:xfrm>
          <a:prstGeom prst="rect">
            <a:avLst/>
          </a:prstGeom>
        </p:spPr>
        <p:txBody>
          <a:bodyPr/>
          <a:lstStyle>
            <a:defPPr>
              <a:defRPr lang="en-US"/>
            </a:defPPr>
            <a:lvl1pPr marL="0" algn="l" defTabSz="914400" rtl="0" eaLnBrk="1" fontAlgn="auto" latinLnBrk="0" hangingPunct="1">
              <a:spcBef>
                <a:spcPct val="0"/>
              </a:spcBef>
              <a:spcAft>
                <a:spcPct val="0"/>
              </a:spcAft>
              <a:defRPr sz="1800" kern="1200">
                <a:solidFill>
                  <a:schemeClr val="tx1"/>
                </a:solidFill>
                <a:latin typeface="+mn-lt"/>
                <a:ea typeface="+mn-ea"/>
                <a:cs typeface="+mn-cs"/>
              </a:defRPr>
            </a:lvl1pPr>
          </a:lstStyle>
          <a:p>
            <a:fld id="{1D8BD707-D9CF-40AE-B4C6-C98DA3205C09}" type="datetimeFigureOut">
              <a:rPr lang="en-US" smtClean="0"/>
              <a:t>9/17/2019</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pic>
        <p:nvPicPr>
          <p:cNvPr id="7"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365126"/>
            <a:ext cx="7886700" cy="699295"/>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107591"/>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098190"/>
            <a:ext cx="3868340"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107591"/>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098190"/>
            <a:ext cx="3887391" cy="40914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8" name="Footer Placeholder 7"/>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9" name="Slide Number Placeholder 8"/>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pic>
        <p:nvPicPr>
          <p:cNvPr id="3"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8650" y="365126"/>
            <a:ext cx="7886700" cy="699295"/>
          </a:xfrm>
        </p:spPr>
        <p:txBody>
          <a:bodyPr/>
          <a:lstStyle/>
          <a:p>
            <a:r>
              <a:rPr lang="en-US" smtClean="0"/>
              <a:t>Click to edit Master title style</a:t>
            </a:r>
            <a:endParaRPr lang="en-AU"/>
          </a:p>
        </p:txBody>
      </p:sp>
      <p:sp>
        <p:nvSpPr>
          <p:cNvPr id="4" name="Footer Placeholder 3"/>
          <p:cNvSpPr>
            <a:spLocks noGrp="1"/>
          </p:cNvSpPr>
          <p:nvPr>
            <p:ph type="ftr" sz="quarter" idx="10"/>
          </p:nvPr>
        </p:nvSpPr>
        <p:spPr/>
        <p:txBody>
          <a:bodyPr/>
          <a:lstStyle>
            <a:lvl1pPr>
              <a:defRPr>
                <a:solidFill>
                  <a:srgbClr val="C00000"/>
                </a:solidFill>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pic>
        <p:nvPicPr>
          <p:cNvPr id="2"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3" name="Footer Placeholder 2"/>
          <p:cNvSpPr>
            <a:spLocks noGrp="1"/>
          </p:cNvSpPr>
          <p:nvPr>
            <p:ph type="ftr" sz="quarter" idx="10"/>
          </p:nvPr>
        </p:nvSpPr>
        <p:spPr>
          <a:xfrm>
            <a:off x="635794" y="6356351"/>
            <a:ext cx="6858000" cy="365125"/>
          </a:xfrm>
        </p:spPr>
        <p:txBody>
          <a:bodyPr/>
          <a:lstStyle>
            <a:lvl1pPr>
              <a:defRPr>
                <a:solidFill>
                  <a:srgbClr val="C00000"/>
                </a:solidFill>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pic>
        <p:nvPicPr>
          <p:cNvPr id="5"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0"/>
          </p:nvPr>
        </p:nvSpPr>
        <p:spPr>
          <a:xfrm>
            <a:off x="629841" y="6356351"/>
            <a:ext cx="6863953" cy="365125"/>
          </a:xfrm>
        </p:spPr>
        <p:txBody>
          <a:bodyPr/>
          <a:lstStyle>
            <a:lvl1pPr>
              <a:defRPr>
                <a:solidFill>
                  <a:srgbClr val="C00000"/>
                </a:solidFill>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1"/>
            <a:ext cx="800100" cy="1065213"/>
          </a:xfrm>
          <a:prstGeom prst="rect">
            <a:avLst/>
          </a:prstGeom>
          <a:noFill/>
          <a:ln w="9525">
            <a:noFill/>
            <a:miter lim="800000"/>
          </a:ln>
        </p:spPr>
      </p:pic>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b="77281"/>
          <a:stretch>
            <a:fillRect/>
          </a:stretch>
        </p:blipFill>
        <p:spPr bwMode="auto">
          <a:xfrm>
            <a:off x="8343900" y="-58738"/>
            <a:ext cx="800100" cy="1065213"/>
          </a:xfrm>
          <a:prstGeom prst="rect">
            <a:avLst/>
          </a:prstGeom>
          <a:noFill/>
          <a:ln w="9525">
            <a:noFill/>
            <a:miter lim="800000"/>
          </a:ln>
        </p:spPr>
      </p:pic>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ferences">
    <p:spTree>
      <p:nvGrpSpPr>
        <p:cNvPr id="1" name=""/>
        <p:cNvGrpSpPr/>
        <p:nvPr/>
      </p:nvGrpSpPr>
      <p:grpSpPr>
        <a:xfrm>
          <a:off x="0" y="0"/>
          <a:ext cx="0" cy="0"/>
        </a:xfrm>
      </p:grpSpPr>
      <p:pic>
        <p:nvPicPr>
          <p:cNvPr id="4" name="Picture 2" descr="K L University Logo"/>
          <p:cNvPicPr>
            <a:picLocks noChangeAspect="1" noChangeArrowheads="1"/>
          </p:cNvPicPr>
          <p:nvPr/>
        </p:nvPicPr>
        <p:blipFill>
          <a:blip r:embed="rId1"/>
          <a:srcRect r="77281"/>
          <a:stretch>
            <a:fillRect/>
          </a:stretch>
        </p:blipFill>
        <p:spPr bwMode="auto">
          <a:xfrm>
            <a:off x="8345091" y="-1588"/>
            <a:ext cx="798909" cy="1066801"/>
          </a:xfrm>
          <a:prstGeom prst="rect">
            <a:avLst/>
          </a:prstGeom>
          <a:noFill/>
          <a:ln w="9525">
            <a:noFill/>
            <a:miter lim="800000"/>
          </a:ln>
        </p:spPr>
      </p:pic>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8" name="Text Placeholder 7"/>
          <p:cNvSpPr>
            <a:spLocks noGrp="1"/>
          </p:cNvSpPr>
          <p:nvPr>
            <p:ph type="body" sz="quarter" idx="12"/>
          </p:nvPr>
        </p:nvSpPr>
        <p:spPr>
          <a:xfrm>
            <a:off x="628651" y="1238597"/>
            <a:ext cx="78866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2"/>
          <p:cNvSpPr>
            <a:spLocks noGrp="1"/>
          </p:cNvSpPr>
          <p:nvPr>
            <p:ph type="ftr" sz="quarter" idx="13"/>
          </p:nvPr>
        </p:nvSpPr>
        <p:spPr/>
        <p:txBody>
          <a:bodyPr/>
          <a:lstStyle>
            <a:lvl1pPr>
              <a:defRPr>
                <a:solidFill>
                  <a:srgbClr val="C00000"/>
                </a:solidFill>
              </a:defRPr>
            </a:lvl1pPr>
          </a:lstStyle>
          <a:p>
            <a:endParaRPr lang="en-US"/>
          </a:p>
        </p:txBody>
      </p:sp>
      <p:sp>
        <p:nvSpPr>
          <p:cNvPr id="6" name="Slide Number Placeholder 3"/>
          <p:cNvSpPr>
            <a:spLocks noGrp="1"/>
          </p:cNvSpPr>
          <p:nvPr>
            <p:ph type="sldNum" sz="quarter" idx="14"/>
          </p:nvPr>
        </p:nvSpPr>
        <p:spPr/>
        <p:txBody>
          <a:bodyPr/>
          <a:lstStyle>
            <a:lvl1pPr>
              <a:defRPr/>
            </a:lvl1pPr>
          </a:lstStyle>
          <a:p>
            <a:fld id="{B6F15528-21DE-4FAA-801E-634DDDAF4B2B}" type="slidenum">
              <a:rPr lang="en-US" smtClean="0"/>
              <a:t>‹#›</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DC05ACB3-20DD-4B6D-92AC-8337D60FEA2D}"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9A719E-0F86-46F8-88E0-17126B08B1E5}"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69F6B-3BE8-4EC0-A3A2-F2064F498C61}"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15AA9-465A-491B-90B8-6F945C5EC580}"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41475-B0DF-48FE-A79C-3BC778C630B0}" type="datetime1">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3DF67-D15A-4B96-A823-85516579DD53}" type="datetime1">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33F7E6-933A-4B5C-962A-984875755503}" type="datetime1">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17DC2ABA-B63C-4C25-B87F-8AD0212ADDC5}" type="datetime1">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53204-58F2-41B0-9FD7-C8FCEE46AF92}" type="datetime1">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CE78C-EFB0-476D-ADCB-B0A3520800BD}" type="datetime1">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C5246E-DF68-4ABA-82C6-00B222F6335E}"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C53E48A8-0F0D-4B74-9629-27AFF912CCD3}"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722D9-F292-4C57-9261-EF31506240EC}"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9A719E-0F86-46F8-88E0-17126B08B1E5}"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69F6B-3BE8-4EC0-A3A2-F2064F498C61}"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15AA9-465A-491B-90B8-6F945C5EC580}"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41475-B0DF-48FE-A79C-3BC778C630B0}" type="datetime1">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3DF67-D15A-4B96-A823-85516579DD53}" type="datetime1">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33F7E6-933A-4B5C-962A-984875755503}" type="datetime1">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17DC2ABA-B63C-4C25-B87F-8AD0212ADDC5}" type="datetime1">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53204-58F2-41B0-9FD7-C8FCEE46AF92}" type="datetime1">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BCE78C-EFB0-476D-ADCB-B0A3520800BD}" type="datetime1">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5365-5F6A-452D-93C0-F7A4ED28E52B}"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10.xml.rels>&#65279;<?xml version="1.0" encoding="utf-8" standalone="yes"?><Relationships xmlns="http://schemas.openxmlformats.org/package/2006/relationships"><Relationship Id="rId1" Type="http://schemas.openxmlformats.org/officeDocument/2006/relationships/slideLayout" Target="../slideLayouts/slideLayout102.xml" /><Relationship Id="rId10" Type="http://schemas.openxmlformats.org/officeDocument/2006/relationships/slideLayout" Target="../slideLayouts/slideLayout111.xml" /><Relationship Id="rId11" Type="http://schemas.openxmlformats.org/officeDocument/2006/relationships/slideLayout" Target="../slideLayouts/slideLayout112.xml" /><Relationship Id="rId12" Type="http://schemas.openxmlformats.org/officeDocument/2006/relationships/slideLayout" Target="../slideLayouts/slideLayout113.xml" /><Relationship Id="rId13" Type="http://schemas.openxmlformats.org/officeDocument/2006/relationships/theme" Target="../theme/theme10.xml" /><Relationship Id="rId2" Type="http://schemas.openxmlformats.org/officeDocument/2006/relationships/slideLayout" Target="../slideLayouts/slideLayout103.xml" /><Relationship Id="rId3" Type="http://schemas.openxmlformats.org/officeDocument/2006/relationships/slideLayout" Target="../slideLayouts/slideLayout104.xml" /><Relationship Id="rId4" Type="http://schemas.openxmlformats.org/officeDocument/2006/relationships/slideLayout" Target="../slideLayouts/slideLayout105.xml" /><Relationship Id="rId5" Type="http://schemas.openxmlformats.org/officeDocument/2006/relationships/slideLayout" Target="../slideLayouts/slideLayout106.xml" /><Relationship Id="rId6" Type="http://schemas.openxmlformats.org/officeDocument/2006/relationships/slideLayout" Target="../slideLayouts/slideLayout107.xml" /><Relationship Id="rId7" Type="http://schemas.openxmlformats.org/officeDocument/2006/relationships/slideLayout" Target="../slideLayouts/slideLayout108.xml" /><Relationship Id="rId8" Type="http://schemas.openxmlformats.org/officeDocument/2006/relationships/slideLayout" Target="../slideLayouts/slideLayout109.xml" /><Relationship Id="rId9" Type="http://schemas.openxmlformats.org/officeDocument/2006/relationships/slideLayout" Target="../slideLayouts/slideLayout110.xml" /></Relationships>
</file>

<file path=ppt/slideMasters/_rels/slideMaster11.xml.rels>&#65279;<?xml version="1.0" encoding="utf-8" standalone="yes"?><Relationships xmlns="http://schemas.openxmlformats.org/package/2006/relationships"><Relationship Id="rId1" Type="http://schemas.openxmlformats.org/officeDocument/2006/relationships/slideLayout" Target="../slideLayouts/slideLayout114.xml" /><Relationship Id="rId10" Type="http://schemas.openxmlformats.org/officeDocument/2006/relationships/slideLayout" Target="../slideLayouts/slideLayout123.xml" /><Relationship Id="rId11" Type="http://schemas.openxmlformats.org/officeDocument/2006/relationships/slideLayout" Target="../slideLayouts/slideLayout124.xml" /><Relationship Id="rId12" Type="http://schemas.openxmlformats.org/officeDocument/2006/relationships/slideLayout" Target="../slideLayouts/slideLayout125.xml" /><Relationship Id="rId13" Type="http://schemas.openxmlformats.org/officeDocument/2006/relationships/theme" Target="../theme/theme11.xml" /><Relationship Id="rId2" Type="http://schemas.openxmlformats.org/officeDocument/2006/relationships/slideLayout" Target="../slideLayouts/slideLayout115.xml" /><Relationship Id="rId3" Type="http://schemas.openxmlformats.org/officeDocument/2006/relationships/slideLayout" Target="../slideLayouts/slideLayout116.xml" /><Relationship Id="rId4" Type="http://schemas.openxmlformats.org/officeDocument/2006/relationships/slideLayout" Target="../slideLayouts/slideLayout117.xml" /><Relationship Id="rId5" Type="http://schemas.openxmlformats.org/officeDocument/2006/relationships/slideLayout" Target="../slideLayouts/slideLayout118.xml" /><Relationship Id="rId6" Type="http://schemas.openxmlformats.org/officeDocument/2006/relationships/slideLayout" Target="../slideLayouts/slideLayout119.xml" /><Relationship Id="rId7" Type="http://schemas.openxmlformats.org/officeDocument/2006/relationships/slideLayout" Target="../slideLayouts/slideLayout120.xml" /><Relationship Id="rId8" Type="http://schemas.openxmlformats.org/officeDocument/2006/relationships/slideLayout" Target="../slideLayouts/slideLayout121.xml" /><Relationship Id="rId9" Type="http://schemas.openxmlformats.org/officeDocument/2006/relationships/slideLayout" Target="../slideLayouts/slideLayout122.xml" /></Relationships>
</file>

<file path=ppt/slideMasters/_rels/slideMaster12.xml.rels>&#65279;<?xml version="1.0" encoding="utf-8" standalone="yes"?><Relationships xmlns="http://schemas.openxmlformats.org/package/2006/relationships"><Relationship Id="rId1" Type="http://schemas.openxmlformats.org/officeDocument/2006/relationships/slideLayout" Target="../slideLayouts/slideLayout126.xml" /><Relationship Id="rId10" Type="http://schemas.openxmlformats.org/officeDocument/2006/relationships/slideLayout" Target="../slideLayouts/slideLayout135.xml" /><Relationship Id="rId11" Type="http://schemas.openxmlformats.org/officeDocument/2006/relationships/slideLayout" Target="../slideLayouts/slideLayout136.xml" /><Relationship Id="rId12" Type="http://schemas.openxmlformats.org/officeDocument/2006/relationships/theme" Target="../theme/theme12.xml" /><Relationship Id="rId2" Type="http://schemas.openxmlformats.org/officeDocument/2006/relationships/slideLayout" Target="../slideLayouts/slideLayout127.xml" /><Relationship Id="rId3" Type="http://schemas.openxmlformats.org/officeDocument/2006/relationships/slideLayout" Target="../slideLayouts/slideLayout128.xml" /><Relationship Id="rId4" Type="http://schemas.openxmlformats.org/officeDocument/2006/relationships/slideLayout" Target="../slideLayouts/slideLayout129.xml" /><Relationship Id="rId5" Type="http://schemas.openxmlformats.org/officeDocument/2006/relationships/slideLayout" Target="../slideLayouts/slideLayout130.xml" /><Relationship Id="rId6" Type="http://schemas.openxmlformats.org/officeDocument/2006/relationships/slideLayout" Target="../slideLayouts/slideLayout131.xml" /><Relationship Id="rId7" Type="http://schemas.openxmlformats.org/officeDocument/2006/relationships/slideLayout" Target="../slideLayouts/slideLayout132.xml" /><Relationship Id="rId8" Type="http://schemas.openxmlformats.org/officeDocument/2006/relationships/slideLayout" Target="../slideLayouts/slideLayout133.xml" /><Relationship Id="rId9" Type="http://schemas.openxmlformats.org/officeDocument/2006/relationships/slideLayout" Target="../slideLayouts/slideLayout134.xml" /></Relationships>
</file>

<file path=ppt/slideMasters/_rels/slideMaster13.xml.rels>&#65279;<?xml version="1.0" encoding="utf-8" standalone="yes"?><Relationships xmlns="http://schemas.openxmlformats.org/package/2006/relationships"><Relationship Id="rId1" Type="http://schemas.openxmlformats.org/officeDocument/2006/relationships/slideLayout" Target="../slideLayouts/slideLayout137.xml" /><Relationship Id="rId10" Type="http://schemas.openxmlformats.org/officeDocument/2006/relationships/slideLayout" Target="../slideLayouts/slideLayout146.xml" /><Relationship Id="rId11" Type="http://schemas.openxmlformats.org/officeDocument/2006/relationships/slideLayout" Target="../slideLayouts/slideLayout147.xml" /><Relationship Id="rId12" Type="http://schemas.openxmlformats.org/officeDocument/2006/relationships/theme" Target="../theme/theme13.xml" /><Relationship Id="rId2" Type="http://schemas.openxmlformats.org/officeDocument/2006/relationships/slideLayout" Target="../slideLayouts/slideLayout138.xml" /><Relationship Id="rId3" Type="http://schemas.openxmlformats.org/officeDocument/2006/relationships/slideLayout" Target="../slideLayouts/slideLayout139.xml" /><Relationship Id="rId4" Type="http://schemas.openxmlformats.org/officeDocument/2006/relationships/slideLayout" Target="../slideLayouts/slideLayout140.xml" /><Relationship Id="rId5" Type="http://schemas.openxmlformats.org/officeDocument/2006/relationships/slideLayout" Target="../slideLayouts/slideLayout141.xml" /><Relationship Id="rId6" Type="http://schemas.openxmlformats.org/officeDocument/2006/relationships/slideLayout" Target="../slideLayouts/slideLayout142.xml" /><Relationship Id="rId7" Type="http://schemas.openxmlformats.org/officeDocument/2006/relationships/slideLayout" Target="../slideLayouts/slideLayout143.xml" /><Relationship Id="rId8" Type="http://schemas.openxmlformats.org/officeDocument/2006/relationships/slideLayout" Target="../slideLayouts/slideLayout144.xml" /><Relationship Id="rId9" Type="http://schemas.openxmlformats.org/officeDocument/2006/relationships/slideLayout" Target="../slideLayouts/slideLayout145.xml" /></Relationships>
</file>

<file path=ppt/slideMasters/_rels/slideMaster14.xml.rels>&#65279;<?xml version="1.0" encoding="utf-8" standalone="yes"?><Relationships xmlns="http://schemas.openxmlformats.org/package/2006/relationships"><Relationship Id="rId1" Type="http://schemas.openxmlformats.org/officeDocument/2006/relationships/slideLayout" Target="../slideLayouts/slideLayout148.xml" /><Relationship Id="rId10" Type="http://schemas.openxmlformats.org/officeDocument/2006/relationships/slideLayout" Target="../slideLayouts/slideLayout157.xml" /><Relationship Id="rId11" Type="http://schemas.openxmlformats.org/officeDocument/2006/relationships/slideLayout" Target="../slideLayouts/slideLayout158.xml" /><Relationship Id="rId12" Type="http://schemas.openxmlformats.org/officeDocument/2006/relationships/theme" Target="../theme/theme14.xml" /><Relationship Id="rId2" Type="http://schemas.openxmlformats.org/officeDocument/2006/relationships/slideLayout" Target="../slideLayouts/slideLayout149.xml" /><Relationship Id="rId3" Type="http://schemas.openxmlformats.org/officeDocument/2006/relationships/slideLayout" Target="../slideLayouts/slideLayout150.xml" /><Relationship Id="rId4" Type="http://schemas.openxmlformats.org/officeDocument/2006/relationships/slideLayout" Target="../slideLayouts/slideLayout151.xml" /><Relationship Id="rId5" Type="http://schemas.openxmlformats.org/officeDocument/2006/relationships/slideLayout" Target="../slideLayouts/slideLayout152.xml" /><Relationship Id="rId6" Type="http://schemas.openxmlformats.org/officeDocument/2006/relationships/slideLayout" Target="../slideLayouts/slideLayout153.xml" /><Relationship Id="rId7" Type="http://schemas.openxmlformats.org/officeDocument/2006/relationships/slideLayout" Target="../slideLayouts/slideLayout154.xml" /><Relationship Id="rId8" Type="http://schemas.openxmlformats.org/officeDocument/2006/relationships/slideLayout" Target="../slideLayouts/slideLayout155.xml" /><Relationship Id="rId9" Type="http://schemas.openxmlformats.org/officeDocument/2006/relationships/slideLayout" Target="../slideLayouts/slideLayout156.xml" /></Relationships>
</file>

<file path=ppt/slideMasters/_rels/slideMaster15.xml.rels>&#65279;<?xml version="1.0" encoding="utf-8" standalone="yes"?><Relationships xmlns="http://schemas.openxmlformats.org/package/2006/relationships"><Relationship Id="rId1" Type="http://schemas.openxmlformats.org/officeDocument/2006/relationships/slideLayout" Target="../slideLayouts/slideLayout159.xml" /><Relationship Id="rId10" Type="http://schemas.openxmlformats.org/officeDocument/2006/relationships/slideLayout" Target="../slideLayouts/slideLayout168.xml" /><Relationship Id="rId11" Type="http://schemas.openxmlformats.org/officeDocument/2006/relationships/slideLayout" Target="../slideLayouts/slideLayout169.xml" /><Relationship Id="rId12" Type="http://schemas.openxmlformats.org/officeDocument/2006/relationships/theme" Target="../theme/theme15.xml" /><Relationship Id="rId2" Type="http://schemas.openxmlformats.org/officeDocument/2006/relationships/slideLayout" Target="../slideLayouts/slideLayout160.xml" /><Relationship Id="rId3" Type="http://schemas.openxmlformats.org/officeDocument/2006/relationships/slideLayout" Target="../slideLayouts/slideLayout161.xml" /><Relationship Id="rId4" Type="http://schemas.openxmlformats.org/officeDocument/2006/relationships/slideLayout" Target="../slideLayouts/slideLayout162.xml" /><Relationship Id="rId5" Type="http://schemas.openxmlformats.org/officeDocument/2006/relationships/slideLayout" Target="../slideLayouts/slideLayout163.xml" /><Relationship Id="rId6" Type="http://schemas.openxmlformats.org/officeDocument/2006/relationships/slideLayout" Target="../slideLayouts/slideLayout164.xml" /><Relationship Id="rId7" Type="http://schemas.openxmlformats.org/officeDocument/2006/relationships/slideLayout" Target="../slideLayouts/slideLayout165.xml" /><Relationship Id="rId8" Type="http://schemas.openxmlformats.org/officeDocument/2006/relationships/slideLayout" Target="../slideLayouts/slideLayout166.xml" /><Relationship Id="rId9" Type="http://schemas.openxmlformats.org/officeDocument/2006/relationships/slideLayout" Target="../slideLayouts/slideLayout167.xml" /></Relationships>
</file>

<file path=ppt/slideMasters/_rels/slideMaster16.xml.rels>&#65279;<?xml version="1.0" encoding="utf-8" standalone="yes"?><Relationships xmlns="http://schemas.openxmlformats.org/package/2006/relationships"><Relationship Id="rId1" Type="http://schemas.openxmlformats.org/officeDocument/2006/relationships/slideLayout" Target="../slideLayouts/slideLayout170.xml" /><Relationship Id="rId10" Type="http://schemas.openxmlformats.org/officeDocument/2006/relationships/slideLayout" Target="../slideLayouts/slideLayout179.xml" /><Relationship Id="rId11" Type="http://schemas.openxmlformats.org/officeDocument/2006/relationships/slideLayout" Target="../slideLayouts/slideLayout180.xml" /><Relationship Id="rId12" Type="http://schemas.openxmlformats.org/officeDocument/2006/relationships/slideLayout" Target="../slideLayouts/slideLayout181.xml" /><Relationship Id="rId13" Type="http://schemas.openxmlformats.org/officeDocument/2006/relationships/theme" Target="../theme/theme16.xml" /><Relationship Id="rId2" Type="http://schemas.openxmlformats.org/officeDocument/2006/relationships/slideLayout" Target="../slideLayouts/slideLayout171.xml" /><Relationship Id="rId3" Type="http://schemas.openxmlformats.org/officeDocument/2006/relationships/slideLayout" Target="../slideLayouts/slideLayout172.xml" /><Relationship Id="rId4" Type="http://schemas.openxmlformats.org/officeDocument/2006/relationships/slideLayout" Target="../slideLayouts/slideLayout173.xml" /><Relationship Id="rId5" Type="http://schemas.openxmlformats.org/officeDocument/2006/relationships/slideLayout" Target="../slideLayouts/slideLayout174.xml" /><Relationship Id="rId6" Type="http://schemas.openxmlformats.org/officeDocument/2006/relationships/slideLayout" Target="../slideLayouts/slideLayout175.xml" /><Relationship Id="rId7" Type="http://schemas.openxmlformats.org/officeDocument/2006/relationships/slideLayout" Target="../slideLayouts/slideLayout176.xml" /><Relationship Id="rId8" Type="http://schemas.openxmlformats.org/officeDocument/2006/relationships/slideLayout" Target="../slideLayouts/slideLayout177.xml" /><Relationship Id="rId9" Type="http://schemas.openxmlformats.org/officeDocument/2006/relationships/slideLayout" Target="../slideLayouts/slideLayout178.xml" /></Relationships>
</file>

<file path=ppt/slideMasters/_rels/slideMaster17.xml.rels>&#65279;<?xml version="1.0" encoding="utf-8" standalone="yes"?><Relationships xmlns="http://schemas.openxmlformats.org/package/2006/relationships"><Relationship Id="rId1" Type="http://schemas.openxmlformats.org/officeDocument/2006/relationships/slideLayout" Target="../slideLayouts/slideLayout182.xml" /><Relationship Id="rId10" Type="http://schemas.openxmlformats.org/officeDocument/2006/relationships/slideLayout" Target="../slideLayouts/slideLayout191.xml" /><Relationship Id="rId11" Type="http://schemas.openxmlformats.org/officeDocument/2006/relationships/slideLayout" Target="../slideLayouts/slideLayout192.xml" /><Relationship Id="rId12" Type="http://schemas.openxmlformats.org/officeDocument/2006/relationships/slideLayout" Target="../slideLayouts/slideLayout193.xml" /><Relationship Id="rId13" Type="http://schemas.openxmlformats.org/officeDocument/2006/relationships/theme" Target="../theme/theme17.xml" /><Relationship Id="rId2" Type="http://schemas.openxmlformats.org/officeDocument/2006/relationships/slideLayout" Target="../slideLayouts/slideLayout183.xml" /><Relationship Id="rId3" Type="http://schemas.openxmlformats.org/officeDocument/2006/relationships/slideLayout" Target="../slideLayouts/slideLayout184.xml" /><Relationship Id="rId4" Type="http://schemas.openxmlformats.org/officeDocument/2006/relationships/slideLayout" Target="../slideLayouts/slideLayout185.xml" /><Relationship Id="rId5" Type="http://schemas.openxmlformats.org/officeDocument/2006/relationships/slideLayout" Target="../slideLayouts/slideLayout186.xml" /><Relationship Id="rId6" Type="http://schemas.openxmlformats.org/officeDocument/2006/relationships/slideLayout" Target="../slideLayouts/slideLayout187.xml" /><Relationship Id="rId7" Type="http://schemas.openxmlformats.org/officeDocument/2006/relationships/slideLayout" Target="../slideLayouts/slideLayout188.xml" /><Relationship Id="rId8" Type="http://schemas.openxmlformats.org/officeDocument/2006/relationships/slideLayout" Target="../slideLayouts/slideLayout189.xml" /><Relationship Id="rId9" Type="http://schemas.openxmlformats.org/officeDocument/2006/relationships/slideLayout" Target="../slideLayouts/slideLayout190.xml" /></Relationships>
</file>

<file path=ppt/slideMasters/_rels/slideMaster18.xml.rels>&#65279;<?xml version="1.0" encoding="utf-8" standalone="yes"?><Relationships xmlns="http://schemas.openxmlformats.org/package/2006/relationships"><Relationship Id="rId1" Type="http://schemas.openxmlformats.org/officeDocument/2006/relationships/slideLayout" Target="../slideLayouts/slideLayout194.xml" /><Relationship Id="rId10" Type="http://schemas.openxmlformats.org/officeDocument/2006/relationships/slideLayout" Target="../slideLayouts/slideLayout203.xml" /><Relationship Id="rId11" Type="http://schemas.openxmlformats.org/officeDocument/2006/relationships/slideLayout" Target="../slideLayouts/slideLayout204.xml" /><Relationship Id="rId12" Type="http://schemas.openxmlformats.org/officeDocument/2006/relationships/theme" Target="../theme/theme18.xml" /><Relationship Id="rId2" Type="http://schemas.openxmlformats.org/officeDocument/2006/relationships/slideLayout" Target="../slideLayouts/slideLayout195.xml" /><Relationship Id="rId3" Type="http://schemas.openxmlformats.org/officeDocument/2006/relationships/slideLayout" Target="../slideLayouts/slideLayout196.xml" /><Relationship Id="rId4" Type="http://schemas.openxmlformats.org/officeDocument/2006/relationships/slideLayout" Target="../slideLayouts/slideLayout197.xml" /><Relationship Id="rId5" Type="http://schemas.openxmlformats.org/officeDocument/2006/relationships/slideLayout" Target="../slideLayouts/slideLayout198.xml" /><Relationship Id="rId6" Type="http://schemas.openxmlformats.org/officeDocument/2006/relationships/slideLayout" Target="../slideLayouts/slideLayout199.xml" /><Relationship Id="rId7" Type="http://schemas.openxmlformats.org/officeDocument/2006/relationships/slideLayout" Target="../slideLayouts/slideLayout200.xml" /><Relationship Id="rId8" Type="http://schemas.openxmlformats.org/officeDocument/2006/relationships/slideLayout" Target="../slideLayouts/slideLayout201.xml" /><Relationship Id="rId9" Type="http://schemas.openxmlformats.org/officeDocument/2006/relationships/slideLayout" Target="../slideLayouts/slideLayout202.xml" /></Relationships>
</file>

<file path=ppt/slideMasters/_rels/slideMaster19.xml.rels>&#65279;<?xml version="1.0" encoding="utf-8" standalone="yes"?><Relationships xmlns="http://schemas.openxmlformats.org/package/2006/relationships"><Relationship Id="rId1" Type="http://schemas.openxmlformats.org/officeDocument/2006/relationships/slideLayout" Target="../slideLayouts/slideLayout205.xml" /><Relationship Id="rId10" Type="http://schemas.openxmlformats.org/officeDocument/2006/relationships/slideLayout" Target="../slideLayouts/slideLayout214.xml" /><Relationship Id="rId11" Type="http://schemas.openxmlformats.org/officeDocument/2006/relationships/slideLayout" Target="../slideLayouts/slideLayout215.xml" /><Relationship Id="rId12" Type="http://schemas.openxmlformats.org/officeDocument/2006/relationships/theme" Target="../theme/theme19.xml" /><Relationship Id="rId2" Type="http://schemas.openxmlformats.org/officeDocument/2006/relationships/slideLayout" Target="../slideLayouts/slideLayout206.xml" /><Relationship Id="rId3" Type="http://schemas.openxmlformats.org/officeDocument/2006/relationships/slideLayout" Target="../slideLayouts/slideLayout207.xml" /><Relationship Id="rId4" Type="http://schemas.openxmlformats.org/officeDocument/2006/relationships/slideLayout" Target="../slideLayouts/slideLayout208.xml" /><Relationship Id="rId5" Type="http://schemas.openxmlformats.org/officeDocument/2006/relationships/slideLayout" Target="../slideLayouts/slideLayout209.xml" /><Relationship Id="rId6" Type="http://schemas.openxmlformats.org/officeDocument/2006/relationships/slideLayout" Target="../slideLayouts/slideLayout210.xml" /><Relationship Id="rId7" Type="http://schemas.openxmlformats.org/officeDocument/2006/relationships/slideLayout" Target="../slideLayouts/slideLayout211.xml" /><Relationship Id="rId8" Type="http://schemas.openxmlformats.org/officeDocument/2006/relationships/slideLayout" Target="../slideLayouts/slideLayout212.xml" /><Relationship Id="rId9" Type="http://schemas.openxmlformats.org/officeDocument/2006/relationships/slideLayout" Target="../slideLayouts/slideLayout213.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20.xml.rels>&#65279;<?xml version="1.0" encoding="utf-8" standalone="yes"?><Relationships xmlns="http://schemas.openxmlformats.org/package/2006/relationships"><Relationship Id="rId1" Type="http://schemas.openxmlformats.org/officeDocument/2006/relationships/slideLayout" Target="../slideLayouts/slideLayout216.xml" /><Relationship Id="rId10" Type="http://schemas.openxmlformats.org/officeDocument/2006/relationships/slideLayout" Target="../slideLayouts/slideLayout225.xml" /><Relationship Id="rId11" Type="http://schemas.openxmlformats.org/officeDocument/2006/relationships/slideLayout" Target="../slideLayouts/slideLayout226.xml" /><Relationship Id="rId12" Type="http://schemas.openxmlformats.org/officeDocument/2006/relationships/theme" Target="../theme/theme20.xml" /><Relationship Id="rId2" Type="http://schemas.openxmlformats.org/officeDocument/2006/relationships/slideLayout" Target="../slideLayouts/slideLayout217.xml" /><Relationship Id="rId3" Type="http://schemas.openxmlformats.org/officeDocument/2006/relationships/slideLayout" Target="../slideLayouts/slideLayout218.xml" /><Relationship Id="rId4" Type="http://schemas.openxmlformats.org/officeDocument/2006/relationships/slideLayout" Target="../slideLayouts/slideLayout219.xml" /><Relationship Id="rId5" Type="http://schemas.openxmlformats.org/officeDocument/2006/relationships/slideLayout" Target="../slideLayouts/slideLayout220.xml" /><Relationship Id="rId6" Type="http://schemas.openxmlformats.org/officeDocument/2006/relationships/slideLayout" Target="../slideLayouts/slideLayout221.xml" /><Relationship Id="rId7" Type="http://schemas.openxmlformats.org/officeDocument/2006/relationships/slideLayout" Target="../slideLayouts/slideLayout222.xml" /><Relationship Id="rId8" Type="http://schemas.openxmlformats.org/officeDocument/2006/relationships/slideLayout" Target="../slideLayouts/slideLayout223.xml" /><Relationship Id="rId9" Type="http://schemas.openxmlformats.org/officeDocument/2006/relationships/slideLayout" Target="../slideLayouts/slideLayout224.xml" /></Relationships>
</file>

<file path=ppt/slideMasters/_rels/slideMaster21.xml.rels>&#65279;<?xml version="1.0" encoding="utf-8" standalone="yes"?><Relationships xmlns="http://schemas.openxmlformats.org/package/2006/relationships"><Relationship Id="rId1" Type="http://schemas.openxmlformats.org/officeDocument/2006/relationships/slideLayout" Target="../slideLayouts/slideLayout227.xml" /><Relationship Id="rId10" Type="http://schemas.openxmlformats.org/officeDocument/2006/relationships/slideLayout" Target="../slideLayouts/slideLayout236.xml" /><Relationship Id="rId11" Type="http://schemas.openxmlformats.org/officeDocument/2006/relationships/slideLayout" Target="../slideLayouts/slideLayout237.xml" /><Relationship Id="rId12" Type="http://schemas.openxmlformats.org/officeDocument/2006/relationships/theme" Target="../theme/theme21.xml" /><Relationship Id="rId2" Type="http://schemas.openxmlformats.org/officeDocument/2006/relationships/slideLayout" Target="../slideLayouts/slideLayout228.xml" /><Relationship Id="rId3" Type="http://schemas.openxmlformats.org/officeDocument/2006/relationships/slideLayout" Target="../slideLayouts/slideLayout229.xml" /><Relationship Id="rId4" Type="http://schemas.openxmlformats.org/officeDocument/2006/relationships/slideLayout" Target="../slideLayouts/slideLayout230.xml" /><Relationship Id="rId5" Type="http://schemas.openxmlformats.org/officeDocument/2006/relationships/slideLayout" Target="../slideLayouts/slideLayout231.xml" /><Relationship Id="rId6" Type="http://schemas.openxmlformats.org/officeDocument/2006/relationships/slideLayout" Target="../slideLayouts/slideLayout232.xml" /><Relationship Id="rId7" Type="http://schemas.openxmlformats.org/officeDocument/2006/relationships/slideLayout" Target="../slideLayouts/slideLayout233.xml" /><Relationship Id="rId8" Type="http://schemas.openxmlformats.org/officeDocument/2006/relationships/slideLayout" Target="../slideLayouts/slideLayout234.xml" /><Relationship Id="rId9" Type="http://schemas.openxmlformats.org/officeDocument/2006/relationships/slideLayout" Target="../slideLayouts/slideLayout235.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56.xml" /><Relationship Id="rId10" Type="http://schemas.openxmlformats.org/officeDocument/2006/relationships/slideLayout" Target="../slideLayouts/slideLayout65.xml" /><Relationship Id="rId11" Type="http://schemas.openxmlformats.org/officeDocument/2006/relationships/slideLayout" Target="../slideLayouts/slideLayout66.xml" /><Relationship Id="rId12" Type="http://schemas.openxmlformats.org/officeDocument/2006/relationships/slideLayout" Target="../slideLayouts/slideLayout67.xml" /><Relationship Id="rId13" Type="http://schemas.openxmlformats.org/officeDocument/2006/relationships/theme" Target="../theme/theme6.xml" /><Relationship Id="rId2" Type="http://schemas.openxmlformats.org/officeDocument/2006/relationships/slideLayout" Target="../slideLayouts/slideLayout57.xml" /><Relationship Id="rId3" Type="http://schemas.openxmlformats.org/officeDocument/2006/relationships/slideLayout" Target="../slideLayouts/slideLayout58.xml" /><Relationship Id="rId4" Type="http://schemas.openxmlformats.org/officeDocument/2006/relationships/slideLayout" Target="../slideLayouts/slideLayout59.xml" /><Relationship Id="rId5" Type="http://schemas.openxmlformats.org/officeDocument/2006/relationships/slideLayout" Target="../slideLayouts/slideLayout60.xml" /><Relationship Id="rId6" Type="http://schemas.openxmlformats.org/officeDocument/2006/relationships/slideLayout" Target="../slideLayouts/slideLayout61.xml" /><Relationship Id="rId7" Type="http://schemas.openxmlformats.org/officeDocument/2006/relationships/slideLayout" Target="../slideLayouts/slideLayout62.xml" /><Relationship Id="rId8" Type="http://schemas.openxmlformats.org/officeDocument/2006/relationships/slideLayout" Target="../slideLayouts/slideLayout63.xml" /><Relationship Id="rId9" Type="http://schemas.openxmlformats.org/officeDocument/2006/relationships/slideLayout" Target="../slideLayouts/slideLayout64.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68.xml" /><Relationship Id="rId10" Type="http://schemas.openxmlformats.org/officeDocument/2006/relationships/slideLayout" Target="../slideLayouts/slideLayout77.xml" /><Relationship Id="rId11" Type="http://schemas.openxmlformats.org/officeDocument/2006/relationships/slideLayout" Target="../slideLayouts/slideLayout78.xml" /><Relationship Id="rId12" Type="http://schemas.openxmlformats.org/officeDocument/2006/relationships/slideLayout" Target="../slideLayouts/slideLayout79.xml" /><Relationship Id="rId13" Type="http://schemas.openxmlformats.org/officeDocument/2006/relationships/theme" Target="../theme/theme7.xml" /><Relationship Id="rId2" Type="http://schemas.openxmlformats.org/officeDocument/2006/relationships/slideLayout" Target="../slideLayouts/slideLayout69.xml" /><Relationship Id="rId3" Type="http://schemas.openxmlformats.org/officeDocument/2006/relationships/slideLayout" Target="../slideLayouts/slideLayout70.xml" /><Relationship Id="rId4" Type="http://schemas.openxmlformats.org/officeDocument/2006/relationships/slideLayout" Target="../slideLayouts/slideLayout71.xml" /><Relationship Id="rId5" Type="http://schemas.openxmlformats.org/officeDocument/2006/relationships/slideLayout" Target="../slideLayouts/slideLayout72.xml" /><Relationship Id="rId6" Type="http://schemas.openxmlformats.org/officeDocument/2006/relationships/slideLayout" Target="../slideLayouts/slideLayout73.xml" /><Relationship Id="rId7" Type="http://schemas.openxmlformats.org/officeDocument/2006/relationships/slideLayout" Target="../slideLayouts/slideLayout74.xml" /><Relationship Id="rId8" Type="http://schemas.openxmlformats.org/officeDocument/2006/relationships/slideLayout" Target="../slideLayouts/slideLayout75.xml" /><Relationship Id="rId9" Type="http://schemas.openxmlformats.org/officeDocument/2006/relationships/slideLayout" Target="../slideLayouts/slideLayout76.xml" /></Relationships>
</file>

<file path=ppt/slideMasters/_rels/slideMaster8.xml.rels>&#65279;<?xml version="1.0" encoding="utf-8" standalone="yes"?><Relationships xmlns="http://schemas.openxmlformats.org/package/2006/relationships"><Relationship Id="rId1" Type="http://schemas.openxmlformats.org/officeDocument/2006/relationships/slideLayout" Target="../slideLayouts/slideLayout80.xml" /><Relationship Id="rId10" Type="http://schemas.openxmlformats.org/officeDocument/2006/relationships/slideLayout" Target="../slideLayouts/slideLayout89.xml" /><Relationship Id="rId11" Type="http://schemas.openxmlformats.org/officeDocument/2006/relationships/slideLayout" Target="../slideLayouts/slideLayout90.xml" /><Relationship Id="rId12" Type="http://schemas.openxmlformats.org/officeDocument/2006/relationships/theme" Target="../theme/theme8.xml" /><Relationship Id="rId2" Type="http://schemas.openxmlformats.org/officeDocument/2006/relationships/slideLayout" Target="../slideLayouts/slideLayout81.xml" /><Relationship Id="rId3" Type="http://schemas.openxmlformats.org/officeDocument/2006/relationships/slideLayout" Target="../slideLayouts/slideLayout82.xml" /><Relationship Id="rId4" Type="http://schemas.openxmlformats.org/officeDocument/2006/relationships/slideLayout" Target="../slideLayouts/slideLayout83.xml" /><Relationship Id="rId5" Type="http://schemas.openxmlformats.org/officeDocument/2006/relationships/slideLayout" Target="../slideLayouts/slideLayout84.xml" /><Relationship Id="rId6" Type="http://schemas.openxmlformats.org/officeDocument/2006/relationships/slideLayout" Target="../slideLayouts/slideLayout85.xml" /><Relationship Id="rId7" Type="http://schemas.openxmlformats.org/officeDocument/2006/relationships/slideLayout" Target="../slideLayouts/slideLayout86.xml" /><Relationship Id="rId8" Type="http://schemas.openxmlformats.org/officeDocument/2006/relationships/slideLayout" Target="../slideLayouts/slideLayout87.xml" /><Relationship Id="rId9" Type="http://schemas.openxmlformats.org/officeDocument/2006/relationships/slideLayout" Target="../slideLayouts/slideLayout88.xml" /></Relationships>
</file>

<file path=ppt/slideMasters/_rels/slideMaster9.xml.rels>&#65279;<?xml version="1.0" encoding="utf-8" standalone="yes"?><Relationships xmlns="http://schemas.openxmlformats.org/package/2006/relationships"><Relationship Id="rId1" Type="http://schemas.openxmlformats.org/officeDocument/2006/relationships/slideLayout" Target="../slideLayouts/slideLayout91.xml" /><Relationship Id="rId10" Type="http://schemas.openxmlformats.org/officeDocument/2006/relationships/slideLayout" Target="../slideLayouts/slideLayout100.xml" /><Relationship Id="rId11" Type="http://schemas.openxmlformats.org/officeDocument/2006/relationships/slideLayout" Target="../slideLayouts/slideLayout101.xml" /><Relationship Id="rId12" Type="http://schemas.openxmlformats.org/officeDocument/2006/relationships/theme" Target="../theme/theme9.xml" /><Relationship Id="rId2" Type="http://schemas.openxmlformats.org/officeDocument/2006/relationships/slideLayout" Target="../slideLayouts/slideLayout92.xml" /><Relationship Id="rId3" Type="http://schemas.openxmlformats.org/officeDocument/2006/relationships/slideLayout" Target="../slideLayouts/slideLayout93.xml" /><Relationship Id="rId4" Type="http://schemas.openxmlformats.org/officeDocument/2006/relationships/slideLayout" Target="../slideLayouts/slideLayout94.xml" /><Relationship Id="rId5" Type="http://schemas.openxmlformats.org/officeDocument/2006/relationships/slideLayout" Target="../slideLayouts/slideLayout95.xml" /><Relationship Id="rId6" Type="http://schemas.openxmlformats.org/officeDocument/2006/relationships/slideLayout" Target="../slideLayouts/slideLayout96.xml" /><Relationship Id="rId7" Type="http://schemas.openxmlformats.org/officeDocument/2006/relationships/slideLayout" Target="../slideLayouts/slideLayout97.xml" /><Relationship Id="rId8" Type="http://schemas.openxmlformats.org/officeDocument/2006/relationships/slideLayout" Target="../slideLayouts/slideLayout98.xml" /><Relationship Id="rId9" Type="http://schemas.openxmlformats.org/officeDocument/2006/relationships/slideLayout" Target="../slideLayouts/slideLayout9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1026" name="Title Placeholder 1"/>
          <p:cNvSpPr>
            <a:spLocks noGrp="1"/>
          </p:cNvSpPr>
          <p:nvPr>
            <p:ph type="title"/>
          </p:nvPr>
        </p:nvSpPr>
        <p:spPr bwMode="auto">
          <a:xfrm>
            <a:off x="628650" y="365125"/>
            <a:ext cx="7886700" cy="6858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AU" altLang="en-US" smtClean="0"/>
          </a:p>
        </p:txBody>
      </p:sp>
      <p:sp>
        <p:nvSpPr>
          <p:cNvPr id="1027" name="Text Placeholder 2"/>
          <p:cNvSpPr>
            <a:spLocks noGrp="1"/>
          </p:cNvSpPr>
          <p:nvPr>
            <p:ph type="body" idx="1"/>
          </p:nvPr>
        </p:nvSpPr>
        <p:spPr bwMode="auto">
          <a:xfrm>
            <a:off x="628650" y="1155701"/>
            <a:ext cx="7886700" cy="5021263"/>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5" name="Footer Placeholder 4"/>
          <p:cNvSpPr>
            <a:spLocks noGrp="1"/>
          </p:cNvSpPr>
          <p:nvPr>
            <p:ph type="ftr" sz="quarter" idx="3"/>
          </p:nvPr>
        </p:nvSpPr>
        <p:spPr>
          <a:xfrm>
            <a:off x="628650" y="6356351"/>
            <a:ext cx="6865144" cy="365125"/>
          </a:xfrm>
          <a:prstGeom prst="rect">
            <a:avLst/>
          </a:prstGeom>
        </p:spPr>
        <p:txBody>
          <a:bodyPr vert="horz" lIns="91440" tIns="45720" rIns="91440" bIns="45720" rtlCol="0" anchor="ctr"/>
          <a:lstStyle>
            <a:defPPr>
              <a:defRPr lang="en-US"/>
            </a:defPPr>
            <a:lvl1pPr marL="0" algn="ctr" defTabSz="914400" rtl="0" eaLnBrk="1" fontAlgn="auto" latinLnBrk="0" hangingPunct="1">
              <a:spcBef>
                <a:spcPct val="0"/>
              </a:spcBef>
              <a:spcAft>
                <a:spcPct val="0"/>
              </a:spcAft>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7986712" y="6356351"/>
            <a:ext cx="528638" cy="365125"/>
          </a:xfrm>
          <a:prstGeom prst="rect">
            <a:avLst/>
          </a:prstGeom>
        </p:spPr>
        <p:txBody>
          <a:bodyPr vert="horz" lIns="91440" tIns="45720" rIns="91440" bIns="45720" rtlCol="0" anchor="ctr"/>
          <a:lstStyle>
            <a:defPPr>
              <a:defRPr lang="en-US"/>
            </a:defPPr>
            <a:lvl1pPr marL="0" algn="r" defTabSz="914400" rtl="0" eaLnBrk="1" fontAlgn="auto" latinLnBrk="0" hangingPunct="1">
              <a:spcBef>
                <a:spcPct val="0"/>
              </a:spcBef>
              <a:spcAft>
                <a:spcPct val="0"/>
              </a:spcAft>
              <a:defRPr sz="1200" b="1" kern="1200">
                <a:solidFill>
                  <a:schemeClr val="tx1">
                    <a:tint val="75000"/>
                  </a:schemeClr>
                </a:solidFill>
                <a:latin typeface="+mn-lt"/>
                <a:ea typeface="+mn-ea"/>
                <a:cs typeface="+mn-cs"/>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Lst>
  <p:transition/>
  <p:timing/>
  <p:txStyles>
    <p:title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1026" name="Title Placeholder 1"/>
          <p:cNvSpPr>
            <a:spLocks noGrp="1"/>
          </p:cNvSpPr>
          <p:nvPr>
            <p:ph type="title"/>
          </p:nvPr>
        </p:nvSpPr>
        <p:spPr bwMode="auto">
          <a:xfrm>
            <a:off x="628650" y="365125"/>
            <a:ext cx="7886700" cy="6858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AU" altLang="en-US" smtClean="0"/>
          </a:p>
        </p:txBody>
      </p:sp>
      <p:sp>
        <p:nvSpPr>
          <p:cNvPr id="1027" name="Text Placeholder 2"/>
          <p:cNvSpPr>
            <a:spLocks noGrp="1"/>
          </p:cNvSpPr>
          <p:nvPr>
            <p:ph type="body" idx="1"/>
          </p:nvPr>
        </p:nvSpPr>
        <p:spPr bwMode="auto">
          <a:xfrm>
            <a:off x="628650" y="1155701"/>
            <a:ext cx="7886700" cy="5021263"/>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5" name="Footer Placeholder 4"/>
          <p:cNvSpPr>
            <a:spLocks noGrp="1"/>
          </p:cNvSpPr>
          <p:nvPr>
            <p:ph type="ftr" sz="quarter" idx="3"/>
          </p:nvPr>
        </p:nvSpPr>
        <p:spPr>
          <a:xfrm>
            <a:off x="628650" y="6356351"/>
            <a:ext cx="6865144" cy="365125"/>
          </a:xfrm>
          <a:prstGeom prst="rect">
            <a:avLst/>
          </a:prstGeom>
        </p:spPr>
        <p:txBody>
          <a:bodyPr vert="horz" lIns="91440" tIns="45720" rIns="91440" bIns="45720" rtlCol="0" anchor="ctr"/>
          <a:lstStyle>
            <a:defPPr>
              <a:defRPr lang="en-US"/>
            </a:defPPr>
            <a:lvl1pPr marL="0" algn="ctr" defTabSz="914400" rtl="0" eaLnBrk="1" fontAlgn="auto" latinLnBrk="0" hangingPunct="1">
              <a:spcBef>
                <a:spcPct val="0"/>
              </a:spcBef>
              <a:spcAft>
                <a:spcPct val="0"/>
              </a:spcAft>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7986712" y="6356351"/>
            <a:ext cx="528638" cy="365125"/>
          </a:xfrm>
          <a:prstGeom prst="rect">
            <a:avLst/>
          </a:prstGeom>
        </p:spPr>
        <p:txBody>
          <a:bodyPr vert="horz" lIns="91440" tIns="45720" rIns="91440" bIns="45720" rtlCol="0" anchor="ctr"/>
          <a:lstStyle>
            <a:defPPr>
              <a:defRPr lang="en-US"/>
            </a:defPPr>
            <a:lvl1pPr marL="0" algn="r" defTabSz="914400" rtl="0" eaLnBrk="1" fontAlgn="auto" latinLnBrk="0" hangingPunct="1">
              <a:spcBef>
                <a:spcPct val="0"/>
              </a:spcBef>
              <a:spcAft>
                <a:spcPct val="0"/>
              </a:spcAft>
              <a:defRPr sz="1200" b="1" kern="1200">
                <a:solidFill>
                  <a:schemeClr val="tx1">
                    <a:tint val="75000"/>
                  </a:schemeClr>
                </a:solidFill>
                <a:latin typeface="+mn-lt"/>
                <a:ea typeface="+mn-ea"/>
                <a:cs typeface="+mn-cs"/>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Lst>
  <p:transition/>
  <p:timing/>
  <p:txStyles>
    <p:title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5706C91C-88DB-4C40-9110-C5F49F07D1BF}" type="datetimeFigureOut">
              <a:rPr lang="en-US" smtClean="0"/>
              <a:t>10/27/2020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2B9F8404-2926-4634-89A0-3B21C81ADBC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5706C91C-88DB-4C40-9110-C5F49F07D1BF}" type="datetimeFigureOut">
              <a:rPr lang="en-US" smtClean="0"/>
              <a:t>10/27/2020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2B9F8404-2926-4634-89A0-3B21C81ADBC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4F2BB6DC-AF2F-477A-91B4-CE0A70B002C8}" type="datetime1">
              <a:rPr lang="en-US" smtClean="0"/>
              <a:t>10/27/2020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F8D25365-5F6A-452D-93C0-F7A4ED28E5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ransition/>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4F2BB6DC-AF2F-477A-91B4-CE0A70B002C8}" type="datetime1">
              <a:rPr lang="en-US" smtClean="0"/>
              <a:t>10/27/2020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F8D25365-5F6A-452D-93C0-F7A4ED28E5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ransition/>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1026" name="Title Placeholder 1"/>
          <p:cNvSpPr>
            <a:spLocks noGrp="1"/>
          </p:cNvSpPr>
          <p:nvPr>
            <p:ph type="title"/>
          </p:nvPr>
        </p:nvSpPr>
        <p:spPr bwMode="auto">
          <a:xfrm>
            <a:off x="628650" y="365125"/>
            <a:ext cx="7886700" cy="6858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AU" altLang="en-US" smtClean="0"/>
          </a:p>
        </p:txBody>
      </p:sp>
      <p:sp>
        <p:nvSpPr>
          <p:cNvPr id="1027" name="Text Placeholder 2"/>
          <p:cNvSpPr>
            <a:spLocks noGrp="1"/>
          </p:cNvSpPr>
          <p:nvPr>
            <p:ph type="body" idx="1"/>
          </p:nvPr>
        </p:nvSpPr>
        <p:spPr bwMode="auto">
          <a:xfrm>
            <a:off x="628650" y="1155701"/>
            <a:ext cx="7886700" cy="5021263"/>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5" name="Footer Placeholder 4"/>
          <p:cNvSpPr>
            <a:spLocks noGrp="1"/>
          </p:cNvSpPr>
          <p:nvPr>
            <p:ph type="ftr" sz="quarter" idx="3"/>
          </p:nvPr>
        </p:nvSpPr>
        <p:spPr>
          <a:xfrm>
            <a:off x="628650" y="6356351"/>
            <a:ext cx="6865144" cy="365125"/>
          </a:xfrm>
          <a:prstGeom prst="rect">
            <a:avLst/>
          </a:prstGeom>
        </p:spPr>
        <p:txBody>
          <a:bodyPr vert="horz" lIns="91440" tIns="45720" rIns="91440" bIns="45720" rtlCol="0" anchor="ctr"/>
          <a:lstStyle>
            <a:defPPr>
              <a:defRPr lang="en-US"/>
            </a:defPPr>
            <a:lvl1pPr marL="0" algn="ctr" defTabSz="914400" rtl="0" eaLnBrk="1" fontAlgn="auto" latinLnBrk="0" hangingPunct="1">
              <a:spcBef>
                <a:spcPct val="0"/>
              </a:spcBef>
              <a:spcAft>
                <a:spcPct val="0"/>
              </a:spcAft>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7986712" y="6356351"/>
            <a:ext cx="528638" cy="365125"/>
          </a:xfrm>
          <a:prstGeom prst="rect">
            <a:avLst/>
          </a:prstGeom>
        </p:spPr>
        <p:txBody>
          <a:bodyPr vert="horz" lIns="91440" tIns="45720" rIns="91440" bIns="45720" rtlCol="0" anchor="ctr"/>
          <a:lstStyle>
            <a:defPPr>
              <a:defRPr lang="en-US"/>
            </a:defPPr>
            <a:lvl1pPr marL="0" algn="r" defTabSz="914400" rtl="0" eaLnBrk="1" fontAlgn="auto" latinLnBrk="0" hangingPunct="1">
              <a:spcBef>
                <a:spcPct val="0"/>
              </a:spcBef>
              <a:spcAft>
                <a:spcPct val="0"/>
              </a:spcAft>
              <a:defRPr sz="1200" b="1" kern="1200">
                <a:solidFill>
                  <a:schemeClr val="tx1">
                    <a:tint val="75000"/>
                  </a:schemeClr>
                </a:solidFill>
                <a:latin typeface="+mn-lt"/>
                <a:ea typeface="+mn-ea"/>
                <a:cs typeface="+mn-cs"/>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transition/>
  <p:timing/>
  <p:txStyles>
    <p:title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1026" name="Title Placeholder 1"/>
          <p:cNvSpPr>
            <a:spLocks noGrp="1"/>
          </p:cNvSpPr>
          <p:nvPr>
            <p:ph type="title"/>
          </p:nvPr>
        </p:nvSpPr>
        <p:spPr bwMode="auto">
          <a:xfrm>
            <a:off x="628650" y="365125"/>
            <a:ext cx="7886700" cy="6858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AU" altLang="en-US" smtClean="0"/>
          </a:p>
        </p:txBody>
      </p:sp>
      <p:sp>
        <p:nvSpPr>
          <p:cNvPr id="1027" name="Text Placeholder 2"/>
          <p:cNvSpPr>
            <a:spLocks noGrp="1"/>
          </p:cNvSpPr>
          <p:nvPr>
            <p:ph type="body" idx="1"/>
          </p:nvPr>
        </p:nvSpPr>
        <p:spPr bwMode="auto">
          <a:xfrm>
            <a:off x="628650" y="1155701"/>
            <a:ext cx="7886700" cy="5021263"/>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5" name="Footer Placeholder 4"/>
          <p:cNvSpPr>
            <a:spLocks noGrp="1"/>
          </p:cNvSpPr>
          <p:nvPr>
            <p:ph type="ftr" sz="quarter" idx="3"/>
          </p:nvPr>
        </p:nvSpPr>
        <p:spPr>
          <a:xfrm>
            <a:off x="628650" y="6356351"/>
            <a:ext cx="6865144" cy="365125"/>
          </a:xfrm>
          <a:prstGeom prst="rect">
            <a:avLst/>
          </a:prstGeom>
        </p:spPr>
        <p:txBody>
          <a:bodyPr vert="horz" lIns="91440" tIns="45720" rIns="91440" bIns="45720" rtlCol="0" anchor="ctr"/>
          <a:lstStyle>
            <a:defPPr>
              <a:defRPr lang="en-US"/>
            </a:defPPr>
            <a:lvl1pPr marL="0" algn="ctr" defTabSz="914400" rtl="0" eaLnBrk="1" fontAlgn="auto" latinLnBrk="0" hangingPunct="1">
              <a:spcBef>
                <a:spcPct val="0"/>
              </a:spcBef>
              <a:spcAft>
                <a:spcPct val="0"/>
              </a:spcAft>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7986712" y="6356351"/>
            <a:ext cx="528638" cy="365125"/>
          </a:xfrm>
          <a:prstGeom prst="rect">
            <a:avLst/>
          </a:prstGeom>
        </p:spPr>
        <p:txBody>
          <a:bodyPr vert="horz" lIns="91440" tIns="45720" rIns="91440" bIns="45720" rtlCol="0" anchor="ctr"/>
          <a:lstStyle>
            <a:defPPr>
              <a:defRPr lang="en-US"/>
            </a:defPPr>
            <a:lvl1pPr marL="0" algn="r" defTabSz="914400" rtl="0" eaLnBrk="1" fontAlgn="auto" latinLnBrk="0" hangingPunct="1">
              <a:spcBef>
                <a:spcPct val="0"/>
              </a:spcBef>
              <a:spcAft>
                <a:spcPct val="0"/>
              </a:spcAft>
              <a:defRPr sz="1200" b="1" kern="1200">
                <a:solidFill>
                  <a:schemeClr val="tx1">
                    <a:tint val="75000"/>
                  </a:schemeClr>
                </a:solidFill>
                <a:latin typeface="+mn-lt"/>
                <a:ea typeface="+mn-ea"/>
                <a:cs typeface="+mn-cs"/>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Lst>
  <p:transition/>
  <p:timing/>
  <p:txStyles>
    <p:title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4F2BB6DC-AF2F-477A-91B4-CE0A70B002C8}" type="datetime1">
              <a:rPr lang="en-US" smtClean="0"/>
              <a:t>7/20/2020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F8D25365-5F6A-452D-93C0-F7A4ED28E5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ransition/>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4F2BB6DC-AF2F-477A-91B4-CE0A70B002C8}" type="datetime1">
              <a:rPr lang="en-US" smtClean="0"/>
              <a:t>7/20/2020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F8D25365-5F6A-452D-93C0-F7A4ED28E5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ransition/>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4F2BB6DC-AF2F-477A-91B4-CE0A70B002C8}" type="datetime1">
              <a:rPr lang="en-US" smtClean="0"/>
              <a:t>7/14/2020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F8D25365-5F6A-452D-93C0-F7A4ED28E5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4F2BB6DC-AF2F-477A-91B4-CE0A70B002C8}" type="datetime1">
              <a:rPr lang="en-US" smtClean="0"/>
              <a:t>7/20/2020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F8D25365-5F6A-452D-93C0-F7A4ED28E5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ransition/>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4F2BB6DC-AF2F-477A-91B4-CE0A70B002C8}" type="datetime1">
              <a:rPr lang="en-US" smtClean="0"/>
              <a:t>7/20/2020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F8D25365-5F6A-452D-93C0-F7A4ED28E5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ransition/>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4F2BB6DC-AF2F-477A-91B4-CE0A70B002C8}" type="datetime1">
              <a:rPr lang="en-US" smtClean="0"/>
              <a:t>7/14/2020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F8D25365-5F6A-452D-93C0-F7A4ED28E5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4F2BB6DC-AF2F-477A-91B4-CE0A70B002C8}" type="datetime1">
              <a:rPr lang="en-US" smtClean="0"/>
              <a:t>7/14/2020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F8D25365-5F6A-452D-93C0-F7A4ED28E5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4F2BB6DC-AF2F-477A-91B4-CE0A70B002C8}" type="datetime1">
              <a:rPr lang="en-US" smtClean="0"/>
              <a:t>7/14/2020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F8D25365-5F6A-452D-93C0-F7A4ED28E5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1026" name="Title Placeholder 1"/>
          <p:cNvSpPr>
            <a:spLocks noGrp="1"/>
          </p:cNvSpPr>
          <p:nvPr>
            <p:ph type="title"/>
          </p:nvPr>
        </p:nvSpPr>
        <p:spPr bwMode="auto">
          <a:xfrm>
            <a:off x="628650" y="365125"/>
            <a:ext cx="7886700" cy="6858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AU" altLang="en-US" smtClean="0"/>
          </a:p>
        </p:txBody>
      </p:sp>
      <p:sp>
        <p:nvSpPr>
          <p:cNvPr id="1027" name="Text Placeholder 2"/>
          <p:cNvSpPr>
            <a:spLocks noGrp="1"/>
          </p:cNvSpPr>
          <p:nvPr>
            <p:ph type="body" idx="1"/>
          </p:nvPr>
        </p:nvSpPr>
        <p:spPr bwMode="auto">
          <a:xfrm>
            <a:off x="628650" y="1155701"/>
            <a:ext cx="7886700" cy="5021263"/>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5" name="Footer Placeholder 4"/>
          <p:cNvSpPr>
            <a:spLocks noGrp="1"/>
          </p:cNvSpPr>
          <p:nvPr>
            <p:ph type="ftr" sz="quarter" idx="3"/>
          </p:nvPr>
        </p:nvSpPr>
        <p:spPr>
          <a:xfrm>
            <a:off x="628650" y="6356351"/>
            <a:ext cx="6865144" cy="365125"/>
          </a:xfrm>
          <a:prstGeom prst="rect">
            <a:avLst/>
          </a:prstGeom>
        </p:spPr>
        <p:txBody>
          <a:bodyPr vert="horz" lIns="91440" tIns="45720" rIns="91440" bIns="45720" rtlCol="0" anchor="ctr"/>
          <a:lstStyle>
            <a:defPPr>
              <a:defRPr lang="en-US"/>
            </a:defPPr>
            <a:lvl1pPr marL="0" algn="ctr" defTabSz="914400" rtl="0" eaLnBrk="1" fontAlgn="auto" latinLnBrk="0" hangingPunct="1">
              <a:spcBef>
                <a:spcPct val="0"/>
              </a:spcBef>
              <a:spcAft>
                <a:spcPct val="0"/>
              </a:spcAft>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7986712" y="6356351"/>
            <a:ext cx="528638" cy="365125"/>
          </a:xfrm>
          <a:prstGeom prst="rect">
            <a:avLst/>
          </a:prstGeom>
        </p:spPr>
        <p:txBody>
          <a:bodyPr vert="horz" lIns="91440" tIns="45720" rIns="91440" bIns="45720" rtlCol="0" anchor="ctr"/>
          <a:lstStyle>
            <a:defPPr>
              <a:defRPr lang="en-US"/>
            </a:defPPr>
            <a:lvl1pPr marL="0" algn="r" defTabSz="914400" rtl="0" eaLnBrk="1" fontAlgn="auto" latinLnBrk="0" hangingPunct="1">
              <a:spcBef>
                <a:spcPct val="0"/>
              </a:spcBef>
              <a:spcAft>
                <a:spcPct val="0"/>
              </a:spcAft>
              <a:defRPr sz="1200" b="1" kern="1200">
                <a:solidFill>
                  <a:schemeClr val="tx1">
                    <a:tint val="75000"/>
                  </a:schemeClr>
                </a:solidFill>
                <a:latin typeface="+mn-lt"/>
                <a:ea typeface="+mn-ea"/>
                <a:cs typeface="+mn-cs"/>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transition/>
  <p:timing/>
  <p:txStyles>
    <p:title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1026" name="Title Placeholder 1"/>
          <p:cNvSpPr>
            <a:spLocks noGrp="1"/>
          </p:cNvSpPr>
          <p:nvPr>
            <p:ph type="title"/>
          </p:nvPr>
        </p:nvSpPr>
        <p:spPr bwMode="auto">
          <a:xfrm>
            <a:off x="628650" y="365125"/>
            <a:ext cx="7886700" cy="6858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AU" altLang="en-US" smtClean="0"/>
          </a:p>
        </p:txBody>
      </p:sp>
      <p:sp>
        <p:nvSpPr>
          <p:cNvPr id="1027" name="Text Placeholder 2"/>
          <p:cNvSpPr>
            <a:spLocks noGrp="1"/>
          </p:cNvSpPr>
          <p:nvPr>
            <p:ph type="body" idx="1"/>
          </p:nvPr>
        </p:nvSpPr>
        <p:spPr bwMode="auto">
          <a:xfrm>
            <a:off x="628650" y="1155701"/>
            <a:ext cx="7886700" cy="5021263"/>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5" name="Footer Placeholder 4"/>
          <p:cNvSpPr>
            <a:spLocks noGrp="1"/>
          </p:cNvSpPr>
          <p:nvPr>
            <p:ph type="ftr" sz="quarter" idx="3"/>
          </p:nvPr>
        </p:nvSpPr>
        <p:spPr>
          <a:xfrm>
            <a:off x="628650" y="6356351"/>
            <a:ext cx="6865144" cy="365125"/>
          </a:xfrm>
          <a:prstGeom prst="rect">
            <a:avLst/>
          </a:prstGeom>
        </p:spPr>
        <p:txBody>
          <a:bodyPr vert="horz" lIns="91440" tIns="45720" rIns="91440" bIns="45720" rtlCol="0" anchor="ctr"/>
          <a:lstStyle>
            <a:defPPr>
              <a:defRPr lang="en-US"/>
            </a:defPPr>
            <a:lvl1pPr marL="0" algn="ctr" defTabSz="914400" rtl="0" eaLnBrk="1" fontAlgn="auto" latinLnBrk="0" hangingPunct="1">
              <a:spcBef>
                <a:spcPct val="0"/>
              </a:spcBef>
              <a:spcAft>
                <a:spcPct val="0"/>
              </a:spcAft>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7986712" y="6356351"/>
            <a:ext cx="528638" cy="365125"/>
          </a:xfrm>
          <a:prstGeom prst="rect">
            <a:avLst/>
          </a:prstGeom>
        </p:spPr>
        <p:txBody>
          <a:bodyPr vert="horz" lIns="91440" tIns="45720" rIns="91440" bIns="45720" rtlCol="0" anchor="ctr"/>
          <a:lstStyle>
            <a:defPPr>
              <a:defRPr lang="en-US"/>
            </a:defPPr>
            <a:lvl1pPr marL="0" algn="r" defTabSz="914400" rtl="0" eaLnBrk="1" fontAlgn="auto" latinLnBrk="0" hangingPunct="1">
              <a:spcBef>
                <a:spcPct val="0"/>
              </a:spcBef>
              <a:spcAft>
                <a:spcPct val="0"/>
              </a:spcAft>
              <a:defRPr sz="1200" b="1" kern="1200">
                <a:solidFill>
                  <a:schemeClr val="tx1">
                    <a:tint val="75000"/>
                  </a:schemeClr>
                </a:solidFill>
                <a:latin typeface="+mn-lt"/>
                <a:ea typeface="+mn-ea"/>
                <a:cs typeface="+mn-cs"/>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ransition/>
  <p:timing/>
  <p:txStyles>
    <p:title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4F2BB6DC-AF2F-477A-91B4-CE0A70B002C8}" type="datetime1">
              <a:rPr lang="en-US" smtClean="0"/>
              <a:t>10/27/2020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F8D25365-5F6A-452D-93C0-F7A4ED28E5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ransition/>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stStyle>
          <a:p>
            <a:fld id="{4F2BB6DC-AF2F-477A-91B4-CE0A70B002C8}" type="datetime1">
              <a:rPr lang="en-US" smtClean="0"/>
              <a:t>10/27/2020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stStyle>
          <a:p>
            <a:fld id="{F8D25365-5F6A-452D-93C0-F7A4ED28E5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ransition/>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notesSlide" Target="../notesSlides/notesSlide1.xml" /><Relationship Id="rId3" Type="http://schemas.openxmlformats.org/officeDocument/2006/relationships/image" Target="../media/image3.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8.png" /><Relationship Id="rId3" Type="http://schemas.openxmlformats.org/officeDocument/2006/relationships/image" Target="../media/image4.png" /></Relationships>
</file>

<file path=ppt/slides/_rels/slide100.xml.rels>&#65279;<?xml version="1.0" encoding="utf-8" standalone="yes"?><Relationships xmlns="http://schemas.openxmlformats.org/package/2006/relationships"><Relationship Id="rId1" Type="http://schemas.openxmlformats.org/officeDocument/2006/relationships/slideLayout" Target="../slideLayouts/slideLayout138.xml" /></Relationships>
</file>

<file path=ppt/slides/_rels/slide101.xml.rels>&#65279;<?xml version="1.0" encoding="utf-8" standalone="yes"?><Relationships xmlns="http://schemas.openxmlformats.org/package/2006/relationships"><Relationship Id="rId1" Type="http://schemas.openxmlformats.org/officeDocument/2006/relationships/slideLayout" Target="../slideLayouts/slideLayout138.xml" /><Relationship Id="rId2" Type="http://schemas.openxmlformats.org/officeDocument/2006/relationships/image" Target="../media/image4.png" /></Relationships>
</file>

<file path=ppt/slides/_rels/slide102.xml.rels>&#65279;<?xml version="1.0" encoding="utf-8" standalone="yes"?><Relationships xmlns="http://schemas.openxmlformats.org/package/2006/relationships"><Relationship Id="rId1" Type="http://schemas.openxmlformats.org/officeDocument/2006/relationships/slideLayout" Target="../slideLayouts/slideLayout138.xml" /><Relationship Id="rId2" Type="http://schemas.openxmlformats.org/officeDocument/2006/relationships/image" Target="../media/image4.png" /></Relationships>
</file>

<file path=ppt/slides/_rels/slide103.xml.rels>&#65279;<?xml version="1.0" encoding="utf-8" standalone="yes"?><Relationships xmlns="http://schemas.openxmlformats.org/package/2006/relationships"><Relationship Id="rId1" Type="http://schemas.openxmlformats.org/officeDocument/2006/relationships/slideLayout" Target="../slideLayouts/slideLayout138.xml" /><Relationship Id="rId2" Type="http://schemas.openxmlformats.org/officeDocument/2006/relationships/image" Target="../media/image4.png" /></Relationships>
</file>

<file path=ppt/slides/_rels/slide104.xml.rels>&#65279;<?xml version="1.0" encoding="utf-8" standalone="yes"?><Relationships xmlns="http://schemas.openxmlformats.org/package/2006/relationships"><Relationship Id="rId1" Type="http://schemas.openxmlformats.org/officeDocument/2006/relationships/slideLayout" Target="../slideLayouts/slideLayout138.xml" /><Relationship Id="rId2" Type="http://schemas.openxmlformats.org/officeDocument/2006/relationships/image" Target="../media/image4.png" /></Relationships>
</file>

<file path=ppt/slides/_rels/slide105.xml.rels>&#65279;<?xml version="1.0" encoding="utf-8" standalone="yes"?><Relationships xmlns="http://schemas.openxmlformats.org/package/2006/relationships"><Relationship Id="rId1" Type="http://schemas.openxmlformats.org/officeDocument/2006/relationships/slideLayout" Target="../slideLayouts/slideLayout138.xml" /><Relationship Id="rId2" Type="http://schemas.openxmlformats.org/officeDocument/2006/relationships/image" Target="../media/image4.png" /></Relationships>
</file>

<file path=ppt/slides/_rels/slide106.xml.rels>&#65279;<?xml version="1.0" encoding="utf-8" standalone="yes"?><Relationships xmlns="http://schemas.openxmlformats.org/package/2006/relationships"><Relationship Id="rId1" Type="http://schemas.openxmlformats.org/officeDocument/2006/relationships/slideLayout" Target="../slideLayouts/slideLayout138.xml" /><Relationship Id="rId2" Type="http://schemas.openxmlformats.org/officeDocument/2006/relationships/image" Target="../media/image4.png" /></Relationships>
</file>

<file path=ppt/slides/_rels/slide107.xml.rels>&#65279;<?xml version="1.0" encoding="utf-8" standalone="yes"?><Relationships xmlns="http://schemas.openxmlformats.org/package/2006/relationships"><Relationship Id="rId1" Type="http://schemas.openxmlformats.org/officeDocument/2006/relationships/slideLayout" Target="../slideLayouts/slideLayout138.xml" /><Relationship Id="rId2" Type="http://schemas.openxmlformats.org/officeDocument/2006/relationships/image" Target="../media/image4.png" /></Relationships>
</file>

<file path=ppt/slides/_rels/slide108.xml.rels>&#65279;<?xml version="1.0" encoding="utf-8" standalone="yes"?><Relationships xmlns="http://schemas.openxmlformats.org/package/2006/relationships"><Relationship Id="rId1" Type="http://schemas.openxmlformats.org/officeDocument/2006/relationships/slideLayout" Target="../slideLayouts/slideLayout138.xml" /><Relationship Id="rId2" Type="http://schemas.openxmlformats.org/officeDocument/2006/relationships/image" Target="../media/image4.png" /></Relationships>
</file>

<file path=ppt/slides/_rels/slide109.xml.rels>&#65279;<?xml version="1.0" encoding="utf-8" standalone="yes"?><Relationships xmlns="http://schemas.openxmlformats.org/package/2006/relationships"><Relationship Id="rId1" Type="http://schemas.openxmlformats.org/officeDocument/2006/relationships/slideLayout" Target="../slideLayouts/slideLayout138.xml" /><Relationship Id="rId2" Type="http://schemas.openxmlformats.org/officeDocument/2006/relationships/image" Target="../media/image4.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110.xml.rels>&#65279;<?xml version="1.0" encoding="utf-8" standalone="yes"?><Relationships xmlns="http://schemas.openxmlformats.org/package/2006/relationships"><Relationship Id="rId1" Type="http://schemas.openxmlformats.org/officeDocument/2006/relationships/slideLayout" Target="../slideLayouts/slideLayout138.xml" /><Relationship Id="rId2" Type="http://schemas.openxmlformats.org/officeDocument/2006/relationships/image" Target="../media/image4.png" /></Relationships>
</file>

<file path=ppt/slides/_rels/slide111.xml.rels>&#65279;<?xml version="1.0" encoding="utf-8" standalone="yes"?><Relationships xmlns="http://schemas.openxmlformats.org/package/2006/relationships"><Relationship Id="rId1" Type="http://schemas.openxmlformats.org/officeDocument/2006/relationships/slideLayout" Target="../slideLayouts/slideLayout138.xml" /><Relationship Id="rId2" Type="http://schemas.openxmlformats.org/officeDocument/2006/relationships/image" Target="../media/image4.png" /></Relationships>
</file>

<file path=ppt/slides/_rels/slide112.xml.rels>&#65279;<?xml version="1.0" encoding="utf-8" standalone="yes"?><Relationships xmlns="http://schemas.openxmlformats.org/package/2006/relationships"><Relationship Id="rId1" Type="http://schemas.openxmlformats.org/officeDocument/2006/relationships/slideLayout" Target="../slideLayouts/slideLayout138.xml" /><Relationship Id="rId2" Type="http://schemas.openxmlformats.org/officeDocument/2006/relationships/image" Target="../media/image4.png" /></Relationships>
</file>

<file path=ppt/slides/_rels/slide113.xml.rels>&#65279;<?xml version="1.0" encoding="utf-8" standalone="yes"?><Relationships xmlns="http://schemas.openxmlformats.org/package/2006/relationships"><Relationship Id="rId1" Type="http://schemas.openxmlformats.org/officeDocument/2006/relationships/slideLayout" Target="../slideLayouts/slideLayout159.xml" /><Relationship Id="rId2" Type="http://schemas.openxmlformats.org/officeDocument/2006/relationships/notesSlide" Target="../notesSlides/notesSlide13.xml" /><Relationship Id="rId3" Type="http://schemas.openxmlformats.org/officeDocument/2006/relationships/image" Target="../media/image3.png" /></Relationships>
</file>

<file path=ppt/slides/_rels/slide114.xml.rels>&#65279;<?xml version="1.0" encoding="utf-8" standalone="yes"?><Relationships xmlns="http://schemas.openxmlformats.org/package/2006/relationships"><Relationship Id="rId1" Type="http://schemas.openxmlformats.org/officeDocument/2006/relationships/slideLayout" Target="../slideLayouts/slideLayout160.xml" /></Relationships>
</file>

<file path=ppt/slides/_rels/slide115.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image" Target="../media/image4.png" /></Relationships>
</file>

<file path=ppt/slides/_rels/slide116.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image" Target="../media/image4.png" /></Relationships>
</file>

<file path=ppt/slides/_rels/slide117.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image" Target="../media/image4.png" /></Relationships>
</file>

<file path=ppt/slides/_rels/slide118.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image" Target="../media/image4.png" /></Relationships>
</file>

<file path=ppt/slides/_rels/slide119.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image" Target="../media/image4.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9.png" /><Relationship Id="rId3" Type="http://schemas.openxmlformats.org/officeDocument/2006/relationships/image" Target="../media/image4.png" /></Relationships>
</file>

<file path=ppt/slides/_rels/slide120.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image" Target="../media/image4.png" /></Relationships>
</file>

<file path=ppt/slides/_rels/slide121.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image" Target="../media/image4.png" /><Relationship Id="rId3" Type="http://schemas.openxmlformats.org/officeDocument/2006/relationships/image" Target="../media/image20.jpeg" /></Relationships>
</file>

<file path=ppt/slides/_rels/slide122.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image" Target="../media/image21.jpeg" /><Relationship Id="rId3" Type="http://schemas.openxmlformats.org/officeDocument/2006/relationships/image" Target="../media/image4.png" /><Relationship Id="rId4" Type="http://schemas.openxmlformats.org/officeDocument/2006/relationships/image" Target="../media/image22.jpeg" /><Relationship Id="rId5" Type="http://schemas.openxmlformats.org/officeDocument/2006/relationships/image" Target="../media/image23.jpeg" /></Relationships>
</file>

<file path=ppt/slides/_rels/slide123.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image" Target="../media/image4.png" /></Relationships>
</file>

<file path=ppt/slides/_rels/slide124.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notesSlide" Target="../notesSlides/notesSlide14.xml" /><Relationship Id="rId3" Type="http://schemas.openxmlformats.org/officeDocument/2006/relationships/image" Target="../media/image4.png" /></Relationships>
</file>

<file path=ppt/slides/_rels/slide125.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image" Target="../media/image4.png" /></Relationships>
</file>

<file path=ppt/slides/_rels/slide126.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diagramData" Target="../diagrams/data1.xml" /><Relationship Id="rId3" Type="http://schemas.openxmlformats.org/officeDocument/2006/relationships/diagramLayout" Target="../diagrams/layout1.xml" /><Relationship Id="rId4" Type="http://schemas.openxmlformats.org/officeDocument/2006/relationships/diagramQuickStyle" Target="../diagrams/quickStyle1.xml" /><Relationship Id="rId5" Type="http://schemas.openxmlformats.org/officeDocument/2006/relationships/diagramColors" Target="../diagrams/colors1.xml" /><Relationship Id="rId6" Type="http://schemas.openxmlformats.org/officeDocument/2006/relationships/image" Target="../media/image4.png" /></Relationships>
</file>

<file path=ppt/slides/_rels/slide127.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notesSlide" Target="../notesSlides/notesSlide15.xml" /><Relationship Id="rId3" Type="http://schemas.openxmlformats.org/officeDocument/2006/relationships/image" Target="../media/image24.jpeg" /><Relationship Id="rId4" Type="http://schemas.openxmlformats.org/officeDocument/2006/relationships/image" Target="../media/image4.png" /><Relationship Id="rId5" Type="http://schemas.openxmlformats.org/officeDocument/2006/relationships/image" Target="../media/image25.jpeg" /></Relationships>
</file>

<file path=ppt/slides/_rels/slide128.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image" Target="../media/image4.png" /><Relationship Id="rId3" Type="http://schemas.openxmlformats.org/officeDocument/2006/relationships/image" Target="../media/image14.png" /><Relationship Id="rId4" Type="http://schemas.openxmlformats.org/officeDocument/2006/relationships/hyperlink" Target="https://www.guru99.com/images/8-2016/081216_0811_TestDrivenD3.png" TargetMode="External" /></Relationships>
</file>

<file path=ppt/slides/_rels/slide129.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image" Target="../media/image4.png" /><Relationship Id="rId3" Type="http://schemas.openxmlformats.org/officeDocument/2006/relationships/image" Target="../media/image15.png" /><Relationship Id="rId4" Type="http://schemas.openxmlformats.org/officeDocument/2006/relationships/hyperlink" Target="https://www.guru99.com/images/8-2016/081216_0811_TestDrivenD4.png" TargetMode="Externa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130.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diagramData" Target="../diagrams/data2.xml" /><Relationship Id="rId3" Type="http://schemas.openxmlformats.org/officeDocument/2006/relationships/diagramLayout" Target="../diagrams/layout2.xml" /><Relationship Id="rId4" Type="http://schemas.openxmlformats.org/officeDocument/2006/relationships/diagramQuickStyle" Target="../diagrams/quickStyle2.xml" /><Relationship Id="rId5" Type="http://schemas.openxmlformats.org/officeDocument/2006/relationships/diagramColors" Target="../diagrams/colors2.xml" /><Relationship Id="rId6" Type="http://schemas.openxmlformats.org/officeDocument/2006/relationships/image" Target="../media/image4.png" /></Relationships>
</file>

<file path=ppt/slides/_rels/slide131.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image" Target="../media/image4.png" /></Relationships>
</file>

<file path=ppt/slides/_rels/slide132.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image" Target="../media/image4.png" /></Relationships>
</file>

<file path=ppt/slides/_rels/slide133.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image" Target="../media/image4.png" /></Relationships>
</file>

<file path=ppt/slides/_rels/slide134.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image" Target="../media/image4.png" /></Relationships>
</file>

<file path=ppt/slides/_rels/slide135.xml.rels>&#65279;<?xml version="1.0" encoding="utf-8" standalone="yes"?><Relationships xmlns="http://schemas.openxmlformats.org/package/2006/relationships"><Relationship Id="rId1" Type="http://schemas.openxmlformats.org/officeDocument/2006/relationships/slideLayout" Target="../slideLayouts/slideLayout160.xml" /><Relationship Id="rId2" Type="http://schemas.openxmlformats.org/officeDocument/2006/relationships/image" Target="../media/image4.png" /></Relationships>
</file>

<file path=ppt/slides/_rels/slide136.xml.rels>&#65279;<?xml version="1.0" encoding="utf-8" standalone="yes"?><Relationships xmlns="http://schemas.openxmlformats.org/package/2006/relationships"><Relationship Id="rId1" Type="http://schemas.openxmlformats.org/officeDocument/2006/relationships/slideLayout" Target="../slideLayouts/slideLayout182.xml" /><Relationship Id="rId2" Type="http://schemas.openxmlformats.org/officeDocument/2006/relationships/notesSlide" Target="../notesSlides/notesSlide16.xml" /></Relationships>
</file>

<file path=ppt/slides/_rels/slide137.xml.rels>&#65279;<?xml version="1.0" encoding="utf-8" standalone="yes"?><Relationships xmlns="http://schemas.openxmlformats.org/package/2006/relationships"><Relationship Id="rId1" Type="http://schemas.openxmlformats.org/officeDocument/2006/relationships/slideLayout" Target="../slideLayouts/slideLayout183.xml" /></Relationships>
</file>

<file path=ppt/slides/_rels/slide138.xml.rels>&#65279;<?xml version="1.0" encoding="utf-8" standalone="yes"?><Relationships xmlns="http://schemas.openxmlformats.org/package/2006/relationships"><Relationship Id="rId1" Type="http://schemas.openxmlformats.org/officeDocument/2006/relationships/slideLayout" Target="../slideLayouts/slideLayout183.xml" /></Relationships>
</file>

<file path=ppt/slides/_rels/slide139.xml.rels>&#65279;<?xml version="1.0" encoding="utf-8" standalone="yes"?><Relationships xmlns="http://schemas.openxmlformats.org/package/2006/relationships"><Relationship Id="rId1" Type="http://schemas.openxmlformats.org/officeDocument/2006/relationships/slideLayout" Target="../slideLayouts/slideLayout183.xml" /><Relationship Id="rId2" Type="http://schemas.openxmlformats.org/officeDocument/2006/relationships/image" Target="../media/image26.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0.png" /><Relationship Id="rId3" Type="http://schemas.openxmlformats.org/officeDocument/2006/relationships/image" Target="../media/image4.png" /></Relationships>
</file>

<file path=ppt/slides/_rels/slide140.xml.rels>&#65279;<?xml version="1.0" encoding="utf-8" standalone="yes"?><Relationships xmlns="http://schemas.openxmlformats.org/package/2006/relationships"><Relationship Id="rId1" Type="http://schemas.openxmlformats.org/officeDocument/2006/relationships/slideLayout" Target="../slideLayouts/slideLayout183.xml" /></Relationships>
</file>

<file path=ppt/slides/_rels/slide141.xml.rels>&#65279;<?xml version="1.0" encoding="utf-8" standalone="yes"?><Relationships xmlns="http://schemas.openxmlformats.org/package/2006/relationships"><Relationship Id="rId1" Type="http://schemas.openxmlformats.org/officeDocument/2006/relationships/slideLayout" Target="../slideLayouts/slideLayout183.xml" /></Relationships>
</file>

<file path=ppt/slides/_rels/slide142.xml.rels>&#65279;<?xml version="1.0" encoding="utf-8" standalone="yes"?><Relationships xmlns="http://schemas.openxmlformats.org/package/2006/relationships"><Relationship Id="rId1" Type="http://schemas.openxmlformats.org/officeDocument/2006/relationships/slideLayout" Target="../slideLayouts/slideLayout183.xml" /></Relationships>
</file>

<file path=ppt/slides/_rels/slide143.xml.rels>&#65279;<?xml version="1.0" encoding="utf-8" standalone="yes"?><Relationships xmlns="http://schemas.openxmlformats.org/package/2006/relationships"><Relationship Id="rId1" Type="http://schemas.openxmlformats.org/officeDocument/2006/relationships/slideLayout" Target="../slideLayouts/slideLayout183.xml" /><Relationship Id="rId2" Type="http://schemas.openxmlformats.org/officeDocument/2006/relationships/image" Target="../media/image27.png" /></Relationships>
</file>

<file path=ppt/slides/_rels/slide144.xml.rels>&#65279;<?xml version="1.0" encoding="utf-8" standalone="yes"?><Relationships xmlns="http://schemas.openxmlformats.org/package/2006/relationships"><Relationship Id="rId1" Type="http://schemas.openxmlformats.org/officeDocument/2006/relationships/slideLayout" Target="../slideLayouts/slideLayout183.xml" /></Relationships>
</file>

<file path=ppt/slides/_rels/slide145.xml.rels>&#65279;<?xml version="1.0" encoding="utf-8" standalone="yes"?><Relationships xmlns="http://schemas.openxmlformats.org/package/2006/relationships"><Relationship Id="rId1" Type="http://schemas.openxmlformats.org/officeDocument/2006/relationships/slideLayout" Target="../slideLayouts/slideLayout183.xml" /><Relationship Id="rId2" Type="http://schemas.openxmlformats.org/officeDocument/2006/relationships/image" Target="../media/image28.jpeg" /></Relationships>
</file>

<file path=ppt/slides/_rels/slide146.xml.rels>&#65279;<?xml version="1.0" encoding="utf-8" standalone="yes"?><Relationships xmlns="http://schemas.openxmlformats.org/package/2006/relationships"><Relationship Id="rId1" Type="http://schemas.openxmlformats.org/officeDocument/2006/relationships/slideLayout" Target="../slideLayouts/slideLayout183.xml" /></Relationships>
</file>

<file path=ppt/slides/_rels/slide147.xml.rels>&#65279;<?xml version="1.0" encoding="utf-8" standalone="yes"?><Relationships xmlns="http://schemas.openxmlformats.org/package/2006/relationships"><Relationship Id="rId1" Type="http://schemas.openxmlformats.org/officeDocument/2006/relationships/slideLayout" Target="../slideLayouts/slideLayout183.xml" /></Relationships>
</file>

<file path=ppt/slides/_rels/slide148.xml.rels>&#65279;<?xml version="1.0" encoding="utf-8" standalone="yes"?><Relationships xmlns="http://schemas.openxmlformats.org/package/2006/relationships"><Relationship Id="rId1" Type="http://schemas.openxmlformats.org/officeDocument/2006/relationships/slideLayout" Target="../slideLayouts/slideLayout183.xml" /></Relationships>
</file>

<file path=ppt/slides/_rels/slide149.xml.rels>&#65279;<?xml version="1.0" encoding="utf-8" standalone="yes"?><Relationships xmlns="http://schemas.openxmlformats.org/package/2006/relationships"><Relationship Id="rId1" Type="http://schemas.openxmlformats.org/officeDocument/2006/relationships/slideLayout" Target="../slideLayouts/slideLayout205.xml" /><Relationship Id="rId2" Type="http://schemas.openxmlformats.org/officeDocument/2006/relationships/notesSlide" Target="../notesSlides/notesSlide17.xml" /><Relationship Id="rId3" Type="http://schemas.openxmlformats.org/officeDocument/2006/relationships/image" Target="../media/image3.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150.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image" Target="../media/image4.png" /></Relationships>
</file>

<file path=ppt/slides/_rels/slide151.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image" Target="../media/image4.png" /></Relationships>
</file>

<file path=ppt/slides/_rels/slide152.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image" Target="../media/image4.png" /></Relationships>
</file>

<file path=ppt/slides/_rels/slide153.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image" Target="../media/image4.png" /><Relationship Id="rId3" Type="http://schemas.openxmlformats.org/officeDocument/2006/relationships/image" Target="../media/image29.png" /></Relationships>
</file>

<file path=ppt/slides/_rels/slide154.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image" Target="../media/image4.png" /><Relationship Id="rId3" Type="http://schemas.openxmlformats.org/officeDocument/2006/relationships/image" Target="../media/image30.png" /></Relationships>
</file>

<file path=ppt/slides/_rels/slide155.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image" Target="../media/image31.png" /></Relationships>
</file>

<file path=ppt/slides/_rels/slide156.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image" Target="../media/image4.png" /></Relationships>
</file>

<file path=ppt/slides/_rels/slide157.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image" Target="../media/image4.png" /></Relationships>
</file>

<file path=ppt/slides/_rels/slide158.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notesSlide" Target="../notesSlides/notesSlide18.xml" /><Relationship Id="rId3" Type="http://schemas.openxmlformats.org/officeDocument/2006/relationships/image" Target="../media/image4.png" /></Relationships>
</file>

<file path=ppt/slides/_rels/slide159.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image" Target="../media/image4.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160.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image" Target="../media/image4.png" /></Relationships>
</file>

<file path=ppt/slides/_rels/slide161.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image" Target="../media/image4.png" /></Relationships>
</file>

<file path=ppt/slides/_rels/slide162.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image" Target="../media/image4.png" /></Relationships>
</file>

<file path=ppt/slides/_rels/slide163.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image" Target="../media/image4.png" /><Relationship Id="rId3" Type="http://schemas.openxmlformats.org/officeDocument/2006/relationships/image" Target="../media/image32.png" /></Relationships>
</file>

<file path=ppt/slides/_rels/slide164.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image" Target="../media/image4.png" /><Relationship Id="rId3" Type="http://schemas.openxmlformats.org/officeDocument/2006/relationships/oleObject" Target="../embeddings/oleObject1.bin" TargetMode="Internal" /><Relationship Id="rId4" Type="http://schemas.openxmlformats.org/officeDocument/2006/relationships/image" Target="../media/image33.png" /><Relationship Id="rId5" Type="http://schemas.openxmlformats.org/officeDocument/2006/relationships/vmlDrawing" Target="../drawings/vmlDrawing1.vml" /></Relationships>
</file>

<file path=ppt/slides/_rels/slide165.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image" Target="../media/image4.png" /></Relationships>
</file>

<file path=ppt/slides/_rels/slide166.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image" Target="../media/image4.png" /><Relationship Id="rId3" Type="http://schemas.openxmlformats.org/officeDocument/2006/relationships/hyperlink" Target="http://www.junit.org/" TargetMode="External" /><Relationship Id="rId4" Type="http://schemas.openxmlformats.org/officeDocument/2006/relationships/hyperlink" Target="http://sourceforge.net/projects/cppunit" TargetMode="External" /><Relationship Id="rId5" Type="http://schemas.openxmlformats.org/officeDocument/2006/relationships/hyperlink" Target="http://www.thecoadletter.com/" TargetMode="External" /></Relationships>
</file>

<file path=ppt/slides/_rels/slide167.xml.rels>&#65279;<?xml version="1.0" encoding="utf-8" standalone="yes"?><Relationships xmlns="http://schemas.openxmlformats.org/package/2006/relationships"><Relationship Id="rId1" Type="http://schemas.openxmlformats.org/officeDocument/2006/relationships/slideLayout" Target="../slideLayouts/slideLayout206.xml" /><Relationship Id="rId2" Type="http://schemas.openxmlformats.org/officeDocument/2006/relationships/image" Target="../media/image4.png" /></Relationships>
</file>

<file path=ppt/slides/_rels/slide168.xml.rels>&#65279;<?xml version="1.0" encoding="utf-8" standalone="yes"?><Relationships xmlns="http://schemas.openxmlformats.org/package/2006/relationships"><Relationship Id="rId1" Type="http://schemas.openxmlformats.org/officeDocument/2006/relationships/slideLayout" Target="../slideLayouts/slideLayout227.xml" /><Relationship Id="rId2" Type="http://schemas.openxmlformats.org/officeDocument/2006/relationships/notesSlide" Target="../notesSlides/notesSlide19.xml" /><Relationship Id="rId3" Type="http://schemas.openxmlformats.org/officeDocument/2006/relationships/image" Target="../media/image3.png" /></Relationships>
</file>

<file path=ppt/slides/_rels/slide169.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4.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1.png" /><Relationship Id="rId3" Type="http://schemas.openxmlformats.org/officeDocument/2006/relationships/image" Target="../media/image4.png" /></Relationships>
</file>

<file path=ppt/slides/_rels/slide170.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4.png" /></Relationships>
</file>

<file path=ppt/slides/_rels/slide171.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4.png" /></Relationships>
</file>

<file path=ppt/slides/_rels/slide172.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4.png" /></Relationships>
</file>

<file path=ppt/slides/_rels/slide173.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4.png" /></Relationships>
</file>

<file path=ppt/slides/_rels/slide174.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34.png" /><Relationship Id="rId3" Type="http://schemas.openxmlformats.org/officeDocument/2006/relationships/image" Target="../media/image4.png" /></Relationships>
</file>

<file path=ppt/slides/_rels/slide175.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35.png" /><Relationship Id="rId3" Type="http://schemas.openxmlformats.org/officeDocument/2006/relationships/image" Target="../media/image4.png" /></Relationships>
</file>

<file path=ppt/slides/_rels/slide176.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4.png" /></Relationships>
</file>

<file path=ppt/slides/_rels/slide177.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26.png" /><Relationship Id="rId3" Type="http://schemas.openxmlformats.org/officeDocument/2006/relationships/image" Target="../media/image4.png" /></Relationships>
</file>

<file path=ppt/slides/_rels/slide178.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4.png" /></Relationships>
</file>

<file path=ppt/slides/_rels/slide179.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notesSlide" Target="../notesSlides/notesSlide20.xml" /><Relationship Id="rId3" Type="http://schemas.openxmlformats.org/officeDocument/2006/relationships/image" Target="../media/image4.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180.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4.png" /></Relationships>
</file>

<file path=ppt/slides/_rels/slide181.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27.png" /><Relationship Id="rId3" Type="http://schemas.openxmlformats.org/officeDocument/2006/relationships/image" Target="../media/image4.png" /></Relationships>
</file>

<file path=ppt/slides/_rels/slide182.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4.png" /></Relationships>
</file>

<file path=ppt/slides/_rels/slide183.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28.jpeg" /><Relationship Id="rId3" Type="http://schemas.openxmlformats.org/officeDocument/2006/relationships/image" Target="../media/image4.png" /></Relationships>
</file>

<file path=ppt/slides/_rels/slide184.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4.png" /></Relationships>
</file>

<file path=ppt/slides/_rels/slide185.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4.png" /></Relationships>
</file>

<file path=ppt/slides/_rels/slide186.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36.png" /><Relationship Id="rId3" Type="http://schemas.openxmlformats.org/officeDocument/2006/relationships/image" Target="../media/image4.png" /></Relationships>
</file>

<file path=ppt/slides/_rels/slide187.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4.png" /></Relationships>
</file>

<file path=ppt/slides/_rels/slide188.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37.png" /><Relationship Id="rId3" Type="http://schemas.openxmlformats.org/officeDocument/2006/relationships/image" Target="../media/image4.png" /></Relationships>
</file>

<file path=ppt/slides/_rels/slide189.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4.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190.xml.rels>&#65279;<?xml version="1.0" encoding="utf-8" standalone="yes"?><Relationships xmlns="http://schemas.openxmlformats.org/package/2006/relationships"><Relationship Id="rId1" Type="http://schemas.openxmlformats.org/officeDocument/2006/relationships/slideLayout" Target="../slideLayouts/slideLayout228.xml" /><Relationship Id="rId2" Type="http://schemas.openxmlformats.org/officeDocument/2006/relationships/image" Target="../media/image4.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2.xml" /><Relationship Id="rId3" Type="http://schemas.openxmlformats.org/officeDocument/2006/relationships/image" Target="../media/image3.pn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 Id="rId3" Type="http://schemas.openxmlformats.org/officeDocument/2006/relationships/image" Target="../media/image12.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5.wmf" /><Relationship Id="rId3" Type="http://schemas.openxmlformats.org/officeDocument/2006/relationships/image" Target="../media/image4.png"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notesSlide" Target="../notesSlides/notesSlide3.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69.xml" /><Relationship Id="rId2" Type="http://schemas.openxmlformats.org/officeDocument/2006/relationships/notesSlide" Target="../notesSlides/notesSlide4.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69.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69.xml" /><Relationship Id="rId2" Type="http://schemas.openxmlformats.org/officeDocument/2006/relationships/image" Target="../media/image13.png" /><Relationship Id="rId3" Type="http://schemas.openxmlformats.org/officeDocument/2006/relationships/hyperlink" Target="https://www.guru99.com/images/8-2016/081216_0811_TestDrivenD2.png" TargetMode="Externa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69.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69.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74.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69.xml" /><Relationship Id="rId2" Type="http://schemas.openxmlformats.org/officeDocument/2006/relationships/notesSlide" Target="../notesSlides/notesSlide5.xml" /><Relationship Id="rId3" Type="http://schemas.openxmlformats.org/officeDocument/2006/relationships/image" Target="../media/image14.png" /><Relationship Id="rId4" Type="http://schemas.openxmlformats.org/officeDocument/2006/relationships/hyperlink" Target="https://www.guru99.com/images/8-2016/081216_0811_TestDrivenD3.png" TargetMode="Externa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69.xml" /><Relationship Id="rId2" Type="http://schemas.openxmlformats.org/officeDocument/2006/relationships/notesSlide" Target="../notesSlides/notesSlide6.xml" /><Relationship Id="rId3" Type="http://schemas.openxmlformats.org/officeDocument/2006/relationships/image" Target="../media/image15.png" /><Relationship Id="rId4" Type="http://schemas.openxmlformats.org/officeDocument/2006/relationships/hyperlink" Target="https://www.guru99.com/images/8-2016/081216_0811_TestDrivenD4.png" TargetMode="Externa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69.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69.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69.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69.xm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69.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91.xml" /><Relationship Id="rId2" Type="http://schemas.openxmlformats.org/officeDocument/2006/relationships/notesSlide" Target="../notesSlides/notesSlide7.xml" /><Relationship Id="rId3" Type="http://schemas.openxmlformats.org/officeDocument/2006/relationships/image" Target="../media/image3.png"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92.xml" /><Relationship Id="rId2" Type="http://schemas.openxmlformats.org/officeDocument/2006/relationships/image" Target="../media/image4.png"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92.xml" /><Relationship Id="rId2" Type="http://schemas.openxmlformats.org/officeDocument/2006/relationships/image" Target="../media/image4.png"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92.xml" /><Relationship Id="rId2" Type="http://schemas.openxmlformats.org/officeDocument/2006/relationships/image" Target="../media/image4.png"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92.xml" /><Relationship Id="rId2" Type="http://schemas.openxmlformats.org/officeDocument/2006/relationships/image" Target="../media/image4.png"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92.xml" /><Relationship Id="rId2" Type="http://schemas.openxmlformats.org/officeDocument/2006/relationships/image" Target="../media/image4.png" /><Relationship Id="rId3" Type="http://schemas.openxmlformats.org/officeDocument/2006/relationships/image" Target="../media/image12.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6.png" /><Relationship Id="rId3" Type="http://schemas.openxmlformats.org/officeDocument/2006/relationships/image" Target="../media/image7.png" /><Relationship Id="rId4" Type="http://schemas.openxmlformats.org/officeDocument/2006/relationships/image" Target="../media/image4.png"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92.xml" /><Relationship Id="rId2" Type="http://schemas.openxmlformats.org/officeDocument/2006/relationships/image" Target="../media/image4.png"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92.xml" /><Relationship Id="rId2" Type="http://schemas.openxmlformats.org/officeDocument/2006/relationships/image" Target="../media/image4.png"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92.xml" /><Relationship Id="rId2" Type="http://schemas.openxmlformats.org/officeDocument/2006/relationships/image" Target="../media/image4.png"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92.xml" /><Relationship Id="rId2" Type="http://schemas.openxmlformats.org/officeDocument/2006/relationships/image" Target="../media/image4.png"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92.xml" /><Relationship Id="rId2" Type="http://schemas.openxmlformats.org/officeDocument/2006/relationships/image" Target="../media/image4.png"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92.xml" /><Relationship Id="rId2" Type="http://schemas.openxmlformats.org/officeDocument/2006/relationships/image" Target="../media/image4.png"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92.xml" /><Relationship Id="rId2" Type="http://schemas.openxmlformats.org/officeDocument/2006/relationships/image" Target="../media/image4.png"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92.xml" /><Relationship Id="rId2" Type="http://schemas.openxmlformats.org/officeDocument/2006/relationships/image" Target="../media/image4.png"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114.xml" /><Relationship Id="rId2" Type="http://schemas.openxmlformats.org/officeDocument/2006/relationships/notesSlide" Target="../notesSlides/notesSlide8.xm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115.xml" /><Relationship Id="rId2" Type="http://schemas.openxmlformats.org/officeDocument/2006/relationships/notesSlide" Target="../notesSlides/notesSlide9.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115.xml" /><Relationship Id="rId2" Type="http://schemas.openxmlformats.org/officeDocument/2006/relationships/image" Target="../media/image16.png" /><Relationship Id="rId3" Type="http://schemas.openxmlformats.org/officeDocument/2006/relationships/hyperlink" Target="https://www.guru99.com/images/8-2016/081216_0811_TestDrivenD5.png" TargetMode="Externa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115.xml" /><Relationship Id="rId2" Type="http://schemas.openxmlformats.org/officeDocument/2006/relationships/image" Target="../media/image17.png" /><Relationship Id="rId3" Type="http://schemas.openxmlformats.org/officeDocument/2006/relationships/hyperlink" Target="https://www.guru99.com/images/8-2016/081216_0811_TestDrivenD6.png" TargetMode="Externa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115.xml" /><Relationship Id="rId2" Type="http://schemas.openxmlformats.org/officeDocument/2006/relationships/image" Target="../media/image18.png" /><Relationship Id="rId3" Type="http://schemas.openxmlformats.org/officeDocument/2006/relationships/hyperlink" Target="https://www.guru99.com/images/8-2016/081216_0811_TestDrivenD7.png" TargetMode="Externa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120.xml"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115.xml" /><Relationship Id="rId2" Type="http://schemas.openxmlformats.org/officeDocument/2006/relationships/notesSlide" Target="../notesSlides/notesSlide10.xml"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115.xml"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137.xml" /><Relationship Id="rId2" Type="http://schemas.openxmlformats.org/officeDocument/2006/relationships/notesSlide" Target="../notesSlides/notesSlide11.xml" /><Relationship Id="rId3" Type="http://schemas.openxmlformats.org/officeDocument/2006/relationships/image" Target="../media/image3.png"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138.xml" /><Relationship Id="rId2" Type="http://schemas.openxmlformats.org/officeDocument/2006/relationships/image" Target="../media/image4.png"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138.xml"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13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png"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138.xml"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142.xml" /><Relationship Id="rId2" Type="http://schemas.openxmlformats.org/officeDocument/2006/relationships/notesSlide" Target="../notesSlides/notesSlide12.xml"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138.xml"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138.xml"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138.xml"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138.xml" /><Relationship Id="rId2" Type="http://schemas.openxmlformats.org/officeDocument/2006/relationships/image" Target="../media/image19.png" /></Relationships>
</file>

<file path=ppt/slides/_rels/slide96.xml.rels>&#65279;<?xml version="1.0" encoding="utf-8" standalone="yes"?><Relationships xmlns="http://schemas.openxmlformats.org/package/2006/relationships"><Relationship Id="rId1" Type="http://schemas.openxmlformats.org/officeDocument/2006/relationships/slideLayout" Target="../slideLayouts/slideLayout142.xml" /></Relationships>
</file>

<file path=ppt/slides/_rels/slide97.xml.rels>&#65279;<?xml version="1.0" encoding="utf-8" standalone="yes"?><Relationships xmlns="http://schemas.openxmlformats.org/package/2006/relationships"><Relationship Id="rId1" Type="http://schemas.openxmlformats.org/officeDocument/2006/relationships/slideLayout" Target="../slideLayouts/slideLayout142.xml" /></Relationships>
</file>

<file path=ppt/slides/_rels/slide98.xml.rels>&#65279;<?xml version="1.0" encoding="utf-8" standalone="yes"?><Relationships xmlns="http://schemas.openxmlformats.org/package/2006/relationships"><Relationship Id="rId1" Type="http://schemas.openxmlformats.org/officeDocument/2006/relationships/slideLayout" Target="../slideLayouts/slideLayout142.xml" /></Relationships>
</file>

<file path=ppt/slides/_rels/slide99.xml.rels>&#65279;<?xml version="1.0" encoding="utf-8" standalone="yes"?><Relationships xmlns="http://schemas.openxmlformats.org/package/2006/relationships"><Relationship Id="rId1" Type="http://schemas.openxmlformats.org/officeDocument/2006/relationships/slideLayout" Target="../slideLayouts/slideLayout138.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Content Placeholder 2"/>
          <p:cNvSpPr txBox="1"/>
          <p:nvPr/>
        </p:nvSpPr>
        <p:spPr bwMode="auto">
          <a:xfrm>
            <a:off x="609600" y="609600"/>
            <a:ext cx="7886700" cy="5257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defRPr lang="en-US"/>
            </a:defPPr>
          </a:lstStyle>
          <a:p>
            <a:pPr algn="ctr" fontAlgn="base">
              <a:lnSpc>
                <a:spcPct val="200000"/>
              </a:lnSpc>
              <a:spcBef>
                <a:spcPts val="1000"/>
              </a:spcBef>
              <a:spcAft>
                <a:spcPct val="0"/>
              </a:spcAft>
              <a:defRPr/>
            </a:pPr>
            <a:r>
              <a:rPr lang="en-US" sz="4400" b="1" smtClean="0">
                <a:solidFill>
                  <a:srgbClr val="FF0000"/>
                </a:solidFill>
              </a:rPr>
              <a:t>19CS2211 - Software Engineering</a:t>
            </a:r>
          </a:p>
          <a:p>
            <a:pPr algn="ctr" fontAlgn="base">
              <a:lnSpc>
                <a:spcPct val="200000"/>
              </a:lnSpc>
              <a:spcBef>
                <a:spcPts val="1000"/>
              </a:spcBef>
              <a:spcAft>
                <a:spcPct val="0"/>
              </a:spcAft>
              <a:defRPr/>
            </a:pPr>
            <a:r>
              <a:rPr lang="en-US" sz="4400" smtClean="0">
                <a:solidFill>
                  <a:srgbClr val="002060"/>
                </a:solidFill>
              </a:rPr>
              <a:t>Software </a:t>
            </a:r>
            <a:r>
              <a:rPr lang="en-US" sz="4400">
                <a:solidFill>
                  <a:srgbClr val="002060"/>
                </a:solidFill>
              </a:rPr>
              <a:t>Testing Strategies</a:t>
            </a:r>
          </a:p>
          <a:p>
            <a:pPr marL="0" marR="0" lvl="0" indent="0" algn="ctr" defTabSz="914400" rtl="0" eaLnBrk="1" fontAlgn="base" latinLnBrk="0" hangingPunct="1">
              <a:lnSpc>
                <a:spcPct val="200000"/>
              </a:lnSpc>
              <a:spcBef>
                <a:spcPts val="1000"/>
              </a:spcBef>
              <a:spcAft>
                <a:spcPct val="0"/>
              </a:spcAft>
              <a:buClrTx/>
              <a:buSzTx/>
              <a:buFont typeface="Arial" pitchFamily="34" charset="0"/>
              <a:buNone/>
              <a:defRPr/>
            </a:pPr>
            <a:r>
              <a:rPr kumimoji="0" lang="en-US" sz="4400" i="0" u="none" strike="noStrike" kern="1200" cap="none" spc="0" normalizeH="0" baseline="0" noProof="0" smtClean="0">
                <a:ln>
                  <a:noFill/>
                </a:ln>
                <a:solidFill>
                  <a:srgbClr val="006600"/>
                </a:solidFill>
                <a:effectLst/>
                <a:uLnTx/>
                <a:uFillTx/>
                <a:ea typeface="+mn-ea"/>
                <a:cs typeface="Times New Roman" pitchFamily="18" charset="0"/>
              </a:rPr>
              <a:t>Session –</a:t>
            </a:r>
            <a:r>
              <a:rPr kumimoji="0" lang="en-US" sz="4400" i="0" u="none" strike="noStrike" kern="1200" cap="none" spc="0" normalizeH="0" noProof="0" smtClean="0">
                <a:ln>
                  <a:noFill/>
                </a:ln>
                <a:solidFill>
                  <a:srgbClr val="006600"/>
                </a:solidFill>
                <a:effectLst/>
                <a:uLnTx/>
                <a:uFillTx/>
                <a:ea typeface="+mn-ea"/>
                <a:cs typeface="Times New Roman" pitchFamily="18" charset="0"/>
              </a:rPr>
              <a:t> 19 </a:t>
            </a:r>
          </a:p>
          <a:p>
            <a:pPr marL="0" marR="0" lvl="0" indent="0" algn="ctr" defTabSz="914400" rtl="0" eaLnBrk="1" fontAlgn="base" latinLnBrk="0" hangingPunct="1">
              <a:lnSpc>
                <a:spcPct val="90000"/>
              </a:lnSpc>
              <a:spcBef>
                <a:spcPts val="1000"/>
              </a:spcBef>
              <a:spcAft>
                <a:spcPct val="0"/>
              </a:spcAft>
              <a:buClrTx/>
              <a:buSzTx/>
              <a:buFont typeface="Arial" pitchFamily="34" charset="0"/>
              <a:buNone/>
              <a:defRPr/>
            </a:pPr>
            <a:endParaRPr kumimoji="0" lang="en-US" sz="4400" i="0" u="none" strike="noStrike" kern="1200" cap="none" spc="0" normalizeH="0" noProof="0" smtClean="0">
              <a:ln>
                <a:noFill/>
              </a:ln>
              <a:effectLst/>
              <a:uLnTx/>
              <a:uFillTx/>
              <a:ea typeface="+mn-ea"/>
              <a:cs typeface="Times New Roman" pitchFamily="18" charset="0"/>
            </a:endParaRPr>
          </a:p>
        </p:txBody>
      </p:sp>
      <p:pic>
        <p:nvPicPr>
          <p:cNvPr id="1026" name="Picture 2"/>
          <p:cNvPicPr>
            <a:picLocks noChangeAspect="1" noChangeArrowheads="1"/>
          </p:cNvPicPr>
          <p:nvPr/>
        </p:nvPicPr>
        <p:blipFill>
          <a:blip r:embed="rId3"/>
          <a:stretch>
            <a:fillRect/>
          </a:stretch>
        </p:blipFill>
        <p:spPr bwMode="auto">
          <a:xfrm>
            <a:off x="2590800" y="5410200"/>
            <a:ext cx="3933825" cy="952500"/>
          </a:xfrm>
          <a:prstGeom prst="rect">
            <a:avLst/>
          </a:prstGeom>
          <a:noFill/>
          <a:ln w="9525">
            <a:noFill/>
            <a:miter lim="800000"/>
          </a:ln>
          <a:effectLst/>
        </p:spPr>
      </p:pic>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92162"/>
          </a:xfrm>
        </p:spPr>
        <p:txBody>
          <a:bodyPr>
            <a:normAutofit/>
          </a:bodyPr>
          <a:lstStyle/>
          <a:p>
            <a:r>
              <a:rPr lang="en-US" sz="3600" smtClean="0">
                <a:solidFill>
                  <a:srgbClr val="002060"/>
                </a:solidFill>
              </a:rPr>
              <a:t>Test Strategies for Conventional Software</a:t>
            </a:r>
            <a:endParaRPr lang="en-US" sz="3600">
              <a:solidFill>
                <a:srgbClr val="002060"/>
              </a:solidFill>
            </a:endParaRPr>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mtClean="0"/>
              <a:t>A testing strategy incremental view of testing</a:t>
            </a:r>
          </a:p>
          <a:p>
            <a:pPr lvl="1" algn="just"/>
            <a:r>
              <a:rPr lang="en-US" smtClean="0"/>
              <a:t>Unit Testing</a:t>
            </a:r>
          </a:p>
          <a:p>
            <a:pPr lvl="1" algn="just"/>
            <a:r>
              <a:rPr lang="en-US" smtClean="0"/>
              <a:t>Integration Testing</a:t>
            </a:r>
          </a:p>
          <a:p>
            <a:pPr algn="just"/>
            <a:r>
              <a:rPr lang="en-US" smtClean="0">
                <a:solidFill>
                  <a:srgbClr val="FF3300"/>
                </a:solidFill>
              </a:rPr>
              <a:t>Unit Testing:</a:t>
            </a:r>
          </a:p>
          <a:p>
            <a:pPr lvl="1" algn="just"/>
            <a:r>
              <a:rPr lang="en-US" smtClean="0"/>
              <a:t>Verification on the smallest unit of software</a:t>
            </a:r>
          </a:p>
          <a:p>
            <a:pPr algn="just"/>
            <a:endParaRPr lang="en-US" smtClean="0"/>
          </a:p>
        </p:txBody>
      </p:sp>
      <p:pic>
        <p:nvPicPr>
          <p:cNvPr id="4" name="Picture 2"/>
          <p:cNvPicPr>
            <a:picLocks noChangeAspect="1" noChangeArrowheads="1"/>
          </p:cNvPicPr>
          <p:nvPr/>
        </p:nvPicPr>
        <p:blipFill>
          <a:blip r:embed="rId2"/>
          <a:stretch>
            <a:fillRect/>
          </a:stretch>
        </p:blipFill>
        <p:spPr bwMode="auto">
          <a:xfrm>
            <a:off x="533400" y="3886200"/>
            <a:ext cx="8001000" cy="2209800"/>
          </a:xfrm>
          <a:prstGeom prst="rect">
            <a:avLst/>
          </a:prstGeom>
          <a:noFill/>
          <a:ln w="9525">
            <a:noFill/>
            <a:miter lim="800000"/>
          </a:ln>
          <a:effectLst/>
        </p:spPr>
      </p:pic>
      <p:sp>
        <p:nvSpPr>
          <p:cNvPr id="6" name="Slide Number Placeholder 5"/>
          <p:cNvSpPr>
            <a:spLocks noGrp="1"/>
          </p:cNvSpPr>
          <p:nvPr>
            <p:ph type="sldNum" sz="quarter" idx="12"/>
          </p:nvPr>
        </p:nvSpPr>
        <p:spPr/>
        <p:txBody>
          <a:bodyPr/>
          <a:lstStyle/>
          <a:p>
            <a:fld id="{F8D25365-5F6A-452D-93C0-F7A4ED28E52B}" type="slidenum">
              <a:rPr lang="en-US" smtClean="0"/>
              <a:t>10</a:t>
            </a:fld>
            <a:endParaRPr lang="en-US"/>
          </a:p>
        </p:txBody>
      </p:sp>
      <p:pic>
        <p:nvPicPr>
          <p:cNvPr id="7" name="Picture 2"/>
          <p:cNvPicPr>
            <a:picLocks noChangeAspect="1" noChangeArrowheads="1"/>
          </p:cNvPicPr>
          <p:nvPr/>
        </p:nvPicPr>
        <p:blipFill>
          <a:blip r:embed="rId3"/>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0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5604" name="Rectangle 2">
            <a:extLst>
              <a:ext uri="{FF2B5EF4-FFF2-40B4-BE49-F238E27FC236}">
                <a16:creationId xmlns:a16="http://schemas.microsoft.com/office/drawing/2014/main" xmlns="" id="{F5F2D75A-33B3-4CA7-AB7F-7DBF78556755}"/>
              </a:ext>
            </a:extLst>
          </p:cNvPr>
          <p:cNvSpPr>
            <a:spLocks noGrp="1" noChangeArrowheads="1"/>
          </p:cNvSpPr>
          <p:nvPr>
            <p:ph type="title"/>
          </p:nvPr>
        </p:nvSpPr>
        <p:spPr>
          <a:xfrm>
            <a:off x="2057401" y="1066802"/>
            <a:ext cx="2769394" cy="633413"/>
          </a:xfrm>
        </p:spPr>
        <p:txBody>
          <a:bodyPr>
            <a:normAutofit fontScale="90000"/>
          </a:bodyPr>
          <a:lstStyle/>
          <a:p>
            <a:pPr eaLnBrk="1" hangingPunct="1"/>
            <a:r>
              <a:rPr lang="en-US" altLang="en-US"/>
              <a:t>Graph Matrices</a:t>
            </a:r>
          </a:p>
        </p:txBody>
      </p:sp>
      <p:sp>
        <p:nvSpPr>
          <p:cNvPr id="25603" name="Slide Number Placeholder 4">
            <a:extLst>
              <a:ext uri="{FF2B5EF4-FFF2-40B4-BE49-F238E27FC236}">
                <a16:creationId xmlns:a16="http://schemas.microsoft.com/office/drawing/2014/main" xmlns="" id="{C837DC47-86BD-4C09-8BE8-BE01E8275F79}"/>
              </a:ext>
            </a:extLst>
          </p:cNvPr>
          <p:cNvSpPr>
            <a:spLocks noGrp="1" noChangeArrowheads="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fontAlgn="base">
              <a:spcBef>
                <a:spcPct val="0"/>
              </a:spcBef>
              <a:spcAft>
                <a:spcPct val="0"/>
              </a:spcAft>
              <a:buClrTx/>
              <a:buSzTx/>
              <a:buNone/>
            </a:pPr>
            <a:fld id="{2B2BA78B-0417-475D-AEBA-855191403EDE}" type="slidenum">
              <a:rPr lang="en-US" altLang="en-US" sz="1000">
                <a:solidFill>
                  <a:srgbClr val="000000"/>
                </a:solidFill>
                <a:ea typeface="ＭＳ Ｐゴシック" panose="020b0600070205080204" pitchFamily="34" charset="-128"/>
              </a:rPr>
              <a:pPr fontAlgn="base">
                <a:spcBef>
                  <a:spcPct val="0"/>
                </a:spcBef>
                <a:spcAft>
                  <a:spcPct val="0"/>
                </a:spcAft>
                <a:buClrTx/>
                <a:buSzTx/>
                <a:buNone/>
              </a:pPr>
              <a:t>100</a:t>
            </a:fld>
            <a:endParaRPr lang="en-US" altLang="en-US" sz="1000">
              <a:solidFill>
                <a:srgbClr val="000000"/>
              </a:solidFill>
              <a:ea typeface="ＭＳ Ｐゴシック" panose="020b0600070205080204" pitchFamily="34" charset="-128"/>
            </a:endParaRPr>
          </a:p>
        </p:txBody>
      </p:sp>
      <p:sp>
        <p:nvSpPr>
          <p:cNvPr id="25605" name="Oval 5">
            <a:extLst>
              <a:ext uri="{FF2B5EF4-FFF2-40B4-BE49-F238E27FC236}">
                <a16:creationId xmlns:a16="http://schemas.microsoft.com/office/drawing/2014/main" xmlns="" id="{5704FC07-82D7-4507-8614-C68CCB95B27F}"/>
              </a:ext>
            </a:extLst>
          </p:cNvPr>
          <p:cNvSpPr>
            <a:spLocks noChangeArrowheads="1"/>
          </p:cNvSpPr>
          <p:nvPr/>
        </p:nvSpPr>
        <p:spPr bwMode="auto">
          <a:xfrm>
            <a:off x="2857500" y="1981200"/>
            <a:ext cx="400050" cy="457200"/>
          </a:xfrm>
          <a:prstGeom prst="ellipse">
            <a:avLst/>
          </a:prstGeom>
          <a:solidFill>
            <a:schemeClr val="accent1"/>
          </a:solidFill>
          <a:ln w="9525" algn="ctr">
            <a:solidFill>
              <a:schemeClr val="tx1"/>
            </a:solidFill>
            <a:round/>
          </a:ln>
        </p:spPr>
        <p:txBody>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0" fontAlgn="base" hangingPunct="0">
              <a:spcBef>
                <a:spcPct val="0"/>
              </a:spcBef>
              <a:spcAft>
                <a:spcPct val="0"/>
              </a:spcAft>
              <a:buClrTx/>
              <a:buSzTx/>
              <a:buNone/>
            </a:pPr>
            <a:r>
              <a:rPr lang="en-US" altLang="en-US" sz="2000">
                <a:solidFill>
                  <a:srgbClr val="000000"/>
                </a:solidFill>
                <a:latin typeface="Arial" pitchFamily="34" charset="0"/>
                <a:ea typeface="ＭＳ Ｐゴシック" panose="020b0600070205080204" pitchFamily="34" charset="-128"/>
              </a:rPr>
              <a:t>1</a:t>
            </a:r>
          </a:p>
        </p:txBody>
      </p:sp>
      <p:sp>
        <p:nvSpPr>
          <p:cNvPr id="25606" name="Oval 6">
            <a:extLst>
              <a:ext uri="{FF2B5EF4-FFF2-40B4-BE49-F238E27FC236}">
                <a16:creationId xmlns:a16="http://schemas.microsoft.com/office/drawing/2014/main" xmlns="" id="{F307B481-E0B2-4FB0-9BAA-A76974BF7A94}"/>
              </a:ext>
            </a:extLst>
          </p:cNvPr>
          <p:cNvSpPr>
            <a:spLocks noChangeArrowheads="1"/>
          </p:cNvSpPr>
          <p:nvPr/>
        </p:nvSpPr>
        <p:spPr bwMode="auto">
          <a:xfrm>
            <a:off x="2857500" y="2743200"/>
            <a:ext cx="400050" cy="457200"/>
          </a:xfrm>
          <a:prstGeom prst="ellipse">
            <a:avLst/>
          </a:prstGeom>
          <a:solidFill>
            <a:schemeClr val="accent1"/>
          </a:solidFill>
          <a:ln w="9525" algn="ctr">
            <a:solidFill>
              <a:schemeClr val="tx1"/>
            </a:solidFill>
            <a:round/>
          </a:ln>
        </p:spPr>
        <p:txBody>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0" fontAlgn="base" hangingPunct="0">
              <a:spcBef>
                <a:spcPct val="0"/>
              </a:spcBef>
              <a:spcAft>
                <a:spcPct val="0"/>
              </a:spcAft>
              <a:buClrTx/>
              <a:buSzTx/>
              <a:buNone/>
            </a:pPr>
            <a:r>
              <a:rPr lang="en-US" altLang="en-US" sz="2000">
                <a:solidFill>
                  <a:srgbClr val="000000"/>
                </a:solidFill>
                <a:latin typeface="Arial" pitchFamily="34" charset="0"/>
                <a:ea typeface="ＭＳ Ｐゴシック" panose="020b0600070205080204" pitchFamily="34" charset="-128"/>
              </a:rPr>
              <a:t>3</a:t>
            </a:r>
          </a:p>
        </p:txBody>
      </p:sp>
      <p:sp>
        <p:nvSpPr>
          <p:cNvPr id="25607" name="Oval 7">
            <a:extLst>
              <a:ext uri="{FF2B5EF4-FFF2-40B4-BE49-F238E27FC236}">
                <a16:creationId xmlns:a16="http://schemas.microsoft.com/office/drawing/2014/main" xmlns="" id="{C8523C37-7C70-4DFC-9DC5-8E35AEA9C0D5}"/>
              </a:ext>
            </a:extLst>
          </p:cNvPr>
          <p:cNvSpPr>
            <a:spLocks noChangeArrowheads="1"/>
          </p:cNvSpPr>
          <p:nvPr/>
        </p:nvSpPr>
        <p:spPr bwMode="auto">
          <a:xfrm>
            <a:off x="2857500" y="3505200"/>
            <a:ext cx="400050" cy="457200"/>
          </a:xfrm>
          <a:prstGeom prst="ellipse">
            <a:avLst/>
          </a:prstGeom>
          <a:solidFill>
            <a:schemeClr val="accent1"/>
          </a:solidFill>
          <a:ln w="9525" algn="ctr">
            <a:solidFill>
              <a:schemeClr val="tx1"/>
            </a:solidFill>
            <a:round/>
          </a:ln>
        </p:spPr>
        <p:txBody>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0" fontAlgn="base" hangingPunct="0">
              <a:spcBef>
                <a:spcPct val="0"/>
              </a:spcBef>
              <a:spcAft>
                <a:spcPct val="0"/>
              </a:spcAft>
              <a:buClrTx/>
              <a:buSzTx/>
              <a:buNone/>
            </a:pPr>
            <a:r>
              <a:rPr lang="en-US" altLang="en-US" sz="2000">
                <a:solidFill>
                  <a:srgbClr val="000000"/>
                </a:solidFill>
                <a:latin typeface="Arial" pitchFamily="34" charset="0"/>
                <a:ea typeface="ＭＳ Ｐゴシック" panose="020b0600070205080204" pitchFamily="34" charset="-128"/>
              </a:rPr>
              <a:t>4</a:t>
            </a:r>
          </a:p>
        </p:txBody>
      </p:sp>
      <p:sp>
        <p:nvSpPr>
          <p:cNvPr id="25608" name="Oval 8">
            <a:extLst>
              <a:ext uri="{FF2B5EF4-FFF2-40B4-BE49-F238E27FC236}">
                <a16:creationId xmlns:a16="http://schemas.microsoft.com/office/drawing/2014/main" xmlns="" id="{53277C5B-3270-401A-9C19-F242A017238B}"/>
              </a:ext>
            </a:extLst>
          </p:cNvPr>
          <p:cNvSpPr>
            <a:spLocks noChangeArrowheads="1"/>
          </p:cNvSpPr>
          <p:nvPr/>
        </p:nvSpPr>
        <p:spPr bwMode="auto">
          <a:xfrm>
            <a:off x="2857500" y="4343400"/>
            <a:ext cx="400050" cy="457200"/>
          </a:xfrm>
          <a:prstGeom prst="ellipse">
            <a:avLst/>
          </a:prstGeom>
          <a:solidFill>
            <a:schemeClr val="accent1"/>
          </a:solidFill>
          <a:ln w="9525" algn="ctr">
            <a:solidFill>
              <a:schemeClr val="tx1"/>
            </a:solidFill>
            <a:round/>
          </a:ln>
        </p:spPr>
        <p:txBody>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0" fontAlgn="base" hangingPunct="0">
              <a:spcBef>
                <a:spcPct val="0"/>
              </a:spcBef>
              <a:spcAft>
                <a:spcPct val="0"/>
              </a:spcAft>
              <a:buClrTx/>
              <a:buSzTx/>
              <a:buNone/>
            </a:pPr>
            <a:r>
              <a:rPr lang="en-US" altLang="en-US" sz="2000">
                <a:solidFill>
                  <a:srgbClr val="000000"/>
                </a:solidFill>
                <a:latin typeface="Arial" pitchFamily="34" charset="0"/>
                <a:ea typeface="ＭＳ Ｐゴシック" panose="020b0600070205080204" pitchFamily="34" charset="-128"/>
              </a:rPr>
              <a:t>2</a:t>
            </a:r>
          </a:p>
        </p:txBody>
      </p:sp>
      <p:sp>
        <p:nvSpPr>
          <p:cNvPr id="25609" name="Oval 9">
            <a:extLst>
              <a:ext uri="{FF2B5EF4-FFF2-40B4-BE49-F238E27FC236}">
                <a16:creationId xmlns:a16="http://schemas.microsoft.com/office/drawing/2014/main" xmlns="" id="{F03D2775-0907-422C-B725-163625FEE78E}"/>
              </a:ext>
            </a:extLst>
          </p:cNvPr>
          <p:cNvSpPr>
            <a:spLocks noChangeArrowheads="1"/>
          </p:cNvSpPr>
          <p:nvPr/>
        </p:nvSpPr>
        <p:spPr bwMode="auto">
          <a:xfrm>
            <a:off x="2171700" y="3505200"/>
            <a:ext cx="400050" cy="457200"/>
          </a:xfrm>
          <a:prstGeom prst="ellipse">
            <a:avLst/>
          </a:prstGeom>
          <a:solidFill>
            <a:schemeClr val="accent1"/>
          </a:solidFill>
          <a:ln w="9525" algn="ctr">
            <a:solidFill>
              <a:schemeClr val="tx1"/>
            </a:solidFill>
            <a:round/>
          </a:ln>
        </p:spPr>
        <p:txBody>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eaLnBrk="0" fontAlgn="base" hangingPunct="0">
              <a:spcBef>
                <a:spcPct val="0"/>
              </a:spcBef>
              <a:spcAft>
                <a:spcPct val="0"/>
              </a:spcAft>
              <a:buClrTx/>
              <a:buSzTx/>
              <a:buNone/>
            </a:pPr>
            <a:r>
              <a:rPr lang="en-US" altLang="en-US" sz="2000">
                <a:solidFill>
                  <a:srgbClr val="000000"/>
                </a:solidFill>
                <a:latin typeface="Arial" pitchFamily="34" charset="0"/>
                <a:ea typeface="ＭＳ Ｐゴシック" panose="020b0600070205080204" pitchFamily="34" charset="-128"/>
              </a:rPr>
              <a:t>5</a:t>
            </a:r>
          </a:p>
        </p:txBody>
      </p:sp>
      <p:graphicFrame>
        <p:nvGraphicFramePr>
          <p:cNvPr id="11" name="Table 10">
            <a:extLst>
              <a:ext uri="{FF2B5EF4-FFF2-40B4-BE49-F238E27FC236}">
                <a16:creationId xmlns:a16="http://schemas.microsoft.com/office/drawing/2014/main" xmlns="" id="{E009D763-8BEB-4F80-9C08-D00C98673E21}"/>
              </a:ext>
            </a:extLst>
          </p:cNvPr>
          <p:cNvGraphicFramePr>
            <a:graphicFrameLocks noGrp="1"/>
          </p:cNvGraphicFramePr>
          <p:nvPr/>
        </p:nvGraphicFramePr>
        <p:xfrm>
          <a:off x="4972050" y="2667000"/>
          <a:ext cx="2333625" cy="1854200"/>
        </p:xfrm>
        <a:graphic>
          <a:graphicData uri="http://schemas.openxmlformats.org/drawingml/2006/table">
            <a:tbl>
              <a:tblPr firstRow="1" bandRow="1">
                <a:tableStyleId>{C4B1156A-380E-4F78-BDF5-A606A8083BF9}</a:tableStyleId>
              </a:tblPr>
              <a:tblGrid>
                <a:gridCol w="466725">
                  <a:extLst>
                    <a:ext uri="{9D8B030D-6E8A-4147-A177-3AD203B41FA5}">
                      <a16:colId xmlns:a16="http://schemas.microsoft.com/office/drawing/2014/main" xmlns="" val="20000"/>
                    </a:ext>
                  </a:extLst>
                </a:gridCol>
                <a:gridCol w="466725">
                  <a:extLst>
                    <a:ext uri="{9D8B030D-6E8A-4147-A177-3AD203B41FA5}">
                      <a16:colId xmlns:a16="http://schemas.microsoft.com/office/drawing/2014/main" xmlns="" val="20001"/>
                    </a:ext>
                  </a:extLst>
                </a:gridCol>
                <a:gridCol w="466725">
                  <a:extLst>
                    <a:ext uri="{9D8B030D-6E8A-4147-A177-3AD203B41FA5}">
                      <a16:colId xmlns:a16="http://schemas.microsoft.com/office/drawing/2014/main" xmlns="" val="20002"/>
                    </a:ext>
                  </a:extLst>
                </a:gridCol>
                <a:gridCol w="466725">
                  <a:extLst>
                    <a:ext uri="{9D8B030D-6E8A-4147-A177-3AD203B41FA5}">
                      <a16:colId xmlns:a16="http://schemas.microsoft.com/office/drawing/2014/main" xmlns="" val="20003"/>
                    </a:ext>
                  </a:extLst>
                </a:gridCol>
                <a:gridCol w="466725">
                  <a:extLst>
                    <a:ext uri="{9D8B030D-6E8A-4147-A177-3AD203B41FA5}">
                      <a16:colId xmlns:a16="http://schemas.microsoft.com/office/drawing/2014/main" xmlns="" val="20004"/>
                    </a:ext>
                  </a:extLst>
                </a:gridCol>
              </a:tblGrid>
              <a:tr h="370840">
                <a:tc>
                  <a:txBody>
                    <a:bodyPr vert="horz" wrap="square"/>
                    <a:lstStyle/>
                    <a:p>
                      <a:pPr algn="ctr"/>
                      <a:endParaRPr lang="en-US" b="0"/>
                    </a:p>
                  </a:txBody>
                  <a:tcPr marL="68580" marR="68580"/>
                </a:tc>
                <a:tc>
                  <a:txBody>
                    <a:bodyPr vert="horz" wrap="square"/>
                    <a:lstStyle/>
                    <a:p>
                      <a:pPr algn="ctr"/>
                      <a:endParaRPr lang="en-US" b="0"/>
                    </a:p>
                  </a:txBody>
                  <a:tcPr marL="68580" marR="68580"/>
                </a:tc>
                <a:tc>
                  <a:txBody>
                    <a:bodyPr vert="horz" wrap="square"/>
                    <a:lstStyle/>
                    <a:p>
                      <a:pPr algn="ctr"/>
                      <a:r>
                        <a:rPr lang="en-US" b="0"/>
                        <a:t>a</a:t>
                      </a:r>
                    </a:p>
                  </a:txBody>
                  <a:tcPr marL="68580" marR="68580"/>
                </a:tc>
                <a:tc>
                  <a:txBody>
                    <a:bodyPr vert="horz" wrap="square"/>
                    <a:lstStyle/>
                    <a:p>
                      <a:pPr algn="ctr"/>
                      <a:endParaRPr lang="en-US" b="0"/>
                    </a:p>
                  </a:txBody>
                  <a:tcPr marL="68580" marR="68580"/>
                </a:tc>
                <a:tc>
                  <a:txBody>
                    <a:bodyPr vert="horz" wrap="square"/>
                    <a:lstStyle/>
                    <a:p>
                      <a:pPr algn="ctr"/>
                      <a:endParaRPr lang="en-US" b="0"/>
                    </a:p>
                  </a:txBody>
                  <a:tcPr marL="68580" marR="68580"/>
                </a:tc>
                <a:extLst>
                  <a:ext uri="{0D108BD9-81ED-4DB2-BD59-A6C34878D82A}">
                    <a16:rowId xmlns:a16="http://schemas.microsoft.com/office/drawing/2014/main" xmlns="" val="10000"/>
                  </a:ext>
                </a:extLst>
              </a:tr>
              <a:tr h="370840">
                <a:tc>
                  <a:txBody>
                    <a:bodyPr vert="horz" wrap="square"/>
                    <a:lstStyle/>
                    <a:p>
                      <a:pPr algn="ctr"/>
                      <a:endParaRPr lang="en-US" b="0"/>
                    </a:p>
                  </a:txBody>
                  <a:tcPr marL="68580" marR="68580"/>
                </a:tc>
                <a:tc>
                  <a:txBody>
                    <a:bodyPr vert="horz" wrap="square"/>
                    <a:lstStyle/>
                    <a:p>
                      <a:pPr algn="ctr"/>
                      <a:endParaRPr lang="en-US" b="0"/>
                    </a:p>
                  </a:txBody>
                  <a:tcPr marL="68580" marR="68580"/>
                </a:tc>
                <a:tc>
                  <a:txBody>
                    <a:bodyPr vert="horz" wrap="square"/>
                    <a:lstStyle/>
                    <a:p>
                      <a:pPr algn="ctr"/>
                      <a:endParaRPr lang="en-US" b="0"/>
                    </a:p>
                  </a:txBody>
                  <a:tcPr marL="68580" marR="68580"/>
                </a:tc>
                <a:tc>
                  <a:txBody>
                    <a:bodyPr vert="horz" wrap="square"/>
                    <a:lstStyle/>
                    <a:p>
                      <a:pPr algn="ctr"/>
                      <a:endParaRPr lang="en-US" b="0"/>
                    </a:p>
                  </a:txBody>
                  <a:tcPr marL="68580" marR="68580"/>
                </a:tc>
                <a:tc>
                  <a:txBody>
                    <a:bodyPr vert="horz" wrap="square"/>
                    <a:lstStyle/>
                    <a:p>
                      <a:pPr algn="ctr"/>
                      <a:endParaRPr lang="en-US" b="0"/>
                    </a:p>
                  </a:txBody>
                  <a:tcPr marL="68580" marR="68580"/>
                </a:tc>
                <a:extLst>
                  <a:ext uri="{0D108BD9-81ED-4DB2-BD59-A6C34878D82A}">
                    <a16:rowId xmlns:a16="http://schemas.microsoft.com/office/drawing/2014/main" xmlns="" val="10001"/>
                  </a:ext>
                </a:extLst>
              </a:tr>
              <a:tr h="370840">
                <a:tc>
                  <a:txBody>
                    <a:bodyPr vert="horz" wrap="square"/>
                    <a:lstStyle/>
                    <a:p>
                      <a:pPr algn="ctr"/>
                      <a:endParaRPr lang="en-US" b="0"/>
                    </a:p>
                  </a:txBody>
                  <a:tcPr marL="68580" marR="68580"/>
                </a:tc>
                <a:tc>
                  <a:txBody>
                    <a:bodyPr vert="horz" wrap="square"/>
                    <a:lstStyle/>
                    <a:p>
                      <a:pPr algn="ctr"/>
                      <a:r>
                        <a:rPr lang="en-US" b="0"/>
                        <a:t>d</a:t>
                      </a:r>
                    </a:p>
                  </a:txBody>
                  <a:tcPr marL="68580" marR="68580"/>
                </a:tc>
                <a:tc>
                  <a:txBody>
                    <a:bodyPr vert="horz" wrap="square"/>
                    <a:lstStyle/>
                    <a:p>
                      <a:pPr algn="ctr"/>
                      <a:endParaRPr lang="en-US" b="0"/>
                    </a:p>
                  </a:txBody>
                  <a:tcPr marL="68580" marR="68580"/>
                </a:tc>
                <a:tc>
                  <a:txBody>
                    <a:bodyPr vert="horz" wrap="square"/>
                    <a:lstStyle/>
                    <a:p>
                      <a:pPr algn="ctr"/>
                      <a:r>
                        <a:rPr lang="en-US" b="0"/>
                        <a:t>b</a:t>
                      </a:r>
                    </a:p>
                  </a:txBody>
                  <a:tcPr marL="68580" marR="68580"/>
                </a:tc>
                <a:tc>
                  <a:txBody>
                    <a:bodyPr vert="horz" wrap="square"/>
                    <a:lstStyle/>
                    <a:p>
                      <a:pPr algn="ctr"/>
                      <a:endParaRPr lang="en-US" b="0"/>
                    </a:p>
                  </a:txBody>
                  <a:tcPr marL="68580" marR="68580"/>
                </a:tc>
                <a:extLst>
                  <a:ext uri="{0D108BD9-81ED-4DB2-BD59-A6C34878D82A}">
                    <a16:rowId xmlns:a16="http://schemas.microsoft.com/office/drawing/2014/main" xmlns="" val="10002"/>
                  </a:ext>
                </a:extLst>
              </a:tr>
              <a:tr h="370840">
                <a:tc>
                  <a:txBody>
                    <a:bodyPr vert="horz" wrap="square"/>
                    <a:lstStyle/>
                    <a:p>
                      <a:pPr algn="ctr"/>
                      <a:endParaRPr lang="en-US" b="0"/>
                    </a:p>
                  </a:txBody>
                  <a:tcPr marL="68580" marR="68580"/>
                </a:tc>
                <a:tc>
                  <a:txBody>
                    <a:bodyPr vert="horz" wrap="square"/>
                    <a:lstStyle/>
                    <a:p>
                      <a:pPr algn="ctr"/>
                      <a:r>
                        <a:rPr lang="en-US" b="0"/>
                        <a:t>c</a:t>
                      </a:r>
                    </a:p>
                  </a:txBody>
                  <a:tcPr marL="68580" marR="68580"/>
                </a:tc>
                <a:tc>
                  <a:txBody>
                    <a:bodyPr vert="horz" wrap="square"/>
                    <a:lstStyle/>
                    <a:p>
                      <a:pPr algn="ctr"/>
                      <a:endParaRPr lang="en-US" b="0"/>
                    </a:p>
                  </a:txBody>
                  <a:tcPr marL="68580" marR="68580"/>
                </a:tc>
                <a:tc>
                  <a:txBody>
                    <a:bodyPr vert="horz" wrap="square"/>
                    <a:lstStyle/>
                    <a:p>
                      <a:pPr algn="ctr"/>
                      <a:endParaRPr lang="en-US" b="0"/>
                    </a:p>
                  </a:txBody>
                  <a:tcPr marL="68580" marR="68580"/>
                </a:tc>
                <a:tc>
                  <a:txBody>
                    <a:bodyPr vert="horz" wrap="square"/>
                    <a:lstStyle/>
                    <a:p>
                      <a:pPr algn="ctr"/>
                      <a:r>
                        <a:rPr lang="en-US" b="0"/>
                        <a:t>f</a:t>
                      </a:r>
                    </a:p>
                  </a:txBody>
                  <a:tcPr marL="68580" marR="68580"/>
                </a:tc>
                <a:extLst>
                  <a:ext uri="{0D108BD9-81ED-4DB2-BD59-A6C34878D82A}">
                    <a16:rowId xmlns:a16="http://schemas.microsoft.com/office/drawing/2014/main" xmlns="" val="10003"/>
                  </a:ext>
                </a:extLst>
              </a:tr>
              <a:tr h="370840">
                <a:tc>
                  <a:txBody>
                    <a:bodyPr vert="horz" wrap="square"/>
                    <a:lstStyle/>
                    <a:p>
                      <a:pPr algn="ctr"/>
                      <a:endParaRPr lang="en-US" b="0"/>
                    </a:p>
                  </a:txBody>
                  <a:tcPr marL="68580" marR="68580"/>
                </a:tc>
                <a:tc>
                  <a:txBody>
                    <a:bodyPr vert="horz" wrap="square"/>
                    <a:lstStyle/>
                    <a:p>
                      <a:pPr algn="ctr"/>
                      <a:r>
                        <a:rPr lang="en-US" b="0"/>
                        <a:t>g</a:t>
                      </a:r>
                    </a:p>
                  </a:txBody>
                  <a:tcPr marL="68580" marR="68580"/>
                </a:tc>
                <a:tc>
                  <a:txBody>
                    <a:bodyPr vert="horz" wrap="square"/>
                    <a:lstStyle/>
                    <a:p>
                      <a:pPr algn="ctr"/>
                      <a:r>
                        <a:rPr lang="en-US" b="0"/>
                        <a:t>e</a:t>
                      </a:r>
                    </a:p>
                  </a:txBody>
                  <a:tcPr marL="68580" marR="68580"/>
                </a:tc>
                <a:tc>
                  <a:txBody>
                    <a:bodyPr vert="horz" wrap="square"/>
                    <a:lstStyle/>
                    <a:p>
                      <a:pPr algn="ctr"/>
                      <a:endParaRPr lang="en-US" b="0"/>
                    </a:p>
                  </a:txBody>
                  <a:tcPr marL="68580" marR="68580"/>
                </a:tc>
                <a:tc>
                  <a:txBody>
                    <a:bodyPr vert="horz" wrap="square"/>
                    <a:lstStyle/>
                    <a:p>
                      <a:pPr algn="ctr"/>
                      <a:endParaRPr lang="en-US" b="0"/>
                    </a:p>
                  </a:txBody>
                  <a:tcPr marL="68580" marR="68580"/>
                </a:tc>
                <a:extLst>
                  <a:ext uri="{0D108BD9-81ED-4DB2-BD59-A6C34878D82A}">
                    <a16:rowId xmlns:a16="http://schemas.microsoft.com/office/drawing/2014/main" xmlns="" val="10004"/>
                  </a:ext>
                </a:extLst>
              </a:tr>
            </a:tbl>
          </a:graphicData>
        </a:graphic>
      </p:graphicFrame>
      <p:sp>
        <p:nvSpPr>
          <p:cNvPr id="25648" name="TextBox 11">
            <a:extLst>
              <a:ext uri="{FF2B5EF4-FFF2-40B4-BE49-F238E27FC236}">
                <a16:creationId xmlns:a16="http://schemas.microsoft.com/office/drawing/2014/main" xmlns="" id="{F486E3D7-A0EF-492F-8382-3C25B76AAC85}"/>
              </a:ext>
            </a:extLst>
          </p:cNvPr>
          <p:cNvSpPr txBox="1">
            <a:spLocks noChangeArrowheads="1"/>
          </p:cNvSpPr>
          <p:nvPr/>
        </p:nvSpPr>
        <p:spPr bwMode="auto">
          <a:xfrm>
            <a:off x="4686300" y="2667002"/>
            <a:ext cx="228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1</a:t>
            </a:r>
          </a:p>
        </p:txBody>
      </p:sp>
      <p:sp>
        <p:nvSpPr>
          <p:cNvPr id="25649" name="TextBox 12">
            <a:extLst>
              <a:ext uri="{FF2B5EF4-FFF2-40B4-BE49-F238E27FC236}">
                <a16:creationId xmlns:a16="http://schemas.microsoft.com/office/drawing/2014/main" xmlns="" id="{A0ABE5C2-8F22-451A-9774-8179D857D4ED}"/>
              </a:ext>
            </a:extLst>
          </p:cNvPr>
          <p:cNvSpPr txBox="1">
            <a:spLocks noChangeArrowheads="1"/>
          </p:cNvSpPr>
          <p:nvPr/>
        </p:nvSpPr>
        <p:spPr bwMode="auto">
          <a:xfrm>
            <a:off x="4686300" y="3048002"/>
            <a:ext cx="228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2</a:t>
            </a:r>
          </a:p>
        </p:txBody>
      </p:sp>
      <p:sp>
        <p:nvSpPr>
          <p:cNvPr id="25650" name="TextBox 13">
            <a:extLst>
              <a:ext uri="{FF2B5EF4-FFF2-40B4-BE49-F238E27FC236}">
                <a16:creationId xmlns:a16="http://schemas.microsoft.com/office/drawing/2014/main" xmlns="" id="{5E751A10-CB26-4BA6-A790-FC9C6775639B}"/>
              </a:ext>
            </a:extLst>
          </p:cNvPr>
          <p:cNvSpPr txBox="1">
            <a:spLocks noChangeArrowheads="1"/>
          </p:cNvSpPr>
          <p:nvPr/>
        </p:nvSpPr>
        <p:spPr bwMode="auto">
          <a:xfrm>
            <a:off x="4686300" y="3429002"/>
            <a:ext cx="228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3</a:t>
            </a:r>
          </a:p>
        </p:txBody>
      </p:sp>
      <p:sp>
        <p:nvSpPr>
          <p:cNvPr id="25651" name="TextBox 14">
            <a:extLst>
              <a:ext uri="{FF2B5EF4-FFF2-40B4-BE49-F238E27FC236}">
                <a16:creationId xmlns:a16="http://schemas.microsoft.com/office/drawing/2014/main" xmlns="" id="{D60F4143-C76E-42A9-914D-DF1232942B0F}"/>
              </a:ext>
            </a:extLst>
          </p:cNvPr>
          <p:cNvSpPr txBox="1">
            <a:spLocks noChangeArrowheads="1"/>
          </p:cNvSpPr>
          <p:nvPr/>
        </p:nvSpPr>
        <p:spPr bwMode="auto">
          <a:xfrm>
            <a:off x="4686300" y="3810002"/>
            <a:ext cx="228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4</a:t>
            </a:r>
          </a:p>
        </p:txBody>
      </p:sp>
      <p:sp>
        <p:nvSpPr>
          <p:cNvPr id="25652" name="TextBox 15">
            <a:extLst>
              <a:ext uri="{FF2B5EF4-FFF2-40B4-BE49-F238E27FC236}">
                <a16:creationId xmlns:a16="http://schemas.microsoft.com/office/drawing/2014/main" xmlns="" id="{1850686E-5194-4FBE-8AAE-F1132F776F2D}"/>
              </a:ext>
            </a:extLst>
          </p:cNvPr>
          <p:cNvSpPr txBox="1">
            <a:spLocks noChangeArrowheads="1"/>
          </p:cNvSpPr>
          <p:nvPr/>
        </p:nvSpPr>
        <p:spPr bwMode="auto">
          <a:xfrm>
            <a:off x="4686300" y="4191002"/>
            <a:ext cx="228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5</a:t>
            </a:r>
          </a:p>
        </p:txBody>
      </p:sp>
      <p:sp>
        <p:nvSpPr>
          <p:cNvPr id="25653" name="TextBox 16">
            <a:extLst>
              <a:ext uri="{FF2B5EF4-FFF2-40B4-BE49-F238E27FC236}">
                <a16:creationId xmlns:a16="http://schemas.microsoft.com/office/drawing/2014/main" xmlns="" id="{3A1896D4-61C7-4136-9DB0-32F44E94D651}"/>
              </a:ext>
            </a:extLst>
          </p:cNvPr>
          <p:cNvSpPr txBox="1">
            <a:spLocks noChangeArrowheads="1"/>
          </p:cNvSpPr>
          <p:nvPr/>
        </p:nvSpPr>
        <p:spPr bwMode="auto">
          <a:xfrm>
            <a:off x="5086350" y="2286002"/>
            <a:ext cx="228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1</a:t>
            </a:r>
          </a:p>
        </p:txBody>
      </p:sp>
      <p:sp>
        <p:nvSpPr>
          <p:cNvPr id="25654" name="TextBox 17">
            <a:extLst>
              <a:ext uri="{FF2B5EF4-FFF2-40B4-BE49-F238E27FC236}">
                <a16:creationId xmlns:a16="http://schemas.microsoft.com/office/drawing/2014/main" xmlns="" id="{7E9972B0-D416-4049-8458-A1E13DB104EB}"/>
              </a:ext>
            </a:extLst>
          </p:cNvPr>
          <p:cNvSpPr txBox="1">
            <a:spLocks noChangeArrowheads="1"/>
          </p:cNvSpPr>
          <p:nvPr/>
        </p:nvSpPr>
        <p:spPr bwMode="auto">
          <a:xfrm>
            <a:off x="5486400" y="2286002"/>
            <a:ext cx="228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2</a:t>
            </a:r>
          </a:p>
        </p:txBody>
      </p:sp>
      <p:sp>
        <p:nvSpPr>
          <p:cNvPr id="25655" name="TextBox 18">
            <a:extLst>
              <a:ext uri="{FF2B5EF4-FFF2-40B4-BE49-F238E27FC236}">
                <a16:creationId xmlns:a16="http://schemas.microsoft.com/office/drawing/2014/main" xmlns="" id="{5C0DDC26-55CD-4E67-ACEE-37D42EA3272C}"/>
              </a:ext>
            </a:extLst>
          </p:cNvPr>
          <p:cNvSpPr txBox="1">
            <a:spLocks noChangeArrowheads="1"/>
          </p:cNvSpPr>
          <p:nvPr/>
        </p:nvSpPr>
        <p:spPr bwMode="auto">
          <a:xfrm>
            <a:off x="6000750" y="2286002"/>
            <a:ext cx="228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3</a:t>
            </a:r>
          </a:p>
        </p:txBody>
      </p:sp>
      <p:sp>
        <p:nvSpPr>
          <p:cNvPr id="25656" name="TextBox 19">
            <a:extLst>
              <a:ext uri="{FF2B5EF4-FFF2-40B4-BE49-F238E27FC236}">
                <a16:creationId xmlns:a16="http://schemas.microsoft.com/office/drawing/2014/main" xmlns="" id="{0EDC4887-1E36-47E7-8822-AA2028403542}"/>
              </a:ext>
            </a:extLst>
          </p:cNvPr>
          <p:cNvSpPr txBox="1">
            <a:spLocks noChangeArrowheads="1"/>
          </p:cNvSpPr>
          <p:nvPr/>
        </p:nvSpPr>
        <p:spPr bwMode="auto">
          <a:xfrm>
            <a:off x="6457950" y="2286002"/>
            <a:ext cx="228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4</a:t>
            </a:r>
          </a:p>
        </p:txBody>
      </p:sp>
      <p:sp>
        <p:nvSpPr>
          <p:cNvPr id="25657" name="TextBox 20">
            <a:extLst>
              <a:ext uri="{FF2B5EF4-FFF2-40B4-BE49-F238E27FC236}">
                <a16:creationId xmlns:a16="http://schemas.microsoft.com/office/drawing/2014/main" xmlns="" id="{A41645B6-EDD7-4F0D-A611-42CCB9F5D3A3}"/>
              </a:ext>
            </a:extLst>
          </p:cNvPr>
          <p:cNvSpPr txBox="1">
            <a:spLocks noChangeArrowheads="1"/>
          </p:cNvSpPr>
          <p:nvPr/>
        </p:nvSpPr>
        <p:spPr bwMode="auto">
          <a:xfrm>
            <a:off x="6972300" y="2286002"/>
            <a:ext cx="228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5</a:t>
            </a:r>
          </a:p>
        </p:txBody>
      </p:sp>
      <p:cxnSp>
        <p:nvCxnSpPr>
          <p:cNvPr id="25658" name="Straight Connector 22">
            <a:extLst>
              <a:ext uri="{FF2B5EF4-FFF2-40B4-BE49-F238E27FC236}">
                <a16:creationId xmlns:a16="http://schemas.microsoft.com/office/drawing/2014/main" xmlns="" id="{1E28E18F-EB0C-437D-AF0B-296C3F7EB69C}"/>
              </a:ext>
            </a:extLst>
          </p:cNvPr>
          <p:cNvCxnSpPr>
            <a:cxnSpLocks noChangeShapeType="1"/>
          </p:cNvCxnSpPr>
          <p:nvPr/>
        </p:nvCxnSpPr>
        <p:spPr bwMode="auto">
          <a:xfrm rot="16200000" flipV="1">
            <a:off x="4467225" y="2162175"/>
            <a:ext cx="609600" cy="400050"/>
          </a:xfrm>
          <a:prstGeom prst="line">
            <a:avLst/>
          </a:prstGeom>
          <a:noFill/>
          <a:ln w="9525" algn="ctr">
            <a:solidFill>
              <a:schemeClr val="tx1"/>
            </a:solidFill>
            <a:round/>
          </a:ln>
          <a:extLst>
            <a:ext uri="{909E8E84-426E-40DD-AFC4-6F175D3DCCD1}">
              <a14:hiddenFill xmlns:a14="http://schemas.microsoft.com/office/drawing/2010/main" xmlns="">
                <a:noFill/>
              </a14:hiddenFill>
            </a:ext>
          </a:extLst>
        </p:spPr>
      </p:cxnSp>
      <p:sp>
        <p:nvSpPr>
          <p:cNvPr id="25659" name="TextBox 23">
            <a:extLst>
              <a:ext uri="{FF2B5EF4-FFF2-40B4-BE49-F238E27FC236}">
                <a16:creationId xmlns:a16="http://schemas.microsoft.com/office/drawing/2014/main" xmlns="" id="{429390A0-8169-4EBB-AF6C-552F4633D6E6}"/>
              </a:ext>
            </a:extLst>
          </p:cNvPr>
          <p:cNvSpPr txBox="1">
            <a:spLocks noChangeArrowheads="1"/>
          </p:cNvSpPr>
          <p:nvPr/>
        </p:nvSpPr>
        <p:spPr bwMode="auto">
          <a:xfrm>
            <a:off x="4743450" y="1828802"/>
            <a:ext cx="80010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Connected to node</a:t>
            </a:r>
          </a:p>
        </p:txBody>
      </p:sp>
      <p:sp>
        <p:nvSpPr>
          <p:cNvPr id="25660" name="TextBox 24">
            <a:extLst>
              <a:ext uri="{FF2B5EF4-FFF2-40B4-BE49-F238E27FC236}">
                <a16:creationId xmlns:a16="http://schemas.microsoft.com/office/drawing/2014/main" xmlns="" id="{E730E5C0-3060-47A9-8F02-F933B0A15066}"/>
              </a:ext>
            </a:extLst>
          </p:cNvPr>
          <p:cNvSpPr txBox="1">
            <a:spLocks noChangeArrowheads="1"/>
          </p:cNvSpPr>
          <p:nvPr/>
        </p:nvSpPr>
        <p:spPr bwMode="auto">
          <a:xfrm>
            <a:off x="4229100" y="2209802"/>
            <a:ext cx="51435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Node</a:t>
            </a:r>
          </a:p>
        </p:txBody>
      </p:sp>
      <p:cxnSp>
        <p:nvCxnSpPr>
          <p:cNvPr id="25661" name="Straight Arrow Connector 26">
            <a:extLst>
              <a:ext uri="{FF2B5EF4-FFF2-40B4-BE49-F238E27FC236}">
                <a16:creationId xmlns:a16="http://schemas.microsoft.com/office/drawing/2014/main" xmlns="" id="{E8E791CC-A2B5-49E2-AD61-CA73BB8108F4}"/>
              </a:ext>
            </a:extLst>
          </p:cNvPr>
          <p:cNvCxnSpPr>
            <a:cxnSpLocks noChangeShapeType="1"/>
            <a:stCxn id="25605" idx="4"/>
            <a:endCxn id="25606" idx="0"/>
          </p:cNvCxnSpPr>
          <p:nvPr/>
        </p:nvCxnSpPr>
        <p:spPr bwMode="auto">
          <a:xfrm rot="5400000">
            <a:off x="2905126" y="2591199"/>
            <a:ext cx="304800" cy="2381"/>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xmlns="">
                <a:noFill/>
              </a14:hiddenFill>
            </a:ext>
          </a:extLst>
        </p:spPr>
      </p:cxnSp>
      <p:cxnSp>
        <p:nvCxnSpPr>
          <p:cNvPr id="25662" name="Straight Arrow Connector 28">
            <a:extLst>
              <a:ext uri="{FF2B5EF4-FFF2-40B4-BE49-F238E27FC236}">
                <a16:creationId xmlns:a16="http://schemas.microsoft.com/office/drawing/2014/main" xmlns="" id="{37494AC2-7280-47BE-8E77-9BD1254BC7AA}"/>
              </a:ext>
            </a:extLst>
          </p:cNvPr>
          <p:cNvCxnSpPr>
            <a:cxnSpLocks noChangeShapeType="1"/>
            <a:stCxn id="25606" idx="4"/>
            <a:endCxn id="25607" idx="0"/>
          </p:cNvCxnSpPr>
          <p:nvPr/>
        </p:nvCxnSpPr>
        <p:spPr bwMode="auto">
          <a:xfrm rot="5400000">
            <a:off x="2905126" y="3353199"/>
            <a:ext cx="304800" cy="2381"/>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xmlns="">
                <a:noFill/>
              </a14:hiddenFill>
            </a:ext>
          </a:extLst>
        </p:spPr>
      </p:cxnSp>
      <p:cxnSp>
        <p:nvCxnSpPr>
          <p:cNvPr id="25663" name="Straight Arrow Connector 30">
            <a:extLst>
              <a:ext uri="{FF2B5EF4-FFF2-40B4-BE49-F238E27FC236}">
                <a16:creationId xmlns:a16="http://schemas.microsoft.com/office/drawing/2014/main" xmlns="" id="{954BECFB-9DCD-476D-B6A4-D7168560D1CF}"/>
              </a:ext>
            </a:extLst>
          </p:cNvPr>
          <p:cNvCxnSpPr>
            <a:cxnSpLocks noChangeShapeType="1"/>
            <a:stCxn id="25607" idx="4"/>
            <a:endCxn id="25608" idx="0"/>
          </p:cNvCxnSpPr>
          <p:nvPr/>
        </p:nvCxnSpPr>
        <p:spPr bwMode="auto">
          <a:xfrm rot="5400000">
            <a:off x="2867026" y="4153299"/>
            <a:ext cx="381000" cy="2381"/>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xmlns="">
                <a:noFill/>
              </a14:hiddenFill>
            </a:ext>
          </a:extLst>
        </p:spPr>
      </p:cxnSp>
      <p:cxnSp>
        <p:nvCxnSpPr>
          <p:cNvPr id="25664" name="Straight Arrow Connector 32">
            <a:extLst>
              <a:ext uri="{FF2B5EF4-FFF2-40B4-BE49-F238E27FC236}">
                <a16:creationId xmlns:a16="http://schemas.microsoft.com/office/drawing/2014/main" xmlns="" id="{E3FC5D3B-C5D2-4DBD-8306-2F960DCBAA53}"/>
              </a:ext>
            </a:extLst>
          </p:cNvPr>
          <p:cNvCxnSpPr>
            <a:cxnSpLocks noChangeShapeType="1"/>
            <a:stCxn id="25609" idx="7"/>
            <a:endCxn id="25606" idx="2"/>
          </p:cNvCxnSpPr>
          <p:nvPr/>
        </p:nvCxnSpPr>
        <p:spPr bwMode="auto">
          <a:xfrm rot="5400000" flipH="1" flipV="1">
            <a:off x="2385419" y="3099794"/>
            <a:ext cx="600075" cy="34409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xmlns="">
                <a:noFill/>
              </a14:hiddenFill>
            </a:ext>
          </a:extLst>
        </p:spPr>
      </p:cxnSp>
      <p:cxnSp>
        <p:nvCxnSpPr>
          <p:cNvPr id="25665" name="Straight Arrow Connector 34">
            <a:extLst>
              <a:ext uri="{FF2B5EF4-FFF2-40B4-BE49-F238E27FC236}">
                <a16:creationId xmlns:a16="http://schemas.microsoft.com/office/drawing/2014/main" xmlns="" id="{418AFB3A-4B50-4FF9-A189-1F0D37A31959}"/>
              </a:ext>
            </a:extLst>
          </p:cNvPr>
          <p:cNvCxnSpPr>
            <a:cxnSpLocks noChangeShapeType="1"/>
            <a:stCxn id="25607" idx="2"/>
            <a:endCxn id="25609" idx="6"/>
          </p:cNvCxnSpPr>
          <p:nvPr/>
        </p:nvCxnSpPr>
        <p:spPr bwMode="auto">
          <a:xfrm rot="10800000">
            <a:off x="2571750" y="3733800"/>
            <a:ext cx="285750" cy="1588"/>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xmlns="">
                <a:noFill/>
              </a14:hiddenFill>
            </a:ext>
          </a:extLst>
        </p:spPr>
      </p:cxnSp>
      <p:cxnSp>
        <p:nvCxnSpPr>
          <p:cNvPr id="25666" name="Straight Arrow Connector 36">
            <a:extLst>
              <a:ext uri="{FF2B5EF4-FFF2-40B4-BE49-F238E27FC236}">
                <a16:creationId xmlns:a16="http://schemas.microsoft.com/office/drawing/2014/main" xmlns="" id="{ADEB420C-712D-4867-9350-F6AF1AB17F15}"/>
              </a:ext>
            </a:extLst>
          </p:cNvPr>
          <p:cNvCxnSpPr>
            <a:cxnSpLocks noChangeShapeType="1"/>
            <a:stCxn id="25609" idx="5"/>
            <a:endCxn id="25608" idx="1"/>
          </p:cNvCxnSpPr>
          <p:nvPr/>
        </p:nvCxnSpPr>
        <p:spPr bwMode="auto">
          <a:xfrm rot="16200000" flipH="1">
            <a:off x="2457451" y="3951685"/>
            <a:ext cx="514350" cy="402431"/>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xmlns="">
                <a:noFill/>
              </a14:hiddenFill>
            </a:ext>
          </a:extLst>
        </p:spPr>
      </p:cxnSp>
      <p:sp>
        <p:nvSpPr>
          <p:cNvPr id="25667" name="TextBox 37">
            <a:extLst>
              <a:ext uri="{FF2B5EF4-FFF2-40B4-BE49-F238E27FC236}">
                <a16:creationId xmlns:a16="http://schemas.microsoft.com/office/drawing/2014/main" xmlns="" id="{27214862-3398-40BD-8C4A-B1BFFBD5F5AB}"/>
              </a:ext>
            </a:extLst>
          </p:cNvPr>
          <p:cNvSpPr txBox="1">
            <a:spLocks noChangeArrowheads="1"/>
          </p:cNvSpPr>
          <p:nvPr/>
        </p:nvSpPr>
        <p:spPr bwMode="auto">
          <a:xfrm>
            <a:off x="3657600" y="3581402"/>
            <a:ext cx="228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d</a:t>
            </a:r>
          </a:p>
        </p:txBody>
      </p:sp>
      <p:cxnSp>
        <p:nvCxnSpPr>
          <p:cNvPr id="25668" name="Straight Arrow Connector 39">
            <a:extLst>
              <a:ext uri="{FF2B5EF4-FFF2-40B4-BE49-F238E27FC236}">
                <a16:creationId xmlns:a16="http://schemas.microsoft.com/office/drawing/2014/main" xmlns="" id="{0FE66E7F-5F3A-4C60-8901-28F7ACBECD4C}"/>
              </a:ext>
            </a:extLst>
          </p:cNvPr>
          <p:cNvCxnSpPr>
            <a:cxnSpLocks noChangeShapeType="1"/>
            <a:stCxn id="25667" idx="1"/>
            <a:endCxn id="25608" idx="7"/>
          </p:cNvCxnSpPr>
          <p:nvPr/>
        </p:nvCxnSpPr>
        <p:spPr bwMode="auto">
          <a:xfrm rot="10800000" flipV="1">
            <a:off x="3199211" y="3735390"/>
            <a:ext cx="458390" cy="674687"/>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xmlns="">
                <a:noFill/>
              </a14:hiddenFill>
            </a:ext>
          </a:extLst>
        </p:spPr>
      </p:cxnSp>
      <p:cxnSp>
        <p:nvCxnSpPr>
          <p:cNvPr id="25669" name="Straight Connector 41">
            <a:extLst>
              <a:ext uri="{FF2B5EF4-FFF2-40B4-BE49-F238E27FC236}">
                <a16:creationId xmlns:a16="http://schemas.microsoft.com/office/drawing/2014/main" xmlns="" id="{76123F7A-FFC1-46BB-96E1-ED4B19543392}"/>
              </a:ext>
            </a:extLst>
          </p:cNvPr>
          <p:cNvCxnSpPr>
            <a:cxnSpLocks noChangeShapeType="1"/>
            <a:stCxn id="25667" idx="1"/>
            <a:endCxn id="25606" idx="5"/>
          </p:cNvCxnSpPr>
          <p:nvPr/>
        </p:nvCxnSpPr>
        <p:spPr bwMode="auto">
          <a:xfrm rot="10800000">
            <a:off x="3199211" y="3133727"/>
            <a:ext cx="458390" cy="601663"/>
          </a:xfrm>
          <a:prstGeom prst="line">
            <a:avLst/>
          </a:prstGeom>
          <a:noFill/>
          <a:ln w="9525" algn="ctr">
            <a:solidFill>
              <a:schemeClr val="tx1"/>
            </a:solidFill>
            <a:round/>
          </a:ln>
          <a:extLst>
            <a:ext uri="{909E8E84-426E-40DD-AFC4-6F175D3DCCD1}">
              <a14:hiddenFill xmlns:a14="http://schemas.microsoft.com/office/drawing/2010/main" xmlns="">
                <a:noFill/>
              </a14:hiddenFill>
            </a:ext>
          </a:extLst>
        </p:spPr>
      </p:cxnSp>
      <p:sp>
        <p:nvSpPr>
          <p:cNvPr id="25670" name="TextBox 44">
            <a:extLst>
              <a:ext uri="{FF2B5EF4-FFF2-40B4-BE49-F238E27FC236}">
                <a16:creationId xmlns:a16="http://schemas.microsoft.com/office/drawing/2014/main" xmlns="" id="{28D6198E-99A2-4785-9D8F-6D17BD6DB0EA}"/>
              </a:ext>
            </a:extLst>
          </p:cNvPr>
          <p:cNvSpPr txBox="1">
            <a:spLocks noChangeArrowheads="1"/>
          </p:cNvSpPr>
          <p:nvPr/>
        </p:nvSpPr>
        <p:spPr bwMode="auto">
          <a:xfrm>
            <a:off x="2743200" y="2438402"/>
            <a:ext cx="228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a</a:t>
            </a:r>
          </a:p>
        </p:txBody>
      </p:sp>
      <p:sp>
        <p:nvSpPr>
          <p:cNvPr id="25671" name="TextBox 45">
            <a:extLst>
              <a:ext uri="{FF2B5EF4-FFF2-40B4-BE49-F238E27FC236}">
                <a16:creationId xmlns:a16="http://schemas.microsoft.com/office/drawing/2014/main" xmlns="" id="{9486B2D4-E068-420F-8AD7-2A73CF302DD8}"/>
              </a:ext>
            </a:extLst>
          </p:cNvPr>
          <p:cNvSpPr txBox="1">
            <a:spLocks noChangeArrowheads="1"/>
          </p:cNvSpPr>
          <p:nvPr/>
        </p:nvSpPr>
        <p:spPr bwMode="auto">
          <a:xfrm>
            <a:off x="2800350" y="3200402"/>
            <a:ext cx="228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b</a:t>
            </a:r>
          </a:p>
        </p:txBody>
      </p:sp>
      <p:sp>
        <p:nvSpPr>
          <p:cNvPr id="25672" name="TextBox 46">
            <a:extLst>
              <a:ext uri="{FF2B5EF4-FFF2-40B4-BE49-F238E27FC236}">
                <a16:creationId xmlns:a16="http://schemas.microsoft.com/office/drawing/2014/main" xmlns="" id="{8B9803BD-DB95-4D37-BF97-1333D6259627}"/>
              </a:ext>
            </a:extLst>
          </p:cNvPr>
          <p:cNvSpPr txBox="1">
            <a:spLocks noChangeArrowheads="1"/>
          </p:cNvSpPr>
          <p:nvPr/>
        </p:nvSpPr>
        <p:spPr bwMode="auto">
          <a:xfrm>
            <a:off x="2400300" y="3048002"/>
            <a:ext cx="228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e</a:t>
            </a:r>
          </a:p>
        </p:txBody>
      </p:sp>
      <p:sp>
        <p:nvSpPr>
          <p:cNvPr id="25673" name="TextBox 47">
            <a:extLst>
              <a:ext uri="{FF2B5EF4-FFF2-40B4-BE49-F238E27FC236}">
                <a16:creationId xmlns:a16="http://schemas.microsoft.com/office/drawing/2014/main" xmlns="" id="{2BEF9527-9262-47EA-B3CD-60653B96B877}"/>
              </a:ext>
            </a:extLst>
          </p:cNvPr>
          <p:cNvSpPr txBox="1">
            <a:spLocks noChangeArrowheads="1"/>
          </p:cNvSpPr>
          <p:nvPr/>
        </p:nvSpPr>
        <p:spPr bwMode="auto">
          <a:xfrm>
            <a:off x="2686050" y="3733802"/>
            <a:ext cx="228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f</a:t>
            </a:r>
          </a:p>
        </p:txBody>
      </p:sp>
      <p:sp>
        <p:nvSpPr>
          <p:cNvPr id="25674" name="TextBox 48">
            <a:extLst>
              <a:ext uri="{FF2B5EF4-FFF2-40B4-BE49-F238E27FC236}">
                <a16:creationId xmlns:a16="http://schemas.microsoft.com/office/drawing/2014/main" xmlns="" id="{4B145674-E159-4FA1-8F7D-9CF976DDC98B}"/>
              </a:ext>
            </a:extLst>
          </p:cNvPr>
          <p:cNvSpPr txBox="1">
            <a:spLocks noChangeArrowheads="1"/>
          </p:cNvSpPr>
          <p:nvPr/>
        </p:nvSpPr>
        <p:spPr bwMode="auto">
          <a:xfrm>
            <a:off x="2457450" y="4114802"/>
            <a:ext cx="228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g</a:t>
            </a:r>
          </a:p>
        </p:txBody>
      </p:sp>
      <p:sp>
        <p:nvSpPr>
          <p:cNvPr id="25675" name="TextBox 49">
            <a:extLst>
              <a:ext uri="{FF2B5EF4-FFF2-40B4-BE49-F238E27FC236}">
                <a16:creationId xmlns:a16="http://schemas.microsoft.com/office/drawing/2014/main" xmlns="" id="{7C0B013E-824F-4090-AB17-6296F2579484}"/>
              </a:ext>
            </a:extLst>
          </p:cNvPr>
          <p:cNvSpPr txBox="1">
            <a:spLocks noChangeArrowheads="1"/>
          </p:cNvSpPr>
          <p:nvPr/>
        </p:nvSpPr>
        <p:spPr bwMode="auto">
          <a:xfrm>
            <a:off x="3086100" y="3962402"/>
            <a:ext cx="228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r>
              <a:rPr lang="en-US" altLang="en-US" sz="1400">
                <a:solidFill>
                  <a:srgbClr val="000000"/>
                </a:solidFill>
                <a:latin typeface="Arial" pitchFamily="34" charset="0"/>
                <a:ea typeface="ＭＳ Ｐゴシック" panose="020b0600070205080204" pitchFamily="34" charset="-128"/>
              </a:rPr>
              <a:t>c</a:t>
            </a:r>
          </a:p>
        </p:txBody>
      </p:sp>
      <p:sp>
        <p:nvSpPr>
          <p:cNvPr id="25676" name="Right Arrow 50">
            <a:extLst>
              <a:ext uri="{FF2B5EF4-FFF2-40B4-BE49-F238E27FC236}">
                <a16:creationId xmlns:a16="http://schemas.microsoft.com/office/drawing/2014/main" xmlns="" id="{C5649E71-5EFF-465B-93AE-98F5D993B8D6}"/>
              </a:ext>
            </a:extLst>
          </p:cNvPr>
          <p:cNvSpPr>
            <a:spLocks noChangeArrowheads="1"/>
          </p:cNvSpPr>
          <p:nvPr/>
        </p:nvSpPr>
        <p:spPr bwMode="auto">
          <a:xfrm>
            <a:off x="4057650" y="3200400"/>
            <a:ext cx="400050" cy="457200"/>
          </a:xfrm>
          <a:prstGeom prst="rightArrow">
            <a:avLst>
              <a:gd name="adj1" fmla="val 50000"/>
              <a:gd name="adj2" fmla="val 49999"/>
            </a:avLst>
          </a:prstGeom>
          <a:solidFill>
            <a:srgbClr val="FF0000"/>
          </a:solidFill>
          <a:ln w="9525" algn="ctr">
            <a:solidFill>
              <a:schemeClr val="tx1"/>
            </a:solidFill>
            <a:round/>
          </a:ln>
        </p:spPr>
        <p:txBody>
          <a:bodyPr/>
          <a:lstStyle>
            <a:defPPr>
              <a:defRPr lang="en-US"/>
            </a:defPPr>
            <a:lvl1pPr marL="0" algn="l" defTabSz="914400" rtl="0" eaLnBrk="1" latinLnBrk="0" hangingPunct="1">
              <a:spcBef>
                <a:spcPct val="20000"/>
              </a:spcBef>
              <a:buClr>
                <a:schemeClr val="folHlink"/>
              </a:buClr>
              <a:buSzPct val="75000"/>
              <a:buFont typeface="Wingdings" panose="05000000000000000000" pitchFamily="2" charset="2"/>
              <a:buChar char="n"/>
              <a:defRPr sz="2400" kern="1200">
                <a:solidFill>
                  <a:schemeClr val="tx1"/>
                </a:solidFill>
                <a:latin typeface="Helvetica" panose="020b0604020202020204" pitchFamily="34" charset="0"/>
                <a:ea typeface="+mn-ea"/>
                <a:cs typeface="+mn-cs"/>
              </a:defRPr>
            </a:lvl1pPr>
            <a:lvl2pPr marL="742950" indent="-285750" algn="l" defTabSz="914400" rtl="0" eaLnBrk="1" latinLnBrk="0" hangingPunct="1">
              <a:spcBef>
                <a:spcPct val="20000"/>
              </a:spcBef>
              <a:buClr>
                <a:schemeClr val="folHlink"/>
              </a:buClr>
              <a:buSzPct val="70000"/>
              <a:buFont typeface="Wingdings" panose="05000000000000000000" pitchFamily="2" charset="2"/>
              <a:buChar char="n"/>
              <a:defRPr sz="2000" kern="1200">
                <a:solidFill>
                  <a:schemeClr val="tx1"/>
                </a:solidFill>
                <a:latin typeface="Helvetica" panose="020b0604020202020204" pitchFamily="34" charset="0"/>
                <a:ea typeface="+mn-ea"/>
                <a:cs typeface="+mn-cs"/>
              </a:defRPr>
            </a:lvl2pPr>
            <a:lvl3pPr marL="1143000" indent="-228600" algn="l" defTabSz="914400" rtl="0" eaLnBrk="1" latinLnBrk="0" hangingPunct="1">
              <a:spcBef>
                <a:spcPct val="20000"/>
              </a:spcBef>
              <a:buClr>
                <a:schemeClr val="tx2"/>
              </a:buClr>
              <a:buChar char="•"/>
              <a:defRPr sz="1800" kern="1200">
                <a:solidFill>
                  <a:schemeClr val="tx1"/>
                </a:solidFill>
                <a:latin typeface="Helvetica" panose="020b0604020202020204" pitchFamily="34" charset="0"/>
                <a:ea typeface="+mn-ea"/>
                <a:cs typeface="+mn-cs"/>
              </a:defRPr>
            </a:lvl3pPr>
            <a:lvl4pPr marL="1600200" indent="-228600" algn="l" defTabSz="914400" rtl="0" eaLnBrk="1" latinLnBrk="0" hangingPunct="1">
              <a:spcBef>
                <a:spcPct val="20000"/>
              </a:spcBef>
              <a:buClr>
                <a:schemeClr val="hlink"/>
              </a:buClr>
              <a:buChar char="•"/>
              <a:defRPr sz="1600" kern="1200">
                <a:solidFill>
                  <a:schemeClr val="tx1"/>
                </a:solidFill>
                <a:latin typeface="Helvetica" panose="020b0604020202020204" pitchFamily="34" charset="0"/>
                <a:ea typeface="+mn-ea"/>
                <a:cs typeface="+mn-cs"/>
              </a:defRPr>
            </a:lvl4pPr>
            <a:lvl5pPr marL="2057400" indent="-228600" algn="l" defTabSz="914400" rtl="0" eaLnBrk="1" latinLnBrk="0" hangingPunct="1">
              <a:spcBef>
                <a:spcPct val="20000"/>
              </a:spcBef>
              <a:buClr>
                <a:schemeClr val="tx1"/>
              </a:buClr>
              <a:buSzPct val="85000"/>
              <a:buChar char="•"/>
              <a:defRPr sz="1600" kern="1200">
                <a:solidFill>
                  <a:schemeClr val="tx1"/>
                </a:solidFill>
                <a:latin typeface="Helvetica" panose="020b0604020202020204" pitchFamily="34" charset="0"/>
                <a:ea typeface="+mn-ea"/>
                <a:cs typeface="+mn-cs"/>
              </a:defRPr>
            </a:lvl5pPr>
            <a:lvl6pPr marL="25146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6pPr>
            <a:lvl7pPr marL="29718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7pPr>
            <a:lvl8pPr marL="3429000" indent="-228600" algn="l" defTabSz="914400" rtl="0" eaLnBrk="0" fontAlgn="base" latinLnBrk="0" hangingPunct="0">
              <a:spcBef>
                <a:spcPct val="20000"/>
              </a:spcBef>
              <a:spcAft>
                <a:spcPct val="0"/>
              </a:spcAft>
              <a:buClr>
                <a:schemeClr val="tx1"/>
              </a:buClr>
              <a:buSzPct val="85000"/>
              <a:buChar char="•"/>
              <a:defRPr sz="1600" kern="1200">
                <a:solidFill>
                  <a:schemeClr val="tx1"/>
                </a:solidFill>
                <a:latin typeface="Helvetica" panose="020b0604020202020204" pitchFamily="34" charset="0"/>
                <a:ea typeface="+mn-ea"/>
                <a:cs typeface="+mn-cs"/>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0" fontAlgn="base" hangingPunct="0">
              <a:spcBef>
                <a:spcPct val="0"/>
              </a:spcBef>
              <a:spcAft>
                <a:spcPct val="0"/>
              </a:spcAft>
              <a:buClrTx/>
              <a:buSzTx/>
              <a:buNone/>
            </a:pPr>
            <a:endParaRPr lang="en-US" altLang="en-US">
              <a:solidFill>
                <a:srgbClr val="000000"/>
              </a:solidFill>
              <a:latin typeface="Arial" pitchFamily="34" charset="0"/>
              <a:ea typeface="ＭＳ Ｐゴシック" panose="020b0600070205080204" pitchFamily="34" charset="-128"/>
            </a:endParaRPr>
          </a:p>
        </p:txBody>
      </p:sp>
    </p:spTree>
  </p:cSld>
  <p:clrMapOvr>
    <a:masterClrMapping/>
  </p:clrMapOvr>
  <p:transition/>
  <p:timing/>
</p:sld>
</file>

<file path=ppt/slides/slide10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mtClean="0">
                <a:solidFill>
                  <a:srgbClr val="002060"/>
                </a:solidFill>
              </a:rPr>
              <a:t>Validation Testing</a:t>
            </a:r>
            <a:endParaRPr lang="en-US">
              <a:solidFill>
                <a:srgbClr val="002060"/>
              </a:solidFill>
            </a:endParaRPr>
          </a:p>
        </p:txBody>
      </p:sp>
      <p:sp>
        <p:nvSpPr>
          <p:cNvPr id="3" name="Content Placeholder 2"/>
          <p:cNvSpPr>
            <a:spLocks noGrp="1"/>
          </p:cNvSpPr>
          <p:nvPr>
            <p:ph idx="1"/>
          </p:nvPr>
        </p:nvSpPr>
        <p:spPr>
          <a:xfrm>
            <a:off x="381000" y="1143000"/>
            <a:ext cx="8458200" cy="4983163"/>
          </a:xfrm>
        </p:spPr>
        <p:txBody>
          <a:bodyPr>
            <a:normAutofit fontScale="92500"/>
          </a:bodyPr>
          <a:lstStyle/>
          <a:p>
            <a:r>
              <a:rPr lang="en-US" smtClean="0"/>
              <a:t>It begins at the culmination of integration testing</a:t>
            </a:r>
          </a:p>
          <a:p>
            <a:r>
              <a:rPr lang="en-US" smtClean="0"/>
              <a:t>When individual components have been exercised, the software is completely assembled as a package, and interfacing errors have been uncovered and corrected.</a:t>
            </a:r>
          </a:p>
          <a:p>
            <a:r>
              <a:rPr lang="en-US" smtClean="0"/>
              <a:t>At the validation or system level, the distinction between conventional software, object-oriented  software, and WebApps disappears. </a:t>
            </a:r>
          </a:p>
          <a:p>
            <a:r>
              <a:rPr lang="en-US" smtClean="0"/>
              <a:t>Testing focuses on user-visible actions and user-recognizable output from the system. </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101</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0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838200"/>
            <a:ext cx="8229600" cy="5287963"/>
          </a:xfrm>
        </p:spPr>
        <p:txBody>
          <a:bodyPr>
            <a:normAutofit fontScale="92500"/>
          </a:bodyPr>
          <a:lstStyle/>
          <a:p>
            <a:pPr algn="just"/>
            <a:r>
              <a:rPr lang="en-US" b="1" smtClean="0">
                <a:solidFill>
                  <a:srgbClr val="FF0000"/>
                </a:solidFill>
              </a:rPr>
              <a:t>Validation Criteria:</a:t>
            </a:r>
          </a:p>
          <a:p>
            <a:pPr algn="just"/>
            <a:r>
              <a:rPr lang="en-US" smtClean="0"/>
              <a:t>After each validation test case has been conducted, one of two possible conditions exists:</a:t>
            </a:r>
          </a:p>
          <a:p>
            <a:pPr lvl="1" algn="just"/>
            <a:r>
              <a:rPr lang="en-US" smtClean="0"/>
              <a:t>The function or performance characteristic conforms to specification and is accepted </a:t>
            </a:r>
            <a:r>
              <a:rPr lang="en-US" b="1" smtClean="0">
                <a:solidFill>
                  <a:srgbClr val="FF0000"/>
                </a:solidFill>
              </a:rPr>
              <a:t>or</a:t>
            </a:r>
            <a:r>
              <a:rPr lang="en-US" smtClean="0"/>
              <a:t> </a:t>
            </a:r>
          </a:p>
          <a:p>
            <a:pPr lvl="1" algn="just"/>
            <a:r>
              <a:rPr lang="en-US" smtClean="0"/>
              <a:t>a deviation from specification is uncovered and a deficiency list is created. </a:t>
            </a:r>
          </a:p>
          <a:p>
            <a:pPr lvl="1" algn="just">
              <a:buNone/>
            </a:pPr>
            <a:r>
              <a:rPr lang="en-US" b="1" smtClean="0">
                <a:solidFill>
                  <a:srgbClr val="FF0000"/>
                </a:solidFill>
              </a:rPr>
              <a:t>Note:</a:t>
            </a:r>
            <a:r>
              <a:rPr lang="en-US" smtClean="0">
                <a:solidFill>
                  <a:srgbClr val="FF0000"/>
                </a:solidFill>
              </a:rPr>
              <a:t> </a:t>
            </a:r>
          </a:p>
          <a:p>
            <a:pPr lvl="1" algn="just"/>
            <a:r>
              <a:rPr lang="en-US" smtClean="0"/>
              <a:t>Deviations or errors discovered at this stage in a project can rarely be corrected prior to scheduled delivery.</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102</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0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762000"/>
            <a:ext cx="8229600" cy="5364163"/>
          </a:xfrm>
        </p:spPr>
        <p:txBody>
          <a:bodyPr/>
          <a:lstStyle/>
          <a:p>
            <a:pPr algn="just">
              <a:buNone/>
            </a:pPr>
            <a:r>
              <a:rPr lang="en-US" b="1" smtClean="0">
                <a:solidFill>
                  <a:srgbClr val="FF0000"/>
                </a:solidFill>
              </a:rPr>
              <a:t>Configuration Review:</a:t>
            </a:r>
          </a:p>
          <a:p>
            <a:pPr algn="just">
              <a:buNone/>
            </a:pPr>
            <a:r>
              <a:rPr lang="en-US" smtClean="0"/>
              <a:t>	To ensure that all elements of the software configuration have been properly developed, are cataloged, and have the necessary detail to bolster the support activities.</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103</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0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solidFill>
                  <a:srgbClr val="002060"/>
                </a:solidFill>
              </a:rPr>
              <a:t>Alpha and Beta Testing</a:t>
            </a:r>
            <a:endParaRPr lang="en-US">
              <a:solidFill>
                <a:srgbClr val="002060"/>
              </a:solidFill>
            </a:endParaRPr>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pPr algn="just"/>
            <a:r>
              <a:rPr lang="en-US" smtClean="0">
                <a:solidFill>
                  <a:srgbClr val="FF0000"/>
                </a:solidFill>
              </a:rPr>
              <a:t>The alpha test:</a:t>
            </a:r>
          </a:p>
          <a:p>
            <a:pPr lvl="1" algn="just"/>
            <a:r>
              <a:rPr lang="en-US" smtClean="0"/>
              <a:t>Conducted at the developer’s site </a:t>
            </a:r>
          </a:p>
          <a:p>
            <a:pPr lvl="1" algn="just"/>
            <a:r>
              <a:rPr lang="en-US" smtClean="0"/>
              <a:t>Developer should present</a:t>
            </a:r>
          </a:p>
          <a:p>
            <a:pPr lvl="1" algn="just"/>
            <a:r>
              <a:rPr lang="en-US" smtClean="0"/>
              <a:t>Used in a natural setting with the developer “looking over the shoulder” of the users and recording errors and usage problems.</a:t>
            </a:r>
          </a:p>
          <a:p>
            <a:r>
              <a:rPr lang="en-US" smtClean="0">
                <a:solidFill>
                  <a:srgbClr val="FF0000"/>
                </a:solidFill>
              </a:rPr>
              <a:t>The beta test:</a:t>
            </a:r>
          </a:p>
          <a:p>
            <a:pPr lvl="1"/>
            <a:r>
              <a:rPr lang="en-US" smtClean="0"/>
              <a:t>Conducted at one or more end-user sites. </a:t>
            </a:r>
          </a:p>
          <a:p>
            <a:pPr lvl="1"/>
            <a:r>
              <a:rPr lang="en-US" smtClean="0"/>
              <a:t>Developer generally is not present. </a:t>
            </a:r>
          </a:p>
          <a:p>
            <a:pPr lvl="1"/>
            <a:r>
              <a:rPr lang="en-US" smtClean="0"/>
              <a:t>Therefore, the beta test is a “live” application of the software in an environment that cannot be controlled by the developer.</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104</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0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914400"/>
            <a:ext cx="8229600" cy="5211763"/>
          </a:xfrm>
        </p:spPr>
        <p:txBody>
          <a:bodyPr>
            <a:normAutofit/>
          </a:bodyPr>
          <a:lstStyle/>
          <a:p>
            <a:pPr marL="457200" indent="-457200"/>
            <a:r>
              <a:rPr lang="en-US" smtClean="0">
                <a:solidFill>
                  <a:srgbClr val="FF0000"/>
                </a:solidFill>
              </a:rPr>
              <a:t>A variation on beta testing, called customer acceptance testing:</a:t>
            </a:r>
          </a:p>
          <a:p>
            <a:pPr marL="857250" lvl="1" indent="-457200"/>
            <a:r>
              <a:rPr lang="en-US" smtClean="0"/>
              <a:t>Performed when software is delivered to a customer under contract. </a:t>
            </a:r>
          </a:p>
          <a:p>
            <a:pPr marL="857250" lvl="1" indent="-457200"/>
            <a:r>
              <a:rPr lang="en-US" smtClean="0"/>
              <a:t>The customer performs a series of specific tests in an attempt to uncover errors before accepting the software from the developer.</a:t>
            </a:r>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105</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0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944562"/>
          </a:xfrm>
        </p:spPr>
        <p:txBody>
          <a:bodyPr/>
          <a:lstStyle/>
          <a:p>
            <a:r>
              <a:rPr lang="en-US" smtClean="0">
                <a:solidFill>
                  <a:srgbClr val="002060"/>
                </a:solidFill>
              </a:rPr>
              <a:t>System Testing</a:t>
            </a:r>
            <a:endParaRPr lang="en-US">
              <a:solidFill>
                <a:srgbClr val="002060"/>
              </a:solidFill>
            </a:endParaRPr>
          </a:p>
        </p:txBody>
      </p:sp>
      <p:sp>
        <p:nvSpPr>
          <p:cNvPr id="3" name="Content Placeholder 2"/>
          <p:cNvSpPr>
            <a:spLocks noGrp="1"/>
          </p:cNvSpPr>
          <p:nvPr>
            <p:ph idx="1"/>
          </p:nvPr>
        </p:nvSpPr>
        <p:spPr/>
        <p:txBody>
          <a:bodyPr>
            <a:normAutofit/>
          </a:bodyPr>
          <a:lstStyle/>
          <a:p>
            <a:pPr algn="just"/>
            <a:r>
              <a:rPr lang="en-US" smtClean="0"/>
              <a:t>Series of different tests whose primary purpose is to fully exercise the computer-based system.</a:t>
            </a:r>
          </a:p>
          <a:p>
            <a:pPr algn="just"/>
            <a:r>
              <a:rPr lang="en-US" smtClean="0"/>
              <a:t>Purpose - to verify that system elements have been properly integrated and perform allocated functions.</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106</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0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838200"/>
            <a:ext cx="8229600" cy="5287963"/>
          </a:xfrm>
        </p:spPr>
        <p:txBody>
          <a:bodyPr>
            <a:normAutofit/>
          </a:bodyPr>
          <a:lstStyle/>
          <a:p>
            <a:pPr algn="just">
              <a:buNone/>
            </a:pPr>
            <a:r>
              <a:rPr lang="en-US" sz="3600" smtClean="0">
                <a:solidFill>
                  <a:srgbClr val="FF0000"/>
                </a:solidFill>
              </a:rPr>
              <a:t>Recovery Testing:</a:t>
            </a:r>
          </a:p>
          <a:p>
            <a:pPr lvl="1" algn="just"/>
            <a:r>
              <a:rPr lang="en-US" smtClean="0"/>
              <a:t>It is a system test </a:t>
            </a:r>
          </a:p>
          <a:p>
            <a:pPr lvl="1" algn="just"/>
            <a:r>
              <a:rPr lang="en-US" smtClean="0"/>
              <a:t>It forces the software to fail in a variety of ways and verifies that recovery is properly performed.</a:t>
            </a:r>
          </a:p>
          <a:p>
            <a:pPr lvl="1" algn="just"/>
            <a:r>
              <a:rPr lang="en-US" smtClean="0"/>
              <a:t>If recovery is automatic (performed by the system itself), re-initialization, check pointing mechanisms, data recovery, and restart are evaluated for correctness.</a:t>
            </a:r>
          </a:p>
          <a:p>
            <a:pPr algn="just">
              <a:buNone/>
            </a:pPr>
            <a:r>
              <a:rPr lang="en-US" sz="3600" smtClean="0">
                <a:solidFill>
                  <a:srgbClr val="FF0000"/>
                </a:solidFill>
              </a:rPr>
              <a:t>Security Testing:</a:t>
            </a:r>
          </a:p>
          <a:p>
            <a:pPr lvl="1" algn="just"/>
            <a:r>
              <a:rPr lang="en-US" smtClean="0"/>
              <a:t>Protect the system from improper penetration.</a:t>
            </a:r>
          </a:p>
          <a:p>
            <a:pPr algn="just">
              <a:buNone/>
            </a:pPr>
            <a:endParaRPr lang="en-US" smtClean="0"/>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107</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0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838200"/>
            <a:ext cx="8229600" cy="5287963"/>
          </a:xfrm>
        </p:spPr>
        <p:txBody>
          <a:bodyPr>
            <a:normAutofit lnSpcReduction="10000"/>
          </a:bodyPr>
          <a:lstStyle/>
          <a:p>
            <a:pPr algn="just">
              <a:buNone/>
            </a:pPr>
            <a:r>
              <a:rPr lang="en-US" sz="3600" smtClean="0">
                <a:solidFill>
                  <a:srgbClr val="FF0000"/>
                </a:solidFill>
              </a:rPr>
              <a:t>Stress Testing:</a:t>
            </a:r>
          </a:p>
          <a:p>
            <a:pPr lvl="1" algn="just">
              <a:lnSpc>
                <a:spcPct val="150000"/>
              </a:lnSpc>
            </a:pPr>
            <a:r>
              <a:rPr lang="en-US" smtClean="0"/>
              <a:t>Executes a system – with resources in abnormal quantity, frequency, or volume.</a:t>
            </a:r>
          </a:p>
          <a:p>
            <a:pPr lvl="1" algn="just">
              <a:lnSpc>
                <a:spcPct val="150000"/>
              </a:lnSpc>
            </a:pPr>
            <a:r>
              <a:rPr lang="en-US" smtClean="0"/>
              <a:t>A variation of stress testing is a technique called </a:t>
            </a:r>
            <a:r>
              <a:rPr lang="en-US" b="1" i="1" smtClean="0">
                <a:solidFill>
                  <a:srgbClr val="FF0000"/>
                </a:solidFill>
              </a:rPr>
              <a:t>sensitivity testing</a:t>
            </a:r>
            <a:r>
              <a:rPr lang="en-US" smtClean="0">
                <a:solidFill>
                  <a:srgbClr val="FF0000"/>
                </a:solidFill>
              </a:rPr>
              <a:t>. </a:t>
            </a:r>
          </a:p>
          <a:p>
            <a:pPr lvl="1" algn="just">
              <a:lnSpc>
                <a:spcPct val="150000"/>
              </a:lnSpc>
            </a:pPr>
            <a:r>
              <a:rPr lang="en-US" smtClean="0"/>
              <a:t>Sensitivity testing - to uncover data combinations within valid input classes that may cause instability or improper processing.</a:t>
            </a:r>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108</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0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228600" y="914400"/>
            <a:ext cx="8534400" cy="5287963"/>
          </a:xfrm>
        </p:spPr>
        <p:txBody>
          <a:bodyPr>
            <a:normAutofit fontScale="92500" lnSpcReduction="20000"/>
          </a:bodyPr>
          <a:lstStyle/>
          <a:p>
            <a:pPr marL="457200" indent="-457200">
              <a:buNone/>
            </a:pPr>
            <a:r>
              <a:rPr lang="en-US" sz="3900" smtClean="0">
                <a:solidFill>
                  <a:srgbClr val="FF0000"/>
                </a:solidFill>
              </a:rPr>
              <a:t>Performance Testing:</a:t>
            </a:r>
          </a:p>
          <a:p>
            <a:pPr marL="857250" lvl="1" indent="-457200">
              <a:lnSpc>
                <a:spcPct val="150000"/>
              </a:lnSpc>
            </a:pPr>
            <a:r>
              <a:rPr lang="en-US" sz="3000" smtClean="0"/>
              <a:t>To test the run-time performance of software within the context of an integrated system.</a:t>
            </a:r>
          </a:p>
          <a:p>
            <a:pPr marL="857250" lvl="1" indent="-457200">
              <a:lnSpc>
                <a:spcPct val="150000"/>
              </a:lnSpc>
            </a:pPr>
            <a:r>
              <a:rPr lang="en-US" sz="3000" smtClean="0"/>
              <a:t>Performance testing occurs throughout all steps in the testing process.</a:t>
            </a:r>
            <a:br>
              <a:rPr lang="en-US" sz="3000" smtClean="0"/>
            </a:br>
            <a:r>
              <a:rPr lang="en-US" sz="3000" smtClean="0"/>
              <a:t>Performance tests are often coupled with stress testing </a:t>
            </a:r>
          </a:p>
          <a:p>
            <a:pPr marL="857250" lvl="1" indent="-457200">
              <a:lnSpc>
                <a:spcPct val="150000"/>
              </a:lnSpc>
            </a:pPr>
            <a:r>
              <a:rPr lang="en-US" sz="3000" smtClean="0"/>
              <a:t>It require both hardware and software instrumentation</a:t>
            </a:r>
            <a:r>
              <a:rPr lang="en-US" smtClean="0"/>
              <a:t>.</a:t>
            </a:r>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109</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mtClean="0">
                <a:solidFill>
                  <a:srgbClr val="002060"/>
                </a:solidFill>
              </a:rPr>
              <a:t>Unit Testing</a:t>
            </a:r>
            <a:endParaRPr lang="en-US">
              <a:solidFill>
                <a:srgbClr val="002060"/>
              </a:solidFill>
            </a:endParaRPr>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marL="342900" lvl="1" indent="-342900">
              <a:buFont typeface="Arial" pitchFamily="34" charset="0"/>
              <a:buChar char="•"/>
            </a:pPr>
            <a:r>
              <a:rPr lang="en-US" sz="3000" smtClean="0"/>
              <a:t>Verification on the smallest unit of software</a:t>
            </a:r>
          </a:p>
          <a:p>
            <a:r>
              <a:rPr lang="en-US" sz="3000" smtClean="0">
                <a:solidFill>
                  <a:srgbClr val="FF3300"/>
                </a:solidFill>
              </a:rPr>
              <a:t>Unit-test considerations: </a:t>
            </a:r>
          </a:p>
          <a:p>
            <a:pPr lvl="1"/>
            <a:r>
              <a:rPr lang="en-US" sz="3000" smtClean="0"/>
              <a:t>ensure that </a:t>
            </a:r>
            <a:r>
              <a:rPr lang="en-US" sz="3000" smtClean="0">
                <a:solidFill>
                  <a:srgbClr val="FF3300"/>
                </a:solidFill>
              </a:rPr>
              <a:t>information properly flows </a:t>
            </a:r>
            <a:r>
              <a:rPr lang="en-US" sz="3000" smtClean="0"/>
              <a:t>into and out of the program unit under test. </a:t>
            </a:r>
          </a:p>
          <a:p>
            <a:pPr lvl="1"/>
            <a:r>
              <a:rPr lang="en-US" sz="3000" smtClean="0">
                <a:solidFill>
                  <a:srgbClr val="FF3300"/>
                </a:solidFill>
              </a:rPr>
              <a:t>All independent paths </a:t>
            </a:r>
            <a:r>
              <a:rPr lang="en-US" sz="3000" smtClean="0"/>
              <a:t>through the control structure are exercised to ensure that all statements in a module have been executed at least once. </a:t>
            </a:r>
          </a:p>
          <a:p>
            <a:pPr lvl="1"/>
            <a:r>
              <a:rPr lang="en-US" sz="3000" smtClean="0">
                <a:solidFill>
                  <a:srgbClr val="FF3300"/>
                </a:solidFill>
              </a:rPr>
              <a:t>Boundary conditions </a:t>
            </a:r>
            <a:r>
              <a:rPr lang="en-US" sz="3000" smtClean="0"/>
              <a:t>are tested to ensure that the module operates properly at boundaries established to limit or restrict processing. </a:t>
            </a:r>
          </a:p>
          <a:p>
            <a:pPr lvl="1"/>
            <a:r>
              <a:rPr lang="en-US" sz="3000" smtClean="0"/>
              <a:t>All </a:t>
            </a:r>
            <a:r>
              <a:rPr lang="en-US" sz="3000" smtClean="0">
                <a:solidFill>
                  <a:srgbClr val="FF3300"/>
                </a:solidFill>
              </a:rPr>
              <a:t>error-handling paths </a:t>
            </a:r>
            <a:r>
              <a:rPr lang="en-US" sz="3000" smtClean="0"/>
              <a:t>are tested.</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11</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1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914400"/>
            <a:ext cx="8229600" cy="5181600"/>
          </a:xfrm>
        </p:spPr>
        <p:txBody>
          <a:bodyPr>
            <a:normAutofit fontScale="92500" lnSpcReduction="20000"/>
          </a:bodyPr>
          <a:lstStyle/>
          <a:p>
            <a:pPr marL="457200" indent="-457200">
              <a:buNone/>
            </a:pPr>
            <a:r>
              <a:rPr lang="en-US" sz="3900" smtClean="0">
                <a:solidFill>
                  <a:srgbClr val="FF0000"/>
                </a:solidFill>
              </a:rPr>
              <a:t>Deployment Testing:</a:t>
            </a:r>
            <a:endParaRPr lang="en-US" b="1" smtClean="0">
              <a:solidFill>
                <a:srgbClr val="FF0000"/>
              </a:solidFill>
            </a:endParaRPr>
          </a:p>
          <a:p>
            <a:pPr marL="857250" lvl="1" indent="-457200">
              <a:lnSpc>
                <a:spcPct val="150000"/>
              </a:lnSpc>
            </a:pPr>
            <a:r>
              <a:rPr lang="en-US" smtClean="0"/>
              <a:t>Called configuration testing</a:t>
            </a:r>
          </a:p>
          <a:p>
            <a:pPr marL="857250" lvl="1" indent="-457200">
              <a:lnSpc>
                <a:spcPct val="150000"/>
              </a:lnSpc>
            </a:pPr>
            <a:r>
              <a:rPr lang="en-US" smtClean="0"/>
              <a:t>Exercises the software in each environment in which it is to operate</a:t>
            </a:r>
          </a:p>
          <a:p>
            <a:pPr marL="857250" lvl="1" indent="-457200">
              <a:lnSpc>
                <a:spcPct val="150000"/>
              </a:lnSpc>
            </a:pPr>
            <a:r>
              <a:rPr lang="en-US" smtClean="0"/>
              <a:t>Examines all installation procedures and specialized installation software (e.g., “installers”) that will be used by customers</a:t>
            </a:r>
          </a:p>
          <a:p>
            <a:pPr marL="857250" lvl="1" indent="-457200">
              <a:lnSpc>
                <a:spcPct val="150000"/>
              </a:lnSpc>
            </a:pPr>
            <a:r>
              <a:rPr lang="en-US" smtClean="0"/>
              <a:t>All documentation that will be used to introduce the software to end users</a:t>
            </a:r>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110</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1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solidFill>
                  <a:srgbClr val="002060"/>
                </a:solidFill>
              </a:rPr>
              <a:t>Revision Questions</a:t>
            </a:r>
            <a:endParaRPr lang="en-US">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457200" indent="-457200">
              <a:buAutoNum type="arabicPeriod"/>
            </a:pPr>
            <a:r>
              <a:rPr lang="en-US" smtClean="0"/>
              <a:t>Define System Testing.</a:t>
            </a:r>
          </a:p>
          <a:p>
            <a:pPr>
              <a:buNone/>
            </a:pPr>
            <a:r>
              <a:rPr lang="en-US" smtClean="0"/>
              <a:t>2.   Outline the types of System testing.</a:t>
            </a:r>
          </a:p>
          <a:p>
            <a:pPr marL="457200" indent="-457200">
              <a:buAutoNum type="arabicPeriod" startAt="3"/>
            </a:pPr>
            <a:r>
              <a:rPr lang="en-US" smtClean="0"/>
              <a:t>Explain behavioral testing that make use of graphs.</a:t>
            </a:r>
            <a:endParaRPr lang="en-US" altLang="en-US" smtClean="0"/>
          </a:p>
          <a:p>
            <a:pPr marL="457200" indent="-457200">
              <a:buAutoNum type="arabicPeriod" startAt="3"/>
            </a:pPr>
            <a:r>
              <a:rPr lang="en-US" altLang="en-US" smtClean="0"/>
              <a:t>Distinguish White Box and Black Box Testing.</a:t>
            </a:r>
          </a:p>
          <a:p>
            <a:pPr marL="457200" indent="-457200">
              <a:buAutoNum type="arabicPeriod" startAt="3"/>
            </a:pPr>
            <a:r>
              <a:rPr lang="en-US" altLang="en-US" smtClean="0"/>
              <a:t>Distinguish Validation Testing and Black Box Testing.</a:t>
            </a:r>
          </a:p>
          <a:p>
            <a:pPr marL="457200" indent="-457200">
              <a:buAutoNum type="arabicPeriod" startAt="3"/>
            </a:pPr>
            <a:r>
              <a:rPr lang="en-US" altLang="en-US" smtClean="0"/>
              <a:t>Distinguish Performance Testing and Deployment Testing.</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111</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514600"/>
            <a:ext cx="8229600" cy="1447800"/>
          </a:xfrm>
        </p:spPr>
        <p:txBody>
          <a:bodyPr>
            <a:normAutofit/>
          </a:bodyPr>
          <a:lstStyle/>
          <a:p>
            <a:r>
              <a:rPr lang="en-US" sz="8000" b="1" smtClean="0">
                <a:solidFill>
                  <a:srgbClr val="006600"/>
                </a:solidFill>
              </a:rPr>
              <a:t>Thank You</a:t>
            </a:r>
            <a:endParaRPr lang="en-US" sz="8000" b="1">
              <a:solidFill>
                <a:srgbClr val="006600"/>
              </a:solidFill>
            </a:endParaRPr>
          </a:p>
        </p:txBody>
      </p:sp>
      <p:sp>
        <p:nvSpPr>
          <p:cNvPr id="7" name="Slide Number Placeholder 6"/>
          <p:cNvSpPr>
            <a:spLocks noGrp="1"/>
          </p:cNvSpPr>
          <p:nvPr>
            <p:ph type="sldNum" sz="quarter" idx="12"/>
          </p:nvPr>
        </p:nvSpPr>
        <p:spPr/>
        <p:txBody>
          <a:bodyPr/>
          <a:lstStyle/>
          <a:p>
            <a:fld id="{F8D25365-5F6A-452D-93C0-F7A4ED28E52B}" type="slidenum">
              <a:rPr lang="en-US" smtClean="0"/>
              <a:t>112</a:t>
            </a:fld>
            <a:endParaRPr lang="en-US"/>
          </a:p>
        </p:txBody>
      </p:sp>
      <p:pic>
        <p:nvPicPr>
          <p:cNvPr id="8"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Content Placeholder 2"/>
          <p:cNvSpPr txBox="1"/>
          <p:nvPr/>
        </p:nvSpPr>
        <p:spPr bwMode="auto">
          <a:xfrm>
            <a:off x="609600" y="609600"/>
            <a:ext cx="7886700" cy="5257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defRPr lang="en-US"/>
            </a:defPPr>
          </a:lstStyle>
          <a:p>
            <a:pPr algn="ctr" fontAlgn="base">
              <a:lnSpc>
                <a:spcPct val="200000"/>
              </a:lnSpc>
              <a:spcBef>
                <a:spcPts val="1000"/>
              </a:spcBef>
              <a:spcAft>
                <a:spcPct val="0"/>
              </a:spcAft>
              <a:defRPr/>
            </a:pPr>
            <a:r>
              <a:rPr lang="en-US" sz="3600" b="1" smtClean="0">
                <a:solidFill>
                  <a:srgbClr val="FF0000"/>
                </a:solidFill>
                <a:latin typeface="Arial" pitchFamily="34" charset="0"/>
                <a:cs typeface="Arial" pitchFamily="34" charset="0"/>
              </a:rPr>
              <a:t>19CS2211 - Software Engineering</a:t>
            </a:r>
          </a:p>
          <a:p>
            <a:pPr algn="ctr" fontAlgn="base">
              <a:lnSpc>
                <a:spcPct val="200000"/>
              </a:lnSpc>
              <a:spcBef>
                <a:spcPts val="1000"/>
              </a:spcBef>
              <a:spcAft>
                <a:spcPct val="0"/>
              </a:spcAft>
              <a:defRPr/>
            </a:pPr>
            <a:r>
              <a:rPr lang="en-US" sz="4400" smtClean="0">
                <a:solidFill>
                  <a:srgbClr val="002060"/>
                </a:solidFill>
                <a:latin typeface="Arial" pitchFamily="34" charset="0"/>
                <a:cs typeface="Arial" pitchFamily="34" charset="0"/>
              </a:rPr>
              <a:t> Test Driven Development</a:t>
            </a:r>
            <a:endParaRPr lang="en-US" sz="4400">
              <a:solidFill>
                <a:srgbClr val="002060"/>
              </a:solidFill>
              <a:latin typeface="Arial" pitchFamily="34" charset="0"/>
              <a:cs typeface="Arial" pitchFamily="34" charset="0"/>
            </a:endParaRPr>
          </a:p>
          <a:p>
            <a:pPr marL="0" marR="0" lvl="0" indent="0" algn="ctr" defTabSz="914400" rtl="0" eaLnBrk="1" fontAlgn="base" latinLnBrk="0" hangingPunct="1">
              <a:lnSpc>
                <a:spcPct val="90000"/>
              </a:lnSpc>
              <a:spcBef>
                <a:spcPts val="1000"/>
              </a:spcBef>
              <a:spcAft>
                <a:spcPct val="0"/>
              </a:spcAft>
              <a:buClrTx/>
              <a:buSzTx/>
              <a:buFont typeface="Arial" pitchFamily="34" charset="0"/>
              <a:buNone/>
              <a:defRPr/>
            </a:pPr>
            <a:endParaRPr kumimoji="0" lang="en-US" sz="4400" i="0" u="none" strike="noStrike" kern="1200" cap="none" spc="0" normalizeH="0" noProof="0" smtClean="0">
              <a:ln>
                <a:noFill/>
              </a:ln>
              <a:effectLst/>
              <a:uLnTx/>
              <a:uFillTx/>
              <a:ea typeface="+mn-ea"/>
              <a:cs typeface="Times New Roman" pitchFamily="18" charset="0"/>
            </a:endParaRPr>
          </a:p>
        </p:txBody>
      </p:sp>
      <p:pic>
        <p:nvPicPr>
          <p:cNvPr id="1026" name="Picture 2"/>
          <p:cNvPicPr>
            <a:picLocks noChangeAspect="1" noChangeArrowheads="1"/>
          </p:cNvPicPr>
          <p:nvPr/>
        </p:nvPicPr>
        <p:blipFill>
          <a:blip r:embed="rId3"/>
          <a:stretch>
            <a:fillRect/>
          </a:stretch>
        </p:blipFill>
        <p:spPr bwMode="auto">
          <a:xfrm>
            <a:off x="2514600" y="5257800"/>
            <a:ext cx="4191000" cy="1014770"/>
          </a:xfrm>
          <a:prstGeom prst="rect">
            <a:avLst/>
          </a:prstGeom>
          <a:ln>
            <a:solidFill>
              <a:srgbClr val="FF3300"/>
            </a:solidFill>
          </a:ln>
          <a:effectLst>
            <a:outerShdw blurRad="292100" dist="139700" dir="2700000" algn="tl" rotWithShape="0">
              <a:srgbClr val="333333">
                <a:alpha val="65000"/>
              </a:srgbClr>
            </a:outerShdw>
          </a:effectLst>
        </p:spPr>
      </p:pic>
      <p:sp>
        <p:nvSpPr>
          <p:cNvPr id="5" name="Rounded Rectangle 4"/>
          <p:cNvSpPr/>
          <p:nvPr/>
        </p:nvSpPr>
        <p:spPr>
          <a:xfrm>
            <a:off x="2514600" y="3505200"/>
            <a:ext cx="3962400" cy="914400"/>
          </a:xfrm>
          <a:prstGeom prst="roundRect">
            <a:avLst/>
          </a:prstGeom>
          <a:solidFill>
            <a:srgbClr val="00B0F0"/>
          </a:solidFill>
          <a:effectLst>
            <a:glow rad="101600">
              <a:schemeClr val="accent1">
                <a:satMod val="175000"/>
                <a:alpha val="40000"/>
              </a:schemeClr>
            </a:glow>
            <a:innerShdw blurRad="63500" dist="50800" dir="13500000">
              <a:prstClr val="black">
                <a:alpha val="50000"/>
              </a:prstClr>
            </a:innerShdw>
            <a:reflection blurRad="6350" stA="50000" endA="300" endPos="38500" dist="50800" dir="5400000" sy="-100000" algn="bl" rotWithShape="0"/>
          </a:effectLst>
          <a:scene3d>
            <a:camera prst="isometricOffAxis1Right"/>
            <a:lightRig rig="threePt" dir="t"/>
          </a:scene3d>
        </p:spPr>
        <p:style>
          <a:lnRef idx="3">
            <a:schemeClr val="lt1"/>
          </a:lnRef>
          <a:fillRef idx="1">
            <a:schemeClr val="accent2"/>
          </a:fillRef>
          <a:effectRef idx="1">
            <a:schemeClr val="accent2"/>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4000" b="1" smtClean="0">
                <a:latin typeface="Arial" pitchFamily="34" charset="0"/>
                <a:cs typeface="Arial" pitchFamily="34" charset="0"/>
              </a:rPr>
              <a:t>Session 23</a:t>
            </a:r>
            <a:endParaRPr lang="en-US" sz="4000" b="1">
              <a:latin typeface="Arial" pitchFamily="34" charset="0"/>
              <a:cs typeface="Arial" pitchFamily="34" charset="0"/>
            </a:endParaRPr>
          </a:p>
        </p:txBody>
      </p:sp>
    </p:spTree>
  </p:cSld>
  <p:clrMapOvr>
    <a:masterClrMapping/>
  </p:clrMapOvr>
  <p:transition/>
  <p:timing/>
</p:sld>
</file>

<file path=ppt/slides/slide1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solidFill>
                  <a:srgbClr val="002060"/>
                </a:solidFill>
              </a:rPr>
              <a:t>Outline</a:t>
            </a:r>
            <a:endParaRPr lang="en-US">
              <a:solidFill>
                <a:srgbClr val="002060"/>
              </a:solidFill>
            </a:endParaRPr>
          </a:p>
        </p:txBody>
      </p:sp>
      <p:sp>
        <p:nvSpPr>
          <p:cNvPr id="3" name="Content Placeholder 2"/>
          <p:cNvSpPr>
            <a:spLocks noGrp="1"/>
          </p:cNvSpPr>
          <p:nvPr>
            <p:ph idx="1"/>
          </p:nvPr>
        </p:nvSpPr>
        <p:spPr/>
        <p:txBody>
          <a:bodyPr/>
          <a:lstStyle/>
          <a:p>
            <a:r>
              <a:rPr lang="en-US" sz="3600" smtClean="0">
                <a:solidFill>
                  <a:srgbClr val="FF0000"/>
                </a:solidFill>
              </a:rPr>
              <a:t>Agenda:</a:t>
            </a:r>
          </a:p>
          <a:p>
            <a:pPr lvl="1"/>
            <a:r>
              <a:rPr lang="en-US" sz="3600" smtClean="0"/>
              <a:t>Test Driven Development (TDD)</a:t>
            </a:r>
          </a:p>
          <a:p>
            <a:pPr lvl="1"/>
            <a:r>
              <a:rPr lang="en-US" sz="3600" smtClean="0"/>
              <a:t>TDD – Mantra</a:t>
            </a:r>
          </a:p>
          <a:p>
            <a:pPr lvl="1"/>
            <a:r>
              <a:rPr lang="en-US" sz="3600" smtClean="0"/>
              <a:t>TDD Versus Traditional Testing</a:t>
            </a:r>
          </a:p>
          <a:p>
            <a:pPr lvl="1"/>
            <a:r>
              <a:rPr lang="en-US" sz="3600" smtClean="0"/>
              <a:t>Agile Model Driven Development (AMDD)</a:t>
            </a:r>
          </a:p>
          <a:p>
            <a:pPr lvl="1"/>
            <a:r>
              <a:rPr lang="en-US" sz="3600" smtClean="0"/>
              <a:t>Revision Questions</a:t>
            </a:r>
          </a:p>
          <a:p>
            <a:endParaRPr lang="en-US" smtClean="0"/>
          </a:p>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114</a:t>
            </a:fld>
            <a:endParaRPr lang="en-US"/>
          </a:p>
        </p:txBody>
      </p:sp>
    </p:spTree>
  </p:cSld>
  <p:clrMapOvr>
    <a:masterClrMapping/>
  </p:clrMapOvr>
  <p:transition/>
  <p:timing/>
</p:sld>
</file>

<file path=ppt/slides/slide1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92162"/>
          </a:xfrm>
        </p:spPr>
        <p:txBody>
          <a:bodyPr>
            <a:normAutofit/>
          </a:bodyPr>
          <a:lstStyle/>
          <a:p>
            <a:r>
              <a:rPr lang="en-US" smtClean="0">
                <a:solidFill>
                  <a:srgbClr val="002060"/>
                </a:solidFill>
              </a:rPr>
              <a:t>Old School Approach</a:t>
            </a:r>
            <a:endParaRPr lang="en-US">
              <a:solidFill>
                <a:srgbClr val="002060"/>
              </a:solidFill>
              <a:latin typeface="+mn-lt"/>
            </a:endParaRPr>
          </a:p>
        </p:txBody>
      </p:sp>
      <p:sp>
        <p:nvSpPr>
          <p:cNvPr id="3" name="Content Placeholder 2"/>
          <p:cNvSpPr>
            <a:spLocks noGrp="1"/>
          </p:cNvSpPr>
          <p:nvPr>
            <p:ph idx="1"/>
          </p:nvPr>
        </p:nvSpPr>
        <p:spPr>
          <a:xfrm>
            <a:off x="457200" y="1143000"/>
            <a:ext cx="8229600" cy="5181600"/>
          </a:xfrm>
        </p:spPr>
        <p:txBody>
          <a:bodyPr>
            <a:normAutofit/>
          </a:bodyPr>
          <a:lstStyle/>
          <a:p>
            <a:endParaRPr lang="en-US" smtClean="0">
              <a:latin typeface="Palatino" pitchFamily="-128" charset="0"/>
            </a:endParaRP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115</a:t>
            </a:fld>
            <a:endParaRPr lang="en-US"/>
          </a:p>
        </p:txBody>
      </p:sp>
      <p:pic>
        <p:nvPicPr>
          <p:cNvPr id="2050"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grpSp>
        <p:nvGrpSpPr>
          <p:cNvPr id="4" name="Group 5"/>
          <p:cNvGrpSpPr/>
          <p:nvPr/>
        </p:nvGrpSpPr>
        <p:grpSpPr>
          <a:xfrm>
            <a:off x="990600" y="2743200"/>
            <a:ext cx="7239000" cy="914400"/>
            <a:chOff x="1219200" y="2170611"/>
            <a:chExt cx="6629400" cy="927463"/>
          </a:xfrm>
          <a:effectLst>
            <a:glow rad="139700">
              <a:schemeClr val="accent1">
                <a:satMod val="175000"/>
                <a:alpha val="40000"/>
              </a:schemeClr>
            </a:glow>
          </a:effectLst>
        </p:grpSpPr>
        <p:sp>
          <p:nvSpPr>
            <p:cNvPr id="7" name="Rounded Rectangle 6"/>
            <p:cNvSpPr/>
            <p:nvPr/>
          </p:nvSpPr>
          <p:spPr>
            <a:xfrm>
              <a:off x="1219200" y="2170611"/>
              <a:ext cx="1600200" cy="914400"/>
            </a:xfrm>
            <a:prstGeom prst="roundRect">
              <a:avLst>
                <a:gd name="adj" fmla="val 13810"/>
              </a:avLst>
            </a:prstGeom>
            <a:solidFill>
              <a:srgbClr val="00B0F0"/>
            </a:solidFill>
            <a:ln>
              <a:solidFill>
                <a:srgbClr val="002060"/>
              </a:solidFill>
            </a:ln>
            <a:effectLst>
              <a:glow rad="139700">
                <a:schemeClr val="accent1">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2800" b="1" smtClean="0"/>
                <a:t>Design</a:t>
              </a:r>
              <a:endParaRPr lang="en-US" sz="2800" b="1"/>
            </a:p>
          </p:txBody>
        </p:sp>
        <p:sp>
          <p:nvSpPr>
            <p:cNvPr id="8" name="Rounded Rectangle 7"/>
            <p:cNvSpPr/>
            <p:nvPr/>
          </p:nvSpPr>
          <p:spPr>
            <a:xfrm>
              <a:off x="3733800" y="2170611"/>
              <a:ext cx="1600200" cy="914400"/>
            </a:xfrm>
            <a:prstGeom prst="roundRect">
              <a:avLst/>
            </a:prstGeom>
            <a:solidFill>
              <a:srgbClr val="00B0F0"/>
            </a:solidFill>
            <a:ln>
              <a:solidFill>
                <a:srgbClr val="002060"/>
              </a:solidFill>
            </a:ln>
            <a:effectLst>
              <a:glow rad="139700">
                <a:schemeClr val="accent1">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2800" b="1" smtClean="0"/>
                <a:t>Code</a:t>
              </a:r>
              <a:endParaRPr lang="en-US" sz="2800" b="1"/>
            </a:p>
          </p:txBody>
        </p:sp>
        <p:sp>
          <p:nvSpPr>
            <p:cNvPr id="9" name="Rounded Rectangle 8"/>
            <p:cNvSpPr/>
            <p:nvPr/>
          </p:nvSpPr>
          <p:spPr>
            <a:xfrm>
              <a:off x="6248400" y="2183674"/>
              <a:ext cx="1600200" cy="914400"/>
            </a:xfrm>
            <a:prstGeom prst="roundRect">
              <a:avLst/>
            </a:prstGeom>
            <a:solidFill>
              <a:srgbClr val="00B0F0"/>
            </a:solidFill>
            <a:ln>
              <a:solidFill>
                <a:srgbClr val="002060"/>
              </a:solidFill>
            </a:ln>
            <a:effectLst>
              <a:glow rad="139700">
                <a:schemeClr val="accent1">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2800" b="1" smtClean="0"/>
                <a:t>Test</a:t>
              </a:r>
              <a:endParaRPr lang="en-US" sz="2800" b="1"/>
            </a:p>
          </p:txBody>
        </p:sp>
        <p:cxnSp>
          <p:nvCxnSpPr>
            <p:cNvPr id="10" name="Straight Arrow Connector 9"/>
            <p:cNvCxnSpPr>
              <a:stCxn id="7" idx="3"/>
              <a:endCxn id="8" idx="1"/>
            </p:cNvCxnSpPr>
            <p:nvPr/>
          </p:nvCxnSpPr>
          <p:spPr>
            <a:xfrm>
              <a:off x="2819400" y="2627811"/>
              <a:ext cx="914400" cy="1588"/>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3"/>
              <a:endCxn id="9" idx="1"/>
            </p:cNvCxnSpPr>
            <p:nvPr/>
          </p:nvCxnSpPr>
          <p:spPr>
            <a:xfrm>
              <a:off x="5334000" y="2627811"/>
              <a:ext cx="914400" cy="13063"/>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12" name="Curved Connector 11"/>
            <p:cNvCxnSpPr>
              <a:stCxn id="9" idx="2"/>
              <a:endCxn id="7" idx="2"/>
            </p:cNvCxnSpPr>
            <p:nvPr/>
          </p:nvCxnSpPr>
          <p:spPr>
            <a:xfrm rot="5400000" flipH="1">
              <a:off x="4527368" y="576943"/>
              <a:ext cx="13063" cy="5029200"/>
            </a:xfrm>
            <a:prstGeom prst="curvedConnector3">
              <a:avLst>
                <a:gd name="adj1" fmla="val -9089940"/>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p:timing/>
</p:sld>
</file>

<file path=ppt/slides/slide1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solidFill>
                  <a:srgbClr val="002060"/>
                </a:solidFill>
              </a:rPr>
              <a:t>New School Approach</a:t>
            </a:r>
            <a:endParaRPr lang="en-US">
              <a:solidFill>
                <a:srgbClr val="002060"/>
              </a:solidFill>
            </a:endParaRPr>
          </a:p>
        </p:txBody>
      </p:sp>
      <p:sp>
        <p:nvSpPr>
          <p:cNvPr id="17" name="Slide Number Placeholder 16"/>
          <p:cNvSpPr>
            <a:spLocks noGrp="1"/>
          </p:cNvSpPr>
          <p:nvPr>
            <p:ph type="sldNum" sz="quarter" idx="12"/>
          </p:nvPr>
        </p:nvSpPr>
        <p:spPr/>
        <p:txBody>
          <a:bodyPr/>
          <a:lstStyle/>
          <a:p>
            <a:fld id="{F8D25365-5F6A-452D-93C0-F7A4ED28E52B}" type="slidenum">
              <a:rPr lang="en-US" smtClean="0"/>
              <a:t>116</a:t>
            </a:fld>
            <a:endParaRPr lang="en-US"/>
          </a:p>
        </p:txBody>
      </p:sp>
      <p:pic>
        <p:nvPicPr>
          <p:cNvPr id="18"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grpSp>
        <p:nvGrpSpPr>
          <p:cNvPr id="12" name="Group 11"/>
          <p:cNvGrpSpPr/>
          <p:nvPr/>
        </p:nvGrpSpPr>
        <p:grpSpPr>
          <a:xfrm>
            <a:off x="990600" y="2743200"/>
            <a:ext cx="7239000" cy="914400"/>
            <a:chOff x="1219200" y="2170611"/>
            <a:chExt cx="6629400" cy="927463"/>
          </a:xfrm>
          <a:effectLst>
            <a:glow rad="139700">
              <a:schemeClr val="accent1">
                <a:satMod val="175000"/>
                <a:alpha val="40000"/>
              </a:schemeClr>
            </a:glow>
          </a:effectLst>
        </p:grpSpPr>
        <p:sp>
          <p:nvSpPr>
            <p:cNvPr id="13" name="Rounded Rectangle 12"/>
            <p:cNvSpPr/>
            <p:nvPr/>
          </p:nvSpPr>
          <p:spPr>
            <a:xfrm>
              <a:off x="1219200" y="2170611"/>
              <a:ext cx="1600200" cy="914400"/>
            </a:xfrm>
            <a:prstGeom prst="roundRect">
              <a:avLst>
                <a:gd name="adj" fmla="val 13810"/>
              </a:avLst>
            </a:prstGeom>
            <a:solidFill>
              <a:srgbClr val="00B0F0"/>
            </a:solidFill>
            <a:ln>
              <a:solidFill>
                <a:srgbClr val="002060"/>
              </a:solidFill>
            </a:ln>
            <a:effectLst>
              <a:glow rad="139700">
                <a:schemeClr val="accent1">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2800" b="1" smtClean="0"/>
                <a:t>Design</a:t>
              </a:r>
              <a:endParaRPr lang="en-US" sz="2800" b="1"/>
            </a:p>
          </p:txBody>
        </p:sp>
        <p:sp>
          <p:nvSpPr>
            <p:cNvPr id="14" name="Rounded Rectangle 13"/>
            <p:cNvSpPr/>
            <p:nvPr/>
          </p:nvSpPr>
          <p:spPr>
            <a:xfrm>
              <a:off x="3733800" y="2170611"/>
              <a:ext cx="1600200" cy="914400"/>
            </a:xfrm>
            <a:prstGeom prst="roundRect">
              <a:avLst/>
            </a:prstGeom>
            <a:solidFill>
              <a:srgbClr val="00B0F0"/>
            </a:solidFill>
            <a:ln>
              <a:solidFill>
                <a:srgbClr val="002060"/>
              </a:solidFill>
            </a:ln>
            <a:effectLst>
              <a:glow rad="139700">
                <a:schemeClr val="accent1">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2800" b="1" smtClean="0"/>
                <a:t>Test</a:t>
              </a:r>
              <a:endParaRPr lang="en-US" sz="2800" b="1"/>
            </a:p>
          </p:txBody>
        </p:sp>
        <p:sp>
          <p:nvSpPr>
            <p:cNvPr id="15" name="Rounded Rectangle 14"/>
            <p:cNvSpPr/>
            <p:nvPr/>
          </p:nvSpPr>
          <p:spPr>
            <a:xfrm>
              <a:off x="6248400" y="2183674"/>
              <a:ext cx="1600200" cy="914400"/>
            </a:xfrm>
            <a:prstGeom prst="roundRect">
              <a:avLst/>
            </a:prstGeom>
            <a:solidFill>
              <a:srgbClr val="00B0F0"/>
            </a:solidFill>
            <a:ln>
              <a:solidFill>
                <a:srgbClr val="002060"/>
              </a:solidFill>
            </a:ln>
            <a:effectLst>
              <a:glow rad="139700">
                <a:schemeClr val="accent1">
                  <a:satMod val="175000"/>
                  <a:alpha val="40000"/>
                </a:schemeClr>
              </a:glow>
              <a:outerShdw blurRad="40000" dist="230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2800" b="1" smtClean="0"/>
                <a:t>Code</a:t>
              </a:r>
              <a:endParaRPr lang="en-US" sz="2800" b="1"/>
            </a:p>
          </p:txBody>
        </p:sp>
        <p:cxnSp>
          <p:nvCxnSpPr>
            <p:cNvPr id="25" name="Straight Arrow Connector 24"/>
            <p:cNvCxnSpPr>
              <a:stCxn id="13" idx="3"/>
              <a:endCxn id="14" idx="1"/>
            </p:cNvCxnSpPr>
            <p:nvPr/>
          </p:nvCxnSpPr>
          <p:spPr>
            <a:xfrm>
              <a:off x="2819400" y="2627811"/>
              <a:ext cx="914400" cy="1588"/>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4" idx="3"/>
              <a:endCxn id="15" idx="1"/>
            </p:cNvCxnSpPr>
            <p:nvPr/>
          </p:nvCxnSpPr>
          <p:spPr>
            <a:xfrm>
              <a:off x="5334000" y="2627811"/>
              <a:ext cx="914400" cy="13063"/>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15" idx="2"/>
              <a:endCxn id="13" idx="2"/>
            </p:cNvCxnSpPr>
            <p:nvPr/>
          </p:nvCxnSpPr>
          <p:spPr>
            <a:xfrm rot="5400000" flipH="1">
              <a:off x="4527368" y="576943"/>
              <a:ext cx="13063" cy="5029200"/>
            </a:xfrm>
            <a:prstGeom prst="curvedConnector3">
              <a:avLst>
                <a:gd name="adj1" fmla="val -9089940"/>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p:timing/>
</p:sld>
</file>

<file path=ppt/slides/slide1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868362"/>
          </a:xfrm>
        </p:spPr>
        <p:txBody>
          <a:bodyPr>
            <a:normAutofit/>
          </a:bodyPr>
          <a:lstStyle/>
          <a:p>
            <a:r>
              <a:rPr lang="en-US" sz="3600" smtClean="0">
                <a:solidFill>
                  <a:srgbClr val="002060"/>
                </a:solidFill>
              </a:rPr>
              <a:t>What is TDD?</a:t>
            </a:r>
            <a:endParaRPr lang="en-US" sz="3600">
              <a:solidFill>
                <a:srgbClr val="002060"/>
              </a:solidFill>
            </a:endParaRPr>
          </a:p>
        </p:txBody>
      </p:sp>
      <p:sp>
        <p:nvSpPr>
          <p:cNvPr id="3" name="Content Placeholder 2"/>
          <p:cNvSpPr>
            <a:spLocks noGrp="1"/>
          </p:cNvSpPr>
          <p:nvPr>
            <p:ph idx="1"/>
          </p:nvPr>
        </p:nvSpPr>
        <p:spPr>
          <a:xfrm>
            <a:off x="457200" y="1447800"/>
            <a:ext cx="8229600" cy="4419600"/>
          </a:xfrm>
        </p:spPr>
        <p:txBody>
          <a:bodyPr>
            <a:normAutofit fontScale="85000" lnSpcReduction="10000"/>
          </a:bodyPr>
          <a:lstStyle/>
          <a:p>
            <a:pPr>
              <a:lnSpc>
                <a:spcPct val="150000"/>
              </a:lnSpc>
            </a:pPr>
            <a:r>
              <a:rPr lang="en-US" smtClean="0"/>
              <a:t>TDD is a technique for building software that guides software development by writing tests</a:t>
            </a:r>
          </a:p>
          <a:p>
            <a:pPr>
              <a:lnSpc>
                <a:spcPct val="150000"/>
              </a:lnSpc>
            </a:pPr>
            <a:r>
              <a:rPr lang="en-US" smtClean="0"/>
              <a:t>TDD is NOT primarily about testing or development (i.e., coding)</a:t>
            </a:r>
          </a:p>
          <a:p>
            <a:pPr>
              <a:lnSpc>
                <a:spcPct val="150000"/>
              </a:lnSpc>
            </a:pPr>
            <a:r>
              <a:rPr lang="en-US" smtClean="0"/>
              <a:t>It is rather about design – where design is evolved through refactoring</a:t>
            </a:r>
          </a:p>
          <a:p>
            <a:pPr>
              <a:lnSpc>
                <a:spcPct val="150000"/>
              </a:lnSpc>
            </a:pPr>
            <a:r>
              <a:rPr lang="en-US" smtClean="0"/>
              <a:t>Developer write unit tests (NOT testers) and then code</a:t>
            </a:r>
          </a:p>
          <a:p>
            <a:pPr>
              <a:lnSpc>
                <a:spcPct val="150000"/>
              </a:lnSpc>
            </a:pPr>
            <a:endParaRPr lang="en-US" smtClean="0"/>
          </a:p>
          <a:p>
            <a:pPr>
              <a:lnSpc>
                <a:spcPct val="150000"/>
              </a:lnSpc>
            </a:pPr>
            <a:endParaRPr lang="en-US" altLang="en-US" smtClean="0"/>
          </a:p>
        </p:txBody>
      </p:sp>
      <p:sp>
        <p:nvSpPr>
          <p:cNvPr id="5" name="Slide Number Placeholder 4"/>
          <p:cNvSpPr>
            <a:spLocks noGrp="1"/>
          </p:cNvSpPr>
          <p:nvPr>
            <p:ph type="sldNum" sz="quarter" idx="12"/>
          </p:nvPr>
        </p:nvSpPr>
        <p:spPr/>
        <p:txBody>
          <a:bodyPr/>
          <a:lstStyle/>
          <a:p>
            <a:fld id="{F8D25365-5F6A-452D-93C0-F7A4ED28E52B}" type="slidenum">
              <a:rPr lang="en-US" smtClean="0"/>
              <a:t>117</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944562"/>
          </a:xfrm>
        </p:spPr>
        <p:txBody>
          <a:bodyPr/>
          <a:lstStyle/>
          <a:p>
            <a:r>
              <a:rPr lang="en-US" smtClean="0">
                <a:solidFill>
                  <a:srgbClr val="002060"/>
                </a:solidFill>
                <a:latin typeface="+mn-lt"/>
              </a:rPr>
              <a:t>Performing TDD - Mantra</a:t>
            </a:r>
            <a:endParaRPr lang="en-US">
              <a:solidFill>
                <a:srgbClr val="002060"/>
              </a:solidFill>
              <a:latin typeface="+mn-lt"/>
            </a:endParaRPr>
          </a:p>
        </p:txBody>
      </p:sp>
      <p:sp>
        <p:nvSpPr>
          <p:cNvPr id="3" name="Content Placeholder 2"/>
          <p:cNvSpPr>
            <a:spLocks noGrp="1"/>
          </p:cNvSpPr>
          <p:nvPr>
            <p:ph idx="1"/>
          </p:nvPr>
        </p:nvSpPr>
        <p:spPr>
          <a:xfrm>
            <a:off x="457200" y="1295400"/>
            <a:ext cx="8229600" cy="4876800"/>
          </a:xfrm>
        </p:spPr>
        <p:txBody>
          <a:bodyPr>
            <a:normAutofit/>
          </a:bodyPr>
          <a:lstStyle/>
          <a:p>
            <a:endParaRPr lang="en-US" smtClean="0">
              <a:latin typeface="Palatino" pitchFamily="-128" charset="0"/>
            </a:endParaRP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118</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grpSp>
        <p:nvGrpSpPr>
          <p:cNvPr id="33" name="Group 32"/>
          <p:cNvGrpSpPr/>
          <p:nvPr/>
        </p:nvGrpSpPr>
        <p:grpSpPr>
          <a:xfrm>
            <a:off x="1828800" y="1676400"/>
            <a:ext cx="5943600" cy="4267200"/>
            <a:chOff x="2514600" y="1524000"/>
            <a:chExt cx="5943600" cy="4267200"/>
          </a:xfrm>
          <a:effectLst/>
        </p:grpSpPr>
        <p:sp>
          <p:nvSpPr>
            <p:cNvPr id="7" name="Rounded Rectangle 6"/>
            <p:cNvSpPr/>
            <p:nvPr/>
          </p:nvSpPr>
          <p:spPr>
            <a:xfrm>
              <a:off x="4114800" y="2133600"/>
              <a:ext cx="1295400" cy="7620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mtClean="0"/>
                <a:t>RED</a:t>
              </a:r>
              <a:endParaRPr lang="en-US"/>
            </a:p>
          </p:txBody>
        </p:sp>
        <p:sp>
          <p:nvSpPr>
            <p:cNvPr id="8" name="Rounded Rectangle 7"/>
            <p:cNvSpPr/>
            <p:nvPr/>
          </p:nvSpPr>
          <p:spPr>
            <a:xfrm>
              <a:off x="5715000" y="3962400"/>
              <a:ext cx="1295400" cy="762000"/>
            </a:xfrm>
            <a:prstGeom prst="roundRect">
              <a:avLst/>
            </a:prstGeom>
            <a:solidFill>
              <a:srgbClr val="00CC00"/>
            </a:solidFill>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mtClean="0"/>
                <a:t>GREEN</a:t>
              </a:r>
              <a:endParaRPr lang="en-US"/>
            </a:p>
          </p:txBody>
        </p:sp>
        <p:sp>
          <p:nvSpPr>
            <p:cNvPr id="9" name="Rounded Rectangle 8"/>
            <p:cNvSpPr/>
            <p:nvPr/>
          </p:nvSpPr>
          <p:spPr>
            <a:xfrm>
              <a:off x="2514600" y="3962400"/>
              <a:ext cx="1295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mtClean="0"/>
                <a:t>RE-FACTOR</a:t>
              </a:r>
              <a:endParaRPr lang="en-US"/>
            </a:p>
          </p:txBody>
        </p:sp>
        <p:cxnSp>
          <p:nvCxnSpPr>
            <p:cNvPr id="12" name="Shape 11"/>
            <p:cNvCxnSpPr>
              <a:stCxn id="7" idx="3"/>
              <a:endCxn id="8" idx="0"/>
            </p:cNvCxnSpPr>
            <p:nvPr/>
          </p:nvCxnSpPr>
          <p:spPr>
            <a:xfrm>
              <a:off x="5410200" y="2514600"/>
              <a:ext cx="952500" cy="1447800"/>
            </a:xfrm>
            <a:prstGeom prst="curvedConnector2">
              <a:avLst/>
            </a:prstGeom>
            <a:ln>
              <a:solidFill>
                <a:srgbClr val="FF3300"/>
              </a:solidFill>
              <a:tailEnd type="arrow"/>
            </a:ln>
            <a:effectLst/>
          </p:spPr>
          <p:style>
            <a:lnRef idx="1">
              <a:schemeClr val="accent2"/>
            </a:lnRef>
            <a:fillRef idx="0">
              <a:schemeClr val="accent2"/>
            </a:fillRef>
            <a:effectRef idx="0">
              <a:schemeClr val="accent2"/>
            </a:effectRef>
            <a:fontRef idx="minor">
              <a:schemeClr val="tx1"/>
            </a:fontRef>
          </p:style>
        </p:cxnSp>
        <p:cxnSp>
          <p:nvCxnSpPr>
            <p:cNvPr id="14" name="Curved Connector 13"/>
            <p:cNvCxnSpPr>
              <a:stCxn id="8" idx="2"/>
              <a:endCxn id="9" idx="2"/>
            </p:cNvCxnSpPr>
            <p:nvPr/>
          </p:nvCxnSpPr>
          <p:spPr>
            <a:xfrm rot="5400000">
              <a:off x="4762500" y="3124200"/>
              <a:ext cx="1588" cy="3200400"/>
            </a:xfrm>
            <a:prstGeom prst="curvedConnector3">
              <a:avLst>
                <a:gd name="adj1" fmla="val 71154745"/>
              </a:avLst>
            </a:prstGeom>
            <a:ln w="3175">
              <a:solidFill>
                <a:srgbClr val="FF3300"/>
              </a:solidFill>
              <a:tailEnd type="arrow"/>
            </a:ln>
            <a:effectLst/>
          </p:spPr>
          <p:style>
            <a:lnRef idx="3">
              <a:schemeClr val="accent2"/>
            </a:lnRef>
            <a:fillRef idx="0">
              <a:schemeClr val="accent2"/>
            </a:fillRef>
            <a:effectRef idx="2">
              <a:schemeClr val="accent2"/>
            </a:effectRef>
            <a:fontRef idx="minor">
              <a:schemeClr val="tx1"/>
            </a:fontRef>
          </p:style>
        </p:cxnSp>
        <p:cxnSp>
          <p:nvCxnSpPr>
            <p:cNvPr id="18" name="Shape 17"/>
            <p:cNvCxnSpPr>
              <a:stCxn id="9" idx="0"/>
              <a:endCxn id="7" idx="1"/>
            </p:cNvCxnSpPr>
            <p:nvPr/>
          </p:nvCxnSpPr>
          <p:spPr>
            <a:xfrm rot="5400000" flipH="1" flipV="1">
              <a:off x="2914650" y="2762250"/>
              <a:ext cx="1447800" cy="952500"/>
            </a:xfrm>
            <a:prstGeom prst="curvedConnector2">
              <a:avLst/>
            </a:prstGeom>
            <a:ln w="9525">
              <a:solidFill>
                <a:srgbClr val="FF3300"/>
              </a:solidFill>
              <a:tailEnd type="arrow"/>
            </a:ln>
            <a:effectLst/>
          </p:spPr>
          <p:style>
            <a:lnRef idx="3">
              <a:schemeClr val="accent2"/>
            </a:lnRef>
            <a:fillRef idx="0">
              <a:schemeClr val="accent2"/>
            </a:fillRef>
            <a:effectRef idx="2">
              <a:schemeClr val="accent2"/>
            </a:effectRef>
            <a:fontRef idx="minor">
              <a:schemeClr val="tx1"/>
            </a:fontRef>
          </p:style>
        </p:cxnSp>
        <p:sp>
          <p:nvSpPr>
            <p:cNvPr id="29" name="Rectangular Callout 28"/>
            <p:cNvSpPr/>
            <p:nvPr/>
          </p:nvSpPr>
          <p:spPr>
            <a:xfrm>
              <a:off x="6096000" y="1524000"/>
              <a:ext cx="1447800" cy="762000"/>
            </a:xfrm>
            <a:prstGeom prst="wedgeRectCallout">
              <a:avLst>
                <a:gd name="adj1" fmla="val -92262"/>
                <a:gd name="adj2" fmla="val 51839"/>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algn="ctr"/>
              <a:r>
                <a:rPr lang="en-US" smtClean="0"/>
                <a:t>Failing Test(s)</a:t>
              </a:r>
              <a:endParaRPr lang="en-US"/>
            </a:p>
          </p:txBody>
        </p:sp>
        <p:sp>
          <p:nvSpPr>
            <p:cNvPr id="30" name="Rectangular Callout 29"/>
            <p:cNvSpPr/>
            <p:nvPr/>
          </p:nvSpPr>
          <p:spPr>
            <a:xfrm>
              <a:off x="7010400" y="5029200"/>
              <a:ext cx="1447800" cy="762000"/>
            </a:xfrm>
            <a:prstGeom prst="wedgeRectCallout">
              <a:avLst>
                <a:gd name="adj1" fmla="val -48051"/>
                <a:gd name="adj2" fmla="val -131590"/>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algn="ctr"/>
              <a:r>
                <a:rPr lang="en-US" smtClean="0"/>
                <a:t>Passing Test(s))</a:t>
              </a:r>
              <a:endParaRPr lang="en-US"/>
            </a:p>
          </p:txBody>
        </p:sp>
      </p:grpSp>
    </p:spTree>
  </p:cSld>
  <p:clrMapOvr>
    <a:masterClrMapping/>
  </p:clrMapOvr>
  <p:transition/>
  <p:timing/>
</p:sld>
</file>

<file path=ppt/slides/slide1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15962"/>
          </a:xfrm>
        </p:spPr>
        <p:txBody>
          <a:bodyPr>
            <a:normAutofit fontScale="90000"/>
          </a:bodyPr>
          <a:lstStyle/>
          <a:p>
            <a:br>
              <a:rPr lang="en-US" smtClean="0"/>
            </a:br>
            <a:r>
              <a:rPr lang="en-US" smtClean="0">
                <a:solidFill>
                  <a:srgbClr val="002060"/>
                </a:solidFill>
              </a:rPr>
              <a:t>Step 1: Write test that fails</a:t>
            </a:r>
            <a:br>
              <a:rPr lang="en-US" smtClean="0"/>
            </a:br>
            <a:endParaRPr lang="en-US">
              <a:solidFill>
                <a:srgbClr val="002060"/>
              </a:solidFill>
            </a:endParaRPr>
          </a:p>
        </p:txBody>
      </p:sp>
      <p:sp>
        <p:nvSpPr>
          <p:cNvPr id="3" name="Content Placeholder 2"/>
          <p:cNvSpPr>
            <a:spLocks noGrp="1"/>
          </p:cNvSpPr>
          <p:nvPr>
            <p:ph idx="1"/>
          </p:nvPr>
        </p:nvSpPr>
        <p:spPr>
          <a:xfrm>
            <a:off x="457200" y="1143000"/>
            <a:ext cx="8229600" cy="5105400"/>
          </a:xfrm>
        </p:spPr>
        <p:txBody>
          <a:bodyPr>
            <a:normAutofit/>
          </a:bodyPr>
          <a:lstStyle/>
          <a:p>
            <a:pPr algn="ctr">
              <a:buNone/>
            </a:pPr>
            <a:r>
              <a:rPr lang="en-US" b="1" smtClean="0">
                <a:solidFill>
                  <a:srgbClr val="FF0000"/>
                </a:solidFill>
              </a:rPr>
              <a:t>Red: </a:t>
            </a:r>
            <a:r>
              <a:rPr lang="en-US" smtClean="0"/>
              <a:t>Write a little test that doesn’t work, perhaps doesn’t even compile at first</a:t>
            </a:r>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119</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
        <p:nvSpPr>
          <p:cNvPr id="7" name="Rounded Rectangle 6"/>
          <p:cNvSpPr/>
          <p:nvPr/>
        </p:nvSpPr>
        <p:spPr>
          <a:xfrm>
            <a:off x="2057400" y="2514600"/>
            <a:ext cx="4953000" cy="3276600"/>
          </a:xfrm>
          <a:prstGeom prst="roundRect">
            <a:avLst/>
          </a:prstGeom>
          <a:solidFill>
            <a:srgbClr val="FF0000"/>
          </a:solidFill>
          <a:ln w="50800" cmpd="sng">
            <a:solidFill>
              <a:srgbClr val="FF3300"/>
            </a:solidFill>
          </a:ln>
          <a:effectLst>
            <a:outerShdw dist="88900" dir="10800000" sx="101000" sy="101000" algn="r" rotWithShape="0">
              <a:prstClr val="black">
                <a:alpha val="49000"/>
              </a:prstClr>
            </a:outerShdw>
          </a:effectLst>
          <a:scene3d>
            <a:camera prst="isometricOffAxis1Right"/>
            <a:lightRig rig="threePt" dir="t"/>
          </a:scene3d>
          <a:sp3d>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0000" smtClean="0">
                <a:latin typeface="Arial" pitchFamily="34" charset="0"/>
                <a:cs typeface="Arial" pitchFamily="34" charset="0"/>
              </a:rPr>
              <a:t>Fail</a:t>
            </a:r>
            <a:endParaRPr lang="en-US" sz="10000">
              <a:latin typeface="Arial" pitchFamily="34" charset="0"/>
              <a:cs typeface="Arial" pitchFamily="34" charset="0"/>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92162"/>
          </a:xfrm>
        </p:spPr>
        <p:txBody>
          <a:bodyPr/>
          <a:lstStyle/>
          <a:p>
            <a:r>
              <a:rPr lang="en-US" smtClean="0">
                <a:solidFill>
                  <a:srgbClr val="002060"/>
                </a:solidFill>
              </a:rPr>
              <a:t>Unit-test Procedures</a:t>
            </a:r>
            <a:endParaRPr lang="en-US">
              <a:solidFill>
                <a:srgbClr val="002060"/>
              </a:solidFill>
            </a:endParaRPr>
          </a:p>
        </p:txBody>
      </p:sp>
      <p:sp>
        <p:nvSpPr>
          <p:cNvPr id="3" name="Content Placeholder 2"/>
          <p:cNvSpPr>
            <a:spLocks noGrp="1"/>
          </p:cNvSpPr>
          <p:nvPr>
            <p:ph idx="1"/>
          </p:nvPr>
        </p:nvSpPr>
        <p:spPr>
          <a:xfrm>
            <a:off x="457200" y="1219201"/>
            <a:ext cx="8229600" cy="3352800"/>
          </a:xfrm>
        </p:spPr>
        <p:txBody>
          <a:bodyPr>
            <a:normAutofit fontScale="92500"/>
          </a:bodyPr>
          <a:lstStyle/>
          <a:p>
            <a:r>
              <a:rPr lang="en-US" smtClean="0"/>
              <a:t>Unit testing is normally considered as an adjunct (i.e., extra) to the  coding step. </a:t>
            </a:r>
          </a:p>
          <a:p>
            <a:r>
              <a:rPr lang="en-US" smtClean="0"/>
              <a:t>The design of unit tests can occur before coding begins or after source code has been generated. </a:t>
            </a:r>
          </a:p>
          <a:p>
            <a:r>
              <a:rPr lang="en-US" smtClean="0"/>
              <a:t>A review of design information provides guidance for uncovering.</a:t>
            </a:r>
          </a:p>
          <a:p>
            <a:endParaRPr lang="en-US"/>
          </a:p>
        </p:txBody>
      </p:sp>
      <p:pic>
        <p:nvPicPr>
          <p:cNvPr id="4" name="Picture 2"/>
          <p:cNvPicPr>
            <a:picLocks noChangeAspect="1" noChangeArrowheads="1"/>
          </p:cNvPicPr>
          <p:nvPr/>
        </p:nvPicPr>
        <p:blipFill>
          <a:blip r:embed="rId2"/>
          <a:stretch>
            <a:fillRect/>
          </a:stretch>
        </p:blipFill>
        <p:spPr bwMode="auto">
          <a:xfrm>
            <a:off x="1676400" y="4191000"/>
            <a:ext cx="5867400" cy="2133601"/>
          </a:xfrm>
          <a:prstGeom prst="rect">
            <a:avLst/>
          </a:prstGeom>
          <a:noFill/>
          <a:ln w="9525">
            <a:noFill/>
            <a:miter lim="800000"/>
          </a:ln>
          <a:effectLst/>
        </p:spPr>
      </p:pic>
      <p:sp>
        <p:nvSpPr>
          <p:cNvPr id="6" name="Slide Number Placeholder 5"/>
          <p:cNvSpPr>
            <a:spLocks noGrp="1"/>
          </p:cNvSpPr>
          <p:nvPr>
            <p:ph type="sldNum" sz="quarter" idx="12"/>
          </p:nvPr>
        </p:nvSpPr>
        <p:spPr/>
        <p:txBody>
          <a:bodyPr/>
          <a:lstStyle/>
          <a:p>
            <a:fld id="{F8D25365-5F6A-452D-93C0-F7A4ED28E52B}" type="slidenum">
              <a:rPr lang="en-US" smtClean="0"/>
              <a:t>12</a:t>
            </a:fld>
            <a:endParaRPr lang="en-US"/>
          </a:p>
        </p:txBody>
      </p:sp>
      <p:pic>
        <p:nvPicPr>
          <p:cNvPr id="7" name="Picture 2"/>
          <p:cNvPicPr>
            <a:picLocks noChangeAspect="1" noChangeArrowheads="1"/>
          </p:cNvPicPr>
          <p:nvPr/>
        </p:nvPicPr>
        <p:blipFill>
          <a:blip r:embed="rId3"/>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mtClean="0">
                <a:solidFill>
                  <a:srgbClr val="002060"/>
                </a:solidFill>
              </a:rPr>
              <a:t>Step 2: Get code working to pass test</a:t>
            </a:r>
            <a:endParaRPr lang="en-US">
              <a:solidFill>
                <a:srgbClr val="002060"/>
              </a:solidFill>
            </a:endParaRPr>
          </a:p>
        </p:txBody>
      </p:sp>
      <p:sp>
        <p:nvSpPr>
          <p:cNvPr id="3" name="Content Placeholder 2"/>
          <p:cNvSpPr>
            <a:spLocks noGrp="1"/>
          </p:cNvSpPr>
          <p:nvPr>
            <p:ph idx="1"/>
          </p:nvPr>
        </p:nvSpPr>
        <p:spPr>
          <a:xfrm>
            <a:off x="457200" y="1143000"/>
            <a:ext cx="8229600" cy="5105400"/>
          </a:xfrm>
        </p:spPr>
        <p:txBody>
          <a:bodyPr>
            <a:normAutofit/>
          </a:bodyPr>
          <a:lstStyle/>
          <a:p>
            <a:pPr algn="ctr">
              <a:buNone/>
            </a:pPr>
            <a:r>
              <a:rPr lang="en-US" b="1" smtClean="0">
                <a:solidFill>
                  <a:srgbClr val="006600"/>
                </a:solidFill>
              </a:rPr>
              <a:t>Green: </a:t>
            </a:r>
            <a:r>
              <a:rPr lang="en-US" smtClean="0"/>
              <a:t>Make the test work quickly, committing whatever necessary in the process</a:t>
            </a:r>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120</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
        <p:nvSpPr>
          <p:cNvPr id="7" name="Rounded Rectangle 6"/>
          <p:cNvSpPr/>
          <p:nvPr/>
        </p:nvSpPr>
        <p:spPr>
          <a:xfrm>
            <a:off x="2057400" y="2514600"/>
            <a:ext cx="4953000" cy="3276600"/>
          </a:xfrm>
          <a:prstGeom prst="roundRect">
            <a:avLst/>
          </a:prstGeom>
          <a:solidFill>
            <a:srgbClr val="00B050"/>
          </a:solidFill>
          <a:ln w="50800" cmpd="sng">
            <a:solidFill>
              <a:srgbClr val="00B050"/>
            </a:solidFill>
          </a:ln>
          <a:effectLst>
            <a:outerShdw dist="88900" dir="10800000" sx="101000" sy="101000" algn="r" rotWithShape="0">
              <a:prstClr val="black">
                <a:alpha val="49000"/>
              </a:prstClr>
            </a:outerShdw>
          </a:effectLst>
          <a:scene3d>
            <a:camera prst="perspectiveContrastingRightFacing"/>
            <a:lightRig rig="threePt" dir="t"/>
          </a:scene3d>
          <a:sp3d>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10000" smtClean="0">
                <a:latin typeface="Arial" pitchFamily="34" charset="0"/>
                <a:cs typeface="Arial" pitchFamily="34" charset="0"/>
              </a:rPr>
              <a:t>Pass</a:t>
            </a:r>
            <a:endParaRPr lang="en-US" sz="10000">
              <a:latin typeface="Arial" pitchFamily="34" charset="0"/>
              <a:cs typeface="Arial" pitchFamily="34" charset="0"/>
            </a:endParaRPr>
          </a:p>
        </p:txBody>
      </p:sp>
    </p:spTree>
  </p:cSld>
  <p:clrMapOvr>
    <a:masterClrMapping/>
  </p:clrMapOvr>
  <p:transition/>
  <p:timing/>
</p:sld>
</file>

<file path=ppt/slides/slide1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mtClean="0">
                <a:solidFill>
                  <a:srgbClr val="002060"/>
                </a:solidFill>
              </a:rPr>
              <a:t>Step 3: Clean-up and Refactoring</a:t>
            </a:r>
            <a:endParaRPr lang="en-US">
              <a:solidFill>
                <a:srgbClr val="002060"/>
              </a:solidFill>
            </a:endParaRPr>
          </a:p>
        </p:txBody>
      </p:sp>
      <p:sp>
        <p:nvSpPr>
          <p:cNvPr id="5" name="Slide Number Placeholder 4"/>
          <p:cNvSpPr>
            <a:spLocks noGrp="1"/>
          </p:cNvSpPr>
          <p:nvPr>
            <p:ph type="sldNum" sz="quarter" idx="12"/>
          </p:nvPr>
        </p:nvSpPr>
        <p:spPr/>
        <p:txBody>
          <a:bodyPr/>
          <a:lstStyle/>
          <a:p>
            <a:fld id="{F8D25365-5F6A-452D-93C0-F7A4ED28E52B}" type="slidenum">
              <a:rPr lang="en-US" smtClean="0"/>
              <a:t>121</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
        <p:nvSpPr>
          <p:cNvPr id="1026" name="AutoShape 2" descr="Refactoring: clean your co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defPPr>
              <a:defRPr lang="en-US"/>
            </a:defPPr>
          </a:lstStyle>
          <a:p>
            <a:endParaRPr lang="en-US"/>
          </a:p>
        </p:txBody>
      </p:sp>
      <p:sp>
        <p:nvSpPr>
          <p:cNvPr id="9" name="Content Placeholder 8"/>
          <p:cNvSpPr>
            <a:spLocks noGrp="1"/>
          </p:cNvSpPr>
          <p:nvPr>
            <p:ph idx="1"/>
          </p:nvPr>
        </p:nvSpPr>
        <p:spPr>
          <a:xfrm>
            <a:off x="457200" y="1066800"/>
            <a:ext cx="8229600" cy="5181600"/>
          </a:xfrm>
        </p:spPr>
        <p:txBody>
          <a:bodyPr/>
          <a:lstStyle/>
          <a:p>
            <a:pPr algn="ctr"/>
            <a:r>
              <a:rPr lang="en-US" b="1" err="1" smtClean="0">
                <a:solidFill>
                  <a:srgbClr val="00B0F0"/>
                </a:solidFill>
              </a:rPr>
              <a:t>Refactor</a:t>
            </a:r>
            <a:r>
              <a:rPr lang="en-US" smtClean="0"/>
              <a:t>: Eliminate all the duplication and smells created in just getting the test to work</a:t>
            </a:r>
          </a:p>
          <a:p>
            <a:endParaRPr lang="en-US"/>
          </a:p>
        </p:txBody>
      </p:sp>
      <p:pic>
        <p:nvPicPr>
          <p:cNvPr id="10" name="Content Placeholder 7" descr="refactor-your-code-in-a-day.jpg"/>
          <p:cNvPicPr>
            <a:picLocks noChangeAspect="1"/>
          </p:cNvPicPr>
          <p:nvPr/>
        </p:nvPicPr>
        <p:blipFill>
          <a:blip r:embed="rId3">
            <a:duotone>
              <a:prstClr val="black"/>
              <a:schemeClr val="accent1">
                <a:tint val="45000"/>
                <a:satMod val="400000"/>
              </a:schemeClr>
            </a:duotone>
          </a:blip>
          <a:stretch>
            <a:fillRect/>
          </a:stretch>
        </p:blipFill>
        <p:spPr>
          <a:xfrm>
            <a:off x="1219200" y="2133600"/>
            <a:ext cx="6858000" cy="41148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sld>
</file>

<file path=ppt/slides/slide1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7" name="Content Placeholder 6" descr="clean-is-green.jpg"/>
          <p:cNvPicPr>
            <a:picLocks noGrp="1" noChangeAspect="1"/>
          </p:cNvPicPr>
          <p:nvPr>
            <p:ph idx="1"/>
          </p:nvPr>
        </p:nvPicPr>
        <p:blipFill>
          <a:blip r:embed="rId2"/>
          <a:stretch>
            <a:fillRect/>
          </a:stretch>
        </p:blipFill>
        <p:spPr>
          <a:xfrm>
            <a:off x="609600" y="838200"/>
            <a:ext cx="3886200" cy="2590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4"/>
          <p:cNvSpPr>
            <a:spLocks noGrp="1"/>
          </p:cNvSpPr>
          <p:nvPr>
            <p:ph type="sldNum" sz="quarter" idx="12"/>
          </p:nvPr>
        </p:nvSpPr>
        <p:spPr/>
        <p:txBody>
          <a:bodyPr/>
          <a:lstStyle/>
          <a:p>
            <a:fld id="{F8D25365-5F6A-452D-93C0-F7A4ED28E52B}" type="slidenum">
              <a:rPr lang="en-US" smtClean="0"/>
              <a:t>122</a:t>
            </a:fld>
            <a:endParaRPr lang="en-US"/>
          </a:p>
        </p:txBody>
      </p:sp>
      <p:pic>
        <p:nvPicPr>
          <p:cNvPr id="6" name="Picture 2"/>
          <p:cNvPicPr>
            <a:picLocks noChangeAspect="1" noChangeArrowheads="1"/>
          </p:cNvPicPr>
          <p:nvPr/>
        </p:nvPicPr>
        <p:blipFill>
          <a:blip r:embed="rId3"/>
          <a:stretch>
            <a:fillRect/>
          </a:stretch>
        </p:blipFill>
        <p:spPr bwMode="auto">
          <a:xfrm>
            <a:off x="8258175" y="0"/>
            <a:ext cx="885825" cy="838200"/>
          </a:xfrm>
          <a:prstGeom prst="rect">
            <a:avLst/>
          </a:prstGeom>
          <a:noFill/>
          <a:ln w="9525">
            <a:noFill/>
            <a:miter lim="800000"/>
          </a:ln>
          <a:effectLst/>
        </p:spPr>
      </p:pic>
      <p:pic>
        <p:nvPicPr>
          <p:cNvPr id="8" name="Content Placeholder 6" descr="clean-is-green.jpg"/>
          <p:cNvPicPr>
            <a:picLocks noChangeAspect="1"/>
          </p:cNvPicPr>
          <p:nvPr/>
        </p:nvPicPr>
        <p:blipFill>
          <a:blip r:embed="rId4"/>
          <a:stretch>
            <a:fillRect/>
          </a:stretch>
        </p:blipFill>
        <p:spPr>
          <a:xfrm>
            <a:off x="4724400" y="838200"/>
            <a:ext cx="3886200" cy="25887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Content Placeholder 6" descr="clean-is-green.jpg"/>
          <p:cNvPicPr>
            <a:picLocks noChangeAspect="1"/>
          </p:cNvPicPr>
          <p:nvPr/>
        </p:nvPicPr>
        <p:blipFill>
          <a:blip r:embed="rId5"/>
          <a:stretch>
            <a:fillRect/>
          </a:stretch>
        </p:blipFill>
        <p:spPr>
          <a:xfrm>
            <a:off x="2590800" y="4495800"/>
            <a:ext cx="3886200" cy="20433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ectangular Callout 10"/>
          <p:cNvSpPr/>
          <p:nvPr/>
        </p:nvSpPr>
        <p:spPr>
          <a:xfrm>
            <a:off x="2743200" y="3810000"/>
            <a:ext cx="1524000" cy="838200"/>
          </a:xfrm>
          <a:prstGeom prst="wedgeRectCallout">
            <a:avLst>
              <a:gd name="adj1" fmla="val -31405"/>
              <a:gd name="adj2" fmla="val -147532"/>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algn="ctr"/>
            <a:r>
              <a:rPr lang="en-US" smtClean="0"/>
              <a:t>Always Remember Clean Green</a:t>
            </a:r>
            <a:endParaRPr lang="en-US"/>
          </a:p>
        </p:txBody>
      </p:sp>
      <p:sp>
        <p:nvSpPr>
          <p:cNvPr id="12" name="Rectangular Callout 11"/>
          <p:cNvSpPr/>
          <p:nvPr/>
        </p:nvSpPr>
        <p:spPr>
          <a:xfrm>
            <a:off x="4648200" y="3657600"/>
            <a:ext cx="1524000" cy="838200"/>
          </a:xfrm>
          <a:prstGeom prst="wedgeRectCallout">
            <a:avLst>
              <a:gd name="adj1" fmla="val 169166"/>
              <a:gd name="adj2" fmla="val -76935"/>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algn="ctr"/>
            <a:r>
              <a:rPr lang="en-US" smtClean="0"/>
              <a:t>Always Remember Clean Code</a:t>
            </a:r>
            <a:endParaRPr lang="en-US"/>
          </a:p>
        </p:txBody>
      </p:sp>
      <p:sp>
        <p:nvSpPr>
          <p:cNvPr id="13" name="Title 1"/>
          <p:cNvSpPr>
            <a:spLocks noGrp="1"/>
          </p:cNvSpPr>
          <p:nvPr>
            <p:ph type="title"/>
          </p:nvPr>
        </p:nvSpPr>
        <p:spPr>
          <a:xfrm>
            <a:off x="457200" y="304800"/>
            <a:ext cx="8229600" cy="411162"/>
          </a:xfrm>
        </p:spPr>
        <p:txBody>
          <a:bodyPr>
            <a:noAutofit/>
          </a:bodyPr>
          <a:lstStyle/>
          <a:p>
            <a:r>
              <a:rPr lang="en-US" sz="2800" smtClean="0">
                <a:solidFill>
                  <a:srgbClr val="002060"/>
                </a:solidFill>
              </a:rPr>
              <a:t>Always leaves the code cleaner than you found it!</a:t>
            </a:r>
            <a:endParaRPr lang="en-US" sz="2800">
              <a:solidFill>
                <a:srgbClr val="002060"/>
              </a:solidFill>
            </a:endParaRPr>
          </a:p>
        </p:txBody>
      </p:sp>
    </p:spTree>
  </p:cSld>
  <p:clrMapOvr>
    <a:masterClrMapping/>
  </p:clrMapOvr>
  <p:transition/>
  <p:timing/>
</p:sld>
</file>

<file path=ppt/slides/slide1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457200"/>
            <a:ext cx="8229600" cy="715962"/>
          </a:xfrm>
        </p:spPr>
        <p:txBody>
          <a:bodyPr>
            <a:normAutofit fontScale="90000"/>
          </a:bodyPr>
          <a:lstStyle/>
          <a:p>
            <a:r>
              <a:rPr lang="en-US" smtClean="0">
                <a:solidFill>
                  <a:srgbClr val="002060"/>
                </a:solidFill>
              </a:rPr>
              <a:t>Clarification about TDD</a:t>
            </a:r>
            <a:endParaRPr lang="en-US">
              <a:solidFill>
                <a:srgbClr val="002060"/>
              </a:solidFill>
            </a:endParaRPr>
          </a:p>
        </p:txBody>
      </p:sp>
      <p:sp>
        <p:nvSpPr>
          <p:cNvPr id="3" name="Content Placeholder 2"/>
          <p:cNvSpPr>
            <a:spLocks noGrp="1"/>
          </p:cNvSpPr>
          <p:nvPr>
            <p:ph idx="1"/>
          </p:nvPr>
        </p:nvSpPr>
        <p:spPr>
          <a:xfrm>
            <a:off x="838200" y="1371600"/>
            <a:ext cx="7848600" cy="4876800"/>
          </a:xfrm>
        </p:spPr>
        <p:txBody>
          <a:bodyPr>
            <a:normAutofit/>
          </a:bodyPr>
          <a:lstStyle/>
          <a:p>
            <a:pPr>
              <a:lnSpc>
                <a:spcPct val="150000"/>
              </a:lnSpc>
            </a:pPr>
            <a:r>
              <a:rPr lang="en-US" smtClean="0"/>
              <a:t>TDD is neither about "Testing" nor about "Development".</a:t>
            </a:r>
          </a:p>
          <a:p>
            <a:pPr>
              <a:lnSpc>
                <a:spcPct val="150000"/>
              </a:lnSpc>
              <a:buNone/>
            </a:pPr>
            <a:r>
              <a:rPr lang="en-US" smtClean="0"/>
              <a:t>•	TDD does not mean "write some of the tests, then build a system that passes the tests”</a:t>
            </a:r>
          </a:p>
          <a:p>
            <a:pPr>
              <a:lnSpc>
                <a:spcPct val="150000"/>
              </a:lnSpc>
              <a:buNone/>
            </a:pPr>
            <a:r>
              <a:rPr lang="en-US" smtClean="0"/>
              <a:t>•	TDD does not mean "do lots of Testing."</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123</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92162"/>
          </a:xfrm>
        </p:spPr>
        <p:txBody>
          <a:bodyPr>
            <a:normAutofit/>
          </a:bodyPr>
          <a:lstStyle/>
          <a:p>
            <a:r>
              <a:rPr lang="en-US" sz="3600" smtClean="0">
                <a:solidFill>
                  <a:srgbClr val="002060"/>
                </a:solidFill>
              </a:rPr>
              <a:t>TDD Versus Traditional Testing</a:t>
            </a:r>
            <a:endParaRPr lang="en-US" sz="3600">
              <a:solidFill>
                <a:srgbClr val="002060"/>
              </a:solidFill>
            </a:endParaRPr>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lgn="just"/>
            <a:r>
              <a:rPr lang="en-US" smtClean="0">
                <a:solidFill>
                  <a:srgbClr val="FF3300"/>
                </a:solidFill>
              </a:rPr>
              <a:t>TDD</a:t>
            </a:r>
            <a:r>
              <a:rPr lang="en-US" smtClean="0"/>
              <a:t> – Specification Technique &amp; Ensures thoroughly source code is tested</a:t>
            </a:r>
          </a:p>
          <a:p>
            <a:pPr algn="just"/>
            <a:r>
              <a:rPr lang="en-US" smtClean="0">
                <a:solidFill>
                  <a:srgbClr val="0070C0"/>
                </a:solidFill>
              </a:rPr>
              <a:t>Traditional Testing(TT) – </a:t>
            </a:r>
            <a:r>
              <a:rPr lang="en-US" smtClean="0"/>
              <a:t>Uncover error – solve it</a:t>
            </a:r>
          </a:p>
          <a:p>
            <a:pPr algn="just"/>
            <a:r>
              <a:rPr lang="en-US" smtClean="0">
                <a:solidFill>
                  <a:srgbClr val="FF3300"/>
                </a:solidFill>
              </a:rPr>
              <a:t>TDD</a:t>
            </a:r>
            <a:r>
              <a:rPr lang="en-US" smtClean="0"/>
              <a:t> – Ensures meet requirement – it builds confidents about system</a:t>
            </a:r>
          </a:p>
          <a:p>
            <a:pPr algn="just"/>
            <a:r>
              <a:rPr lang="en-US" smtClean="0">
                <a:solidFill>
                  <a:srgbClr val="FF3300"/>
                </a:solidFill>
              </a:rPr>
              <a:t>TDD</a:t>
            </a:r>
            <a:r>
              <a:rPr lang="en-US" smtClean="0"/>
              <a:t> – focus on production code – verifies the testing work properly or not</a:t>
            </a:r>
          </a:p>
          <a:p>
            <a:pPr algn="just"/>
            <a:r>
              <a:rPr lang="en-US" smtClean="0">
                <a:solidFill>
                  <a:srgbClr val="0070C0"/>
                </a:solidFill>
              </a:rPr>
              <a:t>TT</a:t>
            </a:r>
            <a:r>
              <a:rPr lang="en-US" smtClean="0"/>
              <a:t> – focus on test case design</a:t>
            </a:r>
          </a:p>
          <a:p>
            <a:pPr algn="just"/>
            <a:r>
              <a:rPr lang="en-US" smtClean="0">
                <a:solidFill>
                  <a:srgbClr val="FF3300"/>
                </a:solidFill>
              </a:rPr>
              <a:t>TDD</a:t>
            </a:r>
            <a:r>
              <a:rPr lang="en-US" smtClean="0"/>
              <a:t> – Every single line of code is tested</a:t>
            </a:r>
          </a:p>
          <a:p>
            <a:pPr algn="just"/>
            <a:r>
              <a:rPr lang="en-US" smtClean="0">
                <a:solidFill>
                  <a:srgbClr val="0070C0"/>
                </a:solidFill>
              </a:rPr>
              <a:t>TT</a:t>
            </a:r>
            <a:r>
              <a:rPr lang="en-US" smtClean="0"/>
              <a:t> – Not all lines are tested</a:t>
            </a:r>
          </a:p>
        </p:txBody>
      </p:sp>
      <p:sp>
        <p:nvSpPr>
          <p:cNvPr id="6" name="Slide Number Placeholder 5"/>
          <p:cNvSpPr>
            <a:spLocks noGrp="1"/>
          </p:cNvSpPr>
          <p:nvPr>
            <p:ph type="sldNum" sz="quarter" idx="12"/>
          </p:nvPr>
        </p:nvSpPr>
        <p:spPr/>
        <p:txBody>
          <a:bodyPr/>
          <a:lstStyle/>
          <a:p>
            <a:fld id="{F8D25365-5F6A-452D-93C0-F7A4ED28E52B}" type="slidenum">
              <a:rPr lang="en-US" smtClean="0"/>
              <a:t>124</a:t>
            </a:fld>
            <a:endParaRPr lang="en-US"/>
          </a:p>
        </p:txBody>
      </p:sp>
      <p:pic>
        <p:nvPicPr>
          <p:cNvPr id="7" name="Picture 2"/>
          <p:cNvPicPr>
            <a:picLocks noChangeAspect="1" noChangeArrowheads="1"/>
          </p:cNvPicPr>
          <p:nvPr/>
        </p:nvPicPr>
        <p:blipFill>
          <a:blip r:embed="rId3"/>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mtClean="0">
                <a:solidFill>
                  <a:srgbClr val="002060"/>
                </a:solidFill>
              </a:rPr>
              <a:t>TDD &amp; TT</a:t>
            </a:r>
            <a:endParaRPr lang="en-US">
              <a:solidFill>
                <a:srgbClr val="002060"/>
              </a:solidFill>
            </a:endParaRPr>
          </a:p>
        </p:txBody>
      </p:sp>
      <p:sp>
        <p:nvSpPr>
          <p:cNvPr id="3" name="Content Placeholder 2"/>
          <p:cNvSpPr>
            <a:spLocks noGrp="1"/>
          </p:cNvSpPr>
          <p:nvPr>
            <p:ph idx="1"/>
          </p:nvPr>
        </p:nvSpPr>
        <p:spPr>
          <a:xfrm>
            <a:off x="457200" y="990600"/>
            <a:ext cx="8229600" cy="5135563"/>
          </a:xfrm>
        </p:spPr>
        <p:txBody>
          <a:bodyPr>
            <a:normAutofit/>
          </a:bodyPr>
          <a:lstStyle/>
          <a:p>
            <a:pPr algn="just">
              <a:lnSpc>
                <a:spcPct val="150000"/>
              </a:lnSpc>
              <a:spcBef>
                <a:spcPts val="300"/>
              </a:spcBef>
            </a:pPr>
            <a:r>
              <a:rPr lang="en-US" sz="3000" smtClean="0"/>
              <a:t>The combination of both TT &amp; TDD leads to the importance of testing the system rather than perfection of the system.</a:t>
            </a:r>
          </a:p>
          <a:p>
            <a:pPr algn="just">
              <a:lnSpc>
                <a:spcPct val="150000"/>
              </a:lnSpc>
              <a:spcBef>
                <a:spcPts val="300"/>
              </a:spcBef>
              <a:buNone/>
            </a:pPr>
            <a:r>
              <a:rPr lang="en-US" sz="3000" smtClean="0"/>
              <a:t>•	In Agile Modeling (AM), leads to the "test with a purpose". </a:t>
            </a:r>
          </a:p>
          <a:p>
            <a:pPr algn="just">
              <a:lnSpc>
                <a:spcPct val="150000"/>
              </a:lnSpc>
              <a:spcBef>
                <a:spcPts val="300"/>
              </a:spcBef>
            </a:pPr>
            <a:r>
              <a:rPr lang="en-US" sz="3000" smtClean="0"/>
              <a:t>Should know why are testing something and   what level its need to be tested.</a:t>
            </a:r>
          </a:p>
          <a:p>
            <a:endParaRPr lang="en-US" sz="3000"/>
          </a:p>
        </p:txBody>
      </p:sp>
      <p:sp>
        <p:nvSpPr>
          <p:cNvPr id="5" name="Slide Number Placeholder 4"/>
          <p:cNvSpPr>
            <a:spLocks noGrp="1"/>
          </p:cNvSpPr>
          <p:nvPr>
            <p:ph type="sldNum" sz="quarter" idx="12"/>
          </p:nvPr>
        </p:nvSpPr>
        <p:spPr/>
        <p:txBody>
          <a:bodyPr/>
          <a:lstStyle/>
          <a:p>
            <a:fld id="{F8D25365-5F6A-452D-93C0-F7A4ED28E52B}" type="slidenum">
              <a:rPr lang="en-US" smtClean="0"/>
              <a:t>125</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28600"/>
            <a:ext cx="8229600" cy="792162"/>
          </a:xfrm>
        </p:spPr>
        <p:txBody>
          <a:bodyPr/>
          <a:lstStyle/>
          <a:p>
            <a:r>
              <a:rPr lang="en-US" smtClean="0">
                <a:solidFill>
                  <a:srgbClr val="002060"/>
                </a:solidFill>
              </a:rPr>
              <a:t>Levels of TDD</a:t>
            </a:r>
            <a:endParaRPr lang="en-US">
              <a:solidFill>
                <a:srgbClr val="002060"/>
              </a:solidFill>
            </a:endParaRPr>
          </a:p>
        </p:txBody>
      </p:sp>
      <p:graphicFrame>
        <p:nvGraphicFramePr>
          <p:cNvPr id="8" name="Content Placeholder 7"/>
          <p:cNvGraphicFramePr>
            <a:graphicFrameLocks noGrp="1"/>
          </p:cNvGraphicFramePr>
          <p:nvPr>
            <p:ph idx="1"/>
          </p:nvPr>
        </p:nvGraphicFramePr>
        <p:xfrm>
          <a:off x="990600" y="1066800"/>
          <a:ext cx="7239000" cy="2590800"/>
        </p:xfrm>
        <a:graphic>
          <a:graphicData uri="http://schemas.openxmlformats.org/drawingml/2006/diagram">
            <dgm:relIds xmlns:dgm="http://schemas.openxmlformats.org/drawingml/2006/diagram" r:dm="rId2" r:lo="rId3" r:qs="rId4" r:cs="rId5"/>
          </a:graphicData>
        </a:graphic>
      </p:graphicFrame>
      <p:sp>
        <p:nvSpPr>
          <p:cNvPr id="6" name="Slide Number Placeholder 5"/>
          <p:cNvSpPr>
            <a:spLocks noGrp="1"/>
          </p:cNvSpPr>
          <p:nvPr>
            <p:ph type="sldNum" sz="quarter" idx="12"/>
          </p:nvPr>
        </p:nvSpPr>
        <p:spPr/>
        <p:txBody>
          <a:bodyPr/>
          <a:lstStyle/>
          <a:p>
            <a:fld id="{F8D25365-5F6A-452D-93C0-F7A4ED28E52B}" type="slidenum">
              <a:rPr lang="en-US" smtClean="0"/>
              <a:t>126</a:t>
            </a:fld>
            <a:endParaRPr lang="en-US"/>
          </a:p>
        </p:txBody>
      </p:sp>
      <p:pic>
        <p:nvPicPr>
          <p:cNvPr id="7" name="Picture 2"/>
          <p:cNvPicPr>
            <a:picLocks noChangeAspect="1" noChangeArrowheads="1"/>
          </p:cNvPicPr>
          <p:nvPr/>
        </p:nvPicPr>
        <p:blipFill>
          <a:blip r:embed="rId6"/>
          <a:stretch>
            <a:fillRect/>
          </a:stretch>
        </p:blipFill>
        <p:spPr bwMode="auto">
          <a:xfrm>
            <a:off x="8258175" y="0"/>
            <a:ext cx="885825" cy="838200"/>
          </a:xfrm>
          <a:prstGeom prst="rect">
            <a:avLst/>
          </a:prstGeom>
          <a:noFill/>
          <a:ln w="9525">
            <a:noFill/>
            <a:miter lim="800000"/>
          </a:ln>
          <a:effectLst/>
        </p:spPr>
      </p:pic>
      <p:sp>
        <p:nvSpPr>
          <p:cNvPr id="9" name="Rectangular Callout 8"/>
          <p:cNvSpPr/>
          <p:nvPr/>
        </p:nvSpPr>
        <p:spPr>
          <a:xfrm>
            <a:off x="1295400" y="4114800"/>
            <a:ext cx="3124200" cy="1981200"/>
          </a:xfrm>
          <a:prstGeom prst="wedgeRectCallout">
            <a:avLst>
              <a:gd name="adj1" fmla="val 12198"/>
              <a:gd name="adj2" fmla="val -73324"/>
            </a:avLst>
          </a:prstGeom>
          <a:ln>
            <a:solidFill>
              <a:srgbClr val="FF3300"/>
            </a:solidFill>
          </a:ln>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marL="342900" indent="-342900">
              <a:buAutoNum type="arabicPeriod"/>
            </a:pPr>
            <a:r>
              <a:rPr lang="en-US" smtClean="0"/>
              <a:t>It Tests – Requirement Specifications</a:t>
            </a:r>
          </a:p>
          <a:p>
            <a:pPr marL="342900" indent="-342900">
              <a:buAutoNum type="arabicPeriod"/>
            </a:pPr>
            <a:r>
              <a:rPr lang="en-US" smtClean="0"/>
              <a:t>Write production code – to fulfill the acceptance test</a:t>
            </a:r>
          </a:p>
          <a:p>
            <a:pPr marL="342900" indent="-342900">
              <a:buAutoNum type="arabicPeriod"/>
            </a:pPr>
            <a:r>
              <a:rPr lang="en-US" smtClean="0"/>
              <a:t>It is called as Behavioral Driven Development (BDD)</a:t>
            </a:r>
            <a:endParaRPr lang="en-US"/>
          </a:p>
        </p:txBody>
      </p:sp>
      <p:sp>
        <p:nvSpPr>
          <p:cNvPr id="10" name="Rectangular Callout 9"/>
          <p:cNvSpPr/>
          <p:nvPr/>
        </p:nvSpPr>
        <p:spPr>
          <a:xfrm>
            <a:off x="4953000" y="4114800"/>
            <a:ext cx="3124200" cy="1981200"/>
          </a:xfrm>
          <a:prstGeom prst="wedgeRectCallout">
            <a:avLst>
              <a:gd name="adj1" fmla="val 9689"/>
              <a:gd name="adj2" fmla="val -76621"/>
            </a:avLst>
          </a:prstGeom>
          <a:ln>
            <a:solidFill>
              <a:srgbClr val="FF3300"/>
            </a:solidFill>
          </a:ln>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marL="342900" indent="-342900">
              <a:buAutoNum type="arabicPeriod"/>
            </a:pPr>
            <a:r>
              <a:rPr lang="en-US" smtClean="0"/>
              <a:t>Unit Test – focus on functionality of the system</a:t>
            </a:r>
          </a:p>
          <a:p>
            <a:pPr marL="342900" indent="-342900">
              <a:buAutoNum type="arabicPeriod"/>
            </a:pPr>
            <a:r>
              <a:rPr lang="en-US" smtClean="0"/>
              <a:t>Production Test</a:t>
            </a:r>
          </a:p>
          <a:p>
            <a:pPr marL="342900" indent="-342900">
              <a:buAutoNum type="arabicPeriod"/>
            </a:pPr>
            <a:r>
              <a:rPr lang="en-US" smtClean="0"/>
              <a:t>It is simply called TDD</a:t>
            </a:r>
            <a:endParaRPr lang="en-US"/>
          </a:p>
        </p:txBody>
      </p:sp>
    </p:spTree>
  </p:cSld>
  <p:clrMapOvr>
    <a:masterClrMapping/>
  </p:clrMapOvr>
  <p:transition/>
  <p:timing/>
</p:sld>
</file>

<file path=ppt/slides/slide1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solidFill>
                  <a:srgbClr val="002060"/>
                </a:solidFill>
              </a:rPr>
              <a:t>Goal of ATDD &amp; TDD</a:t>
            </a:r>
            <a:endParaRPr lang="en-US">
              <a:solidFill>
                <a:srgbClr val="002060"/>
              </a:solidFill>
            </a:endParaRPr>
          </a:p>
        </p:txBody>
      </p:sp>
      <p:pic>
        <p:nvPicPr>
          <p:cNvPr id="7" name="Content Placeholder 6" descr="horse walk on sea water.jpg"/>
          <p:cNvPicPr>
            <a:picLocks noGrp="1" noChangeAspect="1"/>
          </p:cNvPicPr>
          <p:nvPr>
            <p:ph idx="1"/>
          </p:nvPr>
        </p:nvPicPr>
        <p:blipFill>
          <a:blip r:embed="rId3"/>
          <a:stretch>
            <a:fillRect/>
          </a:stretch>
        </p:blipFill>
        <p:spPr>
          <a:xfrm>
            <a:off x="914400" y="855614"/>
            <a:ext cx="3505200" cy="3436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4"/>
          <p:cNvSpPr>
            <a:spLocks noGrp="1"/>
          </p:cNvSpPr>
          <p:nvPr>
            <p:ph type="sldNum" sz="quarter" idx="12"/>
          </p:nvPr>
        </p:nvSpPr>
        <p:spPr/>
        <p:txBody>
          <a:bodyPr/>
          <a:lstStyle/>
          <a:p>
            <a:fld id="{F8D25365-5F6A-452D-93C0-F7A4ED28E52B}" type="slidenum">
              <a:rPr lang="en-US" smtClean="0"/>
              <a:t>127</a:t>
            </a:fld>
            <a:endParaRPr lang="en-US"/>
          </a:p>
        </p:txBody>
      </p:sp>
      <p:pic>
        <p:nvPicPr>
          <p:cNvPr id="6" name="Picture 2"/>
          <p:cNvPicPr>
            <a:picLocks noChangeAspect="1" noChangeArrowheads="1"/>
          </p:cNvPicPr>
          <p:nvPr/>
        </p:nvPicPr>
        <p:blipFill>
          <a:blip r:embed="rId4"/>
          <a:stretch>
            <a:fillRect/>
          </a:stretch>
        </p:blipFill>
        <p:spPr bwMode="auto">
          <a:xfrm>
            <a:off x="8258175" y="0"/>
            <a:ext cx="885825" cy="838200"/>
          </a:xfrm>
          <a:prstGeom prst="rect">
            <a:avLst/>
          </a:prstGeom>
          <a:noFill/>
          <a:ln w="9525">
            <a:noFill/>
            <a:miter lim="800000"/>
          </a:ln>
          <a:effectLst/>
        </p:spPr>
      </p:pic>
      <p:pic>
        <p:nvPicPr>
          <p:cNvPr id="8" name="Content Placeholder 6" descr="horse walk on sea water.jpg"/>
          <p:cNvPicPr>
            <a:picLocks noChangeAspect="1"/>
          </p:cNvPicPr>
          <p:nvPr/>
        </p:nvPicPr>
        <p:blipFill>
          <a:blip r:embed="rId5"/>
          <a:stretch>
            <a:fillRect/>
          </a:stretch>
        </p:blipFill>
        <p:spPr>
          <a:xfrm>
            <a:off x="4724400" y="855614"/>
            <a:ext cx="3480067" cy="34115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itle 1"/>
          <p:cNvSpPr txBox="1"/>
          <p:nvPr/>
        </p:nvSpPr>
        <p:spPr>
          <a:xfrm>
            <a:off x="4724400" y="4354280"/>
            <a:ext cx="3505200" cy="381000"/>
          </a:xfrm>
          <a:prstGeom prst="rect">
            <a:avLst/>
          </a:prstGeom>
        </p:spPr>
        <p:txBody>
          <a:bodyPr vert="horz" lIns="91440" tIns="45720" rIns="91440" bIns="45720" rtlCol="0" anchor="ctr">
            <a:normAutofit fontScale="92500" lnSpcReduction="20000"/>
          </a:bodyPr>
          <a:lstStyle>
            <a:defPPr>
              <a:defRPr lang="en-US"/>
            </a:def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2400" b="0" i="0" u="none" strike="noStrike" kern="1200" cap="none" spc="0" normalizeH="0" baseline="0" noProof="0" smtClean="0">
                <a:ln>
                  <a:noFill/>
                </a:ln>
                <a:solidFill>
                  <a:srgbClr val="002060"/>
                </a:solidFill>
                <a:effectLst/>
                <a:uLnTx/>
                <a:uFillTx/>
                <a:latin typeface="+mj-lt"/>
                <a:ea typeface="+mj-ea"/>
                <a:cs typeface="+mj-cs"/>
              </a:rPr>
              <a:t>With TDD</a:t>
            </a:r>
            <a:endParaRPr kumimoji="0" lang="en-US" sz="2400" b="0" i="0" u="none" strike="noStrike" kern="1200" cap="none" spc="0" normalizeH="0" baseline="0" noProof="0">
              <a:ln>
                <a:noFill/>
              </a:ln>
              <a:solidFill>
                <a:srgbClr val="002060"/>
              </a:solidFill>
              <a:effectLst/>
              <a:uLnTx/>
              <a:uFillTx/>
              <a:latin typeface="+mj-lt"/>
              <a:ea typeface="+mj-ea"/>
              <a:cs typeface="+mj-cs"/>
            </a:endParaRPr>
          </a:p>
        </p:txBody>
      </p:sp>
      <p:sp>
        <p:nvSpPr>
          <p:cNvPr id="10" name="Title 1"/>
          <p:cNvSpPr txBox="1"/>
          <p:nvPr/>
        </p:nvSpPr>
        <p:spPr>
          <a:xfrm>
            <a:off x="914400" y="4354280"/>
            <a:ext cx="3505200" cy="381000"/>
          </a:xfrm>
          <a:prstGeom prst="rect">
            <a:avLst/>
          </a:prstGeom>
        </p:spPr>
        <p:txBody>
          <a:bodyPr vert="horz" lIns="91440" tIns="45720" rIns="91440" bIns="45720" rtlCol="0" anchor="ctr">
            <a:normAutofit fontScale="92500" lnSpcReduction="20000"/>
          </a:bodyPr>
          <a:lstStyle>
            <a:defPPr>
              <a:defRPr lang="en-US"/>
            </a:def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2400" b="0" i="0" u="none" strike="noStrike" kern="1200" cap="none" spc="0" normalizeH="0" baseline="0" noProof="0" smtClean="0">
                <a:ln>
                  <a:noFill/>
                </a:ln>
                <a:solidFill>
                  <a:srgbClr val="002060"/>
                </a:solidFill>
                <a:effectLst/>
                <a:uLnTx/>
                <a:uFillTx/>
                <a:latin typeface="+mj-lt"/>
                <a:ea typeface="+mj-ea"/>
                <a:cs typeface="+mj-cs"/>
              </a:rPr>
              <a:t>Without TDD</a:t>
            </a:r>
            <a:endParaRPr kumimoji="0" lang="en-US" sz="2400" b="0" i="0" u="none" strike="noStrike" kern="1200" cap="none" spc="0" normalizeH="0" baseline="0" noProof="0">
              <a:ln>
                <a:noFill/>
              </a:ln>
              <a:solidFill>
                <a:srgbClr val="002060"/>
              </a:solidFill>
              <a:effectLst/>
              <a:uLnTx/>
              <a:uFillTx/>
              <a:latin typeface="+mj-lt"/>
              <a:ea typeface="+mj-ea"/>
              <a:cs typeface="+mj-cs"/>
            </a:endParaRPr>
          </a:p>
        </p:txBody>
      </p:sp>
      <p:sp>
        <p:nvSpPr>
          <p:cNvPr id="11" name="Title 1"/>
          <p:cNvSpPr txBox="1"/>
          <p:nvPr/>
        </p:nvSpPr>
        <p:spPr>
          <a:xfrm>
            <a:off x="457200" y="4724400"/>
            <a:ext cx="8229600" cy="1600200"/>
          </a:xfrm>
          <a:prstGeom prst="rect">
            <a:avLst/>
          </a:prstGeom>
        </p:spPr>
        <p:txBody>
          <a:bodyPr vert="horz" lIns="91440" tIns="45720" rIns="91440" bIns="45720" rtlCol="0" anchor="ctr">
            <a:noAutofit/>
          </a:bodyPr>
          <a:lstStyle>
            <a:defPPr>
              <a:defRPr lang="en-US"/>
            </a:defPPr>
          </a:lstStyle>
          <a:p>
            <a:pPr lvl="0">
              <a:spcBef>
                <a:spcPct val="0"/>
              </a:spcBef>
            </a:pPr>
            <a:r>
              <a:rPr lang="en-US" sz="2000" b="1" smtClean="0">
                <a:solidFill>
                  <a:srgbClr val="FF3300"/>
                </a:solidFill>
                <a:effectLst>
                  <a:outerShdw blurRad="38100" dist="38100" dir="2700000" algn="tl">
                    <a:srgbClr val="FFFFFF"/>
                  </a:outerShdw>
                </a:effectLst>
              </a:rPr>
              <a:t>Main goal of ATDD and TDD:  </a:t>
            </a:r>
          </a:p>
          <a:p>
            <a:pPr marL="742950" lvl="0" indent="-742950">
              <a:spcBef>
                <a:spcPct val="0"/>
              </a:spcBef>
              <a:buAutoNum type="arabicPeriod"/>
            </a:pPr>
            <a:r>
              <a:rPr lang="en-US" sz="2000" smtClean="0">
                <a:effectLst>
                  <a:outerShdw blurRad="38100" dist="38100" dir="2700000" algn="tl">
                    <a:srgbClr val="FFFFFF"/>
                  </a:outerShdw>
                </a:effectLst>
              </a:rPr>
              <a:t>To specify detailed, executable requirements for solution on a just in time (JIT) basis.</a:t>
            </a:r>
          </a:p>
          <a:p>
            <a:pPr marL="742950" lvl="0" indent="-742950">
              <a:spcBef>
                <a:spcPct val="0"/>
              </a:spcBef>
              <a:buAutoNum type="arabicPeriod"/>
            </a:pPr>
            <a:r>
              <a:rPr lang="en-US" sz="2000" smtClean="0">
                <a:effectLst>
                  <a:outerShdw blurRad="38100" dist="38100" dir="2700000" algn="tl">
                    <a:srgbClr val="FFFFFF"/>
                  </a:outerShdw>
                </a:effectLst>
              </a:rPr>
              <a:t>JIT means taking only those requirements in consideration that are needed in the system. So increase efficiency.</a:t>
            </a:r>
            <a:endParaRPr kumimoji="0" lang="en-US" sz="2000" b="0" i="0" u="none" strike="noStrike" kern="1200" cap="none" spc="0" normalizeH="0" baseline="0" noProof="0">
              <a:ln>
                <a:noFill/>
              </a:ln>
              <a:solidFill>
                <a:srgbClr val="002060"/>
              </a:solidFill>
              <a:effectLst/>
              <a:uLnTx/>
              <a:uFillTx/>
              <a:latin typeface="+mj-lt"/>
              <a:ea typeface="+mj-ea"/>
              <a:cs typeface="+mj-cs"/>
            </a:endParaRPr>
          </a:p>
        </p:txBody>
      </p:sp>
    </p:spTree>
  </p:cSld>
  <p:clrMapOvr>
    <a:masterClrMapping/>
  </p:clrMapOvr>
  <p:transition/>
  <p:timing/>
</p:sld>
</file>

<file path=ppt/slides/slide1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28600"/>
            <a:ext cx="8229600" cy="639762"/>
          </a:xfrm>
        </p:spPr>
        <p:txBody>
          <a:bodyPr>
            <a:normAutofit fontScale="90000"/>
          </a:bodyPr>
          <a:lstStyle/>
          <a:p>
            <a:r>
              <a:rPr lang="en-US" smtClean="0">
                <a:solidFill>
                  <a:srgbClr val="002060"/>
                </a:solidFill>
              </a:rPr>
              <a:t>ATDD &amp; DTDD</a:t>
            </a:r>
            <a:endParaRPr lang="en-US">
              <a:solidFill>
                <a:srgbClr val="002060"/>
              </a:solidFill>
            </a:endParaRPr>
          </a:p>
        </p:txBody>
      </p:sp>
      <p:sp>
        <p:nvSpPr>
          <p:cNvPr id="5" name="Slide Number Placeholder 4"/>
          <p:cNvSpPr>
            <a:spLocks noGrp="1"/>
          </p:cNvSpPr>
          <p:nvPr>
            <p:ph type="sldNum" sz="quarter" idx="12"/>
          </p:nvPr>
        </p:nvSpPr>
        <p:spPr/>
        <p:txBody>
          <a:bodyPr/>
          <a:lstStyle/>
          <a:p>
            <a:fld id="{F8D25365-5F6A-452D-93C0-F7A4ED28E52B}" type="slidenum">
              <a:rPr lang="en-US" smtClean="0"/>
              <a:t>128</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pic>
        <p:nvPicPr>
          <p:cNvPr id="7" name="Content Placeholder 6" descr="Test Driven Development (TDD): Learn with Example">
            <a:hlinkClick r:id="rId4"/>
          </p:cNvPr>
          <p:cNvPicPr>
            <a:picLocks noGrp="1"/>
          </p:cNvPicPr>
          <p:nvPr>
            <p:ph idx="1"/>
          </p:nvPr>
        </p:nvPicPr>
        <p:blipFill>
          <a:blip r:embed="rId3"/>
          <a:stretch>
            <a:fillRect/>
          </a:stretch>
        </p:blipFill>
        <p:spPr bwMode="auto">
          <a:xfrm>
            <a:off x="990600" y="838200"/>
            <a:ext cx="7391399" cy="5410199"/>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sld>
</file>

<file path=ppt/slides/slide1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15962"/>
          </a:xfrm>
        </p:spPr>
        <p:txBody>
          <a:bodyPr>
            <a:normAutofit/>
          </a:bodyPr>
          <a:lstStyle/>
          <a:p>
            <a:r>
              <a:rPr lang="en-US" sz="3600" smtClean="0">
                <a:solidFill>
                  <a:srgbClr val="002060"/>
                </a:solidFill>
                <a:latin typeface="+mn-lt"/>
              </a:rPr>
              <a:t>Agile Model Driven Development (AMDD</a:t>
            </a:r>
            <a:r>
              <a:rPr lang="en-US" sz="3600" smtClean="0">
                <a:latin typeface="+mn-lt"/>
              </a:rPr>
              <a:t>)</a:t>
            </a:r>
            <a:endParaRPr lang="en-US" sz="3600">
              <a:solidFill>
                <a:srgbClr val="002060"/>
              </a:solidFill>
              <a:latin typeface="+mn-lt"/>
            </a:endParaRPr>
          </a:p>
        </p:txBody>
      </p:sp>
      <p:sp>
        <p:nvSpPr>
          <p:cNvPr id="3" name="Content Placeholder 2"/>
          <p:cNvSpPr>
            <a:spLocks noGrp="1"/>
          </p:cNvSpPr>
          <p:nvPr>
            <p:ph idx="1"/>
          </p:nvPr>
        </p:nvSpPr>
        <p:spPr>
          <a:xfrm>
            <a:off x="457200" y="1066801"/>
            <a:ext cx="8229600" cy="533399"/>
          </a:xfrm>
        </p:spPr>
        <p:txBody>
          <a:bodyPr>
            <a:normAutofit fontScale="77500" lnSpcReduction="20000"/>
          </a:bodyPr>
          <a:lstStyle/>
          <a:p>
            <a:r>
              <a:rPr lang="en-US" smtClean="0"/>
              <a:t>AMDD addresses the Agile scaling issues that TDD does not.</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129</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pic>
        <p:nvPicPr>
          <p:cNvPr id="7" name="Picture 6" descr="Test Driven Development (TDD): Learn with Example">
            <a:hlinkClick r:id="rId4"/>
          </p:cNvPr>
          <p:cNvPicPr/>
          <p:nvPr/>
        </p:nvPicPr>
        <p:blipFill>
          <a:blip r:embed="rId3"/>
          <a:stretch>
            <a:fillRect/>
          </a:stretch>
        </p:blipFill>
        <p:spPr bwMode="auto">
          <a:xfrm>
            <a:off x="533400" y="1447801"/>
            <a:ext cx="7924800" cy="4952999"/>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solidFill>
                  <a:srgbClr val="002060"/>
                </a:solidFill>
              </a:rPr>
              <a:t>Integration Testing</a:t>
            </a:r>
            <a:endParaRPr lang="en-US">
              <a:solidFill>
                <a:srgbClr val="002060"/>
              </a:solidFill>
            </a:endParaRPr>
          </a:p>
        </p:txBody>
      </p:sp>
      <p:sp>
        <p:nvSpPr>
          <p:cNvPr id="3" name="Content Placeholder 2"/>
          <p:cNvSpPr>
            <a:spLocks noGrp="1"/>
          </p:cNvSpPr>
          <p:nvPr>
            <p:ph idx="1"/>
          </p:nvPr>
        </p:nvSpPr>
        <p:spPr>
          <a:xfrm>
            <a:off x="457200" y="838200"/>
            <a:ext cx="8229600" cy="5486400"/>
          </a:xfrm>
        </p:spPr>
        <p:txBody>
          <a:bodyPr>
            <a:noAutofit/>
          </a:bodyPr>
          <a:lstStyle/>
          <a:p>
            <a:pPr algn="just"/>
            <a:r>
              <a:rPr lang="en-US" sz="2400" smtClean="0"/>
              <a:t>It is a systematic technique for constructing the software architecture</a:t>
            </a:r>
          </a:p>
          <a:p>
            <a:pPr algn="just"/>
            <a:r>
              <a:rPr lang="en-US" sz="2400" smtClean="0"/>
              <a:t>To uncover errors associated with interfacing. </a:t>
            </a:r>
          </a:p>
          <a:p>
            <a:pPr algn="just"/>
            <a:r>
              <a:rPr lang="en-US" sz="2400" smtClean="0"/>
              <a:t>The objective is to take unit-tested components and build a program structure that has been dictated by design.</a:t>
            </a:r>
          </a:p>
          <a:p>
            <a:pPr algn="just"/>
            <a:r>
              <a:rPr lang="en-US" sz="2400" b="1" smtClean="0">
                <a:solidFill>
                  <a:srgbClr val="FF3300"/>
                </a:solidFill>
              </a:rPr>
              <a:t>Top-down integration: </a:t>
            </a:r>
          </a:p>
          <a:p>
            <a:pPr lvl="1" algn="just"/>
            <a:r>
              <a:rPr lang="en-US" sz="2400" smtClean="0"/>
              <a:t>Top-down integration testing is an incremental approach </a:t>
            </a:r>
          </a:p>
          <a:p>
            <a:pPr lvl="1" algn="just"/>
            <a:r>
              <a:rPr lang="en-US" sz="2400" smtClean="0"/>
              <a:t>Modules are integrated by moving downward through the control hierarchy, beginning with the main control module(main program).</a:t>
            </a:r>
          </a:p>
          <a:p>
            <a:pPr lvl="1" algn="just"/>
            <a:r>
              <a:rPr lang="en-US" sz="2400" smtClean="0"/>
              <a:t>Modules subordinate (and ultimately subordinate) to the main control module are incorporated into the structure in either a depth-first or breadth-first manner</a:t>
            </a:r>
          </a:p>
          <a:p>
            <a:endParaRPr lang="en-US" sz="2400"/>
          </a:p>
        </p:txBody>
      </p:sp>
      <p:sp>
        <p:nvSpPr>
          <p:cNvPr id="5" name="Slide Number Placeholder 4"/>
          <p:cNvSpPr>
            <a:spLocks noGrp="1"/>
          </p:cNvSpPr>
          <p:nvPr>
            <p:ph type="sldNum" sz="quarter" idx="12"/>
          </p:nvPr>
        </p:nvSpPr>
        <p:spPr/>
        <p:txBody>
          <a:bodyPr/>
          <a:lstStyle/>
          <a:p>
            <a:fld id="{F8D25365-5F6A-452D-93C0-F7A4ED28E52B}" type="slidenum">
              <a:rPr lang="en-US" smtClean="0"/>
              <a:t>13</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28600"/>
            <a:ext cx="8229600" cy="792162"/>
          </a:xfrm>
        </p:spPr>
        <p:txBody>
          <a:bodyPr/>
          <a:lstStyle/>
          <a:p>
            <a:r>
              <a:rPr lang="en-US" smtClean="0">
                <a:solidFill>
                  <a:srgbClr val="002060"/>
                </a:solidFill>
              </a:rPr>
              <a:t>Iteration 0: Envisioning</a:t>
            </a:r>
            <a:endParaRPr lang="en-US">
              <a:solidFill>
                <a:srgbClr val="002060"/>
              </a:solidFill>
            </a:endParaRPr>
          </a:p>
        </p:txBody>
      </p:sp>
      <p:graphicFrame>
        <p:nvGraphicFramePr>
          <p:cNvPr id="8" name="Content Placeholder 7"/>
          <p:cNvGraphicFramePr>
            <a:graphicFrameLocks noGrp="1"/>
          </p:cNvGraphicFramePr>
          <p:nvPr>
            <p:ph idx="1"/>
          </p:nvPr>
        </p:nvGraphicFramePr>
        <p:xfrm>
          <a:off x="990600" y="1066800"/>
          <a:ext cx="7239000" cy="2590800"/>
        </p:xfrm>
        <a:graphic>
          <a:graphicData uri="http://schemas.openxmlformats.org/drawingml/2006/diagram">
            <dgm:relIds xmlns:dgm="http://schemas.openxmlformats.org/drawingml/2006/diagram" r:dm="rId2" r:lo="rId3" r:qs="rId4" r:cs="rId5"/>
          </a:graphicData>
        </a:graphic>
      </p:graphicFrame>
      <p:sp>
        <p:nvSpPr>
          <p:cNvPr id="6" name="Slide Number Placeholder 5"/>
          <p:cNvSpPr>
            <a:spLocks noGrp="1"/>
          </p:cNvSpPr>
          <p:nvPr>
            <p:ph type="sldNum" sz="quarter" idx="12"/>
          </p:nvPr>
        </p:nvSpPr>
        <p:spPr/>
        <p:txBody>
          <a:bodyPr/>
          <a:lstStyle/>
          <a:p>
            <a:fld id="{F8D25365-5F6A-452D-93C0-F7A4ED28E52B}" type="slidenum">
              <a:rPr lang="en-US" smtClean="0"/>
              <a:t>130</a:t>
            </a:fld>
            <a:endParaRPr lang="en-US"/>
          </a:p>
        </p:txBody>
      </p:sp>
      <p:pic>
        <p:nvPicPr>
          <p:cNvPr id="7" name="Picture 2"/>
          <p:cNvPicPr>
            <a:picLocks noChangeAspect="1" noChangeArrowheads="1"/>
          </p:cNvPicPr>
          <p:nvPr/>
        </p:nvPicPr>
        <p:blipFill>
          <a:blip r:embed="rId6"/>
          <a:stretch>
            <a:fillRect/>
          </a:stretch>
        </p:blipFill>
        <p:spPr bwMode="auto">
          <a:xfrm>
            <a:off x="8258175" y="0"/>
            <a:ext cx="885825" cy="838200"/>
          </a:xfrm>
          <a:prstGeom prst="rect">
            <a:avLst/>
          </a:prstGeom>
          <a:noFill/>
          <a:ln w="9525">
            <a:noFill/>
            <a:miter lim="800000"/>
          </a:ln>
          <a:effectLst/>
        </p:spPr>
      </p:pic>
      <p:sp>
        <p:nvSpPr>
          <p:cNvPr id="9" name="Rectangular Callout 8"/>
          <p:cNvSpPr/>
          <p:nvPr/>
        </p:nvSpPr>
        <p:spPr>
          <a:xfrm>
            <a:off x="1295400" y="4114800"/>
            <a:ext cx="3124200" cy="1981200"/>
          </a:xfrm>
          <a:prstGeom prst="wedgeRectCallout">
            <a:avLst>
              <a:gd name="adj1" fmla="val 12198"/>
              <a:gd name="adj2" fmla="val -73324"/>
            </a:avLst>
          </a:prstGeom>
          <a:ln>
            <a:solidFill>
              <a:srgbClr val="FF3300"/>
            </a:solidFill>
          </a:ln>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marL="342900" indent="-342900"/>
            <a:r>
              <a:rPr lang="en-US" b="1" smtClean="0"/>
              <a:t>Main goal is to explore</a:t>
            </a:r>
          </a:p>
          <a:p>
            <a:pPr marL="342900" indent="-342900"/>
            <a:r>
              <a:rPr lang="en-US" smtClean="0"/>
              <a:t>1. Usage Model</a:t>
            </a:r>
          </a:p>
          <a:p>
            <a:pPr marL="342900" indent="-342900"/>
            <a:r>
              <a:rPr lang="en-US" smtClean="0"/>
              <a:t>2. Initial Domain Model</a:t>
            </a:r>
          </a:p>
          <a:p>
            <a:pPr marL="342900" indent="-342900"/>
            <a:r>
              <a:rPr lang="en-US" smtClean="0"/>
              <a:t>3. User Interface Model</a:t>
            </a:r>
            <a:endParaRPr lang="en-US"/>
          </a:p>
        </p:txBody>
      </p:sp>
      <p:sp>
        <p:nvSpPr>
          <p:cNvPr id="10" name="Rectangular Callout 9"/>
          <p:cNvSpPr/>
          <p:nvPr/>
        </p:nvSpPr>
        <p:spPr>
          <a:xfrm>
            <a:off x="4953000" y="4114800"/>
            <a:ext cx="3124200" cy="1981200"/>
          </a:xfrm>
          <a:prstGeom prst="wedgeRectCallout">
            <a:avLst>
              <a:gd name="adj1" fmla="val 9689"/>
              <a:gd name="adj2" fmla="val -76621"/>
            </a:avLst>
          </a:prstGeom>
          <a:ln>
            <a:solidFill>
              <a:srgbClr val="FF3300"/>
            </a:solidFill>
          </a:ln>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marL="342900" indent="-342900"/>
            <a:r>
              <a:rPr lang="en-US" b="1" smtClean="0"/>
              <a:t>Main goal is to explore</a:t>
            </a:r>
          </a:p>
          <a:p>
            <a:pPr marL="342900" indent="-342900">
              <a:buAutoNum type="arabicPeriod"/>
            </a:pPr>
            <a:r>
              <a:rPr lang="en-US" smtClean="0"/>
              <a:t>Set technical directions for projects</a:t>
            </a:r>
          </a:p>
          <a:p>
            <a:pPr marL="342900" indent="-342900">
              <a:buAutoNum type="arabicPeriod"/>
            </a:pPr>
            <a:r>
              <a:rPr lang="en-US" smtClean="0"/>
              <a:t>Technology diagrams</a:t>
            </a:r>
          </a:p>
          <a:p>
            <a:pPr marL="342900" indent="-342900">
              <a:buAutoNum type="arabicPeriod"/>
            </a:pPr>
            <a:r>
              <a:rPr lang="en-US" smtClean="0"/>
              <a:t>User Interface Flow</a:t>
            </a:r>
          </a:p>
          <a:p>
            <a:pPr marL="342900" indent="-342900">
              <a:buAutoNum type="arabicPeriod"/>
            </a:pPr>
            <a:r>
              <a:rPr lang="en-US" smtClean="0"/>
              <a:t>Domain Models</a:t>
            </a:r>
          </a:p>
          <a:p>
            <a:pPr marL="342900" indent="-342900">
              <a:buAutoNum type="arabicPeriod"/>
            </a:pPr>
            <a:r>
              <a:rPr lang="en-US" smtClean="0"/>
              <a:t>Change Cases</a:t>
            </a:r>
            <a:endParaRPr lang="en-US"/>
          </a:p>
        </p:txBody>
      </p:sp>
    </p:spTree>
  </p:cSld>
  <p:clrMapOvr>
    <a:masterClrMapping/>
  </p:clrMapOvr>
  <p:transition/>
  <p:timing/>
</p:sld>
</file>

<file path=ppt/slides/slide1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mtClean="0">
                <a:solidFill>
                  <a:srgbClr val="002060"/>
                </a:solidFill>
              </a:rPr>
              <a:t>Iteration Modeling</a:t>
            </a:r>
            <a:endParaRPr lang="en-US">
              <a:solidFill>
                <a:srgbClr val="002060"/>
              </a:solidFill>
            </a:endParaRPr>
          </a:p>
        </p:txBody>
      </p:sp>
      <p:sp>
        <p:nvSpPr>
          <p:cNvPr id="3" name="Content Placeholder 2"/>
          <p:cNvSpPr>
            <a:spLocks noGrp="1"/>
          </p:cNvSpPr>
          <p:nvPr>
            <p:ph idx="1"/>
          </p:nvPr>
        </p:nvSpPr>
        <p:spPr>
          <a:xfrm>
            <a:off x="381000" y="1143000"/>
            <a:ext cx="8458200" cy="4983163"/>
          </a:xfrm>
        </p:spPr>
        <p:txBody>
          <a:bodyPr>
            <a:normAutofit fontScale="92500" lnSpcReduction="20000"/>
          </a:bodyPr>
          <a:lstStyle/>
          <a:p>
            <a:pPr algn="just">
              <a:buNone/>
            </a:pPr>
            <a:r>
              <a:rPr lang="en-US" smtClean="0"/>
              <a:t>• Team must plan the work that will be done for each iteration</a:t>
            </a:r>
          </a:p>
          <a:p>
            <a:pPr algn="just">
              <a:buNone/>
            </a:pPr>
            <a:r>
              <a:rPr lang="en-US" smtClean="0"/>
              <a:t>•	Agile process is used for each iteration - new work item will be added with priority in each iteration</a:t>
            </a:r>
          </a:p>
          <a:p>
            <a:pPr algn="just">
              <a:buNone/>
            </a:pPr>
            <a:r>
              <a:rPr lang="en-US" smtClean="0"/>
              <a:t>•	Higher prioritized work – taken into consideration</a:t>
            </a:r>
          </a:p>
          <a:p>
            <a:pPr algn="just">
              <a:buNone/>
            </a:pPr>
            <a:r>
              <a:rPr lang="en-US" smtClean="0"/>
              <a:t>• Work items added – reprioritized / removed from stack</a:t>
            </a:r>
          </a:p>
          <a:p>
            <a:pPr algn="just">
              <a:buNone/>
            </a:pPr>
            <a:r>
              <a:rPr lang="en-US" smtClean="0"/>
              <a:t>•	Team discusses – to implement each requirement. Modeling is used for this purpose</a:t>
            </a:r>
          </a:p>
          <a:p>
            <a:pPr algn="just">
              <a:buNone/>
            </a:pPr>
            <a:r>
              <a:rPr lang="en-US" smtClean="0"/>
              <a:t>•	Modeling analysis and design is done for each requirement which is going to implement for that iteration</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131</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15962"/>
          </a:xfrm>
        </p:spPr>
        <p:txBody>
          <a:bodyPr>
            <a:normAutofit/>
          </a:bodyPr>
          <a:lstStyle/>
          <a:p>
            <a:r>
              <a:rPr lang="en-US" sz="3600" smtClean="0">
                <a:solidFill>
                  <a:srgbClr val="002060"/>
                </a:solidFill>
              </a:rPr>
              <a:t>Model storming (Just in time modeling)</a:t>
            </a:r>
            <a:endParaRPr lang="en-US" sz="3600">
              <a:solidFill>
                <a:srgbClr val="002060"/>
              </a:solidFill>
            </a:endParaRPr>
          </a:p>
        </p:txBody>
      </p:sp>
      <p:sp>
        <p:nvSpPr>
          <p:cNvPr id="3" name="Content Placeholder 2"/>
          <p:cNvSpPr>
            <a:spLocks noGrp="1"/>
          </p:cNvSpPr>
          <p:nvPr>
            <p:ph idx="1"/>
          </p:nvPr>
        </p:nvSpPr>
        <p:spPr>
          <a:xfrm>
            <a:off x="533400" y="1143000"/>
            <a:ext cx="8077200" cy="4983163"/>
          </a:xfrm>
        </p:spPr>
        <p:txBody>
          <a:bodyPr>
            <a:normAutofit fontScale="85000" lnSpcReduction="10000"/>
          </a:bodyPr>
          <a:lstStyle/>
          <a:p>
            <a:pPr>
              <a:buNone/>
            </a:pPr>
            <a:r>
              <a:rPr lang="en-US" smtClean="0"/>
              <a:t>•  Modeling session involves a team of 2/3 members</a:t>
            </a:r>
          </a:p>
          <a:p>
            <a:pPr>
              <a:buNone/>
            </a:pPr>
            <a:r>
              <a:rPr lang="en-US" smtClean="0"/>
              <a:t>•	One team member will ask another to model with them. Session will take 5 to 10 minutes. </a:t>
            </a:r>
          </a:p>
          <a:p>
            <a:pPr>
              <a:buNone/>
            </a:pPr>
            <a:r>
              <a:rPr lang="en-US" smtClean="0"/>
              <a:t>•	Explore issues until – find the main cause of the problem. </a:t>
            </a:r>
          </a:p>
          <a:p>
            <a:pPr>
              <a:buNone/>
            </a:pPr>
            <a:r>
              <a:rPr lang="en-US" smtClean="0"/>
              <a:t>•  Just in time, if one team member identifies the issue - wants to resolve – then take quick help of other team members.</a:t>
            </a:r>
          </a:p>
          <a:p>
            <a:pPr>
              <a:buNone/>
            </a:pPr>
            <a:r>
              <a:rPr lang="en-US" smtClean="0"/>
              <a:t>•	Other group members then explore the issue and then everyone continues on as before. </a:t>
            </a:r>
          </a:p>
          <a:p>
            <a:pPr>
              <a:buNone/>
            </a:pPr>
            <a:r>
              <a:rPr lang="en-US" smtClean="0"/>
              <a:t>•  It is also called as stand-up modeling or customer QA sessions.</a:t>
            </a:r>
          </a:p>
          <a:p>
            <a:pPr algn="just">
              <a:buNone/>
            </a:pPr>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132</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mtClean="0">
                <a:solidFill>
                  <a:srgbClr val="002060"/>
                </a:solidFill>
              </a:rPr>
              <a:t>Test Driven Development</a:t>
            </a:r>
            <a:endParaRPr lang="en-US">
              <a:solidFill>
                <a:srgbClr val="002060"/>
              </a:solidFill>
            </a:endParaRPr>
          </a:p>
        </p:txBody>
      </p:sp>
      <p:sp>
        <p:nvSpPr>
          <p:cNvPr id="3" name="Content Placeholder 2"/>
          <p:cNvSpPr>
            <a:spLocks noGrp="1"/>
          </p:cNvSpPr>
          <p:nvPr>
            <p:ph idx="1"/>
          </p:nvPr>
        </p:nvSpPr>
        <p:spPr>
          <a:xfrm>
            <a:off x="381000" y="1143000"/>
            <a:ext cx="8458200" cy="4983163"/>
          </a:xfrm>
        </p:spPr>
        <p:txBody>
          <a:bodyPr>
            <a:normAutofit/>
          </a:bodyPr>
          <a:lstStyle/>
          <a:p>
            <a:pPr algn="just"/>
            <a:r>
              <a:rPr lang="en-US" smtClean="0"/>
              <a:t>It promotes confirmatory testing of application code and detailed specification.</a:t>
            </a:r>
          </a:p>
          <a:p>
            <a:pPr algn="just"/>
            <a:r>
              <a:rPr lang="en-US" smtClean="0"/>
              <a:t>Both acceptance test (detailed requirements) and developer tests (unit test) are inputs for TDD.</a:t>
            </a:r>
          </a:p>
          <a:p>
            <a:pPr algn="just"/>
            <a:r>
              <a:rPr lang="en-US" smtClean="0"/>
              <a:t>TDD makes the code simpler and clear. It allows the developer to maintain less documentation.</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133</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solidFill>
                  <a:srgbClr val="002060"/>
                </a:solidFill>
              </a:rPr>
              <a:t>Revision Questions</a:t>
            </a:r>
            <a:endParaRPr lang="en-US">
              <a:solidFill>
                <a:srgbClr val="002060"/>
              </a:solidFill>
            </a:endParaRPr>
          </a:p>
        </p:txBody>
      </p:sp>
      <p:sp>
        <p:nvSpPr>
          <p:cNvPr id="3" name="Content Placeholder 2"/>
          <p:cNvSpPr>
            <a:spLocks noGrp="1"/>
          </p:cNvSpPr>
          <p:nvPr>
            <p:ph idx="1"/>
          </p:nvPr>
        </p:nvSpPr>
        <p:spPr/>
        <p:txBody>
          <a:bodyPr>
            <a:normAutofit/>
          </a:bodyPr>
          <a:lstStyle/>
          <a:p>
            <a:pPr marL="457200" indent="-457200">
              <a:buAutoNum type="arabicPeriod"/>
            </a:pPr>
            <a:r>
              <a:rPr lang="en-US" smtClean="0"/>
              <a:t>Define TDD.</a:t>
            </a:r>
          </a:p>
          <a:p>
            <a:pPr marL="457200" indent="-457200">
              <a:buAutoNum type="arabicPeriod" startAt="2"/>
            </a:pPr>
            <a:r>
              <a:rPr lang="en-US" smtClean="0"/>
              <a:t>Outline the steps need to performed for TDD Test.</a:t>
            </a:r>
          </a:p>
          <a:p>
            <a:pPr marL="457200" indent="-457200">
              <a:buAutoNum type="arabicPeriod" startAt="2"/>
            </a:pPr>
            <a:r>
              <a:rPr lang="en-US" altLang="en-US" smtClean="0"/>
              <a:t>Distinguish TDD and Traditional Testing</a:t>
            </a:r>
          </a:p>
          <a:p>
            <a:pPr marL="457200" indent="-457200">
              <a:buAutoNum type="arabicPeriod" startAt="3"/>
            </a:pPr>
            <a:r>
              <a:rPr lang="en-US" altLang="en-US" smtClean="0"/>
              <a:t>Explain in detail about Acceptance Testing and Developer Testing.</a:t>
            </a:r>
          </a:p>
          <a:p>
            <a:pPr marL="457200" indent="-457200">
              <a:buAutoNum type="arabicPeriod" startAt="3"/>
            </a:pPr>
            <a:r>
              <a:rPr lang="en-US" altLang="en-US" smtClean="0"/>
              <a:t>Distinguish Scaling TDD and AMDD.</a:t>
            </a:r>
          </a:p>
          <a:p>
            <a:pPr marL="457200" indent="-457200">
              <a:buAutoNum type="arabicPeriod" startAt="3"/>
            </a:pPr>
            <a:r>
              <a:rPr lang="en-US" smtClean="0"/>
              <a:t>Explain the Life cycle of AMDD.</a:t>
            </a:r>
            <a:endParaRPr lang="en-US" altLang="en-US" smtClean="0"/>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134</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514600"/>
            <a:ext cx="8229600" cy="1447800"/>
          </a:xfrm>
        </p:spPr>
        <p:txBody>
          <a:bodyPr>
            <a:normAutofit/>
          </a:bodyPr>
          <a:lstStyle/>
          <a:p>
            <a:r>
              <a:rPr lang="en-US" sz="8000" b="1" smtClean="0">
                <a:solidFill>
                  <a:srgbClr val="00B050"/>
                </a:solidFill>
              </a:rPr>
              <a:t>Thank You</a:t>
            </a:r>
            <a:endParaRPr lang="en-US" sz="8000" b="1">
              <a:solidFill>
                <a:srgbClr val="00B050"/>
              </a:solidFill>
            </a:endParaRPr>
          </a:p>
        </p:txBody>
      </p:sp>
      <p:sp>
        <p:nvSpPr>
          <p:cNvPr id="7" name="Slide Number Placeholder 6"/>
          <p:cNvSpPr>
            <a:spLocks noGrp="1"/>
          </p:cNvSpPr>
          <p:nvPr>
            <p:ph type="sldNum" sz="quarter" idx="12"/>
          </p:nvPr>
        </p:nvSpPr>
        <p:spPr/>
        <p:txBody>
          <a:bodyPr/>
          <a:lstStyle/>
          <a:p>
            <a:fld id="{F8D25365-5F6A-452D-93C0-F7A4ED28E52B}" type="slidenum">
              <a:rPr lang="en-US" smtClean="0"/>
              <a:t>135</a:t>
            </a:fld>
            <a:endParaRPr lang="en-US"/>
          </a:p>
        </p:txBody>
      </p:sp>
      <p:pic>
        <p:nvPicPr>
          <p:cNvPr id="8"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3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Content Placeholder 2"/>
          <p:cNvSpPr txBox="1"/>
          <p:nvPr/>
        </p:nvSpPr>
        <p:spPr bwMode="auto">
          <a:xfrm>
            <a:off x="533400" y="1981200"/>
            <a:ext cx="7886700" cy="1663699"/>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defRPr lang="en-US"/>
            </a:defPPr>
          </a:lstStyle>
          <a:p>
            <a:pPr marL="0" marR="0" lvl="0" indent="0" algn="ctr" defTabSz="914400" rtl="0" eaLnBrk="1" fontAlgn="base" latinLnBrk="0" hangingPunct="1">
              <a:lnSpc>
                <a:spcPct val="90000"/>
              </a:lnSpc>
              <a:spcBef>
                <a:spcPts val="1000"/>
              </a:spcBef>
              <a:spcAft>
                <a:spcPct val="0"/>
              </a:spcAft>
              <a:buClrTx/>
              <a:buSzTx/>
              <a:buFont typeface="Arial" pitchFamily="34" charset="0"/>
              <a:buNone/>
              <a:defRPr/>
            </a:pPr>
            <a:r>
              <a:rPr kumimoji="0" lang="en-US" sz="4400" b="1" i="0" u="none" strike="noStrike" kern="1200" cap="none" spc="0" normalizeH="0" baseline="0" noProof="0" smtClean="0">
                <a:ln>
                  <a:noFill/>
                </a:ln>
                <a:solidFill>
                  <a:srgbClr val="00B050"/>
                </a:solidFill>
                <a:effectLst/>
                <a:uLnTx/>
                <a:uFillTx/>
                <a:latin typeface="Times New Roman" pitchFamily="18" charset="0"/>
                <a:ea typeface="+mn-ea"/>
                <a:cs typeface="Times New Roman" pitchFamily="18" charset="0"/>
              </a:rPr>
              <a:t>Session –</a:t>
            </a:r>
            <a:r>
              <a:rPr kumimoji="0" lang="en-US" sz="4400" b="1" i="0" u="none" strike="noStrike" kern="1200" cap="none" spc="0" normalizeH="0" noProof="0" smtClean="0">
                <a:ln>
                  <a:noFill/>
                </a:ln>
                <a:solidFill>
                  <a:srgbClr val="00B050"/>
                </a:solidFill>
                <a:effectLst/>
                <a:uLnTx/>
                <a:uFillTx/>
                <a:latin typeface="Times New Roman" pitchFamily="18" charset="0"/>
                <a:ea typeface="+mn-ea"/>
                <a:cs typeface="Times New Roman" pitchFamily="18" charset="0"/>
              </a:rPr>
              <a:t> </a:t>
            </a:r>
            <a:r>
              <a:rPr lang="en-US" sz="4400" b="1" smtClean="0">
                <a:solidFill>
                  <a:srgbClr val="00B050"/>
                </a:solidFill>
                <a:latin typeface="Times New Roman" pitchFamily="18" charset="0"/>
                <a:cs typeface="Times New Roman" pitchFamily="18" charset="0"/>
              </a:rPr>
              <a:t>24</a:t>
            </a:r>
            <a:r>
              <a:rPr kumimoji="0" lang="en-US" sz="4400" b="1" i="0" u="none" strike="noStrike" kern="1200" cap="none" spc="0" normalizeH="0" noProof="0" smtClean="0">
                <a:ln>
                  <a:noFill/>
                </a:ln>
                <a:solidFill>
                  <a:srgbClr val="00B050"/>
                </a:solidFill>
                <a:effectLst/>
                <a:uLnTx/>
                <a:uFillTx/>
                <a:latin typeface="Times New Roman" pitchFamily="18" charset="0"/>
                <a:ea typeface="+mn-ea"/>
                <a:cs typeface="Times New Roman" pitchFamily="18" charset="0"/>
              </a:rPr>
              <a:t> </a:t>
            </a:r>
          </a:p>
          <a:p>
            <a:pPr algn="ctr"/>
            <a:r>
              <a:rPr lang="en-US" sz="4400" b="1" smtClean="0">
                <a:solidFill>
                  <a:srgbClr val="C00000"/>
                </a:solidFill>
              </a:rPr>
              <a:t>CMMI and Six Sigma</a:t>
            </a:r>
            <a:endParaRPr lang="en-US" sz="4400">
              <a:solidFill>
                <a:srgbClr val="C00000"/>
              </a:solidFill>
            </a:endParaRPr>
          </a:p>
        </p:txBody>
      </p:sp>
    </p:spTree>
  </p:cSld>
  <p:clrMapOvr>
    <a:masterClrMapping/>
  </p:clrMapOvr>
  <p:transition/>
  <p:timing/>
</p:sld>
</file>

<file path=ppt/slides/slide13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304800" y="365125"/>
            <a:ext cx="8210550" cy="685800"/>
          </a:xfrm>
        </p:spPr>
        <p:txBody>
          <a:bodyPr/>
          <a:lstStyle/>
          <a:p>
            <a:r>
              <a:rPr lang="en-US" sz="3800" b="1" smtClean="0"/>
              <a:t>Capability Maturity Model Integration</a:t>
            </a:r>
            <a:endParaRPr lang="en-US" sz="3800"/>
          </a:p>
        </p:txBody>
      </p:sp>
      <p:sp>
        <p:nvSpPr>
          <p:cNvPr id="3" name="Content Placeholder 2"/>
          <p:cNvSpPr>
            <a:spLocks noGrp="1"/>
          </p:cNvSpPr>
          <p:nvPr>
            <p:ph idx="1"/>
          </p:nvPr>
        </p:nvSpPr>
        <p:spPr/>
        <p:txBody>
          <a:bodyPr/>
          <a:lstStyle/>
          <a:p>
            <a:pPr algn="just"/>
            <a:r>
              <a:rPr lang="en-US" sz="2400" smtClean="0"/>
              <a:t>Capability Maturity Model Integration (CMMI), a comprehensive process meta-model that is predicated on a set of system and software engineering capabilities that should be present as organizations reach different levels of process capability and maturity.</a:t>
            </a:r>
          </a:p>
          <a:p>
            <a:pPr algn="just"/>
            <a:r>
              <a:rPr lang="en-US" sz="2400" smtClean="0"/>
              <a:t>The CMMI represents a process meta-model in two different ways: (1) as a “continuous” model and (2) as a “staged” model.</a:t>
            </a:r>
          </a:p>
        </p:txBody>
      </p:sp>
    </p:spTree>
  </p:cSld>
  <p:clrMapOvr>
    <a:masterClrMapping/>
  </p:clrMapOvr>
  <p:transition/>
  <p:timing/>
</p:sld>
</file>

<file path=ppt/slides/slide13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b="1" smtClean="0"/>
              <a:t>Levels of CMMI</a:t>
            </a:r>
            <a:endParaRPr lang="en-US" b="1"/>
          </a:p>
        </p:txBody>
      </p:sp>
      <p:sp>
        <p:nvSpPr>
          <p:cNvPr id="3" name="Content Placeholder 2"/>
          <p:cNvSpPr>
            <a:spLocks noGrp="1"/>
          </p:cNvSpPr>
          <p:nvPr>
            <p:ph idx="1"/>
          </p:nvPr>
        </p:nvSpPr>
        <p:spPr/>
        <p:txBody>
          <a:bodyPr/>
          <a:lstStyle/>
          <a:p>
            <a:pPr algn="just">
              <a:buNone/>
            </a:pPr>
            <a:r>
              <a:rPr lang="en-US" sz="2000" smtClean="0"/>
              <a:t>	Each process area (e.g., project planning or requirements management) is formally assessed against specific goals and practices and is rated according to the following capability levels: </a:t>
            </a:r>
          </a:p>
          <a:p>
            <a:pPr algn="just"/>
            <a:r>
              <a:rPr lang="en-US" sz="2000" smtClean="0"/>
              <a:t>Level 0: Incomplete</a:t>
            </a:r>
          </a:p>
          <a:p>
            <a:pPr algn="just"/>
            <a:r>
              <a:rPr lang="en-US" sz="2000" smtClean="0"/>
              <a:t>Level 1: Performed</a:t>
            </a:r>
          </a:p>
          <a:p>
            <a:pPr algn="just"/>
            <a:r>
              <a:rPr lang="en-US" sz="2000" smtClean="0"/>
              <a:t>Level 2: Managed</a:t>
            </a:r>
          </a:p>
          <a:p>
            <a:pPr algn="just"/>
            <a:r>
              <a:rPr lang="en-US" sz="2000" smtClean="0"/>
              <a:t>Level 3: Defined</a:t>
            </a:r>
          </a:p>
          <a:p>
            <a:pPr algn="just"/>
            <a:r>
              <a:rPr lang="en-US" sz="2000" smtClean="0"/>
              <a:t>Level 4: Quantitatively managed</a:t>
            </a:r>
          </a:p>
          <a:p>
            <a:pPr algn="just"/>
            <a:r>
              <a:rPr lang="en-US" sz="2000" smtClean="0"/>
              <a:t>Level 5: Optimized </a:t>
            </a:r>
          </a:p>
          <a:p>
            <a:pPr algn="just"/>
            <a:endParaRPr lang="en-US" sz="2000" smtClean="0"/>
          </a:p>
          <a:p>
            <a:pPr algn="just">
              <a:buNone/>
            </a:pPr>
            <a:r>
              <a:rPr lang="en-US" sz="2200" smtClean="0"/>
              <a:t>	The CMMI defines each process area in terms of “specific goals” and the “specific practices” required to achieve these goals. Specific goals establish the characteristics that must exist if the activities implied by a process area are to be effective. Specific practices refine a goal into a set of process-related activities</a:t>
            </a:r>
            <a:r>
              <a:rPr lang="en-US" smtClean="0"/>
              <a:t>.</a:t>
            </a:r>
            <a:endParaRPr lang="en-US"/>
          </a:p>
        </p:txBody>
      </p:sp>
    </p:spTree>
  </p:cSld>
  <p:clrMapOvr>
    <a:masterClrMapping/>
  </p:clrMapOvr>
  <p:transition/>
  <p:timing/>
</p:sld>
</file>

<file path=ppt/slides/slide13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z="3200" b="1" smtClean="0"/>
              <a:t>CMMI Process Area Capability Profile</a:t>
            </a:r>
            <a:endParaRPr lang="en-US" sz="3200" b="1"/>
          </a:p>
        </p:txBody>
      </p:sp>
      <p:pic>
        <p:nvPicPr>
          <p:cNvPr id="29698" name="Picture 2"/>
          <p:cNvPicPr>
            <a:picLocks noGrp="1" noChangeAspect="1" noChangeArrowheads="1"/>
          </p:cNvPicPr>
          <p:nvPr>
            <p:ph idx="1"/>
          </p:nvPr>
        </p:nvPicPr>
        <p:blipFill>
          <a:blip r:embed="rId2"/>
          <a:stretch>
            <a:fillRect/>
          </a:stretch>
        </p:blipFill>
        <p:spPr bwMode="auto">
          <a:xfrm>
            <a:off x="990600" y="1219200"/>
            <a:ext cx="7086600" cy="4495799"/>
          </a:xfrm>
          <a:prstGeom prst="rect">
            <a:avLst/>
          </a:prstGeom>
          <a:noFill/>
          <a:ln w="9525">
            <a:noFill/>
            <a:miter lim="800000"/>
          </a:ln>
          <a:effectLst/>
        </p:spPr>
      </p:pic>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685800"/>
            <a:ext cx="8229600" cy="5440363"/>
          </a:xfrm>
        </p:spPr>
        <p:txBody>
          <a:bodyPr/>
          <a:lstStyle/>
          <a:p>
            <a:pPr lvl="1" algn="just"/>
            <a:r>
              <a:rPr lang="en-US" smtClean="0"/>
              <a:t>Depth-first integration integrates all components on a major control path of the program structure.</a:t>
            </a:r>
          </a:p>
          <a:p>
            <a:endParaRPr lang="en-US"/>
          </a:p>
        </p:txBody>
      </p:sp>
      <p:pic>
        <p:nvPicPr>
          <p:cNvPr id="4" name="Picture 2"/>
          <p:cNvPicPr>
            <a:picLocks noChangeAspect="1" noChangeArrowheads="1"/>
          </p:cNvPicPr>
          <p:nvPr/>
        </p:nvPicPr>
        <p:blipFill>
          <a:blip r:embed="rId2"/>
          <a:stretch>
            <a:fillRect/>
          </a:stretch>
        </p:blipFill>
        <p:spPr bwMode="auto">
          <a:xfrm>
            <a:off x="1371600" y="2590800"/>
            <a:ext cx="7086600" cy="2514600"/>
          </a:xfrm>
          <a:prstGeom prst="rect">
            <a:avLst/>
          </a:prstGeom>
          <a:noFill/>
          <a:ln w="9525">
            <a:noFill/>
            <a:miter lim="800000"/>
          </a:ln>
          <a:effectLst/>
        </p:spPr>
      </p:pic>
      <p:sp>
        <p:nvSpPr>
          <p:cNvPr id="6" name="Slide Number Placeholder 5"/>
          <p:cNvSpPr>
            <a:spLocks noGrp="1"/>
          </p:cNvSpPr>
          <p:nvPr>
            <p:ph type="sldNum" sz="quarter" idx="12"/>
          </p:nvPr>
        </p:nvSpPr>
        <p:spPr/>
        <p:txBody>
          <a:bodyPr/>
          <a:lstStyle/>
          <a:p>
            <a:fld id="{F8D25365-5F6A-452D-93C0-F7A4ED28E52B}" type="slidenum">
              <a:rPr lang="en-US" smtClean="0"/>
              <a:t>14</a:t>
            </a:fld>
            <a:endParaRPr lang="en-US"/>
          </a:p>
        </p:txBody>
      </p:sp>
      <p:pic>
        <p:nvPicPr>
          <p:cNvPr id="7" name="Picture 2"/>
          <p:cNvPicPr>
            <a:picLocks noChangeAspect="1" noChangeArrowheads="1"/>
          </p:cNvPicPr>
          <p:nvPr/>
        </p:nvPicPr>
        <p:blipFill>
          <a:blip r:embed="rId3"/>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4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Specific Goals of CMMI</a:t>
            </a:r>
            <a:endParaRPr lang="en-US"/>
          </a:p>
        </p:txBody>
      </p:sp>
      <p:sp>
        <p:nvSpPr>
          <p:cNvPr id="4" name="Rectangle 3"/>
          <p:cNvSpPr>
            <a:spLocks noGrp="1" noChangeArrowheads="1"/>
          </p:cNvSpPr>
          <p:nvPr>
            <p:ph idx="1"/>
          </p:nvPr>
        </p:nvSpPr>
        <p:spPr>
          <a:xfrm>
            <a:off x="457200" y="914400"/>
            <a:ext cx="8153400" cy="5943599"/>
          </a:xfrm>
        </p:spPr>
        <p:txBody>
          <a:bodyPr/>
          <a:lstStyle/>
          <a:p>
            <a:pPr>
              <a:buNone/>
            </a:pPr>
            <a:r>
              <a:rPr lang="en-US" sz="2200" smtClean="0"/>
              <a:t>associated specific practices (SP) defined for project planning are:</a:t>
            </a:r>
          </a:p>
          <a:p>
            <a:r>
              <a:rPr lang="en-US" sz="2200" smtClean="0"/>
              <a:t>SG 1 Establish Estimates</a:t>
            </a:r>
          </a:p>
          <a:p>
            <a:pPr lvl="1"/>
            <a:r>
              <a:rPr lang="en-US" sz="1800" smtClean="0"/>
              <a:t>SP 1.1-1 Estimate the Scope of the Project</a:t>
            </a:r>
          </a:p>
          <a:p>
            <a:pPr lvl="1"/>
            <a:r>
              <a:rPr lang="en-US" sz="1800" smtClean="0"/>
              <a:t>SP 1.2-1 Establish Estimates of Work Product and Task Attributes</a:t>
            </a:r>
          </a:p>
          <a:p>
            <a:pPr lvl="1"/>
            <a:r>
              <a:rPr lang="en-US" sz="1800" smtClean="0"/>
              <a:t>SP 1.3-1 Define Project Life Cycle</a:t>
            </a:r>
          </a:p>
          <a:p>
            <a:pPr lvl="1"/>
            <a:r>
              <a:rPr lang="en-US" sz="1800" smtClean="0"/>
              <a:t>SP 1.4-1 Determine Estimates of Effort and Cost</a:t>
            </a:r>
          </a:p>
          <a:p>
            <a:r>
              <a:rPr lang="en-US" sz="2200" smtClean="0"/>
              <a:t>SG 2 Develop a Project Plan</a:t>
            </a:r>
          </a:p>
          <a:p>
            <a:pPr lvl="1"/>
            <a:r>
              <a:rPr lang="en-US" sz="1800" smtClean="0"/>
              <a:t>SP 2.1-1 Establish the Budget and Schedule</a:t>
            </a:r>
          </a:p>
          <a:p>
            <a:pPr lvl="1"/>
            <a:r>
              <a:rPr lang="en-US" sz="1800" smtClean="0"/>
              <a:t>SP 2.2-1 Identify Project Risks</a:t>
            </a:r>
          </a:p>
          <a:p>
            <a:pPr lvl="1"/>
            <a:r>
              <a:rPr lang="en-US" sz="1800" smtClean="0"/>
              <a:t>SP 2.3-1 Plan for Data Management</a:t>
            </a:r>
          </a:p>
          <a:p>
            <a:pPr lvl="1"/>
            <a:r>
              <a:rPr lang="en-US" sz="1800" smtClean="0"/>
              <a:t>SP 2.4-1 Plan for Project Resources</a:t>
            </a:r>
          </a:p>
          <a:p>
            <a:pPr lvl="1"/>
            <a:r>
              <a:rPr lang="en-US" sz="1800" smtClean="0"/>
              <a:t>SP 2.5-1 Plan for Needed Knowledge and Skills</a:t>
            </a:r>
          </a:p>
          <a:p>
            <a:pPr lvl="1"/>
            <a:r>
              <a:rPr lang="en-US" sz="1800" smtClean="0"/>
              <a:t>SP 2.6-1 Plan Stakeholder Involvement</a:t>
            </a:r>
          </a:p>
          <a:p>
            <a:pPr lvl="1"/>
            <a:r>
              <a:rPr lang="en-US" sz="1800" smtClean="0"/>
              <a:t>SP 2.7-1 Establish the Project Plan</a:t>
            </a:r>
          </a:p>
          <a:p>
            <a:r>
              <a:rPr lang="en-US" sz="2200" smtClean="0"/>
              <a:t>SG 3 Obtain Commitment to the Plan</a:t>
            </a:r>
          </a:p>
          <a:p>
            <a:pPr lvl="1"/>
            <a:r>
              <a:rPr lang="en-US" sz="1800" smtClean="0"/>
              <a:t>SP 3.1-1 Review Plans That Affect the Project</a:t>
            </a:r>
          </a:p>
          <a:p>
            <a:pPr lvl="1"/>
            <a:r>
              <a:rPr lang="en-US" sz="1800" smtClean="0"/>
              <a:t>SP 3.2-1 Reconcile Work and Resource Levels</a:t>
            </a:r>
          </a:p>
          <a:p>
            <a:pPr lvl="1"/>
            <a:r>
              <a:rPr lang="en-US" sz="1800" smtClean="0"/>
              <a:t>SP 3.3-1 Obtain Plan Commitment</a:t>
            </a:r>
            <a:endParaRPr 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stCondLst>
                                            <p:cond delay="0"/>
                                          </p:stCondLst>
                                        </p:cTn>
                                        <p:tgtEl>
                                          <p:spTgt spid="4">
                                            <p:txEl>
                                              <p:pRg st="0" end="0"/>
                                            </p:txEl>
                                          </p:spTgt>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1000">
                                          <p:stCondLst>
                                            <p:cond delay="0"/>
                                          </p:stCondLst>
                                        </p:cTn>
                                        <p:tgtEl>
                                          <p:spTgt spid="4">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stCondLst>
                                            <p:cond delay="0"/>
                                          </p:stCondLst>
                                        </p:cTn>
                                        <p:tgtEl>
                                          <p:spTgt spid="4">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stCondLst>
                                            <p:cond delay="0"/>
                                          </p:stCondLst>
                                        </p:cTn>
                                        <p:tgtEl>
                                          <p:spTgt spid="4">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1000">
                                          <p:stCondLst>
                                            <p:cond delay="0"/>
                                          </p:stCondLst>
                                        </p:cTn>
                                        <p:tgtEl>
                                          <p:spTgt spid="4">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1000">
                                          <p:stCondLst>
                                            <p:cond delay="0"/>
                                          </p:stCondLst>
                                        </p:cTn>
                                        <p:tgtEl>
                                          <p:spTgt spid="4">
                                            <p:txEl>
                                              <p:pRg st="5" end="5"/>
                                            </p:txEl>
                                          </p:spTgt>
                                        </p:tgtEl>
                                      </p:cBhvr>
                                    </p:animEffect>
                                  </p:childTnLst>
                                </p:cTn>
                              </p:par>
                            </p:childTnLst>
                          </p:cTn>
                        </p:par>
                      </p:childTnLst>
                    </p:cTn>
                  </p:par>
                  <p:par>
                    <p:cTn id="24" fill="hold" nodeType="clickPar">
                      <p:stCondLst>
                        <p:cond delay="indefinite"/>
                        <p:cond evt="onBegin" delay="0">
                          <p:tn val="23"/>
                        </p:cond>
                      </p:stCondLst>
                      <p:childTnLst>
                        <p:par>
                          <p:cTn id="25" fill="hold" nodeType="after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stCondLst>
                                            <p:cond delay="0"/>
                                          </p:stCondLst>
                                        </p:cTn>
                                        <p:tgtEl>
                                          <p:spTgt spid="4">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1000">
                                          <p:stCondLst>
                                            <p:cond delay="0"/>
                                          </p:stCondLst>
                                        </p:cTn>
                                        <p:tgtEl>
                                          <p:spTgt spid="4">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1000">
                                          <p:stCondLst>
                                            <p:cond delay="0"/>
                                          </p:stCondLst>
                                        </p:cTn>
                                        <p:tgtEl>
                                          <p:spTgt spid="4">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1000">
                                          <p:stCondLst>
                                            <p:cond delay="0"/>
                                          </p:stCondLst>
                                        </p:cTn>
                                        <p:tgtEl>
                                          <p:spTgt spid="4">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1000">
                                          <p:stCondLst>
                                            <p:cond delay="0"/>
                                          </p:stCondLst>
                                        </p:cTn>
                                        <p:tgtEl>
                                          <p:spTgt spid="4">
                                            <p:txEl>
                                              <p:pRg st="10" end="1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fade">
                                      <p:cBhvr>
                                        <p:cTn id="43" dur="1000">
                                          <p:stCondLst>
                                            <p:cond delay="0"/>
                                          </p:stCondLst>
                                        </p:cTn>
                                        <p:tgtEl>
                                          <p:spTgt spid="4">
                                            <p:txEl>
                                              <p:pRg st="11" end="1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Effect transition="in" filter="fade">
                                      <p:cBhvr>
                                        <p:cTn id="46" dur="1000">
                                          <p:stCondLst>
                                            <p:cond delay="0"/>
                                          </p:stCondLst>
                                        </p:cTn>
                                        <p:tgtEl>
                                          <p:spTgt spid="4">
                                            <p:txEl>
                                              <p:pRg st="12" end="12"/>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Effect transition="in" filter="fade">
                                      <p:cBhvr>
                                        <p:cTn id="49" dur="1000">
                                          <p:stCondLst>
                                            <p:cond delay="0"/>
                                          </p:stCondLst>
                                        </p:cTn>
                                        <p:tgtEl>
                                          <p:spTgt spid="4">
                                            <p:txEl>
                                              <p:pRg st="13" end="13"/>
                                            </p:txEl>
                                          </p:spTgt>
                                        </p:tgtEl>
                                      </p:cBhvr>
                                    </p:animEffect>
                                  </p:childTnLst>
                                </p:cTn>
                              </p:par>
                            </p:childTnLst>
                          </p:cTn>
                        </p:par>
                      </p:childTnLst>
                    </p:cTn>
                  </p:par>
                  <p:par>
                    <p:cTn id="50" fill="hold" nodeType="clickPar">
                      <p:stCondLst>
                        <p:cond delay="indefinite"/>
                        <p:cond evt="onBegin" delay="0">
                          <p:tn val="49"/>
                        </p:cond>
                      </p:stCondLst>
                      <p:childTnLst>
                        <p:par>
                          <p:cTn id="51" fill="hold" nodeType="after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
                                            <p:txEl>
                                              <p:pRg st="14" end="14"/>
                                            </p:txEl>
                                          </p:spTgt>
                                        </p:tgtEl>
                                        <p:attrNameLst>
                                          <p:attrName>style.visibility</p:attrName>
                                        </p:attrNameLst>
                                      </p:cBhvr>
                                      <p:to>
                                        <p:strVal val="visible"/>
                                      </p:to>
                                    </p:set>
                                    <p:animEffect transition="in" filter="fade">
                                      <p:cBhvr>
                                        <p:cTn id="54" dur="1000">
                                          <p:stCondLst>
                                            <p:cond delay="0"/>
                                          </p:stCondLst>
                                        </p:cTn>
                                        <p:tgtEl>
                                          <p:spTgt spid="4">
                                            <p:txEl>
                                              <p:pRg st="14" end="14"/>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xEl>
                                              <p:pRg st="15" end="15"/>
                                            </p:txEl>
                                          </p:spTgt>
                                        </p:tgtEl>
                                        <p:attrNameLst>
                                          <p:attrName>style.visibility</p:attrName>
                                        </p:attrNameLst>
                                      </p:cBhvr>
                                      <p:to>
                                        <p:strVal val="visible"/>
                                      </p:to>
                                    </p:set>
                                    <p:animEffect transition="in" filter="fade">
                                      <p:cBhvr>
                                        <p:cTn id="57" dur="1000">
                                          <p:stCondLst>
                                            <p:cond delay="0"/>
                                          </p:stCondLst>
                                        </p:cTn>
                                        <p:tgtEl>
                                          <p:spTgt spid="4">
                                            <p:txEl>
                                              <p:pRg st="15" end="15"/>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
                                            <p:txEl>
                                              <p:pRg st="16" end="16"/>
                                            </p:txEl>
                                          </p:spTgt>
                                        </p:tgtEl>
                                        <p:attrNameLst>
                                          <p:attrName>style.visibility</p:attrName>
                                        </p:attrNameLst>
                                      </p:cBhvr>
                                      <p:to>
                                        <p:strVal val="visible"/>
                                      </p:to>
                                    </p:set>
                                    <p:animEffect transition="in" filter="fade">
                                      <p:cBhvr>
                                        <p:cTn id="60" dur="1000">
                                          <p:stCondLst>
                                            <p:cond delay="0"/>
                                          </p:stCondLst>
                                        </p:cTn>
                                        <p:tgtEl>
                                          <p:spTgt spid="4">
                                            <p:txEl>
                                              <p:pRg st="16" end="16"/>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
                                            <p:txEl>
                                              <p:pRg st="17" end="17"/>
                                            </p:txEl>
                                          </p:spTgt>
                                        </p:tgtEl>
                                        <p:attrNameLst>
                                          <p:attrName>style.visibility</p:attrName>
                                        </p:attrNameLst>
                                      </p:cBhvr>
                                      <p:to>
                                        <p:strVal val="visible"/>
                                      </p:to>
                                    </p:set>
                                    <p:animEffect transition="in" filter="fade">
                                      <p:cBhvr>
                                        <p:cTn id="63" dur="1000">
                                          <p:stCondLst>
                                            <p:cond delay="0"/>
                                          </p:stCondLst>
                                        </p:cTn>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304800" y="365125"/>
            <a:ext cx="8210550" cy="685800"/>
          </a:xfrm>
        </p:spPr>
        <p:txBody>
          <a:bodyPr/>
          <a:lstStyle/>
          <a:p>
            <a:r>
              <a:rPr lang="en-US" sz="3200" smtClean="0"/>
              <a:t>CMMI also defines a set of five generic goals</a:t>
            </a:r>
            <a:endParaRPr lang="en-US" sz="3200"/>
          </a:p>
        </p:txBody>
      </p:sp>
      <p:sp>
        <p:nvSpPr>
          <p:cNvPr id="3" name="Content Placeholder 2"/>
          <p:cNvSpPr>
            <a:spLocks noGrp="1"/>
          </p:cNvSpPr>
          <p:nvPr>
            <p:ph idx="1"/>
          </p:nvPr>
        </p:nvSpPr>
        <p:spPr/>
        <p:txBody>
          <a:bodyPr/>
          <a:lstStyle/>
          <a:p>
            <a:pPr>
              <a:buNone/>
            </a:pPr>
            <a:r>
              <a:rPr lang="en-US" sz="2200" smtClean="0"/>
              <a:t>  The generic goals (GG) and practices (GP) for the project planning process area are:</a:t>
            </a:r>
          </a:p>
          <a:p>
            <a:r>
              <a:rPr lang="en-US" sz="2200" smtClean="0"/>
              <a:t>GG 1 Achieve Specific Goals</a:t>
            </a:r>
          </a:p>
          <a:p>
            <a:pPr lvl="1"/>
            <a:r>
              <a:rPr lang="en-US" sz="1800" smtClean="0"/>
              <a:t>GP 1.1 Perform Base Practices</a:t>
            </a:r>
          </a:p>
          <a:p>
            <a:r>
              <a:rPr lang="en-US" sz="2200" smtClean="0"/>
              <a:t>GG 2 Institutionalize a Managed Process</a:t>
            </a:r>
          </a:p>
          <a:p>
            <a:pPr lvl="1"/>
            <a:r>
              <a:rPr lang="en-US" sz="1800" smtClean="0"/>
              <a:t>GP 2.1 Establish an Organizational Policy</a:t>
            </a:r>
          </a:p>
          <a:p>
            <a:pPr lvl="1"/>
            <a:r>
              <a:rPr lang="en-US" sz="1800" smtClean="0"/>
              <a:t>GP 2.2 Plan the Process</a:t>
            </a:r>
          </a:p>
          <a:p>
            <a:pPr lvl="1"/>
            <a:r>
              <a:rPr lang="en-US" sz="1800" smtClean="0"/>
              <a:t>GP 2.3 Provide Resources</a:t>
            </a:r>
          </a:p>
          <a:p>
            <a:pPr lvl="1"/>
            <a:r>
              <a:rPr lang="en-US" sz="1800" smtClean="0"/>
              <a:t>GP 2.4 Assign Responsibility</a:t>
            </a:r>
          </a:p>
          <a:p>
            <a:pPr lvl="1"/>
            <a:r>
              <a:rPr lang="en-US" sz="1800" smtClean="0"/>
              <a:t>GP 2.5 Train People</a:t>
            </a:r>
          </a:p>
          <a:p>
            <a:pPr lvl="1"/>
            <a:r>
              <a:rPr lang="en-US" sz="1800" smtClean="0"/>
              <a:t>GP 2.6 Manage Configurations</a:t>
            </a:r>
          </a:p>
          <a:p>
            <a:pPr lvl="1"/>
            <a:r>
              <a:rPr lang="en-US" sz="1800" smtClean="0"/>
              <a:t>GP 2.7 Identify and Involve Relevant Stakeholders</a:t>
            </a:r>
          </a:p>
          <a:p>
            <a:pPr lvl="1"/>
            <a:r>
              <a:rPr lang="en-US" sz="1800" smtClean="0"/>
              <a:t>GP 2.8 Monitor and Control the Process</a:t>
            </a:r>
          </a:p>
          <a:p>
            <a:pPr lvl="1"/>
            <a:r>
              <a:rPr lang="en-US" sz="1800" smtClean="0"/>
              <a:t>GP 2.9 Objectively Evaluate Adherence</a:t>
            </a:r>
          </a:p>
          <a:p>
            <a:pPr lvl="1"/>
            <a:r>
              <a:rPr lang="en-US" sz="1800" smtClean="0"/>
              <a:t>GP 2.10 Review Status with Higher-Level Management</a:t>
            </a:r>
            <a:endParaRPr lang="en-US" sz="1800"/>
          </a:p>
        </p:txBody>
      </p:sp>
    </p:spTree>
  </p:cSld>
  <p:clrMapOvr>
    <a:masterClrMapping/>
  </p:clrMapOvr>
  <p:transition/>
  <p:timing/>
</p:sld>
</file>

<file path=ppt/slides/slide14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628650" y="838201"/>
            <a:ext cx="7886700" cy="5338764"/>
          </a:xfrm>
        </p:spPr>
        <p:txBody>
          <a:bodyPr/>
          <a:lstStyle/>
          <a:p>
            <a:pPr marL="609600" indent="-609600">
              <a:lnSpc>
                <a:spcPct val="80000"/>
              </a:lnSpc>
              <a:buNone/>
            </a:pPr>
            <a:endParaRPr lang="en-US" sz="1800" b="1" smtClean="0"/>
          </a:p>
          <a:p>
            <a:pPr marL="609600" indent="-609600">
              <a:lnSpc>
                <a:spcPct val="80000"/>
              </a:lnSpc>
            </a:pPr>
            <a:r>
              <a:rPr lang="en-US" sz="2200" smtClean="0"/>
              <a:t>GG 3 Institutionalize a Defined Process</a:t>
            </a:r>
          </a:p>
          <a:p>
            <a:pPr marL="1066800" lvl="1" indent="-609600">
              <a:lnSpc>
                <a:spcPct val="80000"/>
              </a:lnSpc>
            </a:pPr>
            <a:r>
              <a:rPr lang="en-US" sz="1800" smtClean="0"/>
              <a:t>GP 3.1 Establish a Defined Process</a:t>
            </a:r>
          </a:p>
          <a:p>
            <a:pPr marL="1066800" lvl="1" indent="-609600">
              <a:lnSpc>
                <a:spcPct val="80000"/>
              </a:lnSpc>
            </a:pPr>
            <a:r>
              <a:rPr lang="en-US" sz="1800" smtClean="0"/>
              <a:t>GP 3.2 Collect Improvement Information</a:t>
            </a:r>
          </a:p>
          <a:p>
            <a:pPr marL="609600" indent="-609600">
              <a:lnSpc>
                <a:spcPct val="80000"/>
              </a:lnSpc>
            </a:pPr>
            <a:r>
              <a:rPr lang="en-US" sz="2200" smtClean="0"/>
              <a:t>GG 4 Institutionalize a Quantitatively Managed Process</a:t>
            </a:r>
          </a:p>
          <a:p>
            <a:pPr marL="1066800" lvl="1" indent="-609600">
              <a:lnSpc>
                <a:spcPct val="80000"/>
              </a:lnSpc>
            </a:pPr>
            <a:r>
              <a:rPr lang="en-US" sz="1800" smtClean="0"/>
              <a:t>GP 4.1 Establish Quantitative Objectives for the Process</a:t>
            </a:r>
          </a:p>
          <a:p>
            <a:pPr marL="1066800" lvl="1" indent="-609600">
              <a:lnSpc>
                <a:spcPct val="80000"/>
              </a:lnSpc>
            </a:pPr>
            <a:r>
              <a:rPr lang="en-US" sz="1800" smtClean="0"/>
              <a:t>GP 4.2 Stabilize Subprocess Performance</a:t>
            </a:r>
          </a:p>
          <a:p>
            <a:pPr marL="609600" indent="-609600">
              <a:lnSpc>
                <a:spcPct val="80000"/>
              </a:lnSpc>
            </a:pPr>
            <a:r>
              <a:rPr lang="en-US" sz="2200" smtClean="0"/>
              <a:t>GG 5 Institutionalize an Optimizing Process</a:t>
            </a:r>
          </a:p>
          <a:p>
            <a:pPr marL="1066800" lvl="1" indent="-609600">
              <a:lnSpc>
                <a:spcPct val="80000"/>
              </a:lnSpc>
            </a:pPr>
            <a:r>
              <a:rPr lang="en-US" sz="1800" smtClean="0"/>
              <a:t>GP 5.1 Ensure Continuous Process Improvement</a:t>
            </a:r>
          </a:p>
          <a:p>
            <a:pPr marL="1066800" lvl="1" indent="-609600">
              <a:lnSpc>
                <a:spcPct val="80000"/>
              </a:lnSpc>
            </a:pPr>
            <a:r>
              <a:rPr lang="en-US" sz="1800" smtClean="0"/>
              <a:t>GP 5.2 Correct Root Causes of Problems</a:t>
            </a:r>
            <a:endParaRPr lang="en-US" sz="1800"/>
          </a:p>
        </p:txBody>
      </p:sp>
      <p:sp>
        <p:nvSpPr>
          <p:cNvPr id="4" name="Title 3"/>
          <p:cNvSpPr>
            <a:spLocks noGrp="1"/>
          </p:cNvSpPr>
          <p:nvPr>
            <p:ph type="title"/>
          </p:nvPr>
        </p:nvSpPr>
        <p:spPr/>
        <p:txBody>
          <a:bodyPr/>
          <a:lstStyle/>
          <a:p>
            <a:r>
              <a:rPr lang="en-US" smtClean="0"/>
              <a:t> </a:t>
            </a:r>
            <a:endParaRPr lang="en-US"/>
          </a:p>
        </p:txBody>
      </p:sp>
    </p:spTree>
  </p:cSld>
  <p:clrMapOvr>
    <a:masterClrMapping/>
  </p:clrMapOvr>
  <p:transition/>
  <p:timing/>
</p:sld>
</file>

<file path=ppt/slides/slide14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304800" y="365125"/>
            <a:ext cx="8210550" cy="685800"/>
          </a:xfrm>
        </p:spPr>
        <p:txBody>
          <a:bodyPr/>
          <a:lstStyle/>
          <a:p>
            <a:r>
              <a:rPr lang="en-US" sz="3200" b="1" smtClean="0"/>
              <a:t>Process area required to achieve a maturity Level</a:t>
            </a:r>
            <a:endParaRPr lang="en-US" sz="3200" b="1"/>
          </a:p>
        </p:txBody>
      </p:sp>
      <p:pic>
        <p:nvPicPr>
          <p:cNvPr id="7169" name="Picture 1"/>
          <p:cNvPicPr>
            <a:picLocks noGrp="1" noChangeAspect="1" noChangeArrowheads="1"/>
          </p:cNvPicPr>
          <p:nvPr>
            <p:ph idx="1"/>
          </p:nvPr>
        </p:nvPicPr>
        <p:blipFill>
          <a:blip r:embed="rId2"/>
          <a:stretch>
            <a:fillRect/>
          </a:stretch>
        </p:blipFill>
        <p:spPr bwMode="auto">
          <a:xfrm>
            <a:off x="533400" y="1155700"/>
            <a:ext cx="7924800" cy="5321300"/>
          </a:xfrm>
          <a:prstGeom prst="rect">
            <a:avLst/>
          </a:prstGeom>
          <a:noFill/>
          <a:ln w="9525">
            <a:noFill/>
            <a:miter lim="800000"/>
          </a:ln>
          <a:effectLst/>
        </p:spPr>
      </p:pic>
    </p:spTree>
  </p:cSld>
  <p:clrMapOvr>
    <a:masterClrMapping/>
  </p:clrMapOvr>
  <p:transition/>
  <p:timing/>
</p:sld>
</file>

<file path=ppt/slides/slide14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304800" y="365125"/>
            <a:ext cx="8210550" cy="685800"/>
          </a:xfrm>
        </p:spPr>
        <p:txBody>
          <a:bodyPr/>
          <a:lstStyle/>
          <a:p>
            <a:r>
              <a:rPr lang="en-US" sz="3200" b="1" smtClean="0"/>
              <a:t>Six Sigma for Software Engineering</a:t>
            </a:r>
            <a:endParaRPr lang="en-US" sz="3200" b="1"/>
          </a:p>
        </p:txBody>
      </p:sp>
      <p:sp>
        <p:nvSpPr>
          <p:cNvPr id="3" name="Content Placeholder 2"/>
          <p:cNvSpPr>
            <a:spLocks noGrp="1"/>
          </p:cNvSpPr>
          <p:nvPr>
            <p:ph idx="1"/>
          </p:nvPr>
        </p:nvSpPr>
        <p:spPr/>
        <p:txBody>
          <a:bodyPr/>
          <a:lstStyle/>
          <a:p>
            <a:r>
              <a:rPr lang="en-US" smtClean="0"/>
              <a:t>Six Sigma is the most widely used strategy for statistical quality assurance in industry today.</a:t>
            </a:r>
          </a:p>
          <a:p>
            <a:r>
              <a:rPr lang="en-US" smtClean="0"/>
              <a:t>the Six Sigma strategy “is a rigorous and disciplined methodology that uses data and statistical analysis to measure and improve a company’s operational performance by identifying and eliminating defects’ in manufacturing and service-related processes”.</a:t>
            </a:r>
          </a:p>
          <a:p>
            <a:r>
              <a:rPr lang="en-US" smtClean="0"/>
              <a:t>The term Six Sigma is derived from six standard deviations—3.4 instances (defects) per million occurrences—implying an extremely high quality standard</a:t>
            </a:r>
            <a:endParaRPr lang="en-US"/>
          </a:p>
        </p:txBody>
      </p:sp>
    </p:spTree>
  </p:cSld>
  <p:clrMapOvr>
    <a:masterClrMapping/>
  </p:clrMapOvr>
  <p:transition/>
  <p:timing/>
</p:sld>
</file>

<file path=ppt/slides/slide14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 </a:t>
            </a:r>
            <a:endParaRPr lang="en-US"/>
          </a:p>
        </p:txBody>
      </p:sp>
      <p:pic>
        <p:nvPicPr>
          <p:cNvPr id="1026" name="Picture 2" descr="C:\Users\HP\Desktop\6sigmachart1.jpg"/>
          <p:cNvPicPr>
            <a:picLocks noGrp="1" noChangeAspect="1" noChangeArrowheads="1"/>
          </p:cNvPicPr>
          <p:nvPr>
            <p:ph idx="1"/>
          </p:nvPr>
        </p:nvPicPr>
        <p:blipFill>
          <a:blip r:embed="rId2"/>
          <a:stretch>
            <a:fillRect/>
          </a:stretch>
        </p:blipFill>
        <p:spPr bwMode="auto">
          <a:xfrm>
            <a:off x="457200" y="685800"/>
            <a:ext cx="7924800" cy="5334000"/>
          </a:xfrm>
          <a:prstGeom prst="rect">
            <a:avLst/>
          </a:prstGeom>
          <a:noFill/>
        </p:spPr>
      </p:pic>
    </p:spTree>
  </p:cSld>
  <p:clrMapOvr>
    <a:masterClrMapping/>
  </p:clrMapOvr>
  <p:transition/>
  <p:timing/>
</p:sld>
</file>

<file path=ppt/slides/slide14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 </a:t>
            </a:r>
            <a:endParaRPr lang="en-US"/>
          </a:p>
        </p:txBody>
      </p:sp>
      <p:sp>
        <p:nvSpPr>
          <p:cNvPr id="3" name="Content Placeholder 2"/>
          <p:cNvSpPr>
            <a:spLocks noGrp="1"/>
          </p:cNvSpPr>
          <p:nvPr>
            <p:ph idx="1"/>
          </p:nvPr>
        </p:nvSpPr>
        <p:spPr>
          <a:xfrm>
            <a:off x="628650" y="609601"/>
            <a:ext cx="7886700" cy="5567364"/>
          </a:xfrm>
        </p:spPr>
        <p:txBody>
          <a:bodyPr/>
          <a:lstStyle/>
          <a:p>
            <a:pPr>
              <a:buNone/>
            </a:pPr>
            <a:r>
              <a:rPr lang="en-US" sz="2100" b="1" smtClean="0">
                <a:solidFill>
                  <a:srgbClr val="C00000"/>
                </a:solidFill>
              </a:rPr>
              <a:t>The Six Sigma methodology defines three core steps:</a:t>
            </a:r>
          </a:p>
          <a:p>
            <a:r>
              <a:rPr lang="en-US" sz="2100" smtClean="0"/>
              <a:t>Define customer requirements and deliverables and project goals via well defined methods of customer communication.</a:t>
            </a:r>
          </a:p>
          <a:p>
            <a:r>
              <a:rPr lang="en-US" sz="2100" smtClean="0"/>
              <a:t>Measure the existing process and its output to determine current quality performance (collect defect metrics).</a:t>
            </a:r>
          </a:p>
          <a:p>
            <a:r>
              <a:rPr lang="en-US" sz="2100" smtClean="0"/>
              <a:t>Analyze defect metrics and determine the vital few causes.</a:t>
            </a:r>
          </a:p>
          <a:p>
            <a:pPr>
              <a:buNone/>
            </a:pPr>
            <a:r>
              <a:rPr lang="en-US" sz="2200" b="1" smtClean="0">
                <a:solidFill>
                  <a:srgbClr val="C00000"/>
                </a:solidFill>
              </a:rPr>
              <a:t>If an existing software process is in place, but improvement is required, Six Sigma suggests two additional steps:</a:t>
            </a:r>
          </a:p>
          <a:p>
            <a:r>
              <a:rPr lang="en-US" sz="2400" smtClean="0"/>
              <a:t>Improve the process by eliminating the root causes of defects.</a:t>
            </a:r>
          </a:p>
          <a:p>
            <a:r>
              <a:rPr lang="en-US" sz="2400" smtClean="0"/>
              <a:t>Control the process to ensure that future work does not reintroduce the causes of defects.</a:t>
            </a:r>
          </a:p>
          <a:p>
            <a:r>
              <a:rPr lang="en-US" sz="2400" smtClean="0"/>
              <a:t>These core and additional steps are sometimes referred to as the DMAIC (define, measure, analyze, improve, and control) method.</a:t>
            </a:r>
          </a:p>
          <a:p>
            <a:endParaRPr lang="en-US" sz="2100" smtClean="0"/>
          </a:p>
        </p:txBody>
      </p:sp>
    </p:spTree>
  </p:cSld>
  <p:clrMapOvr>
    <a:masterClrMapping/>
  </p:clrMapOvr>
  <p:transition/>
  <p:timing/>
</p:sld>
</file>

<file path=ppt/slides/slide14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 </a:t>
            </a:r>
            <a:endParaRPr lang="en-US"/>
          </a:p>
        </p:txBody>
      </p:sp>
      <p:sp>
        <p:nvSpPr>
          <p:cNvPr id="3" name="Content Placeholder 2"/>
          <p:cNvSpPr>
            <a:spLocks noGrp="1"/>
          </p:cNvSpPr>
          <p:nvPr>
            <p:ph idx="1"/>
          </p:nvPr>
        </p:nvSpPr>
        <p:spPr/>
        <p:txBody>
          <a:bodyPr/>
          <a:lstStyle/>
          <a:p>
            <a:r>
              <a:rPr lang="en-US" sz="2200" b="1" smtClean="0">
                <a:solidFill>
                  <a:srgbClr val="C00000"/>
                </a:solidFill>
              </a:rPr>
              <a:t>If an organization is developing a software process (rather than improving an existing process), the core steps are augmented as follows:</a:t>
            </a:r>
          </a:p>
          <a:p>
            <a:r>
              <a:rPr lang="en-US" sz="2200" smtClean="0"/>
              <a:t>Design the process to (1) avoid the root causes of defects and (2) to meet customer requirements.</a:t>
            </a:r>
          </a:p>
          <a:p>
            <a:r>
              <a:rPr lang="en-US" sz="2200" smtClean="0"/>
              <a:t>Verify that the process model will, in fact, avoid defects and meet customer requirements.</a:t>
            </a:r>
          </a:p>
          <a:p>
            <a:pPr>
              <a:buNone/>
            </a:pPr>
            <a:r>
              <a:rPr lang="en-US" sz="2200" smtClean="0"/>
              <a:t>	</a:t>
            </a:r>
          </a:p>
          <a:p>
            <a:pPr>
              <a:buNone/>
            </a:pPr>
            <a:r>
              <a:rPr lang="en-US" sz="2200" smtClean="0"/>
              <a:t>This variation is sometimes called the DMADV (define, measure, analyze, design, and verify) method.</a:t>
            </a:r>
          </a:p>
          <a:p>
            <a:endParaRPr lang="en-US"/>
          </a:p>
        </p:txBody>
      </p:sp>
    </p:spTree>
  </p:cSld>
  <p:clrMapOvr>
    <a:masterClrMapping/>
  </p:clrMapOvr>
  <p:transition/>
  <p:timing/>
</p:sld>
</file>

<file path=ppt/slides/slide14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Questions</a:t>
            </a:r>
            <a:endParaRPr lang="en-US"/>
          </a:p>
        </p:txBody>
      </p:sp>
      <p:sp>
        <p:nvSpPr>
          <p:cNvPr id="3" name="Content Placeholder 2"/>
          <p:cNvSpPr>
            <a:spLocks noGrp="1"/>
          </p:cNvSpPr>
          <p:nvPr>
            <p:ph idx="1"/>
          </p:nvPr>
        </p:nvSpPr>
        <p:spPr>
          <a:xfrm>
            <a:off x="533400" y="1676400"/>
            <a:ext cx="7886700" cy="3733800"/>
          </a:xfrm>
        </p:spPr>
        <p:txBody>
          <a:bodyPr/>
          <a:lstStyle/>
          <a:p>
            <a:r>
              <a:rPr lang="en-US" smtClean="0"/>
              <a:t>Distinguish CMMI and Six Sigma Method.</a:t>
            </a:r>
          </a:p>
          <a:p>
            <a:r>
              <a:rPr lang="en-US" smtClean="0"/>
              <a:t>Explain various levels of CMMI in detail.</a:t>
            </a:r>
          </a:p>
          <a:p>
            <a:r>
              <a:rPr lang="en-US" smtClean="0"/>
              <a:t>Explain the core and additional steps of Six sigma methodology.</a:t>
            </a:r>
          </a:p>
          <a:p>
            <a:r>
              <a:rPr lang="en-US" smtClean="0"/>
              <a:t>List out specific goals and associated specific practices defined in CMMI.</a:t>
            </a:r>
          </a:p>
          <a:p>
            <a:r>
              <a:rPr lang="en-US" smtClean="0"/>
              <a:t>List out generic goals and practices of CMMI.</a:t>
            </a:r>
            <a:endParaRPr lang="en-US" smtClean="0"/>
          </a:p>
          <a:p>
            <a:endParaRPr lang="en-US" smtClean="0"/>
          </a:p>
          <a:p>
            <a:endParaRPr lang="en-US"/>
          </a:p>
        </p:txBody>
      </p:sp>
    </p:spTree>
  </p:cSld>
  <p:clrMapOvr>
    <a:masterClrMapping/>
  </p:clrMapOvr>
  <p:transition/>
  <p:timing/>
</p:sld>
</file>

<file path=ppt/slides/slide14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Content Placeholder 2"/>
          <p:cNvSpPr txBox="1"/>
          <p:nvPr/>
        </p:nvSpPr>
        <p:spPr bwMode="auto">
          <a:xfrm>
            <a:off x="609600" y="609600"/>
            <a:ext cx="7886700" cy="5257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defRPr lang="en-US"/>
            </a:defPPr>
          </a:lstStyle>
          <a:p>
            <a:pPr algn="ctr" fontAlgn="base">
              <a:lnSpc>
                <a:spcPct val="200000"/>
              </a:lnSpc>
              <a:spcBef>
                <a:spcPts val="1000"/>
              </a:spcBef>
              <a:spcAft>
                <a:spcPct val="0"/>
              </a:spcAft>
              <a:defRPr/>
            </a:pPr>
            <a:r>
              <a:rPr lang="en-US" sz="3600" b="1" smtClean="0">
                <a:solidFill>
                  <a:srgbClr val="0066FF"/>
                </a:solidFill>
                <a:latin typeface="Arial" pitchFamily="34" charset="0"/>
                <a:cs typeface="Arial" pitchFamily="34" charset="0"/>
              </a:rPr>
              <a:t>19CS2211 - Software Engineering</a:t>
            </a:r>
          </a:p>
          <a:p>
            <a:pPr algn="ctr" fontAlgn="base">
              <a:lnSpc>
                <a:spcPct val="200000"/>
              </a:lnSpc>
              <a:spcBef>
                <a:spcPts val="1000"/>
              </a:spcBef>
              <a:spcAft>
                <a:spcPct val="0"/>
              </a:spcAft>
              <a:defRPr/>
            </a:pPr>
            <a:r>
              <a:rPr lang="en-US" sz="4400" smtClean="0">
                <a:solidFill>
                  <a:srgbClr val="002060"/>
                </a:solidFill>
                <a:latin typeface="Arial" pitchFamily="34" charset="0"/>
                <a:cs typeface="Arial" pitchFamily="34" charset="0"/>
              </a:rPr>
              <a:t> </a:t>
            </a:r>
            <a:r>
              <a:rPr lang="en-US" sz="4400" err="1" smtClean="0">
                <a:solidFill>
                  <a:srgbClr val="00CC00"/>
                </a:solidFill>
                <a:latin typeface="Arial" pitchFamily="34" charset="0"/>
                <a:cs typeface="Arial" pitchFamily="34" charset="0"/>
              </a:rPr>
              <a:t>J</a:t>
            </a:r>
            <a:r>
              <a:rPr lang="en-US" sz="4400" err="1" smtClean="0">
                <a:solidFill>
                  <a:srgbClr val="FF3300"/>
                </a:solidFill>
                <a:latin typeface="Arial" pitchFamily="34" charset="0"/>
                <a:cs typeface="Arial" pitchFamily="34" charset="0"/>
              </a:rPr>
              <a:t>Unit</a:t>
            </a:r>
            <a:endParaRPr kumimoji="0" lang="en-US" sz="4400" i="0" u="none" strike="noStrike" kern="1200" cap="none" spc="0" normalizeH="0" noProof="0" smtClean="0">
              <a:ln>
                <a:noFill/>
              </a:ln>
              <a:solidFill>
                <a:srgbClr val="FF3300"/>
              </a:solidFill>
              <a:effectLst/>
              <a:uLnTx/>
              <a:uFillTx/>
              <a:ea typeface="+mn-ea"/>
              <a:cs typeface="Times New Roman" pitchFamily="18" charset="0"/>
            </a:endParaRPr>
          </a:p>
        </p:txBody>
      </p:sp>
      <p:pic>
        <p:nvPicPr>
          <p:cNvPr id="1026" name="Picture 2"/>
          <p:cNvPicPr>
            <a:picLocks noChangeAspect="1" noChangeArrowheads="1"/>
          </p:cNvPicPr>
          <p:nvPr/>
        </p:nvPicPr>
        <p:blipFill>
          <a:blip r:embed="rId3"/>
          <a:stretch>
            <a:fillRect/>
          </a:stretch>
        </p:blipFill>
        <p:spPr bwMode="auto">
          <a:xfrm>
            <a:off x="2514600" y="5334000"/>
            <a:ext cx="4191000" cy="1014770"/>
          </a:xfrm>
          <a:prstGeom prst="rect">
            <a:avLst/>
          </a:prstGeom>
          <a:ln>
            <a:solidFill>
              <a:srgbClr val="FF3300"/>
            </a:solidFill>
          </a:ln>
          <a:effectLst>
            <a:outerShdw blurRad="292100" dist="139700" dir="2700000" algn="tl" rotWithShape="0">
              <a:srgbClr val="333333">
                <a:alpha val="65000"/>
              </a:srgbClr>
            </a:outerShdw>
          </a:effectLst>
        </p:spPr>
      </p:pic>
      <p:sp>
        <p:nvSpPr>
          <p:cNvPr id="5" name="Rounded Rectangle 4"/>
          <p:cNvSpPr/>
          <p:nvPr/>
        </p:nvSpPr>
        <p:spPr>
          <a:xfrm>
            <a:off x="2514600" y="3657600"/>
            <a:ext cx="3962400" cy="914400"/>
          </a:xfrm>
          <a:prstGeom prst="roundRect">
            <a:avLst/>
          </a:prstGeom>
          <a:solidFill>
            <a:srgbClr val="0066FF"/>
          </a:solidFill>
          <a:ln>
            <a:solidFill>
              <a:srgbClr val="0066FF"/>
            </a:solidFill>
          </a:ln>
          <a:effectLst>
            <a:innerShdw blurRad="63500" dist="50800" dir="13500000">
              <a:prstClr val="black">
                <a:alpha val="50000"/>
              </a:prstClr>
            </a:innerShdw>
            <a:reflection blurRad="6350" stA="50000" endA="300" endPos="38500" dist="50800" dir="5400000" sy="-100000" algn="bl" rotWithShape="0"/>
          </a:effectLst>
          <a:scene3d>
            <a:camera prst="isometricOffAxis1Right"/>
            <a:lightRig rig="threePt" dir="t"/>
          </a:scene3d>
        </p:spPr>
        <p:style>
          <a:lnRef idx="3">
            <a:schemeClr val="lt1"/>
          </a:lnRef>
          <a:fillRef idx="1">
            <a:schemeClr val="accent2"/>
          </a:fillRef>
          <a:effectRef idx="1">
            <a:schemeClr val="accent2"/>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4000" b="1" smtClean="0">
                <a:latin typeface="Arial" pitchFamily="34" charset="0"/>
                <a:cs typeface="Arial" pitchFamily="34" charset="0"/>
              </a:rPr>
              <a:t>Session 25</a:t>
            </a:r>
            <a:endParaRPr lang="en-US" sz="4000" b="1">
              <a:latin typeface="Arial" pitchFamily="34" charset="0"/>
              <a:cs typeface="Arial" pitchFamily="34" charset="0"/>
            </a:endParaRP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762000"/>
            <a:ext cx="8229600" cy="5257800"/>
          </a:xfrm>
        </p:spPr>
        <p:txBody>
          <a:bodyPr>
            <a:normAutofit fontScale="77500" lnSpcReduction="20000"/>
          </a:bodyPr>
          <a:lstStyle/>
          <a:p>
            <a:pPr algn="just">
              <a:buNone/>
            </a:pPr>
            <a:r>
              <a:rPr lang="en-US" smtClean="0">
                <a:solidFill>
                  <a:srgbClr val="FF3300"/>
                </a:solidFill>
              </a:rPr>
              <a:t>The integration process is performed in a series of five steps:</a:t>
            </a:r>
          </a:p>
          <a:p>
            <a:pPr algn="just">
              <a:buNone/>
            </a:pPr>
            <a:r>
              <a:rPr lang="en-US" smtClean="0"/>
              <a:t>1. The main control module is used as a test driver and stubs are substituted for all components directly subordinate to the main control module.</a:t>
            </a:r>
          </a:p>
          <a:p>
            <a:pPr algn="just">
              <a:buNone/>
            </a:pPr>
            <a:r>
              <a:rPr lang="en-US" smtClean="0"/>
              <a:t>2. Depending on the integration approach selected (i.e., depth or breadth first), subordinate stubs are replaced one at a time with actual components.</a:t>
            </a:r>
          </a:p>
          <a:p>
            <a:pPr algn="just">
              <a:buNone/>
            </a:pPr>
            <a:r>
              <a:rPr lang="en-US" smtClean="0"/>
              <a:t>3. Tests are conducted as each component is integrated.</a:t>
            </a:r>
          </a:p>
          <a:p>
            <a:pPr algn="just">
              <a:buNone/>
            </a:pPr>
            <a:r>
              <a:rPr lang="en-US" smtClean="0"/>
              <a:t>4. On completion of each set of tests, another stub is replaced with the real component.</a:t>
            </a:r>
          </a:p>
          <a:p>
            <a:pPr algn="just">
              <a:buNone/>
            </a:pPr>
            <a:r>
              <a:rPr lang="en-US" smtClean="0"/>
              <a:t>5. Regression testing (discussed later in this section) may be conducted to ensure that new errors have not been introduced.</a:t>
            </a:r>
          </a:p>
          <a:p>
            <a:pPr algn="just">
              <a:buNone/>
            </a:pPr>
            <a:r>
              <a:rPr lang="en-US" smtClean="0"/>
              <a:t>The process continues from step 2 until the entire program structure is built.</a:t>
            </a:r>
          </a:p>
          <a:p>
            <a:pPr algn="just">
              <a:buNone/>
            </a:pPr>
            <a:endParaRPr lang="en-US" smtClean="0"/>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15</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5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solidFill>
                  <a:srgbClr val="0066FF"/>
                </a:solidFill>
              </a:rPr>
              <a:t>Outline</a:t>
            </a:r>
            <a:endParaRPr lang="en-US">
              <a:solidFill>
                <a:srgbClr val="0066FF"/>
              </a:solidFill>
            </a:endParaRPr>
          </a:p>
        </p:txBody>
      </p:sp>
      <p:sp>
        <p:nvSpPr>
          <p:cNvPr id="3" name="Content Placeholder 2"/>
          <p:cNvSpPr>
            <a:spLocks noGrp="1"/>
          </p:cNvSpPr>
          <p:nvPr>
            <p:ph idx="1"/>
          </p:nvPr>
        </p:nvSpPr>
        <p:spPr/>
        <p:txBody>
          <a:bodyPr/>
          <a:lstStyle/>
          <a:p>
            <a:r>
              <a:rPr lang="en-US" sz="3600" smtClean="0">
                <a:solidFill>
                  <a:srgbClr val="FF0000"/>
                </a:solidFill>
              </a:rPr>
              <a:t>Agenda:</a:t>
            </a:r>
          </a:p>
          <a:p>
            <a:pPr lvl="1">
              <a:lnSpc>
                <a:spcPct val="200000"/>
              </a:lnSpc>
            </a:pPr>
            <a:r>
              <a:rPr lang="en-US" sz="3600" smtClean="0"/>
              <a:t> Junit Architecture</a:t>
            </a:r>
          </a:p>
          <a:p>
            <a:pPr lvl="1">
              <a:lnSpc>
                <a:spcPct val="200000"/>
              </a:lnSpc>
            </a:pPr>
            <a:r>
              <a:rPr lang="en-US" sz="3600" smtClean="0"/>
              <a:t> Test case</a:t>
            </a:r>
          </a:p>
          <a:p>
            <a:pPr lvl="1">
              <a:lnSpc>
                <a:spcPct val="200000"/>
              </a:lnSpc>
            </a:pPr>
            <a:r>
              <a:rPr lang="en-US" sz="3600" smtClean="0"/>
              <a:t> Assert methods</a:t>
            </a:r>
            <a:endParaRPr lang="en-US" sz="3600" smtClean="0"/>
          </a:p>
          <a:p>
            <a:endParaRPr lang="en-US" smtClean="0"/>
          </a:p>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150</a:t>
            </a:fld>
            <a:endParaRPr lang="en-US"/>
          </a:p>
        </p:txBody>
      </p:sp>
      <p:pic>
        <p:nvPicPr>
          <p:cNvPr id="5"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5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92162"/>
          </a:xfrm>
        </p:spPr>
        <p:txBody>
          <a:bodyPr>
            <a:normAutofit/>
          </a:bodyPr>
          <a:lstStyle/>
          <a:p>
            <a:r>
              <a:rPr lang="en-US" smtClean="0">
                <a:solidFill>
                  <a:srgbClr val="0070C0"/>
                </a:solidFill>
              </a:rPr>
              <a:t>History</a:t>
            </a:r>
            <a:endParaRPr lang="en-US">
              <a:solidFill>
                <a:srgbClr val="0070C0"/>
              </a:solidFill>
            </a:endParaRPr>
          </a:p>
        </p:txBody>
      </p:sp>
      <p:sp>
        <p:nvSpPr>
          <p:cNvPr id="3" name="Content Placeholder 2"/>
          <p:cNvSpPr>
            <a:spLocks noGrp="1"/>
          </p:cNvSpPr>
          <p:nvPr>
            <p:ph idx="1"/>
          </p:nvPr>
        </p:nvSpPr>
        <p:spPr>
          <a:xfrm>
            <a:off x="457200" y="1219200"/>
            <a:ext cx="8229600" cy="5135563"/>
          </a:xfrm>
        </p:spPr>
        <p:txBody>
          <a:bodyPr>
            <a:normAutofit fontScale="70000" lnSpcReduction="20000"/>
          </a:bodyPr>
          <a:lstStyle/>
          <a:p>
            <a:pPr>
              <a:lnSpc>
                <a:spcPct val="150000"/>
              </a:lnSpc>
            </a:pPr>
            <a:r>
              <a:rPr lang="en-US" smtClean="0"/>
              <a:t>Kent Beck developed the first xUnit automated test tool for Smalltalk in mid-90’s.</a:t>
            </a:r>
          </a:p>
          <a:p>
            <a:pPr>
              <a:lnSpc>
                <a:spcPct val="150000"/>
              </a:lnSpc>
            </a:pPr>
            <a:r>
              <a:rPr lang="en-US" smtClean="0"/>
              <a:t>Beck and Gamma (of design patterns Gang of Four) developed JUnit on a flight from Zurich to Washington, D.C.</a:t>
            </a:r>
          </a:p>
          <a:p>
            <a:pPr>
              <a:lnSpc>
                <a:spcPct val="150000"/>
              </a:lnSpc>
            </a:pPr>
            <a:r>
              <a:rPr lang="en-US" err="1" smtClean="0"/>
              <a:t>Junit has become the standard tool for Test-Driven Development in Java (see Junit.org)</a:t>
            </a:r>
          </a:p>
          <a:p>
            <a:pPr>
              <a:lnSpc>
                <a:spcPct val="150000"/>
              </a:lnSpc>
            </a:pPr>
            <a:r>
              <a:rPr lang="en-US" err="1" smtClean="0"/>
              <a:t>Junit test generators now part of many Java IDEs – Eclipse,  BlueJ, Jbuilder, DrJava</a:t>
            </a:r>
            <a:endParaRPr lang="en-US" smtClean="0"/>
          </a:p>
          <a:p>
            <a:pPr>
              <a:lnSpc>
                <a:spcPct val="150000"/>
              </a:lnSpc>
            </a:pPr>
            <a:r>
              <a:rPr lang="en-US" err="1" smtClean="0"/>
              <a:t>Xunit tools have since been developed for many other languages – Perl, C++, Python, Visual Basic, C#, …</a:t>
            </a:r>
            <a:endParaRPr lang="en-US" smtClean="0"/>
          </a:p>
          <a:p>
            <a:pPr>
              <a:lnSpc>
                <a:spcPct val="150000"/>
              </a:lnSpc>
            </a:pPr>
            <a:endParaRPr lang="en-US" smtClean="0"/>
          </a:p>
          <a:p>
            <a:pPr>
              <a:lnSpc>
                <a:spcPct val="150000"/>
              </a:lnSpc>
            </a:pPr>
            <a:endParaRPr lang="en-US" smtClean="0"/>
          </a:p>
          <a:p>
            <a:pPr>
              <a:lnSpc>
                <a:spcPct val="150000"/>
              </a:lnSpc>
            </a:pPr>
            <a:endParaRPr lang="en-US" smtClean="0">
              <a:solidFill>
                <a:srgbClr val="FF3300"/>
              </a:solidFill>
            </a:endParaRPr>
          </a:p>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151</a:t>
            </a:fld>
            <a:endParaRPr lang="en-US"/>
          </a:p>
        </p:txBody>
      </p:sp>
      <p:pic>
        <p:nvPicPr>
          <p:cNvPr id="5"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5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92162"/>
          </a:xfrm>
        </p:spPr>
        <p:txBody>
          <a:bodyPr/>
          <a:lstStyle/>
          <a:p>
            <a:r>
              <a:rPr lang="en-US" smtClean="0">
                <a:solidFill>
                  <a:srgbClr val="0066FF"/>
                </a:solidFill>
              </a:rPr>
              <a:t>Why create a test suite?</a:t>
            </a:r>
            <a:endParaRPr lang="en-US">
              <a:solidFill>
                <a:srgbClr val="0066FF"/>
              </a:solidFill>
            </a:endParaRPr>
          </a:p>
        </p:txBody>
      </p:sp>
      <p:sp>
        <p:nvSpPr>
          <p:cNvPr id="3" name="Content Placeholder 2"/>
          <p:cNvSpPr>
            <a:spLocks noGrp="1"/>
          </p:cNvSpPr>
          <p:nvPr>
            <p:ph idx="1"/>
          </p:nvPr>
        </p:nvSpPr>
        <p:spPr>
          <a:xfrm>
            <a:off x="457200" y="1066800"/>
            <a:ext cx="8229600" cy="5105400"/>
          </a:xfrm>
        </p:spPr>
        <p:txBody>
          <a:bodyPr>
            <a:normAutofit/>
          </a:bodyPr>
          <a:lstStyle/>
          <a:p>
            <a:r>
              <a:rPr lang="en-US" sz="2100" smtClean="0"/>
              <a:t>Obviously you have to test your code—right?</a:t>
            </a:r>
          </a:p>
          <a:p>
            <a:pPr lvl="1"/>
            <a:r>
              <a:rPr lang="en-US" sz="2000" smtClean="0"/>
              <a:t>You can do </a:t>
            </a:r>
            <a:r>
              <a:rPr lang="en-US" sz="2000" i="1" smtClean="0"/>
              <a:t>ad hoc</a:t>
            </a:r>
            <a:r>
              <a:rPr lang="en-US" sz="2000" smtClean="0"/>
              <a:t> testing (running whatever tests occur to you at the moment), or</a:t>
            </a:r>
          </a:p>
          <a:p>
            <a:pPr lvl="1"/>
            <a:r>
              <a:rPr lang="en-US" sz="2000" smtClean="0"/>
              <a:t>You can build a test suite (a thorough set of tests that can be run at any time)</a:t>
            </a:r>
          </a:p>
          <a:p>
            <a:r>
              <a:rPr lang="en-US" sz="2100" b="1" smtClean="0">
                <a:solidFill>
                  <a:srgbClr val="FF3300"/>
                </a:solidFill>
              </a:rPr>
              <a:t>Disadvantages of a test suite</a:t>
            </a:r>
          </a:p>
          <a:p>
            <a:pPr lvl="1"/>
            <a:r>
              <a:rPr lang="en-US" sz="2000" smtClean="0"/>
              <a:t>It’s a lot of extra programming</a:t>
            </a:r>
          </a:p>
          <a:p>
            <a:pPr lvl="2"/>
            <a:r>
              <a:rPr lang="en-US" sz="1800" smtClean="0"/>
              <a:t>True, but use of a good test framework can help quite a bit</a:t>
            </a:r>
          </a:p>
          <a:p>
            <a:pPr lvl="1"/>
            <a:r>
              <a:rPr lang="en-US" sz="2000" smtClean="0"/>
              <a:t>You don’t have time to do all that extra work</a:t>
            </a:r>
          </a:p>
          <a:p>
            <a:pPr lvl="2"/>
            <a:r>
              <a:rPr lang="en-US" sz="1800" i="1" smtClean="0"/>
              <a:t>False! </a:t>
            </a:r>
            <a:r>
              <a:rPr lang="en-US" sz="1800" smtClean="0"/>
              <a:t>Experiments repeatedly show that test suites reduce debugging time more than the amount spent building the test suite</a:t>
            </a:r>
          </a:p>
          <a:p>
            <a:r>
              <a:rPr lang="en-US" sz="2100" b="1" smtClean="0">
                <a:solidFill>
                  <a:srgbClr val="FF3300"/>
                </a:solidFill>
              </a:rPr>
              <a:t>Advantages of a test suite</a:t>
            </a:r>
          </a:p>
          <a:p>
            <a:pPr lvl="1"/>
            <a:r>
              <a:rPr lang="en-US" sz="2000" smtClean="0"/>
              <a:t>Reduces total number of bugs in delivered code</a:t>
            </a:r>
          </a:p>
          <a:p>
            <a:pPr lvl="1"/>
            <a:r>
              <a:rPr lang="en-US" sz="2000" smtClean="0"/>
              <a:t>Makes code much more maintainable and re-factorable</a:t>
            </a:r>
            <a:endParaRPr lang="en-US" sz="2000" smtClean="0"/>
          </a:p>
          <a:p>
            <a:pPr algn="just"/>
            <a:endParaRPr lang="en-US" smtClean="0"/>
          </a:p>
          <a:p>
            <a:endParaRPr lang="en-US" smtClean="0"/>
          </a:p>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152</a:t>
            </a:fld>
            <a:endParaRPr lang="en-US"/>
          </a:p>
        </p:txBody>
      </p:sp>
      <p:pic>
        <p:nvPicPr>
          <p:cNvPr id="5"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5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normAutofit/>
          </a:bodyPr>
          <a:lstStyle/>
          <a:p>
            <a:r>
              <a:rPr lang="en-US" err="1" smtClean="0">
                <a:solidFill>
                  <a:srgbClr val="0066FF"/>
                </a:solidFill>
              </a:rPr>
              <a:t>Junit – Basic Structure</a:t>
            </a:r>
            <a:endParaRPr lang="en-US">
              <a:solidFill>
                <a:srgbClr val="0066FF"/>
              </a:solidFill>
            </a:endParaRPr>
          </a:p>
        </p:txBody>
      </p:sp>
      <p:sp>
        <p:nvSpPr>
          <p:cNvPr id="4" name="Slide Number Placeholder 3"/>
          <p:cNvSpPr>
            <a:spLocks noGrp="1"/>
          </p:cNvSpPr>
          <p:nvPr>
            <p:ph type="sldNum" sz="quarter" idx="12"/>
          </p:nvPr>
        </p:nvSpPr>
        <p:spPr/>
        <p:txBody>
          <a:bodyPr/>
          <a:lstStyle/>
          <a:p>
            <a:fld id="{F8D25365-5F6A-452D-93C0-F7A4ED28E52B}" type="slidenum">
              <a:rPr lang="en-US" smtClean="0"/>
              <a:t>153</a:t>
            </a:fld>
            <a:endParaRPr lang="en-US"/>
          </a:p>
        </p:txBody>
      </p:sp>
      <p:pic>
        <p:nvPicPr>
          <p:cNvPr id="7"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pic>
        <p:nvPicPr>
          <p:cNvPr id="6" name="Content Placeholder 5" descr="JUnit5-basic model.png"/>
          <p:cNvPicPr>
            <a:picLocks noGrp="1" noChangeAspect="1"/>
          </p:cNvPicPr>
          <p:nvPr>
            <p:ph idx="1"/>
          </p:nvPr>
        </p:nvPicPr>
        <p:blipFill>
          <a:blip r:embed="rId3"/>
          <a:stretch>
            <a:fillRect/>
          </a:stretch>
        </p:blipFill>
        <p:spPr>
          <a:xfrm>
            <a:off x="1600200" y="2057400"/>
            <a:ext cx="6096000" cy="328705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sld>
</file>

<file path=ppt/slides/slide15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28600"/>
            <a:ext cx="8229600" cy="563562"/>
          </a:xfrm>
        </p:spPr>
        <p:txBody>
          <a:bodyPr>
            <a:noAutofit/>
          </a:bodyPr>
          <a:lstStyle/>
          <a:p>
            <a:r>
              <a:rPr lang="en-US" sz="3600" err="1" smtClean="0">
                <a:solidFill>
                  <a:srgbClr val="0066FF"/>
                </a:solidFill>
              </a:rPr>
              <a:t>Junit - Detailed Architectural Overview</a:t>
            </a:r>
            <a:endParaRPr lang="en-US" sz="3600">
              <a:solidFill>
                <a:srgbClr val="0066FF"/>
              </a:solidFill>
            </a:endParaRPr>
          </a:p>
        </p:txBody>
      </p:sp>
      <p:sp>
        <p:nvSpPr>
          <p:cNvPr id="4" name="Slide Number Placeholder 3"/>
          <p:cNvSpPr>
            <a:spLocks noGrp="1"/>
          </p:cNvSpPr>
          <p:nvPr>
            <p:ph type="sldNum" sz="quarter" idx="12"/>
          </p:nvPr>
        </p:nvSpPr>
        <p:spPr/>
        <p:txBody>
          <a:bodyPr/>
          <a:lstStyle/>
          <a:p>
            <a:fld id="{F8D25365-5F6A-452D-93C0-F7A4ED28E52B}" type="slidenum">
              <a:rPr lang="en-US" smtClean="0"/>
              <a:t>154</a:t>
            </a:fld>
            <a:endParaRPr lang="en-US"/>
          </a:p>
        </p:txBody>
      </p:sp>
      <p:pic>
        <p:nvPicPr>
          <p:cNvPr id="7"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pic>
        <p:nvPicPr>
          <p:cNvPr id="6" name="Content Placeholder 5" descr="JUnit5-detail model.png"/>
          <p:cNvPicPr>
            <a:picLocks noGrp="1" noChangeAspect="1"/>
          </p:cNvPicPr>
          <p:nvPr>
            <p:ph idx="1"/>
          </p:nvPr>
        </p:nvPicPr>
        <p:blipFill>
          <a:blip r:embed="rId3"/>
          <a:stretch>
            <a:fillRect/>
          </a:stretch>
        </p:blipFill>
        <p:spPr>
          <a:xfrm>
            <a:off x="1828800" y="990600"/>
            <a:ext cx="5943600" cy="537469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sld>
</file>

<file path=ppt/slides/slide15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solidFill>
                  <a:srgbClr val="0066FF"/>
                </a:solidFill>
              </a:rPr>
              <a:t>Architectural overview</a:t>
            </a:r>
            <a:endParaRPr lang="en-US">
              <a:solidFill>
                <a:srgbClr val="0066FF"/>
              </a:solidFill>
            </a:endParaRPr>
          </a:p>
        </p:txBody>
      </p:sp>
      <p:sp>
        <p:nvSpPr>
          <p:cNvPr id="4" name="Rectangle 3"/>
          <p:cNvSpPr>
            <a:spLocks noGrp="1" noChangeArrowheads="1"/>
          </p:cNvSpPr>
          <p:nvPr>
            <p:ph idx="1"/>
          </p:nvPr>
        </p:nvSpPr>
        <p:spPr>
          <a:xfrm>
            <a:off x="628650" y="1066801"/>
            <a:ext cx="3638550" cy="4952999"/>
          </a:xfrm>
        </p:spPr>
        <p:txBody>
          <a:bodyPr/>
          <a:lstStyle/>
          <a:p>
            <a:pPr>
              <a:lnSpc>
                <a:spcPct val="90000"/>
              </a:lnSpc>
            </a:pPr>
            <a:r>
              <a:rPr lang="en-US" sz="2200" err="1"/>
              <a:t>JUnit test framework is a package of classes that lets you write tests for each method, then easily run those tests</a:t>
            </a:r>
          </a:p>
          <a:p>
            <a:pPr>
              <a:lnSpc>
                <a:spcPct val="90000"/>
              </a:lnSpc>
            </a:pPr>
            <a:r>
              <a:rPr lang="en-US" sz="2200" b="1" err="1"/>
              <a:t>TestRunner</a:t>
            </a:r>
            <a:r>
              <a:rPr lang="en-US" sz="2200"/>
              <a:t> runs tests and reports </a:t>
            </a:r>
            <a:r>
              <a:rPr lang="en-US" sz="2200" b="1" err="1"/>
              <a:t>TestResult</a:t>
            </a:r>
            <a:r>
              <a:rPr lang="en-US" sz="2200" err="1"/>
              <a:t>s</a:t>
            </a:r>
            <a:endParaRPr lang="en-US" sz="2200"/>
          </a:p>
          <a:p>
            <a:pPr>
              <a:lnSpc>
                <a:spcPct val="90000"/>
              </a:lnSpc>
            </a:pPr>
            <a:r>
              <a:rPr lang="en-US" sz="2200"/>
              <a:t>You test your class by  extending abstract class </a:t>
            </a:r>
            <a:br>
              <a:rPr lang="en-US" sz="2200"/>
            </a:br>
            <a:r>
              <a:rPr lang="en-US" sz="2200" b="1" i="1" err="1"/>
              <a:t>TestCase</a:t>
            </a:r>
            <a:r>
              <a:rPr lang="en-US" sz="2200"/>
              <a:t> </a:t>
            </a:r>
          </a:p>
          <a:p>
            <a:pPr>
              <a:lnSpc>
                <a:spcPct val="90000"/>
              </a:lnSpc>
            </a:pPr>
            <a:r>
              <a:rPr lang="en-US" sz="2200"/>
              <a:t>To write test cases, you need to know and understand the </a:t>
            </a:r>
            <a:br>
              <a:rPr lang="en-US" sz="2200"/>
            </a:br>
            <a:r>
              <a:rPr lang="en-US" sz="2200" b="1"/>
              <a:t>Assert</a:t>
            </a:r>
            <a:r>
              <a:rPr lang="en-US" sz="2200"/>
              <a:t> class</a:t>
            </a:r>
          </a:p>
        </p:txBody>
      </p:sp>
      <p:pic>
        <p:nvPicPr>
          <p:cNvPr id="5" name="Picture 4" descr="junitframework"/>
          <p:cNvPicPr>
            <a:picLocks noChangeAspect="1" noChangeArrowheads="1"/>
          </p:cNvPicPr>
          <p:nvPr/>
        </p:nvPicPr>
        <p:blipFill>
          <a:blip r:embed="rId2"/>
          <a:stretch>
            <a:fillRect/>
          </a:stretch>
        </p:blipFill>
        <p:spPr>
          <a:xfrm>
            <a:off x="4267200" y="1066800"/>
            <a:ext cx="4572000" cy="49530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stCondLst>
                                            <p:cond delay="0"/>
                                          </p:stCondLst>
                                        </p:cTn>
                                        <p:tgtEl>
                                          <p:spTgt spid="4">
                                            <p:txEl>
                                              <p:pRg st="0" end="0"/>
                                            </p:txEl>
                                          </p:spTgt>
                                        </p:tgtEl>
                                      </p:cBhvr>
                                    </p:animEffect>
                                  </p:childTnLst>
                                </p:cTn>
                              </p:par>
                            </p:childTnLst>
                          </p:cTn>
                        </p:par>
                      </p:childTnLst>
                    </p:cTn>
                  </p:par>
                  <p:par>
                    <p:cTn id="8" fill="hold" nodeType="clickPar">
                      <p:stCondLst>
                        <p:cond delay="indefinite"/>
                        <p:cond evt="onBegin" delay="0">
                          <p:tn val="7"/>
                        </p:cond>
                      </p:stCondLst>
                      <p:childTnLst>
                        <p:par>
                          <p:cTn id="9" fill="hold" nodeType="after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stCondLst>
                                            <p:cond delay="0"/>
                                          </p:stCondLst>
                                        </p:cTn>
                                        <p:tgtEl>
                                          <p:spTgt spid="4">
                                            <p:txEl>
                                              <p:pRg st="1" end="1"/>
                                            </p:txEl>
                                          </p:spTgt>
                                        </p:tgtEl>
                                      </p:cBhvr>
                                    </p:animEffect>
                                  </p:childTnLst>
                                </p:cTn>
                              </p:par>
                            </p:childTnLst>
                          </p:cTn>
                        </p:par>
                      </p:childTnLst>
                    </p:cTn>
                  </p:par>
                  <p:par>
                    <p:cTn id="13" fill="hold" nodeType="clickPar">
                      <p:stCondLst>
                        <p:cond delay="indefinite"/>
                        <p:cond evt="onBegin" delay="0">
                          <p:tn val="12"/>
                        </p:cond>
                      </p:stCondLst>
                      <p:childTnLst>
                        <p:par>
                          <p:cTn id="14" fill="hold" nodeType="after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stCondLst>
                                            <p:cond delay="0"/>
                                          </p:stCondLst>
                                        </p:cTn>
                                        <p:tgtEl>
                                          <p:spTgt spid="4">
                                            <p:txEl>
                                              <p:pRg st="2" end="2"/>
                                            </p:txEl>
                                          </p:spTgt>
                                        </p:tgtEl>
                                      </p:cBhvr>
                                    </p:animEffect>
                                  </p:childTnLst>
                                </p:cTn>
                              </p:par>
                            </p:childTnLst>
                          </p:cTn>
                        </p:par>
                      </p:childTnLst>
                    </p:cTn>
                  </p:par>
                  <p:par>
                    <p:cTn id="18" fill="hold" nodeType="clickPar">
                      <p:stCondLst>
                        <p:cond delay="indefinite"/>
                        <p:cond evt="onBegin" delay="0">
                          <p:tn val="17"/>
                        </p:cond>
                      </p:stCondLst>
                      <p:childTnLst>
                        <p:par>
                          <p:cTn id="19" fill="hold" nodeType="after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stCondLst>
                                            <p:cond delay="0"/>
                                          </p:stCondLst>
                                        </p:cTn>
                                        <p:tgtEl>
                                          <p:spTgt spid="4">
                                            <p:txEl>
                                              <p:pRg st="3" end="3"/>
                                            </p:txEl>
                                          </p:spTgt>
                                        </p:tgtEl>
                                      </p:cBhvr>
                                    </p:animEffect>
                                  </p:childTnLst>
                                </p:cTn>
                              </p:par>
                            </p:childTnLst>
                          </p:cTn>
                        </p:par>
                        <p:par>
                          <p:cTn id="23" fill="hold" nodeType="afterGroup">
                            <p:stCondLst>
                              <p:cond delay="500"/>
                            </p:stCondLst>
                            <p:childTnLst>
                              <p:par>
                                <p:cTn id="24" presetID="53"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92162"/>
          </a:xfrm>
        </p:spPr>
        <p:txBody>
          <a:bodyPr>
            <a:normAutofit/>
          </a:bodyPr>
          <a:lstStyle/>
          <a:p>
            <a:r>
              <a:rPr lang="en-US" smtClean="0">
                <a:solidFill>
                  <a:srgbClr val="0066FF"/>
                </a:solidFill>
              </a:rPr>
              <a:t>Writing a TestCase</a:t>
            </a:r>
            <a:endParaRPr lang="en-US">
              <a:solidFill>
                <a:srgbClr val="0066FF"/>
              </a:solidFill>
            </a:endParaRPr>
          </a:p>
        </p:txBody>
      </p:sp>
      <p:sp>
        <p:nvSpPr>
          <p:cNvPr id="4" name="Slide Number Placeholder 3"/>
          <p:cNvSpPr>
            <a:spLocks noGrp="1"/>
          </p:cNvSpPr>
          <p:nvPr>
            <p:ph type="sldNum" sz="quarter" idx="12"/>
          </p:nvPr>
        </p:nvSpPr>
        <p:spPr/>
        <p:txBody>
          <a:bodyPr/>
          <a:lstStyle/>
          <a:p>
            <a:fld id="{F8D25365-5F6A-452D-93C0-F7A4ED28E52B}" type="slidenum">
              <a:rPr lang="en-US" smtClean="0"/>
              <a:t>156</a:t>
            </a:fld>
            <a:endParaRPr lang="en-US"/>
          </a:p>
        </p:txBody>
      </p:sp>
      <p:pic>
        <p:nvPicPr>
          <p:cNvPr id="7"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
        <p:nvSpPr>
          <p:cNvPr id="10" name="Content Placeholder 9"/>
          <p:cNvSpPr>
            <a:spLocks noGrp="1"/>
          </p:cNvSpPr>
          <p:nvPr>
            <p:ph idx="1"/>
          </p:nvPr>
        </p:nvSpPr>
        <p:spPr>
          <a:xfrm>
            <a:off x="457200" y="1219200"/>
            <a:ext cx="8229600" cy="4906963"/>
          </a:xfrm>
        </p:spPr>
        <p:txBody>
          <a:bodyPr>
            <a:normAutofit fontScale="85000" lnSpcReduction="20000"/>
          </a:bodyPr>
          <a:lstStyle/>
          <a:p>
            <a:r>
              <a:rPr lang="en-US" smtClean="0"/>
              <a:t>To start using JUnit, create a subclass of TestCase, to which you add test methods</a:t>
            </a:r>
          </a:p>
          <a:p>
            <a:r>
              <a:rPr lang="en-US" smtClean="0"/>
              <a:t>Here’s a skeletal test class:</a:t>
            </a:r>
          </a:p>
          <a:p>
            <a:endParaRPr lang="en-US" smtClean="0"/>
          </a:p>
          <a:p>
            <a:pPr lvl="1">
              <a:buNone/>
            </a:pPr>
            <a:r>
              <a:rPr lang="en-US" smtClean="0">
                <a:solidFill>
                  <a:srgbClr val="0066FF"/>
                </a:solidFill>
              </a:rPr>
              <a:t>import junit.framework.TestCase;</a:t>
            </a:r>
          </a:p>
          <a:p>
            <a:pPr lvl="1">
              <a:buNone/>
            </a:pPr>
            <a:r>
              <a:rPr lang="en-US" smtClean="0">
                <a:solidFill>
                  <a:srgbClr val="0066FF"/>
                </a:solidFill>
              </a:rPr>
              <a:t>public class TestBowl extends TestCase {</a:t>
            </a:r>
          </a:p>
          <a:p>
            <a:pPr lvl="1">
              <a:buNone/>
            </a:pPr>
            <a:r>
              <a:rPr lang="en-US" smtClean="0">
                <a:solidFill>
                  <a:srgbClr val="0066FF"/>
                </a:solidFill>
              </a:rPr>
              <a:t>} //Test my class Bowl</a:t>
            </a:r>
          </a:p>
          <a:p>
            <a:endParaRPr lang="en-US" smtClean="0"/>
          </a:p>
          <a:p>
            <a:r>
              <a:rPr lang="en-US" smtClean="0"/>
              <a:t>Name of class is important – should be of the form TestMyClass or MyClassTest</a:t>
            </a:r>
            <a:endParaRPr lang="en-US" smtClean="0"/>
          </a:p>
          <a:p>
            <a:r>
              <a:rPr lang="en-US" smtClean="0"/>
              <a:t>This naming convention lets TestRunner automatically find your test classes</a:t>
            </a:r>
          </a:p>
          <a:p>
            <a:endParaRPr lang="en-US"/>
          </a:p>
        </p:txBody>
      </p:sp>
    </p:spTree>
  </p:cSld>
  <p:clrMapOvr>
    <a:masterClrMapping/>
  </p:clrMapOvr>
  <p:transition/>
  <p:timing/>
</p:sld>
</file>

<file path=ppt/slides/slide15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solidFill>
                  <a:srgbClr val="0066FF"/>
                </a:solidFill>
              </a:rPr>
              <a:t>Writing methods in TestCase</a:t>
            </a:r>
            <a:endParaRPr lang="en-US">
              <a:solidFill>
                <a:srgbClr val="0066FF"/>
              </a:solidFill>
            </a:endParaRPr>
          </a:p>
        </p:txBody>
      </p:sp>
      <p:sp>
        <p:nvSpPr>
          <p:cNvPr id="4" name="Slide Number Placeholder 3"/>
          <p:cNvSpPr>
            <a:spLocks noGrp="1"/>
          </p:cNvSpPr>
          <p:nvPr>
            <p:ph type="sldNum" sz="quarter" idx="12"/>
          </p:nvPr>
        </p:nvSpPr>
        <p:spPr/>
        <p:txBody>
          <a:bodyPr/>
          <a:lstStyle/>
          <a:p>
            <a:fld id="{F8D25365-5F6A-452D-93C0-F7A4ED28E52B}" type="slidenum">
              <a:rPr lang="en-US" smtClean="0"/>
              <a:t>157</a:t>
            </a:fld>
            <a:endParaRPr lang="en-US"/>
          </a:p>
        </p:txBody>
      </p:sp>
      <p:sp>
        <p:nvSpPr>
          <p:cNvPr id="5" name="Content Placeholder 4"/>
          <p:cNvSpPr>
            <a:spLocks noGrp="1"/>
          </p:cNvSpPr>
          <p:nvPr>
            <p:ph idx="1"/>
          </p:nvPr>
        </p:nvSpPr>
        <p:spPr>
          <a:xfrm>
            <a:off x="457200" y="990600"/>
            <a:ext cx="8229600" cy="5410200"/>
          </a:xfrm>
        </p:spPr>
        <p:txBody>
          <a:bodyPr>
            <a:normAutofit/>
          </a:bodyPr>
          <a:lstStyle/>
          <a:p>
            <a:pPr marL="609600" indent="-609600">
              <a:lnSpc>
                <a:spcPct val="80000"/>
              </a:lnSpc>
              <a:buNone/>
            </a:pPr>
            <a:r>
              <a:rPr lang="en-US" sz="1800" b="1" smtClean="0"/>
              <a:t>Pattern follows </a:t>
            </a:r>
            <a:r>
              <a:rPr lang="en-US" sz="1800" b="1" i="1" smtClean="0"/>
              <a:t>programming by contract</a:t>
            </a:r>
            <a:r>
              <a:rPr lang="en-US" sz="1800" b="1" smtClean="0"/>
              <a:t> paradigm:</a:t>
            </a:r>
          </a:p>
          <a:p>
            <a:pPr marL="990600" lvl="1" indent="-533400">
              <a:lnSpc>
                <a:spcPct val="80000"/>
              </a:lnSpc>
            </a:pPr>
            <a:r>
              <a:rPr lang="en-US" sz="1800" smtClean="0"/>
              <a:t>Set up </a:t>
            </a:r>
            <a:r>
              <a:rPr lang="en-US" sz="1800" b="1" smtClean="0"/>
              <a:t>preconditions</a:t>
            </a:r>
          </a:p>
          <a:p>
            <a:pPr marL="990600" lvl="1" indent="-533400">
              <a:lnSpc>
                <a:spcPct val="80000"/>
              </a:lnSpc>
            </a:pPr>
            <a:r>
              <a:rPr lang="en-US" sz="1800" smtClean="0"/>
              <a:t>Exercise functionality being tested</a:t>
            </a:r>
          </a:p>
          <a:p>
            <a:pPr marL="990600" lvl="1" indent="-533400">
              <a:lnSpc>
                <a:spcPct val="80000"/>
              </a:lnSpc>
            </a:pPr>
            <a:r>
              <a:rPr lang="en-US" sz="1800" smtClean="0"/>
              <a:t>Check </a:t>
            </a:r>
            <a:r>
              <a:rPr lang="en-US" sz="1800" b="1" err="1" smtClean="0"/>
              <a:t>postconditions</a:t>
            </a:r>
            <a:endParaRPr lang="en-US" sz="1800" b="1" smtClean="0"/>
          </a:p>
          <a:p>
            <a:pPr marL="990600" lvl="1" indent="-533400">
              <a:lnSpc>
                <a:spcPct val="80000"/>
              </a:lnSpc>
            </a:pPr>
            <a:endParaRPr lang="en-US" sz="1800" b="1" smtClean="0"/>
          </a:p>
          <a:p>
            <a:pPr marL="609600" indent="-609600">
              <a:lnSpc>
                <a:spcPct val="80000"/>
              </a:lnSpc>
              <a:buNone/>
            </a:pPr>
            <a:r>
              <a:rPr lang="en-US" sz="1800" b="1" smtClean="0"/>
              <a:t>Example:</a:t>
            </a:r>
          </a:p>
          <a:p>
            <a:pPr marL="609600" indent="-609600">
              <a:lnSpc>
                <a:spcPct val="80000"/>
              </a:lnSpc>
              <a:buFont typeface="Wingdings" panose="05000000000000000000" pitchFamily="2" charset="2"/>
              <a:buNone/>
            </a:pPr>
            <a:r>
              <a:rPr lang="en-US" sz="1800" smtClean="0"/>
              <a:t>	public void testEmptyList() {</a:t>
            </a:r>
          </a:p>
          <a:p>
            <a:pPr marL="609600" indent="-609600">
              <a:lnSpc>
                <a:spcPct val="80000"/>
              </a:lnSpc>
              <a:buFont typeface="Wingdings" panose="05000000000000000000" pitchFamily="2" charset="2"/>
              <a:buNone/>
            </a:pPr>
            <a:r>
              <a:rPr lang="en-US" sz="1800" smtClean="0"/>
              <a:t>		Bowl emptyBowl = new Bowl();</a:t>
            </a:r>
          </a:p>
          <a:p>
            <a:pPr marL="609600" indent="-609600">
              <a:lnSpc>
                <a:spcPct val="80000"/>
              </a:lnSpc>
              <a:buFont typeface="Wingdings" panose="05000000000000000000" pitchFamily="2" charset="2"/>
              <a:buNone/>
            </a:pPr>
            <a:r>
              <a:rPr lang="en-US" sz="1800" smtClean="0"/>
              <a:t>		assertEquals(“Size of an empty list should be zero.”, </a:t>
            </a:r>
          </a:p>
          <a:p>
            <a:pPr marL="609600" indent="-609600">
              <a:lnSpc>
                <a:spcPct val="80000"/>
              </a:lnSpc>
              <a:buFont typeface="Wingdings" panose="05000000000000000000" pitchFamily="2" charset="2"/>
              <a:buNone/>
            </a:pPr>
            <a:r>
              <a:rPr lang="en-US" sz="1800" smtClean="0"/>
              <a:t>			0, emptyList.size());</a:t>
            </a:r>
          </a:p>
          <a:p>
            <a:pPr marL="609600" indent="-609600">
              <a:lnSpc>
                <a:spcPct val="80000"/>
              </a:lnSpc>
              <a:buFont typeface="Wingdings" panose="05000000000000000000" pitchFamily="2" charset="2"/>
              <a:buNone/>
            </a:pPr>
            <a:r>
              <a:rPr lang="en-US" sz="1800" smtClean="0"/>
              <a:t>		assertTrue(“An empty bowl should report empty.”,			emptyBowl.isEmpty());</a:t>
            </a:r>
          </a:p>
          <a:p>
            <a:pPr marL="609600" indent="-609600">
              <a:lnSpc>
                <a:spcPct val="80000"/>
              </a:lnSpc>
              <a:buFont typeface="Wingdings" panose="05000000000000000000" pitchFamily="2" charset="2"/>
              <a:buNone/>
            </a:pPr>
            <a:r>
              <a:rPr lang="en-US" sz="1800" smtClean="0"/>
              <a:t>	}</a:t>
            </a:r>
          </a:p>
          <a:p>
            <a:pPr marL="609600" indent="-609600">
              <a:lnSpc>
                <a:spcPct val="80000"/>
              </a:lnSpc>
              <a:buFont typeface="Wingdings" panose="05000000000000000000" pitchFamily="2" charset="2"/>
              <a:buNone/>
            </a:pPr>
            <a:endParaRPr lang="en-US" sz="1800" smtClean="0"/>
          </a:p>
          <a:p>
            <a:pPr marL="609600" indent="-609600">
              <a:lnSpc>
                <a:spcPct val="80000"/>
              </a:lnSpc>
              <a:buNone/>
            </a:pPr>
            <a:r>
              <a:rPr lang="en-US" sz="1800" b="1" smtClean="0"/>
              <a:t>Things to notice:</a:t>
            </a:r>
          </a:p>
          <a:p>
            <a:pPr marL="990600" lvl="1" indent="-533400">
              <a:lnSpc>
                <a:spcPct val="80000"/>
              </a:lnSpc>
            </a:pPr>
            <a:r>
              <a:rPr lang="en-US" sz="1800" smtClean="0"/>
              <a:t>Specific method signature – public void </a:t>
            </a:r>
            <a:r>
              <a:rPr lang="en-US" sz="1800" b="1" i="1" err="1" smtClean="0"/>
              <a:t>test</a:t>
            </a:r>
            <a:r>
              <a:rPr lang="en-US" sz="1800" err="1" smtClean="0"/>
              <a:t>Whatever()</a:t>
            </a:r>
          </a:p>
          <a:p>
            <a:pPr marL="1371600" lvl="2" indent="-457200">
              <a:lnSpc>
                <a:spcPct val="80000"/>
              </a:lnSpc>
            </a:pPr>
            <a:r>
              <a:rPr lang="en-US" sz="1800" smtClean="0"/>
              <a:t>Allows them to be found and collected automatically by JUnit</a:t>
            </a:r>
            <a:endParaRPr lang="en-US" sz="1800" smtClean="0"/>
          </a:p>
          <a:p>
            <a:pPr marL="990600" lvl="1" indent="-533400">
              <a:lnSpc>
                <a:spcPct val="80000"/>
              </a:lnSpc>
            </a:pPr>
            <a:r>
              <a:rPr lang="en-US" sz="1800" smtClean="0"/>
              <a:t>Coding follows pattern</a:t>
            </a:r>
          </a:p>
          <a:p>
            <a:pPr marL="990600" lvl="1" indent="-533400">
              <a:lnSpc>
                <a:spcPct val="80000"/>
              </a:lnSpc>
            </a:pPr>
            <a:r>
              <a:rPr lang="en-US" sz="1800" smtClean="0"/>
              <a:t>Notice the assert-type calls…</a:t>
            </a:r>
            <a:endParaRPr lang="en-US" smtClean="0"/>
          </a:p>
          <a:p>
            <a:endParaRPr lang="en-US" sz="1800"/>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5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15962"/>
          </a:xfrm>
        </p:spPr>
        <p:txBody>
          <a:bodyPr>
            <a:noAutofit/>
          </a:bodyPr>
          <a:lstStyle/>
          <a:p>
            <a:r>
              <a:rPr lang="en-US" sz="3200" smtClean="0">
                <a:solidFill>
                  <a:srgbClr val="0066FF"/>
                </a:solidFill>
              </a:rPr>
              <a:t>Assert methods</a:t>
            </a:r>
            <a:endParaRPr lang="en-US" sz="3200">
              <a:solidFill>
                <a:srgbClr val="0066FF"/>
              </a:solidFill>
            </a:endParaRPr>
          </a:p>
        </p:txBody>
      </p:sp>
      <p:sp>
        <p:nvSpPr>
          <p:cNvPr id="4" name="Slide Number Placeholder 3"/>
          <p:cNvSpPr>
            <a:spLocks noGrp="1"/>
          </p:cNvSpPr>
          <p:nvPr>
            <p:ph type="sldNum" sz="quarter" idx="12"/>
          </p:nvPr>
        </p:nvSpPr>
        <p:spPr/>
        <p:txBody>
          <a:bodyPr/>
          <a:lstStyle/>
          <a:p>
            <a:fld id="{F8D25365-5F6A-452D-93C0-F7A4ED28E52B}" type="slidenum">
              <a:rPr lang="en-US" smtClean="0"/>
              <a:t>158</a:t>
            </a:fld>
            <a:endParaRPr lang="en-US"/>
          </a:p>
        </p:txBody>
      </p:sp>
      <p:sp>
        <p:nvSpPr>
          <p:cNvPr id="5" name="Content Placeholder 4"/>
          <p:cNvSpPr>
            <a:spLocks noGrp="1"/>
          </p:cNvSpPr>
          <p:nvPr>
            <p:ph idx="1"/>
          </p:nvPr>
        </p:nvSpPr>
        <p:spPr>
          <a:xfrm>
            <a:off x="457200" y="990600"/>
            <a:ext cx="8229600" cy="5257800"/>
          </a:xfrm>
        </p:spPr>
        <p:txBody>
          <a:bodyPr>
            <a:normAutofit/>
          </a:bodyPr>
          <a:lstStyle/>
          <a:p>
            <a:r>
              <a:rPr lang="en-US" sz="2600" smtClean="0"/>
              <a:t>Each assert method has parameters like these:  </a:t>
            </a:r>
            <a:br>
              <a:rPr lang="en-US" sz="2600" smtClean="0"/>
            </a:br>
            <a:r>
              <a:rPr lang="en-US" sz="2600" i="1" smtClean="0"/>
              <a:t>message, expected-value, actual-value</a:t>
            </a:r>
          </a:p>
          <a:p>
            <a:r>
              <a:rPr lang="en-US" sz="2600" smtClean="0"/>
              <a:t>Assert methods dealing with floating point numbers get an additional argument, a tolerance</a:t>
            </a:r>
          </a:p>
          <a:p>
            <a:r>
              <a:rPr lang="en-US" sz="2600" smtClean="0"/>
              <a:t>Each assert method has an equivalent version that does not take a message – however, this use is not recommended because:</a:t>
            </a:r>
          </a:p>
          <a:p>
            <a:pPr lvl="1"/>
            <a:r>
              <a:rPr lang="en-US" smtClean="0"/>
              <a:t>messages helps documents the tests</a:t>
            </a:r>
          </a:p>
          <a:p>
            <a:pPr lvl="1"/>
            <a:r>
              <a:rPr lang="en-US" smtClean="0"/>
              <a:t>messages provide additional information when reading failure logs</a:t>
            </a:r>
          </a:p>
          <a:p>
            <a:pPr>
              <a:buNone/>
            </a:pPr>
            <a:endParaRPr lang="en-US"/>
          </a:p>
        </p:txBody>
      </p:sp>
      <p:pic>
        <p:nvPicPr>
          <p:cNvPr id="6" name="Picture 2"/>
          <p:cNvPicPr>
            <a:picLocks noChangeAspect="1" noChangeArrowheads="1"/>
          </p:cNvPicPr>
          <p:nvPr/>
        </p:nvPicPr>
        <p:blipFill>
          <a:blip r:embed="rId3"/>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5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457200"/>
            <a:ext cx="8229600" cy="639762"/>
          </a:xfrm>
        </p:spPr>
        <p:txBody>
          <a:bodyPr>
            <a:normAutofit/>
          </a:bodyPr>
          <a:lstStyle/>
          <a:p>
            <a:r>
              <a:rPr lang="en-US" sz="3200" smtClean="0">
                <a:solidFill>
                  <a:srgbClr val="0066FF"/>
                </a:solidFill>
              </a:rPr>
              <a:t>Assert methods Cont…</a:t>
            </a:r>
            <a:endParaRPr lang="en-US" sz="3000">
              <a:solidFill>
                <a:srgbClr val="0066FF"/>
              </a:solidFill>
            </a:endParaRPr>
          </a:p>
        </p:txBody>
      </p:sp>
      <p:sp>
        <p:nvSpPr>
          <p:cNvPr id="4" name="Slide Number Placeholder 3"/>
          <p:cNvSpPr>
            <a:spLocks noGrp="1"/>
          </p:cNvSpPr>
          <p:nvPr>
            <p:ph type="sldNum" sz="quarter" idx="12"/>
          </p:nvPr>
        </p:nvSpPr>
        <p:spPr/>
        <p:txBody>
          <a:bodyPr/>
          <a:lstStyle/>
          <a:p>
            <a:fld id="{F8D25365-5F6A-452D-93C0-F7A4ED28E52B}" type="slidenum">
              <a:rPr lang="en-US" smtClean="0"/>
              <a:t>159</a:t>
            </a:fld>
            <a:endParaRPr lang="en-US"/>
          </a:p>
        </p:txBody>
      </p:sp>
      <p:pic>
        <p:nvPicPr>
          <p:cNvPr id="7"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
        <p:nvSpPr>
          <p:cNvPr id="8" name="Content Placeholder 7"/>
          <p:cNvSpPr>
            <a:spLocks noGrp="1"/>
          </p:cNvSpPr>
          <p:nvPr>
            <p:ph idx="1"/>
          </p:nvPr>
        </p:nvSpPr>
        <p:spPr>
          <a:xfrm>
            <a:off x="457200" y="1295400"/>
            <a:ext cx="8229600" cy="4830763"/>
          </a:xfrm>
        </p:spPr>
        <p:txBody>
          <a:bodyPr>
            <a:normAutofit fontScale="92500" lnSpcReduction="10000"/>
          </a:bodyPr>
          <a:lstStyle/>
          <a:p>
            <a:r>
              <a:rPr lang="en-US" err="1" smtClean="0"/>
              <a:t>assertTrue(String </a:t>
            </a:r>
            <a:r>
              <a:rPr lang="en-US" i="1" smtClean="0"/>
              <a:t>message</a:t>
            </a:r>
            <a:r>
              <a:rPr lang="en-US" smtClean="0"/>
              <a:t>, Boolean </a:t>
            </a:r>
            <a:r>
              <a:rPr lang="en-US" i="1" smtClean="0"/>
              <a:t>test</a:t>
            </a:r>
            <a:r>
              <a:rPr lang="en-US" smtClean="0"/>
              <a:t>)</a:t>
            </a:r>
          </a:p>
          <a:p>
            <a:r>
              <a:rPr lang="en-US" err="1" smtClean="0"/>
              <a:t>assertFalse(String </a:t>
            </a:r>
            <a:r>
              <a:rPr lang="en-US" i="1" smtClean="0"/>
              <a:t>message</a:t>
            </a:r>
            <a:r>
              <a:rPr lang="en-US" smtClean="0"/>
              <a:t>, Boolean </a:t>
            </a:r>
            <a:r>
              <a:rPr lang="en-US" i="1" smtClean="0"/>
              <a:t>test</a:t>
            </a:r>
            <a:r>
              <a:rPr lang="en-US" smtClean="0"/>
              <a:t>)</a:t>
            </a:r>
          </a:p>
          <a:p>
            <a:r>
              <a:rPr lang="en-US" err="1" smtClean="0"/>
              <a:t>assertNull(String </a:t>
            </a:r>
            <a:r>
              <a:rPr lang="en-US" i="1" smtClean="0"/>
              <a:t>message</a:t>
            </a:r>
            <a:r>
              <a:rPr lang="en-US" smtClean="0"/>
              <a:t>, Object </a:t>
            </a:r>
            <a:r>
              <a:rPr lang="en-US" i="1" err="1" smtClean="0"/>
              <a:t>object</a:t>
            </a:r>
            <a:r>
              <a:rPr lang="en-US" smtClean="0"/>
              <a:t>)</a:t>
            </a:r>
          </a:p>
          <a:p>
            <a:r>
              <a:rPr lang="en-US" err="1" smtClean="0"/>
              <a:t>assertNotNull(String </a:t>
            </a:r>
            <a:r>
              <a:rPr lang="en-US" i="1" smtClean="0"/>
              <a:t>message</a:t>
            </a:r>
            <a:r>
              <a:rPr lang="en-US" smtClean="0"/>
              <a:t>, Object </a:t>
            </a:r>
            <a:r>
              <a:rPr lang="en-US" i="1" err="1" smtClean="0"/>
              <a:t>object</a:t>
            </a:r>
            <a:r>
              <a:rPr lang="en-US" smtClean="0"/>
              <a:t>) </a:t>
            </a:r>
          </a:p>
          <a:p>
            <a:r>
              <a:rPr lang="en-US" err="1" smtClean="0"/>
              <a:t>assertEquals(String </a:t>
            </a:r>
            <a:r>
              <a:rPr lang="en-US" i="1" smtClean="0"/>
              <a:t>message</a:t>
            </a:r>
            <a:r>
              <a:rPr lang="en-US" smtClean="0"/>
              <a:t>, Object </a:t>
            </a:r>
            <a:r>
              <a:rPr lang="en-US" i="1" smtClean="0"/>
              <a:t>expected</a:t>
            </a:r>
            <a:r>
              <a:rPr lang="en-US" smtClean="0"/>
              <a:t>, Object </a:t>
            </a:r>
            <a:r>
              <a:rPr lang="en-US" i="1" smtClean="0"/>
              <a:t>actual</a:t>
            </a:r>
            <a:r>
              <a:rPr lang="en-US" smtClean="0"/>
              <a:t>) (uses equals method)</a:t>
            </a:r>
          </a:p>
          <a:p>
            <a:r>
              <a:rPr lang="en-US" err="1" smtClean="0"/>
              <a:t>assertSame(String </a:t>
            </a:r>
            <a:r>
              <a:rPr lang="en-US" i="1" smtClean="0"/>
              <a:t>message</a:t>
            </a:r>
            <a:r>
              <a:rPr lang="en-US" smtClean="0"/>
              <a:t>, Object </a:t>
            </a:r>
            <a:r>
              <a:rPr lang="en-US" i="1" smtClean="0"/>
              <a:t>expected</a:t>
            </a:r>
            <a:r>
              <a:rPr lang="en-US" smtClean="0"/>
              <a:t>, Object </a:t>
            </a:r>
            <a:r>
              <a:rPr lang="en-US" i="1" smtClean="0"/>
              <a:t>actual</a:t>
            </a:r>
            <a:r>
              <a:rPr lang="en-US" smtClean="0"/>
              <a:t>) (uses == operator)</a:t>
            </a:r>
          </a:p>
          <a:p>
            <a:r>
              <a:rPr lang="en-US" err="1" smtClean="0"/>
              <a:t>assertNotSame(String </a:t>
            </a:r>
            <a:r>
              <a:rPr lang="en-US" i="1" smtClean="0"/>
              <a:t>message</a:t>
            </a:r>
            <a:r>
              <a:rPr lang="en-US" smtClean="0"/>
              <a:t>, Object </a:t>
            </a:r>
            <a:r>
              <a:rPr lang="en-US" i="1" smtClean="0"/>
              <a:t>expected</a:t>
            </a:r>
            <a:r>
              <a:rPr lang="en-US" smtClean="0"/>
              <a:t>, Object </a:t>
            </a:r>
            <a:r>
              <a:rPr lang="en-US" i="1" smtClean="0"/>
              <a:t>actual</a:t>
            </a:r>
            <a:r>
              <a:rPr lang="en-US" smtClean="0"/>
              <a:t>)</a:t>
            </a:r>
          </a:p>
          <a:p>
            <a:endParaRPr lang="en-US"/>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609600"/>
            <a:ext cx="8229600" cy="5516563"/>
          </a:xfrm>
        </p:spPr>
        <p:txBody>
          <a:bodyPr>
            <a:normAutofit/>
          </a:bodyPr>
          <a:lstStyle/>
          <a:p>
            <a:r>
              <a:rPr lang="en-US" smtClean="0">
                <a:solidFill>
                  <a:srgbClr val="FF3300"/>
                </a:solidFill>
              </a:rPr>
              <a:t>Bottom-up integration:</a:t>
            </a:r>
          </a:p>
          <a:p>
            <a:pPr lvl="1"/>
            <a:r>
              <a:rPr lang="en-US" smtClean="0">
                <a:solidFill>
                  <a:schemeClr val="tx1"/>
                </a:solidFill>
              </a:rPr>
              <a:t>begins construction and testing with atomic modules (i.e., components at the lowest levels in the program structure).</a:t>
            </a:r>
            <a:br>
              <a:rPr lang="en-US" smtClean="0">
                <a:solidFill>
                  <a:schemeClr val="tx1"/>
                </a:solidFill>
              </a:rPr>
            </a:br>
            <a:r>
              <a:rPr lang="en-US" smtClean="0">
                <a:solidFill>
                  <a:schemeClr val="tx1"/>
                </a:solidFill>
              </a:rPr>
              <a:t>1. Low-level components are combined into clusters (sometimes called builds) that perform a specific software subfunction.</a:t>
            </a:r>
            <a:br>
              <a:rPr lang="en-US" smtClean="0">
                <a:solidFill>
                  <a:schemeClr val="tx1"/>
                </a:solidFill>
              </a:rPr>
            </a:br>
            <a:r>
              <a:rPr lang="en-US" smtClean="0">
                <a:solidFill>
                  <a:schemeClr val="tx1"/>
                </a:solidFill>
              </a:rPr>
              <a:t>2. A driver (a control program for testing) is written to coordinate test case input and output.</a:t>
            </a:r>
            <a:br>
              <a:rPr lang="en-US" smtClean="0">
                <a:solidFill>
                  <a:schemeClr val="tx1"/>
                </a:solidFill>
              </a:rPr>
            </a:br>
            <a:r>
              <a:rPr lang="en-US" smtClean="0">
                <a:solidFill>
                  <a:schemeClr val="tx1"/>
                </a:solidFill>
              </a:rPr>
              <a:t>3. The cluster is tested.</a:t>
            </a:r>
            <a:br>
              <a:rPr lang="en-US" smtClean="0">
                <a:solidFill>
                  <a:schemeClr val="tx1"/>
                </a:solidFill>
              </a:rPr>
            </a:br>
            <a:r>
              <a:rPr lang="en-US" smtClean="0">
                <a:solidFill>
                  <a:schemeClr val="tx1"/>
                </a:solidFill>
              </a:rPr>
              <a:t>4. Drivers are removed and clusters are combined moving upward in the program structure.</a:t>
            </a:r>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16</a:t>
            </a:fld>
            <a:endParaRPr lang="en-US"/>
          </a:p>
        </p:txBody>
      </p:sp>
      <p:pic>
        <p:nvPicPr>
          <p:cNvPr id="7"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6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smtClean="0">
                <a:solidFill>
                  <a:srgbClr val="0066FF"/>
                </a:solidFill>
              </a:rPr>
              <a:t>More stuff in test classes</a:t>
            </a:r>
            <a:endParaRPr lang="en-US" sz="4000">
              <a:solidFill>
                <a:srgbClr val="0066FF"/>
              </a:solidFill>
            </a:endParaRPr>
          </a:p>
        </p:txBody>
      </p:sp>
      <p:sp>
        <p:nvSpPr>
          <p:cNvPr id="4" name="Slide Number Placeholder 3"/>
          <p:cNvSpPr>
            <a:spLocks noGrp="1"/>
          </p:cNvSpPr>
          <p:nvPr>
            <p:ph type="sldNum" sz="quarter" idx="12"/>
          </p:nvPr>
        </p:nvSpPr>
        <p:spPr/>
        <p:txBody>
          <a:bodyPr/>
          <a:lstStyle/>
          <a:p>
            <a:fld id="{F8D25365-5F6A-452D-93C0-F7A4ED28E52B}" type="slidenum">
              <a:rPr lang="en-US" smtClean="0"/>
              <a:t>160</a:t>
            </a:fld>
            <a:endParaRPr lang="en-US"/>
          </a:p>
        </p:txBody>
      </p:sp>
      <p:sp>
        <p:nvSpPr>
          <p:cNvPr id="5" name="Content Placeholder 4"/>
          <p:cNvSpPr>
            <a:spLocks noGrp="1"/>
          </p:cNvSpPr>
          <p:nvPr>
            <p:ph idx="1"/>
          </p:nvPr>
        </p:nvSpPr>
        <p:spPr>
          <a:xfrm>
            <a:off x="457200" y="1066800"/>
            <a:ext cx="8229600" cy="5059363"/>
          </a:xfrm>
        </p:spPr>
        <p:txBody>
          <a:bodyPr>
            <a:normAutofit/>
          </a:bodyPr>
          <a:lstStyle/>
          <a:p>
            <a:r>
              <a:rPr lang="en-US" sz="2100" smtClean="0"/>
              <a:t>Suppose you want to test a class </a:t>
            </a:r>
            <a:r>
              <a:rPr lang="en-US" sz="2100" smtClean="0">
                <a:solidFill>
                  <a:srgbClr val="0000CC"/>
                </a:solidFill>
                <a:latin typeface="Trebuchet MS" pitchFamily="34" charset="0"/>
              </a:rPr>
              <a:t>Counter</a:t>
            </a:r>
          </a:p>
          <a:p>
            <a:r>
              <a:rPr lang="en-US" sz="2100" smtClean="0">
                <a:solidFill>
                  <a:srgbClr val="0000CC"/>
                </a:solidFill>
                <a:latin typeface="Trebuchet MS" pitchFamily="34" charset="0"/>
              </a:rPr>
              <a:t>public class CounterTest</a:t>
            </a:r>
            <a:br>
              <a:rPr lang="en-US" sz="2100" smtClean="0">
                <a:solidFill>
                  <a:srgbClr val="0000CC"/>
                </a:solidFill>
                <a:latin typeface="Trebuchet MS" pitchFamily="34" charset="0"/>
              </a:rPr>
            </a:br>
            <a:r>
              <a:rPr lang="en-US" sz="2100" smtClean="0">
                <a:solidFill>
                  <a:srgbClr val="0000CC"/>
                </a:solidFill>
                <a:latin typeface="Trebuchet MS" pitchFamily="34" charset="0"/>
              </a:rPr>
              <a:t>                  extends junit.framework.TestCase {</a:t>
            </a:r>
            <a:endParaRPr lang="en-US" sz="1900" smtClean="0">
              <a:solidFill>
                <a:srgbClr val="0000CC"/>
              </a:solidFill>
              <a:latin typeface="Trebuchet MS" pitchFamily="34" charset="0"/>
            </a:endParaRPr>
          </a:p>
          <a:p>
            <a:pPr lvl="1"/>
            <a:r>
              <a:rPr lang="en-US" sz="2000" smtClean="0"/>
              <a:t>This is the unit test for the </a:t>
            </a:r>
            <a:r>
              <a:rPr lang="en-US" sz="2000" smtClean="0">
                <a:solidFill>
                  <a:schemeClr val="accent2"/>
                </a:solidFill>
                <a:latin typeface="Trebuchet MS" pitchFamily="34" charset="0"/>
              </a:rPr>
              <a:t>Counter</a:t>
            </a:r>
            <a:r>
              <a:rPr lang="en-US" sz="2000" smtClean="0"/>
              <a:t> class</a:t>
            </a:r>
          </a:p>
          <a:p>
            <a:r>
              <a:rPr lang="en-US" sz="2100" smtClean="0">
                <a:solidFill>
                  <a:srgbClr val="0000CC"/>
                </a:solidFill>
                <a:latin typeface="Trebuchet MS" pitchFamily="34" charset="0"/>
              </a:rPr>
              <a:t>public CounterTest() { } //Default constructor</a:t>
            </a:r>
            <a:endParaRPr lang="en-US" sz="2100" smtClean="0">
              <a:solidFill>
                <a:srgbClr val="0000CC"/>
              </a:solidFill>
            </a:endParaRPr>
          </a:p>
          <a:p>
            <a:r>
              <a:rPr lang="en-US" sz="2100" smtClean="0">
                <a:solidFill>
                  <a:srgbClr val="0000CC"/>
                </a:solidFill>
                <a:latin typeface="Trebuchet MS" pitchFamily="34" charset="0"/>
              </a:rPr>
              <a:t>protected void setUp()</a:t>
            </a:r>
          </a:p>
          <a:p>
            <a:pPr lvl="1"/>
            <a:r>
              <a:rPr lang="en-US" sz="2000" smtClean="0"/>
              <a:t>Test </a:t>
            </a:r>
            <a:r>
              <a:rPr lang="en-US" sz="2000" i="1" smtClean="0"/>
              <a:t>fixture</a:t>
            </a:r>
            <a:r>
              <a:rPr lang="en-US" sz="2000" smtClean="0"/>
              <a:t> creates and initializes instance variables, etc.</a:t>
            </a:r>
            <a:endParaRPr lang="en-US" sz="2000" smtClean="0">
              <a:solidFill>
                <a:schemeClr val="accent1"/>
              </a:solidFill>
              <a:latin typeface="Trebuchet MS" pitchFamily="34" charset="0"/>
            </a:endParaRPr>
          </a:p>
          <a:p>
            <a:r>
              <a:rPr lang="en-US" sz="2100" smtClean="0">
                <a:solidFill>
                  <a:srgbClr val="0000CC"/>
                </a:solidFill>
                <a:latin typeface="Trebuchet MS" pitchFamily="34" charset="0"/>
              </a:rPr>
              <a:t>protected void tearDown()</a:t>
            </a:r>
          </a:p>
          <a:p>
            <a:pPr lvl="1"/>
            <a:r>
              <a:rPr lang="en-US" sz="2000" smtClean="0"/>
              <a:t>Releases any system resources used by the test fixture</a:t>
            </a:r>
            <a:endParaRPr lang="en-US" sz="2000" smtClean="0">
              <a:solidFill>
                <a:schemeClr val="accent2"/>
              </a:solidFill>
              <a:latin typeface="Trebuchet MS" pitchFamily="34" charset="0"/>
            </a:endParaRPr>
          </a:p>
          <a:p>
            <a:r>
              <a:rPr lang="en-US" sz="2100" smtClean="0">
                <a:solidFill>
                  <a:srgbClr val="0000CC"/>
                </a:solidFill>
                <a:latin typeface="Trebuchet MS" pitchFamily="34" charset="0"/>
              </a:rPr>
              <a:t>public void testIncrement()</a:t>
            </a:r>
            <a:r>
              <a:rPr lang="en-US" sz="2100" smtClean="0">
                <a:solidFill>
                  <a:srgbClr val="0000CC"/>
                </a:solidFill>
              </a:rPr>
              <a:t>, </a:t>
            </a:r>
            <a:r>
              <a:rPr lang="en-US" sz="2100" smtClean="0">
                <a:solidFill>
                  <a:srgbClr val="0000CC"/>
                </a:solidFill>
                <a:latin typeface="Trebuchet MS" pitchFamily="34" charset="0"/>
              </a:rPr>
              <a:t>public void testDecrement()</a:t>
            </a:r>
            <a:r>
              <a:rPr lang="en-US" sz="2100" smtClean="0"/>
              <a:t> </a:t>
            </a:r>
            <a:endParaRPr lang="en-US" sz="2100" smtClean="0">
              <a:solidFill>
                <a:schemeClr val="accent2"/>
              </a:solidFill>
              <a:latin typeface="Trebuchet MS" pitchFamily="34" charset="0"/>
            </a:endParaRPr>
          </a:p>
          <a:p>
            <a:pPr lvl="1"/>
            <a:r>
              <a:rPr lang="en-US" sz="2000" smtClean="0"/>
              <a:t>These methods contain tests for the </a:t>
            </a:r>
            <a:r>
              <a:rPr lang="en-US" sz="2100" smtClean="0">
                <a:solidFill>
                  <a:srgbClr val="0000CC"/>
                </a:solidFill>
                <a:latin typeface="Trebuchet MS" pitchFamily="34" charset="0"/>
              </a:rPr>
              <a:t>Counter</a:t>
            </a:r>
            <a:r>
              <a:rPr lang="en-US" sz="2000" smtClean="0"/>
              <a:t> methods </a:t>
            </a:r>
            <a:r>
              <a:rPr lang="en-US" sz="2100" smtClean="0">
                <a:solidFill>
                  <a:srgbClr val="0000CC"/>
                </a:solidFill>
                <a:latin typeface="Trebuchet MS" pitchFamily="34" charset="0"/>
              </a:rPr>
              <a:t>increment()</a:t>
            </a:r>
            <a:r>
              <a:rPr lang="en-US" sz="2100" smtClean="0"/>
              <a:t>, </a:t>
            </a:r>
            <a:r>
              <a:rPr lang="en-US" sz="2100" smtClean="0">
                <a:solidFill>
                  <a:srgbClr val="0000CC"/>
                </a:solidFill>
                <a:latin typeface="Trebuchet MS" pitchFamily="34" charset="0"/>
              </a:rPr>
              <a:t>decrement()</a:t>
            </a:r>
            <a:r>
              <a:rPr lang="en-US" sz="2100" i="1" smtClean="0"/>
              <a:t>,</a:t>
            </a:r>
            <a:r>
              <a:rPr lang="en-US" sz="2000" i="1" smtClean="0"/>
              <a:t> </a:t>
            </a:r>
            <a:r>
              <a:rPr lang="en-US" sz="2000" smtClean="0"/>
              <a:t>etc. </a:t>
            </a:r>
          </a:p>
          <a:p>
            <a:pPr lvl="1"/>
            <a:r>
              <a:rPr lang="en-US" sz="2000" smtClean="0"/>
              <a:t>Note capitalization convention</a:t>
            </a:r>
          </a:p>
          <a:p>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6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err="1" smtClean="0">
                <a:solidFill>
                  <a:srgbClr val="0066FF"/>
                </a:solidFill>
              </a:rPr>
              <a:t>JUnit tests for Counter</a:t>
            </a:r>
            <a:endParaRPr lang="en-US">
              <a:solidFill>
                <a:srgbClr val="0066FF"/>
              </a:solidFill>
            </a:endParaRPr>
          </a:p>
        </p:txBody>
      </p:sp>
      <p:sp>
        <p:nvSpPr>
          <p:cNvPr id="3" name="Content Placeholder 2"/>
          <p:cNvSpPr>
            <a:spLocks noGrp="1"/>
          </p:cNvSpPr>
          <p:nvPr>
            <p:ph idx="1"/>
          </p:nvPr>
        </p:nvSpPr>
        <p:spPr>
          <a:xfrm>
            <a:off x="457200" y="1295400"/>
            <a:ext cx="8229600" cy="4953000"/>
          </a:xfrm>
        </p:spPr>
        <p:txBody>
          <a:bodyPr>
            <a:normAutofit fontScale="62500" lnSpcReduction="20000"/>
          </a:bodyPr>
          <a:lstStyle/>
          <a:p>
            <a:pPr>
              <a:buFont typeface="Times" pitchFamily="18" charset="0"/>
              <a:buChar char=" "/>
            </a:pPr>
            <a:r>
              <a:rPr lang="en-US" smtClean="0">
                <a:solidFill>
                  <a:srgbClr val="0000CC"/>
                </a:solidFill>
                <a:latin typeface="Trebuchet MS" pitchFamily="34" charset="0"/>
              </a:rPr>
              <a:t>public class CounterTest extends junit.framework.TestCase {</a:t>
            </a:r>
            <a:br>
              <a:rPr lang="en-US" smtClean="0">
                <a:solidFill>
                  <a:srgbClr val="0000CC"/>
                </a:solidFill>
                <a:latin typeface="Trebuchet MS" pitchFamily="34" charset="0"/>
              </a:rPr>
            </a:br>
            <a:r>
              <a:rPr lang="en-US" smtClean="0">
                <a:solidFill>
                  <a:srgbClr val="0000CC"/>
                </a:solidFill>
                <a:latin typeface="Trebuchet MS" pitchFamily="34" charset="0"/>
              </a:rPr>
              <a:t>    Counter counter1;</a:t>
            </a:r>
            <a:br>
              <a:rPr lang="en-US" smtClean="0">
                <a:solidFill>
                  <a:srgbClr val="0000CC"/>
                </a:solidFill>
                <a:latin typeface="Trebuchet MS" pitchFamily="34" charset="0"/>
              </a:rPr>
            </a:br>
            <a:r>
              <a:rPr lang="en-US" smtClean="0">
                <a:solidFill>
                  <a:srgbClr val="0000CC"/>
                </a:solidFill>
                <a:latin typeface="Trebuchet MS" pitchFamily="34" charset="0"/>
              </a:rPr>
              <a:t>    public CounterTest() { }   // default constructor</a:t>
            </a:r>
          </a:p>
          <a:p>
            <a:pPr>
              <a:buFont typeface="Times" pitchFamily="18" charset="0"/>
              <a:buChar char=" "/>
            </a:pPr>
            <a:br>
              <a:rPr lang="en-US" smtClean="0">
                <a:solidFill>
                  <a:srgbClr val="0000CC"/>
                </a:solidFill>
                <a:latin typeface="Trebuchet MS" pitchFamily="34" charset="0"/>
              </a:rPr>
            </a:br>
            <a:r>
              <a:rPr lang="en-US" smtClean="0">
                <a:solidFill>
                  <a:srgbClr val="0000CC"/>
                </a:solidFill>
                <a:latin typeface="Trebuchet MS" pitchFamily="34" charset="0"/>
              </a:rPr>
              <a:t>    protected void setUp() {   // creates a (simple) test fixture</a:t>
            </a:r>
            <a:br>
              <a:rPr lang="en-US" smtClean="0">
                <a:solidFill>
                  <a:srgbClr val="0000CC"/>
                </a:solidFill>
                <a:latin typeface="Trebuchet MS" pitchFamily="34" charset="0"/>
              </a:rPr>
            </a:br>
            <a:r>
              <a:rPr lang="en-US" smtClean="0">
                <a:solidFill>
                  <a:srgbClr val="0000CC"/>
                </a:solidFill>
                <a:latin typeface="Trebuchet MS" pitchFamily="34" charset="0"/>
              </a:rPr>
              <a:t>        counter1 = new Counter();</a:t>
            </a:r>
            <a:br>
              <a:rPr lang="en-US" smtClean="0">
                <a:solidFill>
                  <a:srgbClr val="0000CC"/>
                </a:solidFill>
                <a:latin typeface="Trebuchet MS" pitchFamily="34" charset="0"/>
              </a:rPr>
            </a:br>
            <a:r>
              <a:rPr lang="en-US" smtClean="0">
                <a:solidFill>
                  <a:srgbClr val="0000CC"/>
                </a:solidFill>
                <a:latin typeface="Trebuchet MS" pitchFamily="34" charset="0"/>
              </a:rPr>
              <a:t>    }</a:t>
            </a:r>
          </a:p>
          <a:p>
            <a:pPr>
              <a:buFont typeface="Times" pitchFamily="18" charset="0"/>
              <a:buChar char=" "/>
            </a:pPr>
            <a:br>
              <a:rPr lang="en-US" smtClean="0">
                <a:solidFill>
                  <a:srgbClr val="0000CC"/>
                </a:solidFill>
                <a:latin typeface="Trebuchet MS" pitchFamily="34" charset="0"/>
              </a:rPr>
            </a:br>
            <a:r>
              <a:rPr lang="en-US" smtClean="0">
                <a:solidFill>
                  <a:srgbClr val="0000CC"/>
                </a:solidFill>
                <a:latin typeface="Trebuchet MS" pitchFamily="34" charset="0"/>
              </a:rPr>
              <a:t>    public void testIncrement() {</a:t>
            </a:r>
            <a:br>
              <a:rPr lang="en-US" smtClean="0">
                <a:solidFill>
                  <a:srgbClr val="0000CC"/>
                </a:solidFill>
                <a:latin typeface="Trebuchet MS" pitchFamily="34" charset="0"/>
              </a:rPr>
            </a:br>
            <a:r>
              <a:rPr lang="en-US" smtClean="0">
                <a:solidFill>
                  <a:srgbClr val="0000CC"/>
                </a:solidFill>
                <a:latin typeface="Trebuchet MS" pitchFamily="34" charset="0"/>
              </a:rPr>
              <a:t>        assertTrue(counter1.increment() == 1);</a:t>
            </a:r>
            <a:br>
              <a:rPr lang="en-US" smtClean="0">
                <a:solidFill>
                  <a:srgbClr val="0000CC"/>
                </a:solidFill>
                <a:latin typeface="Trebuchet MS" pitchFamily="34" charset="0"/>
              </a:rPr>
            </a:br>
            <a:r>
              <a:rPr lang="en-US" smtClean="0">
                <a:solidFill>
                  <a:srgbClr val="0000CC"/>
                </a:solidFill>
                <a:latin typeface="Trebuchet MS" pitchFamily="34" charset="0"/>
              </a:rPr>
              <a:t>        assertTrue(counter1.increment() == 2);</a:t>
            </a:r>
            <a:br>
              <a:rPr lang="en-US" smtClean="0">
                <a:solidFill>
                  <a:srgbClr val="0000CC"/>
                </a:solidFill>
                <a:latin typeface="Trebuchet MS" pitchFamily="34" charset="0"/>
              </a:rPr>
            </a:br>
            <a:r>
              <a:rPr lang="en-US" smtClean="0">
                <a:solidFill>
                  <a:srgbClr val="0000CC"/>
                </a:solidFill>
                <a:latin typeface="Trebuchet MS" pitchFamily="34" charset="0"/>
              </a:rPr>
              <a:t>     }</a:t>
            </a:r>
          </a:p>
          <a:p>
            <a:pPr>
              <a:buFont typeface="Times" pitchFamily="18" charset="0"/>
              <a:buChar char=" "/>
            </a:pPr>
            <a:br>
              <a:rPr lang="en-US" smtClean="0">
                <a:solidFill>
                  <a:srgbClr val="0000CC"/>
                </a:solidFill>
                <a:latin typeface="Trebuchet MS" pitchFamily="34" charset="0"/>
              </a:rPr>
            </a:br>
            <a:r>
              <a:rPr lang="en-US" smtClean="0">
                <a:solidFill>
                  <a:srgbClr val="0000CC"/>
                </a:solidFill>
                <a:latin typeface="Trebuchet MS" pitchFamily="34" charset="0"/>
              </a:rPr>
              <a:t>    public void testDecrement() {</a:t>
            </a:r>
            <a:br>
              <a:rPr lang="en-US" smtClean="0">
                <a:solidFill>
                  <a:srgbClr val="0000CC"/>
                </a:solidFill>
                <a:latin typeface="Trebuchet MS" pitchFamily="34" charset="0"/>
              </a:rPr>
            </a:br>
            <a:r>
              <a:rPr lang="en-US" smtClean="0">
                <a:solidFill>
                  <a:srgbClr val="0000CC"/>
                </a:solidFill>
                <a:latin typeface="Trebuchet MS" pitchFamily="34" charset="0"/>
              </a:rPr>
              <a:t>        assertTrue(counter1.decrement() == -1);</a:t>
            </a:r>
            <a:br>
              <a:rPr lang="en-US" smtClean="0">
                <a:solidFill>
                  <a:srgbClr val="0000CC"/>
                </a:solidFill>
                <a:latin typeface="Trebuchet MS" pitchFamily="34" charset="0"/>
              </a:rPr>
            </a:br>
            <a:r>
              <a:rPr lang="en-US" smtClean="0">
                <a:solidFill>
                  <a:srgbClr val="0000CC"/>
                </a:solidFill>
                <a:latin typeface="Trebuchet MS" pitchFamily="34" charset="0"/>
              </a:rPr>
              <a:t>    }</a:t>
            </a:r>
            <a:br>
              <a:rPr lang="en-US" smtClean="0">
                <a:solidFill>
                  <a:srgbClr val="0000CC"/>
                </a:solidFill>
                <a:latin typeface="Trebuchet MS" pitchFamily="34" charset="0"/>
              </a:rPr>
            </a:br>
            <a:r>
              <a:rPr lang="en-US" smtClean="0">
                <a:solidFill>
                  <a:srgbClr val="0000CC"/>
                </a:solidFill>
                <a:latin typeface="Trebuchet MS" pitchFamily="34" charset="0"/>
              </a:rPr>
              <a:t>}</a:t>
            </a:r>
          </a:p>
          <a:p>
            <a:endParaRPr lang="en-US" b="1" smtClean="0"/>
          </a:p>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161</a:t>
            </a:fld>
            <a:endParaRPr lang="en-US"/>
          </a:p>
        </p:txBody>
      </p:sp>
      <p:pic>
        <p:nvPicPr>
          <p:cNvPr id="5"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
        <p:nvSpPr>
          <p:cNvPr id="6" name="Text Box 4"/>
          <p:cNvSpPr txBox="1">
            <a:spLocks noChangeArrowheads="1"/>
          </p:cNvSpPr>
          <p:nvPr/>
        </p:nvSpPr>
        <p:spPr bwMode="auto">
          <a:xfrm>
            <a:off x="6183085" y="2998642"/>
            <a:ext cx="2819400" cy="711200"/>
          </a:xfrm>
          <a:prstGeom prst="rect">
            <a:avLst/>
          </a:prstGeom>
          <a:noFill/>
          <a:ln w="9525">
            <a:solidFill>
              <a:schemeClr val="tx1"/>
            </a:solidFill>
            <a:miter lim="800000"/>
          </a:ln>
          <a:effectLst/>
        </p:spPr>
        <p:txBody>
          <a:bodyPr>
            <a:spAutoFit/>
          </a:bodyPr>
          <a:lstStyle>
            <a:defPPr>
              <a:defRPr lang="en-US"/>
            </a:defPPr>
          </a:lstStyle>
          <a:p>
            <a:pPr>
              <a:spcBef>
                <a:spcPct val="50000"/>
              </a:spcBef>
            </a:pPr>
            <a:r>
              <a:rPr lang="en-US" sz="2000">
                <a:latin typeface="Times" pitchFamily="18" charset="0"/>
              </a:rPr>
              <a:t>Note that each test begins with a </a:t>
            </a:r>
            <a:r>
              <a:rPr lang="en-US" sz="2000" i="1">
                <a:latin typeface="Times" pitchFamily="18" charset="0"/>
              </a:rPr>
              <a:t>brand new</a:t>
            </a:r>
            <a:r>
              <a:rPr lang="en-US" sz="2000">
                <a:latin typeface="Times" pitchFamily="18" charset="0"/>
              </a:rPr>
              <a:t> counter</a:t>
            </a:r>
            <a:endParaRPr lang="en-US" sz="2400">
              <a:latin typeface="Times" pitchFamily="18" charset="0"/>
            </a:endParaRPr>
          </a:p>
        </p:txBody>
      </p:sp>
      <p:sp>
        <p:nvSpPr>
          <p:cNvPr id="7" name="Text Box 5"/>
          <p:cNvSpPr txBox="1">
            <a:spLocks noChangeArrowheads="1"/>
          </p:cNvSpPr>
          <p:nvPr/>
        </p:nvSpPr>
        <p:spPr bwMode="auto">
          <a:xfrm>
            <a:off x="6183085" y="3836842"/>
            <a:ext cx="2819400" cy="1320800"/>
          </a:xfrm>
          <a:prstGeom prst="rect">
            <a:avLst/>
          </a:prstGeom>
          <a:noFill/>
          <a:ln w="9525">
            <a:solidFill>
              <a:schemeClr val="tx1"/>
            </a:solidFill>
            <a:miter lim="800000"/>
          </a:ln>
          <a:effectLst/>
        </p:spPr>
        <p:txBody>
          <a:bodyPr>
            <a:spAutoFit/>
          </a:bodyPr>
          <a:lstStyle>
            <a:defPPr>
              <a:defRPr lang="en-US"/>
            </a:defPPr>
          </a:lstStyle>
          <a:p>
            <a:pPr>
              <a:spcBef>
                <a:spcPct val="50000"/>
              </a:spcBef>
            </a:pPr>
            <a:r>
              <a:rPr lang="en-US" sz="2000">
                <a:latin typeface="Times" pitchFamily="18" charset="0"/>
              </a:rPr>
              <a:t>This means you don’t have to worry about the order in which the tests are run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868362"/>
          </a:xfrm>
        </p:spPr>
        <p:txBody>
          <a:bodyPr/>
          <a:lstStyle/>
          <a:p>
            <a:r>
              <a:rPr lang="en-US" err="1" smtClean="0"/>
              <a:t>TestSuites</a:t>
            </a:r>
            <a:endParaRPr lang="en-US">
              <a:solidFill>
                <a:srgbClr val="002060"/>
              </a:solidFill>
            </a:endParaRPr>
          </a:p>
        </p:txBody>
      </p:sp>
      <p:sp>
        <p:nvSpPr>
          <p:cNvPr id="3" name="Content Placeholder 2"/>
          <p:cNvSpPr>
            <a:spLocks noGrp="1"/>
          </p:cNvSpPr>
          <p:nvPr>
            <p:ph idx="1"/>
          </p:nvPr>
        </p:nvSpPr>
        <p:spPr>
          <a:xfrm>
            <a:off x="457200" y="1219200"/>
            <a:ext cx="8229600" cy="5105400"/>
          </a:xfrm>
        </p:spPr>
        <p:txBody>
          <a:bodyPr>
            <a:normAutofit fontScale="77500" lnSpcReduction="20000"/>
          </a:bodyPr>
          <a:lstStyle/>
          <a:p>
            <a:pPr>
              <a:lnSpc>
                <a:spcPct val="80000"/>
              </a:lnSpc>
            </a:pPr>
            <a:r>
              <a:rPr lang="en-US" err="1" smtClean="0"/>
              <a:t>TestSuites collect a selection of tests to run them as a unit</a:t>
            </a:r>
          </a:p>
          <a:p>
            <a:pPr>
              <a:lnSpc>
                <a:spcPct val="80000"/>
              </a:lnSpc>
            </a:pPr>
            <a:r>
              <a:rPr lang="en-US" smtClean="0"/>
              <a:t>Collections automatically use TestSuites, however to specify the order in which tests are run, write your own:</a:t>
            </a:r>
          </a:p>
          <a:p>
            <a:pPr>
              <a:lnSpc>
                <a:spcPct val="80000"/>
              </a:lnSpc>
              <a:buFont typeface="Wingdings" panose="05000000000000000000" pitchFamily="2" charset="2"/>
              <a:buNone/>
            </a:pPr>
            <a:r>
              <a:rPr lang="en-US" smtClean="0"/>
              <a:t>		public static Test suite() {</a:t>
            </a:r>
          </a:p>
          <a:p>
            <a:pPr>
              <a:lnSpc>
                <a:spcPct val="80000"/>
              </a:lnSpc>
              <a:buFont typeface="Wingdings" panose="05000000000000000000" pitchFamily="2" charset="2"/>
              <a:buNone/>
            </a:pPr>
            <a:r>
              <a:rPr lang="en-US" smtClean="0"/>
              <a:t>			suite.addTest(new TestBowl(“testBowl”));</a:t>
            </a:r>
          </a:p>
          <a:p>
            <a:pPr>
              <a:lnSpc>
                <a:spcPct val="80000"/>
              </a:lnSpc>
              <a:buFont typeface="Wingdings" panose="05000000000000000000" pitchFamily="2" charset="2"/>
              <a:buNone/>
            </a:pPr>
            <a:r>
              <a:rPr lang="en-US" smtClean="0"/>
              <a:t>			suite.addTest(new TestBowl(“testAdding”));</a:t>
            </a:r>
          </a:p>
          <a:p>
            <a:pPr>
              <a:lnSpc>
                <a:spcPct val="80000"/>
              </a:lnSpc>
              <a:buFont typeface="Wingdings" panose="05000000000000000000" pitchFamily="2" charset="2"/>
              <a:buNone/>
            </a:pPr>
            <a:r>
              <a:rPr lang="en-US" smtClean="0"/>
              <a:t>			return suite;</a:t>
            </a:r>
          </a:p>
          <a:p>
            <a:pPr>
              <a:lnSpc>
                <a:spcPct val="80000"/>
              </a:lnSpc>
              <a:buFont typeface="Wingdings" panose="05000000000000000000" pitchFamily="2" charset="2"/>
              <a:buNone/>
            </a:pPr>
            <a:r>
              <a:rPr lang="en-US" smtClean="0"/>
              <a:t>		}</a:t>
            </a:r>
          </a:p>
          <a:p>
            <a:pPr>
              <a:lnSpc>
                <a:spcPct val="80000"/>
              </a:lnSpc>
            </a:pPr>
            <a:r>
              <a:rPr lang="en-US" smtClean="0"/>
              <a:t>Should seldom have to write your own TestSuites as each method in your TestCase should be independent of all others</a:t>
            </a:r>
          </a:p>
          <a:p>
            <a:pPr>
              <a:lnSpc>
                <a:spcPct val="80000"/>
              </a:lnSpc>
            </a:pPr>
            <a:r>
              <a:rPr lang="en-US" smtClean="0"/>
              <a:t>Can create TestSuites that test a whole package:</a:t>
            </a:r>
          </a:p>
          <a:p>
            <a:pPr>
              <a:lnSpc>
                <a:spcPct val="80000"/>
              </a:lnSpc>
              <a:buFont typeface="Wingdings" panose="05000000000000000000" pitchFamily="2" charset="2"/>
              <a:buNone/>
            </a:pPr>
            <a:r>
              <a:rPr lang="en-US" smtClean="0"/>
              <a:t>		public static Test suite() {</a:t>
            </a:r>
          </a:p>
          <a:p>
            <a:pPr>
              <a:lnSpc>
                <a:spcPct val="80000"/>
              </a:lnSpc>
              <a:buFont typeface="Wingdings" panose="05000000000000000000" pitchFamily="2" charset="2"/>
              <a:buNone/>
            </a:pPr>
            <a:r>
              <a:rPr lang="en-US" smtClean="0"/>
              <a:t>			TestSuite suite = new TestSuite();</a:t>
            </a:r>
          </a:p>
          <a:p>
            <a:pPr>
              <a:lnSpc>
                <a:spcPct val="80000"/>
              </a:lnSpc>
              <a:buFont typeface="Wingdings" panose="05000000000000000000" pitchFamily="2" charset="2"/>
              <a:buNone/>
            </a:pPr>
            <a:r>
              <a:rPr lang="en-US" smtClean="0"/>
              <a:t>			suite.addTestSuite(TestBowl.class);</a:t>
            </a:r>
          </a:p>
          <a:p>
            <a:pPr>
              <a:lnSpc>
                <a:spcPct val="80000"/>
              </a:lnSpc>
              <a:buFont typeface="Wingdings" panose="05000000000000000000" pitchFamily="2" charset="2"/>
              <a:buNone/>
            </a:pPr>
            <a:r>
              <a:rPr lang="en-US" smtClean="0"/>
              <a:t>			suite.addTestSuite(TestFruit.class);</a:t>
            </a:r>
          </a:p>
          <a:p>
            <a:pPr>
              <a:lnSpc>
                <a:spcPct val="80000"/>
              </a:lnSpc>
              <a:buFont typeface="Wingdings" panose="05000000000000000000" pitchFamily="2" charset="2"/>
              <a:buNone/>
            </a:pPr>
            <a:r>
              <a:rPr lang="en-US" smtClean="0"/>
              <a:t>			return suite;	}</a:t>
            </a:r>
            <a:endParaRPr lang="en-US" b="1" smtClean="0"/>
          </a:p>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162</a:t>
            </a:fld>
            <a:endParaRPr lang="en-US"/>
          </a:p>
        </p:txBody>
      </p:sp>
      <p:pic>
        <p:nvPicPr>
          <p:cNvPr id="5"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6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92162"/>
          </a:xfrm>
        </p:spPr>
        <p:txBody>
          <a:bodyPr/>
          <a:lstStyle/>
          <a:p>
            <a:r>
              <a:rPr lang="en-US" err="1" smtClean="0"/>
              <a:t>JUnit in Eclipse</a:t>
            </a:r>
            <a:endParaRPr lang="en-US">
              <a:solidFill>
                <a:srgbClr val="002060"/>
              </a:solidFill>
            </a:endParaRPr>
          </a:p>
        </p:txBody>
      </p:sp>
      <p:sp>
        <p:nvSpPr>
          <p:cNvPr id="3" name="Content Placeholder 2"/>
          <p:cNvSpPr>
            <a:spLocks noGrp="1"/>
          </p:cNvSpPr>
          <p:nvPr>
            <p:ph idx="1"/>
          </p:nvPr>
        </p:nvSpPr>
        <p:spPr/>
        <p:txBody>
          <a:bodyPr/>
          <a:lstStyle/>
          <a:p>
            <a:endParaRPr lang="en-US" b="1" smtClean="0"/>
          </a:p>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163</a:t>
            </a:fld>
            <a:endParaRPr lang="en-US"/>
          </a:p>
        </p:txBody>
      </p:sp>
      <p:pic>
        <p:nvPicPr>
          <p:cNvPr id="5"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
        <p:nvSpPr>
          <p:cNvPr id="6" name="Rectangle 3"/>
          <p:cNvSpPr txBox="1">
            <a:spLocks noChangeArrowheads="1"/>
          </p:cNvSpPr>
          <p:nvPr/>
        </p:nvSpPr>
        <p:spPr>
          <a:xfrm>
            <a:off x="628650" y="1155701"/>
            <a:ext cx="3333750" cy="5021263"/>
          </a:xfrm>
          <a:prstGeom prst="rect">
            <a:avLst/>
          </a:prstGeom>
        </p:spPr>
        <p:txBody>
          <a:bodyPr vert="horz" lIns="91440" tIns="45720" rIns="91440" bIns="45720" rtlCol="0">
            <a:normAutofit/>
          </a:bodyPr>
          <a:lstStyle>
            <a:defPPr>
              <a:defRPr lang="en-US"/>
            </a:defPPr>
          </a:lstStyle>
          <a:p>
            <a:pPr marL="342900" marR="0" lvl="0" indent="-342900" algn="just" defTabSz="914400" rtl="0" eaLnBrk="1" fontAlgn="auto" latinLnBrk="0" hangingPunct="1">
              <a:lnSpc>
                <a:spcPct val="100000"/>
              </a:lnSpc>
              <a:spcBef>
                <a:spcPct val="20000"/>
              </a:spcBef>
              <a:spcAft>
                <a:spcPct val="0"/>
              </a:spcAft>
              <a:buClrTx/>
              <a:buSzTx/>
              <a:buFont typeface="Arial" pitchFamily="34" charset="0"/>
              <a:buChar char="•"/>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To create a test class, select F</a:t>
            </a:r>
            <a:r>
              <a:rPr kumimoji="0" lang="en-US" sz="2600" b="0" i="0" u="none" strike="noStrike" kern="1200" cap="none" spc="0" normalizeH="0" baseline="0" noProof="0" smtClean="0">
                <a:ln>
                  <a:noFill/>
                </a:ln>
                <a:solidFill>
                  <a:schemeClr val="tx1"/>
                </a:solidFill>
                <a:effectLst/>
                <a:uLnTx/>
                <a:uFillTx/>
                <a:latin typeface="Trebuchet MS" pitchFamily="34" charset="0"/>
                <a:ea typeface="+mn-ea"/>
                <a:cs typeface="+mn-cs"/>
              </a:rPr>
              <a:t>ile</a:t>
            </a:r>
            <a:r>
              <a:rPr kumimoji="0" lang="en-US" sz="26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 </a:t>
            </a:r>
            <a:r>
              <a:rPr kumimoji="0" lang="en-US" sz="2600" b="0" i="0" u="none" strike="noStrike" kern="1200" cap="none" spc="0" normalizeH="0" baseline="0" noProof="0" smtClean="0">
                <a:ln>
                  <a:noFill/>
                </a:ln>
                <a:solidFill>
                  <a:schemeClr val="tx1"/>
                </a:solidFill>
                <a:effectLst/>
                <a:uLnTx/>
                <a:uFillTx/>
                <a:latin typeface="Trebuchet MS" pitchFamily="34" charset="0"/>
                <a:ea typeface="+mn-ea"/>
                <a:cs typeface="+mn-cs"/>
                <a:sym typeface="Symbol" pitchFamily="18" charset="2"/>
              </a:rPr>
              <a:t>New</a:t>
            </a:r>
            <a:r>
              <a:rPr kumimoji="0" lang="en-US" sz="26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 </a:t>
            </a:r>
            <a:r>
              <a:rPr kumimoji="0" lang="en-US" sz="2600" b="0" i="0" u="none" strike="noStrike" kern="1200" cap="none" spc="0" normalizeH="0" baseline="0" noProof="0" smtClean="0">
                <a:ln>
                  <a:noFill/>
                </a:ln>
                <a:solidFill>
                  <a:schemeClr val="tx1"/>
                </a:solidFill>
                <a:effectLst/>
                <a:uLnTx/>
                <a:uFillTx/>
                <a:latin typeface="Trebuchet MS" pitchFamily="34" charset="0"/>
                <a:ea typeface="+mn-ea"/>
                <a:cs typeface="+mn-cs"/>
                <a:sym typeface="Symbol" pitchFamily="18" charset="2"/>
              </a:rPr>
              <a:t>Other...</a:t>
            </a:r>
            <a:r>
              <a:rPr kumimoji="0" lang="en-US" sz="26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  </a:t>
            </a:r>
            <a:r>
              <a:rPr kumimoji="0" lang="en-US" sz="2600" b="0" i="0" u="none" strike="noStrike" kern="1200" cap="none" spc="0" normalizeH="0" baseline="0" noProof="0" smtClean="0">
                <a:ln>
                  <a:noFill/>
                </a:ln>
                <a:solidFill>
                  <a:schemeClr val="tx1"/>
                </a:solidFill>
                <a:effectLst/>
                <a:uLnTx/>
                <a:uFillTx/>
                <a:latin typeface="Trebuchet MS" pitchFamily="34" charset="0"/>
                <a:ea typeface="+mn-ea"/>
                <a:cs typeface="+mn-cs"/>
                <a:sym typeface="Symbol" pitchFamily="18" charset="2"/>
              </a:rPr>
              <a:t>Java</a:t>
            </a:r>
            <a:r>
              <a:rPr kumimoji="0" lang="en-US" sz="26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 </a:t>
            </a:r>
            <a:r>
              <a:rPr kumimoji="0" lang="en-US" sz="2600" b="0" i="0" u="none" strike="noStrike" kern="1200" cap="none" spc="0" normalizeH="0" baseline="0" noProof="0" smtClean="0">
                <a:ln>
                  <a:noFill/>
                </a:ln>
                <a:solidFill>
                  <a:schemeClr val="tx1"/>
                </a:solidFill>
                <a:effectLst/>
                <a:uLnTx/>
                <a:uFillTx/>
                <a:latin typeface="Trebuchet MS" pitchFamily="34" charset="0"/>
                <a:ea typeface="+mn-ea"/>
                <a:cs typeface="+mn-cs"/>
                <a:sym typeface="Symbol" pitchFamily="18" charset="2"/>
              </a:rPr>
              <a:t>JUnit</a:t>
            </a:r>
            <a:r>
              <a:rPr kumimoji="0" lang="en-US" sz="26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 </a:t>
            </a:r>
            <a:r>
              <a:rPr kumimoji="0" lang="en-US" sz="2600" b="0" i="0" u="none" strike="noStrike" kern="1200" cap="none" spc="0" normalizeH="0" baseline="0" noProof="0" smtClean="0">
                <a:ln>
                  <a:noFill/>
                </a:ln>
                <a:solidFill>
                  <a:schemeClr val="tx1"/>
                </a:solidFill>
                <a:effectLst/>
                <a:uLnTx/>
                <a:uFillTx/>
                <a:latin typeface="Trebuchet MS" pitchFamily="34" charset="0"/>
                <a:ea typeface="+mn-ea"/>
                <a:cs typeface="+mn-cs"/>
                <a:sym typeface="Symbol" pitchFamily="18" charset="2"/>
              </a:rPr>
              <a:t>TestCase</a:t>
            </a:r>
            <a:r>
              <a:rPr kumimoji="0" lang="en-US" sz="26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 and enter the name of the </a:t>
            </a:r>
            <a:r>
              <a:rPr kumimoji="0" lang="en-US" sz="2600" b="0" i="1" u="none" strike="noStrike" kern="1200" cap="none" spc="0" normalizeH="0" baseline="0" noProof="0" smtClean="0">
                <a:ln>
                  <a:noFill/>
                </a:ln>
                <a:solidFill>
                  <a:schemeClr val="tx1"/>
                </a:solidFill>
                <a:effectLst/>
                <a:uLnTx/>
                <a:uFillTx/>
                <a:latin typeface="+mn-lt"/>
                <a:ea typeface="+mn-ea"/>
                <a:cs typeface="+mn-cs"/>
                <a:sym typeface="Symbol" pitchFamily="18" charset="2"/>
              </a:rPr>
              <a:t>class</a:t>
            </a:r>
            <a:r>
              <a:rPr kumimoji="0" lang="en-US" sz="2600" b="0" i="0" u="none" strike="noStrike" kern="1200" cap="none" spc="0" normalizeH="0" baseline="0" noProof="0" smtClean="0">
                <a:ln>
                  <a:noFill/>
                </a:ln>
                <a:solidFill>
                  <a:schemeClr val="tx1"/>
                </a:solidFill>
                <a:effectLst/>
                <a:uLnTx/>
                <a:uFillTx/>
                <a:latin typeface="+mn-lt"/>
                <a:ea typeface="+mn-ea"/>
                <a:cs typeface="+mn-cs"/>
                <a:sym typeface="Symbol" pitchFamily="18" charset="2"/>
              </a:rPr>
              <a:t> you will test</a:t>
            </a:r>
            <a:endParaRPr kumimoji="0" lang="en-US" sz="2600" b="0" i="0" u="none" strike="noStrike" kern="1200" cap="none" spc="0" normalizeH="0" baseline="0" noProof="0">
              <a:ln>
                <a:noFill/>
              </a:ln>
              <a:solidFill>
                <a:schemeClr val="tx1"/>
              </a:solidFill>
              <a:effectLst/>
              <a:uLnTx/>
              <a:uFillTx/>
              <a:latin typeface="+mn-lt"/>
              <a:ea typeface="+mn-ea"/>
              <a:cs typeface="+mn-cs"/>
              <a:sym typeface="Symbol" pitchFamily="18" charset="2"/>
            </a:endParaRPr>
          </a:p>
        </p:txBody>
      </p:sp>
      <p:pic>
        <p:nvPicPr>
          <p:cNvPr id="7" name="Picture 6"/>
          <p:cNvPicPr>
            <a:picLocks noChangeAspect="1" noChangeArrowheads="1"/>
          </p:cNvPicPr>
          <p:nvPr/>
        </p:nvPicPr>
        <p:blipFill>
          <a:blip r:embed="rId3"/>
          <a:stretch>
            <a:fillRect/>
          </a:stretch>
        </p:blipFill>
        <p:spPr bwMode="auto">
          <a:xfrm>
            <a:off x="4191000" y="1295400"/>
            <a:ext cx="4762500" cy="5067300"/>
          </a:xfrm>
          <a:prstGeom prst="rect">
            <a:avLst/>
          </a:prstGeom>
          <a:noFill/>
          <a:ln w="15875">
            <a:noFill/>
            <a:miter lim="800000"/>
          </a:ln>
          <a:effectLst/>
        </p:spPr>
      </p:pic>
      <p:sp>
        <p:nvSpPr>
          <p:cNvPr id="8" name="AutoShape 5"/>
          <p:cNvSpPr>
            <a:spLocks noChangeArrowheads="1"/>
          </p:cNvSpPr>
          <p:nvPr/>
        </p:nvSpPr>
        <p:spPr bwMode="auto">
          <a:xfrm>
            <a:off x="1524000" y="4419600"/>
            <a:ext cx="1676400" cy="533400"/>
          </a:xfrm>
          <a:prstGeom prst="wedgeRoundRectCallout">
            <a:avLst>
              <a:gd name="adj1" fmla="val 170264"/>
              <a:gd name="adj2" fmla="val -233333"/>
              <a:gd name="adj3" fmla="val 16667"/>
            </a:avLst>
          </a:prstGeom>
          <a:ln>
            <a:solidFill>
              <a:srgbClr val="FF3300"/>
            </a:solidFill>
          </a:ln>
        </p:spPr>
        <p:style>
          <a:lnRef idx="2">
            <a:schemeClr val="dk1"/>
          </a:lnRef>
          <a:fillRef idx="1">
            <a:schemeClr val="lt1"/>
          </a:fillRef>
          <a:effectRef idx="0">
            <a:schemeClr val="dk1"/>
          </a:effectRef>
          <a:fontRef idx="minor">
            <a:schemeClr val="dk1"/>
          </a:fontRef>
        </p:style>
        <p:txBody>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algn="ctr"/>
            <a:r>
              <a:rPr lang="en-US" sz="2400">
                <a:latin typeface="Times" pitchFamily="18" charset="0"/>
              </a:rPr>
              <a:t>Fill this in</a:t>
            </a:r>
          </a:p>
        </p:txBody>
      </p:sp>
      <p:sp>
        <p:nvSpPr>
          <p:cNvPr id="9" name="AutoShape 5"/>
          <p:cNvSpPr>
            <a:spLocks noChangeArrowheads="1"/>
          </p:cNvSpPr>
          <p:nvPr/>
        </p:nvSpPr>
        <p:spPr bwMode="auto">
          <a:xfrm>
            <a:off x="1295400" y="5257800"/>
            <a:ext cx="2362200" cy="1143000"/>
          </a:xfrm>
          <a:prstGeom prst="wedgeRoundRectCallout">
            <a:avLst>
              <a:gd name="adj1" fmla="val 170264"/>
              <a:gd name="adj2" fmla="val -233333"/>
              <a:gd name="adj3" fmla="val 16667"/>
            </a:avLst>
          </a:prstGeom>
          <a:ln>
            <a:solidFill>
              <a:srgbClr val="FF3300"/>
            </a:solidFill>
          </a:ln>
        </p:spPr>
        <p:style>
          <a:lnRef idx="2">
            <a:schemeClr val="dk1"/>
          </a:lnRef>
          <a:fillRef idx="1">
            <a:schemeClr val="lt1"/>
          </a:fillRef>
          <a:effectRef idx="0">
            <a:schemeClr val="dk1"/>
          </a:effectRef>
          <a:fontRef idx="minor">
            <a:schemeClr val="dk1"/>
          </a:fontRef>
        </p:style>
        <p:txBody>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algn="ctr"/>
            <a:r>
              <a:rPr lang="en-US" sz="2300" smtClean="0">
                <a:latin typeface="Times" pitchFamily="18" charset="0"/>
              </a:rPr>
              <a:t>This will be filled in </a:t>
            </a:r>
            <a:r>
              <a:rPr lang="en-US" sz="2300" i="1" smtClean="0">
                <a:latin typeface="Times" pitchFamily="18" charset="0"/>
              </a:rPr>
              <a:t>automatically</a:t>
            </a:r>
            <a:endParaRPr lang="en-US" sz="2300" i="1">
              <a:latin typeface="Times"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smtClean="0">
                <a:solidFill>
                  <a:srgbClr val="0066FF"/>
                </a:solidFill>
              </a:rPr>
              <a:t>Results</a:t>
            </a:r>
            <a:endParaRPr lang="en-US">
              <a:solidFill>
                <a:srgbClr val="0066FF"/>
              </a:solidFill>
            </a:endParaRPr>
          </a:p>
        </p:txBody>
      </p:sp>
      <p:sp>
        <p:nvSpPr>
          <p:cNvPr id="3" name="Content Placeholder 2"/>
          <p:cNvSpPr>
            <a:spLocks noGrp="1"/>
          </p:cNvSpPr>
          <p:nvPr>
            <p:ph idx="1"/>
          </p:nvPr>
        </p:nvSpPr>
        <p:spPr/>
        <p:txBody>
          <a:bodyPr/>
          <a:lstStyle/>
          <a:p>
            <a:endParaRPr lang="en-US" b="1" smtClean="0"/>
          </a:p>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164</a:t>
            </a:fld>
            <a:endParaRPr lang="en-US"/>
          </a:p>
        </p:txBody>
      </p:sp>
      <p:pic>
        <p:nvPicPr>
          <p:cNvPr id="5"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graphicFrame>
        <p:nvGraphicFramePr>
          <p:cNvPr id="6" name="Object 3"/>
          <p:cNvGraphicFramePr>
            <a:graphicFrameLocks noChangeAspect="1"/>
          </p:cNvGraphicFramePr>
          <p:nvPr/>
        </p:nvGraphicFramePr>
        <p:xfrm>
          <a:off x="865981" y="1204913"/>
          <a:ext cx="7412038" cy="4924425"/>
        </p:xfrm>
        <a:graphic>
          <a:graphicData uri="http://schemas.openxmlformats.org/presentationml/2006/ole">
            <mc:AlternateContent>
              <mc:Choice xmlns:v="urn:schemas-microsoft-com:vml" Requires="v">
                <p:oleObj spid="_x0000_s1038" name="Bitmap Image" r:id="rId3" imgW="7411485" imgH="4923810" progId="PBrush">
                  <p:embed/>
                </p:oleObj>
              </mc:Choice>
              <mc:Fallback>
                <p:oleObj name="Bitmap Image" r:id="rId3" imgW="7411485" imgH="4923810" progId="PBrush">
                  <p:embed/>
                  <p:pic>
                    <p:nvPicPr>
                      <p:cNvPr id="0" name="OLE substitute image"/>
                      <p:cNvPicPr/>
                      <p:nvPr/>
                    </p:nvPicPr>
                    <p:blipFill>
                      <a:blip r:embed="rId4"/>
                      <a:stretch>
                        <a:fillRect/>
                      </a:stretch>
                    </p:blipFill>
                    <p:spPr>
                      <a:xfrm>
                        <a:off x="865981" y="1204913"/>
                        <a:ext cx="7412038" cy="4924425"/>
                      </a:xfrm>
                      <a:prstGeom prst="rect">
                        <a:avLst/>
                      </a:prstGeom>
                      <a:noFill/>
                    </p:spPr>
                  </p:pic>
                </p:oleObj>
              </mc:Fallback>
            </mc:AlternateContent>
          </a:graphicData>
        </a:graphic>
      </p:graphicFrame>
      <p:grpSp>
        <p:nvGrpSpPr>
          <p:cNvPr id="7" name="Group 4"/>
          <p:cNvGrpSpPr/>
          <p:nvPr/>
        </p:nvGrpSpPr>
        <p:grpSpPr>
          <a:xfrm>
            <a:off x="1066800" y="457200"/>
            <a:ext cx="5105400" cy="5486400"/>
            <a:chOff x="720" y="672"/>
            <a:chExt cx="3216" cy="3168"/>
          </a:xfrm>
        </p:grpSpPr>
        <p:sp>
          <p:nvSpPr>
            <p:cNvPr id="8" name="AutoShape 5"/>
            <p:cNvSpPr>
              <a:spLocks noChangeArrowheads="1"/>
            </p:cNvSpPr>
            <p:nvPr/>
          </p:nvSpPr>
          <p:spPr bwMode="auto">
            <a:xfrm>
              <a:off x="2064" y="672"/>
              <a:ext cx="1872" cy="288"/>
            </a:xfrm>
            <a:prstGeom prst="wedgeRoundRectCallout">
              <a:avLst>
                <a:gd name="adj1" fmla="val -70671"/>
                <a:gd name="adj2" fmla="val 212847"/>
                <a:gd name="adj3" fmla="val 16667"/>
              </a:avLst>
            </a:prstGeom>
            <a:noFill/>
            <a:ln w="15875">
              <a:solidFill>
                <a:srgbClr val="FF3300"/>
              </a:solidFill>
              <a:miter lim="800000"/>
            </a:ln>
            <a:effectLst/>
          </p:spPr>
          <p:txBody>
            <a:bodyPr/>
            <a:lstStyle>
              <a:defPPr>
                <a:defRPr lang="en-US"/>
              </a:defPPr>
            </a:lstStyle>
            <a:p>
              <a:r>
                <a:rPr lang="en-US" sz="2400">
                  <a:latin typeface="Times" pitchFamily="18" charset="0"/>
                </a:rPr>
                <a:t>Your results are here</a:t>
              </a:r>
            </a:p>
          </p:txBody>
        </p:sp>
        <p:sp>
          <p:nvSpPr>
            <p:cNvPr id="9" name="AutoShape 6"/>
            <p:cNvSpPr>
              <a:spLocks noChangeArrowheads="1"/>
            </p:cNvSpPr>
            <p:nvPr/>
          </p:nvSpPr>
          <p:spPr bwMode="auto">
            <a:xfrm>
              <a:off x="720" y="1440"/>
              <a:ext cx="1200" cy="2400"/>
            </a:xfrm>
            <a:prstGeom prst="roundRect">
              <a:avLst>
                <a:gd name="adj" fmla="val 16667"/>
              </a:avLst>
            </a:prstGeom>
            <a:noFill/>
            <a:ln w="57150">
              <a:solidFill>
                <a:schemeClr val="tx2"/>
              </a:solidFill>
              <a:round/>
            </a:ln>
            <a:effectLst/>
          </p:spPr>
          <p:txBody>
            <a:bodyPr wrap="none" anchor="ctr"/>
            <a:lstStyle>
              <a:defPPr>
                <a:defRPr lang="en-US"/>
              </a:defP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solidFill>
                  <a:srgbClr val="0066FF"/>
                </a:solidFill>
              </a:rPr>
              <a:t>Unit testing for other languages</a:t>
            </a:r>
            <a:endParaRPr lang="en-US">
              <a:solidFill>
                <a:srgbClr val="0066FF"/>
              </a:solidFill>
            </a:endParaRPr>
          </a:p>
        </p:txBody>
      </p:sp>
      <p:sp>
        <p:nvSpPr>
          <p:cNvPr id="3" name="Content Placeholder 2"/>
          <p:cNvSpPr>
            <a:spLocks noGrp="1"/>
          </p:cNvSpPr>
          <p:nvPr>
            <p:ph idx="1"/>
          </p:nvPr>
        </p:nvSpPr>
        <p:spPr/>
        <p:txBody>
          <a:bodyPr>
            <a:normAutofit fontScale="92500"/>
          </a:bodyPr>
          <a:lstStyle/>
          <a:p>
            <a:r>
              <a:rPr lang="en-US" smtClean="0"/>
              <a:t>Unit testing tools differentiate between:</a:t>
            </a:r>
          </a:p>
          <a:p>
            <a:pPr lvl="1"/>
            <a:r>
              <a:rPr lang="en-US" smtClean="0"/>
              <a:t>Errors (unanticipated problems caught by exceptions)</a:t>
            </a:r>
          </a:p>
          <a:p>
            <a:pPr lvl="1"/>
            <a:r>
              <a:rPr lang="en-US" smtClean="0"/>
              <a:t>Failures (anticipated problems checked with assertions)</a:t>
            </a:r>
          </a:p>
          <a:p>
            <a:r>
              <a:rPr lang="en-US" smtClean="0"/>
              <a:t>Basic unit of testing:</a:t>
            </a:r>
          </a:p>
          <a:p>
            <a:pPr lvl="1"/>
            <a:r>
              <a:rPr lang="en-US" i="1" smtClean="0"/>
              <a:t>CPPUNIT_ASSERT(Bool)</a:t>
            </a:r>
            <a:r>
              <a:rPr lang="en-US" smtClean="0"/>
              <a:t> examines an expression</a:t>
            </a:r>
          </a:p>
          <a:p>
            <a:r>
              <a:rPr lang="en-US" err="1" smtClean="0"/>
              <a:t>CPPUnit has variety of test classes </a:t>
            </a:r>
            <a:br>
              <a:rPr lang="en-US" err="1" smtClean="0"/>
            </a:br>
            <a:r>
              <a:rPr lang="en-US" err="1" smtClean="0"/>
              <a:t>(e.g. </a:t>
            </a:r>
            <a:r>
              <a:rPr lang="en-US" i="1" err="1" smtClean="0"/>
              <a:t>TestFixture</a:t>
            </a:r>
            <a:r>
              <a:rPr lang="en-US" smtClean="0"/>
              <a:t>)</a:t>
            </a:r>
          </a:p>
          <a:p>
            <a:pPr lvl="1"/>
            <a:r>
              <a:rPr lang="en-US" smtClean="0"/>
              <a:t>	Inherit from them and overload methods</a:t>
            </a:r>
          </a:p>
          <a:p>
            <a:endParaRPr lang="en-US" b="1" smtClean="0"/>
          </a:p>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165</a:t>
            </a:fld>
            <a:endParaRPr lang="en-US"/>
          </a:p>
        </p:txBody>
      </p:sp>
      <p:pic>
        <p:nvPicPr>
          <p:cNvPr id="5"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6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pPr algn="l"/>
            <a:r>
              <a:rPr lang="en-US" smtClean="0">
                <a:solidFill>
                  <a:srgbClr val="0066FF"/>
                </a:solidFill>
              </a:rPr>
              <a:t>More Information</a:t>
            </a:r>
            <a:endParaRPr lang="en-US">
              <a:solidFill>
                <a:srgbClr val="0066FF"/>
              </a:solidFill>
            </a:endParaRPr>
          </a:p>
        </p:txBody>
      </p:sp>
      <p:sp>
        <p:nvSpPr>
          <p:cNvPr id="3" name="Content Placeholder 2"/>
          <p:cNvSpPr>
            <a:spLocks noGrp="1"/>
          </p:cNvSpPr>
          <p:nvPr>
            <p:ph idx="1"/>
          </p:nvPr>
        </p:nvSpPr>
        <p:spPr/>
        <p:txBody>
          <a:bodyPr/>
          <a:lstStyle/>
          <a:p>
            <a:endParaRPr lang="en-US" b="1" smtClean="0"/>
          </a:p>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166</a:t>
            </a:fld>
            <a:endParaRPr lang="en-US"/>
          </a:p>
        </p:txBody>
      </p:sp>
      <p:pic>
        <p:nvPicPr>
          <p:cNvPr id="5"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
        <p:nvSpPr>
          <p:cNvPr id="6" name="Rectangle 5"/>
          <p:cNvSpPr/>
          <p:nvPr/>
        </p:nvSpPr>
        <p:spPr>
          <a:xfrm>
            <a:off x="609600" y="1447800"/>
            <a:ext cx="7924800" cy="2031325"/>
          </a:xfrm>
          <a:prstGeom prst="rect">
            <a:avLst/>
          </a:prstGeom>
        </p:spPr>
        <p:txBody>
          <a:bodyPr wrap="square">
            <a:spAutoFit/>
          </a:bodyPr>
          <a:lstStyle>
            <a:defPPr>
              <a:defRPr lang="en-US"/>
            </a:defPPr>
          </a:lstStyle>
          <a:p>
            <a:r>
              <a:rPr lang="en-US" smtClean="0">
                <a:solidFill>
                  <a:srgbClr val="0066FF"/>
                </a:solidFill>
                <a:hlinkClick r:id="rId3"/>
              </a:rPr>
              <a:t>http://www.junit.org</a:t>
            </a:r>
            <a:endParaRPr lang="en-US" smtClean="0">
              <a:solidFill>
                <a:srgbClr val="0066FF"/>
              </a:solidFill>
            </a:endParaRPr>
          </a:p>
          <a:p>
            <a:pPr lvl="1"/>
            <a:r>
              <a:rPr lang="en-US" smtClean="0"/>
              <a:t>Download of JUnit</a:t>
            </a:r>
            <a:endParaRPr lang="en-US" smtClean="0"/>
          </a:p>
          <a:p>
            <a:pPr lvl="1"/>
            <a:r>
              <a:rPr lang="en-US" smtClean="0"/>
              <a:t>Lots of information on using JUnit</a:t>
            </a:r>
            <a:endParaRPr lang="en-US" smtClean="0"/>
          </a:p>
          <a:p>
            <a:r>
              <a:rPr lang="en-US" smtClean="0">
                <a:hlinkClick r:id="rId4"/>
              </a:rPr>
              <a:t>http://sourceforge.net/projects/cppunit</a:t>
            </a:r>
            <a:endParaRPr lang="en-US" smtClean="0"/>
          </a:p>
          <a:p>
            <a:pPr lvl="1"/>
            <a:r>
              <a:rPr lang="en-US" smtClean="0"/>
              <a:t>C++ port of Junit </a:t>
            </a:r>
          </a:p>
          <a:p>
            <a:r>
              <a:rPr lang="en-US" smtClean="0">
                <a:hlinkClick r:id="rId5"/>
              </a:rPr>
              <a:t>http://www.thecoadletter.com</a:t>
            </a:r>
            <a:endParaRPr lang="en-US" smtClean="0"/>
          </a:p>
          <a:p>
            <a:pPr lvl="1"/>
            <a:r>
              <a:rPr lang="en-US" smtClean="0"/>
              <a:t>Information on Test-Driven Development</a:t>
            </a:r>
            <a:endParaRPr lang="en-US"/>
          </a:p>
        </p:txBody>
      </p:sp>
    </p:spTree>
  </p:cSld>
  <p:clrMapOvr>
    <a:masterClrMapping/>
  </p:clrMapOvr>
  <p:transition/>
  <p:timing/>
</p:sld>
</file>

<file path=ppt/slides/slide16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Slide Number Placeholder 6"/>
          <p:cNvSpPr>
            <a:spLocks noGrp="1"/>
          </p:cNvSpPr>
          <p:nvPr>
            <p:ph type="sldNum" sz="quarter" idx="12"/>
          </p:nvPr>
        </p:nvSpPr>
        <p:spPr/>
        <p:txBody>
          <a:bodyPr/>
          <a:lstStyle/>
          <a:p>
            <a:fld id="{F8D25365-5F6A-452D-93C0-F7A4ED28E52B}" type="slidenum">
              <a:rPr lang="en-US" smtClean="0"/>
              <a:t>167</a:t>
            </a:fld>
            <a:endParaRPr lang="en-US"/>
          </a:p>
        </p:txBody>
      </p:sp>
      <p:pic>
        <p:nvPicPr>
          <p:cNvPr id="8"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
        <p:nvSpPr>
          <p:cNvPr id="5" name="Rounded Rectangle 4"/>
          <p:cNvSpPr/>
          <p:nvPr/>
        </p:nvSpPr>
        <p:spPr>
          <a:xfrm>
            <a:off x="2438400" y="2743200"/>
            <a:ext cx="4343400" cy="1295400"/>
          </a:xfrm>
          <a:prstGeom prst="roundRect">
            <a:avLst/>
          </a:prstGeom>
          <a:solidFill>
            <a:srgbClr val="FF0000"/>
          </a:solidFill>
          <a:ln>
            <a:solidFill>
              <a:srgbClr val="FF0000"/>
            </a:solidFill>
          </a:ln>
          <a:effectLst>
            <a:outerShdw blurRad="50800" dist="38100" dir="8100000" algn="tr" rotWithShape="0">
              <a:prstClr val="black">
                <a:alpha val="40000"/>
              </a:prstClr>
            </a:outerShdw>
            <a:reflection blurRad="6350" stA="52000" endA="300" endPos="35000" dir="5400000" sy="-100000" algn="bl" rotWithShape="0"/>
          </a:effectLst>
          <a:scene3d>
            <a:camera prst="isometricOffAxis1Right"/>
            <a:lightRig rig="threePt" dir="t"/>
          </a:scene3d>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algn="ctr"/>
            <a:r>
              <a:rPr lang="en-US" sz="6000" b="1" smtClean="0">
                <a:solidFill>
                  <a:schemeClr val="bg1"/>
                </a:solidFill>
                <a:cs typeface="Arial" pitchFamily="34" charset="0"/>
              </a:rPr>
              <a:t>Thank You</a:t>
            </a:r>
            <a:endParaRPr lang="en-US" sz="6000" b="1">
              <a:solidFill>
                <a:schemeClr val="bg1"/>
              </a:solidFill>
              <a:cs typeface="Arial" pitchFamily="34" charset="0"/>
            </a:endParaRPr>
          </a:p>
        </p:txBody>
      </p:sp>
    </p:spTree>
  </p:cSld>
  <p:clrMapOvr>
    <a:masterClrMapping/>
  </p:clrMapOvr>
  <p:transition/>
  <p:timing/>
</p:sld>
</file>

<file path=ppt/slides/slide16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Content Placeholder 2"/>
          <p:cNvSpPr txBox="1"/>
          <p:nvPr/>
        </p:nvSpPr>
        <p:spPr bwMode="auto">
          <a:xfrm>
            <a:off x="609600" y="609600"/>
            <a:ext cx="7886700" cy="5257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defRPr lang="en-US"/>
            </a:defPPr>
          </a:lstStyle>
          <a:p>
            <a:pPr algn="ctr" fontAlgn="base">
              <a:lnSpc>
                <a:spcPct val="200000"/>
              </a:lnSpc>
              <a:spcBef>
                <a:spcPts val="1000"/>
              </a:spcBef>
              <a:spcAft>
                <a:spcPct val="0"/>
              </a:spcAft>
              <a:defRPr/>
            </a:pPr>
            <a:r>
              <a:rPr lang="en-US" sz="3600" b="1" smtClean="0">
                <a:solidFill>
                  <a:srgbClr val="FF0000"/>
                </a:solidFill>
                <a:latin typeface="Arial" pitchFamily="34" charset="0"/>
                <a:cs typeface="Arial" pitchFamily="34" charset="0"/>
              </a:rPr>
              <a:t>19CS2211 - Software Engineering</a:t>
            </a:r>
          </a:p>
          <a:p>
            <a:pPr algn="ctr" fontAlgn="base">
              <a:lnSpc>
                <a:spcPct val="200000"/>
              </a:lnSpc>
              <a:spcBef>
                <a:spcPts val="1000"/>
              </a:spcBef>
              <a:spcAft>
                <a:spcPct val="0"/>
              </a:spcAft>
              <a:defRPr/>
            </a:pPr>
            <a:r>
              <a:rPr lang="en-US" sz="4400" smtClean="0">
                <a:solidFill>
                  <a:srgbClr val="002060"/>
                </a:solidFill>
                <a:latin typeface="Arial" pitchFamily="34" charset="0"/>
                <a:cs typeface="Arial" pitchFamily="34" charset="0"/>
              </a:rPr>
              <a:t> </a:t>
            </a:r>
            <a:r>
              <a:rPr lang="en-US" sz="4400" smtClean="0">
                <a:solidFill>
                  <a:srgbClr val="0070C0"/>
                </a:solidFill>
                <a:latin typeface="Arial" pitchFamily="34" charset="0"/>
                <a:cs typeface="Arial" pitchFamily="34" charset="0"/>
              </a:rPr>
              <a:t>CMMI and Six Sigma</a:t>
            </a:r>
            <a:endParaRPr kumimoji="0" lang="en-US" sz="4400" i="0" u="none" strike="noStrike" kern="1200" cap="none" spc="0" normalizeH="0" noProof="0" smtClean="0">
              <a:ln>
                <a:noFill/>
              </a:ln>
              <a:solidFill>
                <a:srgbClr val="0070C0"/>
              </a:solidFill>
              <a:effectLst/>
              <a:uLnTx/>
              <a:uFillTx/>
              <a:ea typeface="+mn-ea"/>
              <a:cs typeface="Times New Roman" pitchFamily="18" charset="0"/>
            </a:endParaRPr>
          </a:p>
        </p:txBody>
      </p:sp>
      <p:pic>
        <p:nvPicPr>
          <p:cNvPr id="1026" name="Picture 2"/>
          <p:cNvPicPr>
            <a:picLocks noChangeAspect="1" noChangeArrowheads="1"/>
          </p:cNvPicPr>
          <p:nvPr/>
        </p:nvPicPr>
        <p:blipFill>
          <a:blip r:embed="rId3"/>
          <a:stretch>
            <a:fillRect/>
          </a:stretch>
        </p:blipFill>
        <p:spPr bwMode="auto">
          <a:xfrm>
            <a:off x="2514600" y="5334000"/>
            <a:ext cx="4191000" cy="1014770"/>
          </a:xfrm>
          <a:prstGeom prst="rect">
            <a:avLst/>
          </a:prstGeom>
          <a:ln>
            <a:solidFill>
              <a:srgbClr val="FF3300"/>
            </a:solidFill>
          </a:ln>
          <a:effectLst>
            <a:outerShdw blurRad="292100" dist="139700" dir="2700000" algn="tl" rotWithShape="0">
              <a:srgbClr val="333333">
                <a:alpha val="65000"/>
              </a:srgbClr>
            </a:outerShdw>
          </a:effectLst>
        </p:spPr>
      </p:pic>
      <p:sp>
        <p:nvSpPr>
          <p:cNvPr id="5" name="Rounded Rectangle 4"/>
          <p:cNvSpPr/>
          <p:nvPr/>
        </p:nvSpPr>
        <p:spPr>
          <a:xfrm>
            <a:off x="2514600" y="3657600"/>
            <a:ext cx="3962400" cy="914400"/>
          </a:xfrm>
          <a:prstGeom prst="roundRect">
            <a:avLst/>
          </a:prstGeom>
          <a:solidFill>
            <a:srgbClr val="FF0000"/>
          </a:solidFill>
          <a:ln>
            <a:solidFill>
              <a:srgbClr val="FF3300"/>
            </a:solidFill>
          </a:ln>
          <a:effectLst>
            <a:innerShdw blurRad="63500" dist="50800" dir="13500000">
              <a:prstClr val="black">
                <a:alpha val="50000"/>
              </a:prstClr>
            </a:innerShdw>
            <a:reflection blurRad="6350" stA="50000" endA="300" endPos="38500" dist="50800" dir="5400000" sy="-100000" algn="bl" rotWithShape="0"/>
          </a:effectLst>
          <a:scene3d>
            <a:camera prst="isometricOffAxis1Right"/>
            <a:lightRig rig="threePt" dir="t"/>
          </a:scene3d>
        </p:spPr>
        <p:style>
          <a:lnRef idx="3">
            <a:schemeClr val="lt1"/>
          </a:lnRef>
          <a:fillRef idx="1">
            <a:schemeClr val="accent2"/>
          </a:fillRef>
          <a:effectRef idx="1">
            <a:schemeClr val="accent2"/>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4000" b="1" smtClean="0">
                <a:latin typeface="Arial" pitchFamily="34" charset="0"/>
                <a:cs typeface="Arial" pitchFamily="34" charset="0"/>
              </a:rPr>
              <a:t>Session 26</a:t>
            </a:r>
            <a:endParaRPr lang="en-US" sz="4000" b="1">
              <a:latin typeface="Arial" pitchFamily="34" charset="0"/>
              <a:cs typeface="Arial" pitchFamily="34" charset="0"/>
            </a:endParaRPr>
          </a:p>
        </p:txBody>
      </p:sp>
    </p:spTree>
  </p:cSld>
  <p:clrMapOvr>
    <a:masterClrMapping/>
  </p:clrMapOvr>
  <p:transition/>
  <p:timing/>
</p:sld>
</file>

<file path=ppt/slides/slide16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solidFill>
                  <a:srgbClr val="7030A0"/>
                </a:solidFill>
              </a:rPr>
              <a:t>Outline</a:t>
            </a:r>
            <a:endParaRPr lang="en-US">
              <a:solidFill>
                <a:srgbClr val="7030A0"/>
              </a:solidFill>
            </a:endParaRPr>
          </a:p>
        </p:txBody>
      </p:sp>
      <p:sp>
        <p:nvSpPr>
          <p:cNvPr id="3" name="Content Placeholder 2"/>
          <p:cNvSpPr>
            <a:spLocks noGrp="1"/>
          </p:cNvSpPr>
          <p:nvPr>
            <p:ph idx="1"/>
          </p:nvPr>
        </p:nvSpPr>
        <p:spPr/>
        <p:txBody>
          <a:bodyPr/>
          <a:lstStyle/>
          <a:p>
            <a:r>
              <a:rPr lang="en-US" sz="3600" smtClean="0">
                <a:solidFill>
                  <a:srgbClr val="FF0000"/>
                </a:solidFill>
              </a:rPr>
              <a:t>Agenda:</a:t>
            </a:r>
          </a:p>
          <a:p>
            <a:pPr lvl="1"/>
            <a:r>
              <a:rPr lang="en-US" sz="3600" smtClean="0"/>
              <a:t>Definition – CMMI</a:t>
            </a:r>
          </a:p>
          <a:p>
            <a:pPr lvl="1"/>
            <a:r>
              <a:rPr lang="en-US" sz="3600" smtClean="0"/>
              <a:t>Levels of CMMI</a:t>
            </a:r>
          </a:p>
          <a:p>
            <a:pPr lvl="1"/>
            <a:r>
              <a:rPr lang="en-US" sz="3600" smtClean="0"/>
              <a:t>Six Sigma</a:t>
            </a:r>
          </a:p>
          <a:p>
            <a:pPr lvl="1"/>
            <a:r>
              <a:rPr lang="en-US" sz="3600" smtClean="0"/>
              <a:t>Questions</a:t>
            </a:r>
          </a:p>
          <a:p>
            <a:pPr lvl="1"/>
            <a:endParaRPr lang="en-US" sz="3600" smtClean="0"/>
          </a:p>
          <a:p>
            <a:endParaRPr lang="en-US" smtClean="0"/>
          </a:p>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169</a:t>
            </a:fld>
            <a:endParaRPr lang="en-US"/>
          </a:p>
        </p:txBody>
      </p:sp>
      <p:pic>
        <p:nvPicPr>
          <p:cNvPr id="5"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Picture 2"/>
          <p:cNvPicPr>
            <a:picLocks noGrp="1" noChangeAspect="1" noChangeArrowheads="1"/>
          </p:cNvPicPr>
          <p:nvPr>
            <p:ph idx="1"/>
          </p:nvPr>
        </p:nvPicPr>
        <p:blipFill>
          <a:blip r:embed="rId2"/>
          <a:stretch>
            <a:fillRect/>
          </a:stretch>
        </p:blipFill>
        <p:spPr bwMode="auto">
          <a:xfrm>
            <a:off x="914400" y="838200"/>
            <a:ext cx="7648430" cy="5105400"/>
          </a:xfrm>
          <a:prstGeom prst="rect">
            <a:avLst/>
          </a:prstGeom>
          <a:noFill/>
          <a:ln w="9525">
            <a:noFill/>
            <a:miter lim="800000"/>
          </a:ln>
          <a:effectLst/>
        </p:spPr>
      </p:pic>
      <p:sp>
        <p:nvSpPr>
          <p:cNvPr id="6" name="Slide Number Placeholder 5"/>
          <p:cNvSpPr>
            <a:spLocks noGrp="1"/>
          </p:cNvSpPr>
          <p:nvPr>
            <p:ph type="sldNum" sz="quarter" idx="12"/>
          </p:nvPr>
        </p:nvSpPr>
        <p:spPr/>
        <p:txBody>
          <a:bodyPr/>
          <a:lstStyle/>
          <a:p>
            <a:fld id="{F8D25365-5F6A-452D-93C0-F7A4ED28E52B}" type="slidenum">
              <a:rPr lang="en-US" smtClean="0"/>
              <a:t>17</a:t>
            </a:fld>
            <a:endParaRPr lang="en-US"/>
          </a:p>
        </p:txBody>
      </p:sp>
      <p:pic>
        <p:nvPicPr>
          <p:cNvPr id="7" name="Picture 2"/>
          <p:cNvPicPr>
            <a:picLocks noChangeAspect="1" noChangeArrowheads="1"/>
          </p:cNvPicPr>
          <p:nvPr/>
        </p:nvPicPr>
        <p:blipFill>
          <a:blip r:embed="rId3"/>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7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944562"/>
          </a:xfrm>
        </p:spPr>
        <p:txBody>
          <a:bodyPr/>
          <a:lstStyle/>
          <a:p>
            <a:r>
              <a:rPr lang="en-US" smtClean="0">
                <a:solidFill>
                  <a:srgbClr val="7030A0"/>
                </a:solidFill>
              </a:rPr>
              <a:t>CMMI</a:t>
            </a:r>
            <a:endParaRPr lang="en-US">
              <a:solidFill>
                <a:srgbClr val="7030A0"/>
              </a:solidFill>
            </a:endParaRPr>
          </a:p>
        </p:txBody>
      </p:sp>
      <p:sp>
        <p:nvSpPr>
          <p:cNvPr id="3" name="Content Placeholder 2"/>
          <p:cNvSpPr>
            <a:spLocks noGrp="1"/>
          </p:cNvSpPr>
          <p:nvPr>
            <p:ph idx="1"/>
          </p:nvPr>
        </p:nvSpPr>
        <p:spPr>
          <a:xfrm>
            <a:off x="457200" y="1295400"/>
            <a:ext cx="8229600" cy="4830763"/>
          </a:xfrm>
        </p:spPr>
        <p:txBody>
          <a:bodyPr>
            <a:normAutofit/>
          </a:bodyPr>
          <a:lstStyle/>
          <a:p>
            <a:pPr>
              <a:lnSpc>
                <a:spcPct val="150000"/>
              </a:lnSpc>
            </a:pPr>
            <a:r>
              <a:rPr lang="en-US" smtClean="0">
                <a:solidFill>
                  <a:srgbClr val="FF3300"/>
                </a:solidFill>
              </a:rPr>
              <a:t>Definition</a:t>
            </a:r>
          </a:p>
          <a:p>
            <a:pPr lvl="1">
              <a:lnSpc>
                <a:spcPct val="150000"/>
              </a:lnSpc>
            </a:pPr>
            <a:r>
              <a:rPr lang="en-US" smtClean="0"/>
              <a:t>The Capability Maturity Model Integration (CMMI) is a process and behavioral model that helps organizations streamline process improvement and encourage productive, efficient behaviors that decreases risks in software, product and service development.</a:t>
            </a:r>
          </a:p>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170</a:t>
            </a:fld>
            <a:endParaRPr lang="en-US"/>
          </a:p>
        </p:txBody>
      </p:sp>
      <p:pic>
        <p:nvPicPr>
          <p:cNvPr id="5"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7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92162"/>
          </a:xfrm>
        </p:spPr>
        <p:txBody>
          <a:bodyPr/>
          <a:lstStyle/>
          <a:p>
            <a:r>
              <a:rPr lang="en-US" smtClean="0">
                <a:solidFill>
                  <a:srgbClr val="002060"/>
                </a:solidFill>
              </a:rPr>
              <a:t>Levels of CMMI</a:t>
            </a:r>
            <a:endParaRPr lang="en-US">
              <a:solidFill>
                <a:srgbClr val="002060"/>
              </a:solidFill>
            </a:endParaRPr>
          </a:p>
        </p:txBody>
      </p:sp>
      <p:sp>
        <p:nvSpPr>
          <p:cNvPr id="3" name="Content Placeholder 2"/>
          <p:cNvSpPr>
            <a:spLocks noGrp="1"/>
          </p:cNvSpPr>
          <p:nvPr>
            <p:ph idx="1"/>
          </p:nvPr>
        </p:nvSpPr>
        <p:spPr>
          <a:xfrm>
            <a:off x="457200" y="1066800"/>
            <a:ext cx="8229600" cy="5059363"/>
          </a:xfrm>
        </p:spPr>
        <p:txBody>
          <a:bodyPr>
            <a:normAutofit/>
          </a:bodyPr>
          <a:lstStyle/>
          <a:p>
            <a:r>
              <a:rPr lang="en-US" smtClean="0"/>
              <a:t>Each process area (e.g., project planning or requirements management) is formally assessed against specific goals and practices and is rated according to the following capability levels:</a:t>
            </a:r>
          </a:p>
          <a:p>
            <a:pPr algn="just"/>
            <a:r>
              <a:rPr lang="en-US" smtClean="0">
                <a:solidFill>
                  <a:srgbClr val="FF0000"/>
                </a:solidFill>
              </a:rPr>
              <a:t>Level 0: Incomplete</a:t>
            </a:r>
          </a:p>
          <a:p>
            <a:pPr lvl="1" algn="just"/>
            <a:r>
              <a:rPr lang="en-US" smtClean="0"/>
              <a:t>Processes are viewed as unpredictable and reactive</a:t>
            </a:r>
          </a:p>
          <a:p>
            <a:pPr lvl="1" algn="just"/>
            <a:r>
              <a:rPr lang="en-US" smtClean="0"/>
              <a:t>an unpredictable environment that increases risk and inefficiency.</a:t>
            </a:r>
          </a:p>
          <a:p>
            <a:pPr algn="just"/>
            <a:endParaRPr lang="en-US" smtClean="0"/>
          </a:p>
          <a:p>
            <a:endParaRPr lang="en-US" smtClean="0"/>
          </a:p>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171</a:t>
            </a:fld>
            <a:endParaRPr lang="en-US"/>
          </a:p>
        </p:txBody>
      </p:sp>
      <p:pic>
        <p:nvPicPr>
          <p:cNvPr id="5"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7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Slide Number Placeholder 3"/>
          <p:cNvSpPr>
            <a:spLocks noGrp="1"/>
          </p:cNvSpPr>
          <p:nvPr>
            <p:ph type="sldNum" sz="quarter" idx="12"/>
          </p:nvPr>
        </p:nvSpPr>
        <p:spPr/>
        <p:txBody>
          <a:bodyPr/>
          <a:lstStyle/>
          <a:p>
            <a:fld id="{F8D25365-5F6A-452D-93C0-F7A4ED28E52B}" type="slidenum">
              <a:rPr lang="en-US" smtClean="0"/>
              <a:t>172</a:t>
            </a:fld>
            <a:endParaRPr lang="en-US"/>
          </a:p>
        </p:txBody>
      </p:sp>
      <p:sp>
        <p:nvSpPr>
          <p:cNvPr id="6" name="Content Placeholder 5"/>
          <p:cNvSpPr>
            <a:spLocks noGrp="1"/>
          </p:cNvSpPr>
          <p:nvPr>
            <p:ph idx="1"/>
          </p:nvPr>
        </p:nvSpPr>
        <p:spPr>
          <a:xfrm>
            <a:off x="457200" y="609600"/>
            <a:ext cx="8229600" cy="5638800"/>
          </a:xfrm>
        </p:spPr>
        <p:txBody>
          <a:bodyPr>
            <a:normAutofit fontScale="92500"/>
          </a:bodyPr>
          <a:lstStyle/>
          <a:p>
            <a:r>
              <a:rPr lang="en-US" smtClean="0">
                <a:solidFill>
                  <a:srgbClr val="FF0000"/>
                </a:solidFill>
              </a:rPr>
              <a:t>Level 1: Performed</a:t>
            </a:r>
          </a:p>
          <a:p>
            <a:pPr lvl="1"/>
            <a:r>
              <a:rPr lang="en-US" smtClean="0"/>
              <a:t>There’s information on how to establish performance goals and then track those goals to make sure they’re achieved at all levels of business maturity.</a:t>
            </a:r>
          </a:p>
          <a:p>
            <a:pPr algn="just"/>
            <a:r>
              <a:rPr lang="en-US" smtClean="0">
                <a:solidFill>
                  <a:srgbClr val="FF0000"/>
                </a:solidFill>
              </a:rPr>
              <a:t>Level 2: Managed</a:t>
            </a:r>
          </a:p>
          <a:p>
            <a:pPr lvl="1" algn="just"/>
            <a:r>
              <a:rPr lang="en-US" smtClean="0"/>
              <a:t>Projects - planned, performed, measured and controlled – at this level.</a:t>
            </a:r>
          </a:p>
          <a:p>
            <a:pPr lvl="1" algn="just"/>
            <a:r>
              <a:rPr lang="en-US" smtClean="0"/>
              <a:t>But there are still a lot of issues to address.</a:t>
            </a:r>
          </a:p>
          <a:p>
            <a:pPr algn="just"/>
            <a:r>
              <a:rPr lang="en-US" smtClean="0">
                <a:solidFill>
                  <a:srgbClr val="FF0000"/>
                </a:solidFill>
              </a:rPr>
              <a:t>Level 3: Defined</a:t>
            </a:r>
          </a:p>
          <a:p>
            <a:pPr lvl="1" algn="just"/>
            <a:r>
              <a:rPr lang="en-US" smtClean="0"/>
              <a:t>organizations are more proactive than reactive</a:t>
            </a:r>
          </a:p>
          <a:p>
            <a:pPr lvl="1" algn="just"/>
            <a:r>
              <a:rPr lang="en-US" smtClean="0"/>
              <a:t>A set of “organization-wide standards” to “provide guidance across projects, programs and portfolios.”</a:t>
            </a:r>
          </a:p>
          <a:p>
            <a:endParaRPr lang="en-US"/>
          </a:p>
        </p:txBody>
      </p:sp>
      <p:pic>
        <p:nvPicPr>
          <p:cNvPr id="7"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7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Slide Number Placeholder 3"/>
          <p:cNvSpPr>
            <a:spLocks noGrp="1"/>
          </p:cNvSpPr>
          <p:nvPr>
            <p:ph type="sldNum" sz="quarter" idx="12"/>
          </p:nvPr>
        </p:nvSpPr>
        <p:spPr/>
        <p:txBody>
          <a:bodyPr/>
          <a:lstStyle/>
          <a:p>
            <a:fld id="{F8D25365-5F6A-452D-93C0-F7A4ED28E52B}" type="slidenum">
              <a:rPr lang="en-US" smtClean="0"/>
              <a:t>173</a:t>
            </a:fld>
            <a:endParaRPr lang="en-US"/>
          </a:p>
        </p:txBody>
      </p:sp>
      <p:sp>
        <p:nvSpPr>
          <p:cNvPr id="5" name="Content Placeholder 4"/>
          <p:cNvSpPr>
            <a:spLocks noGrp="1"/>
          </p:cNvSpPr>
          <p:nvPr>
            <p:ph idx="1"/>
          </p:nvPr>
        </p:nvSpPr>
        <p:spPr>
          <a:xfrm>
            <a:off x="457200" y="685800"/>
            <a:ext cx="8229600" cy="5440363"/>
          </a:xfrm>
        </p:spPr>
        <p:txBody>
          <a:bodyPr>
            <a:normAutofit/>
          </a:bodyPr>
          <a:lstStyle/>
          <a:p>
            <a:pPr algn="just"/>
            <a:r>
              <a:rPr lang="en-US" smtClean="0">
                <a:solidFill>
                  <a:srgbClr val="FF0000"/>
                </a:solidFill>
              </a:rPr>
              <a:t>Level 4: Quantitatively managed</a:t>
            </a:r>
          </a:p>
          <a:p>
            <a:pPr lvl="1" algn="just"/>
            <a:r>
              <a:rPr lang="en-US" smtClean="0"/>
              <a:t>measured and controlled</a:t>
            </a:r>
          </a:p>
          <a:p>
            <a:pPr lvl="1" algn="just"/>
            <a:r>
              <a:rPr lang="en-US" smtClean="0"/>
              <a:t>quantitative data to determine predictable processes that align with stakeholder needs</a:t>
            </a:r>
          </a:p>
          <a:p>
            <a:pPr algn="just"/>
            <a:r>
              <a:rPr lang="en-US" smtClean="0">
                <a:solidFill>
                  <a:srgbClr val="FF0000"/>
                </a:solidFill>
              </a:rPr>
              <a:t>Level 5: Optimized</a:t>
            </a:r>
          </a:p>
          <a:p>
            <a:pPr lvl="1" algn="just"/>
            <a:r>
              <a:rPr lang="en-US" smtClean="0"/>
              <a:t>organization’s processes are stable and flexible</a:t>
            </a:r>
          </a:p>
          <a:p>
            <a:pPr lvl="1" algn="just"/>
            <a:r>
              <a:rPr lang="en-US" smtClean="0"/>
              <a:t>organization will be in constant state of improving and responding to changes or other opportunities</a:t>
            </a:r>
          </a:p>
          <a:p>
            <a:pPr lvl="1" algn="just"/>
            <a:r>
              <a:rPr lang="en-US" smtClean="0"/>
              <a:t>Organization is stable, which allows for more “agility and innovation,” in a predictable environment 	</a:t>
            </a:r>
          </a:p>
          <a:p>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7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5" name="Content Placeholder 4" descr="cmmi_peer_review.png"/>
          <p:cNvPicPr>
            <a:picLocks noGrp="1" noChangeAspect="1"/>
          </p:cNvPicPr>
          <p:nvPr>
            <p:ph idx="1"/>
          </p:nvPr>
        </p:nvPicPr>
        <p:blipFill>
          <a:blip r:embed="rId2"/>
          <a:stretch>
            <a:fillRect/>
          </a:stretch>
        </p:blipFill>
        <p:spPr>
          <a:xfrm>
            <a:off x="609600" y="457200"/>
            <a:ext cx="8001000" cy="5867400"/>
          </a:xfrm>
        </p:spPr>
      </p:pic>
      <p:sp>
        <p:nvSpPr>
          <p:cNvPr id="4" name="Slide Number Placeholder 3"/>
          <p:cNvSpPr>
            <a:spLocks noGrp="1"/>
          </p:cNvSpPr>
          <p:nvPr>
            <p:ph type="sldNum" sz="quarter" idx="12"/>
          </p:nvPr>
        </p:nvSpPr>
        <p:spPr/>
        <p:txBody>
          <a:bodyPr/>
          <a:lstStyle/>
          <a:p>
            <a:fld id="{F8D25365-5F6A-452D-93C0-F7A4ED28E52B}" type="slidenum">
              <a:rPr lang="en-US" smtClean="0"/>
              <a:t>174</a:t>
            </a:fld>
            <a:endParaRPr lang="en-US"/>
          </a:p>
        </p:txBody>
      </p:sp>
      <p:pic>
        <p:nvPicPr>
          <p:cNvPr id="6" name="Picture 2"/>
          <p:cNvPicPr>
            <a:picLocks noChangeAspect="1" noChangeArrowheads="1"/>
          </p:cNvPicPr>
          <p:nvPr/>
        </p:nvPicPr>
        <p:blipFill>
          <a:blip r:embed="rId3"/>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7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5" name="Content Placeholder 4" descr="cmmi-process-key-area.png"/>
          <p:cNvPicPr>
            <a:picLocks noGrp="1" noChangeAspect="1"/>
          </p:cNvPicPr>
          <p:nvPr>
            <p:ph idx="1"/>
          </p:nvPr>
        </p:nvPicPr>
        <p:blipFill>
          <a:blip r:embed="rId2"/>
          <a:stretch>
            <a:fillRect/>
          </a:stretch>
        </p:blipFill>
        <p:spPr>
          <a:xfrm>
            <a:off x="762000" y="533400"/>
            <a:ext cx="7620000" cy="5715000"/>
          </a:xfrm>
        </p:spPr>
      </p:pic>
      <p:sp>
        <p:nvSpPr>
          <p:cNvPr id="4" name="Slide Number Placeholder 3"/>
          <p:cNvSpPr>
            <a:spLocks noGrp="1"/>
          </p:cNvSpPr>
          <p:nvPr>
            <p:ph type="sldNum" sz="quarter" idx="12"/>
          </p:nvPr>
        </p:nvSpPr>
        <p:spPr/>
        <p:txBody>
          <a:bodyPr/>
          <a:lstStyle/>
          <a:p>
            <a:fld id="{F8D25365-5F6A-452D-93C0-F7A4ED28E52B}" type="slidenum">
              <a:rPr lang="en-US" smtClean="0"/>
              <a:t>175</a:t>
            </a:fld>
            <a:endParaRPr lang="en-US"/>
          </a:p>
        </p:txBody>
      </p:sp>
      <p:pic>
        <p:nvPicPr>
          <p:cNvPr id="6" name="Picture 2"/>
          <p:cNvPicPr>
            <a:picLocks noChangeAspect="1" noChangeArrowheads="1"/>
          </p:cNvPicPr>
          <p:nvPr/>
        </p:nvPicPr>
        <p:blipFill>
          <a:blip r:embed="rId3"/>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7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Slide Number Placeholder 3"/>
          <p:cNvSpPr>
            <a:spLocks noGrp="1"/>
          </p:cNvSpPr>
          <p:nvPr>
            <p:ph type="sldNum" sz="quarter" idx="12"/>
          </p:nvPr>
        </p:nvSpPr>
        <p:spPr/>
        <p:txBody>
          <a:bodyPr/>
          <a:lstStyle/>
          <a:p>
            <a:fld id="{F8D25365-5F6A-452D-93C0-F7A4ED28E52B}" type="slidenum">
              <a:rPr lang="en-US" smtClean="0"/>
              <a:t>176</a:t>
            </a:fld>
            <a:endParaRPr lang="en-US"/>
          </a:p>
        </p:txBody>
      </p:sp>
      <p:sp>
        <p:nvSpPr>
          <p:cNvPr id="5" name="Content Placeholder 4"/>
          <p:cNvSpPr>
            <a:spLocks noGrp="1"/>
          </p:cNvSpPr>
          <p:nvPr>
            <p:ph idx="1"/>
          </p:nvPr>
        </p:nvSpPr>
        <p:spPr>
          <a:xfrm>
            <a:off x="457200" y="609600"/>
            <a:ext cx="8229600" cy="5516563"/>
          </a:xfrm>
        </p:spPr>
        <p:txBody>
          <a:bodyPr/>
          <a:lstStyle/>
          <a:p>
            <a:pPr>
              <a:lnSpc>
                <a:spcPct val="150000"/>
              </a:lnSpc>
            </a:pPr>
            <a:r>
              <a:rPr lang="en-US" smtClean="0"/>
              <a:t>CMMI defines each process area in terms of specific goals</a:t>
            </a:r>
          </a:p>
          <a:p>
            <a:pPr>
              <a:lnSpc>
                <a:spcPct val="150000"/>
              </a:lnSpc>
            </a:pPr>
            <a:r>
              <a:rPr lang="en-US" smtClean="0"/>
              <a:t>Specific practices required to achieve these goals</a:t>
            </a:r>
          </a:p>
          <a:p>
            <a:pPr>
              <a:lnSpc>
                <a:spcPct val="150000"/>
              </a:lnSpc>
            </a:pPr>
            <a:r>
              <a:rPr lang="en-US" smtClean="0"/>
              <a:t>Specific practices refine a goal into a set of process-related activities</a:t>
            </a:r>
          </a:p>
          <a:p>
            <a:endParaRPr lang="en-US"/>
          </a:p>
        </p:txBody>
      </p:sp>
      <p:pic>
        <p:nvPicPr>
          <p:cNvPr id="8"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7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smtClean="0">
                <a:solidFill>
                  <a:srgbClr val="002060"/>
                </a:solidFill>
              </a:rPr>
              <a:t>CMMI Process Area Capability Profile</a:t>
            </a:r>
            <a:endParaRPr lang="en-US">
              <a:solidFill>
                <a:srgbClr val="002060"/>
              </a:solidFill>
            </a:endParaRPr>
          </a:p>
        </p:txBody>
      </p:sp>
      <p:sp>
        <p:nvSpPr>
          <p:cNvPr id="4" name="Slide Number Placeholder 3"/>
          <p:cNvSpPr>
            <a:spLocks noGrp="1"/>
          </p:cNvSpPr>
          <p:nvPr>
            <p:ph type="sldNum" sz="quarter" idx="12"/>
          </p:nvPr>
        </p:nvSpPr>
        <p:spPr/>
        <p:txBody>
          <a:bodyPr/>
          <a:lstStyle/>
          <a:p>
            <a:fld id="{F8D25365-5F6A-452D-93C0-F7A4ED28E52B}" type="slidenum">
              <a:rPr lang="en-US" smtClean="0"/>
              <a:t>177</a:t>
            </a:fld>
            <a:endParaRPr lang="en-US"/>
          </a:p>
        </p:txBody>
      </p:sp>
      <p:pic>
        <p:nvPicPr>
          <p:cNvPr id="6" name="Picture 2"/>
          <p:cNvPicPr>
            <a:picLocks noGrp="1" noChangeAspect="1" noChangeArrowheads="1"/>
          </p:cNvPicPr>
          <p:nvPr>
            <p:ph idx="1"/>
          </p:nvPr>
        </p:nvPicPr>
        <p:blipFill>
          <a:blip r:embed="rId2"/>
          <a:stretch>
            <a:fillRect/>
          </a:stretch>
        </p:blipFill>
        <p:spPr bwMode="auto">
          <a:xfrm>
            <a:off x="762000" y="1371600"/>
            <a:ext cx="7620000" cy="4834192"/>
          </a:xfrm>
          <a:prstGeom prst="rect">
            <a:avLst/>
          </a:prstGeom>
          <a:noFill/>
          <a:ln w="9525">
            <a:noFill/>
            <a:miter lim="800000"/>
          </a:ln>
          <a:effectLst/>
        </p:spPr>
      </p:pic>
      <p:pic>
        <p:nvPicPr>
          <p:cNvPr id="7" name="Picture 2"/>
          <p:cNvPicPr>
            <a:picLocks noChangeAspect="1" noChangeArrowheads="1"/>
          </p:cNvPicPr>
          <p:nvPr/>
        </p:nvPicPr>
        <p:blipFill>
          <a:blip r:embed="rId3"/>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7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Specific Goals of CMMI</a:t>
            </a:r>
            <a:endParaRPr lang="en-US">
              <a:solidFill>
                <a:srgbClr val="002060"/>
              </a:solidFill>
            </a:endParaRPr>
          </a:p>
        </p:txBody>
      </p:sp>
      <p:sp>
        <p:nvSpPr>
          <p:cNvPr id="4" name="Slide Number Placeholder 3"/>
          <p:cNvSpPr>
            <a:spLocks noGrp="1"/>
          </p:cNvSpPr>
          <p:nvPr>
            <p:ph type="sldNum" sz="quarter" idx="12"/>
          </p:nvPr>
        </p:nvSpPr>
        <p:spPr/>
        <p:txBody>
          <a:bodyPr/>
          <a:lstStyle/>
          <a:p>
            <a:fld id="{F8D25365-5F6A-452D-93C0-F7A4ED28E52B}" type="slidenum">
              <a:rPr lang="en-US" smtClean="0"/>
              <a:t>178</a:t>
            </a:fld>
            <a:endParaRPr lang="en-US"/>
          </a:p>
        </p:txBody>
      </p:sp>
      <p:sp>
        <p:nvSpPr>
          <p:cNvPr id="5" name="Content Placeholder 4"/>
          <p:cNvSpPr>
            <a:spLocks noGrp="1"/>
          </p:cNvSpPr>
          <p:nvPr>
            <p:ph idx="1"/>
          </p:nvPr>
        </p:nvSpPr>
        <p:spPr>
          <a:xfrm>
            <a:off x="457200" y="838200"/>
            <a:ext cx="8229600" cy="5486400"/>
          </a:xfrm>
        </p:spPr>
        <p:txBody>
          <a:bodyPr>
            <a:normAutofit fontScale="92500" lnSpcReduction="20000"/>
          </a:bodyPr>
          <a:lstStyle/>
          <a:p>
            <a:r>
              <a:rPr lang="en-US" sz="2800" smtClean="0"/>
              <a:t>Associated specific practices (SP) defined for project planning are:</a:t>
            </a:r>
          </a:p>
          <a:p>
            <a:r>
              <a:rPr lang="en-US" sz="2200" smtClean="0"/>
              <a:t>SG 1 Establish Estimates</a:t>
            </a:r>
          </a:p>
          <a:p>
            <a:pPr lvl="1"/>
            <a:r>
              <a:rPr lang="en-US" sz="1800" smtClean="0"/>
              <a:t>SP 1.1-1 Estimate the Scope of the Project</a:t>
            </a:r>
          </a:p>
          <a:p>
            <a:pPr lvl="1"/>
            <a:r>
              <a:rPr lang="en-US" sz="1800" smtClean="0"/>
              <a:t>SP 1.2-1 Establish Estimates of Work Product and Task Attributes</a:t>
            </a:r>
          </a:p>
          <a:p>
            <a:pPr lvl="1"/>
            <a:r>
              <a:rPr lang="en-US" sz="1800" smtClean="0"/>
              <a:t>SP 1.3-1 Define Project Life Cycle</a:t>
            </a:r>
          </a:p>
          <a:p>
            <a:pPr lvl="1"/>
            <a:r>
              <a:rPr lang="en-US" sz="1800" smtClean="0"/>
              <a:t>SP 1.4-1 Determine Estimates of Effort and Cost</a:t>
            </a:r>
          </a:p>
          <a:p>
            <a:r>
              <a:rPr lang="en-US" sz="2200" smtClean="0"/>
              <a:t>SG 2 Develop a Project Plan</a:t>
            </a:r>
          </a:p>
          <a:p>
            <a:pPr lvl="1"/>
            <a:r>
              <a:rPr lang="en-US" sz="1800" smtClean="0"/>
              <a:t>SP 2.1-1 Establish the Budget and Schedule</a:t>
            </a:r>
          </a:p>
          <a:p>
            <a:pPr lvl="1"/>
            <a:r>
              <a:rPr lang="en-US" sz="1800" smtClean="0"/>
              <a:t>SP 2.2-1 Identify Project Risks</a:t>
            </a:r>
          </a:p>
          <a:p>
            <a:pPr lvl="1"/>
            <a:r>
              <a:rPr lang="en-US" sz="1800" smtClean="0"/>
              <a:t>SP 2.3-1 Plan for Data Management</a:t>
            </a:r>
          </a:p>
          <a:p>
            <a:pPr lvl="1"/>
            <a:r>
              <a:rPr lang="en-US" sz="1800" smtClean="0"/>
              <a:t>SP 2.4-1 Plan for Project Resources</a:t>
            </a:r>
          </a:p>
          <a:p>
            <a:pPr lvl="1"/>
            <a:r>
              <a:rPr lang="en-US" sz="1800" smtClean="0"/>
              <a:t>SP 2.5-1 Plan for Needed Knowledge and Skills</a:t>
            </a:r>
          </a:p>
          <a:p>
            <a:pPr lvl="1"/>
            <a:r>
              <a:rPr lang="en-US" sz="1800" smtClean="0"/>
              <a:t>SP 2.6-1 Plan Stakeholder Involvement</a:t>
            </a:r>
          </a:p>
          <a:p>
            <a:pPr lvl="1"/>
            <a:r>
              <a:rPr lang="en-US" sz="1800" smtClean="0"/>
              <a:t>SP 2.7-1 Establish the Project Plan</a:t>
            </a:r>
          </a:p>
          <a:p>
            <a:r>
              <a:rPr lang="en-US" sz="2200" smtClean="0"/>
              <a:t>SG 3 Obtain Commitment to the Plan</a:t>
            </a:r>
          </a:p>
          <a:p>
            <a:pPr lvl="1"/>
            <a:r>
              <a:rPr lang="en-US" sz="1800" smtClean="0"/>
              <a:t>SP 3.1-1 Review Plans That Affect the Project</a:t>
            </a:r>
          </a:p>
          <a:p>
            <a:pPr lvl="1"/>
            <a:r>
              <a:rPr lang="en-US" sz="1800" smtClean="0"/>
              <a:t>SP 3.2-1 Reconcile Work and Resource Levels</a:t>
            </a:r>
          </a:p>
          <a:p>
            <a:pPr lvl="1"/>
            <a:r>
              <a:rPr lang="en-US" sz="1800" smtClean="0"/>
              <a:t>SP 3.3-1 Obtain Plan Commitment</a:t>
            </a:r>
            <a:endParaRPr lang="en-US" sz="1800"/>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7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15962"/>
          </a:xfrm>
        </p:spPr>
        <p:txBody>
          <a:bodyPr>
            <a:noAutofit/>
          </a:bodyPr>
          <a:lstStyle/>
          <a:p>
            <a:r>
              <a:rPr lang="en-US" sz="3200" smtClean="0"/>
              <a:t>CMMI also defines a set of five generic goals</a:t>
            </a:r>
            <a:endParaRPr lang="en-US" sz="3200">
              <a:solidFill>
                <a:srgbClr val="002060"/>
              </a:solidFill>
            </a:endParaRPr>
          </a:p>
        </p:txBody>
      </p:sp>
      <p:sp>
        <p:nvSpPr>
          <p:cNvPr id="4" name="Slide Number Placeholder 3"/>
          <p:cNvSpPr>
            <a:spLocks noGrp="1"/>
          </p:cNvSpPr>
          <p:nvPr>
            <p:ph type="sldNum" sz="quarter" idx="12"/>
          </p:nvPr>
        </p:nvSpPr>
        <p:spPr/>
        <p:txBody>
          <a:bodyPr/>
          <a:lstStyle/>
          <a:p>
            <a:fld id="{F8D25365-5F6A-452D-93C0-F7A4ED28E52B}" type="slidenum">
              <a:rPr lang="en-US" smtClean="0"/>
              <a:t>179</a:t>
            </a:fld>
            <a:endParaRPr lang="en-US"/>
          </a:p>
        </p:txBody>
      </p:sp>
      <p:sp>
        <p:nvSpPr>
          <p:cNvPr id="5" name="Content Placeholder 4"/>
          <p:cNvSpPr>
            <a:spLocks noGrp="1"/>
          </p:cNvSpPr>
          <p:nvPr>
            <p:ph idx="1"/>
          </p:nvPr>
        </p:nvSpPr>
        <p:spPr>
          <a:xfrm>
            <a:off x="457200" y="990600"/>
            <a:ext cx="8229600" cy="5257800"/>
          </a:xfrm>
        </p:spPr>
        <p:txBody>
          <a:bodyPr>
            <a:normAutofit/>
          </a:bodyPr>
          <a:lstStyle/>
          <a:p>
            <a:pPr>
              <a:buNone/>
            </a:pPr>
            <a:r>
              <a:rPr lang="en-US" sz="2200" smtClean="0"/>
              <a:t>The generic goals (GG) and practices (GP) for the project planning process area are:</a:t>
            </a:r>
          </a:p>
          <a:p>
            <a:r>
              <a:rPr lang="en-US" sz="2200" smtClean="0"/>
              <a:t>GG 1 Achieve Specific Goals</a:t>
            </a:r>
          </a:p>
          <a:p>
            <a:pPr lvl="1"/>
            <a:r>
              <a:rPr lang="en-US" sz="1800" smtClean="0"/>
              <a:t>GP 1.1 Perform Base Practices</a:t>
            </a:r>
          </a:p>
          <a:p>
            <a:r>
              <a:rPr lang="en-US" sz="2200" smtClean="0"/>
              <a:t>GG 2 Institutionalize a Managed Process</a:t>
            </a:r>
          </a:p>
          <a:p>
            <a:pPr lvl="1"/>
            <a:r>
              <a:rPr lang="en-US" sz="1800" smtClean="0"/>
              <a:t>GP 2.1 Establish an Organizational Policy</a:t>
            </a:r>
          </a:p>
          <a:p>
            <a:pPr lvl="1"/>
            <a:r>
              <a:rPr lang="en-US" sz="1800" smtClean="0"/>
              <a:t>GP 2.2 Plan the Process</a:t>
            </a:r>
          </a:p>
          <a:p>
            <a:pPr lvl="1"/>
            <a:r>
              <a:rPr lang="en-US" sz="1800" smtClean="0"/>
              <a:t>GP 2.3 Provide Resources</a:t>
            </a:r>
          </a:p>
          <a:p>
            <a:pPr lvl="1"/>
            <a:r>
              <a:rPr lang="en-US" sz="1800" smtClean="0"/>
              <a:t>GP 2.4 Assign Responsibility</a:t>
            </a:r>
          </a:p>
          <a:p>
            <a:pPr lvl="1"/>
            <a:r>
              <a:rPr lang="en-US" sz="1800" smtClean="0"/>
              <a:t>GP 2.5 Train People</a:t>
            </a:r>
          </a:p>
          <a:p>
            <a:pPr lvl="1"/>
            <a:r>
              <a:rPr lang="en-US" sz="1800" smtClean="0"/>
              <a:t>GP 2.6 Manage Configurations</a:t>
            </a:r>
          </a:p>
          <a:p>
            <a:pPr lvl="1"/>
            <a:r>
              <a:rPr lang="en-US" sz="1800" smtClean="0"/>
              <a:t>GP 2.7 Identify and Involve Relevant Stakeholders</a:t>
            </a:r>
          </a:p>
          <a:p>
            <a:pPr lvl="1"/>
            <a:r>
              <a:rPr lang="en-US" sz="1800" smtClean="0"/>
              <a:t>GP 2.8 Monitor and Control the Process</a:t>
            </a:r>
          </a:p>
          <a:p>
            <a:pPr lvl="1"/>
            <a:r>
              <a:rPr lang="en-US" sz="1800" smtClean="0"/>
              <a:t>GP 2.9 Objectively Evaluate Adherence</a:t>
            </a:r>
          </a:p>
          <a:p>
            <a:pPr lvl="1"/>
            <a:r>
              <a:rPr lang="en-US" sz="1800" smtClean="0"/>
              <a:t>GP 2.10 Review Status with Higher-Level Management</a:t>
            </a:r>
            <a:endParaRPr lang="en-US"/>
          </a:p>
        </p:txBody>
      </p:sp>
      <p:pic>
        <p:nvPicPr>
          <p:cNvPr id="6" name="Picture 2"/>
          <p:cNvPicPr>
            <a:picLocks noChangeAspect="1" noChangeArrowheads="1"/>
          </p:cNvPicPr>
          <p:nvPr/>
        </p:nvPicPr>
        <p:blipFill>
          <a:blip r:embed="rId3"/>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868362"/>
          </a:xfrm>
        </p:spPr>
        <p:txBody>
          <a:bodyPr/>
          <a:lstStyle/>
          <a:p>
            <a:r>
              <a:rPr lang="en-US" smtClean="0">
                <a:solidFill>
                  <a:srgbClr val="002060"/>
                </a:solidFill>
              </a:rPr>
              <a:t>Regression Testing</a:t>
            </a:r>
            <a:endParaRPr lang="en-US">
              <a:solidFill>
                <a:srgbClr val="002060"/>
              </a:solidFill>
            </a:endParaRPr>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smtClean="0"/>
              <a:t>Each time a new module is added as part of integration testing, the software changes. </a:t>
            </a:r>
          </a:p>
          <a:p>
            <a:r>
              <a:rPr lang="en-US" smtClean="0"/>
              <a:t>New data flow paths are established, new I/O may occur, and new control logic is invoked.</a:t>
            </a:r>
          </a:p>
          <a:p>
            <a:r>
              <a:rPr lang="en-US" smtClean="0"/>
              <a:t> These changes may cause problems with functions that previously worked flawlessly. </a:t>
            </a:r>
          </a:p>
          <a:p>
            <a:r>
              <a:rPr lang="en-US" smtClean="0"/>
              <a:t>In the context of an integration test strategy, regression testing is the re-execution of some subset of tests that have already been conducted to ensure that changes have not propagated unintended side effects.</a:t>
            </a:r>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18</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8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Slide Number Placeholder 3"/>
          <p:cNvSpPr>
            <a:spLocks noGrp="1"/>
          </p:cNvSpPr>
          <p:nvPr>
            <p:ph type="sldNum" sz="quarter" idx="12"/>
          </p:nvPr>
        </p:nvSpPr>
        <p:spPr/>
        <p:txBody>
          <a:bodyPr/>
          <a:lstStyle/>
          <a:p>
            <a:fld id="{F8D25365-5F6A-452D-93C0-F7A4ED28E52B}" type="slidenum">
              <a:rPr lang="en-US" smtClean="0"/>
              <a:t>180</a:t>
            </a:fld>
            <a:endParaRPr lang="en-US"/>
          </a:p>
        </p:txBody>
      </p:sp>
      <p:sp>
        <p:nvSpPr>
          <p:cNvPr id="5" name="Content Placeholder 4"/>
          <p:cNvSpPr>
            <a:spLocks noGrp="1"/>
          </p:cNvSpPr>
          <p:nvPr>
            <p:ph idx="1"/>
          </p:nvPr>
        </p:nvSpPr>
        <p:spPr>
          <a:xfrm>
            <a:off x="457200" y="609600"/>
            <a:ext cx="8229600" cy="5516563"/>
          </a:xfrm>
        </p:spPr>
        <p:txBody>
          <a:bodyPr/>
          <a:lstStyle/>
          <a:p>
            <a:pPr marL="609600" indent="-609600">
              <a:lnSpc>
                <a:spcPct val="150000"/>
              </a:lnSpc>
            </a:pPr>
            <a:r>
              <a:rPr lang="en-US" sz="2200" smtClean="0"/>
              <a:t>GG 3 Institutionalize a Defined Process</a:t>
            </a:r>
          </a:p>
          <a:p>
            <a:pPr marL="1009650" lvl="1" indent="-609600">
              <a:lnSpc>
                <a:spcPct val="150000"/>
              </a:lnSpc>
            </a:pPr>
            <a:r>
              <a:rPr lang="en-US" sz="1800" smtClean="0"/>
              <a:t>GP 3.1 Establish a Defined Process</a:t>
            </a:r>
          </a:p>
          <a:p>
            <a:pPr marL="1009650" lvl="1" indent="-609600">
              <a:lnSpc>
                <a:spcPct val="150000"/>
              </a:lnSpc>
            </a:pPr>
            <a:r>
              <a:rPr lang="en-US" sz="1800" smtClean="0"/>
              <a:t>GP 3.2 Collect Improvement Information</a:t>
            </a:r>
          </a:p>
          <a:p>
            <a:pPr marL="609600" indent="-609600">
              <a:lnSpc>
                <a:spcPct val="150000"/>
              </a:lnSpc>
            </a:pPr>
            <a:r>
              <a:rPr lang="en-US" sz="2200" smtClean="0"/>
              <a:t>GG 4 Institutionalize a Quantitatively Managed Process</a:t>
            </a:r>
          </a:p>
          <a:p>
            <a:pPr marL="1009650" lvl="1" indent="-609600">
              <a:lnSpc>
                <a:spcPct val="150000"/>
              </a:lnSpc>
            </a:pPr>
            <a:r>
              <a:rPr lang="en-US" sz="1800" smtClean="0"/>
              <a:t>GP 4.1 Establish Quantitative Objectives for the Process</a:t>
            </a:r>
          </a:p>
          <a:p>
            <a:pPr marL="1009650" lvl="1" indent="-609600">
              <a:lnSpc>
                <a:spcPct val="150000"/>
              </a:lnSpc>
            </a:pPr>
            <a:r>
              <a:rPr lang="en-US" sz="1800" smtClean="0"/>
              <a:t>GP 4.2 Stabilize Subprocess Performance</a:t>
            </a:r>
          </a:p>
          <a:p>
            <a:pPr marL="609600" indent="-609600">
              <a:lnSpc>
                <a:spcPct val="150000"/>
              </a:lnSpc>
            </a:pPr>
            <a:r>
              <a:rPr lang="en-US" sz="2200" smtClean="0"/>
              <a:t>GG 5 Institutionalize an Optimizing Process</a:t>
            </a:r>
          </a:p>
          <a:p>
            <a:pPr marL="1009650" lvl="1" indent="-609600">
              <a:lnSpc>
                <a:spcPct val="150000"/>
              </a:lnSpc>
            </a:pPr>
            <a:r>
              <a:rPr lang="en-US" sz="1800" smtClean="0"/>
              <a:t>GP 5.1 Ensure Continuous Process Improvement</a:t>
            </a:r>
          </a:p>
          <a:p>
            <a:pPr marL="1009650" lvl="1" indent="-609600">
              <a:lnSpc>
                <a:spcPct val="150000"/>
              </a:lnSpc>
            </a:pPr>
            <a:r>
              <a:rPr lang="en-US" sz="1800" smtClean="0"/>
              <a:t>GP 5.2 Correct Root Causes of Problems</a:t>
            </a:r>
          </a:p>
          <a:p>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8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639762"/>
          </a:xfrm>
        </p:spPr>
        <p:txBody>
          <a:bodyPr>
            <a:normAutofit/>
          </a:bodyPr>
          <a:lstStyle/>
          <a:p>
            <a:r>
              <a:rPr lang="en-US" sz="3000" b="1" smtClean="0"/>
              <a:t>Process area required to achieve a maturity Level</a:t>
            </a:r>
            <a:endParaRPr lang="en-US" sz="3000">
              <a:solidFill>
                <a:srgbClr val="002060"/>
              </a:solidFill>
            </a:endParaRPr>
          </a:p>
        </p:txBody>
      </p:sp>
      <p:sp>
        <p:nvSpPr>
          <p:cNvPr id="4" name="Slide Number Placeholder 3"/>
          <p:cNvSpPr>
            <a:spLocks noGrp="1"/>
          </p:cNvSpPr>
          <p:nvPr>
            <p:ph type="sldNum" sz="quarter" idx="12"/>
          </p:nvPr>
        </p:nvSpPr>
        <p:spPr/>
        <p:txBody>
          <a:bodyPr/>
          <a:lstStyle/>
          <a:p>
            <a:fld id="{F8D25365-5F6A-452D-93C0-F7A4ED28E52B}" type="slidenum">
              <a:rPr lang="en-US" smtClean="0"/>
              <a:t>181</a:t>
            </a:fld>
            <a:endParaRPr lang="en-US"/>
          </a:p>
        </p:txBody>
      </p:sp>
      <p:pic>
        <p:nvPicPr>
          <p:cNvPr id="6" name="Picture 1"/>
          <p:cNvPicPr>
            <a:picLocks noGrp="1" noChangeAspect="1" noChangeArrowheads="1"/>
          </p:cNvPicPr>
          <p:nvPr>
            <p:ph idx="1"/>
          </p:nvPr>
        </p:nvPicPr>
        <p:blipFill>
          <a:blip r:embed="rId2"/>
          <a:stretch>
            <a:fillRect/>
          </a:stretch>
        </p:blipFill>
        <p:spPr bwMode="auto">
          <a:xfrm>
            <a:off x="533400" y="914400"/>
            <a:ext cx="8077200" cy="5486400"/>
          </a:xfrm>
          <a:prstGeom prst="rect">
            <a:avLst/>
          </a:prstGeom>
          <a:noFill/>
          <a:ln w="9525">
            <a:noFill/>
            <a:miter lim="800000"/>
          </a:ln>
          <a:effectLst/>
        </p:spPr>
      </p:pic>
      <p:pic>
        <p:nvPicPr>
          <p:cNvPr id="7" name="Picture 2"/>
          <p:cNvPicPr>
            <a:picLocks noChangeAspect="1" noChangeArrowheads="1"/>
          </p:cNvPicPr>
          <p:nvPr/>
        </p:nvPicPr>
        <p:blipFill>
          <a:blip r:embed="rId3"/>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8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4000" smtClean="0">
                <a:solidFill>
                  <a:srgbClr val="002060"/>
                </a:solidFill>
              </a:rPr>
              <a:t>Six Sigma for Software Engineering</a:t>
            </a:r>
            <a:endParaRPr lang="en-US" sz="4000">
              <a:solidFill>
                <a:srgbClr val="002060"/>
              </a:solidFill>
            </a:endParaRPr>
          </a:p>
        </p:txBody>
      </p:sp>
      <p:sp>
        <p:nvSpPr>
          <p:cNvPr id="4" name="Slide Number Placeholder 3"/>
          <p:cNvSpPr>
            <a:spLocks noGrp="1"/>
          </p:cNvSpPr>
          <p:nvPr>
            <p:ph type="sldNum" sz="quarter" idx="12"/>
          </p:nvPr>
        </p:nvSpPr>
        <p:spPr/>
        <p:txBody>
          <a:bodyPr/>
          <a:lstStyle/>
          <a:p>
            <a:fld id="{F8D25365-5F6A-452D-93C0-F7A4ED28E52B}" type="slidenum">
              <a:rPr lang="en-US" smtClean="0"/>
              <a:t>182</a:t>
            </a:fld>
            <a:endParaRPr lang="en-US"/>
          </a:p>
        </p:txBody>
      </p:sp>
      <p:sp>
        <p:nvSpPr>
          <p:cNvPr id="5" name="Content Placeholder 4"/>
          <p:cNvSpPr>
            <a:spLocks noGrp="1"/>
          </p:cNvSpPr>
          <p:nvPr>
            <p:ph idx="1"/>
          </p:nvPr>
        </p:nvSpPr>
        <p:spPr>
          <a:xfrm>
            <a:off x="457200" y="1066800"/>
            <a:ext cx="8229600" cy="5059363"/>
          </a:xfrm>
        </p:spPr>
        <p:txBody>
          <a:bodyPr>
            <a:normAutofit fontScale="92500" lnSpcReduction="10000"/>
          </a:bodyPr>
          <a:lstStyle/>
          <a:p>
            <a:r>
              <a:rPr lang="en-US" smtClean="0"/>
              <a:t>Six Sigma – suitable for statistical quality assurance in industry today</a:t>
            </a:r>
          </a:p>
          <a:p>
            <a:r>
              <a:rPr lang="en-US" smtClean="0"/>
              <a:t>It uses data and statistical analysis to measure and improve a company’s operational performance by identifying and eliminating defects’ in manufacturing and service-related processes</a:t>
            </a:r>
          </a:p>
          <a:p>
            <a:r>
              <a:rPr lang="en-US" smtClean="0"/>
              <a:t>The term Six Sigma is derived from six standard deviations—3.4 instances (defects) per million occurrences—implying an extremely high quality standard</a:t>
            </a:r>
          </a:p>
          <a:p>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8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Slide Number Placeholder 3"/>
          <p:cNvSpPr>
            <a:spLocks noGrp="1"/>
          </p:cNvSpPr>
          <p:nvPr>
            <p:ph type="sldNum" sz="quarter" idx="12"/>
          </p:nvPr>
        </p:nvSpPr>
        <p:spPr/>
        <p:txBody>
          <a:bodyPr/>
          <a:lstStyle/>
          <a:p>
            <a:fld id="{F8D25365-5F6A-452D-93C0-F7A4ED28E52B}" type="slidenum">
              <a:rPr lang="en-US" smtClean="0"/>
              <a:t>183</a:t>
            </a:fld>
            <a:endParaRPr lang="en-US"/>
          </a:p>
        </p:txBody>
      </p:sp>
      <p:pic>
        <p:nvPicPr>
          <p:cNvPr id="6" name="Picture 2" descr="C:\Users\HP\Desktop\6sigmachart1.jpg"/>
          <p:cNvPicPr>
            <a:picLocks noGrp="1" noChangeAspect="1" noChangeArrowheads="1"/>
          </p:cNvPicPr>
          <p:nvPr>
            <p:ph idx="1"/>
          </p:nvPr>
        </p:nvPicPr>
        <p:blipFill>
          <a:blip r:embed="rId2"/>
          <a:stretch>
            <a:fillRect/>
          </a:stretch>
        </p:blipFill>
        <p:spPr bwMode="auto">
          <a:xfrm>
            <a:off x="609600" y="685800"/>
            <a:ext cx="7924800" cy="5334000"/>
          </a:xfrm>
          <a:prstGeom prst="rect">
            <a:avLst/>
          </a:prstGeom>
          <a:noFill/>
        </p:spPr>
      </p:pic>
      <p:pic>
        <p:nvPicPr>
          <p:cNvPr id="7" name="Picture 2"/>
          <p:cNvPicPr>
            <a:picLocks noChangeAspect="1" noChangeArrowheads="1"/>
          </p:cNvPicPr>
          <p:nvPr/>
        </p:nvPicPr>
        <p:blipFill>
          <a:blip r:embed="rId3"/>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8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Slide Number Placeholder 3"/>
          <p:cNvSpPr>
            <a:spLocks noGrp="1"/>
          </p:cNvSpPr>
          <p:nvPr>
            <p:ph type="sldNum" sz="quarter" idx="12"/>
          </p:nvPr>
        </p:nvSpPr>
        <p:spPr/>
        <p:txBody>
          <a:bodyPr/>
          <a:lstStyle/>
          <a:p>
            <a:fld id="{F8D25365-5F6A-452D-93C0-F7A4ED28E52B}" type="slidenum">
              <a:rPr lang="en-US" smtClean="0"/>
              <a:t>184</a:t>
            </a:fld>
            <a:endParaRPr lang="en-US"/>
          </a:p>
        </p:txBody>
      </p:sp>
      <p:sp>
        <p:nvSpPr>
          <p:cNvPr id="5" name="Content Placeholder 4"/>
          <p:cNvSpPr>
            <a:spLocks noGrp="1"/>
          </p:cNvSpPr>
          <p:nvPr>
            <p:ph idx="1"/>
          </p:nvPr>
        </p:nvSpPr>
        <p:spPr>
          <a:xfrm>
            <a:off x="457200" y="609600"/>
            <a:ext cx="8229600" cy="5516563"/>
          </a:xfrm>
        </p:spPr>
        <p:txBody>
          <a:bodyPr>
            <a:normAutofit fontScale="92500"/>
          </a:bodyPr>
          <a:lstStyle/>
          <a:p>
            <a:pPr>
              <a:buNone/>
            </a:pPr>
            <a:r>
              <a:rPr lang="en-US" smtClean="0"/>
              <a:t>The Six Sigma methodology defines three core steps:</a:t>
            </a:r>
          </a:p>
          <a:p>
            <a:r>
              <a:rPr lang="en-US" sz="2800" smtClean="0"/>
              <a:t>Define </a:t>
            </a:r>
          </a:p>
          <a:p>
            <a:pPr lvl="1"/>
            <a:r>
              <a:rPr lang="en-US" sz="2400" smtClean="0"/>
              <a:t>customer requirements</a:t>
            </a:r>
          </a:p>
          <a:p>
            <a:pPr lvl="1"/>
            <a:r>
              <a:rPr lang="en-US" sz="2400" smtClean="0"/>
              <a:t>deliverables and </a:t>
            </a:r>
          </a:p>
          <a:p>
            <a:pPr lvl="1"/>
            <a:r>
              <a:rPr lang="en-US" sz="2400" smtClean="0"/>
              <a:t>project goals </a:t>
            </a:r>
          </a:p>
          <a:p>
            <a:pPr>
              <a:buNone/>
            </a:pPr>
            <a:r>
              <a:rPr lang="en-US" sz="2800" smtClean="0"/>
              <a:t>     via well defined methods of customer communication</a:t>
            </a:r>
          </a:p>
          <a:p>
            <a:r>
              <a:rPr lang="en-US" sz="2800" smtClean="0"/>
              <a:t>Measure the existing process and its output to determine current quality performance (collect defect metrics).</a:t>
            </a:r>
          </a:p>
          <a:p>
            <a:r>
              <a:rPr lang="en-US" sz="2800" smtClean="0"/>
              <a:t>Analyze defect metrics and determine the vital few causes.</a:t>
            </a:r>
          </a:p>
          <a:p>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8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Slide Number Placeholder 3"/>
          <p:cNvSpPr>
            <a:spLocks noGrp="1"/>
          </p:cNvSpPr>
          <p:nvPr>
            <p:ph type="sldNum" sz="quarter" idx="12"/>
          </p:nvPr>
        </p:nvSpPr>
        <p:spPr/>
        <p:txBody>
          <a:bodyPr/>
          <a:lstStyle/>
          <a:p>
            <a:fld id="{F8D25365-5F6A-452D-93C0-F7A4ED28E52B}" type="slidenum">
              <a:rPr lang="en-US" smtClean="0"/>
              <a:t>185</a:t>
            </a:fld>
            <a:endParaRPr lang="en-US"/>
          </a:p>
        </p:txBody>
      </p:sp>
      <p:sp>
        <p:nvSpPr>
          <p:cNvPr id="5" name="Content Placeholder 4"/>
          <p:cNvSpPr>
            <a:spLocks noGrp="1"/>
          </p:cNvSpPr>
          <p:nvPr>
            <p:ph idx="1"/>
          </p:nvPr>
        </p:nvSpPr>
        <p:spPr>
          <a:xfrm>
            <a:off x="457200" y="609600"/>
            <a:ext cx="8229600" cy="5516563"/>
          </a:xfrm>
        </p:spPr>
        <p:txBody>
          <a:bodyPr>
            <a:normAutofit/>
          </a:bodyPr>
          <a:lstStyle/>
          <a:p>
            <a:pPr>
              <a:buNone/>
            </a:pPr>
            <a:r>
              <a:rPr lang="en-US" smtClean="0"/>
              <a:t>If an existing software process is in place, but improvement is required, Six Sigma suggests two additional steps:</a:t>
            </a:r>
          </a:p>
          <a:p>
            <a:pPr lvl="1"/>
            <a:r>
              <a:rPr lang="en-US" sz="2400" smtClean="0"/>
              <a:t>Improve the process by eliminating the root causes of defects</a:t>
            </a:r>
          </a:p>
          <a:p>
            <a:pPr lvl="1"/>
            <a:r>
              <a:rPr lang="en-US" sz="2400" smtClean="0"/>
              <a:t>Control the process to ensure that future work does not reintroduce the causes of defects</a:t>
            </a:r>
          </a:p>
          <a:p>
            <a:pPr lvl="1"/>
            <a:r>
              <a:rPr lang="en-US" sz="2400" smtClean="0"/>
              <a:t>These core and additional steps are sometimes referred to as the DMAIC (define, measure, analyze, improve, and control) method</a:t>
            </a:r>
          </a:p>
          <a:p>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8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5" name="Content Placeholder 4" descr="Six sigma.png"/>
          <p:cNvPicPr>
            <a:picLocks noGrp="1" noChangeAspect="1"/>
          </p:cNvPicPr>
          <p:nvPr>
            <p:ph idx="1"/>
          </p:nvPr>
        </p:nvPicPr>
        <p:blipFill>
          <a:blip r:embed="rId2"/>
          <a:stretch>
            <a:fillRect/>
          </a:stretch>
        </p:blipFill>
        <p:spPr>
          <a:xfrm>
            <a:off x="1828800" y="609600"/>
            <a:ext cx="5334000" cy="5298303"/>
          </a:xfrm>
          <a:prstGeom prst="rect">
            <a:avLst/>
          </a:prstGeom>
          <a:ln>
            <a:noFill/>
          </a:ln>
          <a:effectLst>
            <a:softEdge rad="112500"/>
          </a:effectLst>
        </p:spPr>
      </p:pic>
      <p:sp>
        <p:nvSpPr>
          <p:cNvPr id="4" name="Slide Number Placeholder 3"/>
          <p:cNvSpPr>
            <a:spLocks noGrp="1"/>
          </p:cNvSpPr>
          <p:nvPr>
            <p:ph type="sldNum" sz="quarter" idx="12"/>
          </p:nvPr>
        </p:nvSpPr>
        <p:spPr/>
        <p:txBody>
          <a:bodyPr/>
          <a:lstStyle/>
          <a:p>
            <a:fld id="{F8D25365-5F6A-452D-93C0-F7A4ED28E52B}" type="slidenum">
              <a:rPr lang="en-US" smtClean="0"/>
              <a:t>186</a:t>
            </a:fld>
            <a:endParaRPr lang="en-US"/>
          </a:p>
        </p:txBody>
      </p:sp>
      <p:pic>
        <p:nvPicPr>
          <p:cNvPr id="6" name="Picture 2"/>
          <p:cNvPicPr>
            <a:picLocks noChangeAspect="1" noChangeArrowheads="1"/>
          </p:cNvPicPr>
          <p:nvPr/>
        </p:nvPicPr>
        <p:blipFill>
          <a:blip r:embed="rId3"/>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8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Slide Number Placeholder 3"/>
          <p:cNvSpPr>
            <a:spLocks noGrp="1"/>
          </p:cNvSpPr>
          <p:nvPr>
            <p:ph type="sldNum" sz="quarter" idx="12"/>
          </p:nvPr>
        </p:nvSpPr>
        <p:spPr/>
        <p:txBody>
          <a:bodyPr/>
          <a:lstStyle/>
          <a:p>
            <a:fld id="{F8D25365-5F6A-452D-93C0-F7A4ED28E52B}" type="slidenum">
              <a:rPr lang="en-US" smtClean="0"/>
              <a:t>187</a:t>
            </a:fld>
            <a:endParaRPr lang="en-US"/>
          </a:p>
        </p:txBody>
      </p:sp>
      <p:sp>
        <p:nvSpPr>
          <p:cNvPr id="5" name="Content Placeholder 4"/>
          <p:cNvSpPr>
            <a:spLocks noGrp="1"/>
          </p:cNvSpPr>
          <p:nvPr>
            <p:ph idx="1"/>
          </p:nvPr>
        </p:nvSpPr>
        <p:spPr>
          <a:xfrm>
            <a:off x="457200" y="685800"/>
            <a:ext cx="8229600" cy="5440363"/>
          </a:xfrm>
        </p:spPr>
        <p:txBody>
          <a:bodyPr>
            <a:normAutofit fontScale="92500" lnSpcReduction="10000"/>
          </a:bodyPr>
          <a:lstStyle/>
          <a:p>
            <a:r>
              <a:rPr lang="en-US" smtClean="0"/>
              <a:t>If an organization is developing a software process (rather than improving an existing process), the core steps are augmented as follows:</a:t>
            </a:r>
          </a:p>
          <a:p>
            <a:pPr lvl="1"/>
            <a:r>
              <a:rPr lang="en-US" smtClean="0"/>
              <a:t>Design the process </a:t>
            </a:r>
          </a:p>
          <a:p>
            <a:pPr lvl="2"/>
            <a:r>
              <a:rPr lang="en-US" smtClean="0"/>
              <a:t>to avoid the root causes of defects</a:t>
            </a:r>
          </a:p>
          <a:p>
            <a:pPr lvl="2"/>
            <a:r>
              <a:rPr lang="en-US" smtClean="0"/>
              <a:t>to meet customer requirements</a:t>
            </a:r>
          </a:p>
          <a:p>
            <a:pPr lvl="1"/>
            <a:r>
              <a:rPr lang="en-US" smtClean="0"/>
              <a:t>Verify that the process model to avoid defects and meet customer requirements.</a:t>
            </a:r>
          </a:p>
          <a:p>
            <a:pPr>
              <a:buNone/>
            </a:pPr>
            <a:r>
              <a:rPr lang="en-US" smtClean="0"/>
              <a:t>	This variation is sometimes called the DMADV (define, measure, analyze, design, and verify) method.</a:t>
            </a:r>
          </a:p>
          <a:p>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8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5" name="Content Placeholder 4" descr="Six sigma table.png"/>
          <p:cNvPicPr>
            <a:picLocks noGrp="1" noChangeAspect="1"/>
          </p:cNvPicPr>
          <p:nvPr>
            <p:ph idx="1"/>
          </p:nvPr>
        </p:nvPicPr>
        <p:blipFill>
          <a:blip r:embed="rId2"/>
          <a:stretch>
            <a:fillRect/>
          </a:stretch>
        </p:blipFill>
        <p:spPr>
          <a:xfrm>
            <a:off x="914400" y="1447800"/>
            <a:ext cx="7555159" cy="3886200"/>
          </a:xfrm>
          <a:prstGeom prst="rect">
            <a:avLst/>
          </a:prstGeom>
          <a:ln>
            <a:noFill/>
          </a:ln>
          <a:effectLst>
            <a:outerShdw blurRad="292100" dist="139700" dir="2700000" algn="tl" rotWithShape="0">
              <a:srgbClr val="333333">
                <a:alpha val="65000"/>
              </a:srgbClr>
            </a:outerShdw>
          </a:effectLst>
        </p:spPr>
      </p:pic>
      <p:sp>
        <p:nvSpPr>
          <p:cNvPr id="4" name="Slide Number Placeholder 3"/>
          <p:cNvSpPr>
            <a:spLocks noGrp="1"/>
          </p:cNvSpPr>
          <p:nvPr>
            <p:ph type="sldNum" sz="quarter" idx="12"/>
          </p:nvPr>
        </p:nvSpPr>
        <p:spPr/>
        <p:txBody>
          <a:bodyPr/>
          <a:lstStyle/>
          <a:p>
            <a:fld id="{F8D25365-5F6A-452D-93C0-F7A4ED28E52B}" type="slidenum">
              <a:rPr lang="en-US" smtClean="0"/>
              <a:t>188</a:t>
            </a:fld>
            <a:endParaRPr lang="en-US"/>
          </a:p>
        </p:txBody>
      </p:sp>
      <p:pic>
        <p:nvPicPr>
          <p:cNvPr id="6" name="Picture 2"/>
          <p:cNvPicPr>
            <a:picLocks noChangeAspect="1" noChangeArrowheads="1"/>
          </p:cNvPicPr>
          <p:nvPr/>
        </p:nvPicPr>
        <p:blipFill>
          <a:blip r:embed="rId3"/>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8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solidFill>
                  <a:srgbClr val="002060"/>
                </a:solidFill>
              </a:rPr>
              <a:t>Questions</a:t>
            </a:r>
            <a:endParaRPr lang="en-US">
              <a:solidFill>
                <a:srgbClr val="00206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smtClean="0"/>
              <a:t>Distinguish CMMI and Six Sigma Method.</a:t>
            </a:r>
          </a:p>
          <a:p>
            <a:pPr marL="514350" indent="-514350">
              <a:buFont typeface="+mj-lt"/>
              <a:buAutoNum type="arabicPeriod"/>
            </a:pPr>
            <a:r>
              <a:rPr lang="en-US" smtClean="0"/>
              <a:t>Explain various levels of CMMI in detail.</a:t>
            </a:r>
          </a:p>
          <a:p>
            <a:pPr marL="514350" indent="-514350">
              <a:buFont typeface="+mj-lt"/>
              <a:buAutoNum type="arabicPeriod"/>
            </a:pPr>
            <a:r>
              <a:rPr lang="en-US" smtClean="0"/>
              <a:t>Explain the core and additional steps of Six sigma methodology.</a:t>
            </a:r>
          </a:p>
          <a:p>
            <a:pPr marL="514350" indent="-514350">
              <a:buFont typeface="+mj-lt"/>
              <a:buAutoNum type="arabicPeriod"/>
            </a:pPr>
            <a:r>
              <a:rPr lang="en-US" smtClean="0"/>
              <a:t>List out specific goals and associated specific practices defined in CMMI.</a:t>
            </a:r>
          </a:p>
          <a:p>
            <a:pPr marL="514350" indent="-514350">
              <a:buFont typeface="+mj-lt"/>
              <a:buAutoNum type="arabicPeriod"/>
            </a:pPr>
            <a:r>
              <a:rPr lang="en-US" smtClean="0"/>
              <a:t>List out generic goals and practices of CMMI.</a:t>
            </a:r>
          </a:p>
          <a:p>
            <a:endParaRPr lang="en-US" b="1" smtClean="0"/>
          </a:p>
          <a:p>
            <a:endParaRPr lang="en-US"/>
          </a:p>
        </p:txBody>
      </p:sp>
      <p:sp>
        <p:nvSpPr>
          <p:cNvPr id="4" name="Slide Number Placeholder 3"/>
          <p:cNvSpPr>
            <a:spLocks noGrp="1"/>
          </p:cNvSpPr>
          <p:nvPr>
            <p:ph type="sldNum" sz="quarter" idx="12"/>
          </p:nvPr>
        </p:nvSpPr>
        <p:spPr/>
        <p:txBody>
          <a:bodyPr/>
          <a:lstStyle/>
          <a:p>
            <a:fld id="{F8D25365-5F6A-452D-93C0-F7A4ED28E52B}" type="slidenum">
              <a:rPr lang="en-US" smtClean="0"/>
              <a:t>189</a:t>
            </a:fld>
            <a:endParaRPr lang="en-US"/>
          </a:p>
        </p:txBody>
      </p:sp>
      <p:pic>
        <p:nvPicPr>
          <p:cNvPr id="5"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mtClean="0">
                <a:solidFill>
                  <a:srgbClr val="002060"/>
                </a:solidFill>
              </a:rPr>
              <a:t>Smoke Testing</a:t>
            </a:r>
            <a:endParaRPr lang="en-US">
              <a:solidFill>
                <a:srgbClr val="002060"/>
              </a:solidFill>
            </a:endParaRPr>
          </a:p>
        </p:txBody>
      </p:sp>
      <p:sp>
        <p:nvSpPr>
          <p:cNvPr id="3" name="Content Placeholder 2"/>
          <p:cNvSpPr>
            <a:spLocks noGrp="1"/>
          </p:cNvSpPr>
          <p:nvPr>
            <p:ph idx="1"/>
          </p:nvPr>
        </p:nvSpPr>
        <p:spPr>
          <a:xfrm>
            <a:off x="381000" y="1143000"/>
            <a:ext cx="8458200" cy="4983163"/>
          </a:xfrm>
        </p:spPr>
        <p:txBody>
          <a:bodyPr/>
          <a:lstStyle/>
          <a:p>
            <a:r>
              <a:rPr lang="en-US" smtClean="0"/>
              <a:t>Smoke testing is an integration testing approach that is commonly used when product software is developed. </a:t>
            </a:r>
          </a:p>
          <a:p>
            <a:r>
              <a:rPr lang="en-US" smtClean="0"/>
              <a:t>Designed for time-critical projects, allowing the software team to assess the project on a frequent basis.</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19</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19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Slide Number Placeholder 6"/>
          <p:cNvSpPr>
            <a:spLocks noGrp="1"/>
          </p:cNvSpPr>
          <p:nvPr>
            <p:ph type="sldNum" sz="quarter" idx="12"/>
          </p:nvPr>
        </p:nvSpPr>
        <p:spPr/>
        <p:txBody>
          <a:bodyPr/>
          <a:lstStyle/>
          <a:p>
            <a:fld id="{F8D25365-5F6A-452D-93C0-F7A4ED28E52B}" type="slidenum">
              <a:rPr lang="en-US" smtClean="0"/>
              <a:t>190</a:t>
            </a:fld>
            <a:endParaRPr lang="en-US"/>
          </a:p>
        </p:txBody>
      </p:sp>
      <p:pic>
        <p:nvPicPr>
          <p:cNvPr id="8"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
        <p:nvSpPr>
          <p:cNvPr id="5" name="Rounded Rectangle 4"/>
          <p:cNvSpPr/>
          <p:nvPr/>
        </p:nvSpPr>
        <p:spPr>
          <a:xfrm>
            <a:off x="2438400" y="2743200"/>
            <a:ext cx="4343400" cy="1295400"/>
          </a:xfrm>
          <a:prstGeom prst="roundRect">
            <a:avLst/>
          </a:prstGeom>
          <a:solidFill>
            <a:srgbClr val="FF0000"/>
          </a:solidFill>
          <a:ln>
            <a:solidFill>
              <a:srgbClr val="FF0000"/>
            </a:solidFill>
          </a:ln>
          <a:effectLst>
            <a:outerShdw blurRad="50800" dist="38100" dir="8100000" algn="tr" rotWithShape="0">
              <a:prstClr val="black">
                <a:alpha val="40000"/>
              </a:prstClr>
            </a:outerShdw>
            <a:reflection blurRad="6350" stA="52000" endA="300" endPos="35000" dir="5400000" sy="-100000" algn="bl" rotWithShape="0"/>
          </a:effectLst>
          <a:scene3d>
            <a:camera prst="isometricOffAxis1Right"/>
            <a:lightRig rig="threePt" dir="t"/>
          </a:scene3d>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Calibri"/>
                <a:ea typeface="Arial" pitchFamily="34" charset="0"/>
                <a:cs typeface="Arial" pitchFamily="34" charset="0"/>
                <a:sym typeface="Wingdings"/>
              </a:defRPr>
            </a:lvl9pPr>
          </a:lstStyle>
          <a:p>
            <a:pPr algn="ctr"/>
            <a:r>
              <a:rPr lang="en-US" sz="6000" b="1" smtClean="0">
                <a:solidFill>
                  <a:schemeClr val="bg1"/>
                </a:solidFill>
                <a:cs typeface="Arial" pitchFamily="34" charset="0"/>
              </a:rPr>
              <a:t>Thank You</a:t>
            </a:r>
            <a:endParaRPr lang="en-US" sz="6000" b="1">
              <a:solidFill>
                <a:schemeClr val="bg1"/>
              </a:solidFill>
              <a:cs typeface="Arial" pitchFamily="34" charset="0"/>
            </a:endParaRP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92162"/>
          </a:xfrm>
        </p:spPr>
        <p:txBody>
          <a:bodyPr>
            <a:normAutofit/>
          </a:bodyPr>
          <a:lstStyle/>
          <a:p>
            <a:r>
              <a:rPr lang="en-IN" smtClean="0">
                <a:solidFill>
                  <a:srgbClr val="002060"/>
                </a:solidFill>
                <a:latin typeface="+mn-lt"/>
              </a:rPr>
              <a:t>INTRODUCTION</a:t>
            </a:r>
            <a:endParaRPr lang="en-US">
              <a:solidFill>
                <a:srgbClr val="002060"/>
              </a:solidFill>
              <a:latin typeface="+mn-lt"/>
            </a:endParaRPr>
          </a:p>
        </p:txBody>
      </p:sp>
      <p:sp>
        <p:nvSpPr>
          <p:cNvPr id="3" name="Content Placeholder 2"/>
          <p:cNvSpPr>
            <a:spLocks noGrp="1"/>
          </p:cNvSpPr>
          <p:nvPr>
            <p:ph idx="1"/>
          </p:nvPr>
        </p:nvSpPr>
        <p:spPr>
          <a:xfrm>
            <a:off x="457200" y="1143000"/>
            <a:ext cx="8229600" cy="5181600"/>
          </a:xfrm>
        </p:spPr>
        <p:txBody>
          <a:bodyPr>
            <a:normAutofit lnSpcReduction="10000"/>
          </a:bodyPr>
          <a:lstStyle/>
          <a:p>
            <a:r>
              <a:rPr lang="en-US" altLang="en-US">
                <a:solidFill>
                  <a:srgbClr val="FF3300"/>
                </a:solidFill>
              </a:rPr>
              <a:t>Software Testing </a:t>
            </a:r>
            <a:r>
              <a:rPr lang="en-US" altLang="en-US" smtClean="0">
                <a:solidFill>
                  <a:srgbClr val="FF3300"/>
                </a:solidFill>
              </a:rPr>
              <a:t>Strategies</a:t>
            </a:r>
          </a:p>
          <a:p>
            <a:pPr lvl="1"/>
            <a:r>
              <a:rPr lang="en-US" altLang="en-US" smtClean="0">
                <a:latin typeface="Palatino" pitchFamily="-128" charset="0"/>
              </a:rPr>
              <a:t>describes the steps to be conducted</a:t>
            </a:r>
          </a:p>
          <a:p>
            <a:pPr lvl="1"/>
            <a:r>
              <a:rPr lang="en-US" altLang="en-US" smtClean="0">
                <a:latin typeface="Palatino" pitchFamily="-128" charset="0"/>
              </a:rPr>
              <a:t>effort, time, and resources will be required</a:t>
            </a:r>
          </a:p>
          <a:p>
            <a:pPr lvl="1"/>
            <a:r>
              <a:rPr lang="en-US" altLang="en-US" smtClean="0">
                <a:latin typeface="Palatino" pitchFamily="-128" charset="0"/>
              </a:rPr>
              <a:t>test planning, test case design, test execution, and resultant data collection and evaluation</a:t>
            </a:r>
          </a:p>
          <a:p>
            <a:pPr lvl="1"/>
            <a:r>
              <a:rPr lang="en-US" altLang="en-US" smtClean="0">
                <a:latin typeface="Palatino" pitchFamily="-128" charset="0"/>
              </a:rPr>
              <a:t>flexible enough to promote a customized testing approach.</a:t>
            </a:r>
          </a:p>
          <a:p>
            <a:pPr lvl="1"/>
            <a:r>
              <a:rPr lang="en-US" altLang="en-US" smtClean="0">
                <a:latin typeface="Palatino" pitchFamily="-128" charset="0"/>
              </a:rPr>
              <a:t>reasonable planning and management tracking as the project progresses</a:t>
            </a:r>
          </a:p>
          <a:p>
            <a:r>
              <a:rPr lang="en-US" altLang="en-US" smtClean="0"/>
              <a:t>Testing - process - intent of finding errors prior to delivery to the end user</a:t>
            </a:r>
            <a:r>
              <a:rPr lang="en-US" altLang="en-US" smtClean="0">
                <a:latin typeface="Palatino" pitchFamily="-128" charset="0"/>
              </a:rPr>
              <a:t>.</a:t>
            </a:r>
          </a:p>
          <a:p>
            <a:endParaRPr lang="en-US" smtClean="0">
              <a:latin typeface="Palatino" pitchFamily="-128" charset="0"/>
            </a:endParaRP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2</a:t>
            </a:fld>
            <a:endParaRPr lang="en-US"/>
          </a:p>
        </p:txBody>
      </p:sp>
      <p:pic>
        <p:nvPicPr>
          <p:cNvPr id="2050"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838200"/>
            <a:ext cx="8229600" cy="5287963"/>
          </a:xfrm>
        </p:spPr>
        <p:txBody>
          <a:bodyPr>
            <a:normAutofit/>
          </a:bodyPr>
          <a:lstStyle/>
          <a:p>
            <a:r>
              <a:rPr lang="en-US" smtClean="0">
                <a:solidFill>
                  <a:srgbClr val="FF3300"/>
                </a:solidFill>
              </a:rPr>
              <a:t>The smoke-testing approach encompasses the following activities:</a:t>
            </a:r>
          </a:p>
          <a:p>
            <a:pPr lvl="1"/>
            <a:r>
              <a:rPr lang="en-US" smtClean="0"/>
              <a:t>Software components -&gt; code -&gt; data files, libraries, reusable modules, and engineered components</a:t>
            </a:r>
          </a:p>
          <a:p>
            <a:pPr lvl="1"/>
            <a:r>
              <a:rPr lang="en-US" smtClean="0"/>
              <a:t>Series of tests is designed - to expose errors.</a:t>
            </a:r>
          </a:p>
          <a:p>
            <a:pPr lvl="1"/>
            <a:r>
              <a:rPr lang="en-US" smtClean="0"/>
              <a:t>The build (product) is integrated with other builds, and the entire product (in its current form) is smoke tested daily. </a:t>
            </a:r>
          </a:p>
          <a:p>
            <a:pPr lvl="1"/>
            <a:r>
              <a:rPr lang="en-US" smtClean="0"/>
              <a:t>The integration approach may be top down or bottom up.</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20</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762000"/>
            <a:ext cx="8229600" cy="5364163"/>
          </a:xfrm>
        </p:spPr>
        <p:txBody>
          <a:bodyPr/>
          <a:lstStyle/>
          <a:p>
            <a:r>
              <a:rPr lang="en-US" smtClean="0">
                <a:solidFill>
                  <a:srgbClr val="FF3300"/>
                </a:solidFill>
              </a:rPr>
              <a:t>Benefits of Smoke Test:</a:t>
            </a:r>
          </a:p>
          <a:p>
            <a:pPr lvl="1" algn="just"/>
            <a:r>
              <a:rPr lang="en-US" smtClean="0"/>
              <a:t>Integration risk is minimized.</a:t>
            </a:r>
          </a:p>
          <a:p>
            <a:pPr lvl="1" algn="just"/>
            <a:r>
              <a:rPr lang="en-US" smtClean="0"/>
              <a:t>The quality of the end product is improved.</a:t>
            </a:r>
          </a:p>
          <a:p>
            <a:pPr lvl="1" algn="just"/>
            <a:r>
              <a:rPr lang="en-US" smtClean="0"/>
              <a:t>Error diagnosis and correction are simplified.</a:t>
            </a:r>
          </a:p>
          <a:p>
            <a:pPr lvl="1" algn="just"/>
            <a:r>
              <a:rPr lang="en-US" smtClean="0"/>
              <a:t>Progress is easier to assess.</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21</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solidFill>
                  <a:srgbClr val="002060"/>
                </a:solidFill>
              </a:rPr>
              <a:t>Revision Questions</a:t>
            </a:r>
            <a:endParaRPr lang="en-US">
              <a:solidFill>
                <a:srgbClr val="002060"/>
              </a:solidFill>
            </a:endParaRPr>
          </a:p>
        </p:txBody>
      </p:sp>
      <p:sp>
        <p:nvSpPr>
          <p:cNvPr id="3" name="Content Placeholder 2"/>
          <p:cNvSpPr>
            <a:spLocks noGrp="1"/>
          </p:cNvSpPr>
          <p:nvPr>
            <p:ph idx="1"/>
          </p:nvPr>
        </p:nvSpPr>
        <p:spPr/>
        <p:txBody>
          <a:bodyPr>
            <a:normAutofit fontScale="92500"/>
          </a:bodyPr>
          <a:lstStyle/>
          <a:p>
            <a:pPr marL="457200" indent="-457200">
              <a:buAutoNum type="arabicPeriod"/>
            </a:pPr>
            <a:r>
              <a:rPr lang="en-US" smtClean="0"/>
              <a:t>Define Software Testing.</a:t>
            </a:r>
          </a:p>
          <a:p>
            <a:pPr>
              <a:buNone/>
            </a:pPr>
            <a:r>
              <a:rPr lang="en-US" smtClean="0"/>
              <a:t>2.   Explain A Strategic Approach To Software Testing in detail</a:t>
            </a:r>
          </a:p>
          <a:p>
            <a:pPr marL="457200" indent="-457200">
              <a:buAutoNum type="arabicPeriod" startAt="3"/>
            </a:pPr>
            <a:r>
              <a:rPr lang="en-US" smtClean="0"/>
              <a:t>Sketch how testing strategy is represented in spiral model and explain.</a:t>
            </a:r>
            <a:endParaRPr lang="en-US" altLang="en-US" smtClean="0"/>
          </a:p>
          <a:p>
            <a:pPr marL="457200" indent="-457200">
              <a:buAutoNum type="arabicPeriod" startAt="3"/>
            </a:pPr>
            <a:r>
              <a:rPr lang="en-US" altLang="en-US" smtClean="0"/>
              <a:t>Explain in detail about Testing Strategy.</a:t>
            </a:r>
          </a:p>
          <a:p>
            <a:pPr marL="457200" indent="-457200">
              <a:buAutoNum type="arabicPeriod" startAt="3"/>
            </a:pPr>
            <a:r>
              <a:rPr lang="en-US" altLang="en-US" smtClean="0"/>
              <a:t>List out the Strategic Issues of Software testing.</a:t>
            </a:r>
          </a:p>
          <a:p>
            <a:pPr marL="457200" indent="-457200">
              <a:buAutoNum type="arabicPeriod" startAt="3"/>
            </a:pPr>
            <a:r>
              <a:rPr lang="en-US" altLang="en-US" smtClean="0"/>
              <a:t>Explain Smoke Test in detail.</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22</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514600"/>
            <a:ext cx="8229600" cy="1447800"/>
          </a:xfrm>
        </p:spPr>
        <p:txBody>
          <a:bodyPr>
            <a:normAutofit/>
          </a:bodyPr>
          <a:lstStyle/>
          <a:p>
            <a:r>
              <a:rPr lang="en-US" sz="8000" b="1" smtClean="0">
                <a:solidFill>
                  <a:srgbClr val="00B050"/>
                </a:solidFill>
              </a:rPr>
              <a:t>Thank You</a:t>
            </a:r>
            <a:endParaRPr lang="en-US" sz="8000" b="1">
              <a:solidFill>
                <a:srgbClr val="00B050"/>
              </a:solidFill>
            </a:endParaRPr>
          </a:p>
        </p:txBody>
      </p:sp>
      <p:sp>
        <p:nvSpPr>
          <p:cNvPr id="7" name="Slide Number Placeholder 6"/>
          <p:cNvSpPr>
            <a:spLocks noGrp="1"/>
          </p:cNvSpPr>
          <p:nvPr>
            <p:ph type="sldNum" sz="quarter" idx="12"/>
          </p:nvPr>
        </p:nvSpPr>
        <p:spPr/>
        <p:txBody>
          <a:bodyPr/>
          <a:lstStyle/>
          <a:p>
            <a:fld id="{F8D25365-5F6A-452D-93C0-F7A4ED28E52B}" type="slidenum">
              <a:rPr lang="en-US" smtClean="0"/>
              <a:t>23</a:t>
            </a:fld>
            <a:endParaRPr lang="en-US"/>
          </a:p>
        </p:txBody>
      </p:sp>
      <p:pic>
        <p:nvPicPr>
          <p:cNvPr id="8"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Content Placeholder 2"/>
          <p:cNvSpPr txBox="1"/>
          <p:nvPr/>
        </p:nvSpPr>
        <p:spPr bwMode="auto">
          <a:xfrm>
            <a:off x="609600" y="609600"/>
            <a:ext cx="7886700" cy="5257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defRPr lang="en-US"/>
            </a:defPPr>
          </a:lstStyle>
          <a:p>
            <a:pPr algn="ctr" fontAlgn="base">
              <a:lnSpc>
                <a:spcPct val="200000"/>
              </a:lnSpc>
              <a:spcBef>
                <a:spcPts val="1000"/>
              </a:spcBef>
              <a:spcAft>
                <a:spcPct val="0"/>
              </a:spcAft>
              <a:defRPr/>
            </a:pPr>
            <a:r>
              <a:rPr lang="en-US" sz="4400" b="1" smtClean="0">
                <a:solidFill>
                  <a:srgbClr val="FF0000"/>
                </a:solidFill>
              </a:rPr>
              <a:t>19CS2211 - Software Engineering</a:t>
            </a:r>
          </a:p>
          <a:p>
            <a:pPr algn="ctr" fontAlgn="base">
              <a:lnSpc>
                <a:spcPct val="200000"/>
              </a:lnSpc>
              <a:spcBef>
                <a:spcPts val="1000"/>
              </a:spcBef>
              <a:spcAft>
                <a:spcPct val="0"/>
              </a:spcAft>
              <a:defRPr/>
            </a:pPr>
            <a:r>
              <a:rPr lang="en-US" sz="4400" b="1" smtClean="0">
                <a:solidFill>
                  <a:srgbClr val="002060"/>
                </a:solidFill>
              </a:rPr>
              <a:t>Software Testing</a:t>
            </a:r>
            <a:endParaRPr lang="en-US" sz="4400" b="1">
              <a:solidFill>
                <a:srgbClr val="002060"/>
              </a:solidFill>
            </a:endParaRPr>
          </a:p>
          <a:p>
            <a:pPr marL="0" marR="0" lvl="0" indent="0" algn="ctr" defTabSz="914400" rtl="0" eaLnBrk="1" fontAlgn="base" latinLnBrk="0" hangingPunct="1">
              <a:lnSpc>
                <a:spcPct val="200000"/>
              </a:lnSpc>
              <a:spcBef>
                <a:spcPts val="1000"/>
              </a:spcBef>
              <a:spcAft>
                <a:spcPct val="0"/>
              </a:spcAft>
              <a:buClrTx/>
              <a:buSzTx/>
              <a:buFont typeface="Arial" pitchFamily="34" charset="0"/>
              <a:buNone/>
              <a:defRPr/>
            </a:pPr>
            <a:r>
              <a:rPr kumimoji="0" lang="en-US" sz="4400" b="1" i="0" u="none" strike="noStrike" kern="1200" cap="none" spc="0" normalizeH="0" baseline="0" noProof="0" smtClean="0">
                <a:ln>
                  <a:noFill/>
                </a:ln>
                <a:solidFill>
                  <a:srgbClr val="006600"/>
                </a:solidFill>
                <a:effectLst/>
                <a:uLnTx/>
                <a:uFillTx/>
                <a:ea typeface="+mn-ea"/>
                <a:cs typeface="Times New Roman" pitchFamily="18" charset="0"/>
              </a:rPr>
              <a:t>Session –</a:t>
            </a:r>
            <a:r>
              <a:rPr kumimoji="0" lang="en-US" sz="4400" b="1" i="0" u="none" strike="noStrike" kern="1200" cap="none" spc="0" normalizeH="0" noProof="0" smtClean="0">
                <a:ln>
                  <a:noFill/>
                </a:ln>
                <a:solidFill>
                  <a:srgbClr val="006600"/>
                </a:solidFill>
                <a:effectLst/>
                <a:uLnTx/>
                <a:uFillTx/>
                <a:ea typeface="+mn-ea"/>
                <a:cs typeface="Times New Roman" pitchFamily="18" charset="0"/>
              </a:rPr>
              <a:t> 20 </a:t>
            </a:r>
            <a:endParaRPr kumimoji="0" lang="en-US" sz="4400" b="1" i="0" u="none" strike="noStrike" kern="1200" cap="none" spc="0" normalizeH="0" noProof="0" smtClean="0">
              <a:ln>
                <a:noFill/>
              </a:ln>
              <a:solidFill>
                <a:srgbClr val="006600"/>
              </a:solidFill>
              <a:effectLst/>
              <a:uLnTx/>
              <a:uFillTx/>
              <a:ea typeface="+mn-ea"/>
              <a:cs typeface="Times New Roman" pitchFamily="18" charset="0"/>
            </a:endParaRPr>
          </a:p>
          <a:p>
            <a:pPr marL="0" marR="0" lvl="0" indent="0" algn="ctr" defTabSz="914400" rtl="0" eaLnBrk="1" fontAlgn="base" latinLnBrk="0" hangingPunct="1">
              <a:lnSpc>
                <a:spcPct val="90000"/>
              </a:lnSpc>
              <a:spcBef>
                <a:spcPts val="1000"/>
              </a:spcBef>
              <a:spcAft>
                <a:spcPct val="0"/>
              </a:spcAft>
              <a:buClrTx/>
              <a:buSzTx/>
              <a:buFont typeface="Arial" pitchFamily="34" charset="0"/>
              <a:buNone/>
              <a:defRPr/>
            </a:pPr>
            <a:endParaRPr kumimoji="0" lang="en-US" sz="4400" i="0" u="none" strike="noStrike" kern="1200" cap="none" spc="0" normalizeH="0" noProof="0" smtClean="0">
              <a:ln>
                <a:noFill/>
              </a:ln>
              <a:effectLst/>
              <a:uLnTx/>
              <a:uFillTx/>
              <a:ea typeface="+mn-ea"/>
              <a:cs typeface="Times New Roman" pitchFamily="18" charset="0"/>
            </a:endParaRPr>
          </a:p>
        </p:txBody>
      </p:sp>
      <p:pic>
        <p:nvPicPr>
          <p:cNvPr id="1026" name="Picture 2"/>
          <p:cNvPicPr>
            <a:picLocks noChangeAspect="1" noChangeArrowheads="1"/>
          </p:cNvPicPr>
          <p:nvPr/>
        </p:nvPicPr>
        <p:blipFill>
          <a:blip r:embed="rId3"/>
          <a:stretch>
            <a:fillRect/>
          </a:stretch>
        </p:blipFill>
        <p:spPr bwMode="auto">
          <a:xfrm>
            <a:off x="2590800" y="5410200"/>
            <a:ext cx="3933825" cy="952500"/>
          </a:xfrm>
          <a:prstGeom prst="rect">
            <a:avLst/>
          </a:prstGeom>
          <a:noFill/>
          <a:ln w="9525">
            <a:noFill/>
            <a:miter lim="800000"/>
          </a:ln>
          <a:effectLst/>
        </p:spPr>
      </p:pic>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92162"/>
          </a:xfrm>
        </p:spPr>
        <p:txBody>
          <a:bodyPr>
            <a:normAutofit/>
          </a:bodyPr>
          <a:lstStyle/>
          <a:p>
            <a:r>
              <a:rPr lang="en-US" altLang="en-US" smtClean="0">
                <a:solidFill>
                  <a:srgbClr val="002060"/>
                </a:solidFill>
              </a:rPr>
              <a:t>Black-box Testing</a:t>
            </a:r>
            <a:endParaRPr lang="en-US">
              <a:solidFill>
                <a:srgbClr val="002060"/>
              </a:solidFill>
              <a:latin typeface="+mn-lt"/>
            </a:endParaRPr>
          </a:p>
        </p:txBody>
      </p:sp>
      <p:sp>
        <p:nvSpPr>
          <p:cNvPr id="3" name="Content Placeholder 2"/>
          <p:cNvSpPr>
            <a:spLocks noGrp="1"/>
          </p:cNvSpPr>
          <p:nvPr>
            <p:ph idx="1"/>
          </p:nvPr>
        </p:nvSpPr>
        <p:spPr>
          <a:xfrm>
            <a:off x="457200" y="1143000"/>
            <a:ext cx="8229600" cy="5181600"/>
          </a:xfrm>
        </p:spPr>
        <p:txBody>
          <a:bodyPr>
            <a:normAutofit/>
          </a:bodyPr>
          <a:lstStyle/>
          <a:p>
            <a:endParaRPr lang="en-US" altLang="en-US" smtClean="0"/>
          </a:p>
          <a:p>
            <a:r>
              <a:rPr lang="en-US" altLang="en-US" smtClean="0"/>
              <a:t>Also called behavioral testing</a:t>
            </a:r>
          </a:p>
          <a:p>
            <a:r>
              <a:rPr lang="en-US" altLang="en-US" smtClean="0"/>
              <a:t>Focuses - functional requirements of software. </a:t>
            </a:r>
            <a:endParaRPr lang="en-US" altLang="en-US" smtClean="0"/>
          </a:p>
          <a:p>
            <a:r>
              <a:rPr lang="en-US" altLang="en-US" smtClean="0"/>
              <a:t>Enable sets of input conditions - fully exercise all functional requirements for a program.</a:t>
            </a:r>
          </a:p>
          <a:p>
            <a:r>
              <a:rPr lang="en-US" altLang="en-US" smtClean="0"/>
              <a:t>Black-box testing is not an alternative to white-box techniques. </a:t>
            </a:r>
            <a:endParaRPr lang="en-US" altLang="en-US" smtClean="0"/>
          </a:p>
          <a:p>
            <a:r>
              <a:rPr lang="en-US" altLang="en-US" smtClean="0"/>
              <a:t>To uncover a different class of errors.</a:t>
            </a:r>
            <a:endParaRPr lang="en-US" altLang="en-US" smtClean="0"/>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25</a:t>
            </a:fld>
            <a:endParaRPr lang="en-US"/>
          </a:p>
        </p:txBody>
      </p:sp>
      <p:pic>
        <p:nvPicPr>
          <p:cNvPr id="2050"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7" name="Slide Number Placeholder 16"/>
          <p:cNvSpPr>
            <a:spLocks noGrp="1"/>
          </p:cNvSpPr>
          <p:nvPr>
            <p:ph type="sldNum" sz="quarter" idx="12"/>
          </p:nvPr>
        </p:nvSpPr>
        <p:spPr/>
        <p:txBody>
          <a:bodyPr/>
          <a:lstStyle/>
          <a:p>
            <a:fld id="{F8D25365-5F6A-452D-93C0-F7A4ED28E52B}" type="slidenum">
              <a:rPr lang="en-US" smtClean="0"/>
              <a:t>26</a:t>
            </a:fld>
            <a:endParaRPr lang="en-US"/>
          </a:p>
        </p:txBody>
      </p:sp>
      <p:pic>
        <p:nvPicPr>
          <p:cNvPr id="18"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
        <p:nvSpPr>
          <p:cNvPr id="16" name="Content Placeholder 15"/>
          <p:cNvSpPr>
            <a:spLocks noGrp="1"/>
          </p:cNvSpPr>
          <p:nvPr>
            <p:ph idx="1"/>
          </p:nvPr>
        </p:nvSpPr>
        <p:spPr>
          <a:xfrm>
            <a:off x="457200" y="838200"/>
            <a:ext cx="8229600" cy="5410200"/>
          </a:xfrm>
        </p:spPr>
        <p:txBody>
          <a:bodyPr>
            <a:normAutofit fontScale="85000" lnSpcReduction="20000"/>
          </a:bodyPr>
          <a:lstStyle/>
          <a:p>
            <a:r>
              <a:rPr lang="en-US" altLang="en-US" smtClean="0">
                <a:solidFill>
                  <a:srgbClr val="FF0000"/>
                </a:solidFill>
                <a:latin typeface="Palatino" pitchFamily="-128" charset="0"/>
              </a:rPr>
              <a:t>Tests are designed to answer the following questions:</a:t>
            </a:r>
          </a:p>
          <a:p>
            <a:pPr lvl="1" algn="just">
              <a:spcBef>
                <a:spcPct val="50000"/>
              </a:spcBef>
            </a:pPr>
            <a:r>
              <a:rPr lang="en-US" altLang="en-US" smtClean="0">
                <a:latin typeface="Palatino" pitchFamily="-128" charset="0"/>
              </a:rPr>
              <a:t>How is functional validity tested?</a:t>
            </a:r>
          </a:p>
          <a:p>
            <a:pPr lvl="1" algn="just">
              <a:spcBef>
                <a:spcPct val="50000"/>
              </a:spcBef>
            </a:pPr>
            <a:r>
              <a:rPr lang="en-US" altLang="en-US" smtClean="0">
                <a:latin typeface="Palatino" pitchFamily="-128" charset="0"/>
              </a:rPr>
              <a:t>How are system behavior and performance tested?</a:t>
            </a:r>
          </a:p>
          <a:p>
            <a:pPr lvl="1" algn="just">
              <a:spcBef>
                <a:spcPct val="50000"/>
              </a:spcBef>
            </a:pPr>
            <a:r>
              <a:rPr lang="en-US" altLang="en-US" smtClean="0">
                <a:latin typeface="Palatino" pitchFamily="-128" charset="0"/>
              </a:rPr>
              <a:t>What classes of input will make good test cases?</a:t>
            </a:r>
          </a:p>
          <a:p>
            <a:pPr lvl="1" algn="just">
              <a:lnSpc>
                <a:spcPct val="120000"/>
              </a:lnSpc>
              <a:spcBef>
                <a:spcPct val="50000"/>
              </a:spcBef>
            </a:pPr>
            <a:r>
              <a:rPr lang="en-US" altLang="en-US" smtClean="0">
                <a:latin typeface="Palatino" pitchFamily="-128" charset="0"/>
              </a:rPr>
              <a:t>Is the system particularly sensitive to certain input values?</a:t>
            </a:r>
          </a:p>
          <a:p>
            <a:pPr lvl="1" algn="just">
              <a:spcBef>
                <a:spcPct val="50000"/>
              </a:spcBef>
            </a:pPr>
            <a:r>
              <a:rPr lang="en-US" altLang="en-US" smtClean="0">
                <a:latin typeface="Palatino" pitchFamily="-128" charset="0"/>
              </a:rPr>
              <a:t>How are the boundaries of a data class isolated?</a:t>
            </a:r>
          </a:p>
          <a:p>
            <a:pPr lvl="1" algn="just">
              <a:lnSpc>
                <a:spcPct val="120000"/>
              </a:lnSpc>
              <a:spcBef>
                <a:spcPct val="50000"/>
              </a:spcBef>
            </a:pPr>
            <a:r>
              <a:rPr lang="en-US" altLang="en-US" smtClean="0">
                <a:latin typeface="Palatino" pitchFamily="-128" charset="0"/>
              </a:rPr>
              <a:t>What data rates and data volume can the system tolerate?</a:t>
            </a:r>
          </a:p>
          <a:p>
            <a:pPr lvl="1" algn="just">
              <a:lnSpc>
                <a:spcPct val="120000"/>
              </a:lnSpc>
              <a:spcBef>
                <a:spcPct val="50000"/>
              </a:spcBef>
            </a:pPr>
            <a:r>
              <a:rPr lang="en-US" altLang="en-US" smtClean="0">
                <a:latin typeface="Palatino" pitchFamily="-128" charset="0"/>
              </a:rPr>
              <a:t>What effect will specific combinations of data have on system operation?</a:t>
            </a:r>
          </a:p>
          <a:p>
            <a:endParaRPr lang="en-US" altLang="en-US" smtClean="0">
              <a:latin typeface="Palatino" pitchFamily="-128" charset="0"/>
            </a:endParaRPr>
          </a:p>
          <a:p>
            <a:endParaRPr lang="en-US"/>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838200"/>
            <a:ext cx="8229600" cy="5029200"/>
          </a:xfrm>
        </p:spPr>
        <p:txBody>
          <a:bodyPr>
            <a:normAutofit lnSpcReduction="10000"/>
          </a:bodyPr>
          <a:lstStyle/>
          <a:p>
            <a:r>
              <a:rPr lang="en-US" smtClean="0">
                <a:solidFill>
                  <a:srgbClr val="FF0000"/>
                </a:solidFill>
              </a:rPr>
              <a:t>By applying black-box techniques, you derive a set of test cases that satisfy the following criteria:</a:t>
            </a:r>
          </a:p>
          <a:p>
            <a:pPr lvl="1"/>
            <a:r>
              <a:rPr lang="en-US" smtClean="0"/>
              <a:t>test cases that reduce, by a count that is greater than one, the number of additional test cases that must be designed to achieve reasonable testing, and </a:t>
            </a:r>
            <a:endParaRPr lang="en-US" smtClean="0"/>
          </a:p>
          <a:p>
            <a:pPr lvl="1"/>
            <a:r>
              <a:rPr lang="en-US" smtClean="0"/>
              <a:t>test cases that tell you something about the presence or absence of classes of errors, rather than an error associated only with the specific test at hand.</a:t>
            </a:r>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27</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altLang="en-US" smtClean="0">
                <a:solidFill>
                  <a:srgbClr val="002060"/>
                </a:solidFill>
              </a:rPr>
              <a:t>Graph-Based Testing Methods</a:t>
            </a:r>
            <a:endParaRPr lang="en-US">
              <a:solidFill>
                <a:srgbClr val="002060"/>
              </a:solidFill>
              <a:latin typeface="+mn-lt"/>
            </a:endParaRPr>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r>
              <a:rPr lang="en-US" altLang="en-US" smtClean="0"/>
              <a:t>Understand the objects in software</a:t>
            </a:r>
          </a:p>
          <a:p>
            <a:r>
              <a:rPr lang="en-US" altLang="en-US" smtClean="0"/>
              <a:t>Connect these objects using relationships. </a:t>
            </a:r>
          </a:p>
          <a:p>
            <a:r>
              <a:rPr lang="en-US" altLang="en-US" smtClean="0"/>
              <a:t>Define a series of tests - all objects have the expected relationship to one another.</a:t>
            </a:r>
          </a:p>
          <a:p>
            <a:r>
              <a:rPr lang="en-US" altLang="en-US" i="1" smtClean="0"/>
              <a:t>A number of behavioral testing methods that can make use of graphs:</a:t>
            </a:r>
          </a:p>
          <a:p>
            <a:pPr lvl="1" algn="just"/>
            <a:r>
              <a:rPr lang="en-US" altLang="en-US" smtClean="0"/>
              <a:t>Transaction flow modeling.</a:t>
            </a:r>
          </a:p>
          <a:p>
            <a:pPr lvl="1" algn="just"/>
            <a:r>
              <a:rPr lang="en-US" altLang="en-US" smtClean="0"/>
              <a:t>Finite state modeling.</a:t>
            </a:r>
          </a:p>
          <a:p>
            <a:pPr lvl="1" algn="just"/>
            <a:r>
              <a:rPr lang="en-US" altLang="en-US" smtClean="0"/>
              <a:t>Data flow modeling.</a:t>
            </a:r>
          </a:p>
          <a:p>
            <a:pPr lvl="1" algn="just"/>
            <a:r>
              <a:rPr lang="en-US" altLang="en-US" smtClean="0"/>
              <a:t>Timing modeling.</a:t>
            </a:r>
          </a:p>
          <a:p>
            <a:endParaRPr lang="en-US" altLang="en-US" smtClean="0"/>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28</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1249362"/>
          </a:xfrm>
        </p:spPr>
        <p:txBody>
          <a:bodyPr>
            <a:normAutofit/>
          </a:bodyPr>
          <a:lstStyle/>
          <a:p>
            <a:r>
              <a:rPr lang="en-US" sz="3600" smtClean="0"/>
              <a:t>(a) Graph notation</a:t>
            </a:r>
            <a:br>
              <a:rPr lang="en-US" sz="3600" smtClean="0"/>
            </a:br>
            <a:r>
              <a:rPr lang="en-US" sz="3600" smtClean="0"/>
              <a:t> (b) simple example</a:t>
            </a:r>
            <a:endParaRPr lang="en-US" sz="3600"/>
          </a:p>
        </p:txBody>
      </p:sp>
      <p:sp>
        <p:nvSpPr>
          <p:cNvPr id="5" name="Slide Number Placeholder 4"/>
          <p:cNvSpPr>
            <a:spLocks noGrp="1"/>
          </p:cNvSpPr>
          <p:nvPr>
            <p:ph type="sldNum" sz="quarter" idx="12"/>
          </p:nvPr>
        </p:nvSpPr>
        <p:spPr/>
        <p:txBody>
          <a:bodyPr/>
          <a:lstStyle/>
          <a:p>
            <a:fld id="{F8D25365-5F6A-452D-93C0-F7A4ED28E52B}" type="slidenum">
              <a:rPr lang="en-US" smtClean="0"/>
              <a:t>29</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pic>
        <p:nvPicPr>
          <p:cNvPr id="7" name="Picture 2"/>
          <p:cNvPicPr>
            <a:picLocks noGrp="1" noChangeAspect="1" noChangeArrowheads="1"/>
          </p:cNvPicPr>
          <p:nvPr>
            <p:ph idx="1"/>
          </p:nvPr>
        </p:nvPicPr>
        <p:blipFill>
          <a:blip r:embed="rId3"/>
          <a:stretch>
            <a:fillRect/>
          </a:stretch>
        </p:blipFill>
        <p:spPr bwMode="auto">
          <a:xfrm>
            <a:off x="1447800" y="1676400"/>
            <a:ext cx="6381750" cy="4772025"/>
          </a:xfrm>
          <a:prstGeom prst="rect">
            <a:avLst/>
          </a:prstGeom>
          <a:noFill/>
          <a:ln w="9525">
            <a:noFill/>
            <a:miter lim="800000"/>
          </a:ln>
          <a:effectLst/>
        </p:spPr>
      </p:pic>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solidFill>
                  <a:srgbClr val="002060"/>
                </a:solidFill>
              </a:rPr>
              <a:t>What Testing Shows</a:t>
            </a:r>
            <a:endParaRPr lang="en-US">
              <a:solidFill>
                <a:srgbClr val="002060"/>
              </a:solidFill>
            </a:endParaRPr>
          </a:p>
        </p:txBody>
      </p:sp>
      <p:pic>
        <p:nvPicPr>
          <p:cNvPr id="11" name="Content Placeholder 3"/>
          <p:cNvPicPr>
            <a:picLocks noGrp="1" noChangeArrowheads="1"/>
          </p:cNvPicPr>
          <p:nvPr>
            <p:ph idx="1"/>
          </p:nvPr>
        </p:nvPicPr>
        <p:blipFill>
          <a:blip r:embed="rId2"/>
          <a:stretch>
            <a:fillRect/>
          </a:stretch>
        </p:blipFill>
        <p:spPr bwMode="auto">
          <a:xfrm>
            <a:off x="1066801" y="1447800"/>
            <a:ext cx="7162800" cy="4876800"/>
          </a:xfrm>
          <a:prstGeom prst="rect">
            <a:avLst/>
          </a:prstGeom>
          <a:noFill/>
          <a:ln w="12700">
            <a:noFill/>
            <a:miter lim="800000"/>
          </a:ln>
          <a:effectLst/>
        </p:spPr>
      </p:pic>
      <p:sp>
        <p:nvSpPr>
          <p:cNvPr id="12" name="Rectangle 4"/>
          <p:cNvSpPr>
            <a:spLocks noChangeArrowheads="1"/>
          </p:cNvSpPr>
          <p:nvPr/>
        </p:nvSpPr>
        <p:spPr bwMode="auto">
          <a:xfrm>
            <a:off x="2895600" y="1981200"/>
            <a:ext cx="1062038" cy="454025"/>
          </a:xfrm>
          <a:prstGeom prst="rect">
            <a:avLst/>
          </a:prstGeom>
          <a:noFill/>
          <a:ln w="25400">
            <a:noFill/>
            <a:miter lim="800000"/>
          </a:ln>
          <a:effectLst/>
        </p:spPr>
        <p:txBody>
          <a:bodyPr wrap="none" lIns="90487" tIns="44450" rIns="90487" bIns="44450">
            <a:spAutoFit/>
          </a:bodyPr>
          <a:lstStyle>
            <a:defPPr>
              <a:defRPr lang="en-US"/>
            </a:defPPr>
          </a:lstStyle>
          <a:p>
            <a:r>
              <a:rPr lang="en-US" b="1">
                <a:effectLst>
                  <a:outerShdw blurRad="38100" dist="38100" dir="2700000" algn="tl">
                    <a:srgbClr val="FFFFFF"/>
                  </a:outerShdw>
                </a:effectLst>
                <a:latin typeface="Helvetica" pitchFamily="-128" charset="0"/>
              </a:rPr>
              <a:t>errors</a:t>
            </a:r>
          </a:p>
        </p:txBody>
      </p:sp>
      <p:sp>
        <p:nvSpPr>
          <p:cNvPr id="13" name="Rectangle 5"/>
          <p:cNvSpPr>
            <a:spLocks noChangeArrowheads="1"/>
          </p:cNvSpPr>
          <p:nvPr/>
        </p:nvSpPr>
        <p:spPr bwMode="auto">
          <a:xfrm>
            <a:off x="3962400" y="2590800"/>
            <a:ext cx="4110038" cy="454025"/>
          </a:xfrm>
          <a:prstGeom prst="rect">
            <a:avLst/>
          </a:prstGeom>
          <a:noFill/>
          <a:ln w="25400">
            <a:noFill/>
            <a:miter lim="800000"/>
          </a:ln>
          <a:effectLst/>
        </p:spPr>
        <p:txBody>
          <a:bodyPr wrap="none" lIns="90487" tIns="44450" rIns="90487" bIns="44450">
            <a:spAutoFit/>
          </a:bodyPr>
          <a:lstStyle>
            <a:defPPr>
              <a:defRPr lang="en-US"/>
            </a:defPPr>
          </a:lstStyle>
          <a:p>
            <a:r>
              <a:rPr lang="en-US" b="1">
                <a:effectLst>
                  <a:outerShdw blurRad="38100" dist="38100" dir="2700000" algn="tl">
                    <a:srgbClr val="FFFFFF"/>
                  </a:outerShdw>
                </a:effectLst>
                <a:latin typeface="Helvetica" pitchFamily="-128" charset="0"/>
              </a:rPr>
              <a:t>requirements conformance</a:t>
            </a:r>
          </a:p>
        </p:txBody>
      </p:sp>
      <p:sp>
        <p:nvSpPr>
          <p:cNvPr id="14" name="Rectangle 6"/>
          <p:cNvSpPr>
            <a:spLocks noChangeArrowheads="1"/>
          </p:cNvSpPr>
          <p:nvPr/>
        </p:nvSpPr>
        <p:spPr bwMode="auto">
          <a:xfrm>
            <a:off x="5562600" y="3352800"/>
            <a:ext cx="2027238" cy="454025"/>
          </a:xfrm>
          <a:prstGeom prst="rect">
            <a:avLst/>
          </a:prstGeom>
          <a:noFill/>
          <a:ln w="25400">
            <a:noFill/>
            <a:miter lim="800000"/>
          </a:ln>
          <a:effectLst/>
        </p:spPr>
        <p:txBody>
          <a:bodyPr wrap="none" lIns="90487" tIns="44450" rIns="90487" bIns="44450">
            <a:spAutoFit/>
          </a:bodyPr>
          <a:lstStyle>
            <a:defPPr>
              <a:defRPr lang="en-US"/>
            </a:defPPr>
          </a:lstStyle>
          <a:p>
            <a:r>
              <a:rPr lang="en-US" b="1">
                <a:effectLst>
                  <a:outerShdw blurRad="38100" dist="38100" dir="2700000" algn="tl">
                    <a:srgbClr val="FFFFFF"/>
                  </a:outerShdw>
                </a:effectLst>
                <a:latin typeface="Helvetica" pitchFamily="-128" charset="0"/>
              </a:rPr>
              <a:t>performance</a:t>
            </a:r>
          </a:p>
        </p:txBody>
      </p:sp>
      <p:sp>
        <p:nvSpPr>
          <p:cNvPr id="15" name="Rectangle 7"/>
          <p:cNvSpPr>
            <a:spLocks noChangeArrowheads="1"/>
          </p:cNvSpPr>
          <p:nvPr/>
        </p:nvSpPr>
        <p:spPr bwMode="auto">
          <a:xfrm>
            <a:off x="6705600" y="4876800"/>
            <a:ext cx="2060575" cy="638175"/>
          </a:xfrm>
          <a:prstGeom prst="rect">
            <a:avLst/>
          </a:prstGeom>
          <a:noFill/>
          <a:ln w="25400">
            <a:noFill/>
            <a:miter lim="800000"/>
          </a:ln>
          <a:effectLst/>
        </p:spPr>
        <p:txBody>
          <a:bodyPr wrap="none" lIns="90487" tIns="44450" rIns="90487" bIns="44450">
            <a:spAutoFit/>
          </a:bodyPr>
          <a:lstStyle>
            <a:defPPr>
              <a:defRPr lang="en-US"/>
            </a:defPPr>
          </a:lstStyle>
          <a:p>
            <a:pPr algn="ctr">
              <a:lnSpc>
                <a:spcPct val="75000"/>
              </a:lnSpc>
            </a:pPr>
            <a:r>
              <a:rPr lang="en-US" b="1">
                <a:effectLst>
                  <a:outerShdw blurRad="38100" dist="38100" dir="2700000" algn="tl">
                    <a:srgbClr val="FFFFFF"/>
                  </a:outerShdw>
                </a:effectLst>
                <a:latin typeface="Helvetica" pitchFamily="-128" charset="0"/>
              </a:rPr>
              <a:t>an indication</a:t>
            </a:r>
          </a:p>
          <a:p>
            <a:pPr algn="ctr">
              <a:lnSpc>
                <a:spcPct val="75000"/>
              </a:lnSpc>
            </a:pPr>
            <a:r>
              <a:rPr lang="en-US" b="1">
                <a:effectLst>
                  <a:outerShdw blurRad="38100" dist="38100" dir="2700000" algn="tl">
                    <a:srgbClr val="FFFFFF"/>
                  </a:outerShdw>
                </a:effectLst>
                <a:latin typeface="Helvetica" pitchFamily="-128" charset="0"/>
              </a:rPr>
              <a:t>of quality</a:t>
            </a:r>
          </a:p>
        </p:txBody>
      </p:sp>
      <p:sp>
        <p:nvSpPr>
          <p:cNvPr id="17" name="Slide Number Placeholder 16"/>
          <p:cNvSpPr>
            <a:spLocks noGrp="1"/>
          </p:cNvSpPr>
          <p:nvPr>
            <p:ph type="sldNum" sz="quarter" idx="12"/>
          </p:nvPr>
        </p:nvSpPr>
        <p:spPr/>
        <p:txBody>
          <a:bodyPr/>
          <a:lstStyle/>
          <a:p>
            <a:fld id="{F8D25365-5F6A-452D-93C0-F7A4ED28E52B}" type="slidenum">
              <a:rPr lang="en-US" smtClean="0"/>
              <a:t>3</a:t>
            </a:fld>
            <a:endParaRPr lang="en-US"/>
          </a:p>
        </p:txBody>
      </p:sp>
      <p:pic>
        <p:nvPicPr>
          <p:cNvPr id="18" name="Picture 2"/>
          <p:cNvPicPr>
            <a:picLocks noChangeAspect="1" noChangeArrowheads="1"/>
          </p:cNvPicPr>
          <p:nvPr/>
        </p:nvPicPr>
        <p:blipFill>
          <a:blip r:embed="rId3"/>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1096962"/>
          </a:xfrm>
        </p:spPr>
        <p:txBody>
          <a:bodyPr>
            <a:normAutofit/>
          </a:bodyPr>
          <a:lstStyle/>
          <a:p>
            <a:r>
              <a:rPr lang="en-US" sz="3600" smtClean="0">
                <a:solidFill>
                  <a:srgbClr val="002060"/>
                </a:solidFill>
              </a:rPr>
              <a:t>Equivalence Partitioning</a:t>
            </a:r>
            <a:endParaRPr lang="en-US" sz="3600">
              <a:solidFill>
                <a:srgbClr val="002060"/>
              </a:solidFill>
            </a:endParaRPr>
          </a:p>
        </p:txBody>
      </p:sp>
      <p:sp>
        <p:nvSpPr>
          <p:cNvPr id="7" name="Slide Number Placeholder 6"/>
          <p:cNvSpPr>
            <a:spLocks noGrp="1"/>
          </p:cNvSpPr>
          <p:nvPr>
            <p:ph type="sldNum" sz="quarter" idx="12"/>
          </p:nvPr>
        </p:nvSpPr>
        <p:spPr/>
        <p:txBody>
          <a:bodyPr/>
          <a:lstStyle/>
          <a:p>
            <a:fld id="{F8D25365-5F6A-452D-93C0-F7A4ED28E52B}" type="slidenum">
              <a:rPr lang="en-US" smtClean="0"/>
              <a:t>30</a:t>
            </a:fld>
            <a:endParaRPr lang="en-US"/>
          </a:p>
        </p:txBody>
      </p:sp>
      <p:pic>
        <p:nvPicPr>
          <p:cNvPr id="8"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
        <p:nvSpPr>
          <p:cNvPr id="10" name="Content Placeholder 9"/>
          <p:cNvSpPr>
            <a:spLocks noGrp="1"/>
          </p:cNvSpPr>
          <p:nvPr>
            <p:ph idx="1"/>
          </p:nvPr>
        </p:nvSpPr>
        <p:spPr>
          <a:xfrm>
            <a:off x="457200" y="1524000"/>
            <a:ext cx="8229600" cy="4602163"/>
          </a:xfrm>
        </p:spPr>
        <p:txBody>
          <a:bodyPr/>
          <a:lstStyle/>
          <a:p>
            <a:pPr algn="just">
              <a:lnSpc>
                <a:spcPct val="150000"/>
              </a:lnSpc>
              <a:spcBef>
                <a:spcPts val="300"/>
              </a:spcBef>
            </a:pPr>
            <a:r>
              <a:rPr lang="en-US" smtClean="0"/>
              <a:t>It is a black-box testing method.</a:t>
            </a:r>
          </a:p>
          <a:p>
            <a:pPr algn="just">
              <a:lnSpc>
                <a:spcPct val="150000"/>
              </a:lnSpc>
              <a:spcBef>
                <a:spcPts val="300"/>
              </a:spcBef>
            </a:pPr>
            <a:r>
              <a:rPr lang="en-US" smtClean="0"/>
              <a:t>Divides the input domain into classes of data</a:t>
            </a:r>
          </a:p>
          <a:p>
            <a:pPr algn="just">
              <a:lnSpc>
                <a:spcPct val="150000"/>
              </a:lnSpc>
              <a:spcBef>
                <a:spcPts val="300"/>
              </a:spcBef>
            </a:pPr>
            <a:r>
              <a:rPr lang="en-US" smtClean="0"/>
              <a:t>from these data - test cases can be derived.</a:t>
            </a:r>
          </a:p>
          <a:p>
            <a:pPr algn="just">
              <a:lnSpc>
                <a:spcPct val="150000"/>
              </a:lnSpc>
              <a:spcBef>
                <a:spcPts val="300"/>
              </a:spcBef>
            </a:pPr>
            <a:r>
              <a:rPr lang="en-US" smtClean="0"/>
              <a:t>Test-case design - based on an evaluation of equivalence classes for an input condition.</a:t>
            </a:r>
          </a:p>
          <a:p>
            <a:endParaRPr lang="en-US"/>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762000"/>
            <a:ext cx="8229600" cy="5364163"/>
          </a:xfrm>
        </p:spPr>
        <p:txBody>
          <a:bodyPr>
            <a:normAutofit fontScale="92500" lnSpcReduction="10000"/>
          </a:bodyPr>
          <a:lstStyle/>
          <a:p>
            <a:pPr algn="just">
              <a:spcBef>
                <a:spcPts val="300"/>
              </a:spcBef>
              <a:buNone/>
            </a:pPr>
            <a:r>
              <a:rPr lang="en-US" smtClean="0">
                <a:solidFill>
                  <a:srgbClr val="FF0000"/>
                </a:solidFill>
              </a:rPr>
              <a:t>Equivalence classes may be defined according to the following  guidelines:</a:t>
            </a:r>
          </a:p>
          <a:p>
            <a:pPr algn="just">
              <a:spcBef>
                <a:spcPts val="300"/>
              </a:spcBef>
              <a:buNone/>
            </a:pPr>
            <a:r>
              <a:rPr lang="en-US" smtClean="0"/>
              <a:t>1. If an input condition </a:t>
            </a:r>
            <a:r>
              <a:rPr lang="en-US" b="1" i="1" smtClean="0">
                <a:solidFill>
                  <a:srgbClr val="FF0000"/>
                </a:solidFill>
              </a:rPr>
              <a:t>specifies a range</a:t>
            </a:r>
            <a:r>
              <a:rPr lang="en-US" smtClean="0"/>
              <a:t>, one valid and two invalid equivalence classes are defined.</a:t>
            </a:r>
          </a:p>
          <a:p>
            <a:pPr algn="just">
              <a:spcBef>
                <a:spcPts val="300"/>
              </a:spcBef>
              <a:buNone/>
            </a:pPr>
            <a:r>
              <a:rPr lang="en-US" smtClean="0"/>
              <a:t>2. If an input condition </a:t>
            </a:r>
            <a:r>
              <a:rPr lang="en-US" b="1" i="1" smtClean="0">
                <a:solidFill>
                  <a:srgbClr val="FF0000"/>
                </a:solidFill>
              </a:rPr>
              <a:t>requires a specific value</a:t>
            </a:r>
            <a:r>
              <a:rPr lang="en-US" smtClean="0"/>
              <a:t>, one valid and two invalid equivalence classes are defined. </a:t>
            </a:r>
          </a:p>
          <a:p>
            <a:pPr algn="just">
              <a:spcBef>
                <a:spcPts val="300"/>
              </a:spcBef>
              <a:buNone/>
            </a:pPr>
            <a:r>
              <a:rPr lang="en-US" smtClean="0"/>
              <a:t>3. If an input condition </a:t>
            </a:r>
            <a:r>
              <a:rPr lang="en-US" b="1" i="1" smtClean="0">
                <a:solidFill>
                  <a:srgbClr val="FF0000"/>
                </a:solidFill>
              </a:rPr>
              <a:t>specifies a member of a set</a:t>
            </a:r>
            <a:r>
              <a:rPr lang="en-US" smtClean="0"/>
              <a:t>, one valid and one invalid equivalence class are defined.</a:t>
            </a:r>
          </a:p>
          <a:p>
            <a:pPr algn="just">
              <a:spcBef>
                <a:spcPts val="300"/>
              </a:spcBef>
              <a:buNone/>
            </a:pPr>
            <a:r>
              <a:rPr lang="en-US" smtClean="0"/>
              <a:t>4. If an input condition </a:t>
            </a:r>
            <a:r>
              <a:rPr lang="en-US" b="1" i="1" smtClean="0">
                <a:solidFill>
                  <a:srgbClr val="FF0000"/>
                </a:solidFill>
              </a:rPr>
              <a:t>is Boolean</a:t>
            </a:r>
            <a:r>
              <a:rPr lang="en-US" smtClean="0"/>
              <a:t>, one valid and one invalid class are defined.</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31</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457200"/>
            <a:ext cx="8229600" cy="838200"/>
          </a:xfrm>
        </p:spPr>
        <p:txBody>
          <a:bodyPr>
            <a:normAutofit/>
          </a:bodyPr>
          <a:lstStyle/>
          <a:p>
            <a:r>
              <a:rPr lang="en-IN" smtClean="0">
                <a:solidFill>
                  <a:srgbClr val="002060"/>
                </a:solidFill>
              </a:rPr>
              <a:t>Boundary Value Analysis (BVA)</a:t>
            </a:r>
            <a:endParaRPr lang="en-IN">
              <a:solidFill>
                <a:srgbClr val="002060"/>
              </a:solidFill>
            </a:endParaRPr>
          </a:p>
        </p:txBody>
      </p:sp>
      <p:sp>
        <p:nvSpPr>
          <p:cNvPr id="3" name="Content Placeholder 2"/>
          <p:cNvSpPr>
            <a:spLocks noGrp="1"/>
          </p:cNvSpPr>
          <p:nvPr>
            <p:ph idx="1"/>
          </p:nvPr>
        </p:nvSpPr>
        <p:spPr>
          <a:xfrm>
            <a:off x="457200" y="1600200"/>
            <a:ext cx="8229600" cy="4267200"/>
          </a:xfrm>
        </p:spPr>
        <p:txBody>
          <a:bodyPr>
            <a:normAutofit fontScale="92500" lnSpcReduction="10000"/>
          </a:bodyPr>
          <a:lstStyle/>
          <a:p>
            <a:pPr>
              <a:lnSpc>
                <a:spcPct val="150000"/>
              </a:lnSpc>
            </a:pPr>
            <a:r>
              <a:rPr lang="en-US" smtClean="0">
                <a:effectLst>
                  <a:outerShdw blurRad="38100" dist="38100" dir="2700000" algn="tl">
                    <a:srgbClr val="FFFFFF"/>
                  </a:outerShdw>
                </a:effectLst>
              </a:rPr>
              <a:t>More errors occurs at the boundaries in input</a:t>
            </a:r>
          </a:p>
          <a:p>
            <a:pPr>
              <a:lnSpc>
                <a:spcPct val="150000"/>
              </a:lnSpc>
            </a:pPr>
            <a:r>
              <a:rPr lang="en-US" smtClean="0">
                <a:effectLst>
                  <a:outerShdw blurRad="38100" dist="38100" dir="2700000" algn="tl">
                    <a:srgbClr val="FFFFFF"/>
                  </a:outerShdw>
                </a:effectLst>
              </a:rPr>
              <a:t>Lesser errors in “center” in input</a:t>
            </a:r>
          </a:p>
          <a:p>
            <a:pPr>
              <a:lnSpc>
                <a:spcPct val="150000"/>
              </a:lnSpc>
            </a:pPr>
            <a:r>
              <a:rPr lang="en-US" smtClean="0">
                <a:effectLst>
                  <a:outerShdw blurRad="38100" dist="38100" dir="2700000" algn="tl">
                    <a:srgbClr val="FFFFFF"/>
                  </a:outerShdw>
                </a:effectLst>
              </a:rPr>
              <a:t>For this reason that boundary value analysis (BVA) has been developed as a testing technique.</a:t>
            </a:r>
          </a:p>
          <a:p>
            <a:pPr>
              <a:lnSpc>
                <a:spcPct val="150000"/>
              </a:lnSpc>
            </a:pPr>
            <a:r>
              <a:rPr lang="en-US" smtClean="0">
                <a:effectLst>
                  <a:outerShdw blurRad="38100" dist="38100" dir="2700000" algn="tl">
                    <a:srgbClr val="FFFFFF"/>
                  </a:outerShdw>
                </a:effectLst>
              </a:rPr>
              <a:t>BVA leads to a selection of test cases that exercise bounding values.</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32</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533400" y="914400"/>
            <a:ext cx="8229600" cy="5364163"/>
          </a:xfrm>
        </p:spPr>
        <p:txBody>
          <a:bodyPr>
            <a:noAutofit/>
          </a:bodyPr>
          <a:lstStyle/>
          <a:p>
            <a:pPr algn="just">
              <a:lnSpc>
                <a:spcPct val="120000"/>
              </a:lnSpc>
            </a:pPr>
            <a:r>
              <a:rPr lang="en-US" sz="2400" b="1" smtClean="0">
                <a:solidFill>
                  <a:srgbClr val="FF0000"/>
                </a:solidFill>
                <a:effectLst>
                  <a:outerShdw blurRad="38100" dist="38100" dir="2700000" algn="tl">
                    <a:srgbClr val="FFFFFF"/>
                  </a:outerShdw>
                </a:effectLst>
              </a:rPr>
              <a:t>Guidelines for BVA are similar in many respects to those provided for equivalence partitioning:</a:t>
            </a:r>
          </a:p>
          <a:p>
            <a:pPr lvl="1">
              <a:lnSpc>
                <a:spcPct val="150000"/>
              </a:lnSpc>
            </a:pPr>
            <a:r>
              <a:rPr lang="en-US" sz="2400" smtClean="0">
                <a:effectLst>
                  <a:outerShdw blurRad="38100" dist="38100" dir="2700000" algn="tl">
                    <a:srgbClr val="FFFFFF"/>
                  </a:outerShdw>
                </a:effectLst>
              </a:rPr>
              <a:t>If an input condition </a:t>
            </a:r>
            <a:r>
              <a:rPr lang="en-US" sz="2400" b="1" smtClean="0">
                <a:solidFill>
                  <a:srgbClr val="FF0000"/>
                </a:solidFill>
                <a:effectLst>
                  <a:outerShdw blurRad="38100" dist="38100" dir="2700000" algn="tl">
                    <a:srgbClr val="FFFFFF"/>
                  </a:outerShdw>
                </a:effectLst>
              </a:rPr>
              <a:t>specifies a range bounded by values a and b</a:t>
            </a:r>
            <a:r>
              <a:rPr lang="en-US" sz="2400" smtClean="0">
                <a:solidFill>
                  <a:srgbClr val="FF0000"/>
                </a:solidFill>
                <a:effectLst>
                  <a:outerShdw blurRad="38100" dist="38100" dir="2700000" algn="tl">
                    <a:srgbClr val="FFFFFF"/>
                  </a:outerShdw>
                </a:effectLst>
              </a:rPr>
              <a:t>,</a:t>
            </a:r>
            <a:r>
              <a:rPr lang="en-US" sz="2400" smtClean="0">
                <a:effectLst>
                  <a:outerShdw blurRad="38100" dist="38100" dir="2700000" algn="tl">
                    <a:srgbClr val="FFFFFF"/>
                  </a:outerShdw>
                </a:effectLst>
              </a:rPr>
              <a:t> test cases should be designed with values a and b and just above and just below a and b.</a:t>
            </a:r>
          </a:p>
          <a:p>
            <a:pPr lvl="1">
              <a:lnSpc>
                <a:spcPct val="150000"/>
              </a:lnSpc>
            </a:pPr>
            <a:r>
              <a:rPr lang="en-US" sz="2400" smtClean="0">
                <a:effectLst>
                  <a:outerShdw blurRad="38100" dist="38100" dir="2700000" algn="tl">
                    <a:srgbClr val="FFFFFF"/>
                  </a:outerShdw>
                </a:effectLst>
              </a:rPr>
              <a:t>If an input condition </a:t>
            </a:r>
            <a:r>
              <a:rPr lang="en-US" sz="2400" b="1" smtClean="0">
                <a:solidFill>
                  <a:srgbClr val="FF0000"/>
                </a:solidFill>
                <a:effectLst>
                  <a:outerShdw blurRad="38100" dist="38100" dir="2700000" algn="tl">
                    <a:srgbClr val="FFFFFF"/>
                  </a:outerShdw>
                </a:effectLst>
              </a:rPr>
              <a:t>specifies a number of values</a:t>
            </a:r>
            <a:r>
              <a:rPr lang="en-US" sz="2400" smtClean="0">
                <a:effectLst>
                  <a:outerShdw blurRad="38100" dist="38100" dir="2700000" algn="tl">
                    <a:srgbClr val="FFFFFF"/>
                  </a:outerShdw>
                </a:effectLst>
              </a:rPr>
              <a:t>, test cases should be developed that exercise the minimum and maximum numbers. Values just above and below minimum and maximum are also tested.</a:t>
            </a:r>
          </a:p>
          <a:p>
            <a:pPr algn="just">
              <a:lnSpc>
                <a:spcPct val="120000"/>
              </a:lnSpc>
              <a:buNone/>
            </a:pPr>
            <a:endParaRPr lang="en-US" sz="2400" smtClean="0">
              <a:effectLst>
                <a:outerShdw blurRad="38100" dist="38100" dir="2700000" algn="tl">
                  <a:srgbClr val="FFFFFF"/>
                </a:outerShdw>
              </a:effectLst>
            </a:endParaRPr>
          </a:p>
        </p:txBody>
      </p:sp>
      <p:sp>
        <p:nvSpPr>
          <p:cNvPr id="6" name="Slide Number Placeholder 5"/>
          <p:cNvSpPr>
            <a:spLocks noGrp="1"/>
          </p:cNvSpPr>
          <p:nvPr>
            <p:ph type="sldNum" sz="quarter" idx="12"/>
          </p:nvPr>
        </p:nvSpPr>
        <p:spPr/>
        <p:txBody>
          <a:bodyPr/>
          <a:lstStyle/>
          <a:p>
            <a:fld id="{F8D25365-5F6A-452D-93C0-F7A4ED28E52B}" type="slidenum">
              <a:rPr lang="en-US" smtClean="0"/>
              <a:t>33</a:t>
            </a:fld>
            <a:endParaRPr lang="en-US"/>
          </a:p>
        </p:txBody>
      </p:sp>
      <p:pic>
        <p:nvPicPr>
          <p:cNvPr id="7"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990600"/>
            <a:ext cx="8229600" cy="5135563"/>
          </a:xfrm>
        </p:spPr>
        <p:txBody>
          <a:bodyPr>
            <a:normAutofit/>
          </a:bodyPr>
          <a:lstStyle/>
          <a:p>
            <a:pPr lvl="1" algn="just">
              <a:lnSpc>
                <a:spcPct val="150000"/>
              </a:lnSpc>
            </a:pPr>
            <a:r>
              <a:rPr lang="en-US" sz="2400" b="1" smtClean="0">
                <a:solidFill>
                  <a:srgbClr val="FF0000"/>
                </a:solidFill>
                <a:effectLst>
                  <a:outerShdw blurRad="38100" dist="38100" dir="2700000" algn="tl">
                    <a:srgbClr val="FFFFFF"/>
                  </a:outerShdw>
                </a:effectLst>
              </a:rPr>
              <a:t>Apply guidelines 1 and 2 to output conditions</a:t>
            </a:r>
            <a:r>
              <a:rPr lang="en-US" sz="2400" smtClean="0">
                <a:effectLst>
                  <a:outerShdw blurRad="38100" dist="38100" dir="2700000" algn="tl">
                    <a:srgbClr val="FFFFFF"/>
                  </a:outerShdw>
                </a:effectLst>
              </a:rPr>
              <a:t>. Test cases should be designed to create an output report that produces the maximum (and minimum) allowable number of table entries.</a:t>
            </a:r>
          </a:p>
          <a:p>
            <a:pPr lvl="1" algn="just">
              <a:lnSpc>
                <a:spcPct val="150000"/>
              </a:lnSpc>
            </a:pPr>
            <a:r>
              <a:rPr lang="en-US" sz="2400" smtClean="0">
                <a:effectLst>
                  <a:outerShdw blurRad="38100" dist="38100" dir="2700000" algn="tl">
                    <a:srgbClr val="FFFFFF"/>
                  </a:outerShdw>
                </a:effectLst>
              </a:rPr>
              <a:t>If internal program data structures have prescribed boundaries (e.g., a table has a defined limit of 100 entries), be certain to design a test case to exercise the data structure at its boundary.</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34</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92162"/>
          </a:xfrm>
        </p:spPr>
        <p:txBody>
          <a:bodyPr/>
          <a:lstStyle/>
          <a:p>
            <a:r>
              <a:rPr lang="en-US" altLang="en-US" smtClean="0">
                <a:solidFill>
                  <a:srgbClr val="002060"/>
                </a:solidFill>
              </a:rPr>
              <a:t>Orthogonal Array Testing</a:t>
            </a:r>
            <a:endParaRPr lang="en-US">
              <a:solidFill>
                <a:srgbClr val="002060"/>
              </a:solidFill>
            </a:endParaRPr>
          </a:p>
        </p:txBody>
      </p:sp>
      <p:sp>
        <p:nvSpPr>
          <p:cNvPr id="3" name="Content Placeholder 2"/>
          <p:cNvSpPr>
            <a:spLocks noGrp="1"/>
          </p:cNvSpPr>
          <p:nvPr>
            <p:ph idx="1"/>
          </p:nvPr>
        </p:nvSpPr>
        <p:spPr>
          <a:xfrm>
            <a:off x="457200" y="1219200"/>
            <a:ext cx="8229600" cy="4876799"/>
          </a:xfrm>
        </p:spPr>
        <p:txBody>
          <a:bodyPr>
            <a:normAutofit/>
          </a:bodyPr>
          <a:lstStyle/>
          <a:p>
            <a:r>
              <a:rPr lang="en-US" smtClean="0"/>
              <a:t>Applied to problems in which the input domain is relatively small but too large to accommodate exhaustive testing. </a:t>
            </a:r>
            <a:endParaRPr lang="en-US" smtClean="0"/>
          </a:p>
          <a:p>
            <a:r>
              <a:rPr lang="en-US" smtClean="0"/>
              <a:t>Useful in finding region faults - faulty logic within a software component.</a:t>
            </a:r>
          </a:p>
          <a:p>
            <a:endParaRPr lang="en-US" smtClean="0"/>
          </a:p>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35</a:t>
            </a:fld>
            <a:endParaRPr lang="en-US"/>
          </a:p>
        </p:txBody>
      </p:sp>
      <p:pic>
        <p:nvPicPr>
          <p:cNvPr id="7"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533400"/>
            <a:ext cx="8229600" cy="868362"/>
          </a:xfrm>
        </p:spPr>
        <p:txBody>
          <a:bodyPr>
            <a:normAutofit/>
          </a:bodyPr>
          <a:lstStyle/>
          <a:p>
            <a:r>
              <a:rPr lang="en-US" smtClean="0">
                <a:solidFill>
                  <a:srgbClr val="002060"/>
                </a:solidFill>
              </a:rPr>
              <a:t>Black-box Testing</a:t>
            </a:r>
            <a:endParaRPr lang="en-US">
              <a:solidFill>
                <a:srgbClr val="002060"/>
              </a:solidFill>
            </a:endParaRPr>
          </a:p>
        </p:txBody>
      </p:sp>
      <p:sp>
        <p:nvSpPr>
          <p:cNvPr id="3" name="Content Placeholder 2"/>
          <p:cNvSpPr>
            <a:spLocks noGrp="1"/>
          </p:cNvSpPr>
          <p:nvPr>
            <p:ph idx="1"/>
          </p:nvPr>
        </p:nvSpPr>
        <p:spPr>
          <a:xfrm>
            <a:off x="457200" y="1600200"/>
            <a:ext cx="8229600" cy="4419600"/>
          </a:xfrm>
        </p:spPr>
        <p:txBody>
          <a:bodyPr>
            <a:noAutofit/>
          </a:bodyPr>
          <a:lstStyle/>
          <a:p>
            <a:r>
              <a:rPr lang="en-US" sz="2800" smtClean="0">
                <a:solidFill>
                  <a:srgbClr val="FF0000"/>
                </a:solidFill>
              </a:rPr>
              <a:t>To find errors in the following categories: </a:t>
            </a:r>
          </a:p>
          <a:p>
            <a:pPr lvl="1"/>
            <a:r>
              <a:rPr lang="en-US" smtClean="0"/>
              <a:t>incorrect or missing functions </a:t>
            </a:r>
            <a:endParaRPr lang="en-US" smtClean="0"/>
          </a:p>
          <a:p>
            <a:pPr lvl="1"/>
            <a:r>
              <a:rPr lang="en-US" smtClean="0"/>
              <a:t>interface errors</a:t>
            </a:r>
            <a:endParaRPr lang="en-US" smtClean="0"/>
          </a:p>
          <a:p>
            <a:pPr lvl="1"/>
            <a:r>
              <a:rPr lang="en-US" smtClean="0"/>
              <a:t>errors in data structures or external database access</a:t>
            </a:r>
            <a:endParaRPr lang="en-US" smtClean="0"/>
          </a:p>
          <a:p>
            <a:pPr lvl="1"/>
            <a:r>
              <a:rPr lang="en-US" smtClean="0"/>
              <a:t>behavior or performance errors</a:t>
            </a:r>
            <a:endParaRPr lang="en-US" smtClean="0"/>
          </a:p>
          <a:p>
            <a:pPr lvl="1"/>
            <a:r>
              <a:rPr lang="en-US" smtClean="0"/>
              <a:t>initialization and termination errors</a:t>
            </a:r>
            <a:endParaRPr lang="en-US" sz="1400" smtClean="0"/>
          </a:p>
          <a:p>
            <a:endParaRPr lang="en-US" sz="2400"/>
          </a:p>
        </p:txBody>
      </p:sp>
      <p:sp>
        <p:nvSpPr>
          <p:cNvPr id="5" name="Slide Number Placeholder 4"/>
          <p:cNvSpPr>
            <a:spLocks noGrp="1"/>
          </p:cNvSpPr>
          <p:nvPr>
            <p:ph type="sldNum" sz="quarter" idx="12"/>
          </p:nvPr>
        </p:nvSpPr>
        <p:spPr/>
        <p:txBody>
          <a:bodyPr/>
          <a:lstStyle/>
          <a:p>
            <a:fld id="{F8D25365-5F6A-452D-93C0-F7A4ED28E52B}" type="slidenum">
              <a:rPr lang="en-US" smtClean="0"/>
              <a:t>36</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868362"/>
          </a:xfrm>
        </p:spPr>
        <p:txBody>
          <a:bodyPr/>
          <a:lstStyle/>
          <a:p>
            <a:r>
              <a:rPr lang="en-US" smtClean="0">
                <a:solidFill>
                  <a:srgbClr val="002060"/>
                </a:solidFill>
              </a:rPr>
              <a:t>White-box Testing</a:t>
            </a:r>
            <a:endParaRPr lang="en-US">
              <a:solidFill>
                <a:srgbClr val="002060"/>
              </a:solidFill>
            </a:endParaRPr>
          </a:p>
        </p:txBody>
      </p:sp>
      <p:sp>
        <p:nvSpPr>
          <p:cNvPr id="3" name="Content Placeholder 2"/>
          <p:cNvSpPr>
            <a:spLocks noGrp="1"/>
          </p:cNvSpPr>
          <p:nvPr>
            <p:ph idx="1"/>
          </p:nvPr>
        </p:nvSpPr>
        <p:spPr>
          <a:xfrm>
            <a:off x="457200" y="1066800"/>
            <a:ext cx="8229600" cy="5059363"/>
          </a:xfrm>
        </p:spPr>
        <p:txBody>
          <a:bodyPr>
            <a:normAutofit/>
          </a:bodyPr>
          <a:lstStyle/>
          <a:p>
            <a:r>
              <a:rPr lang="en-US" smtClean="0"/>
              <a:t>Called </a:t>
            </a:r>
            <a:r>
              <a:rPr lang="en-US" smtClean="0">
                <a:solidFill>
                  <a:srgbClr val="FF0000"/>
                </a:solidFill>
              </a:rPr>
              <a:t>glass-box testing</a:t>
            </a:r>
          </a:p>
          <a:p>
            <a:r>
              <a:rPr lang="en-US" smtClean="0"/>
              <a:t>Used in control structure</a:t>
            </a:r>
            <a:endParaRPr lang="en-US" smtClean="0"/>
          </a:p>
          <a:p>
            <a:pPr marL="914400" lvl="1" indent="-514350"/>
            <a:r>
              <a:rPr lang="en-US" smtClean="0"/>
              <a:t>guarantee that all </a:t>
            </a:r>
            <a:r>
              <a:rPr lang="en-US" b="1" smtClean="0">
                <a:solidFill>
                  <a:srgbClr val="FF0000"/>
                </a:solidFill>
              </a:rPr>
              <a:t>independent paths</a:t>
            </a:r>
            <a:r>
              <a:rPr lang="en-US" smtClean="0">
                <a:solidFill>
                  <a:srgbClr val="FF0000"/>
                </a:solidFill>
              </a:rPr>
              <a:t> </a:t>
            </a:r>
            <a:r>
              <a:rPr lang="en-US" smtClean="0"/>
              <a:t>within a module have been exercised at least once</a:t>
            </a:r>
            <a:endParaRPr lang="en-US" smtClean="0"/>
          </a:p>
          <a:p>
            <a:pPr marL="914400" lvl="1" indent="-514350"/>
            <a:r>
              <a:rPr lang="en-US" smtClean="0"/>
              <a:t>exercise all </a:t>
            </a:r>
            <a:r>
              <a:rPr lang="en-US" b="1" smtClean="0">
                <a:solidFill>
                  <a:srgbClr val="FF0000"/>
                </a:solidFill>
              </a:rPr>
              <a:t>logical decisions </a:t>
            </a:r>
            <a:r>
              <a:rPr lang="en-US" smtClean="0"/>
              <a:t>on their true and false sides</a:t>
            </a:r>
          </a:p>
          <a:p>
            <a:pPr marL="914400" lvl="1" indent="-514350"/>
            <a:r>
              <a:rPr lang="en-US" smtClean="0"/>
              <a:t>execute </a:t>
            </a:r>
            <a:r>
              <a:rPr lang="en-US" b="1" smtClean="0">
                <a:solidFill>
                  <a:srgbClr val="FF0000"/>
                </a:solidFill>
              </a:rPr>
              <a:t>all loops at their boundaries</a:t>
            </a:r>
            <a:r>
              <a:rPr lang="en-US" smtClean="0">
                <a:solidFill>
                  <a:srgbClr val="FF0000"/>
                </a:solidFill>
              </a:rPr>
              <a:t> </a:t>
            </a:r>
            <a:r>
              <a:rPr lang="en-US" smtClean="0"/>
              <a:t>and within  their operational bounds</a:t>
            </a:r>
          </a:p>
          <a:p>
            <a:pPr marL="914400" lvl="1" indent="-514350"/>
            <a:r>
              <a:rPr lang="en-US" smtClean="0"/>
              <a:t>exercise </a:t>
            </a:r>
            <a:r>
              <a:rPr lang="en-US" b="1" smtClean="0">
                <a:solidFill>
                  <a:srgbClr val="FF0000"/>
                </a:solidFill>
              </a:rPr>
              <a:t>internal data structures</a:t>
            </a:r>
            <a:r>
              <a:rPr lang="en-US" smtClean="0">
                <a:solidFill>
                  <a:srgbClr val="FF0000"/>
                </a:solidFill>
              </a:rPr>
              <a:t> </a:t>
            </a:r>
            <a:r>
              <a:rPr lang="en-US" smtClean="0"/>
              <a:t>to ensure their   validity</a:t>
            </a:r>
            <a:endParaRPr lang="en-US" smtClean="0"/>
          </a:p>
        </p:txBody>
      </p:sp>
      <p:sp>
        <p:nvSpPr>
          <p:cNvPr id="5" name="Slide Number Placeholder 4"/>
          <p:cNvSpPr>
            <a:spLocks noGrp="1"/>
          </p:cNvSpPr>
          <p:nvPr>
            <p:ph type="sldNum" sz="quarter" idx="12"/>
          </p:nvPr>
        </p:nvSpPr>
        <p:spPr/>
        <p:txBody>
          <a:bodyPr/>
          <a:lstStyle/>
          <a:p>
            <a:fld id="{F8D25365-5F6A-452D-93C0-F7A4ED28E52B}" type="slidenum">
              <a:rPr lang="en-US" smtClean="0"/>
              <a:t>37</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mtClean="0">
                <a:solidFill>
                  <a:srgbClr val="002060"/>
                </a:solidFill>
              </a:rPr>
              <a:t>Validation Testing</a:t>
            </a:r>
            <a:endParaRPr lang="en-US">
              <a:solidFill>
                <a:srgbClr val="002060"/>
              </a:solidFill>
            </a:endParaRPr>
          </a:p>
        </p:txBody>
      </p:sp>
      <p:sp>
        <p:nvSpPr>
          <p:cNvPr id="3" name="Content Placeholder 2"/>
          <p:cNvSpPr>
            <a:spLocks noGrp="1"/>
          </p:cNvSpPr>
          <p:nvPr>
            <p:ph idx="1"/>
          </p:nvPr>
        </p:nvSpPr>
        <p:spPr>
          <a:xfrm>
            <a:off x="381000" y="1143000"/>
            <a:ext cx="8458200" cy="4983163"/>
          </a:xfrm>
        </p:spPr>
        <p:txBody>
          <a:bodyPr>
            <a:normAutofit fontScale="92500"/>
          </a:bodyPr>
          <a:lstStyle/>
          <a:p>
            <a:r>
              <a:rPr lang="en-US" smtClean="0"/>
              <a:t>It begins at the culmination of integration testing</a:t>
            </a:r>
          </a:p>
          <a:p>
            <a:r>
              <a:rPr lang="en-US" smtClean="0"/>
              <a:t>when individual components have been exercised, the software is completely assembled as a package, and interfacing errors have been uncovered and corrected.</a:t>
            </a:r>
          </a:p>
          <a:p>
            <a:r>
              <a:rPr lang="en-US" smtClean="0"/>
              <a:t>At the validation or system level, the distinction between conventional software, object-oriented  software, and WebApps disappears. </a:t>
            </a:r>
            <a:endParaRPr lang="en-US" smtClean="0"/>
          </a:p>
          <a:p>
            <a:r>
              <a:rPr lang="en-US" smtClean="0"/>
              <a:t>Testing focuses on user-visible actions and user-recognizable output from the system. </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38</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838200"/>
            <a:ext cx="8229600" cy="5287963"/>
          </a:xfrm>
        </p:spPr>
        <p:txBody>
          <a:bodyPr>
            <a:normAutofit fontScale="92500"/>
          </a:bodyPr>
          <a:lstStyle/>
          <a:p>
            <a:pPr algn="just"/>
            <a:r>
              <a:rPr lang="en-US" b="1" smtClean="0">
                <a:solidFill>
                  <a:srgbClr val="FF0000"/>
                </a:solidFill>
              </a:rPr>
              <a:t>Validation Criteria:</a:t>
            </a:r>
          </a:p>
          <a:p>
            <a:pPr algn="just"/>
            <a:r>
              <a:rPr lang="en-US" smtClean="0"/>
              <a:t>After each validation test case has been conducted, one of two possible conditions exists:</a:t>
            </a:r>
            <a:endParaRPr lang="en-US" smtClean="0"/>
          </a:p>
          <a:p>
            <a:pPr lvl="1" algn="just"/>
            <a:r>
              <a:rPr lang="en-US" smtClean="0"/>
              <a:t>The function or performance characteristic conforms to specification and is accepted </a:t>
            </a:r>
            <a:r>
              <a:rPr lang="en-US" b="1" smtClean="0">
                <a:solidFill>
                  <a:srgbClr val="FF0000"/>
                </a:solidFill>
              </a:rPr>
              <a:t>or</a:t>
            </a:r>
            <a:r>
              <a:rPr lang="en-US" smtClean="0"/>
              <a:t> </a:t>
            </a:r>
          </a:p>
          <a:p>
            <a:pPr lvl="1" algn="just"/>
            <a:r>
              <a:rPr lang="en-US" smtClean="0"/>
              <a:t>a deviation from specification is uncovered and a deficiency list is created. </a:t>
            </a:r>
            <a:endParaRPr lang="en-US" smtClean="0"/>
          </a:p>
          <a:p>
            <a:pPr lvl="1" algn="just">
              <a:buNone/>
            </a:pPr>
            <a:r>
              <a:rPr lang="en-US" b="1" smtClean="0">
                <a:solidFill>
                  <a:srgbClr val="FF0000"/>
                </a:solidFill>
              </a:rPr>
              <a:t>Note:</a:t>
            </a:r>
            <a:r>
              <a:rPr lang="en-US" smtClean="0">
                <a:solidFill>
                  <a:srgbClr val="FF0000"/>
                </a:solidFill>
              </a:rPr>
              <a:t> </a:t>
            </a:r>
          </a:p>
          <a:p>
            <a:pPr lvl="1" algn="just"/>
            <a:r>
              <a:rPr lang="en-US" smtClean="0"/>
              <a:t>Deviations or errors discovered at this stage in a project can rarely be corrected prior to scheduled delivery.</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39</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868362"/>
          </a:xfrm>
        </p:spPr>
        <p:txBody>
          <a:bodyPr>
            <a:normAutofit/>
          </a:bodyPr>
          <a:lstStyle/>
          <a:p>
            <a:r>
              <a:rPr lang="en-US" altLang="en-US" sz="3600" smtClean="0">
                <a:solidFill>
                  <a:srgbClr val="002060"/>
                </a:solidFill>
              </a:rPr>
              <a:t>A Strategic Approach To Software Testing</a:t>
            </a:r>
            <a:endParaRPr lang="en-US" sz="3600">
              <a:solidFill>
                <a:srgbClr val="002060"/>
              </a:solidFill>
            </a:endParaRPr>
          </a:p>
        </p:txBody>
      </p:sp>
      <p:sp>
        <p:nvSpPr>
          <p:cNvPr id="3" name="Content Placeholder 2"/>
          <p:cNvSpPr>
            <a:spLocks noGrp="1"/>
          </p:cNvSpPr>
          <p:nvPr>
            <p:ph idx="1"/>
          </p:nvPr>
        </p:nvSpPr>
        <p:spPr>
          <a:xfrm>
            <a:off x="457200" y="1447800"/>
            <a:ext cx="8229600" cy="4419600"/>
          </a:xfrm>
        </p:spPr>
        <p:txBody>
          <a:bodyPr/>
          <a:lstStyle/>
          <a:p>
            <a:pPr>
              <a:lnSpc>
                <a:spcPct val="150000"/>
              </a:lnSpc>
            </a:pPr>
            <a:r>
              <a:rPr lang="en-US" altLang="en-US"/>
              <a:t>To perform effective </a:t>
            </a:r>
            <a:r>
              <a:rPr lang="en-US" altLang="en-US" smtClean="0"/>
              <a:t>testing - </a:t>
            </a:r>
            <a:r>
              <a:rPr lang="en-US" altLang="en-US"/>
              <a:t>technical </a:t>
            </a:r>
            <a:r>
              <a:rPr lang="en-US" altLang="en-US" smtClean="0"/>
              <a:t>reviews</a:t>
            </a:r>
          </a:p>
          <a:p>
            <a:pPr>
              <a:lnSpc>
                <a:spcPct val="150000"/>
              </a:lnSpc>
            </a:pPr>
            <a:r>
              <a:rPr lang="en-US" altLang="en-US"/>
              <a:t>Testing begins at the component </a:t>
            </a:r>
            <a:r>
              <a:rPr lang="en-US" altLang="en-US" smtClean="0"/>
              <a:t>level</a:t>
            </a:r>
          </a:p>
          <a:p>
            <a:pPr>
              <a:lnSpc>
                <a:spcPct val="150000"/>
              </a:lnSpc>
            </a:pPr>
            <a:r>
              <a:rPr lang="en-US" altLang="en-US"/>
              <a:t>Different testing </a:t>
            </a:r>
            <a:r>
              <a:rPr lang="en-US" altLang="en-US" smtClean="0"/>
              <a:t>techniques</a:t>
            </a:r>
          </a:p>
          <a:p>
            <a:pPr>
              <a:lnSpc>
                <a:spcPct val="150000"/>
              </a:lnSpc>
            </a:pPr>
            <a:r>
              <a:rPr lang="en-US" altLang="en-US"/>
              <a:t>Testing is conducted </a:t>
            </a:r>
            <a:r>
              <a:rPr lang="en-US" altLang="en-US" smtClean="0"/>
              <a:t>– by </a:t>
            </a:r>
            <a:r>
              <a:rPr lang="en-US" altLang="en-US"/>
              <a:t>independent </a:t>
            </a:r>
            <a:r>
              <a:rPr lang="en-US" altLang="en-US" smtClean="0"/>
              <a:t>group</a:t>
            </a:r>
          </a:p>
          <a:p>
            <a:pPr>
              <a:lnSpc>
                <a:spcPct val="150000"/>
              </a:lnSpc>
            </a:pPr>
            <a:r>
              <a:rPr lang="en-US" altLang="en-US"/>
              <a:t>Testing and debugging are different activities</a:t>
            </a:r>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4</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762000"/>
            <a:ext cx="8229600" cy="5364163"/>
          </a:xfrm>
        </p:spPr>
        <p:txBody>
          <a:bodyPr/>
          <a:lstStyle/>
          <a:p>
            <a:pPr algn="just">
              <a:buNone/>
            </a:pPr>
            <a:r>
              <a:rPr lang="en-US" b="1" smtClean="0">
                <a:solidFill>
                  <a:srgbClr val="FF0000"/>
                </a:solidFill>
              </a:rPr>
              <a:t>Configuration Review:</a:t>
            </a:r>
          </a:p>
          <a:p>
            <a:pPr algn="just">
              <a:buNone/>
            </a:pPr>
            <a:r>
              <a:rPr lang="en-US" smtClean="0"/>
              <a:t>	To ensure that all elements of the software configuration have been properly developed, are cataloged, and have the necessary detail to bolster the support activities.</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40</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solidFill>
                  <a:srgbClr val="002060"/>
                </a:solidFill>
              </a:rPr>
              <a:t>Alpha and Beta Testing</a:t>
            </a:r>
            <a:endParaRPr lang="en-US">
              <a:solidFill>
                <a:srgbClr val="002060"/>
              </a:solidFill>
            </a:endParaRPr>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pPr algn="just"/>
            <a:r>
              <a:rPr lang="en-US" smtClean="0">
                <a:solidFill>
                  <a:srgbClr val="FF0000"/>
                </a:solidFill>
              </a:rPr>
              <a:t>The alpha test:</a:t>
            </a:r>
          </a:p>
          <a:p>
            <a:pPr lvl="1" algn="just"/>
            <a:r>
              <a:rPr lang="en-US" smtClean="0"/>
              <a:t>Conducted at the developer’s site </a:t>
            </a:r>
            <a:endParaRPr lang="en-US" smtClean="0"/>
          </a:p>
          <a:p>
            <a:pPr lvl="1" algn="just"/>
            <a:r>
              <a:rPr lang="en-US" smtClean="0"/>
              <a:t>Developer should present</a:t>
            </a:r>
          </a:p>
          <a:p>
            <a:pPr lvl="1" algn="just"/>
            <a:r>
              <a:rPr lang="en-US" smtClean="0"/>
              <a:t>Used in a natural setting with the developer “looking over the shoulder” of the users and recording errors and usage problems.</a:t>
            </a:r>
          </a:p>
          <a:p>
            <a:r>
              <a:rPr lang="en-US" smtClean="0">
                <a:solidFill>
                  <a:srgbClr val="FF0000"/>
                </a:solidFill>
              </a:rPr>
              <a:t>The beta test:</a:t>
            </a:r>
          </a:p>
          <a:p>
            <a:pPr lvl="1"/>
            <a:r>
              <a:rPr lang="en-US" smtClean="0"/>
              <a:t>Conducted at one or more end-user sites. </a:t>
            </a:r>
            <a:endParaRPr lang="en-US" smtClean="0"/>
          </a:p>
          <a:p>
            <a:pPr lvl="1"/>
            <a:r>
              <a:rPr lang="en-US" smtClean="0"/>
              <a:t>Developer generally is not present. </a:t>
            </a:r>
            <a:endParaRPr lang="en-US" smtClean="0"/>
          </a:p>
          <a:p>
            <a:pPr lvl="1"/>
            <a:r>
              <a:rPr lang="en-US" smtClean="0"/>
              <a:t>Therefore, the beta test is a “live” application of the software in an environment that cannot be controlled by the developer.</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41</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914400"/>
            <a:ext cx="8229600" cy="5211763"/>
          </a:xfrm>
        </p:spPr>
        <p:txBody>
          <a:bodyPr>
            <a:normAutofit/>
          </a:bodyPr>
          <a:lstStyle/>
          <a:p>
            <a:pPr marL="457200" indent="-457200"/>
            <a:r>
              <a:rPr lang="en-US" smtClean="0">
                <a:solidFill>
                  <a:srgbClr val="FF0000"/>
                </a:solidFill>
              </a:rPr>
              <a:t>A variation on beta testing, called customer acceptance testing:</a:t>
            </a:r>
          </a:p>
          <a:p>
            <a:pPr marL="857250" lvl="1" indent="-457200"/>
            <a:r>
              <a:rPr lang="en-US" smtClean="0"/>
              <a:t>Performed when software is delivered to a customer under contract. </a:t>
            </a:r>
            <a:endParaRPr lang="en-US" smtClean="0"/>
          </a:p>
          <a:p>
            <a:pPr marL="857250" lvl="1" indent="-457200"/>
            <a:r>
              <a:rPr lang="en-US" smtClean="0"/>
              <a:t>The customer performs a series of specific tests in an attempt to uncover errors before accepting the software from the developer.</a:t>
            </a:r>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42</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944562"/>
          </a:xfrm>
        </p:spPr>
        <p:txBody>
          <a:bodyPr/>
          <a:lstStyle/>
          <a:p>
            <a:r>
              <a:rPr lang="en-US" smtClean="0">
                <a:solidFill>
                  <a:srgbClr val="002060"/>
                </a:solidFill>
              </a:rPr>
              <a:t>System Testing</a:t>
            </a:r>
            <a:endParaRPr lang="en-US">
              <a:solidFill>
                <a:srgbClr val="002060"/>
              </a:solidFill>
            </a:endParaRPr>
          </a:p>
        </p:txBody>
      </p:sp>
      <p:sp>
        <p:nvSpPr>
          <p:cNvPr id="3" name="Content Placeholder 2"/>
          <p:cNvSpPr>
            <a:spLocks noGrp="1"/>
          </p:cNvSpPr>
          <p:nvPr>
            <p:ph idx="1"/>
          </p:nvPr>
        </p:nvSpPr>
        <p:spPr/>
        <p:txBody>
          <a:bodyPr>
            <a:normAutofit/>
          </a:bodyPr>
          <a:lstStyle/>
          <a:p>
            <a:pPr algn="just"/>
            <a:r>
              <a:rPr lang="en-US" smtClean="0"/>
              <a:t>series of different tests whose primary purpose is to fully exercise the computer-based system. </a:t>
            </a:r>
            <a:endParaRPr lang="en-US" smtClean="0"/>
          </a:p>
          <a:p>
            <a:pPr algn="just"/>
            <a:r>
              <a:rPr lang="en-US" smtClean="0"/>
              <a:t>Purpose - to verify that system elements have been properly integrated and perform allocated functions.</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43</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838200"/>
            <a:ext cx="8229600" cy="5287963"/>
          </a:xfrm>
        </p:spPr>
        <p:txBody>
          <a:bodyPr>
            <a:normAutofit/>
          </a:bodyPr>
          <a:lstStyle/>
          <a:p>
            <a:pPr algn="just">
              <a:buNone/>
            </a:pPr>
            <a:r>
              <a:rPr lang="en-US" sz="3600" smtClean="0">
                <a:solidFill>
                  <a:srgbClr val="FF0000"/>
                </a:solidFill>
              </a:rPr>
              <a:t>Recovery Testing:</a:t>
            </a:r>
          </a:p>
          <a:p>
            <a:pPr lvl="1" algn="just"/>
            <a:r>
              <a:rPr lang="en-US" smtClean="0"/>
              <a:t>It is a system test </a:t>
            </a:r>
            <a:endParaRPr lang="en-US" smtClean="0"/>
          </a:p>
          <a:p>
            <a:pPr lvl="1" algn="just"/>
            <a:r>
              <a:rPr lang="en-US" smtClean="0"/>
              <a:t>It forces the software to fail in a variety of ways and verifies that recovery is properly performed.</a:t>
            </a:r>
          </a:p>
          <a:p>
            <a:pPr lvl="1" algn="just"/>
            <a:r>
              <a:rPr lang="en-US" smtClean="0"/>
              <a:t>If recovery is automatic (performed by the system itself), re-initialization, check pointing mechanisms, data recovery, and restart are evaluated for correctness.</a:t>
            </a:r>
          </a:p>
          <a:p>
            <a:pPr algn="just">
              <a:buNone/>
            </a:pPr>
            <a:r>
              <a:rPr lang="en-US" sz="3600" smtClean="0">
                <a:solidFill>
                  <a:srgbClr val="FF0000"/>
                </a:solidFill>
              </a:rPr>
              <a:t>Security Testing:</a:t>
            </a:r>
          </a:p>
          <a:p>
            <a:pPr lvl="1" algn="just"/>
            <a:r>
              <a:rPr lang="en-US" smtClean="0"/>
              <a:t>Protect the system from improper penetration.</a:t>
            </a:r>
          </a:p>
          <a:p>
            <a:pPr algn="just">
              <a:buNone/>
            </a:pPr>
            <a:endParaRPr lang="en-US" smtClean="0"/>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44</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838200"/>
            <a:ext cx="8229600" cy="5287963"/>
          </a:xfrm>
        </p:spPr>
        <p:txBody>
          <a:bodyPr>
            <a:normAutofit lnSpcReduction="10000"/>
          </a:bodyPr>
          <a:lstStyle/>
          <a:p>
            <a:pPr algn="just">
              <a:buNone/>
            </a:pPr>
            <a:r>
              <a:rPr lang="en-US" sz="3600" smtClean="0">
                <a:solidFill>
                  <a:srgbClr val="FF0000"/>
                </a:solidFill>
              </a:rPr>
              <a:t>Stress Testing:</a:t>
            </a:r>
          </a:p>
          <a:p>
            <a:pPr lvl="1" algn="just">
              <a:lnSpc>
                <a:spcPct val="150000"/>
              </a:lnSpc>
            </a:pPr>
            <a:r>
              <a:rPr lang="en-US" smtClean="0"/>
              <a:t>Executes a system – with resources in abnormal quantity, frequency, or volume.</a:t>
            </a:r>
          </a:p>
          <a:p>
            <a:pPr lvl="1" algn="just">
              <a:lnSpc>
                <a:spcPct val="150000"/>
              </a:lnSpc>
            </a:pPr>
            <a:r>
              <a:rPr lang="en-US" smtClean="0"/>
              <a:t>A variation of stress testing is a technique called </a:t>
            </a:r>
            <a:r>
              <a:rPr lang="en-US" b="1" i="1" smtClean="0">
                <a:solidFill>
                  <a:srgbClr val="FF0000"/>
                </a:solidFill>
              </a:rPr>
              <a:t>sensitivity testing</a:t>
            </a:r>
            <a:r>
              <a:rPr lang="en-US" smtClean="0">
                <a:solidFill>
                  <a:srgbClr val="FF0000"/>
                </a:solidFill>
              </a:rPr>
              <a:t>. </a:t>
            </a:r>
            <a:endParaRPr lang="en-US" smtClean="0">
              <a:solidFill>
                <a:srgbClr val="FF0000"/>
              </a:solidFill>
            </a:endParaRPr>
          </a:p>
          <a:p>
            <a:pPr lvl="1" algn="just">
              <a:lnSpc>
                <a:spcPct val="150000"/>
              </a:lnSpc>
            </a:pPr>
            <a:r>
              <a:rPr lang="en-US" smtClean="0"/>
              <a:t>Sensitivity testing - to uncover data combinations within valid input classes that may cause instability or improper processing.</a:t>
            </a:r>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45</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228600" y="914400"/>
            <a:ext cx="8534400" cy="5287963"/>
          </a:xfrm>
        </p:spPr>
        <p:txBody>
          <a:bodyPr>
            <a:normAutofit fontScale="92500" lnSpcReduction="20000"/>
          </a:bodyPr>
          <a:lstStyle/>
          <a:p>
            <a:pPr marL="457200" indent="-457200">
              <a:buNone/>
            </a:pPr>
            <a:r>
              <a:rPr lang="en-US" sz="3900" smtClean="0">
                <a:solidFill>
                  <a:srgbClr val="FF0000"/>
                </a:solidFill>
              </a:rPr>
              <a:t>Performance Testing:</a:t>
            </a:r>
          </a:p>
          <a:p>
            <a:pPr marL="857250" lvl="1" indent="-457200">
              <a:lnSpc>
                <a:spcPct val="150000"/>
              </a:lnSpc>
            </a:pPr>
            <a:r>
              <a:rPr lang="en-US" sz="3000" smtClean="0"/>
              <a:t>To test the run-time performance of software within the context of an integrated system.</a:t>
            </a:r>
          </a:p>
          <a:p>
            <a:pPr marL="857250" lvl="1" indent="-457200">
              <a:lnSpc>
                <a:spcPct val="150000"/>
              </a:lnSpc>
            </a:pPr>
            <a:r>
              <a:rPr lang="en-US" sz="3000" smtClean="0"/>
              <a:t>Performance testing occurs throughout all steps in the testing process.</a:t>
            </a:r>
            <a:br>
              <a:rPr lang="en-US" sz="3000" smtClean="0"/>
            </a:br>
            <a:r>
              <a:rPr lang="en-US" sz="3000" smtClean="0"/>
              <a:t>Performance tests are often coupled with stress testing </a:t>
            </a:r>
            <a:endParaRPr lang="en-US" sz="3000" smtClean="0"/>
          </a:p>
          <a:p>
            <a:pPr marL="857250" lvl="1" indent="-457200">
              <a:lnSpc>
                <a:spcPct val="150000"/>
              </a:lnSpc>
            </a:pPr>
            <a:r>
              <a:rPr lang="en-US" sz="3000" smtClean="0"/>
              <a:t>It require both hardware and software instrumentation</a:t>
            </a:r>
            <a:r>
              <a:rPr lang="en-US" smtClean="0"/>
              <a:t>.</a:t>
            </a:r>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46</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914400"/>
            <a:ext cx="8229600" cy="5181600"/>
          </a:xfrm>
        </p:spPr>
        <p:txBody>
          <a:bodyPr>
            <a:normAutofit fontScale="92500" lnSpcReduction="20000"/>
          </a:bodyPr>
          <a:lstStyle/>
          <a:p>
            <a:pPr marL="457200" indent="-457200">
              <a:buNone/>
            </a:pPr>
            <a:r>
              <a:rPr lang="en-US" sz="3900" smtClean="0">
                <a:solidFill>
                  <a:srgbClr val="FF0000"/>
                </a:solidFill>
              </a:rPr>
              <a:t>Deployment Testing:</a:t>
            </a:r>
            <a:endParaRPr lang="en-US" b="1" smtClean="0">
              <a:solidFill>
                <a:srgbClr val="FF0000"/>
              </a:solidFill>
            </a:endParaRPr>
          </a:p>
          <a:p>
            <a:pPr marL="857250" lvl="1" indent="-457200">
              <a:lnSpc>
                <a:spcPct val="150000"/>
              </a:lnSpc>
            </a:pPr>
            <a:r>
              <a:rPr lang="en-US" smtClean="0"/>
              <a:t>Called configuration testing</a:t>
            </a:r>
          </a:p>
          <a:p>
            <a:pPr marL="857250" lvl="1" indent="-457200">
              <a:lnSpc>
                <a:spcPct val="150000"/>
              </a:lnSpc>
            </a:pPr>
            <a:r>
              <a:rPr lang="en-US" smtClean="0"/>
              <a:t>Exercises the software in each environment in which it is to operate</a:t>
            </a:r>
          </a:p>
          <a:p>
            <a:pPr marL="857250" lvl="1" indent="-457200">
              <a:lnSpc>
                <a:spcPct val="150000"/>
              </a:lnSpc>
            </a:pPr>
            <a:r>
              <a:rPr lang="en-US" smtClean="0"/>
              <a:t>Examines all installation procedures and specialized installation software (e.g., “installers”) that will be used by customers</a:t>
            </a:r>
          </a:p>
          <a:p>
            <a:pPr marL="857250" lvl="1" indent="-457200">
              <a:lnSpc>
                <a:spcPct val="150000"/>
              </a:lnSpc>
            </a:pPr>
            <a:r>
              <a:rPr lang="en-US" smtClean="0"/>
              <a:t>All documentation that will be used to introduce the software to end users</a:t>
            </a:r>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47</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solidFill>
                  <a:srgbClr val="002060"/>
                </a:solidFill>
              </a:rPr>
              <a:t>Revision Questions</a:t>
            </a:r>
            <a:endParaRPr lang="en-US">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457200" indent="-457200">
              <a:buAutoNum type="arabicPeriod"/>
            </a:pPr>
            <a:r>
              <a:rPr lang="en-US" smtClean="0"/>
              <a:t>Define System Testing.</a:t>
            </a:r>
          </a:p>
          <a:p>
            <a:pPr>
              <a:buNone/>
            </a:pPr>
            <a:r>
              <a:rPr lang="en-US" smtClean="0"/>
              <a:t>2.   Outline the types of System testing.</a:t>
            </a:r>
          </a:p>
          <a:p>
            <a:pPr marL="457200" indent="-457200">
              <a:buAutoNum type="arabicPeriod" startAt="3"/>
            </a:pPr>
            <a:r>
              <a:rPr lang="en-US" smtClean="0"/>
              <a:t>Explain behavioral testing that make use of graphs.</a:t>
            </a:r>
            <a:endParaRPr lang="en-US" altLang="en-US" smtClean="0"/>
          </a:p>
          <a:p>
            <a:pPr marL="457200" indent="-457200">
              <a:buAutoNum type="arabicPeriod" startAt="3"/>
            </a:pPr>
            <a:r>
              <a:rPr lang="en-US" altLang="en-US" smtClean="0"/>
              <a:t>Distinguish White Box and Black Box Testing.</a:t>
            </a:r>
          </a:p>
          <a:p>
            <a:pPr marL="457200" indent="-457200">
              <a:buAutoNum type="arabicPeriod" startAt="3"/>
            </a:pPr>
            <a:r>
              <a:rPr lang="en-US" altLang="en-US" smtClean="0"/>
              <a:t>Distinguish Validation Testing and Black Box Testing.</a:t>
            </a:r>
          </a:p>
          <a:p>
            <a:pPr marL="457200" indent="-457200">
              <a:buAutoNum type="arabicPeriod" startAt="3"/>
            </a:pPr>
            <a:r>
              <a:rPr lang="en-US" altLang="en-US" smtClean="0"/>
              <a:t>Distinguish Performance Testing and Deployment Testing.</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48</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514600"/>
            <a:ext cx="8229600" cy="1447800"/>
          </a:xfrm>
        </p:spPr>
        <p:txBody>
          <a:bodyPr>
            <a:normAutofit/>
          </a:bodyPr>
          <a:lstStyle/>
          <a:p>
            <a:r>
              <a:rPr lang="en-US" sz="8000" b="1" smtClean="0">
                <a:solidFill>
                  <a:srgbClr val="006600"/>
                </a:solidFill>
              </a:rPr>
              <a:t>Thank You</a:t>
            </a:r>
            <a:endParaRPr lang="en-US" sz="8000" b="1">
              <a:solidFill>
                <a:srgbClr val="006600"/>
              </a:solidFill>
            </a:endParaRPr>
          </a:p>
        </p:txBody>
      </p:sp>
      <p:sp>
        <p:nvSpPr>
          <p:cNvPr id="7" name="Slide Number Placeholder 6"/>
          <p:cNvSpPr>
            <a:spLocks noGrp="1"/>
          </p:cNvSpPr>
          <p:nvPr>
            <p:ph type="sldNum" sz="quarter" idx="12"/>
          </p:nvPr>
        </p:nvSpPr>
        <p:spPr/>
        <p:txBody>
          <a:bodyPr/>
          <a:lstStyle/>
          <a:p>
            <a:fld id="{F8D25365-5F6A-452D-93C0-F7A4ED28E52B}" type="slidenum">
              <a:rPr lang="en-US" smtClean="0"/>
              <a:t>49</a:t>
            </a:fld>
            <a:endParaRPr lang="en-US"/>
          </a:p>
        </p:txBody>
      </p:sp>
      <p:pic>
        <p:nvPicPr>
          <p:cNvPr id="8"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solidFill>
                  <a:srgbClr val="002060"/>
                </a:solidFill>
                <a:latin typeface="+mn-lt"/>
              </a:rPr>
              <a:t>Verification and Validation</a:t>
            </a:r>
            <a:endParaRPr lang="en-US">
              <a:solidFill>
                <a:srgbClr val="002060"/>
              </a:solidFill>
              <a:latin typeface="+mn-lt"/>
            </a:endParaRPr>
          </a:p>
        </p:txBody>
      </p:sp>
      <p:sp>
        <p:nvSpPr>
          <p:cNvPr id="3" name="Content Placeholder 2"/>
          <p:cNvSpPr>
            <a:spLocks noGrp="1"/>
          </p:cNvSpPr>
          <p:nvPr>
            <p:ph idx="1"/>
          </p:nvPr>
        </p:nvSpPr>
        <p:spPr/>
        <p:txBody>
          <a:bodyPr>
            <a:normAutofit fontScale="92500" lnSpcReduction="20000"/>
          </a:bodyPr>
          <a:lstStyle/>
          <a:p>
            <a:r>
              <a:rPr lang="en-US" smtClean="0">
                <a:solidFill>
                  <a:srgbClr val="FF3300"/>
                </a:solidFill>
                <a:latin typeface="Palatino" pitchFamily="-128" charset="0"/>
              </a:rPr>
              <a:t>Verification</a:t>
            </a:r>
          </a:p>
          <a:p>
            <a:pPr lvl="1"/>
            <a:r>
              <a:rPr lang="en-US" smtClean="0">
                <a:latin typeface="Palatino" pitchFamily="-128" charset="0"/>
              </a:rPr>
              <a:t>to ensure that software correctly implements a specific function. </a:t>
            </a:r>
          </a:p>
          <a:p>
            <a:pPr lvl="1"/>
            <a:endParaRPr lang="en-US" smtClean="0">
              <a:latin typeface="Palatino" pitchFamily="-128" charset="0"/>
            </a:endParaRPr>
          </a:p>
          <a:p>
            <a:r>
              <a:rPr lang="en-US" smtClean="0">
                <a:solidFill>
                  <a:srgbClr val="FF3300"/>
                </a:solidFill>
                <a:latin typeface="Palatino" pitchFamily="-128" charset="0"/>
              </a:rPr>
              <a:t>Validation</a:t>
            </a:r>
          </a:p>
          <a:p>
            <a:pPr lvl="1"/>
            <a:r>
              <a:rPr lang="en-US" smtClean="0">
                <a:latin typeface="Palatino" pitchFamily="-128" charset="0"/>
              </a:rPr>
              <a:t>to ensure task is  traceable to customer requirements.</a:t>
            </a:r>
          </a:p>
          <a:p>
            <a:pPr lvl="1"/>
            <a:endParaRPr lang="en-US" smtClean="0">
              <a:latin typeface="Palatino" pitchFamily="-128" charset="0"/>
            </a:endParaRPr>
          </a:p>
          <a:p>
            <a:pPr lvl="1">
              <a:buNone/>
            </a:pPr>
            <a:r>
              <a:rPr lang="en-US" sz="2400" smtClean="0">
                <a:latin typeface="Palatino" pitchFamily="-128" charset="0"/>
              </a:rPr>
              <a:t>Verification:  "Are we building the product right?" </a:t>
            </a:r>
          </a:p>
          <a:p>
            <a:pPr lvl="1">
              <a:buNone/>
            </a:pPr>
            <a:endParaRPr lang="en-US" sz="2400" smtClean="0">
              <a:latin typeface="Palatino" pitchFamily="-128" charset="0"/>
            </a:endParaRPr>
          </a:p>
          <a:p>
            <a:pPr lvl="1">
              <a:spcBef>
                <a:spcPts val="300"/>
              </a:spcBef>
              <a:buNone/>
            </a:pPr>
            <a:r>
              <a:rPr lang="en-US" sz="2400" smtClean="0">
                <a:latin typeface="Palatino" pitchFamily="-128" charset="0"/>
              </a:rPr>
              <a:t>Validation:   "Are we building the right product?"</a:t>
            </a:r>
          </a:p>
          <a:p>
            <a:endParaRPr lang="en-US" smtClean="0">
              <a:latin typeface="Palatino" pitchFamily="-128" charset="0"/>
            </a:endParaRP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5</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Content Placeholder 2"/>
          <p:cNvSpPr txBox="1"/>
          <p:nvPr/>
        </p:nvSpPr>
        <p:spPr bwMode="auto">
          <a:xfrm>
            <a:off x="533400" y="1981200"/>
            <a:ext cx="7886700" cy="1663699"/>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defRPr lang="en-US"/>
            </a:defPPr>
          </a:lstStyle>
          <a:p>
            <a:pPr marL="0" marR="0" lvl="0" indent="0" algn="ctr" defTabSz="914400" rtl="0" eaLnBrk="1" fontAlgn="base" latinLnBrk="0" hangingPunct="1">
              <a:lnSpc>
                <a:spcPct val="90000"/>
              </a:lnSpc>
              <a:spcBef>
                <a:spcPts val="1000"/>
              </a:spcBef>
              <a:spcAft>
                <a:spcPct val="0"/>
              </a:spcAft>
              <a:buClrTx/>
              <a:buSzTx/>
              <a:buFont typeface="Arial" pitchFamily="34" charset="0"/>
              <a:buNone/>
              <a:defRPr/>
            </a:pPr>
            <a:r>
              <a:rPr kumimoji="0" lang="en-US" sz="4400" b="1" i="0" u="none" strike="noStrike" kern="1200" cap="none" spc="0" normalizeH="0" baseline="0" noProof="0" smtClean="0">
                <a:ln>
                  <a:noFill/>
                </a:ln>
                <a:solidFill>
                  <a:srgbClr val="00B050"/>
                </a:solidFill>
                <a:effectLst/>
                <a:uLnTx/>
                <a:uFillTx/>
                <a:latin typeface="Times New Roman" pitchFamily="18" charset="0"/>
                <a:ea typeface="+mn-ea"/>
                <a:cs typeface="Times New Roman" pitchFamily="18" charset="0"/>
              </a:rPr>
              <a:t>Session –</a:t>
            </a:r>
            <a:r>
              <a:rPr kumimoji="0" lang="en-US" sz="4400" b="1" i="0" u="none" strike="noStrike" kern="1200" cap="none" spc="0" normalizeH="0" noProof="0" smtClean="0">
                <a:ln>
                  <a:noFill/>
                </a:ln>
                <a:solidFill>
                  <a:srgbClr val="00B050"/>
                </a:solidFill>
                <a:effectLst/>
                <a:uLnTx/>
                <a:uFillTx/>
                <a:latin typeface="Times New Roman" pitchFamily="18" charset="0"/>
                <a:ea typeface="+mn-ea"/>
                <a:cs typeface="Times New Roman" pitchFamily="18" charset="0"/>
              </a:rPr>
              <a:t> </a:t>
            </a:r>
            <a:r>
              <a:rPr lang="en-US" sz="4400" b="1" smtClean="0">
                <a:solidFill>
                  <a:srgbClr val="00B050"/>
                </a:solidFill>
                <a:latin typeface="Times New Roman" pitchFamily="18" charset="0"/>
                <a:cs typeface="Times New Roman" pitchFamily="18" charset="0"/>
              </a:rPr>
              <a:t>21</a:t>
            </a:r>
            <a:r>
              <a:rPr kumimoji="0" lang="en-US" sz="4400" b="1" i="0" u="none" strike="noStrike" kern="1200" cap="none" spc="0" normalizeH="0" noProof="0" smtClean="0">
                <a:ln>
                  <a:noFill/>
                </a:ln>
                <a:solidFill>
                  <a:srgbClr val="00B050"/>
                </a:solidFill>
                <a:effectLst/>
                <a:uLnTx/>
                <a:uFillTx/>
                <a:latin typeface="Times New Roman" pitchFamily="18" charset="0"/>
                <a:ea typeface="+mn-ea"/>
                <a:cs typeface="Times New Roman" pitchFamily="18" charset="0"/>
              </a:rPr>
              <a:t> </a:t>
            </a:r>
          </a:p>
          <a:p>
            <a:pPr algn="ctr"/>
            <a:r>
              <a:rPr lang="en-US" sz="4400" b="1" smtClean="0">
                <a:solidFill>
                  <a:srgbClr val="C00000"/>
                </a:solidFill>
              </a:rPr>
              <a:t>Test Driven Development </a:t>
            </a:r>
            <a:endParaRPr lang="en-US" sz="4400">
              <a:solidFill>
                <a:srgbClr val="C00000"/>
              </a:solidFill>
            </a:endParaRP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076" name="Rectangle 2"/>
          <p:cNvSpPr>
            <a:spLocks noGrp="1" noChangeArrowheads="1"/>
          </p:cNvSpPr>
          <p:nvPr>
            <p:ph type="title"/>
          </p:nvPr>
        </p:nvSpPr>
        <p:spPr>
          <a:xfrm>
            <a:off x="304800" y="457200"/>
            <a:ext cx="6551835" cy="481670"/>
          </a:xfrm>
          <a:noFill/>
        </p:spPr>
        <p:txBody>
          <a:bodyPr vert="horz" wrap="square" lIns="47625" tIns="19050" rIns="47625" bIns="19050" rtlCol="0" anchor="t">
            <a:spAutoFit/>
          </a:bodyPr>
          <a:lstStyle/>
          <a:p>
            <a:r>
              <a:rPr lang="en-US" altLang="en-US" sz="3200" b="1" smtClean="0"/>
              <a:t>Test Driven Development</a:t>
            </a:r>
            <a:endParaRPr lang="en-US" altLang="en-US" sz="3200" b="1"/>
          </a:p>
        </p:txBody>
      </p:sp>
      <p:sp>
        <p:nvSpPr>
          <p:cNvPr id="9" name="Slide Number Placeholder 4"/>
          <p:cNvSpPr>
            <a:spLocks noGrp="1"/>
          </p:cNvSpPr>
          <p:nvPr>
            <p:ph type="sldNum" sz="quarter" idx="11"/>
          </p:nvPr>
        </p:nvSpPr>
        <p:spPr/>
        <p:txBody>
          <a:bodyPr/>
          <a:lstStyle>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fld id="{862CFA7F-182D-4A7B-BD82-C727FFA4FE98}" type="slidenum">
              <a:rPr lang="en-US" altLang="en-US" sz="750">
                <a:latin typeface="Helvetica" panose="020b0604020202020204" pitchFamily="34" charset="0"/>
              </a:rPr>
              <a:t>51</a:t>
            </a:fld>
            <a:endParaRPr lang="en-US" altLang="en-US" sz="750">
              <a:latin typeface="Helvetica" panose="020b0604020202020204" pitchFamily="34" charset="0"/>
            </a:endParaRPr>
          </a:p>
        </p:txBody>
      </p:sp>
      <p:sp>
        <p:nvSpPr>
          <p:cNvPr id="125983" name="Rectangle 31"/>
          <p:cNvSpPr>
            <a:spLocks noChangeArrowheads="1"/>
          </p:cNvSpPr>
          <p:nvPr/>
        </p:nvSpPr>
        <p:spPr bwMode="auto">
          <a:xfrm>
            <a:off x="2805112" y="2955131"/>
            <a:ext cx="137120" cy="462051"/>
          </a:xfrm>
          <a:prstGeom prst="rect">
            <a:avLst/>
          </a:prstGeom>
          <a:noFill/>
          <a:ln w="12700">
            <a:noFill/>
            <a:miter lim="800000"/>
          </a:ln>
          <a:effectLst/>
        </p:spPr>
        <p:txBody>
          <a:bodyPr wrap="none" lIns="67865" tIns="33338" rIns="67865" bIns="33338">
            <a:spAutoFit/>
          </a:bodyPr>
          <a:lstStyle>
            <a:defPPr>
              <a:defRPr lang="en-US"/>
            </a:defP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4" name="Rectangle 32"/>
          <p:cNvSpPr>
            <a:spLocks noChangeArrowheads="1"/>
          </p:cNvSpPr>
          <p:nvPr/>
        </p:nvSpPr>
        <p:spPr bwMode="auto">
          <a:xfrm>
            <a:off x="2805112" y="3490913"/>
            <a:ext cx="137120" cy="462051"/>
          </a:xfrm>
          <a:prstGeom prst="rect">
            <a:avLst/>
          </a:prstGeom>
          <a:noFill/>
          <a:ln w="12700">
            <a:noFill/>
            <a:miter lim="800000"/>
          </a:ln>
          <a:effectLst/>
        </p:spPr>
        <p:txBody>
          <a:bodyPr wrap="none" lIns="67865" tIns="33338" rIns="67865" bIns="33338">
            <a:spAutoFit/>
          </a:bodyPr>
          <a:lstStyle>
            <a:defPPr>
              <a:defRPr lang="en-US"/>
            </a:defP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5" name="Rectangle 33"/>
          <p:cNvSpPr>
            <a:spLocks noChangeArrowheads="1"/>
          </p:cNvSpPr>
          <p:nvPr/>
        </p:nvSpPr>
        <p:spPr bwMode="auto">
          <a:xfrm>
            <a:off x="2805112" y="4026694"/>
            <a:ext cx="137120" cy="462051"/>
          </a:xfrm>
          <a:prstGeom prst="rect">
            <a:avLst/>
          </a:prstGeom>
          <a:noFill/>
          <a:ln w="12700">
            <a:noFill/>
            <a:miter lim="800000"/>
          </a:ln>
          <a:effectLst/>
        </p:spPr>
        <p:txBody>
          <a:bodyPr wrap="none" lIns="67865" tIns="33338" rIns="67865" bIns="33338">
            <a:spAutoFit/>
          </a:bodyPr>
          <a:lstStyle>
            <a:defPPr>
              <a:defRPr lang="en-US"/>
            </a:defP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6" name="Rectangle 34"/>
          <p:cNvSpPr>
            <a:spLocks noChangeArrowheads="1"/>
          </p:cNvSpPr>
          <p:nvPr/>
        </p:nvSpPr>
        <p:spPr bwMode="auto">
          <a:xfrm>
            <a:off x="2805112" y="4562475"/>
            <a:ext cx="137120" cy="462051"/>
          </a:xfrm>
          <a:prstGeom prst="rect">
            <a:avLst/>
          </a:prstGeom>
          <a:noFill/>
          <a:ln w="12700">
            <a:noFill/>
            <a:miter lim="800000"/>
          </a:ln>
          <a:effectLst/>
        </p:spPr>
        <p:txBody>
          <a:bodyPr wrap="none" lIns="67865" tIns="33338" rIns="67865" bIns="33338">
            <a:spAutoFit/>
          </a:bodyPr>
          <a:lstStyle>
            <a:defPPr>
              <a:defRPr lang="en-US"/>
            </a:defP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3081" name="Text Box 36"/>
          <p:cNvSpPr txBox="1">
            <a:spLocks noChangeArrowheads="1"/>
          </p:cNvSpPr>
          <p:nvPr/>
        </p:nvSpPr>
        <p:spPr bwMode="auto">
          <a:xfrm>
            <a:off x="457200" y="948690"/>
            <a:ext cx="8229600" cy="56784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1pPr>
            <a:lvl2pPr marL="742950" indent="-28575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2pPr>
            <a:lvl3pPr marL="1143000" indent="-22860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3pPr>
            <a:lvl4pPr marL="1600200" indent="-22860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4pPr>
            <a:lvl5pPr marL="2057400" indent="-22860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anose="020b0600070205080204" pitchFamily="34" charset="-128"/>
                <a:cs typeface="+mn-cs"/>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9pPr>
          </a:lstStyle>
          <a:p>
            <a:pPr algn="just">
              <a:spcBef>
                <a:spcPct val="50000"/>
              </a:spcBef>
            </a:pPr>
            <a:r>
              <a:rPr lang="en-US" altLang="en-US" sz="2200" i="1" smtClean="0">
                <a:latin typeface="+mj-lt"/>
              </a:rPr>
              <a:t>TDD can be defined as a programming practice that instructs developers to write new code only if an automated test has failed. This avoids duplication of code. TDD means “Test Driven Development”. The primary goal of TDD is to make the code clearer, simple and bug-free. </a:t>
            </a:r>
          </a:p>
          <a:p>
            <a:pPr algn="just">
              <a:spcBef>
                <a:spcPct val="50000"/>
              </a:spcBef>
            </a:pPr>
            <a:r>
              <a:rPr lang="en-US" altLang="en-US" sz="2200" i="1" smtClean="0">
                <a:latin typeface="+mj-lt"/>
              </a:rPr>
              <a:t>Test-Driven Development starts with designing and developing tests for every small functionality of an application. In TDD approach, first, the test is developed which specifies and validates what the code will do. </a:t>
            </a:r>
          </a:p>
          <a:p>
            <a:pPr algn="just">
              <a:spcBef>
                <a:spcPct val="50000"/>
              </a:spcBef>
            </a:pPr>
            <a:r>
              <a:rPr lang="en-US" altLang="en-US" sz="2200" i="1" smtClean="0">
                <a:latin typeface="+mj-lt"/>
              </a:rPr>
              <a:t>In the normal Software Testing process, we first generate the code and then test. Tests might fail since tests are developed even before the development. In order to pass the test, the development team has to develop and refactors the code. Refactoring a code means changing some code without affecting its behavior. </a:t>
            </a:r>
          </a:p>
          <a:p>
            <a:pPr algn="just">
              <a:spcBef>
                <a:spcPct val="50000"/>
              </a:spcBef>
            </a:pPr>
            <a:r>
              <a:rPr lang="en-US" altLang="en-US" sz="2200" i="1" smtClean="0">
                <a:latin typeface="+mj-lt"/>
              </a:rPr>
              <a:t>Test-Driven development is a process of developing and running automated test before actual development of the application. Hence, TDD sometimes also called as Test First Development.</a:t>
            </a:r>
          </a:p>
        </p:txBody>
      </p:sp>
    </p:spTree>
    <p:extLst>
      <p:ext uri="{BB962C8B-B14F-4D97-AF65-F5344CB8AC3E}">
        <p14:creationId xmlns:p14="http://schemas.microsoft.com/office/powerpoint/2010/main" xmlns="" val="1845828036"/>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609600" y="990600"/>
            <a:ext cx="7886700" cy="4419600"/>
          </a:xfrm>
        </p:spPr>
        <p:txBody>
          <a:bodyPr/>
          <a:lstStyle/>
          <a:p>
            <a:pPr lvl="0"/>
            <a:r>
              <a:rPr lang="en-US" sz="3800" b="1" smtClean="0"/>
              <a:t>Contents:</a:t>
            </a:r>
            <a:br>
              <a:rPr lang="en-US" sz="3800" b="1" smtClean="0"/>
            </a:br>
            <a:br>
              <a:rPr lang="en-US" sz="2200" smtClean="0">
                <a:solidFill>
                  <a:schemeClr val="tx1"/>
                </a:solidFill>
              </a:rPr>
            </a:br>
            <a:br>
              <a:rPr lang="en-US" sz="2200" smtClean="0">
                <a:solidFill>
                  <a:schemeClr val="tx1"/>
                </a:solidFill>
              </a:rPr>
            </a:br>
            <a:r>
              <a:rPr lang="en-US" sz="2400" smtClean="0">
                <a:solidFill>
                  <a:schemeClr val="tx1"/>
                </a:solidFill>
              </a:rPr>
              <a:t>• What is Test Driven Development (TDD)? </a:t>
            </a:r>
            <a:br>
              <a:rPr lang="en-US" sz="2400" smtClean="0">
                <a:solidFill>
                  <a:schemeClr val="tx1"/>
                </a:solidFill>
              </a:rPr>
            </a:br>
            <a:r>
              <a:rPr lang="en-US" sz="2400" smtClean="0">
                <a:solidFill>
                  <a:schemeClr val="tx1"/>
                </a:solidFill>
              </a:rPr>
              <a:t>• How to perform TDD Test </a:t>
            </a:r>
            <a:br>
              <a:rPr lang="en-US" sz="2400" smtClean="0">
                <a:solidFill>
                  <a:schemeClr val="tx1"/>
                </a:solidFill>
              </a:rPr>
            </a:br>
            <a:r>
              <a:rPr lang="en-US" sz="2400" smtClean="0">
                <a:solidFill>
                  <a:schemeClr val="tx1"/>
                </a:solidFill>
              </a:rPr>
              <a:t>• TDD Vs. Traditional Testing </a:t>
            </a:r>
            <a:br>
              <a:rPr lang="en-US" sz="2400" smtClean="0">
                <a:solidFill>
                  <a:schemeClr val="tx1"/>
                </a:solidFill>
              </a:rPr>
            </a:br>
            <a:r>
              <a:rPr lang="en-US" sz="2400" smtClean="0">
                <a:solidFill>
                  <a:schemeClr val="tx1"/>
                </a:solidFill>
              </a:rPr>
              <a:t>• What is acceptance TDD and Developer TDD </a:t>
            </a:r>
            <a:br>
              <a:rPr lang="en-US" sz="2400" smtClean="0">
                <a:solidFill>
                  <a:schemeClr val="tx1"/>
                </a:solidFill>
              </a:rPr>
            </a:br>
            <a:r>
              <a:rPr lang="en-US" sz="2400" smtClean="0">
                <a:solidFill>
                  <a:schemeClr val="tx1"/>
                </a:solidFill>
              </a:rPr>
              <a:t>• Scaling TDD via Agile Model Driven Development (AMDD) </a:t>
            </a:r>
            <a:br>
              <a:rPr lang="en-US" sz="2400" smtClean="0">
                <a:solidFill>
                  <a:schemeClr val="tx1"/>
                </a:solidFill>
              </a:rPr>
            </a:br>
            <a:r>
              <a:rPr lang="en-US" sz="2400" smtClean="0">
                <a:solidFill>
                  <a:schemeClr val="tx1"/>
                </a:solidFill>
              </a:rPr>
              <a:t>• Test Driven Development (TDD) Vs. Agile Model Driven Development (AMDD) </a:t>
            </a:r>
            <a:br>
              <a:rPr lang="en-US" sz="2400" smtClean="0">
                <a:solidFill>
                  <a:schemeClr val="tx1"/>
                </a:solidFill>
              </a:rPr>
            </a:br>
            <a:r>
              <a:rPr lang="en-US" sz="2400" smtClean="0">
                <a:solidFill>
                  <a:schemeClr val="tx1"/>
                </a:solidFill>
              </a:rPr>
              <a:t>• Example of TDD </a:t>
            </a:r>
            <a:br>
              <a:rPr lang="en-US" sz="2400" smtClean="0">
                <a:solidFill>
                  <a:schemeClr val="tx1"/>
                </a:solidFill>
              </a:rPr>
            </a:br>
            <a:r>
              <a:rPr lang="en-US" sz="2400" smtClean="0">
                <a:solidFill>
                  <a:schemeClr val="tx1"/>
                </a:solidFill>
              </a:rPr>
              <a:t>• Benefits of TDD </a:t>
            </a:r>
            <a:br>
              <a:rPr lang="en-US" sz="2400" smtClean="0"/>
            </a:br>
            <a:br>
              <a:rPr lang="en-US" sz="2200" smtClean="0">
                <a:solidFill>
                  <a:schemeClr val="tx1"/>
                </a:solidFill>
              </a:rPr>
            </a:br>
            <a:endParaRPr lang="en-US" sz="2200">
              <a:solidFill>
                <a:schemeClr val="tx1"/>
              </a:solidFill>
            </a:endParaRPr>
          </a:p>
        </p:txBody>
      </p:sp>
      <p:sp>
        <p:nvSpPr>
          <p:cNvPr id="11" name="TextBox 10"/>
          <p:cNvSpPr txBox="1"/>
          <p:nvPr/>
        </p:nvSpPr>
        <p:spPr>
          <a:xfrm>
            <a:off x="914400" y="1524000"/>
            <a:ext cx="7391400" cy="369332"/>
          </a:xfrm>
          <a:prstGeom prst="rect">
            <a:avLst/>
          </a:prstGeom>
          <a:noFill/>
        </p:spPr>
        <p:txBody>
          <a:bodyPr wrap="square" rtlCol="0">
            <a:spAutoFit/>
          </a:bodyPr>
          <a:lstStyle>
            <a:defPPr>
              <a:defRPr lang="en-US"/>
            </a:defPPr>
          </a:lstStyle>
          <a:p>
            <a:endParaRPr lang="en-US"/>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100" name="Rectangle 2"/>
          <p:cNvSpPr>
            <a:spLocks noGrp="1" noChangeArrowheads="1"/>
          </p:cNvSpPr>
          <p:nvPr>
            <p:ph type="title"/>
          </p:nvPr>
        </p:nvSpPr>
        <p:spPr>
          <a:xfrm>
            <a:off x="381000" y="609600"/>
            <a:ext cx="7772400" cy="436144"/>
          </a:xfrm>
        </p:spPr>
        <p:txBody>
          <a:bodyPr>
            <a:noAutofit/>
          </a:bodyPr>
          <a:lstStyle/>
          <a:p>
            <a:r>
              <a:rPr lang="en-US" altLang="en-US" sz="3200" b="1" smtClean="0"/>
              <a:t>How to perform TDD Test</a:t>
            </a:r>
            <a:endParaRPr lang="en-US" altLang="en-US" sz="3200" b="1"/>
          </a:p>
        </p:txBody>
      </p:sp>
      <p:sp>
        <p:nvSpPr>
          <p:cNvPr id="4101" name="Rectangle 3"/>
          <p:cNvSpPr>
            <a:spLocks noGrp="1" noChangeArrowheads="1"/>
          </p:cNvSpPr>
          <p:nvPr>
            <p:ph idx="1"/>
          </p:nvPr>
        </p:nvSpPr>
        <p:spPr>
          <a:xfrm>
            <a:off x="685800" y="1295401"/>
            <a:ext cx="7886700" cy="3276599"/>
          </a:xfrm>
        </p:spPr>
        <p:txBody>
          <a:bodyPr>
            <a:normAutofit/>
          </a:bodyPr>
          <a:lstStyle/>
          <a:p>
            <a:pPr algn="just"/>
            <a:r>
              <a:rPr lang="en-US" altLang="en-US" sz="2200" i="1" smtClean="0">
                <a:latin typeface="+mj-lt"/>
              </a:rPr>
              <a:t>Following steps define how to perform TDD test, </a:t>
            </a:r>
          </a:p>
          <a:p>
            <a:pPr algn="just">
              <a:buNone/>
            </a:pPr>
            <a:r>
              <a:rPr lang="en-US" altLang="en-US" sz="2200" i="1" smtClean="0">
                <a:latin typeface="+mj-lt"/>
              </a:rPr>
              <a:t>1. Add a test.</a:t>
            </a:r>
          </a:p>
          <a:p>
            <a:pPr algn="just">
              <a:buNone/>
            </a:pPr>
            <a:r>
              <a:rPr lang="en-US" altLang="en-US" sz="2200" i="1" smtClean="0">
                <a:latin typeface="+mj-lt"/>
              </a:rPr>
              <a:t>2. Run all tests and see if</a:t>
            </a:r>
          </a:p>
          <a:p>
            <a:pPr algn="just">
              <a:buNone/>
            </a:pPr>
            <a:r>
              <a:rPr lang="en-US" altLang="en-US" sz="2200" i="1" smtClean="0">
                <a:latin typeface="+mj-lt"/>
              </a:rPr>
              <a:t>       any new test fails.</a:t>
            </a:r>
          </a:p>
          <a:p>
            <a:pPr algn="just">
              <a:buNone/>
            </a:pPr>
            <a:r>
              <a:rPr lang="en-US" altLang="en-US" sz="2200" i="1" smtClean="0">
                <a:latin typeface="+mj-lt"/>
              </a:rPr>
              <a:t>3. Write some code.</a:t>
            </a:r>
          </a:p>
          <a:p>
            <a:pPr algn="just">
              <a:buNone/>
            </a:pPr>
            <a:r>
              <a:rPr lang="en-US" altLang="en-US" sz="2200" i="1" smtClean="0">
                <a:latin typeface="+mj-lt"/>
              </a:rPr>
              <a:t>4. Run tests and Refactor code.</a:t>
            </a:r>
          </a:p>
          <a:p>
            <a:pPr algn="just">
              <a:buNone/>
            </a:pPr>
            <a:r>
              <a:rPr lang="en-US" altLang="en-US" sz="2200" i="1" smtClean="0">
                <a:latin typeface="+mj-lt"/>
              </a:rPr>
              <a:t>5. Repeat.</a:t>
            </a:r>
          </a:p>
        </p:txBody>
      </p:sp>
      <p:sp>
        <p:nvSpPr>
          <p:cNvPr id="5" name="Slide Number Placeholder 4"/>
          <p:cNvSpPr>
            <a:spLocks noGrp="1"/>
          </p:cNvSpPr>
          <p:nvPr>
            <p:ph type="sldNum" sz="quarter" idx="11"/>
          </p:nvPr>
        </p:nvSpPr>
        <p:spPr/>
        <p:txBody>
          <a:bodyPr/>
          <a:lstStyle>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fld id="{79C84908-C73A-41A6-8B28-E25C5B584E60}" type="slidenum">
              <a:rPr lang="en-US" altLang="en-US" sz="750">
                <a:latin typeface="Helvetica" panose="020b0604020202020204" pitchFamily="34" charset="0"/>
              </a:rPr>
              <a:t>53</a:t>
            </a:fld>
            <a:endParaRPr lang="en-US" altLang="en-US" sz="750">
              <a:latin typeface="Helvetica" panose="020b0604020202020204" pitchFamily="34" charset="0"/>
            </a:endParaRPr>
          </a:p>
        </p:txBody>
      </p:sp>
      <p:pic>
        <p:nvPicPr>
          <p:cNvPr id="7" name="Picture 6" descr="Test Driven Development (TDD): Learn with Example">
            <a:hlinkClick r:id="rId3"/>
          </p:cNvPr>
          <p:cNvPicPr/>
          <p:nvPr/>
        </p:nvPicPr>
        <p:blipFill>
          <a:blip r:embed="rId2"/>
          <a:stretch>
            <a:fillRect/>
          </a:stretch>
        </p:blipFill>
        <p:spPr bwMode="auto">
          <a:xfrm>
            <a:off x="4343400" y="1828800"/>
            <a:ext cx="4337151" cy="4724400"/>
          </a:xfrm>
          <a:prstGeom prst="rect">
            <a:avLst/>
          </a:prstGeom>
          <a:noFill/>
          <a:ln w="9525">
            <a:noFill/>
            <a:miter lim="800000"/>
          </a:ln>
        </p:spPr>
      </p:pic>
    </p:spTree>
    <p:extLst>
      <p:ext uri="{BB962C8B-B14F-4D97-AF65-F5344CB8AC3E}">
        <p14:creationId xmlns:p14="http://schemas.microsoft.com/office/powerpoint/2010/main" xmlns="" val="3593676863"/>
      </p:ext>
    </p:extLst>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Content Placeholder 4"/>
          <p:cNvSpPr>
            <a:spLocks noGrp="1"/>
          </p:cNvSpPr>
          <p:nvPr>
            <p:ph idx="1"/>
          </p:nvPr>
        </p:nvSpPr>
        <p:spPr>
          <a:xfrm>
            <a:off x="628650" y="609601"/>
            <a:ext cx="7886700" cy="5567364"/>
          </a:xfrm>
        </p:spPr>
        <p:txBody>
          <a:bodyPr/>
          <a:lstStyle/>
          <a:p>
            <a:r>
              <a:rPr lang="en-US" b="1" smtClean="0">
                <a:solidFill>
                  <a:srgbClr val="C00000"/>
                </a:solidFill>
              </a:rPr>
              <a:t>TDD cycle defines </a:t>
            </a:r>
          </a:p>
          <a:p>
            <a:pPr>
              <a:buNone/>
            </a:pPr>
            <a:r>
              <a:rPr lang="en-US" smtClean="0"/>
              <a:t>1. Write a test</a:t>
            </a:r>
          </a:p>
          <a:p>
            <a:pPr>
              <a:buNone/>
            </a:pPr>
            <a:r>
              <a:rPr lang="en-US" smtClean="0"/>
              <a:t>2. Make it run.</a:t>
            </a:r>
          </a:p>
          <a:p>
            <a:pPr>
              <a:buNone/>
            </a:pPr>
            <a:r>
              <a:rPr lang="en-US" smtClean="0"/>
              <a:t>3. Change the code to make it right i.e. Refactor.</a:t>
            </a:r>
          </a:p>
          <a:p>
            <a:pPr marL="514350" indent="-514350">
              <a:buNone/>
            </a:pPr>
            <a:r>
              <a:rPr lang="en-US" smtClean="0"/>
              <a:t>4. Repeat process.</a:t>
            </a:r>
          </a:p>
          <a:p>
            <a:pPr marL="514350" indent="-514350">
              <a:buNone/>
            </a:pPr>
            <a:endParaRPr lang="en-US" smtClean="0"/>
          </a:p>
          <a:p>
            <a:pPr>
              <a:buNone/>
            </a:pPr>
            <a:r>
              <a:rPr lang="en-US" b="1" smtClean="0">
                <a:solidFill>
                  <a:srgbClr val="C00000"/>
                </a:solidFill>
              </a:rPr>
              <a:t>Some clarifications about TDD: </a:t>
            </a:r>
          </a:p>
          <a:p>
            <a:pPr>
              <a:buNone/>
            </a:pPr>
            <a:r>
              <a:rPr lang="en-US" smtClean="0"/>
              <a:t>•	TDD is neither about "Testing" nor about "Design".</a:t>
            </a:r>
          </a:p>
          <a:p>
            <a:pPr>
              <a:buNone/>
            </a:pPr>
            <a:r>
              <a:rPr lang="en-US" smtClean="0"/>
              <a:t>•	TDD does not mean "write some of the tests, then build a system that passes the tests.</a:t>
            </a:r>
          </a:p>
          <a:p>
            <a:pPr>
              <a:buNone/>
            </a:pPr>
            <a:r>
              <a:rPr lang="en-US" smtClean="0"/>
              <a:t>•	TDD does not mean "do lots of Testing."</a:t>
            </a:r>
            <a:endParaRPr lang="en-US"/>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609600" y="457200"/>
            <a:ext cx="7886700" cy="838200"/>
          </a:xfrm>
        </p:spPr>
        <p:txBody>
          <a:bodyPr/>
          <a:lstStyle/>
          <a:p>
            <a:r>
              <a:rPr lang="en-US" sz="3200" b="1" smtClean="0"/>
              <a:t>TDD Vs. Traditional Testing</a:t>
            </a:r>
            <a:endParaRPr lang="en-US" sz="3200" b="1"/>
          </a:p>
        </p:txBody>
      </p:sp>
      <p:sp>
        <p:nvSpPr>
          <p:cNvPr id="7" name="Content Placeholder 6"/>
          <p:cNvSpPr>
            <a:spLocks noGrp="1"/>
          </p:cNvSpPr>
          <p:nvPr>
            <p:ph idx="1"/>
          </p:nvPr>
        </p:nvSpPr>
        <p:spPr>
          <a:xfrm>
            <a:off x="609600" y="1219200"/>
            <a:ext cx="8153400" cy="5105400"/>
          </a:xfrm>
        </p:spPr>
        <p:txBody>
          <a:bodyPr/>
          <a:lstStyle/>
          <a:p>
            <a:pPr algn="just">
              <a:spcBef>
                <a:spcPts val="300"/>
              </a:spcBef>
            </a:pPr>
            <a:r>
              <a:rPr lang="en-US" sz="2000" i="1" smtClean="0">
                <a:latin typeface="+mj-lt"/>
              </a:rPr>
              <a:t>TDD approach is primarily a specification technique. It ensures that your source code is thoroughly tested at confirmatory level. </a:t>
            </a:r>
          </a:p>
          <a:p>
            <a:pPr algn="just">
              <a:spcBef>
                <a:spcPts val="300"/>
              </a:spcBef>
              <a:buNone/>
            </a:pPr>
            <a:r>
              <a:rPr lang="en-US" sz="2000" i="1" smtClean="0">
                <a:latin typeface="+mj-lt"/>
              </a:rPr>
              <a:t>•	With traditional testing, a successful test finds one or more defects. It is same as TDD. When a test fails, you have made progress because you know that you need to resolve the problem.</a:t>
            </a:r>
          </a:p>
          <a:p>
            <a:pPr algn="just">
              <a:spcBef>
                <a:spcPts val="300"/>
              </a:spcBef>
              <a:buNone/>
            </a:pPr>
            <a:r>
              <a:rPr lang="en-US" sz="2000" i="1" smtClean="0">
                <a:latin typeface="+mj-lt"/>
              </a:rPr>
              <a:t>•	TDD ensures that your system actually meets requirements defined for it. It helps to build your confidence about your system.</a:t>
            </a:r>
          </a:p>
          <a:p>
            <a:pPr algn="just">
              <a:spcBef>
                <a:spcPts val="300"/>
              </a:spcBef>
              <a:buNone/>
            </a:pPr>
            <a:r>
              <a:rPr lang="en-US" sz="2000" i="1" smtClean="0">
                <a:latin typeface="+mj-lt"/>
              </a:rPr>
              <a:t>•	In TDD more focus is on production code that verifies whether testing will work properly. In traditional testing, more focus is on test case design. Whether the test will show the proper/improper execution of the application in order to fulfill requirements.</a:t>
            </a:r>
          </a:p>
          <a:p>
            <a:pPr algn="just">
              <a:spcBef>
                <a:spcPts val="300"/>
              </a:spcBef>
              <a:buNone/>
            </a:pPr>
            <a:r>
              <a:rPr lang="en-US" sz="2000" i="1" smtClean="0">
                <a:latin typeface="+mj-lt"/>
              </a:rPr>
              <a:t>•	In TDD, you achieve 100% coverage test. Every single line of code is tested, unlike traditional testing.</a:t>
            </a:r>
          </a:p>
          <a:p>
            <a:pPr algn="just">
              <a:spcBef>
                <a:spcPts val="300"/>
              </a:spcBef>
              <a:buNone/>
            </a:pPr>
            <a:r>
              <a:rPr lang="en-US" sz="2000" i="1" smtClean="0">
                <a:latin typeface="+mj-lt"/>
              </a:rPr>
              <a:t>•	The combination of both traditional testing and TDD leads to the importance of testing the system rather than perfection of the system.</a:t>
            </a:r>
          </a:p>
          <a:p>
            <a:pPr algn="just">
              <a:spcBef>
                <a:spcPts val="300"/>
              </a:spcBef>
              <a:buNone/>
            </a:pPr>
            <a:r>
              <a:rPr lang="en-US" sz="2000" i="1" smtClean="0">
                <a:latin typeface="+mj-lt"/>
              </a:rPr>
              <a:t>•	In Agile Modeling (AM), you should "test with a purpose". You should know why you are testing something and what level its need to be tested.</a:t>
            </a:r>
            <a:endParaRPr lang="en-US" sz="2000">
              <a:latin typeface="+mj-lt"/>
            </a:endParaRP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p:cNvSpPr txBox="1"/>
          <p:nvPr/>
        </p:nvSpPr>
        <p:spPr>
          <a:xfrm>
            <a:off x="0" y="381000"/>
            <a:ext cx="3200400" cy="600164"/>
          </a:xfrm>
          <a:prstGeom prst="rect">
            <a:avLst/>
          </a:prstGeom>
          <a:noFill/>
        </p:spPr>
        <p:txBody>
          <a:bodyPr wrap="square" rtlCol="0">
            <a:spAutoFit/>
          </a:bodyPr>
          <a:lstStyle>
            <a:defPPr>
              <a:defRPr lang="en-US"/>
            </a:defPPr>
          </a:lstStyle>
          <a:p>
            <a:pPr algn="ctr"/>
            <a:r>
              <a:rPr lang="en-IN" sz="3300" b="1" smtClean="0">
                <a:solidFill>
                  <a:srgbClr val="C00000"/>
                </a:solidFill>
                <a:latin typeface="+mj-lt"/>
              </a:rPr>
              <a:t>Levels of TDD</a:t>
            </a:r>
            <a:endParaRPr lang="en-IN" sz="3300" b="1">
              <a:solidFill>
                <a:srgbClr val="C00000"/>
              </a:solidFill>
              <a:latin typeface="+mj-lt"/>
            </a:endParaRPr>
          </a:p>
        </p:txBody>
      </p:sp>
      <p:sp>
        <p:nvSpPr>
          <p:cNvPr id="5" name="TextBox 4"/>
          <p:cNvSpPr txBox="1"/>
          <p:nvPr/>
        </p:nvSpPr>
        <p:spPr>
          <a:xfrm>
            <a:off x="457200" y="1066801"/>
            <a:ext cx="8229600" cy="5324535"/>
          </a:xfrm>
          <a:prstGeom prst="rect">
            <a:avLst/>
          </a:prstGeom>
          <a:noFill/>
        </p:spPr>
        <p:txBody>
          <a:bodyPr wrap="square" rtlCol="0">
            <a:spAutoFit/>
          </a:bodyPr>
          <a:lstStyle>
            <a:defPPr>
              <a:defRPr lang="en-US"/>
            </a:defPPr>
          </a:lstStyle>
          <a:p>
            <a:pPr algn="just"/>
            <a:r>
              <a:rPr lang="en-US" sz="2000" b="1" smtClean="0">
                <a:effectLst>
                  <a:outerShdw blurRad="38100" dist="38100" dir="2700000" algn="tl">
                    <a:srgbClr val="FFFFFF"/>
                  </a:outerShdw>
                </a:effectLst>
                <a:latin typeface="+mj-lt"/>
              </a:rPr>
              <a:t>There are two levels of TDD </a:t>
            </a:r>
          </a:p>
          <a:p>
            <a:pPr algn="just"/>
            <a:endParaRPr lang="en-US" sz="2000" b="1" smtClean="0">
              <a:effectLst>
                <a:outerShdw blurRad="38100" dist="38100" dir="2700000" algn="tl">
                  <a:srgbClr val="FFFFFF"/>
                </a:outerShdw>
              </a:effectLst>
              <a:latin typeface="+mj-lt"/>
            </a:endParaRPr>
          </a:p>
          <a:p>
            <a:pPr algn="just"/>
            <a:r>
              <a:rPr lang="en-US" sz="2000" b="1" smtClean="0">
                <a:effectLst>
                  <a:outerShdw blurRad="38100" dist="38100" dir="2700000" algn="tl">
                    <a:srgbClr val="FFFFFF"/>
                  </a:outerShdw>
                </a:effectLst>
                <a:latin typeface="+mj-lt"/>
              </a:rPr>
              <a:t>Acceptance TDD (ATDD):</a:t>
            </a:r>
            <a:r>
              <a:rPr lang="en-US" sz="2000" smtClean="0">
                <a:effectLst>
                  <a:outerShdw blurRad="38100" dist="38100" dir="2700000" algn="tl">
                    <a:srgbClr val="FFFFFF"/>
                  </a:outerShdw>
                </a:effectLst>
                <a:latin typeface="+mj-lt"/>
              </a:rPr>
              <a:t> With ATDD you write a single acceptance test. This test fulfills the requirement of the specification or satisfies the behavior of the system. After that write just enough production/functionality code to fulfill that acceptance test. Acceptance test focuses on the overall behavior of the system. ATDD also was known as Behavioral Driven Development (BDD).</a:t>
            </a:r>
          </a:p>
          <a:p>
            <a:pPr algn="just"/>
            <a:endParaRPr lang="en-US" sz="2000" smtClean="0">
              <a:effectLst>
                <a:outerShdw blurRad="38100" dist="38100" dir="2700000" algn="tl">
                  <a:srgbClr val="FFFFFF"/>
                </a:outerShdw>
              </a:effectLst>
              <a:latin typeface="+mj-lt"/>
            </a:endParaRPr>
          </a:p>
          <a:p>
            <a:pPr algn="just"/>
            <a:r>
              <a:rPr lang="en-US" sz="2000" b="1" smtClean="0">
                <a:effectLst>
                  <a:outerShdw blurRad="38100" dist="38100" dir="2700000" algn="tl">
                    <a:srgbClr val="FFFFFF"/>
                  </a:outerShdw>
                </a:effectLst>
                <a:latin typeface="+mj-lt"/>
              </a:rPr>
              <a:t>Developer TDD:</a:t>
            </a:r>
            <a:r>
              <a:rPr lang="en-US" sz="2000" smtClean="0">
                <a:effectLst>
                  <a:outerShdw blurRad="38100" dist="38100" dir="2700000" algn="tl">
                    <a:srgbClr val="FFFFFF"/>
                  </a:outerShdw>
                </a:effectLst>
                <a:latin typeface="+mj-lt"/>
              </a:rPr>
              <a:t> With Developer TDD you write single developer test i.e. unit test and then just enough production code to fulfill that test. The unit test focuses on every small functionality of the system. Developer TDD is simply called as TDD. </a:t>
            </a:r>
          </a:p>
          <a:p>
            <a:pPr algn="just"/>
            <a:endParaRPr lang="en-US" sz="2000" smtClean="0">
              <a:effectLst>
                <a:outerShdw blurRad="38100" dist="38100" dir="2700000" algn="tl">
                  <a:srgbClr val="FFFFFF"/>
                </a:outerShdw>
              </a:effectLst>
              <a:latin typeface="+mj-lt"/>
            </a:endParaRPr>
          </a:p>
          <a:p>
            <a:pPr algn="just"/>
            <a:r>
              <a:rPr lang="en-US" sz="2000" smtClean="0">
                <a:effectLst>
                  <a:outerShdw blurRad="38100" dist="38100" dir="2700000" algn="tl">
                    <a:srgbClr val="FFFFFF"/>
                  </a:outerShdw>
                </a:effectLst>
                <a:latin typeface="+mj-lt"/>
              </a:rPr>
              <a:t>The main goal of ATDD and TDD is to specify detailed, executable requirements for your solution on a just in time (JIT) basis. JIT means taking only those requirements in consideration that are needed in the system. So increase efficiency. </a:t>
            </a:r>
          </a:p>
        </p:txBody>
      </p:sp>
    </p:spTree>
    <p:extLst>
      <p:ext uri="{BB962C8B-B14F-4D97-AF65-F5344CB8AC3E}">
        <p14:creationId xmlns:p14="http://schemas.microsoft.com/office/powerpoint/2010/main" xmlns="" val="4210470536"/>
      </p:ext>
    </p:extLst>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148" name="Rectangle 2"/>
          <p:cNvSpPr>
            <a:spLocks noGrp="1" noChangeArrowheads="1"/>
          </p:cNvSpPr>
          <p:nvPr>
            <p:ph type="title"/>
          </p:nvPr>
        </p:nvSpPr>
        <p:spPr>
          <a:xfrm>
            <a:off x="685800" y="533400"/>
            <a:ext cx="7543800" cy="481670"/>
          </a:xfrm>
          <a:noFill/>
        </p:spPr>
        <p:txBody>
          <a:bodyPr vert="horz" wrap="square" lIns="47625" tIns="19050" rIns="47625" bIns="19050" rtlCol="0" anchor="t">
            <a:spAutoFit/>
          </a:bodyPr>
          <a:lstStyle/>
          <a:p>
            <a:r>
              <a:rPr lang="en-US" sz="3200" b="1" smtClean="0">
                <a:effectLst>
                  <a:outerShdw blurRad="38100" dist="38100" dir="2700000" algn="tl">
                    <a:srgbClr val="FFFFFF"/>
                  </a:outerShdw>
                </a:effectLst>
              </a:rPr>
              <a:t>ATDD Vs DTDD</a:t>
            </a:r>
            <a:endParaRPr lang="en-US" altLang="en-US" sz="3200" b="1"/>
          </a:p>
        </p:txBody>
      </p:sp>
      <p:sp>
        <p:nvSpPr>
          <p:cNvPr id="5" name="Slide Number Placeholder 4"/>
          <p:cNvSpPr>
            <a:spLocks noGrp="1"/>
          </p:cNvSpPr>
          <p:nvPr>
            <p:ph type="sldNum" sz="quarter" idx="11"/>
          </p:nvPr>
        </p:nvSpPr>
        <p:spPr/>
        <p:txBody>
          <a:bodyPr/>
          <a:lstStyle>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F53FDCAE-8D15-4A4F-90D9-3D0ADEE91CA8}" type="slidenum">
              <a:rPr lang="en-US" altLang="en-US" sz="750">
                <a:solidFill>
                  <a:prstClr val="black"/>
                </a:solidFill>
                <a:latin typeface="Helvetica" panose="020b0604020202020204" pitchFamily="34" charset="0"/>
              </a:rPr>
              <a:pPr defTabSz="685800"/>
              <a:t>57</a:t>
            </a:fld>
            <a:endParaRPr lang="en-US" altLang="en-US" sz="750">
              <a:solidFill>
                <a:prstClr val="black"/>
              </a:solidFill>
              <a:latin typeface="Helvetica" panose="020b0604020202020204" pitchFamily="34" charset="0"/>
            </a:endParaRPr>
          </a:p>
        </p:txBody>
      </p:sp>
      <p:pic>
        <p:nvPicPr>
          <p:cNvPr id="7" name="Content Placeholder 6" descr="Test Driven Development (TDD): Learn with Example">
            <a:hlinkClick r:id="rId4"/>
          </p:cNvPr>
          <p:cNvPicPr>
            <a:picLocks noGrp="1"/>
          </p:cNvPicPr>
          <p:nvPr>
            <p:ph idx="1"/>
          </p:nvPr>
        </p:nvPicPr>
        <p:blipFill>
          <a:blip r:embed="rId3"/>
          <a:stretch>
            <a:fillRect/>
          </a:stretch>
        </p:blipFill>
        <p:spPr bwMode="auto">
          <a:xfrm>
            <a:off x="838200" y="1418430"/>
            <a:ext cx="7238999" cy="4829969"/>
          </a:xfrm>
          <a:prstGeom prst="rect">
            <a:avLst/>
          </a:prstGeom>
          <a:noFill/>
          <a:ln w="9525">
            <a:noFill/>
            <a:miter lim="800000"/>
          </a:ln>
        </p:spPr>
      </p:pic>
    </p:spTree>
    <p:extLst>
      <p:ext uri="{BB962C8B-B14F-4D97-AF65-F5344CB8AC3E}">
        <p14:creationId xmlns:p14="http://schemas.microsoft.com/office/powerpoint/2010/main" xmlns="" val="2235962040"/>
      </p:ext>
    </p:extLst>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173" name="Rectangle 3"/>
          <p:cNvSpPr>
            <a:spLocks noGrp="1" noChangeArrowheads="1"/>
          </p:cNvSpPr>
          <p:nvPr>
            <p:ph idx="1"/>
          </p:nvPr>
        </p:nvSpPr>
        <p:spPr>
          <a:xfrm>
            <a:off x="457200" y="914400"/>
            <a:ext cx="8229600" cy="990600"/>
          </a:xfrm>
        </p:spPr>
        <p:txBody>
          <a:bodyPr>
            <a:noAutofit/>
          </a:bodyPr>
          <a:lstStyle/>
          <a:p>
            <a:r>
              <a:rPr lang="en-US" sz="2400" smtClean="0">
                <a:latin typeface="+mj-lt"/>
              </a:rPr>
              <a:t>AMDD addresses the Agile scaling issues that TDD does not.</a:t>
            </a:r>
          </a:p>
          <a:p>
            <a:r>
              <a:rPr lang="en-US" sz="2400" smtClean="0">
                <a:latin typeface="+mj-lt"/>
              </a:rPr>
              <a:t>Life Cycle of AMDD</a:t>
            </a:r>
            <a:endParaRPr lang="en-US" sz="2400"/>
          </a:p>
        </p:txBody>
      </p:sp>
      <p:sp>
        <p:nvSpPr>
          <p:cNvPr id="5" name="Slide Number Placeholder 4"/>
          <p:cNvSpPr>
            <a:spLocks noGrp="1"/>
          </p:cNvSpPr>
          <p:nvPr>
            <p:ph type="sldNum" sz="quarter" idx="11"/>
          </p:nvPr>
        </p:nvSpPr>
        <p:spPr/>
        <p:txBody>
          <a:bodyPr/>
          <a:lstStyle>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84A86CCE-E931-4614-B1F0-610F26DB7207}" type="slidenum">
              <a:rPr lang="en-US" altLang="en-US" sz="750">
                <a:solidFill>
                  <a:prstClr val="black"/>
                </a:solidFill>
                <a:latin typeface="Helvetica" panose="020b0604020202020204" pitchFamily="34" charset="0"/>
              </a:rPr>
              <a:pPr defTabSz="685800"/>
              <a:t>58</a:t>
            </a:fld>
            <a:endParaRPr lang="en-US" altLang="en-US" sz="750">
              <a:solidFill>
                <a:prstClr val="black"/>
              </a:solidFill>
              <a:latin typeface="Helvetica" panose="020b0604020202020204" pitchFamily="34" charset="0"/>
            </a:endParaRPr>
          </a:p>
        </p:txBody>
      </p:sp>
      <p:sp>
        <p:nvSpPr>
          <p:cNvPr id="6" name="Title 5"/>
          <p:cNvSpPr>
            <a:spLocks noGrp="1"/>
          </p:cNvSpPr>
          <p:nvPr>
            <p:ph type="title"/>
          </p:nvPr>
        </p:nvSpPr>
        <p:spPr>
          <a:xfrm>
            <a:off x="533400" y="457200"/>
            <a:ext cx="7886700" cy="685800"/>
          </a:xfrm>
        </p:spPr>
        <p:txBody>
          <a:bodyPr/>
          <a:lstStyle/>
          <a:p>
            <a:r>
              <a:rPr lang="en-US" smtClean="0"/>
              <a:t> </a:t>
            </a:r>
            <a:r>
              <a:rPr lang="en-US" sz="3200" b="1" smtClean="0"/>
              <a:t>Agile Model Driven Development (AMDD)</a:t>
            </a:r>
            <a:br>
              <a:rPr lang="en-US" smtClean="0"/>
            </a:br>
            <a:endParaRPr lang="en-US"/>
          </a:p>
        </p:txBody>
      </p:sp>
      <p:sp>
        <p:nvSpPr>
          <p:cNvPr id="8" name="TextBox 7"/>
          <p:cNvSpPr txBox="1"/>
          <p:nvPr/>
        </p:nvSpPr>
        <p:spPr>
          <a:xfrm>
            <a:off x="990600" y="2133600"/>
            <a:ext cx="3733800" cy="369332"/>
          </a:xfrm>
          <a:prstGeom prst="rect">
            <a:avLst/>
          </a:prstGeom>
          <a:noFill/>
        </p:spPr>
        <p:txBody>
          <a:bodyPr wrap="square" rtlCol="0">
            <a:spAutoFit/>
          </a:bodyPr>
          <a:lstStyle>
            <a:defPPr>
              <a:defRPr lang="en-US"/>
            </a:defPPr>
          </a:lstStyle>
          <a:p>
            <a:endParaRPr lang="en-US"/>
          </a:p>
        </p:txBody>
      </p:sp>
      <p:pic>
        <p:nvPicPr>
          <p:cNvPr id="9" name="Picture 8" descr="Test Driven Development (TDD): Learn with Example">
            <a:hlinkClick r:id="rId4"/>
          </p:cNvPr>
          <p:cNvPicPr/>
          <p:nvPr/>
        </p:nvPicPr>
        <p:blipFill>
          <a:blip r:embed="rId3"/>
          <a:stretch>
            <a:fillRect/>
          </a:stretch>
        </p:blipFill>
        <p:spPr bwMode="auto">
          <a:xfrm>
            <a:off x="838200" y="1843087"/>
            <a:ext cx="7772400" cy="4710113"/>
          </a:xfrm>
          <a:prstGeom prst="rect">
            <a:avLst/>
          </a:prstGeom>
          <a:noFill/>
          <a:ln w="9525">
            <a:noFill/>
            <a:miter lim="800000"/>
          </a:ln>
        </p:spPr>
      </p:pic>
    </p:spTree>
    <p:extLst>
      <p:ext uri="{BB962C8B-B14F-4D97-AF65-F5344CB8AC3E}">
        <p14:creationId xmlns:p14="http://schemas.microsoft.com/office/powerpoint/2010/main" xmlns="" val="2264098976"/>
      </p:ext>
    </p:extLst>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20" name="Rectangle 2"/>
          <p:cNvSpPr>
            <a:spLocks noGrp="1" noChangeArrowheads="1"/>
          </p:cNvSpPr>
          <p:nvPr>
            <p:ph type="title"/>
          </p:nvPr>
        </p:nvSpPr>
        <p:spPr>
          <a:xfrm>
            <a:off x="381000" y="304800"/>
            <a:ext cx="8305800" cy="475060"/>
          </a:xfrm>
        </p:spPr>
        <p:txBody>
          <a:bodyPr>
            <a:normAutofit fontScale="90000"/>
          </a:bodyPr>
          <a:lstStyle/>
          <a:p>
            <a:r>
              <a:rPr lang="en-US" b="1" smtClean="0"/>
              <a:t>Iteration 0: Envisioning</a:t>
            </a:r>
            <a:endParaRPr lang="en-US"/>
          </a:p>
        </p:txBody>
      </p:sp>
      <p:sp>
        <p:nvSpPr>
          <p:cNvPr id="9221" name="Rectangle 3"/>
          <p:cNvSpPr>
            <a:spLocks noGrp="1" noChangeArrowheads="1"/>
          </p:cNvSpPr>
          <p:nvPr>
            <p:ph idx="1"/>
          </p:nvPr>
        </p:nvSpPr>
        <p:spPr>
          <a:xfrm>
            <a:off x="609600" y="1066800"/>
            <a:ext cx="8077200" cy="4800600"/>
          </a:xfrm>
        </p:spPr>
        <p:txBody>
          <a:bodyPr>
            <a:noAutofit/>
          </a:bodyPr>
          <a:lstStyle/>
          <a:p>
            <a:r>
              <a:rPr lang="en-US" sz="2400" smtClean="0"/>
              <a:t>There are two main sub-activates. </a:t>
            </a:r>
          </a:p>
          <a:p>
            <a:pPr>
              <a:buNone/>
            </a:pPr>
            <a:r>
              <a:rPr lang="en-US" sz="2400" smtClean="0"/>
              <a:t>1. </a:t>
            </a:r>
            <a:r>
              <a:rPr lang="en-US" sz="2400" b="1" smtClean="0"/>
              <a:t>Initial requirements envisioning. </a:t>
            </a:r>
          </a:p>
          <a:p>
            <a:pPr>
              <a:buNone/>
            </a:pPr>
            <a:r>
              <a:rPr lang="en-US" sz="2400" smtClean="0"/>
              <a:t>	It may take several days to identify high-level requirements and scope of the system. The main focus is to explore usage model, Initial domain model, and user interface model (UI). </a:t>
            </a:r>
          </a:p>
          <a:p>
            <a:pPr>
              <a:buNone/>
            </a:pPr>
            <a:r>
              <a:rPr lang="en-US" sz="2400" smtClean="0"/>
              <a:t>2. </a:t>
            </a:r>
            <a:r>
              <a:rPr lang="en-US" sz="2400" b="1" smtClean="0"/>
              <a:t>Initial Architectural envisioning. </a:t>
            </a:r>
          </a:p>
          <a:p>
            <a:pPr>
              <a:buNone/>
            </a:pPr>
            <a:r>
              <a:rPr lang="en-US" sz="2400" smtClean="0"/>
              <a:t>	It also takes several days to identify architecture of the system. It allows setting technical directions for the project. The main focus is to explore technology diagrams, User Interface (UI) flow, domain models, and Change cases..</a:t>
            </a:r>
          </a:p>
        </p:txBody>
      </p:sp>
      <p:sp>
        <p:nvSpPr>
          <p:cNvPr id="5" name="Slide Number Placeholder 4"/>
          <p:cNvSpPr>
            <a:spLocks noGrp="1"/>
          </p:cNvSpPr>
          <p:nvPr>
            <p:ph type="sldNum" sz="quarter" idx="11"/>
          </p:nvPr>
        </p:nvSpPr>
        <p:spPr/>
        <p:txBody>
          <a:bodyPr/>
          <a:lstStyle>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9149B8E4-C25E-4212-A529-916362F2573F}" type="slidenum">
              <a:rPr lang="en-US" altLang="en-US" sz="750">
                <a:solidFill>
                  <a:prstClr val="black"/>
                </a:solidFill>
                <a:latin typeface="Helvetica" panose="020b0604020202020204" pitchFamily="34" charset="0"/>
              </a:rPr>
              <a:pPr defTabSz="685800"/>
              <a:t>59</a:t>
            </a:fld>
            <a:endParaRPr lang="en-US" altLang="en-US" sz="750">
              <a:solidFill>
                <a:prstClr val="black"/>
              </a:solidFill>
              <a:latin typeface="Helvetica" panose="020b0604020202020204" pitchFamily="34" charset="0"/>
            </a:endParaRPr>
          </a:p>
        </p:txBody>
      </p:sp>
    </p:spTree>
    <p:extLst>
      <p:ext uri="{BB962C8B-B14F-4D97-AF65-F5344CB8AC3E}">
        <p14:creationId xmlns:p14="http://schemas.microsoft.com/office/powerpoint/2010/main" xmlns="" val="1513446004"/>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smtClean="0">
                <a:solidFill>
                  <a:srgbClr val="002060"/>
                </a:solidFill>
                <a:latin typeface="+mj-lt"/>
              </a:rPr>
              <a:t>Organizing for Software Testing</a:t>
            </a:r>
            <a:endParaRPr lang="en-US">
              <a:solidFill>
                <a:srgbClr val="002060"/>
              </a:solidFill>
            </a:endParaRPr>
          </a:p>
        </p:txBody>
      </p:sp>
      <p:sp>
        <p:nvSpPr>
          <p:cNvPr id="3" name="Content Placeholder 2"/>
          <p:cNvSpPr>
            <a:spLocks noGrp="1"/>
          </p:cNvSpPr>
          <p:nvPr>
            <p:ph idx="1"/>
          </p:nvPr>
        </p:nvSpPr>
        <p:spPr>
          <a:xfrm>
            <a:off x="457200" y="990600"/>
            <a:ext cx="8229600" cy="5257800"/>
          </a:xfrm>
        </p:spPr>
        <p:txBody>
          <a:bodyPr>
            <a:normAutofit fontScale="92500" lnSpcReduction="10000"/>
          </a:bodyPr>
          <a:lstStyle/>
          <a:p>
            <a:pPr>
              <a:lnSpc>
                <a:spcPct val="150000"/>
              </a:lnSpc>
            </a:pPr>
            <a:r>
              <a:rPr lang="en-US" smtClean="0">
                <a:solidFill>
                  <a:srgbClr val="FF3300"/>
                </a:solidFill>
              </a:rPr>
              <a:t>Developer:</a:t>
            </a:r>
          </a:p>
          <a:p>
            <a:pPr lvl="1">
              <a:lnSpc>
                <a:spcPct val="150000"/>
              </a:lnSpc>
            </a:pPr>
            <a:r>
              <a:rPr lang="en-US" smtClean="0">
                <a:effectLst>
                  <a:outerShdw blurRad="38100" dist="38100" dir="2700000" algn="tl">
                    <a:srgbClr val="FFFFFF"/>
                  </a:outerShdw>
                </a:effectLst>
              </a:rPr>
              <a:t>testing </a:t>
            </a:r>
            <a:r>
              <a:rPr lang="en-US">
                <a:effectLst>
                  <a:outerShdw blurRad="38100" dist="38100" dir="2700000" algn="tl">
                    <a:srgbClr val="FFFFFF"/>
                  </a:outerShdw>
                </a:effectLst>
              </a:rPr>
              <a:t>the individual units (components) </a:t>
            </a:r>
            <a:endParaRPr lang="en-US" smtClean="0">
              <a:effectLst>
                <a:outerShdw blurRad="38100" dist="38100" dir="2700000" algn="tl">
                  <a:srgbClr val="FFFFFF"/>
                </a:outerShdw>
              </a:effectLst>
            </a:endParaRPr>
          </a:p>
          <a:p>
            <a:pPr lvl="1">
              <a:lnSpc>
                <a:spcPct val="150000"/>
              </a:lnSpc>
            </a:pPr>
            <a:r>
              <a:rPr lang="en-US" smtClean="0">
                <a:effectLst>
                  <a:outerShdw blurRad="38100" dist="38100" dir="2700000" algn="tl">
                    <a:srgbClr val="FFFFFF"/>
                  </a:outerShdw>
                </a:effectLst>
              </a:rPr>
              <a:t>ensuring </a:t>
            </a:r>
            <a:r>
              <a:rPr lang="en-US">
                <a:effectLst>
                  <a:outerShdw blurRad="38100" dist="38100" dir="2700000" algn="tl">
                    <a:srgbClr val="FFFFFF"/>
                  </a:outerShdw>
                </a:effectLst>
              </a:rPr>
              <a:t>that </a:t>
            </a:r>
            <a:r>
              <a:rPr lang="en-US" smtClean="0">
                <a:effectLst>
                  <a:outerShdw blurRad="38100" dist="38100" dir="2700000" algn="tl">
                    <a:srgbClr val="FFFFFF"/>
                  </a:outerShdw>
                </a:effectLst>
              </a:rPr>
              <a:t>function behavior </a:t>
            </a:r>
            <a:r>
              <a:rPr lang="en-US">
                <a:effectLst>
                  <a:outerShdw blurRad="38100" dist="38100" dir="2700000" algn="tl">
                    <a:srgbClr val="FFFFFF"/>
                  </a:outerShdw>
                </a:effectLst>
              </a:rPr>
              <a:t>for which it was designed.</a:t>
            </a:r>
            <a:endParaRPr lang="en-US" smtClean="0"/>
          </a:p>
          <a:p>
            <a:pPr>
              <a:lnSpc>
                <a:spcPct val="150000"/>
              </a:lnSpc>
            </a:pPr>
            <a:r>
              <a:rPr lang="en-US" smtClean="0">
                <a:solidFill>
                  <a:srgbClr val="FF3300"/>
                </a:solidFill>
              </a:rPr>
              <a:t>Independent Test Group (ITG):</a:t>
            </a:r>
          </a:p>
          <a:p>
            <a:pPr lvl="1">
              <a:lnSpc>
                <a:spcPct val="150000"/>
              </a:lnSpc>
            </a:pPr>
            <a:r>
              <a:rPr lang="en-US">
                <a:effectLst>
                  <a:outerShdw blurRad="38100" dist="38100" dir="2700000" algn="tl">
                    <a:srgbClr val="FFFFFF"/>
                  </a:outerShdw>
                </a:effectLst>
              </a:rPr>
              <a:t>remove the inherent </a:t>
            </a:r>
            <a:r>
              <a:rPr lang="en-US" smtClean="0">
                <a:effectLst>
                  <a:outerShdw blurRad="38100" dist="38100" dir="2700000" algn="tl">
                    <a:srgbClr val="FFFFFF"/>
                  </a:outerShdw>
                </a:effectLst>
              </a:rPr>
              <a:t>problems</a:t>
            </a:r>
          </a:p>
          <a:p>
            <a:pPr lvl="1">
              <a:lnSpc>
                <a:spcPct val="150000"/>
              </a:lnSpc>
            </a:pPr>
            <a:r>
              <a:rPr lang="en-US">
                <a:effectLst>
                  <a:outerShdw blurRad="38100" dist="38100" dir="2700000" algn="tl">
                    <a:srgbClr val="FFFFFF"/>
                  </a:outerShdw>
                </a:effectLst>
              </a:rPr>
              <a:t>removes the conflict of </a:t>
            </a:r>
            <a:r>
              <a:rPr lang="en-US" smtClean="0">
                <a:effectLst>
                  <a:outerShdw blurRad="38100" dist="38100" dir="2700000" algn="tl">
                    <a:srgbClr val="FFFFFF"/>
                  </a:outerShdw>
                </a:effectLst>
              </a:rPr>
              <a:t>interest</a:t>
            </a:r>
          </a:p>
          <a:p>
            <a:pPr lvl="1">
              <a:lnSpc>
                <a:spcPct val="150000"/>
              </a:lnSpc>
            </a:pPr>
            <a:r>
              <a:rPr lang="en-US">
                <a:effectLst>
                  <a:outerShdw blurRad="38100" dist="38100" dir="2700000" algn="tl">
                    <a:srgbClr val="FFFFFF"/>
                  </a:outerShdw>
                </a:effectLst>
              </a:rPr>
              <a:t>ITG personnel are paid to find errors</a:t>
            </a:r>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6</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z="3200" b="1" smtClean="0"/>
              <a:t>Iteration modeling</a:t>
            </a:r>
            <a:endParaRPr lang="en-US" sz="3200" b="1"/>
          </a:p>
        </p:txBody>
      </p:sp>
      <p:sp>
        <p:nvSpPr>
          <p:cNvPr id="3" name="Content Placeholder 2"/>
          <p:cNvSpPr>
            <a:spLocks noGrp="1"/>
          </p:cNvSpPr>
          <p:nvPr>
            <p:ph idx="1"/>
          </p:nvPr>
        </p:nvSpPr>
        <p:spPr/>
        <p:txBody>
          <a:bodyPr/>
          <a:lstStyle/>
          <a:p>
            <a:pPr algn="just"/>
            <a:r>
              <a:rPr lang="en-US" smtClean="0"/>
              <a:t>Here team must plan the work that will be done for each iteration. </a:t>
            </a:r>
          </a:p>
          <a:p>
            <a:pPr algn="just">
              <a:buNone/>
            </a:pPr>
            <a:r>
              <a:rPr lang="en-US" smtClean="0"/>
              <a:t>•	</a:t>
            </a:r>
            <a:r>
              <a:rPr lang="en-US" sz="2400" smtClean="0"/>
              <a:t>Agile process is used for each iteration, i.e. during each iteration, new work item will be added with priority.</a:t>
            </a:r>
          </a:p>
          <a:p>
            <a:pPr algn="just">
              <a:buNone/>
            </a:pPr>
            <a:r>
              <a:rPr lang="en-US" sz="2400" smtClean="0"/>
              <a:t>•	First higher prioritized work will be taken into consideration. Work items added may be reprioritized or removed from items stack any time.</a:t>
            </a:r>
          </a:p>
          <a:p>
            <a:pPr algn="just">
              <a:buNone/>
            </a:pPr>
            <a:r>
              <a:rPr lang="en-US" sz="2400" smtClean="0"/>
              <a:t>•	The team discusses how they are going to implement each requirement. Modeling is used for this purpose.</a:t>
            </a:r>
          </a:p>
          <a:p>
            <a:pPr algn="just">
              <a:buNone/>
            </a:pPr>
            <a:r>
              <a:rPr lang="en-US" sz="2400" smtClean="0"/>
              <a:t>•	Modeling analysis and design is done for each requirement which is going to implement for that iteration.</a:t>
            </a:r>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628650" y="1066800"/>
            <a:ext cx="7886700" cy="5110165"/>
          </a:xfrm>
        </p:spPr>
        <p:txBody>
          <a:bodyPr/>
          <a:lstStyle/>
          <a:p>
            <a:pPr algn="just">
              <a:buNone/>
            </a:pPr>
            <a:r>
              <a:rPr lang="en-US" sz="2200" b="1" smtClean="0"/>
              <a:t>This is also known as Just in time Modeling. </a:t>
            </a:r>
          </a:p>
          <a:p>
            <a:pPr algn="just">
              <a:buNone/>
            </a:pPr>
            <a:r>
              <a:rPr lang="en-US" sz="2200" b="1" smtClean="0"/>
              <a:t>•	</a:t>
            </a:r>
            <a:r>
              <a:rPr lang="en-US" sz="2200" smtClean="0"/>
              <a:t>Here modeling session involves a team of 2/3 members who discuss issues on paper or whiteboard.</a:t>
            </a:r>
          </a:p>
          <a:p>
            <a:pPr algn="just">
              <a:buNone/>
            </a:pPr>
            <a:r>
              <a:rPr lang="en-US" sz="2200" smtClean="0"/>
              <a:t>•	One team member will ask another to model with them. This modeling session will take approximately 5 to 10 minutes. Where team members gather together to share whiteboard/paper.</a:t>
            </a:r>
          </a:p>
          <a:p>
            <a:pPr algn="just">
              <a:buNone/>
            </a:pPr>
            <a:r>
              <a:rPr lang="en-US" sz="2200" smtClean="0"/>
              <a:t>•	They explore issues until they don't find the main cause of the problem. Just in time, if one team member identifies the issue which he/she wants to resolve then he/she will take quick help of other team members.</a:t>
            </a:r>
          </a:p>
          <a:p>
            <a:pPr algn="just">
              <a:buNone/>
            </a:pPr>
            <a:r>
              <a:rPr lang="en-US" sz="2200" smtClean="0"/>
              <a:t>•	Other group members then explore the issue and then everyone continues on as before. It is also called as stand-up modeling or customer QA sessions.</a:t>
            </a:r>
          </a:p>
        </p:txBody>
      </p:sp>
      <p:sp>
        <p:nvSpPr>
          <p:cNvPr id="6" name="Title 5"/>
          <p:cNvSpPr>
            <a:spLocks noGrp="1"/>
          </p:cNvSpPr>
          <p:nvPr>
            <p:ph type="title"/>
          </p:nvPr>
        </p:nvSpPr>
        <p:spPr/>
        <p:txBody>
          <a:bodyPr/>
          <a:lstStyle/>
          <a:p>
            <a:r>
              <a:rPr lang="en-US" smtClean="0"/>
              <a:t> </a:t>
            </a:r>
            <a:r>
              <a:rPr lang="en-US" sz="3800" b="1" smtClean="0"/>
              <a:t>Model storming</a:t>
            </a:r>
            <a:endParaRPr lang="en-US" sz="3800" b="1"/>
          </a:p>
        </p:txBody>
      </p:sp>
      <p:sp>
        <p:nvSpPr>
          <p:cNvPr id="7" name="Title 1"/>
          <p:cNvSpPr txBox="1"/>
          <p:nvPr/>
        </p:nvSpPr>
        <p:spPr bwMode="auto">
          <a:xfrm>
            <a:off x="781050" y="517525"/>
            <a:ext cx="7886700" cy="685800"/>
          </a:xfrm>
          <a:prstGeom prst="rect">
            <a:avLst/>
          </a:prstGeom>
          <a:noFill/>
          <a:ln w="9525">
            <a:noFill/>
            <a:miter lim="800000"/>
          </a:ln>
        </p:spPr>
        <p:txBody>
          <a:bodyPr vert="horz" wrap="square" lIns="91440" tIns="45720" rIns="91440" bIns="45720" numCol="1" anchor="ctr" anchorCtr="0" compatLnSpc="1">
            <a:prstTxWarp prst="textNoShape">
              <a:avLst/>
            </a:prstTxWarp>
          </a:bodyPr>
          <a:lstStyle>
            <a:defPPr>
              <a:defRPr lang="en-US"/>
            </a:defPPr>
          </a:lstStyle>
          <a:p>
            <a:pPr marL="0" marR="0" lvl="0" indent="0" algn="l" defTabSz="914400" rtl="0" eaLnBrk="1" fontAlgn="base" latinLnBrk="0" hangingPunct="1">
              <a:lnSpc>
                <a:spcPct val="90000"/>
              </a:lnSpc>
              <a:spcBef>
                <a:spcPct val="0"/>
              </a:spcBef>
              <a:spcAft>
                <a:spcPct val="0"/>
              </a:spcAft>
              <a:buClrTx/>
              <a:buSzTx/>
              <a:buFontTx/>
              <a:buNone/>
              <a:defRPr/>
            </a:pPr>
            <a:endParaRPr kumimoji="0" lang="en-US" sz="4400" b="0" i="0" u="none" strike="noStrike" kern="1200" cap="none" spc="0" normalizeH="0" baseline="0" noProof="0">
              <a:ln>
                <a:noFill/>
              </a:ln>
              <a:solidFill>
                <a:srgbClr val="C00000"/>
              </a:solidFill>
              <a:effectLst/>
              <a:uLnTx/>
              <a:uFillTx/>
              <a:latin typeface="+mj-lt"/>
              <a:ea typeface="+mj-ea"/>
              <a:cs typeface="+mj-cs"/>
            </a:endParaRPr>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z="3200" b="1" smtClean="0"/>
              <a:t>Test Driven Development (TDD)</a:t>
            </a:r>
            <a:endParaRPr lang="en-US" sz="3200" b="1"/>
          </a:p>
        </p:txBody>
      </p:sp>
      <p:sp>
        <p:nvSpPr>
          <p:cNvPr id="5" name="TextBox 4"/>
          <p:cNvSpPr txBox="1"/>
          <p:nvPr/>
        </p:nvSpPr>
        <p:spPr>
          <a:xfrm>
            <a:off x="609600" y="1143000"/>
            <a:ext cx="8252223" cy="2123658"/>
          </a:xfrm>
          <a:prstGeom prst="rect">
            <a:avLst/>
          </a:prstGeom>
          <a:noFill/>
        </p:spPr>
        <p:txBody>
          <a:bodyPr wrap="square" rtlCol="0">
            <a:spAutoFit/>
          </a:bodyPr>
          <a:lstStyle>
            <a:defPPr>
              <a:defRPr lang="en-US"/>
            </a:defPPr>
          </a:lstStyle>
          <a:p>
            <a:pPr algn="just"/>
            <a:r>
              <a:rPr lang="en-US" sz="2200" b="1" smtClean="0"/>
              <a:t>It promotes confirmatory testing of your application code and detailed specification.</a:t>
            </a:r>
          </a:p>
          <a:p>
            <a:pPr algn="just"/>
            <a:r>
              <a:rPr lang="en-US" sz="2200" b="1" smtClean="0"/>
              <a:t>• </a:t>
            </a:r>
            <a:r>
              <a:rPr lang="en-US" sz="2200" smtClean="0"/>
              <a:t>Both acceptance test (detailed requirements) and developer tests (unit test) are inputs for TDD.</a:t>
            </a:r>
          </a:p>
          <a:p>
            <a:pPr algn="just"/>
            <a:r>
              <a:rPr lang="en-US" sz="2200" smtClean="0"/>
              <a:t>• TDD makes the code simpler and clear. It allows the developer to maintain less documentation.</a:t>
            </a:r>
            <a:endParaRPr lang="en-US" sz="2200"/>
          </a:p>
        </p:txBody>
      </p:sp>
      <p:sp>
        <p:nvSpPr>
          <p:cNvPr id="7" name="TextBox 6"/>
          <p:cNvSpPr txBox="1"/>
          <p:nvPr/>
        </p:nvSpPr>
        <p:spPr>
          <a:xfrm>
            <a:off x="609600" y="3886200"/>
            <a:ext cx="7772400" cy="1384995"/>
          </a:xfrm>
          <a:prstGeom prst="rect">
            <a:avLst/>
          </a:prstGeom>
          <a:noFill/>
        </p:spPr>
        <p:txBody>
          <a:bodyPr wrap="square" rtlCol="0">
            <a:spAutoFit/>
          </a:bodyPr>
          <a:lstStyle>
            <a:defPPr>
              <a:defRPr lang="en-US"/>
            </a:defPPr>
          </a:lstStyle>
          <a:p>
            <a:r>
              <a:rPr lang="en-US" smtClean="0"/>
              <a:t>• </a:t>
            </a:r>
            <a:r>
              <a:rPr lang="en-US" sz="2200" smtClean="0"/>
              <a:t>This is optional. It includes code inspections and model reviews.</a:t>
            </a:r>
          </a:p>
          <a:p>
            <a:r>
              <a:rPr lang="en-US" sz="2200" smtClean="0"/>
              <a:t>• This can be done for each iteration or for the whole project.</a:t>
            </a:r>
          </a:p>
          <a:p>
            <a:r>
              <a:rPr lang="en-US" sz="2200" smtClean="0"/>
              <a:t>• This is a good option to give feedback for the project.</a:t>
            </a:r>
          </a:p>
          <a:p>
            <a:endParaRPr lang="en-US"/>
          </a:p>
        </p:txBody>
      </p:sp>
      <p:sp>
        <p:nvSpPr>
          <p:cNvPr id="8" name="TextBox 7"/>
          <p:cNvSpPr txBox="1"/>
          <p:nvPr/>
        </p:nvSpPr>
        <p:spPr>
          <a:xfrm>
            <a:off x="609600" y="3276600"/>
            <a:ext cx="3200400" cy="584775"/>
          </a:xfrm>
          <a:prstGeom prst="rect">
            <a:avLst/>
          </a:prstGeom>
          <a:noFill/>
        </p:spPr>
        <p:txBody>
          <a:bodyPr wrap="square" rtlCol="0">
            <a:spAutoFit/>
          </a:bodyPr>
          <a:lstStyle>
            <a:defPPr>
              <a:defRPr lang="en-US"/>
            </a:defPPr>
          </a:lstStyle>
          <a:p>
            <a:r>
              <a:rPr lang="en-US" sz="3200" smtClean="0">
                <a:solidFill>
                  <a:srgbClr val="C00000"/>
                </a:solidFill>
              </a:rPr>
              <a:t>Reviews</a:t>
            </a:r>
          </a:p>
        </p:txBody>
      </p:sp>
    </p:spTree>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Questions</a:t>
            </a:r>
            <a:endParaRPr lang="en-US"/>
          </a:p>
        </p:txBody>
      </p:sp>
      <p:sp>
        <p:nvSpPr>
          <p:cNvPr id="3" name="Content Placeholder 2"/>
          <p:cNvSpPr>
            <a:spLocks noGrp="1"/>
          </p:cNvSpPr>
          <p:nvPr>
            <p:ph idx="1"/>
          </p:nvPr>
        </p:nvSpPr>
        <p:spPr>
          <a:xfrm>
            <a:off x="533400" y="1676400"/>
            <a:ext cx="7886700" cy="3733800"/>
          </a:xfrm>
        </p:spPr>
        <p:txBody>
          <a:bodyPr/>
          <a:lstStyle/>
          <a:p>
            <a:pPr marL="457200" indent="-457200">
              <a:buAutoNum type="arabicPeriod"/>
            </a:pPr>
            <a:r>
              <a:rPr lang="en-US" sz="2400" smtClean="0"/>
              <a:t>Define TDD.</a:t>
            </a:r>
          </a:p>
          <a:p>
            <a:pPr marL="457200" indent="-457200">
              <a:buAutoNum type="arabicPeriod" startAt="2"/>
            </a:pPr>
            <a:r>
              <a:rPr lang="en-US" sz="2400" smtClean="0"/>
              <a:t>Outline the steps need to performed for TDD Test.</a:t>
            </a:r>
          </a:p>
          <a:p>
            <a:pPr marL="457200" indent="-457200">
              <a:buAutoNum type="arabicPeriod" startAt="2"/>
            </a:pPr>
            <a:r>
              <a:rPr lang="en-US" altLang="en-US" sz="2400" smtClean="0"/>
              <a:t>Distinguish TDD and Traditional Testing</a:t>
            </a:r>
          </a:p>
          <a:p>
            <a:pPr marL="457200" indent="-457200">
              <a:buAutoNum type="arabicPeriod" startAt="3"/>
            </a:pPr>
            <a:r>
              <a:rPr lang="en-US" altLang="en-US" sz="2400" smtClean="0"/>
              <a:t>Explain in detail about Acceptance Testing and Developer Testing.</a:t>
            </a:r>
          </a:p>
          <a:p>
            <a:pPr marL="457200" indent="-457200">
              <a:buAutoNum type="arabicPeriod" startAt="3"/>
            </a:pPr>
            <a:r>
              <a:rPr lang="en-US" altLang="en-US" sz="2400" smtClean="0"/>
              <a:t>Distinguish Scaling TDD and AMDD.</a:t>
            </a:r>
          </a:p>
          <a:p>
            <a:pPr marL="457200" indent="-457200">
              <a:buAutoNum type="arabicPeriod" startAt="3"/>
            </a:pPr>
            <a:r>
              <a:rPr lang="en-US" sz="2400" smtClean="0"/>
              <a:t>Explain the Life cycle of AMDD.</a:t>
            </a:r>
            <a:endParaRPr lang="en-US" altLang="en-US" sz="2400" smtClean="0"/>
          </a:p>
        </p:txBody>
      </p:sp>
    </p:spTree>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Content Placeholder 2"/>
          <p:cNvSpPr txBox="1"/>
          <p:nvPr/>
        </p:nvSpPr>
        <p:spPr bwMode="auto">
          <a:xfrm>
            <a:off x="609600" y="990600"/>
            <a:ext cx="7886700" cy="5257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defRPr lang="en-US"/>
            </a:defPPr>
          </a:lstStyle>
          <a:p>
            <a:pPr algn="ctr" fontAlgn="base">
              <a:lnSpc>
                <a:spcPct val="200000"/>
              </a:lnSpc>
              <a:spcBef>
                <a:spcPts val="1000"/>
              </a:spcBef>
              <a:spcAft>
                <a:spcPct val="0"/>
              </a:spcAft>
              <a:defRPr/>
            </a:pPr>
            <a:r>
              <a:rPr lang="en-US" sz="4400" b="1" smtClean="0">
                <a:solidFill>
                  <a:srgbClr val="FF0000"/>
                </a:solidFill>
              </a:rPr>
              <a:t>19CS2211 - Software Engineering</a:t>
            </a:r>
          </a:p>
          <a:p>
            <a:pPr algn="ctr" fontAlgn="base">
              <a:lnSpc>
                <a:spcPct val="200000"/>
              </a:lnSpc>
              <a:spcBef>
                <a:spcPts val="1000"/>
              </a:spcBef>
              <a:spcAft>
                <a:spcPct val="0"/>
              </a:spcAft>
              <a:defRPr/>
            </a:pPr>
            <a:r>
              <a:rPr lang="en-US" sz="4000" b="1" smtClean="0">
                <a:solidFill>
                  <a:srgbClr val="002060"/>
                </a:solidFill>
              </a:rPr>
              <a:t>Software Testing – Black-box Testing</a:t>
            </a:r>
            <a:endParaRPr lang="en-US" sz="4000" b="1">
              <a:solidFill>
                <a:srgbClr val="002060"/>
              </a:solidFill>
            </a:endParaRPr>
          </a:p>
          <a:p>
            <a:pPr marL="0" marR="0" lvl="0" indent="0" algn="ctr" defTabSz="914400" rtl="0" eaLnBrk="1" fontAlgn="base" latinLnBrk="0" hangingPunct="1">
              <a:lnSpc>
                <a:spcPct val="200000"/>
              </a:lnSpc>
              <a:spcBef>
                <a:spcPts val="1000"/>
              </a:spcBef>
              <a:spcAft>
                <a:spcPct val="0"/>
              </a:spcAft>
              <a:buClrTx/>
              <a:buSzTx/>
              <a:buFont typeface="Arial" pitchFamily="34" charset="0"/>
              <a:buNone/>
              <a:defRPr/>
            </a:pPr>
            <a:r>
              <a:rPr kumimoji="0" lang="en-US" sz="4400" b="1" i="0" u="none" strike="noStrike" kern="1200" cap="none" spc="0" normalizeH="0" baseline="0" noProof="0" smtClean="0">
                <a:ln>
                  <a:noFill/>
                </a:ln>
                <a:solidFill>
                  <a:srgbClr val="006600"/>
                </a:solidFill>
                <a:effectLst/>
                <a:uLnTx/>
                <a:uFillTx/>
                <a:ea typeface="+mn-ea"/>
                <a:cs typeface="Times New Roman" pitchFamily="18" charset="0"/>
              </a:rPr>
              <a:t>Session –</a:t>
            </a:r>
            <a:r>
              <a:rPr kumimoji="0" lang="en-US" sz="4400" b="1" i="0" u="none" strike="noStrike" kern="1200" cap="none" spc="0" normalizeH="0" noProof="0" smtClean="0">
                <a:ln>
                  <a:noFill/>
                </a:ln>
                <a:solidFill>
                  <a:srgbClr val="006600"/>
                </a:solidFill>
                <a:effectLst/>
                <a:uLnTx/>
                <a:uFillTx/>
                <a:ea typeface="+mn-ea"/>
                <a:cs typeface="Times New Roman" pitchFamily="18" charset="0"/>
              </a:rPr>
              <a:t> 21 </a:t>
            </a:r>
          </a:p>
          <a:p>
            <a:pPr marL="0" marR="0" lvl="0" indent="0" algn="ctr" defTabSz="914400" rtl="0" eaLnBrk="1" fontAlgn="base" latinLnBrk="0" hangingPunct="1">
              <a:lnSpc>
                <a:spcPct val="90000"/>
              </a:lnSpc>
              <a:spcBef>
                <a:spcPts val="1000"/>
              </a:spcBef>
              <a:spcAft>
                <a:spcPct val="0"/>
              </a:spcAft>
              <a:buClrTx/>
              <a:buSzTx/>
              <a:buFont typeface="Arial" pitchFamily="34" charset="0"/>
              <a:buNone/>
              <a:defRPr/>
            </a:pPr>
            <a:endParaRPr kumimoji="0" lang="en-US" sz="4400" i="0" u="none" strike="noStrike" kern="1200" cap="none" spc="0" normalizeH="0" noProof="0" smtClean="0">
              <a:ln>
                <a:noFill/>
              </a:ln>
              <a:effectLst/>
              <a:uLnTx/>
              <a:uFillTx/>
              <a:ea typeface="+mn-ea"/>
              <a:cs typeface="Times New Roman" pitchFamily="18" charset="0"/>
            </a:endParaRPr>
          </a:p>
        </p:txBody>
      </p:sp>
      <p:pic>
        <p:nvPicPr>
          <p:cNvPr id="1026" name="Picture 2"/>
          <p:cNvPicPr>
            <a:picLocks noChangeAspect="1" noChangeArrowheads="1"/>
          </p:cNvPicPr>
          <p:nvPr/>
        </p:nvPicPr>
        <p:blipFill>
          <a:blip r:embed="rId3"/>
          <a:stretch>
            <a:fillRect/>
          </a:stretch>
        </p:blipFill>
        <p:spPr bwMode="auto">
          <a:xfrm>
            <a:off x="2514600" y="5181600"/>
            <a:ext cx="3933825" cy="952500"/>
          </a:xfrm>
          <a:prstGeom prst="rect">
            <a:avLst/>
          </a:prstGeom>
          <a:noFill/>
          <a:ln w="9525">
            <a:noFill/>
            <a:miter lim="800000"/>
          </a:ln>
          <a:effectLst/>
        </p:spPr>
      </p:pic>
    </p:spTree>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92162"/>
          </a:xfrm>
        </p:spPr>
        <p:txBody>
          <a:bodyPr>
            <a:normAutofit/>
          </a:bodyPr>
          <a:lstStyle/>
          <a:p>
            <a:r>
              <a:rPr lang="en-US" altLang="en-US" smtClean="0">
                <a:solidFill>
                  <a:srgbClr val="002060"/>
                </a:solidFill>
              </a:rPr>
              <a:t>Black-box Testing</a:t>
            </a:r>
            <a:endParaRPr lang="en-US">
              <a:solidFill>
                <a:srgbClr val="002060"/>
              </a:solidFill>
              <a:latin typeface="+mn-lt"/>
            </a:endParaRPr>
          </a:p>
        </p:txBody>
      </p:sp>
      <p:sp>
        <p:nvSpPr>
          <p:cNvPr id="3" name="Content Placeholder 2"/>
          <p:cNvSpPr>
            <a:spLocks noGrp="1"/>
          </p:cNvSpPr>
          <p:nvPr>
            <p:ph idx="1"/>
          </p:nvPr>
        </p:nvSpPr>
        <p:spPr>
          <a:xfrm>
            <a:off x="457200" y="1143000"/>
            <a:ext cx="8229600" cy="5181600"/>
          </a:xfrm>
        </p:spPr>
        <p:txBody>
          <a:bodyPr>
            <a:normAutofit/>
          </a:bodyPr>
          <a:lstStyle/>
          <a:p>
            <a:endParaRPr lang="en-US" altLang="en-US" smtClean="0"/>
          </a:p>
          <a:p>
            <a:r>
              <a:rPr lang="en-US" altLang="en-US" smtClean="0"/>
              <a:t>It is called as behavioral testing</a:t>
            </a:r>
          </a:p>
          <a:p>
            <a:r>
              <a:rPr lang="en-US" altLang="en-US" smtClean="0"/>
              <a:t>Focuses - functional requirements of software. </a:t>
            </a:r>
          </a:p>
          <a:p>
            <a:r>
              <a:rPr lang="en-US" altLang="en-US" smtClean="0"/>
              <a:t>Enable sets of input conditions - fully exercise all functional requirements for a program.</a:t>
            </a:r>
          </a:p>
          <a:p>
            <a:r>
              <a:rPr lang="en-US" altLang="en-US" smtClean="0"/>
              <a:t>Black-box testing is not an alternative to white-box techniques. </a:t>
            </a:r>
          </a:p>
          <a:p>
            <a:r>
              <a:rPr lang="en-US" altLang="en-US" smtClean="0"/>
              <a:t>To uncover a different class of errors.</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65</a:t>
            </a:fld>
            <a:endParaRPr lang="en-US"/>
          </a:p>
        </p:txBody>
      </p:sp>
      <p:pic>
        <p:nvPicPr>
          <p:cNvPr id="2050"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7" name="Slide Number Placeholder 16"/>
          <p:cNvSpPr>
            <a:spLocks noGrp="1"/>
          </p:cNvSpPr>
          <p:nvPr>
            <p:ph type="sldNum" sz="quarter" idx="12"/>
          </p:nvPr>
        </p:nvSpPr>
        <p:spPr/>
        <p:txBody>
          <a:bodyPr/>
          <a:lstStyle/>
          <a:p>
            <a:fld id="{F8D25365-5F6A-452D-93C0-F7A4ED28E52B}" type="slidenum">
              <a:rPr lang="en-US" smtClean="0"/>
              <a:t>66</a:t>
            </a:fld>
            <a:endParaRPr lang="en-US"/>
          </a:p>
        </p:txBody>
      </p:sp>
      <p:pic>
        <p:nvPicPr>
          <p:cNvPr id="18"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
        <p:nvSpPr>
          <p:cNvPr id="16" name="Content Placeholder 15"/>
          <p:cNvSpPr>
            <a:spLocks noGrp="1"/>
          </p:cNvSpPr>
          <p:nvPr>
            <p:ph idx="1"/>
          </p:nvPr>
        </p:nvSpPr>
        <p:spPr>
          <a:xfrm>
            <a:off x="457200" y="838200"/>
            <a:ext cx="8229600" cy="5410200"/>
          </a:xfrm>
        </p:spPr>
        <p:txBody>
          <a:bodyPr>
            <a:normAutofit fontScale="85000" lnSpcReduction="20000"/>
          </a:bodyPr>
          <a:lstStyle/>
          <a:p>
            <a:r>
              <a:rPr lang="en-US" altLang="en-US" smtClean="0">
                <a:solidFill>
                  <a:srgbClr val="FF0000"/>
                </a:solidFill>
                <a:latin typeface="Palatino" pitchFamily="-128" charset="0"/>
              </a:rPr>
              <a:t>Tests are designed to answer the following questions:</a:t>
            </a:r>
          </a:p>
          <a:p>
            <a:pPr lvl="1" algn="just">
              <a:spcBef>
                <a:spcPct val="50000"/>
              </a:spcBef>
            </a:pPr>
            <a:r>
              <a:rPr lang="en-US" altLang="en-US" smtClean="0">
                <a:latin typeface="Palatino" pitchFamily="-128" charset="0"/>
              </a:rPr>
              <a:t>How is functional validity tested?</a:t>
            </a:r>
          </a:p>
          <a:p>
            <a:pPr lvl="1" algn="just">
              <a:spcBef>
                <a:spcPct val="50000"/>
              </a:spcBef>
            </a:pPr>
            <a:r>
              <a:rPr lang="en-US" altLang="en-US" smtClean="0">
                <a:latin typeface="Palatino" pitchFamily="-128" charset="0"/>
              </a:rPr>
              <a:t>How are system behavior and performance tested?</a:t>
            </a:r>
          </a:p>
          <a:p>
            <a:pPr lvl="1" algn="just">
              <a:spcBef>
                <a:spcPct val="50000"/>
              </a:spcBef>
            </a:pPr>
            <a:r>
              <a:rPr lang="en-US" altLang="en-US" smtClean="0">
                <a:latin typeface="Palatino" pitchFamily="-128" charset="0"/>
              </a:rPr>
              <a:t>What classes of input will make good test cases?</a:t>
            </a:r>
          </a:p>
          <a:p>
            <a:pPr lvl="1" algn="just">
              <a:lnSpc>
                <a:spcPct val="120000"/>
              </a:lnSpc>
              <a:spcBef>
                <a:spcPct val="50000"/>
              </a:spcBef>
            </a:pPr>
            <a:r>
              <a:rPr lang="en-US" altLang="en-US" smtClean="0">
                <a:latin typeface="Palatino" pitchFamily="-128" charset="0"/>
              </a:rPr>
              <a:t>Is the system particularly sensitive to certain input values?</a:t>
            </a:r>
          </a:p>
          <a:p>
            <a:pPr lvl="1" algn="just">
              <a:spcBef>
                <a:spcPct val="50000"/>
              </a:spcBef>
            </a:pPr>
            <a:r>
              <a:rPr lang="en-US" altLang="en-US" smtClean="0">
                <a:latin typeface="Palatino" pitchFamily="-128" charset="0"/>
              </a:rPr>
              <a:t>How are the boundaries of a data class isolated?</a:t>
            </a:r>
          </a:p>
          <a:p>
            <a:pPr lvl="1" algn="just">
              <a:lnSpc>
                <a:spcPct val="120000"/>
              </a:lnSpc>
              <a:spcBef>
                <a:spcPct val="50000"/>
              </a:spcBef>
            </a:pPr>
            <a:r>
              <a:rPr lang="en-US" altLang="en-US" smtClean="0">
                <a:latin typeface="Palatino" pitchFamily="-128" charset="0"/>
              </a:rPr>
              <a:t>What data rates and data volume can the system tolerate?</a:t>
            </a:r>
          </a:p>
          <a:p>
            <a:pPr lvl="1" algn="just">
              <a:lnSpc>
                <a:spcPct val="120000"/>
              </a:lnSpc>
              <a:spcBef>
                <a:spcPct val="50000"/>
              </a:spcBef>
            </a:pPr>
            <a:r>
              <a:rPr lang="en-US" altLang="en-US" smtClean="0">
                <a:latin typeface="Palatino" pitchFamily="-128" charset="0"/>
              </a:rPr>
              <a:t>What effect will specific combinations of data have on system operation?</a:t>
            </a:r>
          </a:p>
          <a:p>
            <a:endParaRPr lang="en-US" altLang="en-US" smtClean="0">
              <a:latin typeface="Palatino" pitchFamily="-128" charset="0"/>
            </a:endParaRPr>
          </a:p>
          <a:p>
            <a:endParaRPr lang="en-US"/>
          </a:p>
        </p:txBody>
      </p:sp>
    </p:spTree>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838200"/>
            <a:ext cx="8229600" cy="5029200"/>
          </a:xfrm>
        </p:spPr>
        <p:txBody>
          <a:bodyPr>
            <a:normAutofit lnSpcReduction="10000"/>
          </a:bodyPr>
          <a:lstStyle/>
          <a:p>
            <a:r>
              <a:rPr lang="en-US" smtClean="0">
                <a:solidFill>
                  <a:srgbClr val="FF0000"/>
                </a:solidFill>
              </a:rPr>
              <a:t>By applying black-box techniques, you derive a set of test cases that satisfy the following criteria:</a:t>
            </a:r>
          </a:p>
          <a:p>
            <a:pPr lvl="1"/>
            <a:r>
              <a:rPr lang="en-US" smtClean="0"/>
              <a:t>test cases that reduce, by a count that is greater than one, the number of additional test cases that must be designed to achieve reasonable testing, and </a:t>
            </a:r>
          </a:p>
          <a:p>
            <a:pPr lvl="1"/>
            <a:r>
              <a:rPr lang="en-US" smtClean="0"/>
              <a:t>test cases that tell you something about the presence or absence of classes of errors, rather than an error associated only with the specific test at hand.</a:t>
            </a:r>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67</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altLang="en-US" smtClean="0">
                <a:solidFill>
                  <a:srgbClr val="002060"/>
                </a:solidFill>
              </a:rPr>
              <a:t>Graph-Based Testing Methods</a:t>
            </a:r>
            <a:endParaRPr lang="en-US">
              <a:solidFill>
                <a:srgbClr val="002060"/>
              </a:solidFill>
              <a:latin typeface="+mn-lt"/>
            </a:endParaRPr>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r>
              <a:rPr lang="en-US" altLang="en-US" smtClean="0"/>
              <a:t>Understand the objects in software</a:t>
            </a:r>
          </a:p>
          <a:p>
            <a:r>
              <a:rPr lang="en-US" altLang="en-US" smtClean="0"/>
              <a:t>Connect these objects using relationships. </a:t>
            </a:r>
          </a:p>
          <a:p>
            <a:r>
              <a:rPr lang="en-US" altLang="en-US" smtClean="0"/>
              <a:t>Define a series of tests - all objects have the expected relationship to one another.</a:t>
            </a:r>
          </a:p>
          <a:p>
            <a:r>
              <a:rPr lang="en-US" altLang="en-US" i="1" smtClean="0"/>
              <a:t>A number of behavioral testing methods that can make use of graphs:</a:t>
            </a:r>
          </a:p>
          <a:p>
            <a:pPr lvl="1" algn="just"/>
            <a:r>
              <a:rPr lang="en-US" altLang="en-US" smtClean="0"/>
              <a:t>Transaction flow modeling.</a:t>
            </a:r>
          </a:p>
          <a:p>
            <a:pPr lvl="1" algn="just"/>
            <a:r>
              <a:rPr lang="en-US" altLang="en-US" smtClean="0"/>
              <a:t>Finite state modeling.</a:t>
            </a:r>
          </a:p>
          <a:p>
            <a:pPr lvl="1" algn="just"/>
            <a:r>
              <a:rPr lang="en-US" altLang="en-US" smtClean="0"/>
              <a:t>Data flow modeling.</a:t>
            </a:r>
          </a:p>
          <a:p>
            <a:pPr lvl="1" algn="just"/>
            <a:r>
              <a:rPr lang="en-US" altLang="en-US" smtClean="0"/>
              <a:t>Timing modeling.</a:t>
            </a:r>
          </a:p>
          <a:p>
            <a:endParaRPr lang="en-US" altLang="en-US" smtClean="0"/>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68</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1249362"/>
          </a:xfrm>
        </p:spPr>
        <p:txBody>
          <a:bodyPr>
            <a:normAutofit/>
          </a:bodyPr>
          <a:lstStyle/>
          <a:p>
            <a:r>
              <a:rPr lang="en-US" sz="3600" smtClean="0"/>
              <a:t>(a) Graph notation</a:t>
            </a:r>
            <a:br>
              <a:rPr lang="en-US" sz="3600" smtClean="0"/>
            </a:br>
            <a:r>
              <a:rPr lang="en-US" sz="3600" smtClean="0"/>
              <a:t> (b) simple example</a:t>
            </a:r>
            <a:endParaRPr lang="en-US" sz="3600"/>
          </a:p>
        </p:txBody>
      </p:sp>
      <p:sp>
        <p:nvSpPr>
          <p:cNvPr id="5" name="Slide Number Placeholder 4"/>
          <p:cNvSpPr>
            <a:spLocks noGrp="1"/>
          </p:cNvSpPr>
          <p:nvPr>
            <p:ph type="sldNum" sz="quarter" idx="12"/>
          </p:nvPr>
        </p:nvSpPr>
        <p:spPr/>
        <p:txBody>
          <a:bodyPr/>
          <a:lstStyle/>
          <a:p>
            <a:fld id="{F8D25365-5F6A-452D-93C0-F7A4ED28E52B}" type="slidenum">
              <a:rPr lang="en-US" smtClean="0"/>
              <a:t>69</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pic>
        <p:nvPicPr>
          <p:cNvPr id="7" name="Picture 2"/>
          <p:cNvPicPr>
            <a:picLocks noGrp="1" noChangeAspect="1" noChangeArrowheads="1"/>
          </p:cNvPicPr>
          <p:nvPr>
            <p:ph idx="1"/>
          </p:nvPr>
        </p:nvPicPr>
        <p:blipFill>
          <a:blip r:embed="rId3"/>
          <a:stretch>
            <a:fillRect/>
          </a:stretch>
        </p:blipFill>
        <p:spPr bwMode="auto">
          <a:xfrm>
            <a:off x="1447800" y="1676400"/>
            <a:ext cx="6381750" cy="4772025"/>
          </a:xfrm>
          <a:prstGeom prst="rect">
            <a:avLst/>
          </a:prstGeom>
          <a:noFill/>
          <a:ln w="9525">
            <a:noFill/>
            <a:miter lim="800000"/>
          </a:ln>
          <a:effectLst/>
        </p:spPr>
      </p:pic>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normAutofit/>
          </a:bodyPr>
          <a:lstStyle/>
          <a:p>
            <a:r>
              <a:rPr lang="en-US" altLang="en-US" sz="3600" smtClean="0">
                <a:solidFill>
                  <a:srgbClr val="002060"/>
                </a:solidFill>
              </a:rPr>
              <a:t>Software Testing Strategy—The Big Picture</a:t>
            </a:r>
            <a:endParaRPr lang="en-US" sz="3600">
              <a:solidFill>
                <a:srgbClr val="002060"/>
              </a:solidFill>
            </a:endParaRPr>
          </a:p>
        </p:txBody>
      </p:sp>
      <p:pic>
        <p:nvPicPr>
          <p:cNvPr id="4" name="Picture 2"/>
          <p:cNvPicPr>
            <a:picLocks noGrp="1" noChangeAspect="1" noChangeArrowheads="1"/>
          </p:cNvPicPr>
          <p:nvPr>
            <p:ph idx="1"/>
          </p:nvPr>
        </p:nvPicPr>
        <p:blipFill>
          <a:blip r:embed="rId2"/>
          <a:stretch>
            <a:fillRect/>
          </a:stretch>
        </p:blipFill>
        <p:spPr bwMode="auto">
          <a:xfrm>
            <a:off x="533400" y="1447800"/>
            <a:ext cx="4057338" cy="4267200"/>
          </a:xfrm>
          <a:prstGeom prst="rect">
            <a:avLst/>
          </a:prstGeom>
          <a:noFill/>
          <a:ln w="9525">
            <a:noFill/>
            <a:miter lim="800000"/>
          </a:ln>
          <a:effectLst/>
        </p:spPr>
      </p:pic>
      <p:pic>
        <p:nvPicPr>
          <p:cNvPr id="5" name="Picture 3"/>
          <p:cNvPicPr>
            <a:picLocks noChangeAspect="1" noChangeArrowheads="1"/>
          </p:cNvPicPr>
          <p:nvPr/>
        </p:nvPicPr>
        <p:blipFill>
          <a:blip r:embed="rId3"/>
          <a:stretch>
            <a:fillRect/>
          </a:stretch>
        </p:blipFill>
        <p:spPr bwMode="auto">
          <a:xfrm>
            <a:off x="4953000" y="1752601"/>
            <a:ext cx="3773430" cy="3886200"/>
          </a:xfrm>
          <a:prstGeom prst="rect">
            <a:avLst/>
          </a:prstGeom>
          <a:noFill/>
          <a:ln w="9525">
            <a:noFill/>
            <a:miter lim="800000"/>
          </a:ln>
          <a:effectLst/>
        </p:spPr>
      </p:pic>
      <p:sp>
        <p:nvSpPr>
          <p:cNvPr id="7" name="Slide Number Placeholder 6"/>
          <p:cNvSpPr>
            <a:spLocks noGrp="1"/>
          </p:cNvSpPr>
          <p:nvPr>
            <p:ph type="sldNum" sz="quarter" idx="12"/>
          </p:nvPr>
        </p:nvSpPr>
        <p:spPr/>
        <p:txBody>
          <a:bodyPr/>
          <a:lstStyle/>
          <a:p>
            <a:fld id="{F8D25365-5F6A-452D-93C0-F7A4ED28E52B}" type="slidenum">
              <a:rPr lang="en-US" smtClean="0"/>
              <a:t>7</a:t>
            </a:fld>
            <a:endParaRPr lang="en-US"/>
          </a:p>
        </p:txBody>
      </p:sp>
      <p:pic>
        <p:nvPicPr>
          <p:cNvPr id="8" name="Picture 2"/>
          <p:cNvPicPr>
            <a:picLocks noChangeAspect="1" noChangeArrowheads="1"/>
          </p:cNvPicPr>
          <p:nvPr/>
        </p:nvPicPr>
        <p:blipFill>
          <a:blip r:embed="rId4"/>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1096962"/>
          </a:xfrm>
        </p:spPr>
        <p:txBody>
          <a:bodyPr>
            <a:normAutofit/>
          </a:bodyPr>
          <a:lstStyle/>
          <a:p>
            <a:r>
              <a:rPr lang="en-US" sz="3600" smtClean="0">
                <a:solidFill>
                  <a:srgbClr val="002060"/>
                </a:solidFill>
              </a:rPr>
              <a:t>Equivalence Partitioning</a:t>
            </a:r>
            <a:endParaRPr lang="en-US" sz="3600">
              <a:solidFill>
                <a:srgbClr val="002060"/>
              </a:solidFill>
            </a:endParaRPr>
          </a:p>
        </p:txBody>
      </p:sp>
      <p:sp>
        <p:nvSpPr>
          <p:cNvPr id="7" name="Slide Number Placeholder 6"/>
          <p:cNvSpPr>
            <a:spLocks noGrp="1"/>
          </p:cNvSpPr>
          <p:nvPr>
            <p:ph type="sldNum" sz="quarter" idx="12"/>
          </p:nvPr>
        </p:nvSpPr>
        <p:spPr/>
        <p:txBody>
          <a:bodyPr/>
          <a:lstStyle/>
          <a:p>
            <a:fld id="{F8D25365-5F6A-452D-93C0-F7A4ED28E52B}" type="slidenum">
              <a:rPr lang="en-US" smtClean="0"/>
              <a:t>70</a:t>
            </a:fld>
            <a:endParaRPr lang="en-US"/>
          </a:p>
        </p:txBody>
      </p:sp>
      <p:pic>
        <p:nvPicPr>
          <p:cNvPr id="8"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
        <p:nvSpPr>
          <p:cNvPr id="10" name="Content Placeholder 9"/>
          <p:cNvSpPr>
            <a:spLocks noGrp="1"/>
          </p:cNvSpPr>
          <p:nvPr>
            <p:ph idx="1"/>
          </p:nvPr>
        </p:nvSpPr>
        <p:spPr>
          <a:xfrm>
            <a:off x="457200" y="1524000"/>
            <a:ext cx="8229600" cy="4602163"/>
          </a:xfrm>
        </p:spPr>
        <p:txBody>
          <a:bodyPr/>
          <a:lstStyle/>
          <a:p>
            <a:pPr algn="just">
              <a:lnSpc>
                <a:spcPct val="150000"/>
              </a:lnSpc>
              <a:spcBef>
                <a:spcPts val="300"/>
              </a:spcBef>
            </a:pPr>
            <a:r>
              <a:rPr lang="en-US" smtClean="0"/>
              <a:t>It is a black-box testing method.</a:t>
            </a:r>
          </a:p>
          <a:p>
            <a:pPr algn="just">
              <a:lnSpc>
                <a:spcPct val="150000"/>
              </a:lnSpc>
              <a:spcBef>
                <a:spcPts val="300"/>
              </a:spcBef>
            </a:pPr>
            <a:r>
              <a:rPr lang="en-US" smtClean="0"/>
              <a:t>Divides the input domain into classes of data</a:t>
            </a:r>
          </a:p>
          <a:p>
            <a:pPr algn="just">
              <a:lnSpc>
                <a:spcPct val="150000"/>
              </a:lnSpc>
              <a:spcBef>
                <a:spcPts val="300"/>
              </a:spcBef>
            </a:pPr>
            <a:r>
              <a:rPr lang="en-US" smtClean="0"/>
              <a:t>from these data - test cases can be derived.</a:t>
            </a:r>
          </a:p>
          <a:p>
            <a:pPr algn="just">
              <a:lnSpc>
                <a:spcPct val="150000"/>
              </a:lnSpc>
              <a:spcBef>
                <a:spcPts val="300"/>
              </a:spcBef>
            </a:pPr>
            <a:r>
              <a:rPr lang="en-US" smtClean="0"/>
              <a:t>Test-case design - based on an evaluation of equivalence classes for an input condition.</a:t>
            </a:r>
          </a:p>
          <a:p>
            <a:endParaRPr lang="en-US"/>
          </a:p>
        </p:txBody>
      </p:sp>
    </p:spTree>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762000"/>
            <a:ext cx="8229600" cy="5364163"/>
          </a:xfrm>
        </p:spPr>
        <p:txBody>
          <a:bodyPr>
            <a:normAutofit fontScale="92500" lnSpcReduction="10000"/>
          </a:bodyPr>
          <a:lstStyle/>
          <a:p>
            <a:pPr algn="just">
              <a:spcBef>
                <a:spcPts val="300"/>
              </a:spcBef>
              <a:buNone/>
            </a:pPr>
            <a:r>
              <a:rPr lang="en-US" smtClean="0">
                <a:solidFill>
                  <a:srgbClr val="FF0000"/>
                </a:solidFill>
              </a:rPr>
              <a:t>Equivalence classes may be defined according to the following  guidelines:</a:t>
            </a:r>
          </a:p>
          <a:p>
            <a:pPr algn="just">
              <a:spcBef>
                <a:spcPts val="300"/>
              </a:spcBef>
              <a:buNone/>
            </a:pPr>
            <a:r>
              <a:rPr lang="en-US" smtClean="0"/>
              <a:t>1. If an input condition </a:t>
            </a:r>
            <a:r>
              <a:rPr lang="en-US" b="1" i="1" smtClean="0">
                <a:solidFill>
                  <a:srgbClr val="FF0000"/>
                </a:solidFill>
              </a:rPr>
              <a:t>specifies a range</a:t>
            </a:r>
            <a:r>
              <a:rPr lang="en-US" smtClean="0"/>
              <a:t>, one valid and two invalid equivalence classes are defined.</a:t>
            </a:r>
          </a:p>
          <a:p>
            <a:pPr algn="just">
              <a:spcBef>
                <a:spcPts val="300"/>
              </a:spcBef>
              <a:buNone/>
            </a:pPr>
            <a:r>
              <a:rPr lang="en-US" smtClean="0"/>
              <a:t>2. If an input condition </a:t>
            </a:r>
            <a:r>
              <a:rPr lang="en-US" b="1" i="1" smtClean="0">
                <a:solidFill>
                  <a:srgbClr val="FF0000"/>
                </a:solidFill>
              </a:rPr>
              <a:t>requires a specific value</a:t>
            </a:r>
            <a:r>
              <a:rPr lang="en-US" smtClean="0"/>
              <a:t>, one valid and two invalid equivalence classes are defined. </a:t>
            </a:r>
          </a:p>
          <a:p>
            <a:pPr algn="just">
              <a:spcBef>
                <a:spcPts val="300"/>
              </a:spcBef>
              <a:buNone/>
            </a:pPr>
            <a:r>
              <a:rPr lang="en-US" smtClean="0"/>
              <a:t>3. If an input condition </a:t>
            </a:r>
            <a:r>
              <a:rPr lang="en-US" b="1" i="1" smtClean="0">
                <a:solidFill>
                  <a:srgbClr val="FF0000"/>
                </a:solidFill>
              </a:rPr>
              <a:t>specifies a member of a set</a:t>
            </a:r>
            <a:r>
              <a:rPr lang="en-US" smtClean="0"/>
              <a:t>, one valid and one invalid equivalence class are defined.</a:t>
            </a:r>
          </a:p>
          <a:p>
            <a:pPr algn="just">
              <a:spcBef>
                <a:spcPts val="300"/>
              </a:spcBef>
              <a:buNone/>
            </a:pPr>
            <a:r>
              <a:rPr lang="en-US" smtClean="0"/>
              <a:t>4. If an input condition </a:t>
            </a:r>
            <a:r>
              <a:rPr lang="en-US" b="1" i="1" smtClean="0">
                <a:solidFill>
                  <a:srgbClr val="FF0000"/>
                </a:solidFill>
              </a:rPr>
              <a:t>is Boolean</a:t>
            </a:r>
            <a:r>
              <a:rPr lang="en-US" smtClean="0"/>
              <a:t>, one valid and one invalid class are defined.</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71</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457200"/>
            <a:ext cx="8229600" cy="838200"/>
          </a:xfrm>
        </p:spPr>
        <p:txBody>
          <a:bodyPr>
            <a:normAutofit/>
          </a:bodyPr>
          <a:lstStyle/>
          <a:p>
            <a:r>
              <a:rPr lang="en-IN" smtClean="0">
                <a:solidFill>
                  <a:srgbClr val="002060"/>
                </a:solidFill>
              </a:rPr>
              <a:t>Boundary Value Analysis (BVA)</a:t>
            </a:r>
            <a:endParaRPr lang="en-IN">
              <a:solidFill>
                <a:srgbClr val="002060"/>
              </a:solidFill>
            </a:endParaRPr>
          </a:p>
        </p:txBody>
      </p:sp>
      <p:sp>
        <p:nvSpPr>
          <p:cNvPr id="3" name="Content Placeholder 2"/>
          <p:cNvSpPr>
            <a:spLocks noGrp="1"/>
          </p:cNvSpPr>
          <p:nvPr>
            <p:ph idx="1"/>
          </p:nvPr>
        </p:nvSpPr>
        <p:spPr>
          <a:xfrm>
            <a:off x="457200" y="1600200"/>
            <a:ext cx="8229600" cy="4267200"/>
          </a:xfrm>
        </p:spPr>
        <p:txBody>
          <a:bodyPr>
            <a:normAutofit fontScale="92500" lnSpcReduction="10000"/>
          </a:bodyPr>
          <a:lstStyle/>
          <a:p>
            <a:pPr>
              <a:lnSpc>
                <a:spcPct val="150000"/>
              </a:lnSpc>
            </a:pPr>
            <a:r>
              <a:rPr lang="en-US" smtClean="0">
                <a:effectLst>
                  <a:outerShdw blurRad="38100" dist="38100" dir="2700000" algn="tl">
                    <a:srgbClr val="FFFFFF"/>
                  </a:outerShdw>
                </a:effectLst>
              </a:rPr>
              <a:t>More errors occurs at the boundaries in input</a:t>
            </a:r>
          </a:p>
          <a:p>
            <a:pPr>
              <a:lnSpc>
                <a:spcPct val="150000"/>
              </a:lnSpc>
            </a:pPr>
            <a:r>
              <a:rPr lang="en-US" smtClean="0">
                <a:effectLst>
                  <a:outerShdw blurRad="38100" dist="38100" dir="2700000" algn="tl">
                    <a:srgbClr val="FFFFFF"/>
                  </a:outerShdw>
                </a:effectLst>
              </a:rPr>
              <a:t>Lesser errors in “center” in input</a:t>
            </a:r>
          </a:p>
          <a:p>
            <a:pPr>
              <a:lnSpc>
                <a:spcPct val="150000"/>
              </a:lnSpc>
            </a:pPr>
            <a:r>
              <a:rPr lang="en-US" smtClean="0">
                <a:effectLst>
                  <a:outerShdw blurRad="38100" dist="38100" dir="2700000" algn="tl">
                    <a:srgbClr val="FFFFFF"/>
                  </a:outerShdw>
                </a:effectLst>
              </a:rPr>
              <a:t>For this reason that boundary value analysis (BVA) has been developed as a testing technique.</a:t>
            </a:r>
          </a:p>
          <a:p>
            <a:pPr>
              <a:lnSpc>
                <a:spcPct val="150000"/>
              </a:lnSpc>
            </a:pPr>
            <a:r>
              <a:rPr lang="en-US" smtClean="0">
                <a:effectLst>
                  <a:outerShdw blurRad="38100" dist="38100" dir="2700000" algn="tl">
                    <a:srgbClr val="FFFFFF"/>
                  </a:outerShdw>
                </a:effectLst>
              </a:rPr>
              <a:t>BVA leads to a selection of test cases that exercise bounding values.</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72</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533400" y="914400"/>
            <a:ext cx="8229600" cy="5364163"/>
          </a:xfrm>
        </p:spPr>
        <p:txBody>
          <a:bodyPr>
            <a:noAutofit/>
          </a:bodyPr>
          <a:lstStyle/>
          <a:p>
            <a:pPr algn="just">
              <a:lnSpc>
                <a:spcPct val="120000"/>
              </a:lnSpc>
            </a:pPr>
            <a:r>
              <a:rPr lang="en-US" sz="2400" b="1" smtClean="0">
                <a:solidFill>
                  <a:srgbClr val="FF0000"/>
                </a:solidFill>
                <a:effectLst>
                  <a:outerShdw blurRad="38100" dist="38100" dir="2700000" algn="tl">
                    <a:srgbClr val="FFFFFF"/>
                  </a:outerShdw>
                </a:effectLst>
              </a:rPr>
              <a:t>Guidelines for BVA are similar in many respects to those provided for equivalence partitioning:</a:t>
            </a:r>
          </a:p>
          <a:p>
            <a:pPr lvl="1">
              <a:lnSpc>
                <a:spcPct val="150000"/>
              </a:lnSpc>
            </a:pPr>
            <a:r>
              <a:rPr lang="en-US" sz="2400" smtClean="0">
                <a:effectLst>
                  <a:outerShdw blurRad="38100" dist="38100" dir="2700000" algn="tl">
                    <a:srgbClr val="FFFFFF"/>
                  </a:outerShdw>
                </a:effectLst>
              </a:rPr>
              <a:t>If an input condition </a:t>
            </a:r>
            <a:r>
              <a:rPr lang="en-US" sz="2400" b="1" smtClean="0">
                <a:solidFill>
                  <a:srgbClr val="FF0000"/>
                </a:solidFill>
                <a:effectLst>
                  <a:outerShdw blurRad="38100" dist="38100" dir="2700000" algn="tl">
                    <a:srgbClr val="FFFFFF"/>
                  </a:outerShdw>
                </a:effectLst>
              </a:rPr>
              <a:t>specifies a range bounded by values a and b</a:t>
            </a:r>
            <a:r>
              <a:rPr lang="en-US" sz="2400" smtClean="0">
                <a:solidFill>
                  <a:srgbClr val="FF0000"/>
                </a:solidFill>
                <a:effectLst>
                  <a:outerShdw blurRad="38100" dist="38100" dir="2700000" algn="tl">
                    <a:srgbClr val="FFFFFF"/>
                  </a:outerShdw>
                </a:effectLst>
              </a:rPr>
              <a:t>,</a:t>
            </a:r>
            <a:r>
              <a:rPr lang="en-US" sz="2400" smtClean="0">
                <a:effectLst>
                  <a:outerShdw blurRad="38100" dist="38100" dir="2700000" algn="tl">
                    <a:srgbClr val="FFFFFF"/>
                  </a:outerShdw>
                </a:effectLst>
              </a:rPr>
              <a:t> test cases should be designed with values a and b and just above and just below a and b.</a:t>
            </a:r>
          </a:p>
          <a:p>
            <a:pPr lvl="1">
              <a:lnSpc>
                <a:spcPct val="150000"/>
              </a:lnSpc>
            </a:pPr>
            <a:r>
              <a:rPr lang="en-US" sz="2400" smtClean="0">
                <a:effectLst>
                  <a:outerShdw blurRad="38100" dist="38100" dir="2700000" algn="tl">
                    <a:srgbClr val="FFFFFF"/>
                  </a:outerShdw>
                </a:effectLst>
              </a:rPr>
              <a:t>If an input condition </a:t>
            </a:r>
            <a:r>
              <a:rPr lang="en-US" sz="2400" b="1" smtClean="0">
                <a:solidFill>
                  <a:srgbClr val="FF0000"/>
                </a:solidFill>
                <a:effectLst>
                  <a:outerShdw blurRad="38100" dist="38100" dir="2700000" algn="tl">
                    <a:srgbClr val="FFFFFF"/>
                  </a:outerShdw>
                </a:effectLst>
              </a:rPr>
              <a:t>specifies a number of values</a:t>
            </a:r>
            <a:r>
              <a:rPr lang="en-US" sz="2400" smtClean="0">
                <a:effectLst>
                  <a:outerShdw blurRad="38100" dist="38100" dir="2700000" algn="tl">
                    <a:srgbClr val="FFFFFF"/>
                  </a:outerShdw>
                </a:effectLst>
              </a:rPr>
              <a:t>, test cases should be developed that exercise the minimum and maximum numbers. Values just above and below minimum and maximum are also tested.</a:t>
            </a:r>
          </a:p>
          <a:p>
            <a:pPr algn="just">
              <a:lnSpc>
                <a:spcPct val="120000"/>
              </a:lnSpc>
              <a:buNone/>
            </a:pPr>
            <a:endParaRPr lang="en-US" sz="2400" smtClean="0">
              <a:effectLst>
                <a:outerShdw blurRad="38100" dist="38100" dir="2700000" algn="tl">
                  <a:srgbClr val="FFFFFF"/>
                </a:outerShdw>
              </a:effectLst>
            </a:endParaRPr>
          </a:p>
        </p:txBody>
      </p:sp>
      <p:sp>
        <p:nvSpPr>
          <p:cNvPr id="6" name="Slide Number Placeholder 5"/>
          <p:cNvSpPr>
            <a:spLocks noGrp="1"/>
          </p:cNvSpPr>
          <p:nvPr>
            <p:ph type="sldNum" sz="quarter" idx="12"/>
          </p:nvPr>
        </p:nvSpPr>
        <p:spPr/>
        <p:txBody>
          <a:bodyPr/>
          <a:lstStyle/>
          <a:p>
            <a:fld id="{F8D25365-5F6A-452D-93C0-F7A4ED28E52B}" type="slidenum">
              <a:rPr lang="en-US" smtClean="0"/>
              <a:t>73</a:t>
            </a:fld>
            <a:endParaRPr lang="en-US"/>
          </a:p>
        </p:txBody>
      </p:sp>
      <p:pic>
        <p:nvPicPr>
          <p:cNvPr id="7"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457200" y="990600"/>
            <a:ext cx="8229600" cy="5135563"/>
          </a:xfrm>
        </p:spPr>
        <p:txBody>
          <a:bodyPr>
            <a:normAutofit/>
          </a:bodyPr>
          <a:lstStyle/>
          <a:p>
            <a:pPr lvl="1" algn="just">
              <a:lnSpc>
                <a:spcPct val="150000"/>
              </a:lnSpc>
            </a:pPr>
            <a:r>
              <a:rPr lang="en-US" sz="2400" b="1" smtClean="0">
                <a:solidFill>
                  <a:srgbClr val="FF0000"/>
                </a:solidFill>
                <a:effectLst>
                  <a:outerShdw blurRad="38100" dist="38100" dir="2700000" algn="tl">
                    <a:srgbClr val="FFFFFF"/>
                  </a:outerShdw>
                </a:effectLst>
              </a:rPr>
              <a:t>Apply guidelines 1 and 2 to output conditions</a:t>
            </a:r>
            <a:r>
              <a:rPr lang="en-US" sz="2400" smtClean="0">
                <a:effectLst>
                  <a:outerShdw blurRad="38100" dist="38100" dir="2700000" algn="tl">
                    <a:srgbClr val="FFFFFF"/>
                  </a:outerShdw>
                </a:effectLst>
              </a:rPr>
              <a:t>. Test cases should be designed to create an output report that produces the maximum (and minimum) allowable number of table entries.</a:t>
            </a:r>
          </a:p>
          <a:p>
            <a:pPr lvl="1" algn="just">
              <a:lnSpc>
                <a:spcPct val="150000"/>
              </a:lnSpc>
            </a:pPr>
            <a:r>
              <a:rPr lang="en-US" sz="2400" smtClean="0">
                <a:effectLst>
                  <a:outerShdw blurRad="38100" dist="38100" dir="2700000" algn="tl">
                    <a:srgbClr val="FFFFFF"/>
                  </a:outerShdw>
                </a:effectLst>
              </a:rPr>
              <a:t>If internal program data structures have prescribed boundaries (e.g., a table has a defined limit of 100 entries), be certain to design a test case to exercise the data structure at its boundary.</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74</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92162"/>
          </a:xfrm>
        </p:spPr>
        <p:txBody>
          <a:bodyPr/>
          <a:lstStyle/>
          <a:p>
            <a:r>
              <a:rPr lang="en-US" altLang="en-US" smtClean="0">
                <a:solidFill>
                  <a:srgbClr val="002060"/>
                </a:solidFill>
              </a:rPr>
              <a:t>Orthogonal Array Testing</a:t>
            </a:r>
            <a:endParaRPr lang="en-US">
              <a:solidFill>
                <a:srgbClr val="002060"/>
              </a:solidFill>
            </a:endParaRPr>
          </a:p>
        </p:txBody>
      </p:sp>
      <p:sp>
        <p:nvSpPr>
          <p:cNvPr id="3" name="Content Placeholder 2"/>
          <p:cNvSpPr>
            <a:spLocks noGrp="1"/>
          </p:cNvSpPr>
          <p:nvPr>
            <p:ph idx="1"/>
          </p:nvPr>
        </p:nvSpPr>
        <p:spPr>
          <a:xfrm>
            <a:off x="457200" y="1219200"/>
            <a:ext cx="8229600" cy="4876799"/>
          </a:xfrm>
        </p:spPr>
        <p:txBody>
          <a:bodyPr>
            <a:normAutofit/>
          </a:bodyPr>
          <a:lstStyle/>
          <a:p>
            <a:r>
              <a:rPr lang="en-US" smtClean="0"/>
              <a:t>Applied to problems in which the input domain is relatively small but too large to accommodate exhaustive testing. </a:t>
            </a:r>
          </a:p>
          <a:p>
            <a:r>
              <a:rPr lang="en-US" smtClean="0"/>
              <a:t>Useful in finding region faults - faulty logic within a software component.</a:t>
            </a:r>
          </a:p>
          <a:p>
            <a:endParaRPr lang="en-US" smtClean="0"/>
          </a:p>
          <a:p>
            <a:endParaRPr lang="en-US"/>
          </a:p>
        </p:txBody>
      </p:sp>
      <p:sp>
        <p:nvSpPr>
          <p:cNvPr id="6" name="Slide Number Placeholder 5"/>
          <p:cNvSpPr>
            <a:spLocks noGrp="1"/>
          </p:cNvSpPr>
          <p:nvPr>
            <p:ph type="sldNum" sz="quarter" idx="12"/>
          </p:nvPr>
        </p:nvSpPr>
        <p:spPr/>
        <p:txBody>
          <a:bodyPr/>
          <a:lstStyle/>
          <a:p>
            <a:fld id="{F8D25365-5F6A-452D-93C0-F7A4ED28E52B}" type="slidenum">
              <a:rPr lang="en-US" smtClean="0"/>
              <a:t>75</a:t>
            </a:fld>
            <a:endParaRPr lang="en-US"/>
          </a:p>
        </p:txBody>
      </p:sp>
      <p:pic>
        <p:nvPicPr>
          <p:cNvPr id="7"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533400"/>
            <a:ext cx="8229600" cy="868362"/>
          </a:xfrm>
        </p:spPr>
        <p:txBody>
          <a:bodyPr>
            <a:normAutofit/>
          </a:bodyPr>
          <a:lstStyle/>
          <a:p>
            <a:r>
              <a:rPr lang="en-US" smtClean="0">
                <a:solidFill>
                  <a:srgbClr val="002060"/>
                </a:solidFill>
              </a:rPr>
              <a:t>Black-box Testing</a:t>
            </a:r>
            <a:endParaRPr lang="en-US">
              <a:solidFill>
                <a:srgbClr val="002060"/>
              </a:solidFill>
            </a:endParaRPr>
          </a:p>
        </p:txBody>
      </p:sp>
      <p:sp>
        <p:nvSpPr>
          <p:cNvPr id="3" name="Content Placeholder 2"/>
          <p:cNvSpPr>
            <a:spLocks noGrp="1"/>
          </p:cNvSpPr>
          <p:nvPr>
            <p:ph idx="1"/>
          </p:nvPr>
        </p:nvSpPr>
        <p:spPr>
          <a:xfrm>
            <a:off x="457200" y="1600200"/>
            <a:ext cx="8229600" cy="4419600"/>
          </a:xfrm>
        </p:spPr>
        <p:txBody>
          <a:bodyPr>
            <a:noAutofit/>
          </a:bodyPr>
          <a:lstStyle/>
          <a:p>
            <a:r>
              <a:rPr lang="en-US" sz="2800" smtClean="0">
                <a:solidFill>
                  <a:srgbClr val="FF0000"/>
                </a:solidFill>
              </a:rPr>
              <a:t>To find errors in the following categories: </a:t>
            </a:r>
          </a:p>
          <a:p>
            <a:pPr lvl="1"/>
            <a:r>
              <a:rPr lang="en-US" smtClean="0"/>
              <a:t>incorrect or missing functions </a:t>
            </a:r>
          </a:p>
          <a:p>
            <a:pPr lvl="1"/>
            <a:r>
              <a:rPr lang="en-US" smtClean="0"/>
              <a:t>interface errors</a:t>
            </a:r>
          </a:p>
          <a:p>
            <a:pPr lvl="1"/>
            <a:r>
              <a:rPr lang="en-US" smtClean="0"/>
              <a:t>errors in data structures or external database access</a:t>
            </a:r>
          </a:p>
          <a:p>
            <a:pPr lvl="1"/>
            <a:r>
              <a:rPr lang="en-US" smtClean="0"/>
              <a:t>behavior or performance errors</a:t>
            </a:r>
          </a:p>
          <a:p>
            <a:pPr lvl="1"/>
            <a:r>
              <a:rPr lang="en-US" smtClean="0"/>
              <a:t>initialization and termination errors</a:t>
            </a:r>
            <a:endParaRPr lang="en-US" sz="1400" smtClean="0"/>
          </a:p>
          <a:p>
            <a:endParaRPr lang="en-US" sz="2400"/>
          </a:p>
        </p:txBody>
      </p:sp>
      <p:sp>
        <p:nvSpPr>
          <p:cNvPr id="5" name="Slide Number Placeholder 4"/>
          <p:cNvSpPr>
            <a:spLocks noGrp="1"/>
          </p:cNvSpPr>
          <p:nvPr>
            <p:ph type="sldNum" sz="quarter" idx="12"/>
          </p:nvPr>
        </p:nvSpPr>
        <p:spPr/>
        <p:txBody>
          <a:bodyPr/>
          <a:lstStyle/>
          <a:p>
            <a:fld id="{F8D25365-5F6A-452D-93C0-F7A4ED28E52B}" type="slidenum">
              <a:rPr lang="en-US" smtClean="0"/>
              <a:t>76</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514600"/>
            <a:ext cx="8229600" cy="1447800"/>
          </a:xfrm>
        </p:spPr>
        <p:txBody>
          <a:bodyPr>
            <a:normAutofit/>
          </a:bodyPr>
          <a:lstStyle/>
          <a:p>
            <a:r>
              <a:rPr lang="en-US" sz="8000" b="1" smtClean="0">
                <a:solidFill>
                  <a:srgbClr val="006600"/>
                </a:solidFill>
              </a:rPr>
              <a:t>Thank You</a:t>
            </a:r>
            <a:endParaRPr lang="en-US" sz="8000" b="1">
              <a:solidFill>
                <a:srgbClr val="006600"/>
              </a:solidFill>
            </a:endParaRPr>
          </a:p>
        </p:txBody>
      </p:sp>
      <p:sp>
        <p:nvSpPr>
          <p:cNvPr id="7" name="Slide Number Placeholder 6"/>
          <p:cNvSpPr>
            <a:spLocks noGrp="1"/>
          </p:cNvSpPr>
          <p:nvPr>
            <p:ph type="sldNum" sz="quarter" idx="12"/>
          </p:nvPr>
        </p:nvSpPr>
        <p:spPr/>
        <p:txBody>
          <a:bodyPr/>
          <a:lstStyle/>
          <a:p>
            <a:fld id="{F8D25365-5F6A-452D-93C0-F7A4ED28E52B}" type="slidenum">
              <a:rPr lang="en-US" smtClean="0"/>
              <a:t>77</a:t>
            </a:fld>
            <a:endParaRPr lang="en-US"/>
          </a:p>
        </p:txBody>
      </p:sp>
      <p:pic>
        <p:nvPicPr>
          <p:cNvPr id="8"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Content Placeholder 2"/>
          <p:cNvSpPr txBox="1"/>
          <p:nvPr/>
        </p:nvSpPr>
        <p:spPr bwMode="auto">
          <a:xfrm>
            <a:off x="533400" y="1981200"/>
            <a:ext cx="7886700" cy="1663699"/>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defRPr lang="en-US"/>
            </a:defPPr>
          </a:lstStyle>
          <a:p>
            <a:pPr marL="0" marR="0" lvl="0" indent="0" algn="ctr" defTabSz="914400" rtl="0" eaLnBrk="1" fontAlgn="base" latinLnBrk="0" hangingPunct="1">
              <a:lnSpc>
                <a:spcPct val="90000"/>
              </a:lnSpc>
              <a:spcBef>
                <a:spcPts val="1000"/>
              </a:spcBef>
              <a:spcAft>
                <a:spcPct val="0"/>
              </a:spcAft>
              <a:buClrTx/>
              <a:buSzTx/>
              <a:buFont typeface="Arial" pitchFamily="34" charset="0"/>
              <a:buNone/>
              <a:defRPr/>
            </a:pPr>
            <a:r>
              <a:rPr kumimoji="0" lang="en-US" sz="4400" b="1" i="0" u="none" strike="noStrike" kern="1200" cap="none" spc="0" normalizeH="0" baseline="0" noProof="0" smtClean="0">
                <a:ln>
                  <a:noFill/>
                </a:ln>
                <a:solidFill>
                  <a:srgbClr val="00B050"/>
                </a:solidFill>
                <a:effectLst/>
                <a:uLnTx/>
                <a:uFillTx/>
                <a:latin typeface="Times New Roman" pitchFamily="18" charset="0"/>
                <a:ea typeface="+mn-ea"/>
                <a:cs typeface="Times New Roman" pitchFamily="18" charset="0"/>
              </a:rPr>
              <a:t>Session –</a:t>
            </a:r>
            <a:r>
              <a:rPr kumimoji="0" lang="en-US" sz="4400" b="1" i="0" u="none" strike="noStrike" kern="1200" cap="none" spc="0" normalizeH="0" noProof="0" smtClean="0">
                <a:ln>
                  <a:noFill/>
                </a:ln>
                <a:solidFill>
                  <a:srgbClr val="00B050"/>
                </a:solidFill>
                <a:effectLst/>
                <a:uLnTx/>
                <a:uFillTx/>
                <a:latin typeface="Times New Roman" pitchFamily="18" charset="0"/>
                <a:ea typeface="+mn-ea"/>
                <a:cs typeface="Times New Roman" pitchFamily="18" charset="0"/>
              </a:rPr>
              <a:t> </a:t>
            </a:r>
            <a:r>
              <a:rPr lang="en-US" sz="4400" b="1" smtClean="0">
                <a:solidFill>
                  <a:srgbClr val="00B050"/>
                </a:solidFill>
                <a:latin typeface="Times New Roman" pitchFamily="18" charset="0"/>
                <a:cs typeface="Times New Roman" pitchFamily="18" charset="0"/>
              </a:rPr>
              <a:t>22</a:t>
            </a:r>
            <a:r>
              <a:rPr kumimoji="0" lang="en-US" sz="4400" b="1" i="0" u="none" strike="noStrike" kern="1200" cap="none" spc="0" normalizeH="0" noProof="0" smtClean="0">
                <a:ln>
                  <a:noFill/>
                </a:ln>
                <a:solidFill>
                  <a:srgbClr val="00B050"/>
                </a:solidFill>
                <a:effectLst/>
                <a:uLnTx/>
                <a:uFillTx/>
                <a:latin typeface="Times New Roman" pitchFamily="18" charset="0"/>
                <a:ea typeface="+mn-ea"/>
                <a:cs typeface="Times New Roman" pitchFamily="18" charset="0"/>
              </a:rPr>
              <a:t> </a:t>
            </a:r>
          </a:p>
          <a:p>
            <a:pPr algn="ctr"/>
            <a:r>
              <a:rPr lang="en-US" sz="4400" b="1" smtClean="0">
                <a:solidFill>
                  <a:srgbClr val="C00000"/>
                </a:solidFill>
              </a:rPr>
              <a:t>Test Driven Development </a:t>
            </a:r>
            <a:endParaRPr lang="en-US" sz="4400">
              <a:solidFill>
                <a:srgbClr val="C00000"/>
              </a:solidFill>
            </a:endParaRPr>
          </a:p>
        </p:txBody>
      </p:sp>
    </p:spTree>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076" name="Rectangle 2"/>
          <p:cNvSpPr>
            <a:spLocks noGrp="1" noChangeArrowheads="1"/>
          </p:cNvSpPr>
          <p:nvPr>
            <p:ph type="title"/>
          </p:nvPr>
        </p:nvSpPr>
        <p:spPr>
          <a:xfrm>
            <a:off x="304800" y="457200"/>
            <a:ext cx="7620000" cy="924869"/>
          </a:xfrm>
          <a:noFill/>
        </p:spPr>
        <p:txBody>
          <a:bodyPr vert="horz" wrap="square" lIns="47625" tIns="19050" rIns="47625" bIns="19050" rtlCol="0" anchor="t">
            <a:spAutoFit/>
          </a:bodyPr>
          <a:lstStyle/>
          <a:p>
            <a:r>
              <a:rPr lang="en-US" altLang="en-US" sz="3200" b="1" smtClean="0"/>
              <a:t>Test Driven Development (TDD) Vs. Agile Model Driven Development (AMDD)</a:t>
            </a:r>
            <a:endParaRPr lang="en-US" altLang="en-US" sz="3200" b="1"/>
          </a:p>
        </p:txBody>
      </p:sp>
      <p:sp>
        <p:nvSpPr>
          <p:cNvPr id="9" name="Slide Number Placeholder 4"/>
          <p:cNvSpPr>
            <a:spLocks noGrp="1"/>
          </p:cNvSpPr>
          <p:nvPr>
            <p:ph type="sldNum" sz="quarter" idx="11"/>
          </p:nvPr>
        </p:nvSpPr>
        <p:spPr/>
        <p:txBody>
          <a:bodyPr/>
          <a:lstStyle>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fld id="{862CFA7F-182D-4A7B-BD82-C727FFA4FE98}" type="slidenum">
              <a:rPr lang="en-US" altLang="en-US" sz="750">
                <a:latin typeface="Helvetica" panose="020b0604020202020204" pitchFamily="34" charset="0"/>
              </a:rPr>
              <a:t>79</a:t>
            </a:fld>
            <a:endParaRPr lang="en-US" altLang="en-US" sz="750">
              <a:latin typeface="Helvetica" panose="020b0604020202020204" pitchFamily="34" charset="0"/>
            </a:endParaRPr>
          </a:p>
        </p:txBody>
      </p:sp>
      <p:sp>
        <p:nvSpPr>
          <p:cNvPr id="125983" name="Rectangle 31"/>
          <p:cNvSpPr>
            <a:spLocks noChangeArrowheads="1"/>
          </p:cNvSpPr>
          <p:nvPr/>
        </p:nvSpPr>
        <p:spPr bwMode="auto">
          <a:xfrm>
            <a:off x="2805112" y="2955131"/>
            <a:ext cx="137120" cy="462051"/>
          </a:xfrm>
          <a:prstGeom prst="rect">
            <a:avLst/>
          </a:prstGeom>
          <a:noFill/>
          <a:ln w="12700">
            <a:noFill/>
            <a:miter lim="800000"/>
          </a:ln>
          <a:effectLst/>
        </p:spPr>
        <p:txBody>
          <a:bodyPr wrap="none" lIns="67865" tIns="33338" rIns="67865" bIns="33338">
            <a:spAutoFit/>
          </a:bodyPr>
          <a:lstStyle>
            <a:defPPr>
              <a:defRPr lang="en-US"/>
            </a:defP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4" name="Rectangle 32"/>
          <p:cNvSpPr>
            <a:spLocks noChangeArrowheads="1"/>
          </p:cNvSpPr>
          <p:nvPr/>
        </p:nvSpPr>
        <p:spPr bwMode="auto">
          <a:xfrm>
            <a:off x="2805112" y="3490913"/>
            <a:ext cx="137120" cy="462051"/>
          </a:xfrm>
          <a:prstGeom prst="rect">
            <a:avLst/>
          </a:prstGeom>
          <a:noFill/>
          <a:ln w="12700">
            <a:noFill/>
            <a:miter lim="800000"/>
          </a:ln>
          <a:effectLst/>
        </p:spPr>
        <p:txBody>
          <a:bodyPr wrap="none" lIns="67865" tIns="33338" rIns="67865" bIns="33338">
            <a:spAutoFit/>
          </a:bodyPr>
          <a:lstStyle>
            <a:defPPr>
              <a:defRPr lang="en-US"/>
            </a:defP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5" name="Rectangle 33"/>
          <p:cNvSpPr>
            <a:spLocks noChangeArrowheads="1"/>
          </p:cNvSpPr>
          <p:nvPr/>
        </p:nvSpPr>
        <p:spPr bwMode="auto">
          <a:xfrm>
            <a:off x="2805112" y="4026694"/>
            <a:ext cx="137120" cy="462051"/>
          </a:xfrm>
          <a:prstGeom prst="rect">
            <a:avLst/>
          </a:prstGeom>
          <a:noFill/>
          <a:ln w="12700">
            <a:noFill/>
            <a:miter lim="800000"/>
          </a:ln>
          <a:effectLst/>
        </p:spPr>
        <p:txBody>
          <a:bodyPr wrap="none" lIns="67865" tIns="33338" rIns="67865" bIns="33338">
            <a:spAutoFit/>
          </a:bodyPr>
          <a:lstStyle>
            <a:defPPr>
              <a:defRPr lang="en-US"/>
            </a:defP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125986" name="Rectangle 34"/>
          <p:cNvSpPr>
            <a:spLocks noChangeArrowheads="1"/>
          </p:cNvSpPr>
          <p:nvPr/>
        </p:nvSpPr>
        <p:spPr bwMode="auto">
          <a:xfrm>
            <a:off x="2805112" y="4562475"/>
            <a:ext cx="137120" cy="462051"/>
          </a:xfrm>
          <a:prstGeom prst="rect">
            <a:avLst/>
          </a:prstGeom>
          <a:noFill/>
          <a:ln w="12700">
            <a:noFill/>
            <a:miter lim="800000"/>
          </a:ln>
          <a:effectLst/>
        </p:spPr>
        <p:txBody>
          <a:bodyPr wrap="none" lIns="67865" tIns="33338" rIns="67865" bIns="33338">
            <a:spAutoFit/>
          </a:bodyPr>
          <a:lstStyle>
            <a:defPPr>
              <a:defRPr lang="en-US"/>
            </a:defPPr>
          </a:lstStyle>
          <a:p>
            <a:pPr>
              <a:defRPr/>
            </a:pPr>
            <a:endParaRPr lang="en-US" sz="1350" b="1">
              <a:effectLst>
                <a:outerShdw blurRad="38100" dist="38100" dir="2700000" algn="tl">
                  <a:srgbClr val="FFFFFF"/>
                </a:outerShdw>
              </a:effectLst>
              <a:latin typeface="Palatino" pitchFamily="-128" charset="0"/>
              <a:ea typeface="ＭＳ Ｐゴシック" pitchFamily="-128" charset="-128"/>
            </a:endParaRPr>
          </a:p>
          <a:p>
            <a:pPr>
              <a:lnSpc>
                <a:spcPct val="90000"/>
              </a:lnSpc>
              <a:defRPr/>
            </a:pPr>
            <a:endParaRPr lang="en-US" sz="1350" b="1">
              <a:effectLst>
                <a:outerShdw blurRad="38100" dist="38100" dir="2700000" algn="tl">
                  <a:srgbClr val="FFFFFF"/>
                </a:outerShdw>
              </a:effectLst>
              <a:latin typeface="Palatino" pitchFamily="-128" charset="0"/>
              <a:ea typeface="ＭＳ Ｐゴシック" pitchFamily="-128" charset="-128"/>
            </a:endParaRPr>
          </a:p>
        </p:txBody>
      </p:sp>
      <p:sp>
        <p:nvSpPr>
          <p:cNvPr id="3081" name="Text Box 36"/>
          <p:cNvSpPr txBox="1">
            <a:spLocks noChangeArrowheads="1"/>
          </p:cNvSpPr>
          <p:nvPr/>
        </p:nvSpPr>
        <p:spPr bwMode="auto">
          <a:xfrm>
            <a:off x="457200" y="1447800"/>
            <a:ext cx="822960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1pPr>
            <a:lvl2pPr marL="742950" indent="-28575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2pPr>
            <a:lvl3pPr marL="1143000" indent="-22860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3pPr>
            <a:lvl4pPr marL="1600200" indent="-22860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4pPr>
            <a:lvl5pPr marL="2057400" indent="-228600" algn="l" defTabSz="914400" rtl="0" eaLnBrk="1" latinLnBrk="0" hangingPunct="1">
              <a:defRPr sz="2400" kern="1200">
                <a:solidFill>
                  <a:schemeClr val="tx1"/>
                </a:solidFill>
                <a:latin typeface="Arial" pitchFamily="34" charset="0"/>
                <a:ea typeface="ＭＳ Ｐゴシック"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anose="020b0600070205080204" pitchFamily="34" charset="-128"/>
                <a:cs typeface="+mn-cs"/>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anose="020b0600070205080204" pitchFamily="34" charset="-128"/>
              </a:defRPr>
            </a:lvl9pPr>
          </a:lstStyle>
          <a:p>
            <a:pPr algn="just">
              <a:spcBef>
                <a:spcPct val="50000"/>
              </a:spcBef>
            </a:pPr>
            <a:endParaRPr lang="en-US" altLang="en-US" sz="2200" i="1" smtClean="0">
              <a:latin typeface="+mj-lt"/>
            </a:endParaRPr>
          </a:p>
        </p:txBody>
      </p:sp>
      <p:graphicFrame>
        <p:nvGraphicFramePr>
          <p:cNvPr id="10" name="Table 9"/>
          <p:cNvGraphicFramePr>
            <a:graphicFrameLocks noGrp="1"/>
          </p:cNvGraphicFramePr>
          <p:nvPr/>
        </p:nvGraphicFramePr>
        <p:xfrm>
          <a:off x="381000" y="1397000"/>
          <a:ext cx="8458200" cy="5416619"/>
        </p:xfrm>
        <a:graphic>
          <a:graphicData uri="http://schemas.openxmlformats.org/drawingml/2006/table">
            <a:tbl>
              <a:tblPr firstRow="1" bandRow="1">
                <a:tableStyleId>{5C22544A-7EE6-4342-B048-85BDC9FD1C3A}</a:tableStyleId>
              </a:tblPr>
              <a:tblGrid>
                <a:gridCol w="4229100"/>
                <a:gridCol w="4229100"/>
              </a:tblGrid>
              <a:tr h="375908">
                <a:tc>
                  <a:txBody>
                    <a:bodyPr vert="horz" wrap="square"/>
                    <a:lstStyle/>
                    <a:p>
                      <a:pPr marL="0" marR="0" algn="ctr">
                        <a:lnSpc>
                          <a:spcPct val="115000"/>
                        </a:lnSpc>
                        <a:spcBef>
                          <a:spcPct val="0"/>
                        </a:spcBef>
                        <a:spcAft>
                          <a:spcPct val="0"/>
                        </a:spcAft>
                      </a:pPr>
                      <a:r>
                        <a:rPr lang="en-US" sz="2000" b="1">
                          <a:latin typeface="+mj-lt"/>
                          <a:ea typeface="Times New Roman"/>
                          <a:cs typeface="Times New Roman"/>
                        </a:rPr>
                        <a:t>TDD</a:t>
                      </a:r>
                      <a:endParaRPr lang="en-US" sz="2000" b="1">
                        <a:latin typeface="+mj-lt"/>
                        <a:ea typeface="Calibri"/>
                        <a:cs typeface="Times New Roman"/>
                      </a:endParaRPr>
                    </a:p>
                  </a:txBody>
                  <a:tcPr marL="9525" marR="9525" marT="9525" marB="9525" anchor="ctr"/>
                </a:tc>
                <a:tc>
                  <a:txBody>
                    <a:bodyPr vert="horz" wrap="square"/>
                    <a:lstStyle/>
                    <a:p>
                      <a:pPr marL="0" marR="0" algn="ctr">
                        <a:lnSpc>
                          <a:spcPct val="115000"/>
                        </a:lnSpc>
                        <a:spcBef>
                          <a:spcPct val="0"/>
                        </a:spcBef>
                        <a:spcAft>
                          <a:spcPct val="0"/>
                        </a:spcAft>
                      </a:pPr>
                      <a:r>
                        <a:rPr lang="en-US" sz="2000" b="1">
                          <a:latin typeface="+mj-lt"/>
                          <a:ea typeface="Times New Roman"/>
                          <a:cs typeface="Times New Roman"/>
                        </a:rPr>
                        <a:t>AMDD</a:t>
                      </a:r>
                      <a:endParaRPr lang="en-US" sz="2000" b="1">
                        <a:latin typeface="+mj-lt"/>
                        <a:ea typeface="Calibri"/>
                        <a:cs typeface="Times New Roman"/>
                      </a:endParaRPr>
                    </a:p>
                  </a:txBody>
                  <a:tcPr marL="9525" marR="9525" marT="9525" marB="9525" anchor="ctr"/>
                </a:tc>
              </a:tr>
              <a:tr h="678819">
                <a:tc>
                  <a:txBody>
                    <a:bodyPr vert="horz" wrap="square"/>
                    <a:lstStyle/>
                    <a:p>
                      <a:pPr marL="342900" marR="0" lvl="0" indent="-342900" algn="ctr">
                        <a:lnSpc>
                          <a:spcPct val="115000"/>
                        </a:lnSpc>
                        <a:spcBef>
                          <a:spcPct val="0"/>
                        </a:spcBef>
                        <a:spcAft>
                          <a:spcPts val="1000"/>
                        </a:spcAft>
                        <a:buSzPts val="1000"/>
                        <a:buFont typeface="Symbol"/>
                        <a:buNone/>
                        <a:tabLst>
                          <a:tab pos="457200"/>
                        </a:tabLst>
                      </a:pPr>
                      <a:r>
                        <a:rPr lang="en-US" sz="2000" b="1">
                          <a:latin typeface="+mj-lt"/>
                          <a:ea typeface="Times New Roman"/>
                          <a:cs typeface="Times New Roman"/>
                        </a:rPr>
                        <a:t>TDD shortens the programming feedback loop</a:t>
                      </a:r>
                      <a:endParaRPr lang="en-US" sz="2000" b="1">
                        <a:latin typeface="+mj-lt"/>
                        <a:ea typeface="Calibri"/>
                        <a:cs typeface="Times New Roman"/>
                      </a:endParaRPr>
                    </a:p>
                  </a:txBody>
                  <a:tcPr marL="9525" marR="9525" marT="9525" marB="9525" anchor="ctr"/>
                </a:tc>
                <a:tc>
                  <a:txBody>
                    <a:bodyPr vert="horz" wrap="square"/>
                    <a:lstStyle/>
                    <a:p>
                      <a:pPr marL="342900" marR="0" lvl="0" indent="-342900" algn="ctr">
                        <a:lnSpc>
                          <a:spcPct val="115000"/>
                        </a:lnSpc>
                        <a:spcBef>
                          <a:spcPct val="0"/>
                        </a:spcBef>
                        <a:spcAft>
                          <a:spcPts val="1000"/>
                        </a:spcAft>
                        <a:buSzPts val="1000"/>
                        <a:buFont typeface="Symbol"/>
                        <a:buNone/>
                        <a:tabLst>
                          <a:tab pos="457200"/>
                        </a:tabLst>
                      </a:pPr>
                      <a:r>
                        <a:rPr lang="en-US" sz="2000" b="1">
                          <a:latin typeface="+mj-lt"/>
                          <a:ea typeface="Times New Roman"/>
                          <a:cs typeface="Times New Roman"/>
                        </a:rPr>
                        <a:t>AMDD shortens modeling feedback loop.</a:t>
                      </a:r>
                      <a:endParaRPr lang="en-US" sz="2000" b="1">
                        <a:latin typeface="+mj-lt"/>
                        <a:ea typeface="Calibri"/>
                        <a:cs typeface="Times New Roman"/>
                      </a:endParaRPr>
                    </a:p>
                  </a:txBody>
                  <a:tcPr marL="9525" marR="9525" marT="9525" marB="9525" anchor="ctr"/>
                </a:tc>
              </a:tr>
              <a:tr h="486437">
                <a:tc>
                  <a:txBody>
                    <a:bodyPr vert="horz" wrap="square"/>
                    <a:lstStyle/>
                    <a:p>
                      <a:pPr marL="342900" marR="0" lvl="0" indent="-342900" algn="ctr">
                        <a:lnSpc>
                          <a:spcPct val="115000"/>
                        </a:lnSpc>
                        <a:spcBef>
                          <a:spcPct val="0"/>
                        </a:spcBef>
                        <a:spcAft>
                          <a:spcPts val="1000"/>
                        </a:spcAft>
                        <a:buSzPts val="1000"/>
                        <a:buFont typeface="Symbol"/>
                        <a:buNone/>
                        <a:tabLst>
                          <a:tab pos="457200"/>
                        </a:tabLst>
                      </a:pPr>
                      <a:r>
                        <a:rPr lang="en-US" sz="2000" b="1">
                          <a:latin typeface="+mj-lt"/>
                          <a:ea typeface="Times New Roman"/>
                          <a:cs typeface="Times New Roman"/>
                        </a:rPr>
                        <a:t>TDD is detailed specification</a:t>
                      </a:r>
                      <a:endParaRPr lang="en-US" sz="2000" b="1">
                        <a:latin typeface="+mj-lt"/>
                        <a:ea typeface="Calibri"/>
                        <a:cs typeface="Times New Roman"/>
                      </a:endParaRPr>
                    </a:p>
                  </a:txBody>
                  <a:tcPr marL="9525" marR="9525" marT="9525" marB="9525" anchor="ctr"/>
                </a:tc>
                <a:tc>
                  <a:txBody>
                    <a:bodyPr vert="horz" wrap="square"/>
                    <a:lstStyle/>
                    <a:p>
                      <a:pPr marL="342900" marR="0" lvl="0" indent="-342900" algn="ctr">
                        <a:lnSpc>
                          <a:spcPct val="115000"/>
                        </a:lnSpc>
                        <a:spcBef>
                          <a:spcPct val="0"/>
                        </a:spcBef>
                        <a:spcAft>
                          <a:spcPts val="1000"/>
                        </a:spcAft>
                        <a:buSzPts val="1000"/>
                        <a:buFont typeface="Symbol"/>
                        <a:buNone/>
                        <a:tabLst>
                          <a:tab pos="457200"/>
                        </a:tabLst>
                      </a:pPr>
                      <a:r>
                        <a:rPr lang="en-US" sz="2000" b="1">
                          <a:latin typeface="+mj-lt"/>
                          <a:ea typeface="Times New Roman"/>
                          <a:cs typeface="Times New Roman"/>
                        </a:rPr>
                        <a:t>AMDD works for bigger issues</a:t>
                      </a:r>
                      <a:endParaRPr lang="en-US" sz="2000" b="1">
                        <a:latin typeface="+mj-lt"/>
                        <a:ea typeface="Calibri"/>
                        <a:cs typeface="Times New Roman"/>
                      </a:endParaRPr>
                    </a:p>
                  </a:txBody>
                  <a:tcPr marL="9525" marR="9525" marT="9525" marB="9525" anchor="ctr"/>
                </a:tc>
              </a:tr>
              <a:tr h="1019772">
                <a:tc>
                  <a:txBody>
                    <a:bodyPr vert="horz" wrap="square"/>
                    <a:lstStyle/>
                    <a:p>
                      <a:pPr marL="342900" marR="0" lvl="0" indent="-342900" algn="ctr">
                        <a:lnSpc>
                          <a:spcPct val="115000"/>
                        </a:lnSpc>
                        <a:spcBef>
                          <a:spcPct val="0"/>
                        </a:spcBef>
                        <a:spcAft>
                          <a:spcPts val="1000"/>
                        </a:spcAft>
                        <a:buSzPts val="1000"/>
                        <a:buFont typeface="Symbol"/>
                        <a:buNone/>
                        <a:tabLst>
                          <a:tab pos="457200"/>
                        </a:tabLst>
                      </a:pPr>
                      <a:r>
                        <a:rPr lang="en-US" sz="2000" b="1">
                          <a:latin typeface="+mj-lt"/>
                          <a:ea typeface="Times New Roman"/>
                          <a:cs typeface="Times New Roman"/>
                        </a:rPr>
                        <a:t>TDD promotes the development of high-quality code</a:t>
                      </a:r>
                      <a:endParaRPr lang="en-US" sz="2000" b="1">
                        <a:latin typeface="+mj-lt"/>
                        <a:ea typeface="Calibri"/>
                        <a:cs typeface="Times New Roman"/>
                      </a:endParaRPr>
                    </a:p>
                  </a:txBody>
                  <a:tcPr marL="9525" marR="9525" marT="9525" marB="9525" anchor="ctr"/>
                </a:tc>
                <a:tc>
                  <a:txBody>
                    <a:bodyPr vert="horz" wrap="square"/>
                    <a:lstStyle/>
                    <a:p>
                      <a:pPr marL="342900" marR="0" lvl="0" indent="-342900" algn="ctr">
                        <a:lnSpc>
                          <a:spcPct val="115000"/>
                        </a:lnSpc>
                        <a:spcBef>
                          <a:spcPct val="0"/>
                        </a:spcBef>
                        <a:spcAft>
                          <a:spcPts val="1000"/>
                        </a:spcAft>
                        <a:buSzPts val="1000"/>
                        <a:buFont typeface="Symbol"/>
                        <a:buNone/>
                        <a:tabLst>
                          <a:tab pos="457200"/>
                        </a:tabLst>
                      </a:pPr>
                      <a:r>
                        <a:rPr lang="en-US" sz="2000" b="1">
                          <a:latin typeface="+mj-lt"/>
                          <a:ea typeface="Times New Roman"/>
                          <a:cs typeface="Times New Roman"/>
                        </a:rPr>
                        <a:t>AMDD promotes high-quality communication with stakeholders and developers.</a:t>
                      </a:r>
                      <a:endParaRPr lang="en-US" sz="2000" b="1">
                        <a:latin typeface="+mj-lt"/>
                        <a:ea typeface="Calibri"/>
                        <a:cs typeface="Times New Roman"/>
                      </a:endParaRPr>
                    </a:p>
                  </a:txBody>
                  <a:tcPr marL="9525" marR="9525" marT="9525" marB="9525" anchor="ctr"/>
                </a:tc>
              </a:tr>
              <a:tr h="678819">
                <a:tc>
                  <a:txBody>
                    <a:bodyPr vert="horz" wrap="square"/>
                    <a:lstStyle/>
                    <a:p>
                      <a:pPr marL="342900" marR="0" lvl="0" indent="-342900" algn="ctr">
                        <a:lnSpc>
                          <a:spcPct val="115000"/>
                        </a:lnSpc>
                        <a:spcBef>
                          <a:spcPct val="0"/>
                        </a:spcBef>
                        <a:spcAft>
                          <a:spcPts val="1000"/>
                        </a:spcAft>
                        <a:buSzPts val="1000"/>
                        <a:buFont typeface="Symbol"/>
                        <a:buNone/>
                        <a:tabLst>
                          <a:tab pos="457200"/>
                        </a:tabLst>
                      </a:pPr>
                      <a:r>
                        <a:rPr lang="en-US" sz="2000" b="1">
                          <a:latin typeface="+mj-lt"/>
                          <a:ea typeface="Times New Roman"/>
                          <a:cs typeface="Times New Roman"/>
                        </a:rPr>
                        <a:t>TDD speaks to programmers</a:t>
                      </a:r>
                      <a:endParaRPr lang="en-US" sz="2000" b="1">
                        <a:latin typeface="+mj-lt"/>
                        <a:ea typeface="Calibri"/>
                        <a:cs typeface="Times New Roman"/>
                      </a:endParaRPr>
                    </a:p>
                  </a:txBody>
                  <a:tcPr marL="9525" marR="9525" marT="9525" marB="9525" anchor="ctr"/>
                </a:tc>
                <a:tc>
                  <a:txBody>
                    <a:bodyPr vert="horz" wrap="square"/>
                    <a:lstStyle/>
                    <a:p>
                      <a:pPr marL="342900" marR="0" lvl="0" indent="-342900" algn="ctr">
                        <a:lnSpc>
                          <a:spcPct val="115000"/>
                        </a:lnSpc>
                        <a:spcBef>
                          <a:spcPct val="0"/>
                        </a:spcBef>
                        <a:spcAft>
                          <a:spcPts val="1000"/>
                        </a:spcAft>
                        <a:buSzPts val="1000"/>
                        <a:buFont typeface="Symbol"/>
                        <a:buNone/>
                        <a:tabLst>
                          <a:tab pos="457200"/>
                        </a:tabLst>
                      </a:pPr>
                      <a:r>
                        <a:rPr lang="en-US" sz="2000" b="1">
                          <a:latin typeface="+mj-lt"/>
                          <a:ea typeface="Times New Roman"/>
                          <a:cs typeface="Times New Roman"/>
                        </a:rPr>
                        <a:t>AMDD talks to business analyst, stakeholders, and data professionals.</a:t>
                      </a:r>
                      <a:endParaRPr lang="en-US" sz="2000" b="1">
                        <a:latin typeface="+mj-lt"/>
                        <a:ea typeface="Calibri"/>
                        <a:cs typeface="Times New Roman"/>
                      </a:endParaRPr>
                    </a:p>
                  </a:txBody>
                  <a:tcPr marL="9525" marR="9525" marT="9525" marB="9525" anchor="ctr"/>
                </a:tc>
              </a:tr>
              <a:tr h="486437">
                <a:tc>
                  <a:txBody>
                    <a:bodyPr vert="horz" wrap="square"/>
                    <a:lstStyle/>
                    <a:p>
                      <a:pPr marL="342900" marR="0" lvl="0" indent="-342900" algn="ctr">
                        <a:lnSpc>
                          <a:spcPct val="115000"/>
                        </a:lnSpc>
                        <a:spcBef>
                          <a:spcPct val="0"/>
                        </a:spcBef>
                        <a:spcAft>
                          <a:spcPts val="1000"/>
                        </a:spcAft>
                        <a:buSzPts val="1000"/>
                        <a:buFont typeface="Symbol"/>
                        <a:buNone/>
                        <a:tabLst>
                          <a:tab pos="457200"/>
                        </a:tabLst>
                      </a:pPr>
                      <a:r>
                        <a:rPr lang="en-US" sz="2000" b="1">
                          <a:latin typeface="+mj-lt"/>
                          <a:ea typeface="Times New Roman"/>
                          <a:cs typeface="Times New Roman"/>
                        </a:rPr>
                        <a:t>TDD non-visually oriented</a:t>
                      </a:r>
                      <a:endParaRPr lang="en-US" sz="2000" b="1">
                        <a:latin typeface="+mj-lt"/>
                        <a:ea typeface="Calibri"/>
                        <a:cs typeface="Times New Roman"/>
                      </a:endParaRPr>
                    </a:p>
                  </a:txBody>
                  <a:tcPr marL="9525" marR="9525" marT="9525" marB="9525" anchor="ctr"/>
                </a:tc>
                <a:tc>
                  <a:txBody>
                    <a:bodyPr vert="horz" wrap="square"/>
                    <a:lstStyle/>
                    <a:p>
                      <a:pPr marL="342900" marR="0" lvl="0" indent="-342900" algn="ctr">
                        <a:lnSpc>
                          <a:spcPct val="115000"/>
                        </a:lnSpc>
                        <a:spcBef>
                          <a:spcPct val="0"/>
                        </a:spcBef>
                        <a:spcAft>
                          <a:spcPts val="1000"/>
                        </a:spcAft>
                        <a:buSzPts val="1000"/>
                        <a:buFont typeface="Symbol"/>
                        <a:buNone/>
                        <a:tabLst>
                          <a:tab pos="457200"/>
                        </a:tabLst>
                      </a:pPr>
                      <a:r>
                        <a:rPr lang="en-US" sz="2000" b="1">
                          <a:latin typeface="+mj-lt"/>
                          <a:ea typeface="Times New Roman"/>
                          <a:cs typeface="Times New Roman"/>
                        </a:rPr>
                        <a:t>AMDD visually oriented</a:t>
                      </a:r>
                      <a:endParaRPr lang="en-US" sz="2000" b="1">
                        <a:latin typeface="+mj-lt"/>
                        <a:ea typeface="Calibri"/>
                        <a:cs typeface="Times New Roman"/>
                      </a:endParaRPr>
                    </a:p>
                  </a:txBody>
                  <a:tcPr marL="9525" marR="9525" marT="9525" marB="9525" anchor="ctr"/>
                </a:tc>
              </a:tr>
              <a:tr h="1019772">
                <a:tc>
                  <a:txBody>
                    <a:bodyPr vert="horz" wrap="square"/>
                    <a:lstStyle/>
                    <a:p>
                      <a:pPr marL="342900" marR="0" lvl="0" indent="-342900" algn="ctr">
                        <a:lnSpc>
                          <a:spcPct val="115000"/>
                        </a:lnSpc>
                        <a:spcBef>
                          <a:spcPct val="0"/>
                        </a:spcBef>
                        <a:spcAft>
                          <a:spcPts val="1000"/>
                        </a:spcAft>
                        <a:buSzPts val="1000"/>
                        <a:buFont typeface="Symbol"/>
                        <a:buNone/>
                        <a:tabLst>
                          <a:tab pos="457200"/>
                        </a:tabLst>
                      </a:pPr>
                      <a:r>
                        <a:rPr lang="en-US" sz="2000" b="1">
                          <a:latin typeface="+mj-lt"/>
                          <a:ea typeface="Times New Roman"/>
                          <a:cs typeface="Times New Roman"/>
                        </a:rPr>
                        <a:t>TDD has limited scope to software works</a:t>
                      </a:r>
                      <a:endParaRPr lang="en-US" sz="2000" b="1">
                        <a:latin typeface="+mj-lt"/>
                        <a:ea typeface="Calibri"/>
                        <a:cs typeface="Times New Roman"/>
                      </a:endParaRPr>
                    </a:p>
                  </a:txBody>
                  <a:tcPr marL="9525" marR="9525" marT="9525" marB="9525" anchor="ctr"/>
                </a:tc>
                <a:tc>
                  <a:txBody>
                    <a:bodyPr vert="horz" wrap="square"/>
                    <a:lstStyle/>
                    <a:p>
                      <a:pPr marL="342900" marR="0" lvl="0" indent="-342900" algn="ctr">
                        <a:lnSpc>
                          <a:spcPct val="115000"/>
                        </a:lnSpc>
                        <a:spcBef>
                          <a:spcPct val="0"/>
                        </a:spcBef>
                        <a:spcAft>
                          <a:spcPts val="1000"/>
                        </a:spcAft>
                        <a:buSzPts val="1000"/>
                        <a:buFont typeface="Symbol"/>
                        <a:buNone/>
                        <a:tabLst>
                          <a:tab pos="457200"/>
                        </a:tabLst>
                      </a:pPr>
                      <a:r>
                        <a:rPr lang="en-US" sz="2000" b="1">
                          <a:latin typeface="+mj-lt"/>
                          <a:ea typeface="Times New Roman"/>
                          <a:cs typeface="Times New Roman"/>
                        </a:rPr>
                        <a:t>AMDD has a broad scope including stakeholders. It involves working towards a common understanding</a:t>
                      </a:r>
                      <a:endParaRPr lang="en-US" sz="2000" b="1">
                        <a:latin typeface="+mj-lt"/>
                        <a:ea typeface="Calibri"/>
                        <a:cs typeface="Times New Roman"/>
                      </a:endParaRPr>
                    </a:p>
                  </a:txBody>
                  <a:tcPr marL="9525" marR="9525" marT="9525" marB="9525" anchor="ctr"/>
                </a:tc>
              </a:tr>
              <a:tr h="486437">
                <a:tc>
                  <a:txBody>
                    <a:bodyPr vert="horz" wrap="square"/>
                    <a:lstStyle/>
                    <a:p>
                      <a:pPr marL="342900" marR="0" lvl="0" indent="-342900" algn="ctr">
                        <a:lnSpc>
                          <a:spcPct val="115000"/>
                        </a:lnSpc>
                        <a:spcBef>
                          <a:spcPct val="0"/>
                        </a:spcBef>
                        <a:spcAft>
                          <a:spcPts val="1000"/>
                        </a:spcAft>
                        <a:buSzPts val="1000"/>
                        <a:buFont typeface="Symbol"/>
                        <a:buNone/>
                        <a:tabLst>
                          <a:tab pos="457200"/>
                        </a:tabLst>
                      </a:pPr>
                      <a:r>
                        <a:rPr lang="en-US" sz="2000" b="1">
                          <a:latin typeface="+mj-lt"/>
                          <a:ea typeface="Times New Roman"/>
                          <a:cs typeface="Times New Roman"/>
                        </a:rPr>
                        <a:t>Both support evolutionary development</a:t>
                      </a:r>
                      <a:endParaRPr lang="en-US" sz="2000" b="1">
                        <a:latin typeface="+mj-lt"/>
                        <a:ea typeface="Calibri"/>
                        <a:cs typeface="Times New Roman"/>
                      </a:endParaRPr>
                    </a:p>
                  </a:txBody>
                  <a:tcPr marL="9525" marR="9525" marT="9525" marB="9525" anchor="ctr"/>
                </a:tc>
                <a:tc>
                  <a:txBody>
                    <a:bodyPr vert="horz" wrap="square"/>
                    <a:lstStyle/>
                    <a:p>
                      <a:pPr marL="0" marR="0" algn="ctr">
                        <a:lnSpc>
                          <a:spcPct val="115000"/>
                        </a:lnSpc>
                        <a:spcBef>
                          <a:spcPct val="0"/>
                        </a:spcBef>
                        <a:spcAft>
                          <a:spcPct val="0"/>
                        </a:spcAft>
                      </a:pPr>
                      <a:r>
                        <a:rPr lang="en-US" sz="2000" b="1">
                          <a:latin typeface="+mj-lt"/>
                          <a:ea typeface="Times New Roman"/>
                          <a:cs typeface="Times New Roman"/>
                        </a:rPr>
                        <a:t>--------------------------------------------</a:t>
                      </a:r>
                      <a:endParaRPr lang="en-US" sz="2000" b="1">
                        <a:latin typeface="+mj-lt"/>
                        <a:ea typeface="Calibri"/>
                        <a:cs typeface="Times New Roman"/>
                      </a:endParaRPr>
                    </a:p>
                  </a:txBody>
                  <a:tcPr marL="9525" marR="9525" marT="9525" marB="9525" anchor="ctr"/>
                </a:tc>
              </a:tr>
            </a:tbl>
          </a:graphicData>
        </a:graphic>
      </p:graphicFrame>
    </p:spTree>
    <p:extLst>
      <p:ext uri="{BB962C8B-B14F-4D97-AF65-F5344CB8AC3E}">
        <p14:creationId xmlns="" xmlns:p14="http://schemas.microsoft.com/office/powerpoint/2010/main" val="184582803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792162"/>
          </a:xfrm>
        </p:spPr>
        <p:txBody>
          <a:bodyPr/>
          <a:lstStyle/>
          <a:p>
            <a:r>
              <a:rPr lang="en-US" smtClean="0">
                <a:solidFill>
                  <a:srgbClr val="002060"/>
                </a:solidFill>
              </a:rPr>
              <a:t>Testing Strategy</a:t>
            </a:r>
            <a:endParaRPr lang="en-US">
              <a:solidFill>
                <a:srgbClr val="002060"/>
              </a:solidFill>
            </a:endParaRPr>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algn="just"/>
            <a:r>
              <a:rPr lang="en-US" smtClean="0"/>
              <a:t>Begin with “testing-in-the-small” </a:t>
            </a:r>
            <a:r>
              <a:rPr lang="en-US"/>
              <a:t>and move toward </a:t>
            </a:r>
            <a:r>
              <a:rPr lang="en-US" smtClean="0"/>
              <a:t>“testing-in-the-large”</a:t>
            </a:r>
            <a:endParaRPr lang="en-US"/>
          </a:p>
          <a:p>
            <a:pPr algn="just"/>
            <a:endParaRPr lang="en-US">
              <a:solidFill>
                <a:schemeClr val="folHlink"/>
              </a:solidFill>
            </a:endParaRPr>
          </a:p>
          <a:p>
            <a:pPr algn="just"/>
            <a:r>
              <a:rPr lang="en-US">
                <a:solidFill>
                  <a:srgbClr val="FF3300"/>
                </a:solidFill>
              </a:rPr>
              <a:t>For conventional software</a:t>
            </a:r>
          </a:p>
          <a:p>
            <a:pPr lvl="1" algn="just"/>
            <a:r>
              <a:rPr lang="en-US"/>
              <a:t>The module (component) is </a:t>
            </a:r>
            <a:r>
              <a:rPr lang="en-US" smtClean="0"/>
              <a:t>first initial </a:t>
            </a:r>
            <a:r>
              <a:rPr lang="en-US"/>
              <a:t>focus</a:t>
            </a:r>
          </a:p>
          <a:p>
            <a:pPr lvl="1" algn="just"/>
            <a:r>
              <a:rPr lang="en-US"/>
              <a:t>Integration of modules follows</a:t>
            </a:r>
          </a:p>
          <a:p>
            <a:pPr lvl="1" algn="just"/>
            <a:endParaRPr lang="en-US">
              <a:solidFill>
                <a:srgbClr val="FF3300"/>
              </a:solidFill>
            </a:endParaRPr>
          </a:p>
          <a:p>
            <a:pPr algn="just"/>
            <a:r>
              <a:rPr lang="en-US">
                <a:solidFill>
                  <a:srgbClr val="FF3300"/>
                </a:solidFill>
              </a:rPr>
              <a:t>For Object Oriented software</a:t>
            </a:r>
          </a:p>
          <a:p>
            <a:pPr lvl="1" algn="just"/>
            <a:r>
              <a:rPr lang="en-US"/>
              <a:t>our focus when “testing in the small” changes from an individual module (the conventional view) to an OO class that encompasses attributes and operations and implies communication and collaboration</a:t>
            </a:r>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8</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1" name="TextBox 10"/>
          <p:cNvSpPr txBox="1"/>
          <p:nvPr/>
        </p:nvSpPr>
        <p:spPr>
          <a:xfrm>
            <a:off x="914400" y="1524000"/>
            <a:ext cx="7391400" cy="369332"/>
          </a:xfrm>
          <a:prstGeom prst="rect">
            <a:avLst/>
          </a:prstGeom>
          <a:noFill/>
        </p:spPr>
        <p:txBody>
          <a:bodyPr wrap="square" rtlCol="0">
            <a:spAutoFit/>
          </a:bodyPr>
          <a:lstStyle>
            <a:defPPr>
              <a:defRPr lang="en-US"/>
            </a:defPPr>
          </a:lstStyle>
          <a:p>
            <a:endParaRPr lang="en-US"/>
          </a:p>
        </p:txBody>
      </p:sp>
      <p:pic>
        <p:nvPicPr>
          <p:cNvPr id="5" name="Picture 4" descr="Test Driven Development (TDD): Learn with Example">
            <a:hlinkClick r:id="rId3"/>
          </p:cNvPr>
          <p:cNvPicPr/>
          <p:nvPr/>
        </p:nvPicPr>
        <p:blipFill>
          <a:blip r:embed="rId2"/>
          <a:stretch>
            <a:fillRect/>
          </a:stretch>
        </p:blipFill>
        <p:spPr bwMode="auto">
          <a:xfrm>
            <a:off x="685800" y="2514600"/>
            <a:ext cx="7696200" cy="3962400"/>
          </a:xfrm>
          <a:prstGeom prst="rect">
            <a:avLst/>
          </a:prstGeom>
          <a:noFill/>
          <a:ln w="9525">
            <a:noFill/>
            <a:miter lim="800000"/>
          </a:ln>
        </p:spPr>
      </p:pic>
      <p:sp>
        <p:nvSpPr>
          <p:cNvPr id="6" name="Title 5"/>
          <p:cNvSpPr>
            <a:spLocks noGrp="1"/>
          </p:cNvSpPr>
          <p:nvPr>
            <p:ph type="title"/>
          </p:nvPr>
        </p:nvSpPr>
        <p:spPr>
          <a:xfrm>
            <a:off x="628650" y="228600"/>
            <a:ext cx="7886700" cy="2209800"/>
          </a:xfrm>
        </p:spPr>
        <p:txBody>
          <a:bodyPr/>
          <a:lstStyle/>
          <a:p>
            <a:r>
              <a:rPr lang="en-US" sz="3200" b="1" smtClean="0"/>
              <a:t>Examples of TDD:</a:t>
            </a:r>
            <a:br>
              <a:rPr lang="en-US" sz="2000" smtClean="0"/>
            </a:br>
            <a:r>
              <a:rPr lang="en-US" sz="2000" smtClean="0"/>
              <a:t>Here in this example, we will define a class password. For this class, we will try to satisfy following conditions. </a:t>
            </a:r>
            <a:br>
              <a:rPr lang="en-US" sz="2000" smtClean="0"/>
            </a:br>
            <a:r>
              <a:rPr lang="en-US" sz="2000" smtClean="0"/>
              <a:t>A condition for Password acceptance: </a:t>
            </a:r>
            <a:br>
              <a:rPr lang="en-US" sz="2000" smtClean="0"/>
            </a:br>
            <a:r>
              <a:rPr lang="en-US" sz="2000" smtClean="0"/>
              <a:t>The password should be between 5 to 10 characters.</a:t>
            </a:r>
            <a:br>
              <a:rPr lang="en-US" sz="2000" smtClean="0"/>
            </a:br>
            <a:r>
              <a:rPr lang="en-US" sz="2000" smtClean="0"/>
              <a:t>First, we write the code that fulfills all the above requirements. </a:t>
            </a:r>
            <a:br>
              <a:rPr lang="en-US" sz="2000" smtClean="0"/>
            </a:br>
            <a:endParaRPr lang="en-US" sz="2000"/>
          </a:p>
        </p:txBody>
      </p:sp>
    </p:spTree>
  </p:cSld>
  <p:clrMapOvr>
    <a:masterClrMapping/>
  </p:clrMapOvr>
  <p:transition/>
  <p:timing/>
</p:sld>
</file>

<file path=ppt/slides/slide8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100" name="Rectangle 2"/>
          <p:cNvSpPr>
            <a:spLocks noGrp="1" noChangeArrowheads="1"/>
          </p:cNvSpPr>
          <p:nvPr>
            <p:ph type="title"/>
          </p:nvPr>
        </p:nvSpPr>
        <p:spPr>
          <a:xfrm>
            <a:off x="381000" y="609600"/>
            <a:ext cx="7772400" cy="436144"/>
          </a:xfrm>
        </p:spPr>
        <p:txBody>
          <a:bodyPr>
            <a:noAutofit/>
          </a:bodyPr>
          <a:lstStyle/>
          <a:p>
            <a:r>
              <a:rPr lang="en-US" altLang="en-US" sz="3200" b="1" smtClean="0"/>
              <a:t>Scenario 1: </a:t>
            </a:r>
            <a:br>
              <a:rPr lang="en-US" altLang="en-US" sz="3200" b="1" smtClean="0"/>
            </a:br>
            <a:r>
              <a:rPr lang="en-US" altLang="en-US" sz="2400" b="1" smtClean="0">
                <a:solidFill>
                  <a:schemeClr val="tx1"/>
                </a:solidFill>
              </a:rPr>
              <a:t>To run the test, we create class PasswordValidator (); </a:t>
            </a:r>
            <a:br>
              <a:rPr lang="en-US" altLang="en-US" sz="2400" b="1" smtClean="0">
                <a:solidFill>
                  <a:schemeClr val="tx1"/>
                </a:solidFill>
              </a:rPr>
            </a:br>
            <a:r>
              <a:rPr lang="en-US" altLang="en-US" sz="2400" b="1" smtClean="0">
                <a:solidFill>
                  <a:schemeClr val="tx1"/>
                </a:solidFill>
              </a:rPr>
              <a:t>We will run above class TestPassword ();</a:t>
            </a:r>
            <a:endParaRPr lang="en-US" altLang="en-US" sz="2400" b="1">
              <a:solidFill>
                <a:schemeClr val="tx1"/>
              </a:solidFill>
            </a:endParaRPr>
          </a:p>
        </p:txBody>
      </p:sp>
      <p:sp>
        <p:nvSpPr>
          <p:cNvPr id="5" name="Slide Number Placeholder 4"/>
          <p:cNvSpPr>
            <a:spLocks noGrp="1"/>
          </p:cNvSpPr>
          <p:nvPr>
            <p:ph type="sldNum" sz="quarter" idx="11"/>
          </p:nvPr>
        </p:nvSpPr>
        <p:spPr/>
        <p:txBody>
          <a:bodyPr/>
          <a:lstStyle>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fld id="{79C84908-C73A-41A6-8B28-E25C5B584E60}" type="slidenum">
              <a:rPr lang="en-US" altLang="en-US" sz="750">
                <a:latin typeface="Helvetica" panose="020b0604020202020204" pitchFamily="34" charset="0"/>
              </a:rPr>
              <a:t>81</a:t>
            </a:fld>
            <a:endParaRPr lang="en-US" altLang="en-US" sz="750">
              <a:latin typeface="Helvetica" panose="020b0604020202020204" pitchFamily="34" charset="0"/>
            </a:endParaRPr>
          </a:p>
        </p:txBody>
      </p:sp>
      <p:pic>
        <p:nvPicPr>
          <p:cNvPr id="6" name="Content Placeholder 5" descr="Test Driven Development (TDD): Learn with Example">
            <a:hlinkClick r:id="rId3"/>
          </p:cNvPr>
          <p:cNvPicPr>
            <a:picLocks noGrp="1"/>
          </p:cNvPicPr>
          <p:nvPr>
            <p:ph idx="1"/>
          </p:nvPr>
        </p:nvPicPr>
        <p:blipFill>
          <a:blip r:embed="rId2"/>
          <a:stretch>
            <a:fillRect/>
          </a:stretch>
        </p:blipFill>
        <p:spPr bwMode="auto">
          <a:xfrm>
            <a:off x="685800" y="1676400"/>
            <a:ext cx="7467600" cy="2790825"/>
          </a:xfrm>
          <a:prstGeom prst="rect">
            <a:avLst/>
          </a:prstGeom>
          <a:noFill/>
          <a:ln w="9525">
            <a:noFill/>
            <a:miter lim="800000"/>
          </a:ln>
        </p:spPr>
      </p:pic>
    </p:spTree>
    <p:extLst>
      <p:ext uri="{BB962C8B-B14F-4D97-AF65-F5344CB8AC3E}">
        <p14:creationId xmlns="" xmlns:p14="http://schemas.microsoft.com/office/powerpoint/2010/main" val="3593676863"/>
      </p:ext>
    </p:extLst>
  </p:cSld>
  <p:clrMapOvr>
    <a:masterClrMapping/>
  </p:clrMapOvr>
  <p:transition/>
  <p:timing/>
</p:sld>
</file>

<file path=ppt/slides/slide8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Content Placeholder 4"/>
          <p:cNvSpPr>
            <a:spLocks noGrp="1"/>
          </p:cNvSpPr>
          <p:nvPr>
            <p:ph idx="1"/>
          </p:nvPr>
        </p:nvSpPr>
        <p:spPr>
          <a:xfrm>
            <a:off x="628650" y="609601"/>
            <a:ext cx="7886700" cy="5567364"/>
          </a:xfrm>
        </p:spPr>
        <p:txBody>
          <a:bodyPr/>
          <a:lstStyle/>
          <a:p>
            <a:r>
              <a:rPr lang="en-US" smtClean="0"/>
              <a:t>Output is PASSED as shown below</a:t>
            </a:r>
          </a:p>
          <a:p>
            <a:pPr>
              <a:buNone/>
            </a:pPr>
            <a:endParaRPr lang="en-US" b="1" smtClean="0">
              <a:solidFill>
                <a:srgbClr val="C00000"/>
              </a:solidFill>
            </a:endParaRPr>
          </a:p>
        </p:txBody>
      </p:sp>
      <p:pic>
        <p:nvPicPr>
          <p:cNvPr id="3" name="Picture 2" descr="Test Driven Development (TDD): Learn with Example">
            <a:hlinkClick r:id="rId3"/>
          </p:cNvPr>
          <p:cNvPicPr/>
          <p:nvPr/>
        </p:nvPicPr>
        <p:blipFill>
          <a:blip r:embed="rId2"/>
          <a:stretch>
            <a:fillRect/>
          </a:stretch>
        </p:blipFill>
        <p:spPr bwMode="auto">
          <a:xfrm>
            <a:off x="609600" y="1447800"/>
            <a:ext cx="7315200" cy="4495800"/>
          </a:xfrm>
          <a:prstGeom prst="rect">
            <a:avLst/>
          </a:prstGeom>
          <a:noFill/>
          <a:ln w="9525">
            <a:noFill/>
            <a:miter lim="800000"/>
          </a:ln>
        </p:spPr>
      </p:pic>
    </p:spTree>
  </p:cSld>
  <p:clrMapOvr>
    <a:masterClrMapping/>
  </p:clrMapOvr>
  <p:transition/>
  <p:timing/>
</p:sld>
</file>

<file path=ppt/slides/slide8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p:cNvSpPr txBox="1"/>
          <p:nvPr/>
        </p:nvSpPr>
        <p:spPr>
          <a:xfrm>
            <a:off x="0" y="381000"/>
            <a:ext cx="4953000" cy="600164"/>
          </a:xfrm>
          <a:prstGeom prst="rect">
            <a:avLst/>
          </a:prstGeom>
          <a:noFill/>
        </p:spPr>
        <p:txBody>
          <a:bodyPr wrap="square" rtlCol="0">
            <a:spAutoFit/>
          </a:bodyPr>
          <a:lstStyle>
            <a:defPPr>
              <a:defRPr lang="en-US"/>
            </a:defPPr>
          </a:lstStyle>
          <a:p>
            <a:pPr algn="ctr"/>
            <a:r>
              <a:rPr lang="en-IN" sz="3300" b="1" smtClean="0">
                <a:solidFill>
                  <a:srgbClr val="C00000"/>
                </a:solidFill>
                <a:latin typeface="+mj-lt"/>
              </a:rPr>
              <a:t>Advantages of TDD</a:t>
            </a:r>
            <a:endParaRPr lang="en-IN" sz="3300" b="1">
              <a:solidFill>
                <a:srgbClr val="C00000"/>
              </a:solidFill>
              <a:latin typeface="+mj-lt"/>
            </a:endParaRPr>
          </a:p>
        </p:txBody>
      </p:sp>
      <p:sp>
        <p:nvSpPr>
          <p:cNvPr id="5" name="TextBox 4"/>
          <p:cNvSpPr txBox="1"/>
          <p:nvPr/>
        </p:nvSpPr>
        <p:spPr>
          <a:xfrm>
            <a:off x="457200" y="1066800"/>
            <a:ext cx="8229600" cy="3170099"/>
          </a:xfrm>
          <a:prstGeom prst="rect">
            <a:avLst/>
          </a:prstGeom>
          <a:noFill/>
        </p:spPr>
        <p:txBody>
          <a:bodyPr wrap="square" rtlCol="0">
            <a:spAutoFit/>
          </a:bodyPr>
          <a:lstStyle>
            <a:defPPr>
              <a:defRPr lang="en-US"/>
            </a:defPPr>
          </a:lstStyle>
          <a:p>
            <a:pPr algn="just">
              <a:lnSpc>
                <a:spcPct val="200000"/>
              </a:lnSpc>
              <a:buFont typeface="Arial" pitchFamily="34" charset="0"/>
              <a:buChar char="•"/>
            </a:pPr>
            <a:r>
              <a:rPr lang="en-US" sz="2000" b="1" smtClean="0">
                <a:effectLst>
                  <a:outerShdw blurRad="38100" dist="38100" dir="2700000" algn="tl">
                    <a:srgbClr val="FFFFFF"/>
                  </a:outerShdw>
                </a:effectLst>
                <a:latin typeface="+mj-lt"/>
              </a:rPr>
              <a:t>Early bug notification</a:t>
            </a:r>
          </a:p>
          <a:p>
            <a:pPr algn="just">
              <a:lnSpc>
                <a:spcPct val="200000"/>
              </a:lnSpc>
              <a:buFont typeface="Arial" pitchFamily="34" charset="0"/>
              <a:buChar char="•"/>
            </a:pPr>
            <a:r>
              <a:rPr lang="en-US" sz="2000" b="1" smtClean="0">
                <a:effectLst>
                  <a:outerShdw blurRad="38100" dist="38100" dir="2700000" algn="tl">
                    <a:srgbClr val="FFFFFF"/>
                  </a:outerShdw>
                </a:effectLst>
                <a:latin typeface="+mj-lt"/>
              </a:rPr>
              <a:t>Better Designed, cleaner and more extensible code</a:t>
            </a:r>
          </a:p>
          <a:p>
            <a:pPr algn="just">
              <a:lnSpc>
                <a:spcPct val="200000"/>
              </a:lnSpc>
              <a:buFont typeface="Arial" pitchFamily="34" charset="0"/>
              <a:buChar char="•"/>
            </a:pPr>
            <a:r>
              <a:rPr lang="en-US" sz="2000" b="1" smtClean="0">
                <a:effectLst>
                  <a:outerShdw blurRad="38100" dist="38100" dir="2700000" algn="tl">
                    <a:srgbClr val="FFFFFF"/>
                  </a:outerShdw>
                </a:effectLst>
                <a:latin typeface="+mj-lt"/>
              </a:rPr>
              <a:t>Confidence to Refactor </a:t>
            </a:r>
          </a:p>
          <a:p>
            <a:pPr algn="just">
              <a:lnSpc>
                <a:spcPct val="200000"/>
              </a:lnSpc>
              <a:buFont typeface="Arial" pitchFamily="34" charset="0"/>
              <a:buChar char="•"/>
            </a:pPr>
            <a:r>
              <a:rPr lang="en-US" sz="2000" b="1" smtClean="0">
                <a:effectLst>
                  <a:outerShdw blurRad="38100" dist="38100" dir="2700000" algn="tl">
                    <a:srgbClr val="FFFFFF"/>
                  </a:outerShdw>
                </a:effectLst>
                <a:latin typeface="+mj-lt"/>
              </a:rPr>
              <a:t>Good for teamwork </a:t>
            </a:r>
          </a:p>
          <a:p>
            <a:pPr algn="just">
              <a:lnSpc>
                <a:spcPct val="200000"/>
              </a:lnSpc>
              <a:buFont typeface="Arial" pitchFamily="34" charset="0"/>
              <a:buChar char="•"/>
            </a:pPr>
            <a:r>
              <a:rPr lang="en-US" sz="2000" b="1" smtClean="0">
                <a:effectLst>
                  <a:outerShdw blurRad="38100" dist="38100" dir="2700000" algn="tl">
                    <a:srgbClr val="FFFFFF"/>
                  </a:outerShdw>
                </a:effectLst>
                <a:latin typeface="+mj-lt"/>
              </a:rPr>
              <a:t>Good for Developers</a:t>
            </a:r>
            <a:endParaRPr lang="en-US" sz="2000" smtClean="0">
              <a:effectLst>
                <a:outerShdw blurRad="38100" dist="38100" dir="2700000" algn="tl">
                  <a:srgbClr val="FFFFFF"/>
                </a:outerShdw>
              </a:effectLst>
              <a:latin typeface="+mj-lt"/>
            </a:endParaRPr>
          </a:p>
        </p:txBody>
      </p:sp>
    </p:spTree>
    <p:extLst>
      <p:ext uri="{BB962C8B-B14F-4D97-AF65-F5344CB8AC3E}">
        <p14:creationId xmlns="" xmlns:p14="http://schemas.microsoft.com/office/powerpoint/2010/main" val="4210470536"/>
      </p:ext>
    </p:extLst>
  </p:cSld>
  <p:clrMapOvr>
    <a:masterClrMapping/>
  </p:clrMapOvr>
  <p:transition/>
  <p:timing/>
</p:sld>
</file>

<file path=ppt/slides/slide8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148" name="Rectangle 2"/>
          <p:cNvSpPr>
            <a:spLocks noGrp="1" noChangeArrowheads="1"/>
          </p:cNvSpPr>
          <p:nvPr>
            <p:ph type="title"/>
          </p:nvPr>
        </p:nvSpPr>
        <p:spPr>
          <a:xfrm>
            <a:off x="685800" y="533400"/>
            <a:ext cx="7543800" cy="481670"/>
          </a:xfrm>
          <a:noFill/>
        </p:spPr>
        <p:txBody>
          <a:bodyPr vert="horz" wrap="square" lIns="47625" tIns="19050" rIns="47625" bIns="19050" rtlCol="0" anchor="t">
            <a:spAutoFit/>
          </a:bodyPr>
          <a:lstStyle/>
          <a:p>
            <a:r>
              <a:rPr lang="en-US" sz="3200" b="1" smtClean="0">
                <a:effectLst>
                  <a:outerShdw blurRad="38100" dist="38100" dir="2700000" algn="tl">
                    <a:srgbClr val="FFFFFF"/>
                  </a:outerShdw>
                </a:effectLst>
              </a:rPr>
              <a:t>Summary</a:t>
            </a:r>
            <a:endParaRPr lang="en-US" altLang="en-US" sz="3200" b="1"/>
          </a:p>
        </p:txBody>
      </p:sp>
      <p:sp>
        <p:nvSpPr>
          <p:cNvPr id="5" name="Slide Number Placeholder 4"/>
          <p:cNvSpPr>
            <a:spLocks noGrp="1"/>
          </p:cNvSpPr>
          <p:nvPr>
            <p:ph type="sldNum" sz="quarter" idx="11"/>
          </p:nvPr>
        </p:nvSpPr>
        <p:spPr/>
        <p:txBody>
          <a:bodyPr/>
          <a:lstStyle>
            <a:lvl1pPr>
              <a:defRPr sz="1800">
                <a:solidFill>
                  <a:schemeClr val="tx1"/>
                </a:solidFill>
                <a:latin typeface="Arial" pitchFamily="34" charset="0"/>
                <a:ea typeface="ＭＳ Ｐゴシック" panose="020b0600070205080204" pitchFamily="34" charset="-128"/>
              </a:defRPr>
            </a:lvl1pPr>
            <a:lvl2pPr marL="557213" indent="-214313">
              <a:defRPr sz="1800">
                <a:solidFill>
                  <a:schemeClr val="tx1"/>
                </a:solidFill>
                <a:latin typeface="Arial" pitchFamily="34" charset="0"/>
                <a:ea typeface="ＭＳ Ｐゴシック" panose="020b0600070205080204" pitchFamily="34" charset="-128"/>
              </a:defRPr>
            </a:lvl2pPr>
            <a:lvl3pPr marL="857250" indent="-171450">
              <a:defRPr sz="1800">
                <a:solidFill>
                  <a:schemeClr val="tx1"/>
                </a:solidFill>
                <a:latin typeface="Arial" pitchFamily="34" charset="0"/>
                <a:ea typeface="ＭＳ Ｐゴシック" panose="020b0600070205080204" pitchFamily="34" charset="-128"/>
              </a:defRPr>
            </a:lvl3pPr>
            <a:lvl4pPr marL="1200150" indent="-171450">
              <a:defRPr sz="1800">
                <a:solidFill>
                  <a:schemeClr val="tx1"/>
                </a:solidFill>
                <a:latin typeface="Arial" pitchFamily="34" charset="0"/>
                <a:ea typeface="ＭＳ Ｐゴシック" panose="020b0600070205080204" pitchFamily="34" charset="-128"/>
              </a:defRPr>
            </a:lvl4pPr>
            <a:lvl5pPr marL="1543050" indent="-171450">
              <a:defRPr sz="1800">
                <a:solidFill>
                  <a:schemeClr val="tx1"/>
                </a:solidFill>
                <a:latin typeface="Arial"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itchFamily="34" charset="0"/>
                <a:ea typeface="ＭＳ Ｐゴシック" panose="020b0600070205080204" pitchFamily="34" charset="-128"/>
              </a:defRPr>
            </a:lvl9pPr>
          </a:lstStyle>
          <a:p>
            <a:pPr defTabSz="685800"/>
            <a:fld id="{F53FDCAE-8D15-4A4F-90D9-3D0ADEE91CA8}" type="slidenum">
              <a:rPr lang="en-US" altLang="en-US" sz="750">
                <a:solidFill>
                  <a:prstClr val="black"/>
                </a:solidFill>
                <a:latin typeface="Helvetica" panose="020b0604020202020204" pitchFamily="34" charset="0"/>
              </a:rPr>
              <a:pPr defTabSz="685800"/>
              <a:t>84</a:t>
            </a:fld>
            <a:endParaRPr lang="en-US" altLang="en-US" sz="750">
              <a:solidFill>
                <a:prstClr val="black"/>
              </a:solidFill>
              <a:latin typeface="Helvetica" panose="020b0604020202020204" pitchFamily="34" charset="0"/>
            </a:endParaRPr>
          </a:p>
        </p:txBody>
      </p:sp>
      <p:sp>
        <p:nvSpPr>
          <p:cNvPr id="6" name="Content Placeholder 5"/>
          <p:cNvSpPr>
            <a:spLocks noGrp="1"/>
          </p:cNvSpPr>
          <p:nvPr>
            <p:ph idx="1"/>
          </p:nvPr>
        </p:nvSpPr>
        <p:spPr/>
        <p:txBody>
          <a:bodyPr/>
          <a:lstStyle/>
          <a:p>
            <a:r>
              <a:rPr lang="en-US" sz="2400" smtClean="0"/>
              <a:t>Test-driven development is a process of modifying the code in order to pass a test designed previously.</a:t>
            </a:r>
          </a:p>
          <a:p>
            <a:r>
              <a:rPr lang="en-US" sz="2400" smtClean="0"/>
              <a:t>It more emphasis on production code rather than test case design.</a:t>
            </a:r>
          </a:p>
          <a:p>
            <a:r>
              <a:rPr lang="en-US" sz="2400" smtClean="0"/>
              <a:t>In Software Engineering, It is sometimes known as "Test First Development."</a:t>
            </a:r>
          </a:p>
          <a:p>
            <a:r>
              <a:rPr lang="en-US" sz="2400" smtClean="0"/>
              <a:t>TDD includes refactoring a code i.e. changing/adding some amount of code to the existing code without affecting the behavior of the code.</a:t>
            </a:r>
          </a:p>
          <a:p>
            <a:r>
              <a:rPr lang="en-US" sz="2400" smtClean="0"/>
              <a:t>TDD when used, the code becomes clearer and simple to understand.</a:t>
            </a:r>
            <a:endParaRPr lang="en-US" sz="2400"/>
          </a:p>
        </p:txBody>
      </p:sp>
    </p:spTree>
    <p:extLst>
      <p:ext uri="{BB962C8B-B14F-4D97-AF65-F5344CB8AC3E}">
        <p14:creationId xmlns="" xmlns:p14="http://schemas.microsoft.com/office/powerpoint/2010/main" val="2235962040"/>
      </p:ext>
    </p:extLst>
  </p:cSld>
  <p:clrMapOvr>
    <a:masterClrMapping/>
  </p:clrMapOvr>
  <p:transition/>
  <p:timing/>
</p:sld>
</file>

<file path=ppt/slides/slide8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Questions</a:t>
            </a:r>
            <a:endParaRPr lang="en-US"/>
          </a:p>
        </p:txBody>
      </p:sp>
      <p:sp>
        <p:nvSpPr>
          <p:cNvPr id="3" name="Content Placeholder 2"/>
          <p:cNvSpPr>
            <a:spLocks noGrp="1"/>
          </p:cNvSpPr>
          <p:nvPr>
            <p:ph idx="1"/>
          </p:nvPr>
        </p:nvSpPr>
        <p:spPr>
          <a:xfrm>
            <a:off x="533400" y="1676400"/>
            <a:ext cx="7886700" cy="3733800"/>
          </a:xfrm>
        </p:spPr>
        <p:txBody>
          <a:bodyPr/>
          <a:lstStyle/>
          <a:p>
            <a:pPr marL="457200" indent="-457200">
              <a:buAutoNum type="arabicPeriod"/>
            </a:pPr>
            <a:r>
              <a:rPr lang="en-US" sz="2400" smtClean="0"/>
              <a:t>Distinguish Test Driven Development (TDD) Vs. Agile Model Driven Development (AMDD)</a:t>
            </a:r>
          </a:p>
          <a:p>
            <a:pPr marL="457200" indent="-457200">
              <a:buAutoNum type="arabicPeriod"/>
            </a:pPr>
            <a:r>
              <a:rPr lang="en-US" sz="2400" smtClean="0"/>
              <a:t>Explain any two scenarios of TDD with an Example</a:t>
            </a:r>
          </a:p>
          <a:p>
            <a:pPr marL="457200" indent="-457200">
              <a:buAutoNum type="arabicPeriod"/>
            </a:pPr>
            <a:r>
              <a:rPr lang="en-US" sz="2400" smtClean="0"/>
              <a:t>Distinguish TDD Vs. Traditional Testing</a:t>
            </a:r>
          </a:p>
          <a:p>
            <a:pPr marL="457200" indent="-457200">
              <a:buAutoNum type="arabicPeriod"/>
            </a:pPr>
            <a:r>
              <a:rPr lang="en-US" sz="2400" smtClean="0"/>
              <a:t>List out the advantages of TDD</a:t>
            </a:r>
            <a:endParaRPr lang="en-US" altLang="en-US" sz="2400" smtClean="0"/>
          </a:p>
        </p:txBody>
      </p:sp>
    </p:spTree>
  </p:cSld>
  <p:clrMapOvr>
    <a:masterClrMapping/>
  </p:clrMapOvr>
  <p:transition/>
  <p:timing/>
</p:sld>
</file>

<file path=ppt/slides/slide8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Content Placeholder 2"/>
          <p:cNvSpPr txBox="1"/>
          <p:nvPr/>
        </p:nvSpPr>
        <p:spPr bwMode="auto">
          <a:xfrm>
            <a:off x="609600" y="609600"/>
            <a:ext cx="7886700" cy="5257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defRPr lang="en-US"/>
            </a:defPPr>
          </a:lstStyle>
          <a:p>
            <a:pPr algn="ctr" fontAlgn="base">
              <a:lnSpc>
                <a:spcPct val="200000"/>
              </a:lnSpc>
              <a:spcBef>
                <a:spcPts val="1000"/>
              </a:spcBef>
              <a:spcAft>
                <a:spcPct val="0"/>
              </a:spcAft>
              <a:defRPr/>
            </a:pPr>
            <a:r>
              <a:rPr lang="en-US" sz="3600" b="1" smtClean="0">
                <a:solidFill>
                  <a:srgbClr val="FF0000"/>
                </a:solidFill>
                <a:latin typeface="Arial" pitchFamily="34" charset="0"/>
                <a:cs typeface="Arial" pitchFamily="34" charset="0"/>
              </a:rPr>
              <a:t>19CS2211 - Software Engineering</a:t>
            </a:r>
          </a:p>
          <a:p>
            <a:pPr algn="ctr" fontAlgn="base">
              <a:spcBef>
                <a:spcPts val="1000"/>
              </a:spcBef>
              <a:spcAft>
                <a:spcPct val="0"/>
              </a:spcAft>
              <a:defRPr/>
            </a:pPr>
            <a:r>
              <a:rPr lang="en-US" sz="3600" b="1" smtClean="0">
                <a:solidFill>
                  <a:srgbClr val="002060"/>
                </a:solidFill>
                <a:latin typeface="Arial" pitchFamily="34" charset="0"/>
                <a:cs typeface="Arial" pitchFamily="34" charset="0"/>
              </a:rPr>
              <a:t> </a:t>
            </a:r>
            <a:r>
              <a:rPr lang="en-IN" sz="3600" b="1" smtClean="0"/>
              <a:t>White-Box Testing,  </a:t>
            </a:r>
          </a:p>
          <a:p>
            <a:pPr algn="ctr" fontAlgn="base">
              <a:spcBef>
                <a:spcPts val="1000"/>
              </a:spcBef>
              <a:spcAft>
                <a:spcPct val="0"/>
              </a:spcAft>
              <a:defRPr/>
            </a:pPr>
            <a:r>
              <a:rPr lang="en-IN" sz="3600" b="1" smtClean="0"/>
              <a:t>Validation Testing, System Testing</a:t>
            </a:r>
            <a:endParaRPr lang="en-US" sz="3600" b="1">
              <a:solidFill>
                <a:srgbClr val="002060"/>
              </a:solidFill>
              <a:latin typeface="Arial" pitchFamily="34" charset="0"/>
              <a:cs typeface="Arial" pitchFamily="34" charset="0"/>
            </a:endParaRPr>
          </a:p>
          <a:p>
            <a:pPr marL="0" marR="0" lvl="0" indent="0" algn="ctr" defTabSz="914400" rtl="0" eaLnBrk="1" fontAlgn="base" latinLnBrk="0" hangingPunct="1">
              <a:lnSpc>
                <a:spcPct val="90000"/>
              </a:lnSpc>
              <a:spcBef>
                <a:spcPts val="1000"/>
              </a:spcBef>
              <a:spcAft>
                <a:spcPct val="0"/>
              </a:spcAft>
              <a:buClrTx/>
              <a:buSzTx/>
              <a:buFont typeface="Arial" pitchFamily="34" charset="0"/>
              <a:buNone/>
              <a:defRPr/>
            </a:pPr>
            <a:endParaRPr kumimoji="0" lang="en-US" sz="4400" i="0" u="none" strike="noStrike" kern="1200" cap="none" spc="0" normalizeH="0" noProof="0" smtClean="0">
              <a:ln>
                <a:noFill/>
              </a:ln>
              <a:effectLst/>
              <a:uLnTx/>
              <a:uFillTx/>
              <a:ea typeface="+mn-ea"/>
              <a:cs typeface="Times New Roman" pitchFamily="18" charset="0"/>
            </a:endParaRPr>
          </a:p>
        </p:txBody>
      </p:sp>
      <p:pic>
        <p:nvPicPr>
          <p:cNvPr id="1026" name="Picture 2"/>
          <p:cNvPicPr>
            <a:picLocks noChangeAspect="1" noChangeArrowheads="1"/>
          </p:cNvPicPr>
          <p:nvPr/>
        </p:nvPicPr>
        <p:blipFill>
          <a:blip r:embed="rId3"/>
          <a:stretch>
            <a:fillRect/>
          </a:stretch>
        </p:blipFill>
        <p:spPr bwMode="auto">
          <a:xfrm>
            <a:off x="2514600" y="5257800"/>
            <a:ext cx="4191000" cy="1014770"/>
          </a:xfrm>
          <a:prstGeom prst="rect">
            <a:avLst/>
          </a:prstGeom>
          <a:ln>
            <a:solidFill>
              <a:srgbClr val="FF3300"/>
            </a:solidFill>
          </a:ln>
          <a:effectLst>
            <a:outerShdw blurRad="292100" dist="139700" dir="2700000" algn="tl" rotWithShape="0">
              <a:srgbClr val="333333">
                <a:alpha val="65000"/>
              </a:srgbClr>
            </a:outerShdw>
          </a:effectLst>
        </p:spPr>
      </p:pic>
      <p:sp>
        <p:nvSpPr>
          <p:cNvPr id="5" name="Rounded Rectangle 4"/>
          <p:cNvSpPr/>
          <p:nvPr/>
        </p:nvSpPr>
        <p:spPr>
          <a:xfrm>
            <a:off x="2514600" y="3583578"/>
            <a:ext cx="3962400" cy="914400"/>
          </a:xfrm>
          <a:prstGeom prst="roundRect">
            <a:avLst/>
          </a:prstGeom>
          <a:solidFill>
            <a:srgbClr val="00B0F0"/>
          </a:solidFill>
          <a:effectLst>
            <a:glow rad="101600">
              <a:schemeClr val="accent1">
                <a:satMod val="175000"/>
                <a:alpha val="40000"/>
              </a:schemeClr>
            </a:glow>
            <a:innerShdw blurRad="63500" dist="50800" dir="13500000">
              <a:prstClr val="black">
                <a:alpha val="50000"/>
              </a:prstClr>
            </a:innerShdw>
            <a:reflection blurRad="6350" stA="50000" endA="300" endPos="38500" dist="50800" dir="5400000" sy="-100000" algn="bl" rotWithShape="0"/>
          </a:effectLst>
          <a:scene3d>
            <a:camera prst="isometricOffAxis1Right"/>
            <a:lightRig rig="threePt" dir="t"/>
          </a:scene3d>
        </p:spPr>
        <p:style>
          <a:lnRef idx="3">
            <a:schemeClr val="lt1"/>
          </a:lnRef>
          <a:fillRef idx="1">
            <a:schemeClr val="accent2"/>
          </a:fillRef>
          <a:effectRef idx="1">
            <a:schemeClr val="accent2"/>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4000" b="1" smtClean="0">
                <a:latin typeface="Arial" pitchFamily="34" charset="0"/>
                <a:cs typeface="Arial" pitchFamily="34" charset="0"/>
              </a:rPr>
              <a:t>Session 22</a:t>
            </a:r>
            <a:endParaRPr lang="en-US" sz="4000" b="1">
              <a:latin typeface="Arial" pitchFamily="34" charset="0"/>
              <a:cs typeface="Arial" pitchFamily="34" charset="0"/>
            </a:endParaRPr>
          </a:p>
        </p:txBody>
      </p:sp>
    </p:spTree>
  </p:cSld>
  <p:clrMapOvr>
    <a:masterClrMapping/>
  </p:clrMapOvr>
  <p:transition/>
  <p:timing/>
</p:sld>
</file>

<file path=ppt/slides/slide8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274638"/>
            <a:ext cx="8229600" cy="868362"/>
          </a:xfrm>
        </p:spPr>
        <p:txBody>
          <a:bodyPr/>
          <a:lstStyle/>
          <a:p>
            <a:r>
              <a:rPr lang="en-US" smtClean="0">
                <a:solidFill>
                  <a:srgbClr val="002060"/>
                </a:solidFill>
              </a:rPr>
              <a:t>White-box Testing</a:t>
            </a:r>
            <a:endParaRPr lang="en-US">
              <a:solidFill>
                <a:srgbClr val="002060"/>
              </a:solidFill>
            </a:endParaRPr>
          </a:p>
        </p:txBody>
      </p:sp>
      <p:sp>
        <p:nvSpPr>
          <p:cNvPr id="3" name="Content Placeholder 2"/>
          <p:cNvSpPr>
            <a:spLocks noGrp="1"/>
          </p:cNvSpPr>
          <p:nvPr>
            <p:ph idx="1"/>
          </p:nvPr>
        </p:nvSpPr>
        <p:spPr>
          <a:xfrm>
            <a:off x="457200" y="1066800"/>
            <a:ext cx="8229600" cy="5059363"/>
          </a:xfrm>
        </p:spPr>
        <p:txBody>
          <a:bodyPr>
            <a:normAutofit/>
          </a:bodyPr>
          <a:lstStyle/>
          <a:p>
            <a:r>
              <a:rPr lang="en-US" smtClean="0"/>
              <a:t>Called </a:t>
            </a:r>
            <a:r>
              <a:rPr lang="en-US" smtClean="0">
                <a:solidFill>
                  <a:srgbClr val="FF0000"/>
                </a:solidFill>
              </a:rPr>
              <a:t>glass-box testing</a:t>
            </a:r>
          </a:p>
          <a:p>
            <a:r>
              <a:rPr lang="en-US" smtClean="0"/>
              <a:t>Used in control structure</a:t>
            </a:r>
          </a:p>
          <a:p>
            <a:pPr marL="914400" lvl="1" indent="-514350"/>
            <a:r>
              <a:rPr lang="en-US" smtClean="0"/>
              <a:t>guarantee that all </a:t>
            </a:r>
            <a:r>
              <a:rPr lang="en-US" b="1" smtClean="0">
                <a:solidFill>
                  <a:srgbClr val="FF0000"/>
                </a:solidFill>
              </a:rPr>
              <a:t>independent paths</a:t>
            </a:r>
            <a:r>
              <a:rPr lang="en-US" smtClean="0">
                <a:solidFill>
                  <a:srgbClr val="FF0000"/>
                </a:solidFill>
              </a:rPr>
              <a:t> </a:t>
            </a:r>
            <a:r>
              <a:rPr lang="en-US" smtClean="0"/>
              <a:t>within a module have been exercised at least once</a:t>
            </a:r>
          </a:p>
          <a:p>
            <a:pPr marL="914400" lvl="1" indent="-514350"/>
            <a:r>
              <a:rPr lang="en-US" smtClean="0"/>
              <a:t>exercise all </a:t>
            </a:r>
            <a:r>
              <a:rPr lang="en-US" b="1" smtClean="0">
                <a:solidFill>
                  <a:srgbClr val="FF0000"/>
                </a:solidFill>
              </a:rPr>
              <a:t>logical decisions </a:t>
            </a:r>
            <a:r>
              <a:rPr lang="en-US" smtClean="0"/>
              <a:t>on their true and false sides</a:t>
            </a:r>
          </a:p>
          <a:p>
            <a:pPr marL="914400" lvl="1" indent="-514350"/>
            <a:r>
              <a:rPr lang="en-US" smtClean="0"/>
              <a:t>execute </a:t>
            </a:r>
            <a:r>
              <a:rPr lang="en-US" b="1" smtClean="0">
                <a:solidFill>
                  <a:srgbClr val="FF0000"/>
                </a:solidFill>
              </a:rPr>
              <a:t>all loops at their boundaries</a:t>
            </a:r>
            <a:r>
              <a:rPr lang="en-US" smtClean="0">
                <a:solidFill>
                  <a:srgbClr val="FF0000"/>
                </a:solidFill>
              </a:rPr>
              <a:t> </a:t>
            </a:r>
            <a:r>
              <a:rPr lang="en-US" smtClean="0"/>
              <a:t>and within  their operational bounds</a:t>
            </a:r>
          </a:p>
          <a:p>
            <a:pPr marL="914400" lvl="1" indent="-514350"/>
            <a:r>
              <a:rPr lang="en-US" smtClean="0"/>
              <a:t>exercise </a:t>
            </a:r>
            <a:r>
              <a:rPr lang="en-US" b="1" smtClean="0">
                <a:solidFill>
                  <a:srgbClr val="FF0000"/>
                </a:solidFill>
              </a:rPr>
              <a:t>internal data structures</a:t>
            </a:r>
            <a:r>
              <a:rPr lang="en-US" smtClean="0">
                <a:solidFill>
                  <a:srgbClr val="FF0000"/>
                </a:solidFill>
              </a:rPr>
              <a:t> </a:t>
            </a:r>
            <a:r>
              <a:rPr lang="en-US" smtClean="0"/>
              <a:t>to ensure their   validity</a:t>
            </a:r>
          </a:p>
        </p:txBody>
      </p:sp>
      <p:sp>
        <p:nvSpPr>
          <p:cNvPr id="5" name="Slide Number Placeholder 4"/>
          <p:cNvSpPr>
            <a:spLocks noGrp="1"/>
          </p:cNvSpPr>
          <p:nvPr>
            <p:ph type="sldNum" sz="quarter" idx="12"/>
          </p:nvPr>
        </p:nvSpPr>
        <p:spPr/>
        <p:txBody>
          <a:bodyPr/>
          <a:lstStyle/>
          <a:p>
            <a:fld id="{F8D25365-5F6A-452D-93C0-F7A4ED28E52B}" type="slidenum">
              <a:rPr lang="en-US" smtClean="0"/>
              <a:t>87</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8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Content Placeholder 2"/>
          <p:cNvSpPr>
            <a:spLocks noGrp="1"/>
          </p:cNvSpPr>
          <p:nvPr>
            <p:ph idx="1"/>
          </p:nvPr>
        </p:nvSpPr>
        <p:spPr>
          <a:xfrm>
            <a:off x="628650" y="1929009"/>
            <a:ext cx="7886700" cy="4247955"/>
          </a:xfrm>
        </p:spPr>
        <p:txBody>
          <a:bodyPr/>
          <a:lstStyle/>
          <a:p>
            <a:pPr algn="just"/>
            <a:r>
              <a:rPr lang="en-IN" smtClean="0"/>
              <a:t>Basis path testing</a:t>
            </a:r>
          </a:p>
          <a:p>
            <a:pPr algn="just"/>
            <a:r>
              <a:rPr lang="en-IN" smtClean="0"/>
              <a:t>Flow Graph Notation</a:t>
            </a:r>
          </a:p>
          <a:p>
            <a:pPr algn="just"/>
            <a:r>
              <a:rPr lang="en-IN" smtClean="0"/>
              <a:t>Independent program paths</a:t>
            </a:r>
          </a:p>
          <a:p>
            <a:pPr algn="just"/>
            <a:r>
              <a:rPr lang="en-IN" smtClean="0"/>
              <a:t>Deriving Basis sets and test cases</a:t>
            </a:r>
          </a:p>
          <a:p>
            <a:pPr algn="just"/>
            <a:r>
              <a:rPr lang="en-IN" smtClean="0"/>
              <a:t>Graph Matrices</a:t>
            </a:r>
          </a:p>
          <a:p>
            <a:endParaRPr lang="en-IN"/>
          </a:p>
        </p:txBody>
      </p:sp>
      <p:sp>
        <p:nvSpPr>
          <p:cNvPr id="4" name="Rectangle 2">
            <a:extLst>
              <a:ext uri="{FF2B5EF4-FFF2-40B4-BE49-F238E27FC236}">
                <a16:creationId xmlns:a16="http://schemas.microsoft.com/office/drawing/2014/main" xmlns="" id="{943D8946-4C36-44AB-949C-B8D91A055967}"/>
              </a:ext>
            </a:extLst>
          </p:cNvPr>
          <p:cNvSpPr>
            <a:spLocks noGrp="1" noChangeArrowheads="1"/>
          </p:cNvSpPr>
          <p:nvPr>
            <p:ph type="title"/>
          </p:nvPr>
        </p:nvSpPr>
        <p:spPr>
          <a:xfrm>
            <a:off x="628650" y="365126"/>
            <a:ext cx="7886700" cy="1325563"/>
          </a:xfrm>
        </p:spPr>
        <p:txBody>
          <a:bodyPr/>
          <a:lstStyle/>
          <a:p>
            <a:pPr eaLnBrk="1" hangingPunct="1"/>
            <a:r>
              <a:rPr lang="en-US" altLang="en-US" b="1">
                <a:solidFill>
                  <a:srgbClr val="FFC000"/>
                </a:solidFill>
              </a:rPr>
              <a:t>White-box Testing</a:t>
            </a:r>
          </a:p>
        </p:txBody>
      </p:sp>
    </p:spTree>
    <p:extLst>
      <p:ext uri="{BB962C8B-B14F-4D97-AF65-F5344CB8AC3E}">
        <p14:creationId xmlns:p14="http://schemas.microsoft.com/office/powerpoint/2010/main" xmlns="" val="3320405357"/>
      </p:ext>
    </p:extLst>
  </p:cSld>
  <p:clrMapOvr>
    <a:masterClrMapping/>
  </p:clrMapOvr>
  <p:transition/>
  <p:timing/>
</p:sld>
</file>

<file path=ppt/slides/slide8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5363" name="Rectangle 2">
            <a:extLst>
              <a:ext uri="{FF2B5EF4-FFF2-40B4-BE49-F238E27FC236}">
                <a16:creationId xmlns:a16="http://schemas.microsoft.com/office/drawing/2014/main" xmlns="" id="{591640BF-E49A-42B9-A3DB-C9A41B74E9EC}"/>
              </a:ext>
            </a:extLst>
          </p:cNvPr>
          <p:cNvSpPr>
            <a:spLocks noGrp="1" noChangeArrowheads="1"/>
          </p:cNvSpPr>
          <p:nvPr>
            <p:ph type="title"/>
          </p:nvPr>
        </p:nvSpPr>
        <p:spPr>
          <a:xfrm>
            <a:off x="620038" y="228600"/>
            <a:ext cx="7863214" cy="1143000"/>
          </a:xfrm>
        </p:spPr>
        <p:txBody>
          <a:bodyPr/>
          <a:lstStyle/>
          <a:p>
            <a:pPr eaLnBrk="1" hangingPunct="1"/>
            <a:r>
              <a:rPr lang="en-US" altLang="en-US"/>
              <a:t>Basis Path Testing</a:t>
            </a:r>
          </a:p>
        </p:txBody>
      </p:sp>
      <p:sp>
        <p:nvSpPr>
          <p:cNvPr id="15364" name="Rectangle 3">
            <a:extLst>
              <a:ext uri="{FF2B5EF4-FFF2-40B4-BE49-F238E27FC236}">
                <a16:creationId xmlns:a16="http://schemas.microsoft.com/office/drawing/2014/main" xmlns="" id="{0C4B022C-8A1A-4DD3-95C8-470D2B73626B}"/>
              </a:ext>
            </a:extLst>
          </p:cNvPr>
          <p:cNvSpPr>
            <a:spLocks noGrp="1" noChangeArrowheads="1"/>
          </p:cNvSpPr>
          <p:nvPr>
            <p:ph idx="1"/>
          </p:nvPr>
        </p:nvSpPr>
        <p:spPr>
          <a:xfrm>
            <a:off x="328808" y="1828800"/>
            <a:ext cx="8332940" cy="4114800"/>
          </a:xfrm>
        </p:spPr>
        <p:txBody>
          <a:bodyPr>
            <a:normAutofit fontScale="92500" lnSpcReduction="10000"/>
          </a:bodyPr>
          <a:lstStyle/>
          <a:p>
            <a:pPr algn="just" eaLnBrk="1" hangingPunct="1"/>
            <a:r>
              <a:rPr lang="en-US" altLang="en-US"/>
              <a:t>White-box testing technique proposed by </a:t>
            </a:r>
            <a:r>
              <a:rPr lang="en-US" altLang="en-US">
                <a:solidFill>
                  <a:srgbClr val="FF0000"/>
                </a:solidFill>
              </a:rPr>
              <a:t>Tom McCabe</a:t>
            </a:r>
          </a:p>
          <a:p>
            <a:pPr algn="just" eaLnBrk="1" hangingPunct="1"/>
            <a:r>
              <a:rPr lang="en-US" altLang="en-US"/>
              <a:t>Enables the test case designer to derive a </a:t>
            </a:r>
            <a:r>
              <a:rPr lang="en-US" altLang="en-US">
                <a:solidFill>
                  <a:srgbClr val="FF0000"/>
                </a:solidFill>
              </a:rPr>
              <a:t>logical complexity measure of a procedural </a:t>
            </a:r>
            <a:r>
              <a:rPr lang="en-US" altLang="en-US" smtClean="0">
                <a:solidFill>
                  <a:srgbClr val="FF0000"/>
                </a:solidFill>
              </a:rPr>
              <a:t>design.</a:t>
            </a:r>
            <a:endParaRPr lang="en-US" altLang="en-US">
              <a:solidFill>
                <a:srgbClr val="FF0000"/>
              </a:solidFill>
            </a:endParaRPr>
          </a:p>
          <a:p>
            <a:pPr algn="just" eaLnBrk="1" hangingPunct="1"/>
            <a:r>
              <a:rPr lang="en-US" altLang="en-US"/>
              <a:t>Uses this measure as a guide for defining a </a:t>
            </a:r>
            <a:r>
              <a:rPr lang="en-US" altLang="en-US">
                <a:solidFill>
                  <a:srgbClr val="FF0000"/>
                </a:solidFill>
              </a:rPr>
              <a:t>basis set of execution paths</a:t>
            </a:r>
          </a:p>
          <a:p>
            <a:pPr algn="just" eaLnBrk="1" hangingPunct="1"/>
            <a:r>
              <a:rPr lang="en-US" altLang="en-US"/>
              <a:t>Test cases derived to exercise the basis set are </a:t>
            </a:r>
            <a:r>
              <a:rPr lang="en-US" altLang="en-US">
                <a:solidFill>
                  <a:srgbClr val="FF0000"/>
                </a:solidFill>
              </a:rPr>
              <a:t>guaranteed to execute </a:t>
            </a:r>
            <a:r>
              <a:rPr lang="en-US" altLang="en-US" u="sng">
                <a:solidFill>
                  <a:srgbClr val="FF0000"/>
                </a:solidFill>
              </a:rPr>
              <a:t>every statement</a:t>
            </a:r>
            <a:r>
              <a:rPr lang="en-US" altLang="en-US">
                <a:solidFill>
                  <a:srgbClr val="FF0000"/>
                </a:solidFill>
              </a:rPr>
              <a:t> in the program </a:t>
            </a:r>
            <a:r>
              <a:rPr lang="en-US" altLang="en-US" u="sng">
                <a:solidFill>
                  <a:srgbClr val="FF0000"/>
                </a:solidFill>
              </a:rPr>
              <a:t>at least one time</a:t>
            </a:r>
            <a:r>
              <a:rPr lang="en-US" altLang="en-US">
                <a:solidFill>
                  <a:srgbClr val="FF0000"/>
                </a:solidFill>
              </a:rPr>
              <a:t> during testing</a:t>
            </a:r>
          </a:p>
        </p:txBody>
      </p:sp>
      <p:sp>
        <p:nvSpPr>
          <p:cNvPr id="15362" name="Slide Number Placeholder 5">
            <a:extLst>
              <a:ext uri="{FF2B5EF4-FFF2-40B4-BE49-F238E27FC236}">
                <a16:creationId xmlns:a16="http://schemas.microsoft.com/office/drawing/2014/main" xmlns="" id="{12A05C8F-B4FE-44C1-9EC8-653599C37205}"/>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fontAlgn="base">
              <a:spcBef>
                <a:spcPct val="0"/>
              </a:spcBef>
              <a:spcAft>
                <a:spcPct val="0"/>
              </a:spcAft>
              <a:buNone/>
            </a:pPr>
            <a:fld id="{F0F28D06-C856-4F65-A0E5-9D77600DBB45}" type="slidenum">
              <a:rPr lang="en-US" altLang="en-US" sz="1400">
                <a:solidFill>
                  <a:srgbClr val="000000"/>
                </a:solidFill>
              </a:rPr>
              <a:pPr fontAlgn="base">
                <a:spcBef>
                  <a:spcPct val="0"/>
                </a:spcBef>
                <a:spcAft>
                  <a:spcPct val="0"/>
                </a:spcAft>
                <a:buNone/>
              </a:pPr>
              <a:t>89</a:t>
            </a:fld>
            <a:endParaRPr lang="en-US" altLang="en-US" sz="1400">
              <a:solidFill>
                <a:srgbClr val="000000"/>
              </a:solidFill>
            </a:endParaRP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457200" y="0"/>
            <a:ext cx="8229600" cy="715962"/>
          </a:xfrm>
        </p:spPr>
        <p:txBody>
          <a:bodyPr>
            <a:normAutofit fontScale="90000"/>
          </a:bodyPr>
          <a:lstStyle/>
          <a:p>
            <a:r>
              <a:rPr lang="en-US" smtClean="0">
                <a:solidFill>
                  <a:srgbClr val="002060"/>
                </a:solidFill>
              </a:rPr>
              <a:t>Strategic Issues</a:t>
            </a:r>
            <a:endParaRPr lang="en-US">
              <a:solidFill>
                <a:srgbClr val="002060"/>
              </a:solidFill>
            </a:endParaRPr>
          </a:p>
        </p:txBody>
      </p:sp>
      <p:sp>
        <p:nvSpPr>
          <p:cNvPr id="3" name="Content Placeholder 2"/>
          <p:cNvSpPr>
            <a:spLocks noGrp="1"/>
          </p:cNvSpPr>
          <p:nvPr>
            <p:ph idx="1"/>
          </p:nvPr>
        </p:nvSpPr>
        <p:spPr>
          <a:xfrm>
            <a:off x="457200" y="762000"/>
            <a:ext cx="8229600" cy="5867400"/>
          </a:xfrm>
        </p:spPr>
        <p:txBody>
          <a:bodyPr>
            <a:normAutofit fontScale="77500" lnSpcReduction="20000"/>
          </a:bodyPr>
          <a:lstStyle/>
          <a:p>
            <a:pPr>
              <a:lnSpc>
                <a:spcPct val="120000"/>
              </a:lnSpc>
            </a:pPr>
            <a:r>
              <a:rPr lang="en-US" smtClean="0"/>
              <a:t>Specify product requirements in a quantifiable manner long before testing commences. </a:t>
            </a:r>
          </a:p>
          <a:p>
            <a:pPr>
              <a:lnSpc>
                <a:spcPct val="120000"/>
              </a:lnSpc>
            </a:pPr>
            <a:r>
              <a:rPr lang="en-US" smtClean="0"/>
              <a:t>State testing objectives explicitly. </a:t>
            </a:r>
          </a:p>
          <a:p>
            <a:pPr>
              <a:lnSpc>
                <a:spcPct val="120000"/>
              </a:lnSpc>
            </a:pPr>
            <a:r>
              <a:rPr lang="en-US" smtClean="0"/>
              <a:t>Understand the users of the software and develop a profile for each user category.</a:t>
            </a:r>
          </a:p>
          <a:p>
            <a:pPr>
              <a:lnSpc>
                <a:spcPct val="120000"/>
              </a:lnSpc>
            </a:pPr>
            <a:r>
              <a:rPr lang="en-US" smtClean="0"/>
              <a:t>Develop a testing plan that emphasizes “rapid cycle testing.”</a:t>
            </a:r>
          </a:p>
          <a:p>
            <a:pPr>
              <a:lnSpc>
                <a:spcPct val="120000"/>
              </a:lnSpc>
            </a:pPr>
            <a:r>
              <a:rPr lang="en-US" smtClean="0"/>
              <a:t>Build “robust” software that is designed to test itself.</a:t>
            </a:r>
          </a:p>
          <a:p>
            <a:pPr>
              <a:lnSpc>
                <a:spcPct val="120000"/>
              </a:lnSpc>
            </a:pPr>
            <a:r>
              <a:rPr lang="en-US" smtClean="0"/>
              <a:t>Use effective technical reviews as a filter prior to testing.</a:t>
            </a:r>
          </a:p>
          <a:p>
            <a:pPr>
              <a:lnSpc>
                <a:spcPct val="120000"/>
              </a:lnSpc>
            </a:pPr>
            <a:r>
              <a:rPr lang="en-US" smtClean="0"/>
              <a:t>Conduct technical reviews to assess the test strategy and test cases themselves. </a:t>
            </a:r>
          </a:p>
          <a:p>
            <a:pPr>
              <a:lnSpc>
                <a:spcPct val="120000"/>
              </a:lnSpc>
            </a:pPr>
            <a:r>
              <a:rPr lang="en-US" smtClean="0"/>
              <a:t>Develop a continuous improvement approach for the testing process.</a:t>
            </a:r>
            <a:endParaRPr lang="en-US" altLang="en-US" smtClean="0"/>
          </a:p>
          <a:p>
            <a:endParaRPr lang="en-US"/>
          </a:p>
        </p:txBody>
      </p:sp>
      <p:sp>
        <p:nvSpPr>
          <p:cNvPr id="5" name="Slide Number Placeholder 4"/>
          <p:cNvSpPr>
            <a:spLocks noGrp="1"/>
          </p:cNvSpPr>
          <p:nvPr>
            <p:ph type="sldNum" sz="quarter" idx="12"/>
          </p:nvPr>
        </p:nvSpPr>
        <p:spPr/>
        <p:txBody>
          <a:bodyPr/>
          <a:lstStyle/>
          <a:p>
            <a:fld id="{F8D25365-5F6A-452D-93C0-F7A4ED28E52B}" type="slidenum">
              <a:rPr lang="en-US" smtClean="0"/>
              <a:t>9</a:t>
            </a:fld>
            <a:endParaRPr lang="en-US"/>
          </a:p>
        </p:txBody>
      </p:sp>
      <p:pic>
        <p:nvPicPr>
          <p:cNvPr id="6" name="Picture 2"/>
          <p:cNvPicPr>
            <a:picLocks noChangeAspect="1" noChangeArrowheads="1"/>
          </p:cNvPicPr>
          <p:nvPr/>
        </p:nvPicPr>
        <p:blipFill>
          <a:blip r:embed="rId2"/>
          <a:stretch>
            <a:fillRect/>
          </a:stretch>
        </p:blipFill>
        <p:spPr bwMode="auto">
          <a:xfrm>
            <a:off x="8258175" y="0"/>
            <a:ext cx="885825" cy="838200"/>
          </a:xfrm>
          <a:prstGeom prst="rect">
            <a:avLst/>
          </a:prstGeom>
          <a:noFill/>
          <a:ln w="9525">
            <a:noFill/>
            <a:miter lim="800000"/>
          </a:ln>
          <a:effectLst/>
        </p:spPr>
      </p:pic>
    </p:spTree>
  </p:cSld>
  <p:clrMapOvr>
    <a:masterClrMapping/>
  </p:clrMapOvr>
  <p:transition/>
  <p:timing/>
</p:sld>
</file>

<file path=ppt/slides/slide90.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6387" name="Rectangle 2">
            <a:extLst>
              <a:ext uri="{FF2B5EF4-FFF2-40B4-BE49-F238E27FC236}">
                <a16:creationId xmlns:a16="http://schemas.microsoft.com/office/drawing/2014/main" xmlns="" id="{8201F73F-FCCB-442C-A05E-7BA3BAC0CCD3}"/>
              </a:ext>
            </a:extLst>
          </p:cNvPr>
          <p:cNvSpPr>
            <a:spLocks noGrp="1" noChangeArrowheads="1"/>
          </p:cNvSpPr>
          <p:nvPr>
            <p:ph type="title"/>
          </p:nvPr>
        </p:nvSpPr>
        <p:spPr>
          <a:xfrm>
            <a:off x="977031" y="216074"/>
            <a:ext cx="6519014" cy="1143000"/>
          </a:xfrm>
        </p:spPr>
        <p:txBody>
          <a:bodyPr/>
          <a:lstStyle/>
          <a:p>
            <a:pPr eaLnBrk="1" hangingPunct="1"/>
            <a:r>
              <a:rPr lang="en-US" altLang="en-US">
                <a:solidFill>
                  <a:srgbClr val="FF0000"/>
                </a:solidFill>
              </a:rPr>
              <a:t>Flow Graph Notation</a:t>
            </a:r>
          </a:p>
        </p:txBody>
      </p:sp>
      <p:sp>
        <p:nvSpPr>
          <p:cNvPr id="16388" name="Rectangle 3">
            <a:extLst>
              <a:ext uri="{FF2B5EF4-FFF2-40B4-BE49-F238E27FC236}">
                <a16:creationId xmlns:a16="http://schemas.microsoft.com/office/drawing/2014/main" xmlns="" id="{C5A25F16-5398-4D20-94C7-8138D70483F3}"/>
              </a:ext>
            </a:extLst>
          </p:cNvPr>
          <p:cNvSpPr>
            <a:spLocks noGrp="1" noChangeArrowheads="1"/>
          </p:cNvSpPr>
          <p:nvPr>
            <p:ph idx="1"/>
          </p:nvPr>
        </p:nvSpPr>
        <p:spPr>
          <a:xfrm>
            <a:off x="469726" y="1215026"/>
            <a:ext cx="7975948" cy="5260931"/>
          </a:xfrm>
        </p:spPr>
        <p:txBody>
          <a:bodyPr>
            <a:normAutofit lnSpcReduction="10000"/>
          </a:bodyPr>
          <a:lstStyle/>
          <a:p>
            <a:pPr eaLnBrk="1" hangingPunct="1">
              <a:lnSpc>
                <a:spcPct val="90000"/>
              </a:lnSpc>
            </a:pPr>
            <a:r>
              <a:rPr lang="en-US" altLang="en-US" sz="2400">
                <a:cs typeface="Times New Roman" pitchFamily="18" charset="0"/>
              </a:rPr>
              <a:t>A circle in a graph represents a </a:t>
            </a:r>
            <a:r>
              <a:rPr lang="en-US" altLang="en-US" sz="2400" u="sng">
                <a:cs typeface="Times New Roman" pitchFamily="18" charset="0"/>
              </a:rPr>
              <a:t>node</a:t>
            </a:r>
            <a:r>
              <a:rPr lang="en-US" altLang="en-US" sz="2400">
                <a:cs typeface="Times New Roman" pitchFamily="18" charset="0"/>
              </a:rPr>
              <a:t>, which stands for a </a:t>
            </a:r>
            <a:r>
              <a:rPr lang="en-US" altLang="en-US" sz="2400" u="sng">
                <a:cs typeface="Times New Roman" pitchFamily="18" charset="0"/>
              </a:rPr>
              <a:t>sequence</a:t>
            </a:r>
            <a:r>
              <a:rPr lang="en-US" altLang="en-US" sz="2400">
                <a:cs typeface="Times New Roman" pitchFamily="18" charset="0"/>
              </a:rPr>
              <a:t> of one or more procedural statements</a:t>
            </a:r>
          </a:p>
          <a:p>
            <a:pPr eaLnBrk="1" hangingPunct="1">
              <a:lnSpc>
                <a:spcPct val="90000"/>
              </a:lnSpc>
            </a:pPr>
            <a:r>
              <a:rPr lang="en-US" altLang="en-US" sz="2400">
                <a:cs typeface="Times New Roman" pitchFamily="18" charset="0"/>
              </a:rPr>
              <a:t>A node containing a simple </a:t>
            </a:r>
            <a:r>
              <a:rPr lang="en-US" altLang="en-US" sz="2400">
                <a:solidFill>
                  <a:srgbClr val="FF0000"/>
                </a:solidFill>
                <a:cs typeface="Times New Roman" pitchFamily="18" charset="0"/>
              </a:rPr>
              <a:t>conditional expression </a:t>
            </a:r>
            <a:r>
              <a:rPr lang="en-US" altLang="en-US" sz="2400">
                <a:cs typeface="Times New Roman" pitchFamily="18" charset="0"/>
              </a:rPr>
              <a:t>is referred to as a </a:t>
            </a:r>
            <a:r>
              <a:rPr lang="en-US" altLang="en-US" sz="2400" u="sng">
                <a:cs typeface="Times New Roman" pitchFamily="18" charset="0"/>
              </a:rPr>
              <a:t>predicate node</a:t>
            </a:r>
          </a:p>
          <a:p>
            <a:pPr lvl="1" eaLnBrk="1" hangingPunct="1">
              <a:lnSpc>
                <a:spcPct val="90000"/>
              </a:lnSpc>
            </a:pPr>
            <a:r>
              <a:rPr lang="en-US" altLang="en-US" sz="2000">
                <a:cs typeface="Times New Roman" pitchFamily="18" charset="0"/>
              </a:rPr>
              <a:t>Each </a:t>
            </a:r>
            <a:r>
              <a:rPr lang="en-US" altLang="en-US" sz="2000" u="sng">
                <a:cs typeface="Times New Roman" pitchFamily="18" charset="0"/>
              </a:rPr>
              <a:t>compound condition</a:t>
            </a:r>
            <a:r>
              <a:rPr lang="en-US" altLang="en-US" sz="2000">
                <a:cs typeface="Times New Roman" pitchFamily="18" charset="0"/>
              </a:rPr>
              <a:t> in a conditional expression containing one or more Boolean operators (e.g., and, or) is represented by a separate predicate node</a:t>
            </a:r>
          </a:p>
          <a:p>
            <a:pPr lvl="1" eaLnBrk="1" hangingPunct="1">
              <a:lnSpc>
                <a:spcPct val="90000"/>
              </a:lnSpc>
            </a:pPr>
            <a:r>
              <a:rPr lang="en-US" altLang="en-US" sz="2000">
                <a:cs typeface="Times New Roman" pitchFamily="18" charset="0"/>
              </a:rPr>
              <a:t>A predicate node has </a:t>
            </a:r>
            <a:r>
              <a:rPr lang="en-US" altLang="en-US" sz="2000" u="sng">
                <a:cs typeface="Times New Roman" pitchFamily="18" charset="0"/>
              </a:rPr>
              <a:t>two</a:t>
            </a:r>
            <a:r>
              <a:rPr lang="en-US" altLang="en-US" sz="2000">
                <a:cs typeface="Times New Roman" pitchFamily="18" charset="0"/>
              </a:rPr>
              <a:t> edges leading out from it (True and False)</a:t>
            </a:r>
          </a:p>
          <a:p>
            <a:pPr eaLnBrk="1" hangingPunct="1">
              <a:lnSpc>
                <a:spcPct val="90000"/>
              </a:lnSpc>
            </a:pPr>
            <a:r>
              <a:rPr lang="en-US" altLang="en-US" sz="2400">
                <a:cs typeface="Times New Roman" pitchFamily="18" charset="0"/>
              </a:rPr>
              <a:t>An </a:t>
            </a:r>
            <a:r>
              <a:rPr lang="en-US" altLang="en-US" sz="2400" u="sng">
                <a:cs typeface="Times New Roman" pitchFamily="18" charset="0"/>
              </a:rPr>
              <a:t>edge</a:t>
            </a:r>
            <a:r>
              <a:rPr lang="en-US" altLang="en-US" sz="2400">
                <a:cs typeface="Times New Roman" pitchFamily="18" charset="0"/>
              </a:rPr>
              <a:t>, or a link, is a an arrow representing flow of control in a specific direction</a:t>
            </a:r>
          </a:p>
          <a:p>
            <a:pPr lvl="1" eaLnBrk="1" hangingPunct="1">
              <a:lnSpc>
                <a:spcPct val="90000"/>
              </a:lnSpc>
            </a:pPr>
            <a:r>
              <a:rPr lang="en-US" altLang="en-US" sz="2000">
                <a:cs typeface="Times New Roman" pitchFamily="18" charset="0"/>
              </a:rPr>
              <a:t>An edge must start and terminate at a node</a:t>
            </a:r>
          </a:p>
          <a:p>
            <a:pPr lvl="1" eaLnBrk="1" hangingPunct="1">
              <a:lnSpc>
                <a:spcPct val="90000"/>
              </a:lnSpc>
            </a:pPr>
            <a:r>
              <a:rPr lang="en-US" altLang="en-US" sz="2000">
                <a:cs typeface="Times New Roman" pitchFamily="18" charset="0"/>
              </a:rPr>
              <a:t>An edge does not intersect or cross over another edge</a:t>
            </a:r>
          </a:p>
          <a:p>
            <a:pPr eaLnBrk="1" hangingPunct="1">
              <a:lnSpc>
                <a:spcPct val="90000"/>
              </a:lnSpc>
            </a:pPr>
            <a:r>
              <a:rPr lang="en-US" altLang="en-US" sz="2400">
                <a:cs typeface="Times New Roman" pitchFamily="18" charset="0"/>
              </a:rPr>
              <a:t>Areas bounded by a set of edges and nodes are called </a:t>
            </a:r>
            <a:r>
              <a:rPr lang="en-US" altLang="en-US" sz="2400" u="sng">
                <a:cs typeface="Times New Roman" pitchFamily="18" charset="0"/>
              </a:rPr>
              <a:t>regions</a:t>
            </a:r>
          </a:p>
          <a:p>
            <a:pPr eaLnBrk="1" hangingPunct="1">
              <a:lnSpc>
                <a:spcPct val="90000"/>
              </a:lnSpc>
            </a:pPr>
            <a:r>
              <a:rPr lang="en-US" altLang="en-US" sz="2400">
                <a:cs typeface="Times New Roman" pitchFamily="18" charset="0"/>
              </a:rPr>
              <a:t>When counting regions, include the area outside the graph as a region, too</a:t>
            </a:r>
          </a:p>
          <a:p>
            <a:pPr eaLnBrk="1" hangingPunct="1">
              <a:lnSpc>
                <a:spcPct val="90000"/>
              </a:lnSpc>
            </a:pPr>
            <a:endParaRPr lang="en-US" altLang="en-US" sz="2000"/>
          </a:p>
        </p:txBody>
      </p:sp>
      <p:sp>
        <p:nvSpPr>
          <p:cNvPr id="16386" name="Slide Number Placeholder 5">
            <a:extLst>
              <a:ext uri="{FF2B5EF4-FFF2-40B4-BE49-F238E27FC236}">
                <a16:creationId xmlns:a16="http://schemas.microsoft.com/office/drawing/2014/main" xmlns="" id="{5007E6BB-1F81-424E-9D92-CA0ABC7D32FD}"/>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fontAlgn="base">
              <a:spcBef>
                <a:spcPct val="0"/>
              </a:spcBef>
              <a:spcAft>
                <a:spcPct val="0"/>
              </a:spcAft>
              <a:buNone/>
            </a:pPr>
            <a:fld id="{58DBBD12-E8D1-4B22-895D-CF4884DAA800}" type="slidenum">
              <a:rPr lang="en-US" altLang="en-US" sz="1400">
                <a:solidFill>
                  <a:srgbClr val="000000"/>
                </a:solidFill>
              </a:rPr>
              <a:pPr fontAlgn="base">
                <a:spcBef>
                  <a:spcPct val="0"/>
                </a:spcBef>
                <a:spcAft>
                  <a:spcPct val="0"/>
                </a:spcAft>
                <a:buNone/>
              </a:pPr>
              <a:t>90</a:t>
            </a:fld>
            <a:endParaRPr lang="en-US" altLang="en-US" sz="1400">
              <a:solidFill>
                <a:srgbClr val="000000"/>
              </a:solidFill>
            </a:endParaRPr>
          </a:p>
        </p:txBody>
      </p:sp>
    </p:spTree>
  </p:cSld>
  <p:clrMapOvr>
    <a:masterClrMapping/>
  </p:clrMapOvr>
  <p:transition/>
  <p:timing/>
</p:sld>
</file>

<file path=ppt/slides/slide91.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7411" name="Rectangle 2">
            <a:extLst>
              <a:ext uri="{FF2B5EF4-FFF2-40B4-BE49-F238E27FC236}">
                <a16:creationId xmlns:a16="http://schemas.microsoft.com/office/drawing/2014/main" xmlns="" id="{EDF252FE-F842-46F0-9D72-84AF62013557}"/>
              </a:ext>
            </a:extLst>
          </p:cNvPr>
          <p:cNvSpPr>
            <a:spLocks noGrp="1" noChangeArrowheads="1"/>
          </p:cNvSpPr>
          <p:nvPr>
            <p:ph type="title"/>
          </p:nvPr>
        </p:nvSpPr>
        <p:spPr>
          <a:xfrm>
            <a:off x="1771650" y="0"/>
            <a:ext cx="5829300" cy="990600"/>
          </a:xfrm>
        </p:spPr>
        <p:txBody>
          <a:bodyPr/>
          <a:lstStyle/>
          <a:p>
            <a:pPr eaLnBrk="1" hangingPunct="1"/>
            <a:r>
              <a:rPr lang="en-US" altLang="en-US"/>
              <a:t>Flow Graph Example</a:t>
            </a:r>
          </a:p>
        </p:txBody>
      </p:sp>
      <p:sp>
        <p:nvSpPr>
          <p:cNvPr id="17410" name="Slide Number Placeholder 4">
            <a:extLst>
              <a:ext uri="{FF2B5EF4-FFF2-40B4-BE49-F238E27FC236}">
                <a16:creationId xmlns:a16="http://schemas.microsoft.com/office/drawing/2014/main" xmlns="" id="{4DF39AF0-640D-46B2-B665-111C6F131AAD}"/>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fontAlgn="base">
              <a:spcBef>
                <a:spcPct val="0"/>
              </a:spcBef>
              <a:spcAft>
                <a:spcPct val="0"/>
              </a:spcAft>
              <a:buNone/>
            </a:pPr>
            <a:fld id="{61569FED-45D2-4ED7-B09E-486E4CC223D0}" type="slidenum">
              <a:rPr lang="en-US" altLang="en-US" sz="1400">
                <a:solidFill>
                  <a:srgbClr val="000000"/>
                </a:solidFill>
              </a:rPr>
              <a:pPr fontAlgn="base">
                <a:spcBef>
                  <a:spcPct val="0"/>
                </a:spcBef>
                <a:spcAft>
                  <a:spcPct val="0"/>
                </a:spcAft>
                <a:buNone/>
              </a:pPr>
              <a:t>91</a:t>
            </a:fld>
            <a:endParaRPr lang="en-US" altLang="en-US" sz="1400">
              <a:solidFill>
                <a:srgbClr val="000000"/>
              </a:solidFill>
            </a:endParaRPr>
          </a:p>
        </p:txBody>
      </p:sp>
      <p:sp>
        <p:nvSpPr>
          <p:cNvPr id="17412" name="AutoShape 3">
            <a:extLst>
              <a:ext uri="{FF2B5EF4-FFF2-40B4-BE49-F238E27FC236}">
                <a16:creationId xmlns:a16="http://schemas.microsoft.com/office/drawing/2014/main" xmlns="" id="{EB5AE8FE-7167-4D99-9218-E656E41254C9}"/>
              </a:ext>
            </a:extLst>
          </p:cNvPr>
          <p:cNvSpPr>
            <a:spLocks noChangeArrowheads="1"/>
          </p:cNvSpPr>
          <p:nvPr/>
        </p:nvSpPr>
        <p:spPr bwMode="auto">
          <a:xfrm>
            <a:off x="2571750" y="1905001"/>
            <a:ext cx="628650" cy="365125"/>
          </a:xfrm>
          <a:prstGeom prst="flowChartDecision">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1</a:t>
            </a:r>
          </a:p>
        </p:txBody>
      </p:sp>
      <p:sp>
        <p:nvSpPr>
          <p:cNvPr id="17413" name="Rectangle 4">
            <a:extLst>
              <a:ext uri="{FF2B5EF4-FFF2-40B4-BE49-F238E27FC236}">
                <a16:creationId xmlns:a16="http://schemas.microsoft.com/office/drawing/2014/main" xmlns="" id="{40B67102-21F1-4C79-A3E1-AE3ECB5C4863}"/>
              </a:ext>
            </a:extLst>
          </p:cNvPr>
          <p:cNvSpPr>
            <a:spLocks noChangeArrowheads="1"/>
          </p:cNvSpPr>
          <p:nvPr/>
        </p:nvSpPr>
        <p:spPr bwMode="auto">
          <a:xfrm>
            <a:off x="2571750" y="2667000"/>
            <a:ext cx="628650" cy="304800"/>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2</a:t>
            </a:r>
          </a:p>
        </p:txBody>
      </p:sp>
      <p:sp>
        <p:nvSpPr>
          <p:cNvPr id="17414" name="Oval 5">
            <a:extLst>
              <a:ext uri="{FF2B5EF4-FFF2-40B4-BE49-F238E27FC236}">
                <a16:creationId xmlns:a16="http://schemas.microsoft.com/office/drawing/2014/main" xmlns="" id="{F5DFAA8F-CAC6-421F-8FC0-5A77B1F05F8D}"/>
              </a:ext>
            </a:extLst>
          </p:cNvPr>
          <p:cNvSpPr>
            <a:spLocks noChangeArrowheads="1"/>
          </p:cNvSpPr>
          <p:nvPr/>
        </p:nvSpPr>
        <p:spPr bwMode="auto">
          <a:xfrm>
            <a:off x="2743200" y="1219202"/>
            <a:ext cx="342900" cy="365125"/>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 0</a:t>
            </a:r>
          </a:p>
        </p:txBody>
      </p:sp>
      <p:sp>
        <p:nvSpPr>
          <p:cNvPr id="17415" name="AutoShape 6">
            <a:extLst>
              <a:ext uri="{FF2B5EF4-FFF2-40B4-BE49-F238E27FC236}">
                <a16:creationId xmlns:a16="http://schemas.microsoft.com/office/drawing/2014/main" xmlns="" id="{99BB88CB-30EE-4893-A223-715CE3BF1781}"/>
              </a:ext>
            </a:extLst>
          </p:cNvPr>
          <p:cNvSpPr>
            <a:spLocks noChangeArrowheads="1"/>
          </p:cNvSpPr>
          <p:nvPr/>
        </p:nvSpPr>
        <p:spPr bwMode="auto">
          <a:xfrm>
            <a:off x="2571750" y="3216277"/>
            <a:ext cx="628650" cy="365125"/>
          </a:xfrm>
          <a:prstGeom prst="flowChartDecision">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3</a:t>
            </a:r>
          </a:p>
        </p:txBody>
      </p:sp>
      <p:sp>
        <p:nvSpPr>
          <p:cNvPr id="17416" name="Rectangle 7">
            <a:extLst>
              <a:ext uri="{FF2B5EF4-FFF2-40B4-BE49-F238E27FC236}">
                <a16:creationId xmlns:a16="http://schemas.microsoft.com/office/drawing/2014/main" xmlns="" id="{F8BB96D1-C4D8-4AA0-8A4E-3D6C433495C8}"/>
              </a:ext>
            </a:extLst>
          </p:cNvPr>
          <p:cNvSpPr>
            <a:spLocks noChangeArrowheads="1"/>
          </p:cNvSpPr>
          <p:nvPr/>
        </p:nvSpPr>
        <p:spPr bwMode="auto">
          <a:xfrm>
            <a:off x="3429000" y="4038600"/>
            <a:ext cx="628650" cy="304800"/>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4</a:t>
            </a:r>
          </a:p>
        </p:txBody>
      </p:sp>
      <p:sp>
        <p:nvSpPr>
          <p:cNvPr id="17417" name="Rectangle 8">
            <a:extLst>
              <a:ext uri="{FF2B5EF4-FFF2-40B4-BE49-F238E27FC236}">
                <a16:creationId xmlns:a16="http://schemas.microsoft.com/office/drawing/2014/main" xmlns="" id="{A144CA03-499D-44EB-A076-C83964BDB646}"/>
              </a:ext>
            </a:extLst>
          </p:cNvPr>
          <p:cNvSpPr>
            <a:spLocks noChangeArrowheads="1"/>
          </p:cNvSpPr>
          <p:nvPr/>
        </p:nvSpPr>
        <p:spPr bwMode="auto">
          <a:xfrm>
            <a:off x="3429000" y="4800600"/>
            <a:ext cx="628650" cy="304800"/>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5</a:t>
            </a:r>
          </a:p>
        </p:txBody>
      </p:sp>
      <p:sp>
        <p:nvSpPr>
          <p:cNvPr id="17418" name="AutoShape 9">
            <a:extLst>
              <a:ext uri="{FF2B5EF4-FFF2-40B4-BE49-F238E27FC236}">
                <a16:creationId xmlns:a16="http://schemas.microsoft.com/office/drawing/2014/main" xmlns="" id="{AA6A0CBC-3B88-420F-B278-54340DCE7F19}"/>
              </a:ext>
            </a:extLst>
          </p:cNvPr>
          <p:cNvSpPr>
            <a:spLocks noChangeArrowheads="1"/>
          </p:cNvSpPr>
          <p:nvPr/>
        </p:nvSpPr>
        <p:spPr bwMode="auto">
          <a:xfrm>
            <a:off x="1943100" y="4038602"/>
            <a:ext cx="628650" cy="365125"/>
          </a:xfrm>
          <a:prstGeom prst="flowChartDecision">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6</a:t>
            </a:r>
          </a:p>
        </p:txBody>
      </p:sp>
      <p:sp>
        <p:nvSpPr>
          <p:cNvPr id="17419" name="Rectangle 10">
            <a:extLst>
              <a:ext uri="{FF2B5EF4-FFF2-40B4-BE49-F238E27FC236}">
                <a16:creationId xmlns:a16="http://schemas.microsoft.com/office/drawing/2014/main" xmlns="" id="{5A045665-8FB8-47DF-98D5-E40C83635A51}"/>
              </a:ext>
            </a:extLst>
          </p:cNvPr>
          <p:cNvSpPr>
            <a:spLocks noChangeArrowheads="1"/>
          </p:cNvSpPr>
          <p:nvPr/>
        </p:nvSpPr>
        <p:spPr bwMode="auto">
          <a:xfrm>
            <a:off x="1543050" y="4800600"/>
            <a:ext cx="628650" cy="304800"/>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7</a:t>
            </a:r>
          </a:p>
        </p:txBody>
      </p:sp>
      <p:sp>
        <p:nvSpPr>
          <p:cNvPr id="17420" name="Rectangle 11">
            <a:extLst>
              <a:ext uri="{FF2B5EF4-FFF2-40B4-BE49-F238E27FC236}">
                <a16:creationId xmlns:a16="http://schemas.microsoft.com/office/drawing/2014/main" xmlns="" id="{262F38AB-BB51-451B-8538-E0367A169857}"/>
              </a:ext>
            </a:extLst>
          </p:cNvPr>
          <p:cNvSpPr>
            <a:spLocks noChangeArrowheads="1"/>
          </p:cNvSpPr>
          <p:nvPr/>
        </p:nvSpPr>
        <p:spPr bwMode="auto">
          <a:xfrm>
            <a:off x="2457450" y="4800600"/>
            <a:ext cx="628650" cy="304800"/>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8</a:t>
            </a:r>
          </a:p>
        </p:txBody>
      </p:sp>
      <p:sp>
        <p:nvSpPr>
          <p:cNvPr id="17421" name="Rectangle 12">
            <a:extLst>
              <a:ext uri="{FF2B5EF4-FFF2-40B4-BE49-F238E27FC236}">
                <a16:creationId xmlns:a16="http://schemas.microsoft.com/office/drawing/2014/main" xmlns="" id="{B94A092A-A9A1-4C3A-9C7F-4046A488B669}"/>
              </a:ext>
            </a:extLst>
          </p:cNvPr>
          <p:cNvSpPr>
            <a:spLocks noChangeArrowheads="1"/>
          </p:cNvSpPr>
          <p:nvPr/>
        </p:nvSpPr>
        <p:spPr bwMode="auto">
          <a:xfrm>
            <a:off x="1943100" y="5486400"/>
            <a:ext cx="628650" cy="304800"/>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9</a:t>
            </a:r>
          </a:p>
        </p:txBody>
      </p:sp>
      <p:sp>
        <p:nvSpPr>
          <p:cNvPr id="17422" name="Rectangle 13">
            <a:extLst>
              <a:ext uri="{FF2B5EF4-FFF2-40B4-BE49-F238E27FC236}">
                <a16:creationId xmlns:a16="http://schemas.microsoft.com/office/drawing/2014/main" xmlns="" id="{85AC0E1E-A93A-4263-AD44-82042A1B7CE5}"/>
              </a:ext>
            </a:extLst>
          </p:cNvPr>
          <p:cNvSpPr>
            <a:spLocks noChangeArrowheads="1"/>
          </p:cNvSpPr>
          <p:nvPr/>
        </p:nvSpPr>
        <p:spPr bwMode="auto">
          <a:xfrm>
            <a:off x="2914650" y="6248400"/>
            <a:ext cx="628650" cy="304800"/>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10</a:t>
            </a:r>
          </a:p>
        </p:txBody>
      </p:sp>
      <p:sp>
        <p:nvSpPr>
          <p:cNvPr id="17423" name="Oval 14">
            <a:extLst>
              <a:ext uri="{FF2B5EF4-FFF2-40B4-BE49-F238E27FC236}">
                <a16:creationId xmlns:a16="http://schemas.microsoft.com/office/drawing/2014/main" xmlns="" id="{F8457A66-57B6-41E0-BE75-E0CABE901788}"/>
              </a:ext>
            </a:extLst>
          </p:cNvPr>
          <p:cNvSpPr>
            <a:spLocks noChangeArrowheads="1"/>
          </p:cNvSpPr>
          <p:nvPr/>
        </p:nvSpPr>
        <p:spPr bwMode="auto">
          <a:xfrm>
            <a:off x="1200150" y="6096002"/>
            <a:ext cx="342900" cy="365125"/>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11</a:t>
            </a:r>
          </a:p>
        </p:txBody>
      </p:sp>
      <p:sp>
        <p:nvSpPr>
          <p:cNvPr id="17424" name="Line 15">
            <a:extLst>
              <a:ext uri="{FF2B5EF4-FFF2-40B4-BE49-F238E27FC236}">
                <a16:creationId xmlns:a16="http://schemas.microsoft.com/office/drawing/2014/main" xmlns="" id="{69517AF7-8162-4379-9F49-BC50251E84A2}"/>
              </a:ext>
            </a:extLst>
          </p:cNvPr>
          <p:cNvSpPr>
            <a:spLocks noChangeShapeType="1"/>
          </p:cNvSpPr>
          <p:nvPr/>
        </p:nvSpPr>
        <p:spPr bwMode="auto">
          <a:xfrm flipH="1">
            <a:off x="2914650" y="1600200"/>
            <a:ext cx="0" cy="3048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25" name="Line 16">
            <a:extLst>
              <a:ext uri="{FF2B5EF4-FFF2-40B4-BE49-F238E27FC236}">
                <a16:creationId xmlns:a16="http://schemas.microsoft.com/office/drawing/2014/main" xmlns="" id="{7C85EDAB-2BAB-4BDA-8503-31541B64D0BA}"/>
              </a:ext>
            </a:extLst>
          </p:cNvPr>
          <p:cNvSpPr>
            <a:spLocks noChangeShapeType="1"/>
          </p:cNvSpPr>
          <p:nvPr/>
        </p:nvSpPr>
        <p:spPr bwMode="auto">
          <a:xfrm flipH="1">
            <a:off x="2914650" y="2286000"/>
            <a:ext cx="0" cy="3810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26" name="Line 17">
            <a:extLst>
              <a:ext uri="{FF2B5EF4-FFF2-40B4-BE49-F238E27FC236}">
                <a16:creationId xmlns:a16="http://schemas.microsoft.com/office/drawing/2014/main" xmlns="" id="{194D5DE7-B240-4299-842A-1C53B7AA828D}"/>
              </a:ext>
            </a:extLst>
          </p:cNvPr>
          <p:cNvSpPr>
            <a:spLocks noChangeShapeType="1"/>
          </p:cNvSpPr>
          <p:nvPr/>
        </p:nvSpPr>
        <p:spPr bwMode="auto">
          <a:xfrm flipH="1">
            <a:off x="2857500" y="2971800"/>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27" name="Line 18">
            <a:extLst>
              <a:ext uri="{FF2B5EF4-FFF2-40B4-BE49-F238E27FC236}">
                <a16:creationId xmlns:a16="http://schemas.microsoft.com/office/drawing/2014/main" xmlns="" id="{85F7A187-4784-4721-9DBD-2AFDC0933DAA}"/>
              </a:ext>
            </a:extLst>
          </p:cNvPr>
          <p:cNvSpPr>
            <a:spLocks noChangeShapeType="1"/>
          </p:cNvSpPr>
          <p:nvPr/>
        </p:nvSpPr>
        <p:spPr bwMode="auto">
          <a:xfrm flipH="1">
            <a:off x="2228850" y="3505200"/>
            <a:ext cx="571500" cy="5334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28" name="Line 19">
            <a:extLst>
              <a:ext uri="{FF2B5EF4-FFF2-40B4-BE49-F238E27FC236}">
                <a16:creationId xmlns:a16="http://schemas.microsoft.com/office/drawing/2014/main" xmlns="" id="{A757BEC5-7802-45EA-BA37-F11C355D6344}"/>
              </a:ext>
            </a:extLst>
          </p:cNvPr>
          <p:cNvSpPr>
            <a:spLocks noChangeShapeType="1"/>
          </p:cNvSpPr>
          <p:nvPr/>
        </p:nvSpPr>
        <p:spPr bwMode="auto">
          <a:xfrm>
            <a:off x="3028950" y="3505200"/>
            <a:ext cx="685800" cy="5334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29" name="Line 20">
            <a:extLst>
              <a:ext uri="{FF2B5EF4-FFF2-40B4-BE49-F238E27FC236}">
                <a16:creationId xmlns:a16="http://schemas.microsoft.com/office/drawing/2014/main" xmlns="" id="{F2A19B50-EF77-42AA-91DF-E79EBC4E70A5}"/>
              </a:ext>
            </a:extLst>
          </p:cNvPr>
          <p:cNvSpPr>
            <a:spLocks noChangeShapeType="1"/>
          </p:cNvSpPr>
          <p:nvPr/>
        </p:nvSpPr>
        <p:spPr bwMode="auto">
          <a:xfrm flipH="1">
            <a:off x="3714750" y="4343400"/>
            <a:ext cx="0" cy="4572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30" name="Line 21">
            <a:extLst>
              <a:ext uri="{FF2B5EF4-FFF2-40B4-BE49-F238E27FC236}">
                <a16:creationId xmlns:a16="http://schemas.microsoft.com/office/drawing/2014/main" xmlns="" id="{CD22D57C-B620-48B1-91DA-E55BD1EC5535}"/>
              </a:ext>
            </a:extLst>
          </p:cNvPr>
          <p:cNvSpPr>
            <a:spLocks noChangeShapeType="1"/>
          </p:cNvSpPr>
          <p:nvPr/>
        </p:nvSpPr>
        <p:spPr bwMode="auto">
          <a:xfrm flipH="1">
            <a:off x="1828800" y="4343400"/>
            <a:ext cx="285750" cy="4572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31" name="Line 22">
            <a:extLst>
              <a:ext uri="{FF2B5EF4-FFF2-40B4-BE49-F238E27FC236}">
                <a16:creationId xmlns:a16="http://schemas.microsoft.com/office/drawing/2014/main" xmlns="" id="{9D8B78B8-CF91-4FF8-8B6A-58F5847DDFED}"/>
              </a:ext>
            </a:extLst>
          </p:cNvPr>
          <p:cNvSpPr>
            <a:spLocks noChangeShapeType="1"/>
          </p:cNvSpPr>
          <p:nvPr/>
        </p:nvSpPr>
        <p:spPr bwMode="auto">
          <a:xfrm>
            <a:off x="2400300" y="4343400"/>
            <a:ext cx="342900" cy="4572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32" name="Line 23">
            <a:extLst>
              <a:ext uri="{FF2B5EF4-FFF2-40B4-BE49-F238E27FC236}">
                <a16:creationId xmlns:a16="http://schemas.microsoft.com/office/drawing/2014/main" xmlns="" id="{9A022EA2-FCB4-4E08-957C-5366356CD1C4}"/>
              </a:ext>
            </a:extLst>
          </p:cNvPr>
          <p:cNvSpPr>
            <a:spLocks noChangeShapeType="1"/>
          </p:cNvSpPr>
          <p:nvPr/>
        </p:nvSpPr>
        <p:spPr bwMode="auto">
          <a:xfrm>
            <a:off x="1828800" y="5105400"/>
            <a:ext cx="342900" cy="3810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33" name="Line 24">
            <a:extLst>
              <a:ext uri="{FF2B5EF4-FFF2-40B4-BE49-F238E27FC236}">
                <a16:creationId xmlns:a16="http://schemas.microsoft.com/office/drawing/2014/main" xmlns="" id="{8024027B-1D56-4751-8F6B-1A6D80689B57}"/>
              </a:ext>
            </a:extLst>
          </p:cNvPr>
          <p:cNvSpPr>
            <a:spLocks noChangeShapeType="1"/>
          </p:cNvSpPr>
          <p:nvPr/>
        </p:nvSpPr>
        <p:spPr bwMode="auto">
          <a:xfrm flipH="1">
            <a:off x="2400300" y="5105400"/>
            <a:ext cx="342900" cy="3810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34" name="Line 25">
            <a:extLst>
              <a:ext uri="{FF2B5EF4-FFF2-40B4-BE49-F238E27FC236}">
                <a16:creationId xmlns:a16="http://schemas.microsoft.com/office/drawing/2014/main" xmlns="" id="{D9FE8749-958F-4B7C-81DE-AD863E16BCAC}"/>
              </a:ext>
            </a:extLst>
          </p:cNvPr>
          <p:cNvSpPr>
            <a:spLocks noChangeShapeType="1"/>
          </p:cNvSpPr>
          <p:nvPr/>
        </p:nvSpPr>
        <p:spPr bwMode="auto">
          <a:xfrm>
            <a:off x="2400300" y="5791200"/>
            <a:ext cx="628650" cy="4572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35" name="Line 26">
            <a:extLst>
              <a:ext uri="{FF2B5EF4-FFF2-40B4-BE49-F238E27FC236}">
                <a16:creationId xmlns:a16="http://schemas.microsoft.com/office/drawing/2014/main" xmlns="" id="{10911F1F-91C5-4C1E-BE82-1E0FE7CE7D49}"/>
              </a:ext>
            </a:extLst>
          </p:cNvPr>
          <p:cNvSpPr>
            <a:spLocks noChangeShapeType="1"/>
          </p:cNvSpPr>
          <p:nvPr/>
        </p:nvSpPr>
        <p:spPr bwMode="auto">
          <a:xfrm flipH="1">
            <a:off x="3371850" y="5105400"/>
            <a:ext cx="342900" cy="11430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36" name="Line 27">
            <a:extLst>
              <a:ext uri="{FF2B5EF4-FFF2-40B4-BE49-F238E27FC236}">
                <a16:creationId xmlns:a16="http://schemas.microsoft.com/office/drawing/2014/main" xmlns="" id="{58E89593-4FA9-49C4-8E60-BAC31BBF5D3B}"/>
              </a:ext>
            </a:extLst>
          </p:cNvPr>
          <p:cNvSpPr>
            <a:spLocks noChangeShapeType="1"/>
          </p:cNvSpPr>
          <p:nvPr/>
        </p:nvSpPr>
        <p:spPr bwMode="auto">
          <a:xfrm flipH="1">
            <a:off x="1371600" y="2057400"/>
            <a:ext cx="1200150"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37" name="Line 28">
            <a:extLst>
              <a:ext uri="{FF2B5EF4-FFF2-40B4-BE49-F238E27FC236}">
                <a16:creationId xmlns:a16="http://schemas.microsoft.com/office/drawing/2014/main" xmlns="" id="{D15E4EF6-DA7E-4100-AEA2-E9388F05117E}"/>
              </a:ext>
            </a:extLst>
          </p:cNvPr>
          <p:cNvSpPr>
            <a:spLocks noChangeShapeType="1"/>
          </p:cNvSpPr>
          <p:nvPr/>
        </p:nvSpPr>
        <p:spPr bwMode="auto">
          <a:xfrm flipH="1">
            <a:off x="1371600" y="2057400"/>
            <a:ext cx="0" cy="40386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38" name="Line 29">
            <a:extLst>
              <a:ext uri="{FF2B5EF4-FFF2-40B4-BE49-F238E27FC236}">
                <a16:creationId xmlns:a16="http://schemas.microsoft.com/office/drawing/2014/main" xmlns="" id="{4C7FCC9C-7C42-4697-B4D6-30574996CD73}"/>
              </a:ext>
            </a:extLst>
          </p:cNvPr>
          <p:cNvSpPr>
            <a:spLocks noChangeShapeType="1"/>
          </p:cNvSpPr>
          <p:nvPr/>
        </p:nvSpPr>
        <p:spPr bwMode="auto">
          <a:xfrm>
            <a:off x="3543300" y="6400800"/>
            <a:ext cx="800100"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39" name="Line 30">
            <a:extLst>
              <a:ext uri="{FF2B5EF4-FFF2-40B4-BE49-F238E27FC236}">
                <a16:creationId xmlns:a16="http://schemas.microsoft.com/office/drawing/2014/main" xmlns="" id="{43A0AE3E-D52C-4DCB-AB29-B3879C2B987B}"/>
              </a:ext>
            </a:extLst>
          </p:cNvPr>
          <p:cNvSpPr>
            <a:spLocks noChangeShapeType="1"/>
          </p:cNvSpPr>
          <p:nvPr/>
        </p:nvSpPr>
        <p:spPr bwMode="auto">
          <a:xfrm flipH="1" flipV="1">
            <a:off x="4343400" y="1752600"/>
            <a:ext cx="0" cy="46482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40" name="Line 31">
            <a:extLst>
              <a:ext uri="{FF2B5EF4-FFF2-40B4-BE49-F238E27FC236}">
                <a16:creationId xmlns:a16="http://schemas.microsoft.com/office/drawing/2014/main" xmlns="" id="{5EBEDAE1-7AEB-46AE-94CD-F9E8B2F97A21}"/>
              </a:ext>
            </a:extLst>
          </p:cNvPr>
          <p:cNvSpPr>
            <a:spLocks noChangeShapeType="1"/>
          </p:cNvSpPr>
          <p:nvPr/>
        </p:nvSpPr>
        <p:spPr bwMode="auto">
          <a:xfrm flipH="1">
            <a:off x="2914650" y="1828800"/>
            <a:ext cx="1428750"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41" name="Oval 32">
            <a:extLst>
              <a:ext uri="{FF2B5EF4-FFF2-40B4-BE49-F238E27FC236}">
                <a16:creationId xmlns:a16="http://schemas.microsoft.com/office/drawing/2014/main" xmlns="" id="{92BA290A-28BE-4D34-8AE3-4A21E19A9928}"/>
              </a:ext>
            </a:extLst>
          </p:cNvPr>
          <p:cNvSpPr>
            <a:spLocks noChangeArrowheads="1"/>
          </p:cNvSpPr>
          <p:nvPr/>
        </p:nvSpPr>
        <p:spPr bwMode="auto">
          <a:xfrm>
            <a:off x="6286500" y="1905001"/>
            <a:ext cx="342900" cy="365125"/>
          </a:xfrm>
          <a:prstGeom prst="ellipse">
            <a:avLst/>
          </a:prstGeom>
          <a:noFill/>
          <a:ln w="38100" cmpd="dbl">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 1</a:t>
            </a:r>
          </a:p>
        </p:txBody>
      </p:sp>
      <p:sp>
        <p:nvSpPr>
          <p:cNvPr id="17442" name="Oval 33">
            <a:extLst>
              <a:ext uri="{FF2B5EF4-FFF2-40B4-BE49-F238E27FC236}">
                <a16:creationId xmlns:a16="http://schemas.microsoft.com/office/drawing/2014/main" xmlns="" id="{66420C11-9676-4AF0-8F7F-2F34D22E3270}"/>
              </a:ext>
            </a:extLst>
          </p:cNvPr>
          <p:cNvSpPr>
            <a:spLocks noChangeArrowheads="1"/>
          </p:cNvSpPr>
          <p:nvPr/>
        </p:nvSpPr>
        <p:spPr bwMode="auto">
          <a:xfrm>
            <a:off x="6286500" y="2667002"/>
            <a:ext cx="342900" cy="365125"/>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 2</a:t>
            </a:r>
          </a:p>
        </p:txBody>
      </p:sp>
      <p:sp>
        <p:nvSpPr>
          <p:cNvPr id="17443" name="Oval 34">
            <a:extLst>
              <a:ext uri="{FF2B5EF4-FFF2-40B4-BE49-F238E27FC236}">
                <a16:creationId xmlns:a16="http://schemas.microsoft.com/office/drawing/2014/main" xmlns="" id="{D828BCD0-B6B6-4E17-9E6B-658503F69E45}"/>
              </a:ext>
            </a:extLst>
          </p:cNvPr>
          <p:cNvSpPr>
            <a:spLocks noChangeArrowheads="1"/>
          </p:cNvSpPr>
          <p:nvPr/>
        </p:nvSpPr>
        <p:spPr bwMode="auto">
          <a:xfrm>
            <a:off x="6286500" y="3429001"/>
            <a:ext cx="342900" cy="365125"/>
          </a:xfrm>
          <a:prstGeom prst="ellipse">
            <a:avLst/>
          </a:prstGeom>
          <a:noFill/>
          <a:ln w="38100" cmpd="dbl">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 3</a:t>
            </a:r>
          </a:p>
        </p:txBody>
      </p:sp>
      <p:sp>
        <p:nvSpPr>
          <p:cNvPr id="17444" name="Oval 35">
            <a:extLst>
              <a:ext uri="{FF2B5EF4-FFF2-40B4-BE49-F238E27FC236}">
                <a16:creationId xmlns:a16="http://schemas.microsoft.com/office/drawing/2014/main" xmlns="" id="{D20F2699-8790-4496-9DAE-C54CC82F3C92}"/>
              </a:ext>
            </a:extLst>
          </p:cNvPr>
          <p:cNvSpPr>
            <a:spLocks noChangeArrowheads="1"/>
          </p:cNvSpPr>
          <p:nvPr/>
        </p:nvSpPr>
        <p:spPr bwMode="auto">
          <a:xfrm>
            <a:off x="7258050" y="4114802"/>
            <a:ext cx="342900" cy="365125"/>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 4</a:t>
            </a:r>
          </a:p>
        </p:txBody>
      </p:sp>
      <p:sp>
        <p:nvSpPr>
          <p:cNvPr id="17445" name="Oval 36">
            <a:extLst>
              <a:ext uri="{FF2B5EF4-FFF2-40B4-BE49-F238E27FC236}">
                <a16:creationId xmlns:a16="http://schemas.microsoft.com/office/drawing/2014/main" xmlns="" id="{B856C18C-8371-431F-BA96-3BE5A6737400}"/>
              </a:ext>
            </a:extLst>
          </p:cNvPr>
          <p:cNvSpPr>
            <a:spLocks noChangeArrowheads="1"/>
          </p:cNvSpPr>
          <p:nvPr/>
        </p:nvSpPr>
        <p:spPr bwMode="auto">
          <a:xfrm>
            <a:off x="5486400" y="4038602"/>
            <a:ext cx="342900" cy="365125"/>
          </a:xfrm>
          <a:prstGeom prst="ellipse">
            <a:avLst/>
          </a:prstGeom>
          <a:noFill/>
          <a:ln w="38100" cmpd="dbl">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 6</a:t>
            </a:r>
          </a:p>
        </p:txBody>
      </p:sp>
      <p:sp>
        <p:nvSpPr>
          <p:cNvPr id="17446" name="Oval 37">
            <a:extLst>
              <a:ext uri="{FF2B5EF4-FFF2-40B4-BE49-F238E27FC236}">
                <a16:creationId xmlns:a16="http://schemas.microsoft.com/office/drawing/2014/main" xmlns="" id="{48DB5E1A-40B5-444D-AE8A-4E3C769E49D8}"/>
              </a:ext>
            </a:extLst>
          </p:cNvPr>
          <p:cNvSpPr>
            <a:spLocks noChangeArrowheads="1"/>
          </p:cNvSpPr>
          <p:nvPr/>
        </p:nvSpPr>
        <p:spPr bwMode="auto">
          <a:xfrm>
            <a:off x="5029200" y="4953002"/>
            <a:ext cx="342900" cy="365125"/>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 7</a:t>
            </a:r>
          </a:p>
        </p:txBody>
      </p:sp>
      <p:sp>
        <p:nvSpPr>
          <p:cNvPr id="17447" name="Oval 38">
            <a:extLst>
              <a:ext uri="{FF2B5EF4-FFF2-40B4-BE49-F238E27FC236}">
                <a16:creationId xmlns:a16="http://schemas.microsoft.com/office/drawing/2014/main" xmlns="" id="{47FC5439-E315-41B4-BC44-DD05994B1350}"/>
              </a:ext>
            </a:extLst>
          </p:cNvPr>
          <p:cNvSpPr>
            <a:spLocks noChangeArrowheads="1"/>
          </p:cNvSpPr>
          <p:nvPr/>
        </p:nvSpPr>
        <p:spPr bwMode="auto">
          <a:xfrm>
            <a:off x="6000750" y="4953002"/>
            <a:ext cx="342900" cy="365125"/>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 8</a:t>
            </a:r>
          </a:p>
        </p:txBody>
      </p:sp>
      <p:sp>
        <p:nvSpPr>
          <p:cNvPr id="17448" name="Oval 39">
            <a:extLst>
              <a:ext uri="{FF2B5EF4-FFF2-40B4-BE49-F238E27FC236}">
                <a16:creationId xmlns:a16="http://schemas.microsoft.com/office/drawing/2014/main" xmlns="" id="{DBAE7589-9B3D-4328-B061-EA644B0AE219}"/>
              </a:ext>
            </a:extLst>
          </p:cNvPr>
          <p:cNvSpPr>
            <a:spLocks noChangeArrowheads="1"/>
          </p:cNvSpPr>
          <p:nvPr/>
        </p:nvSpPr>
        <p:spPr bwMode="auto">
          <a:xfrm>
            <a:off x="7258050" y="4953002"/>
            <a:ext cx="342900" cy="365125"/>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 5</a:t>
            </a:r>
          </a:p>
        </p:txBody>
      </p:sp>
      <p:sp>
        <p:nvSpPr>
          <p:cNvPr id="17449" name="Oval 40">
            <a:extLst>
              <a:ext uri="{FF2B5EF4-FFF2-40B4-BE49-F238E27FC236}">
                <a16:creationId xmlns:a16="http://schemas.microsoft.com/office/drawing/2014/main" xmlns="" id="{B3B24D2F-9D3C-4856-9B9A-8901C6C6DF82}"/>
              </a:ext>
            </a:extLst>
          </p:cNvPr>
          <p:cNvSpPr>
            <a:spLocks noChangeArrowheads="1"/>
          </p:cNvSpPr>
          <p:nvPr/>
        </p:nvSpPr>
        <p:spPr bwMode="auto">
          <a:xfrm>
            <a:off x="5600700" y="5715002"/>
            <a:ext cx="342900" cy="365125"/>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 9</a:t>
            </a:r>
          </a:p>
        </p:txBody>
      </p:sp>
      <p:sp>
        <p:nvSpPr>
          <p:cNvPr id="17450" name="Oval 41">
            <a:extLst>
              <a:ext uri="{FF2B5EF4-FFF2-40B4-BE49-F238E27FC236}">
                <a16:creationId xmlns:a16="http://schemas.microsoft.com/office/drawing/2014/main" xmlns="" id="{3508D81C-B812-4D72-80DA-6ECBB8EFC3BD}"/>
              </a:ext>
            </a:extLst>
          </p:cNvPr>
          <p:cNvSpPr>
            <a:spLocks noChangeArrowheads="1"/>
          </p:cNvSpPr>
          <p:nvPr/>
        </p:nvSpPr>
        <p:spPr bwMode="auto">
          <a:xfrm>
            <a:off x="6343650" y="6324602"/>
            <a:ext cx="342900" cy="365125"/>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 10</a:t>
            </a:r>
          </a:p>
        </p:txBody>
      </p:sp>
      <p:sp>
        <p:nvSpPr>
          <p:cNvPr id="17451" name="Oval 42">
            <a:extLst>
              <a:ext uri="{FF2B5EF4-FFF2-40B4-BE49-F238E27FC236}">
                <a16:creationId xmlns:a16="http://schemas.microsoft.com/office/drawing/2014/main" xmlns="" id="{AE41F3EF-7674-4770-9206-25E44CC11625}"/>
              </a:ext>
            </a:extLst>
          </p:cNvPr>
          <p:cNvSpPr>
            <a:spLocks noChangeArrowheads="1"/>
          </p:cNvSpPr>
          <p:nvPr/>
        </p:nvSpPr>
        <p:spPr bwMode="auto">
          <a:xfrm>
            <a:off x="4800600" y="6324602"/>
            <a:ext cx="342900" cy="365125"/>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 11</a:t>
            </a:r>
          </a:p>
        </p:txBody>
      </p:sp>
      <p:sp>
        <p:nvSpPr>
          <p:cNvPr id="17452" name="Line 43">
            <a:extLst>
              <a:ext uri="{FF2B5EF4-FFF2-40B4-BE49-F238E27FC236}">
                <a16:creationId xmlns:a16="http://schemas.microsoft.com/office/drawing/2014/main" xmlns="" id="{5A194B3A-BE3F-4E20-94E5-EF83D6695D0E}"/>
              </a:ext>
            </a:extLst>
          </p:cNvPr>
          <p:cNvSpPr>
            <a:spLocks noChangeShapeType="1"/>
          </p:cNvSpPr>
          <p:nvPr/>
        </p:nvSpPr>
        <p:spPr bwMode="auto">
          <a:xfrm flipH="1">
            <a:off x="6457950" y="2286000"/>
            <a:ext cx="0" cy="3810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53" name="Line 44">
            <a:extLst>
              <a:ext uri="{FF2B5EF4-FFF2-40B4-BE49-F238E27FC236}">
                <a16:creationId xmlns:a16="http://schemas.microsoft.com/office/drawing/2014/main" xmlns="" id="{7CD061B6-B6F0-45BC-9241-A91321377D54}"/>
              </a:ext>
            </a:extLst>
          </p:cNvPr>
          <p:cNvSpPr>
            <a:spLocks noChangeShapeType="1"/>
          </p:cNvSpPr>
          <p:nvPr/>
        </p:nvSpPr>
        <p:spPr bwMode="auto">
          <a:xfrm flipH="1">
            <a:off x="6457950" y="3048000"/>
            <a:ext cx="0" cy="3810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54" name="Line 45">
            <a:extLst>
              <a:ext uri="{FF2B5EF4-FFF2-40B4-BE49-F238E27FC236}">
                <a16:creationId xmlns:a16="http://schemas.microsoft.com/office/drawing/2014/main" xmlns="" id="{D9605CD6-67DC-4A18-BB3D-AC5DF32DDC75}"/>
              </a:ext>
            </a:extLst>
          </p:cNvPr>
          <p:cNvSpPr>
            <a:spLocks noChangeShapeType="1"/>
          </p:cNvSpPr>
          <p:nvPr/>
        </p:nvSpPr>
        <p:spPr bwMode="auto">
          <a:xfrm flipH="1">
            <a:off x="5857875" y="3763027"/>
            <a:ext cx="514350" cy="3810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55" name="Line 46">
            <a:extLst>
              <a:ext uri="{FF2B5EF4-FFF2-40B4-BE49-F238E27FC236}">
                <a16:creationId xmlns:a16="http://schemas.microsoft.com/office/drawing/2014/main" xmlns="" id="{C8BE3FD3-5C97-42B2-88E0-736F8926A33F}"/>
              </a:ext>
            </a:extLst>
          </p:cNvPr>
          <p:cNvSpPr>
            <a:spLocks noChangeShapeType="1"/>
          </p:cNvSpPr>
          <p:nvPr/>
        </p:nvSpPr>
        <p:spPr bwMode="auto">
          <a:xfrm>
            <a:off x="6629400" y="3733800"/>
            <a:ext cx="685800" cy="4572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56" name="Line 47">
            <a:extLst>
              <a:ext uri="{FF2B5EF4-FFF2-40B4-BE49-F238E27FC236}">
                <a16:creationId xmlns:a16="http://schemas.microsoft.com/office/drawing/2014/main" xmlns="" id="{1D490F88-1A36-436A-96B6-29894F34F3B4}"/>
              </a:ext>
            </a:extLst>
          </p:cNvPr>
          <p:cNvSpPr>
            <a:spLocks noChangeShapeType="1"/>
          </p:cNvSpPr>
          <p:nvPr/>
        </p:nvSpPr>
        <p:spPr bwMode="auto">
          <a:xfrm flipH="1">
            <a:off x="5257800" y="4343400"/>
            <a:ext cx="285750" cy="6096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57" name="Line 48">
            <a:extLst>
              <a:ext uri="{FF2B5EF4-FFF2-40B4-BE49-F238E27FC236}">
                <a16:creationId xmlns:a16="http://schemas.microsoft.com/office/drawing/2014/main" xmlns="" id="{36B078AD-F653-4172-B130-6673413F736B}"/>
              </a:ext>
            </a:extLst>
          </p:cNvPr>
          <p:cNvSpPr>
            <a:spLocks noChangeShapeType="1"/>
          </p:cNvSpPr>
          <p:nvPr/>
        </p:nvSpPr>
        <p:spPr bwMode="auto">
          <a:xfrm>
            <a:off x="5772150" y="4343400"/>
            <a:ext cx="342900" cy="6096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58" name="Line 49">
            <a:extLst>
              <a:ext uri="{FF2B5EF4-FFF2-40B4-BE49-F238E27FC236}">
                <a16:creationId xmlns:a16="http://schemas.microsoft.com/office/drawing/2014/main" xmlns="" id="{98525134-3EBC-4E35-B8FA-7B13D2557253}"/>
              </a:ext>
            </a:extLst>
          </p:cNvPr>
          <p:cNvSpPr>
            <a:spLocks noChangeShapeType="1"/>
          </p:cNvSpPr>
          <p:nvPr/>
        </p:nvSpPr>
        <p:spPr bwMode="auto">
          <a:xfrm>
            <a:off x="5257800" y="5334000"/>
            <a:ext cx="400050" cy="4572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59" name="Line 50">
            <a:extLst>
              <a:ext uri="{FF2B5EF4-FFF2-40B4-BE49-F238E27FC236}">
                <a16:creationId xmlns:a16="http://schemas.microsoft.com/office/drawing/2014/main" xmlns="" id="{8BF6922F-C855-477C-9EA8-A48D1E748B78}"/>
              </a:ext>
            </a:extLst>
          </p:cNvPr>
          <p:cNvSpPr>
            <a:spLocks noChangeShapeType="1"/>
          </p:cNvSpPr>
          <p:nvPr/>
        </p:nvSpPr>
        <p:spPr bwMode="auto">
          <a:xfrm flipH="1">
            <a:off x="5886450" y="5334000"/>
            <a:ext cx="228600" cy="3810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60" name="Line 51">
            <a:extLst>
              <a:ext uri="{FF2B5EF4-FFF2-40B4-BE49-F238E27FC236}">
                <a16:creationId xmlns:a16="http://schemas.microsoft.com/office/drawing/2014/main" xmlns="" id="{B0546788-941D-488F-8D1A-C59279BA39AE}"/>
              </a:ext>
            </a:extLst>
          </p:cNvPr>
          <p:cNvSpPr>
            <a:spLocks noChangeShapeType="1"/>
          </p:cNvSpPr>
          <p:nvPr/>
        </p:nvSpPr>
        <p:spPr bwMode="auto">
          <a:xfrm>
            <a:off x="5943600" y="6019800"/>
            <a:ext cx="400050" cy="3810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61" name="Line 52">
            <a:extLst>
              <a:ext uri="{FF2B5EF4-FFF2-40B4-BE49-F238E27FC236}">
                <a16:creationId xmlns:a16="http://schemas.microsoft.com/office/drawing/2014/main" xmlns="" id="{9CA649C8-5702-4252-994E-E59F0B77AADC}"/>
              </a:ext>
            </a:extLst>
          </p:cNvPr>
          <p:cNvSpPr>
            <a:spLocks noChangeShapeType="1"/>
          </p:cNvSpPr>
          <p:nvPr/>
        </p:nvSpPr>
        <p:spPr bwMode="auto">
          <a:xfrm flipH="1">
            <a:off x="6629400" y="5334000"/>
            <a:ext cx="742950" cy="9906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62" name="Line 53">
            <a:extLst>
              <a:ext uri="{FF2B5EF4-FFF2-40B4-BE49-F238E27FC236}">
                <a16:creationId xmlns:a16="http://schemas.microsoft.com/office/drawing/2014/main" xmlns="" id="{BC046806-B5E2-4E24-9BA3-491B7BA00E61}"/>
              </a:ext>
            </a:extLst>
          </p:cNvPr>
          <p:cNvSpPr>
            <a:spLocks noChangeShapeType="1"/>
          </p:cNvSpPr>
          <p:nvPr/>
        </p:nvSpPr>
        <p:spPr bwMode="auto">
          <a:xfrm flipH="1">
            <a:off x="7429500" y="4495800"/>
            <a:ext cx="0" cy="4572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63" name="Line 54">
            <a:extLst>
              <a:ext uri="{FF2B5EF4-FFF2-40B4-BE49-F238E27FC236}">
                <a16:creationId xmlns:a16="http://schemas.microsoft.com/office/drawing/2014/main" xmlns="" id="{58A9C409-8303-453C-B1B5-4CD20E399FCB}"/>
              </a:ext>
            </a:extLst>
          </p:cNvPr>
          <p:cNvSpPr>
            <a:spLocks noChangeShapeType="1"/>
          </p:cNvSpPr>
          <p:nvPr/>
        </p:nvSpPr>
        <p:spPr bwMode="auto">
          <a:xfrm flipH="1">
            <a:off x="4914900" y="2057400"/>
            <a:ext cx="1371600" cy="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64" name="Line 55">
            <a:extLst>
              <a:ext uri="{FF2B5EF4-FFF2-40B4-BE49-F238E27FC236}">
                <a16:creationId xmlns:a16="http://schemas.microsoft.com/office/drawing/2014/main" xmlns="" id="{C7CF7586-7B1E-4CA5-8EC1-27ACAE4FB0B3}"/>
              </a:ext>
            </a:extLst>
          </p:cNvPr>
          <p:cNvSpPr>
            <a:spLocks noChangeShapeType="1"/>
          </p:cNvSpPr>
          <p:nvPr/>
        </p:nvSpPr>
        <p:spPr bwMode="auto">
          <a:xfrm flipH="1">
            <a:off x="4914900" y="2057400"/>
            <a:ext cx="0" cy="41910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65" name="Line 56">
            <a:extLst>
              <a:ext uri="{FF2B5EF4-FFF2-40B4-BE49-F238E27FC236}">
                <a16:creationId xmlns:a16="http://schemas.microsoft.com/office/drawing/2014/main" xmlns="" id="{629FE96B-04AC-4887-94FA-C90CDAF297A1}"/>
              </a:ext>
            </a:extLst>
          </p:cNvPr>
          <p:cNvSpPr>
            <a:spLocks noChangeShapeType="1"/>
          </p:cNvSpPr>
          <p:nvPr/>
        </p:nvSpPr>
        <p:spPr bwMode="auto">
          <a:xfrm flipV="1">
            <a:off x="6686550" y="5638800"/>
            <a:ext cx="1143000" cy="8382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66" name="Line 57">
            <a:extLst>
              <a:ext uri="{FF2B5EF4-FFF2-40B4-BE49-F238E27FC236}">
                <a16:creationId xmlns:a16="http://schemas.microsoft.com/office/drawing/2014/main" xmlns="" id="{19C80C85-0BE9-4505-B76F-7D0DA0AF446C}"/>
              </a:ext>
            </a:extLst>
          </p:cNvPr>
          <p:cNvSpPr>
            <a:spLocks noChangeShapeType="1"/>
          </p:cNvSpPr>
          <p:nvPr/>
        </p:nvSpPr>
        <p:spPr bwMode="auto">
          <a:xfrm flipH="1" flipV="1">
            <a:off x="7829550" y="2971800"/>
            <a:ext cx="0" cy="26670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67" name="Line 58">
            <a:extLst>
              <a:ext uri="{FF2B5EF4-FFF2-40B4-BE49-F238E27FC236}">
                <a16:creationId xmlns:a16="http://schemas.microsoft.com/office/drawing/2014/main" xmlns="" id="{0BC6D5C1-A824-4A75-B070-81AAE6F5C295}"/>
              </a:ext>
            </a:extLst>
          </p:cNvPr>
          <p:cNvSpPr>
            <a:spLocks noChangeShapeType="1"/>
          </p:cNvSpPr>
          <p:nvPr/>
        </p:nvSpPr>
        <p:spPr bwMode="auto">
          <a:xfrm flipH="1" flipV="1">
            <a:off x="6629400" y="2133600"/>
            <a:ext cx="1200150" cy="8382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17468" name="Text Box 59">
            <a:extLst>
              <a:ext uri="{FF2B5EF4-FFF2-40B4-BE49-F238E27FC236}">
                <a16:creationId xmlns:a16="http://schemas.microsoft.com/office/drawing/2014/main" xmlns="" id="{DB6DFA35-E2DF-4A0A-A0CD-BB7BC601E65B}"/>
              </a:ext>
            </a:extLst>
          </p:cNvPr>
          <p:cNvSpPr txBox="1">
            <a:spLocks noChangeArrowheads="1"/>
          </p:cNvSpPr>
          <p:nvPr/>
        </p:nvSpPr>
        <p:spPr bwMode="auto">
          <a:xfrm>
            <a:off x="5486400" y="4918075"/>
            <a:ext cx="54373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R1</a:t>
            </a:r>
          </a:p>
        </p:txBody>
      </p:sp>
      <p:sp>
        <p:nvSpPr>
          <p:cNvPr id="17469" name="Text Box 60">
            <a:extLst>
              <a:ext uri="{FF2B5EF4-FFF2-40B4-BE49-F238E27FC236}">
                <a16:creationId xmlns:a16="http://schemas.microsoft.com/office/drawing/2014/main" xmlns="" id="{F0383F29-4167-4163-86AF-9015FF048657}"/>
              </a:ext>
            </a:extLst>
          </p:cNvPr>
          <p:cNvSpPr txBox="1">
            <a:spLocks noChangeArrowheads="1"/>
          </p:cNvSpPr>
          <p:nvPr/>
        </p:nvSpPr>
        <p:spPr bwMode="auto">
          <a:xfrm>
            <a:off x="6515100" y="4419600"/>
            <a:ext cx="54373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R2</a:t>
            </a:r>
          </a:p>
        </p:txBody>
      </p:sp>
      <p:sp>
        <p:nvSpPr>
          <p:cNvPr id="17470" name="Text Box 61">
            <a:extLst>
              <a:ext uri="{FF2B5EF4-FFF2-40B4-BE49-F238E27FC236}">
                <a16:creationId xmlns:a16="http://schemas.microsoft.com/office/drawing/2014/main" xmlns="" id="{324D7DF7-4941-48A1-8512-5E0BD57EB514}"/>
              </a:ext>
            </a:extLst>
          </p:cNvPr>
          <p:cNvSpPr txBox="1">
            <a:spLocks noChangeArrowheads="1"/>
          </p:cNvSpPr>
          <p:nvPr/>
        </p:nvSpPr>
        <p:spPr bwMode="auto">
          <a:xfrm>
            <a:off x="6972300" y="3124200"/>
            <a:ext cx="54373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R3</a:t>
            </a:r>
          </a:p>
        </p:txBody>
      </p:sp>
      <p:sp>
        <p:nvSpPr>
          <p:cNvPr id="17471" name="Text Box 62">
            <a:extLst>
              <a:ext uri="{FF2B5EF4-FFF2-40B4-BE49-F238E27FC236}">
                <a16:creationId xmlns:a16="http://schemas.microsoft.com/office/drawing/2014/main" xmlns="" id="{EFB0805E-46D4-4B5F-B2C8-6E40027DE5C5}"/>
              </a:ext>
            </a:extLst>
          </p:cNvPr>
          <p:cNvSpPr txBox="1">
            <a:spLocks noChangeArrowheads="1"/>
          </p:cNvSpPr>
          <p:nvPr/>
        </p:nvSpPr>
        <p:spPr bwMode="auto">
          <a:xfrm>
            <a:off x="7315200" y="1676400"/>
            <a:ext cx="54373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R4</a:t>
            </a:r>
          </a:p>
        </p:txBody>
      </p:sp>
      <p:sp>
        <p:nvSpPr>
          <p:cNvPr id="17472" name="Text Box 63">
            <a:extLst>
              <a:ext uri="{FF2B5EF4-FFF2-40B4-BE49-F238E27FC236}">
                <a16:creationId xmlns:a16="http://schemas.microsoft.com/office/drawing/2014/main" xmlns="" id="{BB7652A8-72DC-436D-BA60-BAA8F6D41848}"/>
              </a:ext>
            </a:extLst>
          </p:cNvPr>
          <p:cNvSpPr txBox="1">
            <a:spLocks noChangeArrowheads="1"/>
          </p:cNvSpPr>
          <p:nvPr/>
        </p:nvSpPr>
        <p:spPr bwMode="auto">
          <a:xfrm>
            <a:off x="1962150" y="711202"/>
            <a:ext cx="264861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800" b="1" u="sng">
                <a:solidFill>
                  <a:srgbClr val="000000"/>
                </a:solidFill>
              </a:rPr>
              <a:t>FLOW CHART</a:t>
            </a:r>
          </a:p>
        </p:txBody>
      </p:sp>
      <p:sp>
        <p:nvSpPr>
          <p:cNvPr id="17473" name="Text Box 64">
            <a:extLst>
              <a:ext uri="{FF2B5EF4-FFF2-40B4-BE49-F238E27FC236}">
                <a16:creationId xmlns:a16="http://schemas.microsoft.com/office/drawing/2014/main" xmlns="" id="{1B9800CF-A1D3-41E4-AB61-83266EA9F043}"/>
              </a:ext>
            </a:extLst>
          </p:cNvPr>
          <p:cNvSpPr txBox="1">
            <a:spLocks noChangeArrowheads="1"/>
          </p:cNvSpPr>
          <p:nvPr/>
        </p:nvSpPr>
        <p:spPr bwMode="auto">
          <a:xfrm>
            <a:off x="5363767" y="711202"/>
            <a:ext cx="266124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800" b="1" u="sng">
                <a:solidFill>
                  <a:srgbClr val="000000"/>
                </a:solidFill>
              </a:rPr>
              <a:t>FLOW GRAPH</a:t>
            </a:r>
          </a:p>
        </p:txBody>
      </p:sp>
      <p:sp>
        <p:nvSpPr>
          <p:cNvPr id="17474" name="Oval 65">
            <a:extLst>
              <a:ext uri="{FF2B5EF4-FFF2-40B4-BE49-F238E27FC236}">
                <a16:creationId xmlns:a16="http://schemas.microsoft.com/office/drawing/2014/main" xmlns="" id="{93845358-AC09-4370-976D-CFC7A8018E9C}"/>
              </a:ext>
            </a:extLst>
          </p:cNvPr>
          <p:cNvSpPr>
            <a:spLocks noChangeArrowheads="1"/>
          </p:cNvSpPr>
          <p:nvPr/>
        </p:nvSpPr>
        <p:spPr bwMode="auto">
          <a:xfrm>
            <a:off x="6286500" y="1219202"/>
            <a:ext cx="342900" cy="365125"/>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000">
                <a:solidFill>
                  <a:srgbClr val="000000"/>
                </a:solidFill>
              </a:rPr>
              <a:t> 0</a:t>
            </a:r>
          </a:p>
        </p:txBody>
      </p:sp>
      <p:sp>
        <p:nvSpPr>
          <p:cNvPr id="17475" name="Line 66">
            <a:extLst>
              <a:ext uri="{FF2B5EF4-FFF2-40B4-BE49-F238E27FC236}">
                <a16:creationId xmlns:a16="http://schemas.microsoft.com/office/drawing/2014/main" xmlns="" id="{51B73A9F-4548-45CE-BBAD-5C197ED01936}"/>
              </a:ext>
            </a:extLst>
          </p:cNvPr>
          <p:cNvSpPr>
            <a:spLocks noChangeShapeType="1"/>
          </p:cNvSpPr>
          <p:nvPr/>
        </p:nvSpPr>
        <p:spPr bwMode="auto">
          <a:xfrm flipH="1">
            <a:off x="6457950" y="1600200"/>
            <a:ext cx="0" cy="304800"/>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Tree>
  </p:cSld>
  <p:clrMapOvr>
    <a:masterClrMapping/>
  </p:clrMapOvr>
  <p:transition/>
  <p:timing/>
</p:sld>
</file>

<file path=ppt/slides/slide92.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8435" name="Rectangle 2">
            <a:extLst>
              <a:ext uri="{FF2B5EF4-FFF2-40B4-BE49-F238E27FC236}">
                <a16:creationId xmlns:a16="http://schemas.microsoft.com/office/drawing/2014/main" xmlns="" id="{04747918-948A-4BB5-AC1E-64C9F2BB4884}"/>
              </a:ext>
            </a:extLst>
          </p:cNvPr>
          <p:cNvSpPr>
            <a:spLocks noGrp="1" noChangeArrowheads="1"/>
          </p:cNvSpPr>
          <p:nvPr>
            <p:ph type="title"/>
          </p:nvPr>
        </p:nvSpPr>
        <p:spPr>
          <a:xfrm>
            <a:off x="1356364" y="228600"/>
            <a:ext cx="6496050" cy="1143000"/>
          </a:xfrm>
        </p:spPr>
        <p:txBody>
          <a:bodyPr>
            <a:normAutofit fontScale="90000"/>
          </a:bodyPr>
          <a:lstStyle/>
          <a:p>
            <a:pPr eaLnBrk="1" hangingPunct="1"/>
            <a:r>
              <a:rPr lang="en-US" altLang="en-US"/>
              <a:t>Independent Program Paths</a:t>
            </a:r>
          </a:p>
        </p:txBody>
      </p:sp>
      <p:sp>
        <p:nvSpPr>
          <p:cNvPr id="18436" name="Rectangle 3">
            <a:extLst>
              <a:ext uri="{FF2B5EF4-FFF2-40B4-BE49-F238E27FC236}">
                <a16:creationId xmlns:a16="http://schemas.microsoft.com/office/drawing/2014/main" xmlns="" id="{741B871F-A216-4355-8317-AF4EC88A21FE}"/>
              </a:ext>
            </a:extLst>
          </p:cNvPr>
          <p:cNvSpPr>
            <a:spLocks noGrp="1" noChangeArrowheads="1"/>
          </p:cNvSpPr>
          <p:nvPr>
            <p:ph idx="1"/>
          </p:nvPr>
        </p:nvSpPr>
        <p:spPr>
          <a:xfrm>
            <a:off x="762000" y="1219200"/>
            <a:ext cx="7620000" cy="5029200"/>
          </a:xfrm>
        </p:spPr>
        <p:txBody>
          <a:bodyPr>
            <a:normAutofit/>
          </a:bodyPr>
          <a:lstStyle/>
          <a:p>
            <a:pPr eaLnBrk="1" hangingPunct="1">
              <a:lnSpc>
                <a:spcPct val="90000"/>
              </a:lnSpc>
            </a:pPr>
            <a:r>
              <a:rPr lang="en-US" altLang="en-US" sz="2400"/>
              <a:t>Defined as a path through the program from the start node until the end node that introduces at least one new set of processing statements or a new condition (i.e., new nodes)</a:t>
            </a:r>
          </a:p>
          <a:p>
            <a:pPr eaLnBrk="1" hangingPunct="1">
              <a:lnSpc>
                <a:spcPct val="90000"/>
              </a:lnSpc>
            </a:pPr>
            <a:r>
              <a:rPr lang="en-US" altLang="en-US" sz="2400"/>
              <a:t>Must move along </a:t>
            </a:r>
            <a:r>
              <a:rPr lang="en-US" altLang="en-US" sz="2400" u="sng"/>
              <a:t>at least one</a:t>
            </a:r>
            <a:r>
              <a:rPr lang="en-US" altLang="en-US" sz="2400"/>
              <a:t> edge that has not been traversed before by a previous path</a:t>
            </a:r>
          </a:p>
          <a:p>
            <a:pPr eaLnBrk="1" hangingPunct="1">
              <a:lnSpc>
                <a:spcPct val="90000"/>
              </a:lnSpc>
            </a:pPr>
            <a:r>
              <a:rPr lang="en-US" altLang="en-US" sz="2400"/>
              <a:t>Basis set for flow graph on previous slide</a:t>
            </a:r>
          </a:p>
          <a:p>
            <a:pPr lvl="1" eaLnBrk="1" hangingPunct="1">
              <a:lnSpc>
                <a:spcPct val="90000"/>
              </a:lnSpc>
            </a:pPr>
            <a:r>
              <a:rPr lang="en-US" altLang="en-US" sz="2400"/>
              <a:t>Path 1: 0-1-11</a:t>
            </a:r>
          </a:p>
          <a:p>
            <a:pPr lvl="1" eaLnBrk="1" hangingPunct="1">
              <a:lnSpc>
                <a:spcPct val="90000"/>
              </a:lnSpc>
            </a:pPr>
            <a:r>
              <a:rPr lang="en-US" altLang="en-US" sz="2400"/>
              <a:t>Path 2: 0-1-2-3-4-5-10-1-11</a:t>
            </a:r>
          </a:p>
          <a:p>
            <a:pPr lvl="1" eaLnBrk="1" hangingPunct="1">
              <a:lnSpc>
                <a:spcPct val="90000"/>
              </a:lnSpc>
            </a:pPr>
            <a:r>
              <a:rPr lang="en-US" altLang="en-US" sz="2400"/>
              <a:t>Path 3: 0-1-2-3-6-8-9-10-1-11</a:t>
            </a:r>
          </a:p>
          <a:p>
            <a:pPr lvl="1" eaLnBrk="1" hangingPunct="1">
              <a:lnSpc>
                <a:spcPct val="90000"/>
              </a:lnSpc>
            </a:pPr>
            <a:r>
              <a:rPr lang="en-US" altLang="en-US" sz="2400"/>
              <a:t>Path 4: 0-1-2-3-6-7-9-10-1-11</a:t>
            </a:r>
          </a:p>
          <a:p>
            <a:pPr eaLnBrk="1" hangingPunct="1">
              <a:lnSpc>
                <a:spcPct val="90000"/>
              </a:lnSpc>
            </a:pPr>
            <a:r>
              <a:rPr lang="en-US" altLang="en-US" sz="2400"/>
              <a:t>The </a:t>
            </a:r>
            <a:r>
              <a:rPr lang="en-US" altLang="en-US" sz="2400" u="sng"/>
              <a:t>number of paths</a:t>
            </a:r>
            <a:r>
              <a:rPr lang="en-US" altLang="en-US" sz="2400"/>
              <a:t> in the basis set is determined by the </a:t>
            </a:r>
            <a:r>
              <a:rPr lang="en-US" altLang="en-US" sz="2400" u="sng"/>
              <a:t>cyclomatic complexity</a:t>
            </a:r>
          </a:p>
        </p:txBody>
      </p:sp>
      <p:sp>
        <p:nvSpPr>
          <p:cNvPr id="18434" name="Slide Number Placeholder 5">
            <a:extLst>
              <a:ext uri="{FF2B5EF4-FFF2-40B4-BE49-F238E27FC236}">
                <a16:creationId xmlns:a16="http://schemas.microsoft.com/office/drawing/2014/main" xmlns="" id="{3652ED44-62C0-49D5-8991-2C540188F7CE}"/>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fontAlgn="base">
              <a:spcBef>
                <a:spcPct val="0"/>
              </a:spcBef>
              <a:spcAft>
                <a:spcPct val="0"/>
              </a:spcAft>
              <a:buNone/>
            </a:pPr>
            <a:fld id="{60160C7F-5EEF-44FC-9B6D-37B395BE3D63}" type="slidenum">
              <a:rPr lang="en-US" altLang="en-US" sz="1400">
                <a:solidFill>
                  <a:srgbClr val="000000"/>
                </a:solidFill>
              </a:rPr>
              <a:pPr fontAlgn="base">
                <a:spcBef>
                  <a:spcPct val="0"/>
                </a:spcBef>
                <a:spcAft>
                  <a:spcPct val="0"/>
                </a:spcAft>
                <a:buNone/>
              </a:pPr>
              <a:t>92</a:t>
            </a:fld>
            <a:endParaRPr lang="en-US" altLang="en-US" sz="1400">
              <a:solidFill>
                <a:srgbClr val="000000"/>
              </a:solidFill>
            </a:endParaRPr>
          </a:p>
        </p:txBody>
      </p:sp>
    </p:spTree>
  </p:cSld>
  <p:clrMapOvr>
    <a:masterClrMapping/>
  </p:clrMapOvr>
  <p:transition/>
  <p:timing/>
</p:sld>
</file>

<file path=ppt/slides/slide93.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9459" name="Rectangle 2">
            <a:extLst>
              <a:ext uri="{FF2B5EF4-FFF2-40B4-BE49-F238E27FC236}">
                <a16:creationId xmlns:a16="http://schemas.microsoft.com/office/drawing/2014/main" xmlns="" id="{699BB797-C21F-44F6-8198-5E1036BE86B8}"/>
              </a:ext>
            </a:extLst>
          </p:cNvPr>
          <p:cNvSpPr>
            <a:spLocks noGrp="1" noChangeArrowheads="1"/>
          </p:cNvSpPr>
          <p:nvPr>
            <p:ph type="title"/>
          </p:nvPr>
        </p:nvSpPr>
        <p:spPr>
          <a:xfrm>
            <a:off x="1371600" y="76200"/>
            <a:ext cx="6629400" cy="1143000"/>
          </a:xfrm>
        </p:spPr>
        <p:txBody>
          <a:bodyPr/>
          <a:lstStyle/>
          <a:p>
            <a:pPr eaLnBrk="1" hangingPunct="1"/>
            <a:r>
              <a:rPr lang="en-US" altLang="en-US"/>
              <a:t>Cyclomatic Complexity</a:t>
            </a:r>
          </a:p>
        </p:txBody>
      </p:sp>
      <p:sp>
        <p:nvSpPr>
          <p:cNvPr id="19460" name="Rectangle 3">
            <a:extLst>
              <a:ext uri="{FF2B5EF4-FFF2-40B4-BE49-F238E27FC236}">
                <a16:creationId xmlns:a16="http://schemas.microsoft.com/office/drawing/2014/main" xmlns="" id="{9E1E9CDD-459E-4F31-83CC-9548C3EB8D03}"/>
              </a:ext>
            </a:extLst>
          </p:cNvPr>
          <p:cNvSpPr>
            <a:spLocks noGrp="1" noChangeArrowheads="1"/>
          </p:cNvSpPr>
          <p:nvPr>
            <p:ph idx="1"/>
          </p:nvPr>
        </p:nvSpPr>
        <p:spPr>
          <a:xfrm>
            <a:off x="713983" y="1102290"/>
            <a:ext cx="7835030" cy="5527110"/>
          </a:xfrm>
        </p:spPr>
        <p:txBody>
          <a:bodyPr>
            <a:normAutofit fontScale="77500" lnSpcReduction="20000"/>
          </a:bodyPr>
          <a:lstStyle/>
          <a:p>
            <a:pPr eaLnBrk="1" hangingPunct="1">
              <a:lnSpc>
                <a:spcPct val="90000"/>
              </a:lnSpc>
            </a:pPr>
            <a:r>
              <a:rPr lang="en-US" altLang="en-US"/>
              <a:t>Provides a quantitative measure of the </a:t>
            </a:r>
            <a:r>
              <a:rPr lang="en-US" altLang="en-US" u="sng"/>
              <a:t>logical complexity</a:t>
            </a:r>
            <a:r>
              <a:rPr lang="en-US" altLang="en-US"/>
              <a:t> of a program</a:t>
            </a:r>
          </a:p>
          <a:p>
            <a:pPr eaLnBrk="1" hangingPunct="1">
              <a:lnSpc>
                <a:spcPct val="90000"/>
              </a:lnSpc>
            </a:pPr>
            <a:r>
              <a:rPr lang="en-US" altLang="en-US"/>
              <a:t>Defines the </a:t>
            </a:r>
            <a:r>
              <a:rPr lang="en-US" altLang="en-US" u="sng"/>
              <a:t>number of independent paths</a:t>
            </a:r>
            <a:r>
              <a:rPr lang="en-US" altLang="en-US"/>
              <a:t> in the basis set</a:t>
            </a:r>
          </a:p>
          <a:p>
            <a:pPr eaLnBrk="1" hangingPunct="1">
              <a:lnSpc>
                <a:spcPct val="90000"/>
              </a:lnSpc>
            </a:pPr>
            <a:r>
              <a:rPr lang="en-US" altLang="en-US"/>
              <a:t>Provides an </a:t>
            </a:r>
            <a:r>
              <a:rPr lang="en-US" altLang="en-US" u="sng"/>
              <a:t>upper bound</a:t>
            </a:r>
            <a:r>
              <a:rPr lang="en-US" altLang="en-US"/>
              <a:t> for the number of tests that must be conducted to ensure </a:t>
            </a:r>
            <a:r>
              <a:rPr lang="en-US" altLang="en-US" u="sng"/>
              <a:t>all statements</a:t>
            </a:r>
            <a:r>
              <a:rPr lang="en-US" altLang="en-US"/>
              <a:t> have been executed </a:t>
            </a:r>
            <a:r>
              <a:rPr lang="en-US" altLang="en-US" u="sng"/>
              <a:t>at least once</a:t>
            </a:r>
          </a:p>
          <a:p>
            <a:pPr eaLnBrk="1" hangingPunct="1">
              <a:lnSpc>
                <a:spcPct val="90000"/>
              </a:lnSpc>
            </a:pPr>
            <a:r>
              <a:rPr lang="en-US" altLang="en-US"/>
              <a:t>Can be computed </a:t>
            </a:r>
            <a:r>
              <a:rPr lang="en-US" altLang="en-US" u="sng"/>
              <a:t>three</a:t>
            </a:r>
            <a:r>
              <a:rPr lang="en-US" altLang="en-US"/>
              <a:t> ways</a:t>
            </a:r>
          </a:p>
          <a:p>
            <a:pPr lvl="1" eaLnBrk="1" hangingPunct="1">
              <a:lnSpc>
                <a:spcPct val="90000"/>
              </a:lnSpc>
            </a:pPr>
            <a:r>
              <a:rPr lang="en-US" altLang="en-US">
                <a:solidFill>
                  <a:srgbClr val="FF0000"/>
                </a:solidFill>
              </a:rPr>
              <a:t>The number of regions</a:t>
            </a:r>
          </a:p>
          <a:p>
            <a:pPr lvl="1" eaLnBrk="1" hangingPunct="1">
              <a:lnSpc>
                <a:spcPct val="90000"/>
              </a:lnSpc>
            </a:pPr>
            <a:r>
              <a:rPr lang="en-US" altLang="en-US">
                <a:solidFill>
                  <a:srgbClr val="FF0000"/>
                </a:solidFill>
              </a:rPr>
              <a:t>V(G) = E – N + 2, where E is the number of edges and N is the number of nodes in graph G</a:t>
            </a:r>
          </a:p>
          <a:p>
            <a:pPr lvl="1" eaLnBrk="1" hangingPunct="1">
              <a:lnSpc>
                <a:spcPct val="90000"/>
              </a:lnSpc>
            </a:pPr>
            <a:r>
              <a:rPr lang="en-US" altLang="en-US">
                <a:solidFill>
                  <a:srgbClr val="FF0000"/>
                </a:solidFill>
              </a:rPr>
              <a:t>V(G) = P + 1,</a:t>
            </a:r>
            <a:r>
              <a:rPr lang="en-US" altLang="en-US"/>
              <a:t> </a:t>
            </a:r>
            <a:r>
              <a:rPr lang="en-US" altLang="en-US">
                <a:solidFill>
                  <a:srgbClr val="FF0000"/>
                </a:solidFill>
              </a:rPr>
              <a:t>where P is the number of predicate nodes in the flow graph G</a:t>
            </a:r>
          </a:p>
          <a:p>
            <a:pPr eaLnBrk="1" hangingPunct="1">
              <a:lnSpc>
                <a:spcPct val="90000"/>
              </a:lnSpc>
            </a:pPr>
            <a:r>
              <a:rPr lang="en-US" altLang="en-US"/>
              <a:t>Results in the following equations for the example flow graph</a:t>
            </a:r>
          </a:p>
          <a:p>
            <a:pPr lvl="1" eaLnBrk="1" hangingPunct="1">
              <a:lnSpc>
                <a:spcPct val="90000"/>
              </a:lnSpc>
            </a:pPr>
            <a:r>
              <a:rPr lang="en-US" altLang="en-US">
                <a:solidFill>
                  <a:srgbClr val="FF0000"/>
                </a:solidFill>
              </a:rPr>
              <a:t>Number of regions = 4</a:t>
            </a:r>
          </a:p>
          <a:p>
            <a:pPr lvl="1" eaLnBrk="1" hangingPunct="1">
              <a:lnSpc>
                <a:spcPct val="90000"/>
              </a:lnSpc>
            </a:pPr>
            <a:r>
              <a:rPr lang="en-US" altLang="en-US">
                <a:solidFill>
                  <a:srgbClr val="FF0000"/>
                </a:solidFill>
              </a:rPr>
              <a:t>V(G) = 14 edges – 12 nodes + 2 = 4</a:t>
            </a:r>
          </a:p>
          <a:p>
            <a:pPr lvl="1" eaLnBrk="1" hangingPunct="1">
              <a:lnSpc>
                <a:spcPct val="90000"/>
              </a:lnSpc>
            </a:pPr>
            <a:r>
              <a:rPr lang="en-US" altLang="en-US">
                <a:solidFill>
                  <a:srgbClr val="FF0000"/>
                </a:solidFill>
              </a:rPr>
              <a:t>V(G) = 3 predicate nodes + 1 = 4</a:t>
            </a:r>
            <a:endParaRPr lang="en-US" altLang="en-US" sz="1800">
              <a:solidFill>
                <a:srgbClr val="FF0000"/>
              </a:solidFill>
            </a:endParaRPr>
          </a:p>
        </p:txBody>
      </p:sp>
      <p:sp>
        <p:nvSpPr>
          <p:cNvPr id="19458" name="Slide Number Placeholder 5">
            <a:extLst>
              <a:ext uri="{FF2B5EF4-FFF2-40B4-BE49-F238E27FC236}">
                <a16:creationId xmlns:a16="http://schemas.microsoft.com/office/drawing/2014/main" xmlns="" id="{88A32DD0-907A-4779-A5BE-30F00EA53F51}"/>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fontAlgn="base">
              <a:spcBef>
                <a:spcPct val="0"/>
              </a:spcBef>
              <a:spcAft>
                <a:spcPct val="0"/>
              </a:spcAft>
              <a:buNone/>
            </a:pPr>
            <a:fld id="{7D83B30A-8910-43C5-80D7-604234BE3F81}" type="slidenum">
              <a:rPr lang="en-US" altLang="en-US" sz="1400">
                <a:solidFill>
                  <a:srgbClr val="000000"/>
                </a:solidFill>
              </a:rPr>
              <a:pPr fontAlgn="base">
                <a:spcBef>
                  <a:spcPct val="0"/>
                </a:spcBef>
                <a:spcAft>
                  <a:spcPct val="0"/>
                </a:spcAft>
                <a:buNone/>
              </a:pPr>
              <a:t>93</a:t>
            </a:fld>
            <a:endParaRPr lang="en-US" altLang="en-US" sz="1400">
              <a:solidFill>
                <a:srgbClr val="000000"/>
              </a:solidFill>
            </a:endParaRPr>
          </a:p>
        </p:txBody>
      </p:sp>
    </p:spTree>
  </p:cSld>
  <p:clrMapOvr>
    <a:masterClrMapping/>
  </p:clrMapOvr>
  <p:transition/>
  <p:timing/>
</p:sld>
</file>

<file path=ppt/slides/slide94.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0483" name="Rectangle 2">
            <a:extLst>
              <a:ext uri="{FF2B5EF4-FFF2-40B4-BE49-F238E27FC236}">
                <a16:creationId xmlns:a16="http://schemas.microsoft.com/office/drawing/2014/main" xmlns="" id="{9C32E47D-44A9-4164-B8A9-2CF137EB5485}"/>
              </a:ext>
            </a:extLst>
          </p:cNvPr>
          <p:cNvSpPr>
            <a:spLocks noGrp="1" noChangeArrowheads="1"/>
          </p:cNvSpPr>
          <p:nvPr>
            <p:ph type="title"/>
          </p:nvPr>
        </p:nvSpPr>
        <p:spPr>
          <a:xfrm>
            <a:off x="966647" y="381000"/>
            <a:ext cx="7162800" cy="1143000"/>
          </a:xfrm>
        </p:spPr>
        <p:txBody>
          <a:bodyPr>
            <a:normAutofit fontScale="90000"/>
          </a:bodyPr>
          <a:lstStyle/>
          <a:p>
            <a:pPr eaLnBrk="1" hangingPunct="1"/>
            <a:r>
              <a:rPr lang="en-US" altLang="en-US" sz="4000"/>
              <a:t>Deriving the Basis Set and Test Cases</a:t>
            </a:r>
          </a:p>
        </p:txBody>
      </p:sp>
      <p:sp>
        <p:nvSpPr>
          <p:cNvPr id="20484" name="Rectangle 3">
            <a:extLst>
              <a:ext uri="{FF2B5EF4-FFF2-40B4-BE49-F238E27FC236}">
                <a16:creationId xmlns:a16="http://schemas.microsoft.com/office/drawing/2014/main" xmlns="" id="{03985534-FDF0-4BB4-83DC-25C3351333DB}"/>
              </a:ext>
            </a:extLst>
          </p:cNvPr>
          <p:cNvSpPr>
            <a:spLocks noGrp="1" noChangeArrowheads="1"/>
          </p:cNvSpPr>
          <p:nvPr>
            <p:ph idx="1"/>
          </p:nvPr>
        </p:nvSpPr>
        <p:spPr/>
        <p:txBody>
          <a:bodyPr>
            <a:normAutofit/>
          </a:bodyPr>
          <a:lstStyle/>
          <a:p>
            <a:pPr marL="609600" indent="-609600" algn="just" eaLnBrk="1" hangingPunct="1">
              <a:buFontTx/>
              <a:buAutoNum type="arabicParenR"/>
            </a:pPr>
            <a:r>
              <a:rPr lang="en-US" altLang="en-US"/>
              <a:t>Using the design or code as a foundation, draw a corresponding flow graph</a:t>
            </a:r>
          </a:p>
          <a:p>
            <a:pPr marL="609600" indent="-609600" algn="just" eaLnBrk="1" hangingPunct="1">
              <a:buFontTx/>
              <a:buAutoNum type="arabicParenR"/>
            </a:pPr>
            <a:r>
              <a:rPr lang="en-US" altLang="en-US"/>
              <a:t>Determine the cyclomatic complexity of the resultant flow graph</a:t>
            </a:r>
          </a:p>
          <a:p>
            <a:pPr marL="609600" indent="-609600" algn="just" eaLnBrk="1" hangingPunct="1">
              <a:buFontTx/>
              <a:buAutoNum type="arabicParenR"/>
            </a:pPr>
            <a:r>
              <a:rPr lang="en-US" altLang="en-US"/>
              <a:t>Determine a basis set of linearly independent paths</a:t>
            </a:r>
          </a:p>
          <a:p>
            <a:pPr marL="609600" indent="-609600" algn="just" eaLnBrk="1" hangingPunct="1">
              <a:buFontTx/>
              <a:buAutoNum type="arabicParenR"/>
            </a:pPr>
            <a:r>
              <a:rPr lang="en-US" altLang="en-US"/>
              <a:t>Prepare test cases that will force execution of each path in the basis set</a:t>
            </a:r>
          </a:p>
        </p:txBody>
      </p:sp>
      <p:sp>
        <p:nvSpPr>
          <p:cNvPr id="20482" name="Slide Number Placeholder 5">
            <a:extLst>
              <a:ext uri="{FF2B5EF4-FFF2-40B4-BE49-F238E27FC236}">
                <a16:creationId xmlns:a16="http://schemas.microsoft.com/office/drawing/2014/main" xmlns="" id="{BDB512E5-4DD8-47A0-81CD-6351870435BC}"/>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fontAlgn="base">
              <a:spcBef>
                <a:spcPct val="0"/>
              </a:spcBef>
              <a:spcAft>
                <a:spcPct val="0"/>
              </a:spcAft>
              <a:buNone/>
            </a:pPr>
            <a:fld id="{1B893316-6C94-4E7A-94FC-EC7F95185352}" type="slidenum">
              <a:rPr lang="en-US" altLang="en-US" sz="1400">
                <a:solidFill>
                  <a:srgbClr val="000000"/>
                </a:solidFill>
              </a:rPr>
              <a:pPr fontAlgn="base">
                <a:spcBef>
                  <a:spcPct val="0"/>
                </a:spcBef>
                <a:spcAft>
                  <a:spcPct val="0"/>
                </a:spcAft>
                <a:buNone/>
              </a:pPr>
              <a:t>94</a:t>
            </a:fld>
            <a:endParaRPr lang="en-US" altLang="en-US" sz="1400">
              <a:solidFill>
                <a:srgbClr val="000000"/>
              </a:solidFill>
            </a:endParaRPr>
          </a:p>
        </p:txBody>
      </p:sp>
    </p:spTree>
  </p:cSld>
  <p:clrMapOvr>
    <a:masterClrMapping/>
  </p:clrMapOvr>
  <p:transition/>
  <p:timing/>
</p:sld>
</file>

<file path=ppt/slides/slide95.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2677439" y="873126"/>
            <a:ext cx="3454280" cy="5554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31686204"/>
      </p:ext>
    </p:extLst>
  </p:cSld>
  <p:clrMapOvr>
    <a:masterClrMapping/>
  </p:clrMapOvr>
  <p:transition/>
  <p:timing/>
</p:sld>
</file>

<file path=ppt/slides/slide96.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1507" name="Rectangle 2">
            <a:extLst>
              <a:ext uri="{FF2B5EF4-FFF2-40B4-BE49-F238E27FC236}">
                <a16:creationId xmlns:a16="http://schemas.microsoft.com/office/drawing/2014/main" xmlns="" id="{45958376-8E99-49FA-8BCC-F3BF2028D654}"/>
              </a:ext>
            </a:extLst>
          </p:cNvPr>
          <p:cNvSpPr>
            <a:spLocks noGrp="1" noChangeArrowheads="1"/>
          </p:cNvSpPr>
          <p:nvPr>
            <p:ph type="title"/>
          </p:nvPr>
        </p:nvSpPr>
        <p:spPr>
          <a:xfrm>
            <a:off x="1657350" y="0"/>
            <a:ext cx="5829300" cy="762000"/>
          </a:xfrm>
        </p:spPr>
        <p:txBody>
          <a:bodyPr/>
          <a:lstStyle/>
          <a:p>
            <a:pPr eaLnBrk="1" hangingPunct="1"/>
            <a:r>
              <a:rPr lang="en-US" altLang="en-US" sz="3600"/>
              <a:t>A Second Flow Graph Example</a:t>
            </a:r>
          </a:p>
        </p:txBody>
      </p:sp>
      <p:sp>
        <p:nvSpPr>
          <p:cNvPr id="21506" name="Slide Number Placeholder 4">
            <a:extLst>
              <a:ext uri="{FF2B5EF4-FFF2-40B4-BE49-F238E27FC236}">
                <a16:creationId xmlns:a16="http://schemas.microsoft.com/office/drawing/2014/main" xmlns="" id="{BC5CB5FD-0CA9-4224-BBDE-ADBC173D5A6F}"/>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fontAlgn="base">
              <a:spcBef>
                <a:spcPct val="0"/>
              </a:spcBef>
              <a:spcAft>
                <a:spcPct val="0"/>
              </a:spcAft>
              <a:buNone/>
            </a:pPr>
            <a:fld id="{185CDA90-1AA1-4602-A7D5-8CBCC88CBC71}" type="slidenum">
              <a:rPr lang="en-US" altLang="en-US" sz="1400">
                <a:solidFill>
                  <a:srgbClr val="000000"/>
                </a:solidFill>
              </a:rPr>
              <a:pPr fontAlgn="base">
                <a:spcBef>
                  <a:spcPct val="0"/>
                </a:spcBef>
                <a:spcAft>
                  <a:spcPct val="0"/>
                </a:spcAft>
                <a:buNone/>
              </a:pPr>
              <a:t>96</a:t>
            </a:fld>
            <a:endParaRPr lang="en-US" altLang="en-US" sz="1400">
              <a:solidFill>
                <a:srgbClr val="000000"/>
              </a:solidFill>
            </a:endParaRPr>
          </a:p>
        </p:txBody>
      </p:sp>
      <p:sp>
        <p:nvSpPr>
          <p:cNvPr id="21508" name="Text Box 3">
            <a:extLst>
              <a:ext uri="{FF2B5EF4-FFF2-40B4-BE49-F238E27FC236}">
                <a16:creationId xmlns:a16="http://schemas.microsoft.com/office/drawing/2014/main" xmlns="" id="{F2C34DA5-F89C-4C18-92F5-E60C4C6E88F7}"/>
              </a:ext>
            </a:extLst>
          </p:cNvPr>
          <p:cNvSpPr txBox="1">
            <a:spLocks noChangeArrowheads="1"/>
          </p:cNvSpPr>
          <p:nvPr/>
        </p:nvSpPr>
        <p:spPr bwMode="auto">
          <a:xfrm>
            <a:off x="1314450" y="914400"/>
            <a:ext cx="4011034" cy="5509200"/>
          </a:xfrm>
          <a:prstGeom prst="rect">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Lst>
        </p:spPr>
        <p:txBody>
          <a:bodyPr wrap="none">
            <a:spAutoFit/>
          </a:bodyPr>
          <a:lstStyle>
            <a:defPPr>
              <a:defRPr lang="en-US"/>
            </a:defPPr>
            <a:lvl1pPr marL="457200" indent="-45720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fontAlgn="base">
              <a:spcBef>
                <a:spcPct val="0"/>
              </a:spcBef>
              <a:spcAft>
                <a:spcPct val="0"/>
              </a:spcAft>
              <a:buNone/>
            </a:pPr>
            <a:r>
              <a:rPr lang="en-US" altLang="en-US" sz="1600">
                <a:solidFill>
                  <a:srgbClr val="000000"/>
                </a:solidFill>
                <a:latin typeface="Courier New" panose="02070309020205020404" pitchFamily="49" charset="0"/>
              </a:rPr>
              <a:t> 1  int functionY(void)</a:t>
            </a:r>
          </a:p>
          <a:p>
            <a:pPr fontAlgn="base">
              <a:spcBef>
                <a:spcPct val="0"/>
              </a:spcBef>
              <a:spcAft>
                <a:spcPct val="0"/>
              </a:spcAft>
              <a:buNone/>
            </a:pPr>
            <a:r>
              <a:rPr lang="en-US" altLang="en-US" sz="1600">
                <a:solidFill>
                  <a:srgbClr val="000000"/>
                </a:solidFill>
                <a:latin typeface="Courier New" panose="02070309020205020404" pitchFamily="49" charset="0"/>
              </a:rPr>
              <a:t> 2  {</a:t>
            </a:r>
          </a:p>
          <a:p>
            <a:pPr fontAlgn="base">
              <a:spcBef>
                <a:spcPct val="0"/>
              </a:spcBef>
              <a:spcAft>
                <a:spcPct val="0"/>
              </a:spcAft>
              <a:buNone/>
            </a:pPr>
            <a:r>
              <a:rPr lang="en-US" altLang="en-US" sz="1600">
                <a:solidFill>
                  <a:srgbClr val="000000"/>
                </a:solidFill>
                <a:latin typeface="Courier New" panose="02070309020205020404" pitchFamily="49" charset="0"/>
              </a:rPr>
              <a:t> 3     int x = 0;</a:t>
            </a:r>
          </a:p>
          <a:p>
            <a:pPr fontAlgn="base">
              <a:spcBef>
                <a:spcPct val="0"/>
              </a:spcBef>
              <a:spcAft>
                <a:spcPct val="0"/>
              </a:spcAft>
              <a:buNone/>
            </a:pPr>
            <a:r>
              <a:rPr lang="en-US" altLang="en-US" sz="1600">
                <a:solidFill>
                  <a:srgbClr val="000000"/>
                </a:solidFill>
                <a:latin typeface="Courier New" panose="02070309020205020404" pitchFamily="49" charset="0"/>
              </a:rPr>
              <a:t> 4     int y = 19;     </a:t>
            </a:r>
          </a:p>
          <a:p>
            <a:pPr fontAlgn="base">
              <a:spcBef>
                <a:spcPct val="0"/>
              </a:spcBef>
              <a:spcAft>
                <a:spcPct val="0"/>
              </a:spcAft>
              <a:buNone/>
            </a:pPr>
            <a:r>
              <a:rPr lang="en-US" altLang="en-US" sz="1600">
                <a:solidFill>
                  <a:srgbClr val="000000"/>
                </a:solidFill>
                <a:latin typeface="Courier New" panose="02070309020205020404" pitchFamily="49" charset="0"/>
              </a:rPr>
              <a:t> </a:t>
            </a:r>
          </a:p>
          <a:p>
            <a:pPr fontAlgn="base">
              <a:spcBef>
                <a:spcPct val="0"/>
              </a:spcBef>
              <a:spcAft>
                <a:spcPct val="0"/>
              </a:spcAft>
              <a:buNone/>
            </a:pPr>
            <a:r>
              <a:rPr lang="en-US" altLang="en-US" sz="1600">
                <a:solidFill>
                  <a:srgbClr val="000000"/>
                </a:solidFill>
                <a:latin typeface="Courier New" panose="02070309020205020404" pitchFamily="49" charset="0"/>
              </a:rPr>
              <a:t> 5  A: x++;</a:t>
            </a:r>
          </a:p>
          <a:p>
            <a:pPr fontAlgn="base">
              <a:spcBef>
                <a:spcPct val="0"/>
              </a:spcBef>
              <a:spcAft>
                <a:spcPct val="0"/>
              </a:spcAft>
              <a:buNone/>
            </a:pPr>
            <a:r>
              <a:rPr lang="en-US" altLang="en-US" sz="1600">
                <a:solidFill>
                  <a:srgbClr val="000000"/>
                </a:solidFill>
                <a:latin typeface="Courier New" panose="02070309020205020404" pitchFamily="49" charset="0"/>
              </a:rPr>
              <a:t> 6     if (x &gt; 999) </a:t>
            </a:r>
          </a:p>
          <a:p>
            <a:pPr fontAlgn="base">
              <a:spcBef>
                <a:spcPct val="0"/>
              </a:spcBef>
              <a:spcAft>
                <a:spcPct val="0"/>
              </a:spcAft>
              <a:buNone/>
            </a:pPr>
            <a:r>
              <a:rPr lang="en-US" altLang="en-US" sz="1600">
                <a:solidFill>
                  <a:srgbClr val="000000"/>
                </a:solidFill>
                <a:latin typeface="Courier New" panose="02070309020205020404" pitchFamily="49" charset="0"/>
              </a:rPr>
              <a:t> 7        goto D;</a:t>
            </a:r>
          </a:p>
          <a:p>
            <a:pPr fontAlgn="base">
              <a:spcBef>
                <a:spcPct val="0"/>
              </a:spcBef>
              <a:spcAft>
                <a:spcPct val="0"/>
              </a:spcAft>
              <a:buNone/>
            </a:pPr>
            <a:r>
              <a:rPr lang="en-US" altLang="en-US" sz="1600">
                <a:solidFill>
                  <a:srgbClr val="000000"/>
                </a:solidFill>
                <a:latin typeface="Courier New" panose="02070309020205020404" pitchFamily="49" charset="0"/>
              </a:rPr>
              <a:t> 8     if (x % 11 == 0) </a:t>
            </a:r>
          </a:p>
          <a:p>
            <a:pPr fontAlgn="base">
              <a:spcBef>
                <a:spcPct val="0"/>
              </a:spcBef>
              <a:spcAft>
                <a:spcPct val="0"/>
              </a:spcAft>
              <a:buNone/>
            </a:pPr>
            <a:r>
              <a:rPr lang="en-US" altLang="en-US" sz="1600">
                <a:solidFill>
                  <a:srgbClr val="000000"/>
                </a:solidFill>
                <a:latin typeface="Courier New" panose="02070309020205020404" pitchFamily="49" charset="0"/>
              </a:rPr>
              <a:t> 9        goto B;</a:t>
            </a:r>
          </a:p>
          <a:p>
            <a:pPr fontAlgn="base">
              <a:spcBef>
                <a:spcPct val="0"/>
              </a:spcBef>
              <a:spcAft>
                <a:spcPct val="0"/>
              </a:spcAft>
              <a:buNone/>
            </a:pPr>
            <a:r>
              <a:rPr lang="en-US" altLang="en-US" sz="1600">
                <a:solidFill>
                  <a:srgbClr val="000000"/>
                </a:solidFill>
                <a:latin typeface="Courier New" panose="02070309020205020404" pitchFamily="49" charset="0"/>
              </a:rPr>
              <a:t>10     else goto A;</a:t>
            </a:r>
          </a:p>
          <a:p>
            <a:pPr fontAlgn="base">
              <a:spcBef>
                <a:spcPct val="0"/>
              </a:spcBef>
              <a:spcAft>
                <a:spcPct val="0"/>
              </a:spcAft>
            </a:pPr>
            <a:endParaRPr lang="en-US" altLang="en-US" sz="1600">
              <a:solidFill>
                <a:srgbClr val="000000"/>
              </a:solidFill>
              <a:latin typeface="Courier New" panose="02070309020205020404" pitchFamily="49" charset="0"/>
            </a:endParaRPr>
          </a:p>
          <a:p>
            <a:pPr fontAlgn="base">
              <a:spcBef>
                <a:spcPct val="0"/>
              </a:spcBef>
              <a:spcAft>
                <a:spcPct val="0"/>
              </a:spcAft>
              <a:buNone/>
            </a:pPr>
            <a:r>
              <a:rPr lang="en-US" altLang="en-US" sz="1600">
                <a:solidFill>
                  <a:srgbClr val="000000"/>
                </a:solidFill>
                <a:latin typeface="Courier New" panose="02070309020205020404" pitchFamily="49" charset="0"/>
              </a:rPr>
              <a:t>11  B: if (x % y == 0) </a:t>
            </a:r>
          </a:p>
          <a:p>
            <a:pPr fontAlgn="base">
              <a:spcBef>
                <a:spcPct val="0"/>
              </a:spcBef>
              <a:spcAft>
                <a:spcPct val="0"/>
              </a:spcAft>
              <a:buNone/>
            </a:pPr>
            <a:r>
              <a:rPr lang="en-US" altLang="en-US" sz="1600">
                <a:solidFill>
                  <a:srgbClr val="000000"/>
                </a:solidFill>
                <a:latin typeface="Courier New" panose="02070309020205020404" pitchFamily="49" charset="0"/>
              </a:rPr>
              <a:t>12        goto C;</a:t>
            </a:r>
          </a:p>
          <a:p>
            <a:pPr fontAlgn="base">
              <a:spcBef>
                <a:spcPct val="0"/>
              </a:spcBef>
              <a:spcAft>
                <a:spcPct val="0"/>
              </a:spcAft>
              <a:buNone/>
            </a:pPr>
            <a:r>
              <a:rPr lang="en-US" altLang="en-US" sz="1600">
                <a:solidFill>
                  <a:srgbClr val="000000"/>
                </a:solidFill>
                <a:latin typeface="Courier New" panose="02070309020205020404" pitchFamily="49" charset="0"/>
              </a:rPr>
              <a:t>13     else goto A;</a:t>
            </a:r>
          </a:p>
          <a:p>
            <a:pPr fontAlgn="base">
              <a:spcBef>
                <a:spcPct val="0"/>
              </a:spcBef>
              <a:spcAft>
                <a:spcPct val="0"/>
              </a:spcAft>
            </a:pPr>
            <a:endParaRPr lang="en-US" altLang="en-US" sz="1600">
              <a:solidFill>
                <a:srgbClr val="000000"/>
              </a:solidFill>
              <a:latin typeface="Courier New" panose="02070309020205020404" pitchFamily="49" charset="0"/>
            </a:endParaRPr>
          </a:p>
          <a:p>
            <a:pPr fontAlgn="base">
              <a:spcBef>
                <a:spcPct val="0"/>
              </a:spcBef>
              <a:spcAft>
                <a:spcPct val="0"/>
              </a:spcAft>
              <a:buNone/>
            </a:pPr>
            <a:r>
              <a:rPr lang="en-US" altLang="en-US" sz="1600">
                <a:solidFill>
                  <a:srgbClr val="000000"/>
                </a:solidFill>
                <a:latin typeface="Courier New" panose="02070309020205020404" pitchFamily="49" charset="0"/>
              </a:rPr>
              <a:t>14  C: printf("%d\n", x);</a:t>
            </a:r>
          </a:p>
          <a:p>
            <a:pPr fontAlgn="base">
              <a:spcBef>
                <a:spcPct val="0"/>
              </a:spcBef>
              <a:spcAft>
                <a:spcPct val="0"/>
              </a:spcAft>
              <a:buNone/>
            </a:pPr>
            <a:r>
              <a:rPr lang="en-US" altLang="en-US" sz="1600">
                <a:solidFill>
                  <a:srgbClr val="000000"/>
                </a:solidFill>
                <a:latin typeface="Courier New" panose="02070309020205020404" pitchFamily="49" charset="0"/>
              </a:rPr>
              <a:t>15     goto A;</a:t>
            </a:r>
          </a:p>
          <a:p>
            <a:pPr fontAlgn="base">
              <a:spcBef>
                <a:spcPct val="0"/>
              </a:spcBef>
              <a:spcAft>
                <a:spcPct val="0"/>
              </a:spcAft>
            </a:pPr>
            <a:endParaRPr lang="en-US" altLang="en-US" sz="1600">
              <a:solidFill>
                <a:srgbClr val="000000"/>
              </a:solidFill>
              <a:latin typeface="Courier New" panose="02070309020205020404" pitchFamily="49" charset="0"/>
            </a:endParaRPr>
          </a:p>
          <a:p>
            <a:pPr fontAlgn="base">
              <a:spcBef>
                <a:spcPct val="0"/>
              </a:spcBef>
              <a:spcAft>
                <a:spcPct val="0"/>
              </a:spcAft>
              <a:buNone/>
            </a:pPr>
            <a:r>
              <a:rPr lang="en-US" altLang="en-US" sz="1600">
                <a:solidFill>
                  <a:srgbClr val="000000"/>
                </a:solidFill>
                <a:latin typeface="Courier New" panose="02070309020205020404" pitchFamily="49" charset="0"/>
              </a:rPr>
              <a:t>16  D: printf("End of list\n");</a:t>
            </a:r>
          </a:p>
          <a:p>
            <a:pPr fontAlgn="base">
              <a:spcBef>
                <a:spcPct val="0"/>
              </a:spcBef>
              <a:spcAft>
                <a:spcPct val="0"/>
              </a:spcAft>
              <a:buNone/>
            </a:pPr>
            <a:r>
              <a:rPr lang="en-US" altLang="en-US" sz="1600">
                <a:solidFill>
                  <a:srgbClr val="000000"/>
                </a:solidFill>
                <a:latin typeface="Courier New" panose="02070309020205020404" pitchFamily="49" charset="0"/>
              </a:rPr>
              <a:t>17     return 0;</a:t>
            </a:r>
          </a:p>
          <a:p>
            <a:pPr fontAlgn="base">
              <a:spcBef>
                <a:spcPct val="0"/>
              </a:spcBef>
              <a:spcAft>
                <a:spcPct val="0"/>
              </a:spcAft>
              <a:buNone/>
            </a:pPr>
            <a:r>
              <a:rPr lang="en-US" altLang="en-US" sz="1600">
                <a:solidFill>
                  <a:srgbClr val="000000"/>
                </a:solidFill>
                <a:latin typeface="Courier New" panose="02070309020205020404" pitchFamily="49" charset="0"/>
              </a:rPr>
              <a:t>18  }</a:t>
            </a:r>
          </a:p>
        </p:txBody>
      </p:sp>
      <p:sp>
        <p:nvSpPr>
          <p:cNvPr id="21509" name="Oval 4">
            <a:extLst>
              <a:ext uri="{FF2B5EF4-FFF2-40B4-BE49-F238E27FC236}">
                <a16:creationId xmlns:a16="http://schemas.microsoft.com/office/drawing/2014/main" xmlns="" id="{E7D5D6F9-4567-46BE-A3E9-2184737297A4}"/>
              </a:ext>
            </a:extLst>
          </p:cNvPr>
          <p:cNvSpPr>
            <a:spLocks noChangeArrowheads="1"/>
          </p:cNvSpPr>
          <p:nvPr/>
        </p:nvSpPr>
        <p:spPr bwMode="auto">
          <a:xfrm>
            <a:off x="6343650" y="7620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3</a:t>
            </a:r>
          </a:p>
        </p:txBody>
      </p:sp>
      <p:sp>
        <p:nvSpPr>
          <p:cNvPr id="21510" name="Oval 5">
            <a:extLst>
              <a:ext uri="{FF2B5EF4-FFF2-40B4-BE49-F238E27FC236}">
                <a16:creationId xmlns:a16="http://schemas.microsoft.com/office/drawing/2014/main" xmlns="" id="{97C4B1F2-A126-48E2-8F06-6974CC779004}"/>
              </a:ext>
            </a:extLst>
          </p:cNvPr>
          <p:cNvSpPr>
            <a:spLocks noChangeArrowheads="1"/>
          </p:cNvSpPr>
          <p:nvPr/>
        </p:nvSpPr>
        <p:spPr bwMode="auto">
          <a:xfrm>
            <a:off x="6343650" y="13716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4</a:t>
            </a:r>
          </a:p>
        </p:txBody>
      </p:sp>
      <p:sp>
        <p:nvSpPr>
          <p:cNvPr id="21511" name="Oval 6">
            <a:extLst>
              <a:ext uri="{FF2B5EF4-FFF2-40B4-BE49-F238E27FC236}">
                <a16:creationId xmlns:a16="http://schemas.microsoft.com/office/drawing/2014/main" xmlns="" id="{626F4D16-3316-4826-807E-625CB537D95E}"/>
              </a:ext>
            </a:extLst>
          </p:cNvPr>
          <p:cNvSpPr>
            <a:spLocks noChangeArrowheads="1"/>
          </p:cNvSpPr>
          <p:nvPr/>
        </p:nvSpPr>
        <p:spPr bwMode="auto">
          <a:xfrm>
            <a:off x="6343650" y="20574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5</a:t>
            </a:r>
          </a:p>
        </p:txBody>
      </p:sp>
      <p:sp>
        <p:nvSpPr>
          <p:cNvPr id="21512" name="Oval 7">
            <a:extLst>
              <a:ext uri="{FF2B5EF4-FFF2-40B4-BE49-F238E27FC236}">
                <a16:creationId xmlns:a16="http://schemas.microsoft.com/office/drawing/2014/main" xmlns="" id="{FC7AA6F5-D232-416A-A396-B058F5AA2D1C}"/>
              </a:ext>
            </a:extLst>
          </p:cNvPr>
          <p:cNvSpPr>
            <a:spLocks noChangeArrowheads="1"/>
          </p:cNvSpPr>
          <p:nvPr/>
        </p:nvSpPr>
        <p:spPr bwMode="auto">
          <a:xfrm>
            <a:off x="6343650" y="2743200"/>
            <a:ext cx="400050" cy="381000"/>
          </a:xfrm>
          <a:prstGeom prst="ellipse">
            <a:avLst/>
          </a:prstGeom>
          <a:noFill/>
          <a:ln w="38100" cmpd="dbl">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6</a:t>
            </a:r>
          </a:p>
        </p:txBody>
      </p:sp>
      <p:sp>
        <p:nvSpPr>
          <p:cNvPr id="21513" name="Oval 8">
            <a:extLst>
              <a:ext uri="{FF2B5EF4-FFF2-40B4-BE49-F238E27FC236}">
                <a16:creationId xmlns:a16="http://schemas.microsoft.com/office/drawing/2014/main" xmlns="" id="{17723D3C-3036-4EE9-A139-5012E307280C}"/>
              </a:ext>
            </a:extLst>
          </p:cNvPr>
          <p:cNvSpPr>
            <a:spLocks noChangeArrowheads="1"/>
          </p:cNvSpPr>
          <p:nvPr/>
        </p:nvSpPr>
        <p:spPr bwMode="auto">
          <a:xfrm>
            <a:off x="6972300" y="32004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7</a:t>
            </a:r>
          </a:p>
        </p:txBody>
      </p:sp>
      <p:sp>
        <p:nvSpPr>
          <p:cNvPr id="21514" name="Oval 9">
            <a:extLst>
              <a:ext uri="{FF2B5EF4-FFF2-40B4-BE49-F238E27FC236}">
                <a16:creationId xmlns:a16="http://schemas.microsoft.com/office/drawing/2014/main" xmlns="" id="{80346837-E35A-44A9-908C-B1A8C5D541AB}"/>
              </a:ext>
            </a:extLst>
          </p:cNvPr>
          <p:cNvSpPr>
            <a:spLocks noChangeArrowheads="1"/>
          </p:cNvSpPr>
          <p:nvPr/>
        </p:nvSpPr>
        <p:spPr bwMode="auto">
          <a:xfrm>
            <a:off x="6972300" y="38100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16</a:t>
            </a:r>
          </a:p>
        </p:txBody>
      </p:sp>
      <p:sp>
        <p:nvSpPr>
          <p:cNvPr id="21515" name="Oval 10">
            <a:extLst>
              <a:ext uri="{FF2B5EF4-FFF2-40B4-BE49-F238E27FC236}">
                <a16:creationId xmlns:a16="http://schemas.microsoft.com/office/drawing/2014/main" xmlns="" id="{B2804E38-F770-4B02-8AA0-1CD39ACA62E6}"/>
              </a:ext>
            </a:extLst>
          </p:cNvPr>
          <p:cNvSpPr>
            <a:spLocks noChangeArrowheads="1"/>
          </p:cNvSpPr>
          <p:nvPr/>
        </p:nvSpPr>
        <p:spPr bwMode="auto">
          <a:xfrm>
            <a:off x="6972300" y="44196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17</a:t>
            </a:r>
          </a:p>
        </p:txBody>
      </p:sp>
      <p:sp>
        <p:nvSpPr>
          <p:cNvPr id="21516" name="Oval 11">
            <a:extLst>
              <a:ext uri="{FF2B5EF4-FFF2-40B4-BE49-F238E27FC236}">
                <a16:creationId xmlns:a16="http://schemas.microsoft.com/office/drawing/2014/main" xmlns="" id="{CCF7966B-D2C5-4712-B0B5-5BBF764F7622}"/>
              </a:ext>
            </a:extLst>
          </p:cNvPr>
          <p:cNvSpPr>
            <a:spLocks noChangeArrowheads="1"/>
          </p:cNvSpPr>
          <p:nvPr/>
        </p:nvSpPr>
        <p:spPr bwMode="auto">
          <a:xfrm>
            <a:off x="5772150" y="3200400"/>
            <a:ext cx="400050" cy="381000"/>
          </a:xfrm>
          <a:prstGeom prst="ellipse">
            <a:avLst/>
          </a:prstGeom>
          <a:noFill/>
          <a:ln w="38100" cmpd="dbl">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8</a:t>
            </a:r>
          </a:p>
        </p:txBody>
      </p:sp>
      <p:sp>
        <p:nvSpPr>
          <p:cNvPr id="21517" name="Oval 12">
            <a:extLst>
              <a:ext uri="{FF2B5EF4-FFF2-40B4-BE49-F238E27FC236}">
                <a16:creationId xmlns:a16="http://schemas.microsoft.com/office/drawing/2014/main" xmlns="" id="{F630F787-2437-46A5-8A44-606497D2F2E0}"/>
              </a:ext>
            </a:extLst>
          </p:cNvPr>
          <p:cNvSpPr>
            <a:spLocks noChangeArrowheads="1"/>
          </p:cNvSpPr>
          <p:nvPr/>
        </p:nvSpPr>
        <p:spPr bwMode="auto">
          <a:xfrm>
            <a:off x="5772150" y="38100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9</a:t>
            </a:r>
          </a:p>
        </p:txBody>
      </p:sp>
      <p:sp>
        <p:nvSpPr>
          <p:cNvPr id="21518" name="Oval 13">
            <a:extLst>
              <a:ext uri="{FF2B5EF4-FFF2-40B4-BE49-F238E27FC236}">
                <a16:creationId xmlns:a16="http://schemas.microsoft.com/office/drawing/2014/main" xmlns="" id="{BBFA9C6A-6AC7-41D1-9CA5-BED901D2D518}"/>
              </a:ext>
            </a:extLst>
          </p:cNvPr>
          <p:cNvSpPr>
            <a:spLocks noChangeArrowheads="1"/>
          </p:cNvSpPr>
          <p:nvPr/>
        </p:nvSpPr>
        <p:spPr bwMode="auto">
          <a:xfrm>
            <a:off x="5772150" y="4419600"/>
            <a:ext cx="400050" cy="381000"/>
          </a:xfrm>
          <a:prstGeom prst="ellipse">
            <a:avLst/>
          </a:prstGeom>
          <a:noFill/>
          <a:ln w="38100" cmpd="dbl">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11</a:t>
            </a:r>
          </a:p>
        </p:txBody>
      </p:sp>
      <p:sp>
        <p:nvSpPr>
          <p:cNvPr id="21519" name="Oval 14">
            <a:extLst>
              <a:ext uri="{FF2B5EF4-FFF2-40B4-BE49-F238E27FC236}">
                <a16:creationId xmlns:a16="http://schemas.microsoft.com/office/drawing/2014/main" xmlns="" id="{63A3065A-3115-43F2-8629-449A2F21A886}"/>
              </a:ext>
            </a:extLst>
          </p:cNvPr>
          <p:cNvSpPr>
            <a:spLocks noChangeArrowheads="1"/>
          </p:cNvSpPr>
          <p:nvPr/>
        </p:nvSpPr>
        <p:spPr bwMode="auto">
          <a:xfrm>
            <a:off x="5772150" y="50292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12</a:t>
            </a:r>
          </a:p>
        </p:txBody>
      </p:sp>
      <p:sp>
        <p:nvSpPr>
          <p:cNvPr id="21520" name="Oval 15">
            <a:extLst>
              <a:ext uri="{FF2B5EF4-FFF2-40B4-BE49-F238E27FC236}">
                <a16:creationId xmlns:a16="http://schemas.microsoft.com/office/drawing/2014/main" xmlns="" id="{8A7FCD8A-5CEA-4A98-B001-7BD887A13AFC}"/>
              </a:ext>
            </a:extLst>
          </p:cNvPr>
          <p:cNvSpPr>
            <a:spLocks noChangeArrowheads="1"/>
          </p:cNvSpPr>
          <p:nvPr/>
        </p:nvSpPr>
        <p:spPr bwMode="auto">
          <a:xfrm>
            <a:off x="5772150" y="57150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14</a:t>
            </a:r>
          </a:p>
        </p:txBody>
      </p:sp>
      <p:sp>
        <p:nvSpPr>
          <p:cNvPr id="21521" name="Oval 16">
            <a:extLst>
              <a:ext uri="{FF2B5EF4-FFF2-40B4-BE49-F238E27FC236}">
                <a16:creationId xmlns:a16="http://schemas.microsoft.com/office/drawing/2014/main" xmlns="" id="{6EE78080-3D7E-44EF-9E76-E5C8E43AFB44}"/>
              </a:ext>
            </a:extLst>
          </p:cNvPr>
          <p:cNvSpPr>
            <a:spLocks noChangeArrowheads="1"/>
          </p:cNvSpPr>
          <p:nvPr/>
        </p:nvSpPr>
        <p:spPr bwMode="auto">
          <a:xfrm>
            <a:off x="5772150" y="63246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15</a:t>
            </a:r>
          </a:p>
        </p:txBody>
      </p:sp>
      <p:sp>
        <p:nvSpPr>
          <p:cNvPr id="21522" name="Oval 17">
            <a:extLst>
              <a:ext uri="{FF2B5EF4-FFF2-40B4-BE49-F238E27FC236}">
                <a16:creationId xmlns:a16="http://schemas.microsoft.com/office/drawing/2014/main" xmlns="" id="{6EAB1679-D367-49CD-ACCE-3C52E860B2A8}"/>
              </a:ext>
            </a:extLst>
          </p:cNvPr>
          <p:cNvSpPr>
            <a:spLocks noChangeArrowheads="1"/>
          </p:cNvSpPr>
          <p:nvPr/>
        </p:nvSpPr>
        <p:spPr bwMode="auto">
          <a:xfrm>
            <a:off x="4972050" y="50292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13</a:t>
            </a:r>
          </a:p>
        </p:txBody>
      </p:sp>
      <p:sp>
        <p:nvSpPr>
          <p:cNvPr id="21523" name="Oval 18">
            <a:extLst>
              <a:ext uri="{FF2B5EF4-FFF2-40B4-BE49-F238E27FC236}">
                <a16:creationId xmlns:a16="http://schemas.microsoft.com/office/drawing/2014/main" xmlns="" id="{DBFE4081-8543-4E03-AF75-7719A0FC3072}"/>
              </a:ext>
            </a:extLst>
          </p:cNvPr>
          <p:cNvSpPr>
            <a:spLocks noChangeArrowheads="1"/>
          </p:cNvSpPr>
          <p:nvPr/>
        </p:nvSpPr>
        <p:spPr bwMode="auto">
          <a:xfrm>
            <a:off x="4972050" y="38100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10</a:t>
            </a:r>
          </a:p>
        </p:txBody>
      </p:sp>
      <p:cxnSp>
        <p:nvCxnSpPr>
          <p:cNvPr id="21524" name="AutoShape 19">
            <a:extLst>
              <a:ext uri="{FF2B5EF4-FFF2-40B4-BE49-F238E27FC236}">
                <a16:creationId xmlns:a16="http://schemas.microsoft.com/office/drawing/2014/main" xmlns="" id="{1E61045B-D8B0-45A1-A4FD-3BE3537D9C0D}"/>
              </a:ext>
            </a:extLst>
          </p:cNvPr>
          <p:cNvCxnSpPr>
            <a:cxnSpLocks noChangeShapeType="1"/>
            <a:stCxn id="21509" idx="4"/>
            <a:endCxn id="21510" idx="0"/>
          </p:cNvCxnSpPr>
          <p:nvPr/>
        </p:nvCxnSpPr>
        <p:spPr bwMode="auto">
          <a:xfrm flipH="1">
            <a:off x="6543675" y="1143000"/>
            <a:ext cx="0" cy="228600"/>
          </a:xfrm>
          <a:prstGeom prst="straightConnector1">
            <a:avLst/>
          </a:prstGeom>
          <a:noFill/>
          <a:ln w="2857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1525" name="AutoShape 20">
            <a:extLst>
              <a:ext uri="{FF2B5EF4-FFF2-40B4-BE49-F238E27FC236}">
                <a16:creationId xmlns:a16="http://schemas.microsoft.com/office/drawing/2014/main" xmlns="" id="{056EA62D-E74D-4B6E-B28D-DA06782920DF}"/>
              </a:ext>
            </a:extLst>
          </p:cNvPr>
          <p:cNvCxnSpPr>
            <a:cxnSpLocks noChangeShapeType="1"/>
            <a:stCxn id="21510" idx="4"/>
            <a:endCxn id="21511" idx="0"/>
          </p:cNvCxnSpPr>
          <p:nvPr/>
        </p:nvCxnSpPr>
        <p:spPr bwMode="auto">
          <a:xfrm flipH="1">
            <a:off x="6543675" y="1752600"/>
            <a:ext cx="0" cy="304800"/>
          </a:xfrm>
          <a:prstGeom prst="straightConnector1">
            <a:avLst/>
          </a:prstGeom>
          <a:noFill/>
          <a:ln w="2857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1526" name="AutoShape 21">
            <a:extLst>
              <a:ext uri="{FF2B5EF4-FFF2-40B4-BE49-F238E27FC236}">
                <a16:creationId xmlns:a16="http://schemas.microsoft.com/office/drawing/2014/main" xmlns="" id="{CD124FAA-9AA3-40D8-9DE5-3B63468CBBE2}"/>
              </a:ext>
            </a:extLst>
          </p:cNvPr>
          <p:cNvCxnSpPr>
            <a:cxnSpLocks noChangeShapeType="1"/>
            <a:stCxn id="21511" idx="4"/>
            <a:endCxn id="21512" idx="0"/>
          </p:cNvCxnSpPr>
          <p:nvPr/>
        </p:nvCxnSpPr>
        <p:spPr bwMode="auto">
          <a:xfrm flipH="1">
            <a:off x="6543675" y="2438400"/>
            <a:ext cx="0" cy="285750"/>
          </a:xfrm>
          <a:prstGeom prst="straightConnector1">
            <a:avLst/>
          </a:prstGeom>
          <a:noFill/>
          <a:ln w="2857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1527" name="AutoShape 22">
            <a:extLst>
              <a:ext uri="{FF2B5EF4-FFF2-40B4-BE49-F238E27FC236}">
                <a16:creationId xmlns:a16="http://schemas.microsoft.com/office/drawing/2014/main" xmlns="" id="{DE52687F-3DCC-4578-B9C5-05B6DC7F3A74}"/>
              </a:ext>
            </a:extLst>
          </p:cNvPr>
          <p:cNvCxnSpPr>
            <a:cxnSpLocks noChangeShapeType="1"/>
            <a:stCxn id="21512" idx="3"/>
            <a:endCxn id="21516" idx="7"/>
          </p:cNvCxnSpPr>
          <p:nvPr/>
        </p:nvCxnSpPr>
        <p:spPr bwMode="auto">
          <a:xfrm flipH="1">
            <a:off x="6113861" y="3087690"/>
            <a:ext cx="288131" cy="149225"/>
          </a:xfrm>
          <a:prstGeom prst="straightConnector1">
            <a:avLst/>
          </a:prstGeom>
          <a:noFill/>
          <a:ln w="2857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1528" name="AutoShape 23">
            <a:extLst>
              <a:ext uri="{FF2B5EF4-FFF2-40B4-BE49-F238E27FC236}">
                <a16:creationId xmlns:a16="http://schemas.microsoft.com/office/drawing/2014/main" xmlns="" id="{05380B3B-1615-4A84-A9A1-F926DF8D29E6}"/>
              </a:ext>
            </a:extLst>
          </p:cNvPr>
          <p:cNvCxnSpPr>
            <a:cxnSpLocks noChangeShapeType="1"/>
            <a:stCxn id="21512" idx="5"/>
            <a:endCxn id="21513" idx="1"/>
          </p:cNvCxnSpPr>
          <p:nvPr/>
        </p:nvCxnSpPr>
        <p:spPr bwMode="auto">
          <a:xfrm>
            <a:off x="6685361" y="3087690"/>
            <a:ext cx="345281" cy="168275"/>
          </a:xfrm>
          <a:prstGeom prst="straightConnector1">
            <a:avLst/>
          </a:prstGeom>
          <a:noFill/>
          <a:ln w="2857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1529" name="AutoShape 24">
            <a:extLst>
              <a:ext uri="{FF2B5EF4-FFF2-40B4-BE49-F238E27FC236}">
                <a16:creationId xmlns:a16="http://schemas.microsoft.com/office/drawing/2014/main" xmlns="" id="{B87C7B28-F798-499A-B4F7-1B716F833760}"/>
              </a:ext>
            </a:extLst>
          </p:cNvPr>
          <p:cNvCxnSpPr>
            <a:cxnSpLocks noChangeShapeType="1"/>
            <a:stCxn id="21516" idx="4"/>
            <a:endCxn id="21517" idx="0"/>
          </p:cNvCxnSpPr>
          <p:nvPr/>
        </p:nvCxnSpPr>
        <p:spPr bwMode="auto">
          <a:xfrm flipH="1">
            <a:off x="5972175" y="3600450"/>
            <a:ext cx="0" cy="209550"/>
          </a:xfrm>
          <a:prstGeom prst="straightConnector1">
            <a:avLst/>
          </a:prstGeom>
          <a:noFill/>
          <a:ln w="2857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1530" name="AutoShape 25">
            <a:extLst>
              <a:ext uri="{FF2B5EF4-FFF2-40B4-BE49-F238E27FC236}">
                <a16:creationId xmlns:a16="http://schemas.microsoft.com/office/drawing/2014/main" xmlns="" id="{74F56D8B-2C3F-4263-8E12-B9E1ADF4BA03}"/>
              </a:ext>
            </a:extLst>
          </p:cNvPr>
          <p:cNvCxnSpPr>
            <a:cxnSpLocks noChangeShapeType="1"/>
            <a:stCxn id="21513" idx="4"/>
            <a:endCxn id="21514" idx="0"/>
          </p:cNvCxnSpPr>
          <p:nvPr/>
        </p:nvCxnSpPr>
        <p:spPr bwMode="auto">
          <a:xfrm flipH="1">
            <a:off x="7172325" y="3581400"/>
            <a:ext cx="0" cy="228600"/>
          </a:xfrm>
          <a:prstGeom prst="straightConnector1">
            <a:avLst/>
          </a:prstGeom>
          <a:noFill/>
          <a:ln w="2857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1531" name="AutoShape 26">
            <a:extLst>
              <a:ext uri="{FF2B5EF4-FFF2-40B4-BE49-F238E27FC236}">
                <a16:creationId xmlns:a16="http://schemas.microsoft.com/office/drawing/2014/main" xmlns="" id="{93F983B4-1CAE-4B59-8065-F1A1D48FD2A9}"/>
              </a:ext>
            </a:extLst>
          </p:cNvPr>
          <p:cNvCxnSpPr>
            <a:cxnSpLocks noChangeShapeType="1"/>
            <a:stCxn id="21514" idx="4"/>
            <a:endCxn id="21515" idx="0"/>
          </p:cNvCxnSpPr>
          <p:nvPr/>
        </p:nvCxnSpPr>
        <p:spPr bwMode="auto">
          <a:xfrm flipH="1">
            <a:off x="7172325" y="4191000"/>
            <a:ext cx="0" cy="228600"/>
          </a:xfrm>
          <a:prstGeom prst="straightConnector1">
            <a:avLst/>
          </a:prstGeom>
          <a:noFill/>
          <a:ln w="2857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1532" name="AutoShape 27">
            <a:extLst>
              <a:ext uri="{FF2B5EF4-FFF2-40B4-BE49-F238E27FC236}">
                <a16:creationId xmlns:a16="http://schemas.microsoft.com/office/drawing/2014/main" xmlns="" id="{51593215-148F-4225-921A-489D0DB3436C}"/>
              </a:ext>
            </a:extLst>
          </p:cNvPr>
          <p:cNvCxnSpPr>
            <a:cxnSpLocks noChangeShapeType="1"/>
            <a:stCxn id="21517" idx="4"/>
            <a:endCxn id="21518" idx="0"/>
          </p:cNvCxnSpPr>
          <p:nvPr/>
        </p:nvCxnSpPr>
        <p:spPr bwMode="auto">
          <a:xfrm flipH="1">
            <a:off x="5972175" y="4191000"/>
            <a:ext cx="0" cy="209550"/>
          </a:xfrm>
          <a:prstGeom prst="straightConnector1">
            <a:avLst/>
          </a:prstGeom>
          <a:noFill/>
          <a:ln w="2857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1533" name="AutoShape 28">
            <a:extLst>
              <a:ext uri="{FF2B5EF4-FFF2-40B4-BE49-F238E27FC236}">
                <a16:creationId xmlns:a16="http://schemas.microsoft.com/office/drawing/2014/main" xmlns="" id="{09BC7652-DF6D-4293-88B9-A428ABC8367F}"/>
              </a:ext>
            </a:extLst>
          </p:cNvPr>
          <p:cNvCxnSpPr>
            <a:cxnSpLocks noChangeShapeType="1"/>
            <a:stCxn id="21518" idx="4"/>
            <a:endCxn id="21519" idx="0"/>
          </p:cNvCxnSpPr>
          <p:nvPr/>
        </p:nvCxnSpPr>
        <p:spPr bwMode="auto">
          <a:xfrm flipH="1">
            <a:off x="5972175" y="4819650"/>
            <a:ext cx="0" cy="209550"/>
          </a:xfrm>
          <a:prstGeom prst="straightConnector1">
            <a:avLst/>
          </a:prstGeom>
          <a:noFill/>
          <a:ln w="2857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1534" name="AutoShape 29">
            <a:extLst>
              <a:ext uri="{FF2B5EF4-FFF2-40B4-BE49-F238E27FC236}">
                <a16:creationId xmlns:a16="http://schemas.microsoft.com/office/drawing/2014/main" xmlns="" id="{5EA5076A-CA15-430B-968B-11A1CA8EC921}"/>
              </a:ext>
            </a:extLst>
          </p:cNvPr>
          <p:cNvCxnSpPr>
            <a:cxnSpLocks noChangeShapeType="1"/>
            <a:stCxn id="21519" idx="4"/>
            <a:endCxn id="21520" idx="0"/>
          </p:cNvCxnSpPr>
          <p:nvPr/>
        </p:nvCxnSpPr>
        <p:spPr bwMode="auto">
          <a:xfrm flipH="1">
            <a:off x="5972175" y="5410200"/>
            <a:ext cx="0" cy="304800"/>
          </a:xfrm>
          <a:prstGeom prst="straightConnector1">
            <a:avLst/>
          </a:prstGeom>
          <a:noFill/>
          <a:ln w="2857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1535" name="AutoShape 30">
            <a:extLst>
              <a:ext uri="{FF2B5EF4-FFF2-40B4-BE49-F238E27FC236}">
                <a16:creationId xmlns:a16="http://schemas.microsoft.com/office/drawing/2014/main" xmlns="" id="{4651124A-DCE0-47DD-93EA-FFA56311B818}"/>
              </a:ext>
            </a:extLst>
          </p:cNvPr>
          <p:cNvCxnSpPr>
            <a:cxnSpLocks noChangeShapeType="1"/>
            <a:stCxn id="21520" idx="4"/>
            <a:endCxn id="21521" idx="0"/>
          </p:cNvCxnSpPr>
          <p:nvPr/>
        </p:nvCxnSpPr>
        <p:spPr bwMode="auto">
          <a:xfrm flipH="1">
            <a:off x="5972175" y="6096000"/>
            <a:ext cx="0" cy="228600"/>
          </a:xfrm>
          <a:prstGeom prst="straightConnector1">
            <a:avLst/>
          </a:prstGeom>
          <a:noFill/>
          <a:ln w="2857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1536" name="AutoShape 31">
            <a:extLst>
              <a:ext uri="{FF2B5EF4-FFF2-40B4-BE49-F238E27FC236}">
                <a16:creationId xmlns:a16="http://schemas.microsoft.com/office/drawing/2014/main" xmlns="" id="{9D0B3BAC-26C3-4B00-B250-6998B53510B2}"/>
              </a:ext>
            </a:extLst>
          </p:cNvPr>
          <p:cNvCxnSpPr>
            <a:cxnSpLocks noChangeShapeType="1"/>
            <a:stCxn id="21516" idx="3"/>
            <a:endCxn id="21523" idx="7"/>
          </p:cNvCxnSpPr>
          <p:nvPr/>
        </p:nvCxnSpPr>
        <p:spPr bwMode="auto">
          <a:xfrm flipH="1">
            <a:off x="5313761" y="3544889"/>
            <a:ext cx="516731" cy="320675"/>
          </a:xfrm>
          <a:prstGeom prst="straightConnector1">
            <a:avLst/>
          </a:prstGeom>
          <a:noFill/>
          <a:ln w="2857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1537" name="AutoShape 32">
            <a:extLst>
              <a:ext uri="{FF2B5EF4-FFF2-40B4-BE49-F238E27FC236}">
                <a16:creationId xmlns:a16="http://schemas.microsoft.com/office/drawing/2014/main" xmlns="" id="{D23D43DF-5DBA-402B-B06F-A54983A58FF7}"/>
              </a:ext>
            </a:extLst>
          </p:cNvPr>
          <p:cNvCxnSpPr>
            <a:cxnSpLocks noChangeShapeType="1"/>
            <a:stCxn id="21523" idx="0"/>
            <a:endCxn id="21511" idx="3"/>
          </p:cNvCxnSpPr>
          <p:nvPr/>
        </p:nvCxnSpPr>
        <p:spPr bwMode="auto">
          <a:xfrm rot="16200000">
            <a:off x="5073452" y="2481461"/>
            <a:ext cx="1427162" cy="1229916"/>
          </a:xfrm>
          <a:prstGeom prst="curvedConnector3">
            <a:avLst>
              <a:gd name="adj1" fmla="val 74190"/>
            </a:avLst>
          </a:prstGeom>
          <a:noFill/>
          <a:ln w="2857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1538" name="AutoShape 33">
            <a:extLst>
              <a:ext uri="{FF2B5EF4-FFF2-40B4-BE49-F238E27FC236}">
                <a16:creationId xmlns:a16="http://schemas.microsoft.com/office/drawing/2014/main" xmlns="" id="{190239EC-C19A-4663-8B1D-251A0D448270}"/>
              </a:ext>
            </a:extLst>
          </p:cNvPr>
          <p:cNvCxnSpPr>
            <a:cxnSpLocks noChangeShapeType="1"/>
          </p:cNvCxnSpPr>
          <p:nvPr/>
        </p:nvCxnSpPr>
        <p:spPr bwMode="auto">
          <a:xfrm rot="10800000" flipH="1">
            <a:off x="4977139" y="2247900"/>
            <a:ext cx="1371600" cy="2971800"/>
          </a:xfrm>
          <a:prstGeom prst="curvedConnector3">
            <a:avLst>
              <a:gd name="adj1" fmla="val -12500"/>
            </a:avLst>
          </a:prstGeom>
          <a:noFill/>
          <a:ln w="2857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1539" name="AutoShape 34">
            <a:extLst>
              <a:ext uri="{FF2B5EF4-FFF2-40B4-BE49-F238E27FC236}">
                <a16:creationId xmlns:a16="http://schemas.microsoft.com/office/drawing/2014/main" xmlns="" id="{BFBE1368-5B4B-4E3B-8C54-AD01104B7BEA}"/>
              </a:ext>
            </a:extLst>
          </p:cNvPr>
          <p:cNvCxnSpPr>
            <a:cxnSpLocks noChangeShapeType="1"/>
            <a:stCxn id="21521" idx="2"/>
            <a:endCxn id="21511" idx="1"/>
          </p:cNvCxnSpPr>
          <p:nvPr/>
        </p:nvCxnSpPr>
        <p:spPr bwMode="auto">
          <a:xfrm rot="10800000" flipH="1">
            <a:off x="5772150" y="2112965"/>
            <a:ext cx="629841" cy="4402137"/>
          </a:xfrm>
          <a:prstGeom prst="curvedConnector4">
            <a:avLst>
              <a:gd name="adj1" fmla="val -210588"/>
              <a:gd name="adj2" fmla="val 106454"/>
            </a:avLst>
          </a:prstGeom>
          <a:noFill/>
          <a:ln w="2857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1540" name="AutoShape 35">
            <a:extLst>
              <a:ext uri="{FF2B5EF4-FFF2-40B4-BE49-F238E27FC236}">
                <a16:creationId xmlns:a16="http://schemas.microsoft.com/office/drawing/2014/main" xmlns="" id="{6AE469F6-881A-4E5A-A3C8-2A043F4624B9}"/>
              </a:ext>
            </a:extLst>
          </p:cNvPr>
          <p:cNvCxnSpPr>
            <a:cxnSpLocks noChangeShapeType="1"/>
            <a:stCxn id="21518" idx="3"/>
            <a:endCxn id="21522" idx="7"/>
          </p:cNvCxnSpPr>
          <p:nvPr/>
        </p:nvCxnSpPr>
        <p:spPr bwMode="auto">
          <a:xfrm flipH="1">
            <a:off x="5313761" y="4764090"/>
            <a:ext cx="516731" cy="320675"/>
          </a:xfrm>
          <a:prstGeom prst="straightConnector1">
            <a:avLst/>
          </a:prstGeom>
          <a:noFill/>
          <a:ln w="28575">
            <a:solidFill>
              <a:schemeClr val="tx1"/>
            </a:solidFill>
            <a:round/>
            <a:tailEnd type="triangle" w="med" len="med"/>
          </a:ln>
          <a:extLst>
            <a:ext uri="{909E8E84-426E-40DD-AFC4-6F175D3DCCD1}">
              <a14:hiddenFill xmlns:a14="http://schemas.microsoft.com/office/drawing/2010/main" xmlns="">
                <a:noFill/>
              </a14:hiddenFill>
            </a:ext>
          </a:extLst>
        </p:spPr>
      </p:cxnSp>
    </p:spTree>
  </p:cSld>
  <p:clrMapOvr>
    <a:masterClrMapping/>
  </p:clrMapOvr>
  <p:transition/>
  <p:timing/>
</p:sld>
</file>

<file path=ppt/slides/slide97.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531" name="Rectangle 1026">
            <a:extLst>
              <a:ext uri="{FF2B5EF4-FFF2-40B4-BE49-F238E27FC236}">
                <a16:creationId xmlns:a16="http://schemas.microsoft.com/office/drawing/2014/main" xmlns="" id="{B65B4032-EC9C-4D4A-A796-E3BA3A5419EE}"/>
              </a:ext>
            </a:extLst>
          </p:cNvPr>
          <p:cNvSpPr>
            <a:spLocks noGrp="1" noChangeArrowheads="1"/>
          </p:cNvSpPr>
          <p:nvPr>
            <p:ph type="title"/>
          </p:nvPr>
        </p:nvSpPr>
        <p:spPr>
          <a:xfrm>
            <a:off x="1314450" y="0"/>
            <a:ext cx="6572250" cy="762000"/>
          </a:xfrm>
        </p:spPr>
        <p:txBody>
          <a:bodyPr>
            <a:normAutofit fontScale="90000"/>
          </a:bodyPr>
          <a:lstStyle/>
          <a:p>
            <a:pPr eaLnBrk="1" hangingPunct="1"/>
            <a:r>
              <a:rPr lang="en-US" altLang="en-US" sz="3600"/>
              <a:t>A Sample Function to Diagram and Analyze</a:t>
            </a:r>
          </a:p>
        </p:txBody>
      </p:sp>
      <p:sp>
        <p:nvSpPr>
          <p:cNvPr id="22530" name="Slide Number Placeholder 4">
            <a:extLst>
              <a:ext uri="{FF2B5EF4-FFF2-40B4-BE49-F238E27FC236}">
                <a16:creationId xmlns:a16="http://schemas.microsoft.com/office/drawing/2014/main" xmlns="" id="{F4380F89-2847-454C-8435-2D2E6836E540}"/>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fontAlgn="base">
              <a:spcBef>
                <a:spcPct val="0"/>
              </a:spcBef>
              <a:spcAft>
                <a:spcPct val="0"/>
              </a:spcAft>
              <a:buNone/>
            </a:pPr>
            <a:fld id="{17D374B2-BC56-400A-8C4A-BB9A77B09144}" type="slidenum">
              <a:rPr lang="en-US" altLang="en-US" sz="1400">
                <a:solidFill>
                  <a:srgbClr val="000000"/>
                </a:solidFill>
              </a:rPr>
              <a:pPr fontAlgn="base">
                <a:spcBef>
                  <a:spcPct val="0"/>
                </a:spcBef>
                <a:spcAft>
                  <a:spcPct val="0"/>
                </a:spcAft>
                <a:buNone/>
              </a:pPr>
              <a:t>97</a:t>
            </a:fld>
            <a:endParaRPr lang="en-US" altLang="en-US" sz="1400">
              <a:solidFill>
                <a:srgbClr val="000000"/>
              </a:solidFill>
            </a:endParaRPr>
          </a:p>
        </p:txBody>
      </p:sp>
      <p:sp>
        <p:nvSpPr>
          <p:cNvPr id="22532" name="Text Box 1027">
            <a:extLst>
              <a:ext uri="{FF2B5EF4-FFF2-40B4-BE49-F238E27FC236}">
                <a16:creationId xmlns:a16="http://schemas.microsoft.com/office/drawing/2014/main" xmlns="" id="{152E4E1B-5351-4B84-A8E1-FF40E6B3CE77}"/>
              </a:ext>
            </a:extLst>
          </p:cNvPr>
          <p:cNvSpPr txBox="1">
            <a:spLocks noChangeArrowheads="1"/>
          </p:cNvSpPr>
          <p:nvPr/>
        </p:nvSpPr>
        <p:spPr bwMode="auto">
          <a:xfrm>
            <a:off x="1314450" y="838200"/>
            <a:ext cx="4011034" cy="6001643"/>
          </a:xfrm>
          <a:prstGeom prst="rect">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Lst>
        </p:spPr>
        <p:txBody>
          <a:bodyPr wrap="none">
            <a:spAutoFit/>
          </a:bodyPr>
          <a:lstStyle>
            <a:defPPr>
              <a:defRPr lang="en-US"/>
            </a:defPPr>
            <a:lvl1pPr marL="457200" indent="-45720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fontAlgn="base">
              <a:spcBef>
                <a:spcPct val="0"/>
              </a:spcBef>
              <a:spcAft>
                <a:spcPct val="0"/>
              </a:spcAft>
              <a:buNone/>
            </a:pPr>
            <a:r>
              <a:rPr lang="en-US" altLang="en-US" sz="1600">
                <a:solidFill>
                  <a:srgbClr val="000000"/>
                </a:solidFill>
                <a:latin typeface="Courier New" panose="02070309020205020404" pitchFamily="49" charset="0"/>
              </a:rPr>
              <a:t> 1  int functionZ(int y)</a:t>
            </a:r>
          </a:p>
          <a:p>
            <a:pPr fontAlgn="base">
              <a:spcBef>
                <a:spcPct val="0"/>
              </a:spcBef>
              <a:spcAft>
                <a:spcPct val="0"/>
              </a:spcAft>
              <a:buNone/>
            </a:pPr>
            <a:r>
              <a:rPr lang="en-US" altLang="en-US" sz="1600">
                <a:solidFill>
                  <a:srgbClr val="000000"/>
                </a:solidFill>
                <a:latin typeface="Courier New" panose="02070309020205020404" pitchFamily="49" charset="0"/>
              </a:rPr>
              <a:t> 2  {</a:t>
            </a:r>
          </a:p>
          <a:p>
            <a:pPr fontAlgn="base">
              <a:spcBef>
                <a:spcPct val="0"/>
              </a:spcBef>
              <a:spcAft>
                <a:spcPct val="0"/>
              </a:spcAft>
              <a:buNone/>
            </a:pPr>
            <a:r>
              <a:rPr lang="en-US" altLang="en-US" sz="1600">
                <a:solidFill>
                  <a:srgbClr val="000000"/>
                </a:solidFill>
                <a:latin typeface="Courier New" panose="02070309020205020404" pitchFamily="49" charset="0"/>
              </a:rPr>
              <a:t> 3  int x = 0;</a:t>
            </a:r>
          </a:p>
          <a:p>
            <a:pPr fontAlgn="base">
              <a:spcBef>
                <a:spcPct val="0"/>
              </a:spcBef>
              <a:spcAft>
                <a:spcPct val="0"/>
              </a:spcAft>
              <a:buNone/>
            </a:pPr>
            <a:r>
              <a:rPr lang="en-US" altLang="en-US" sz="1600">
                <a:solidFill>
                  <a:srgbClr val="000000"/>
                </a:solidFill>
                <a:latin typeface="Courier New" panose="02070309020205020404" pitchFamily="49" charset="0"/>
              </a:rPr>
              <a:t>        </a:t>
            </a:r>
          </a:p>
          <a:p>
            <a:pPr fontAlgn="base">
              <a:spcBef>
                <a:spcPct val="0"/>
              </a:spcBef>
              <a:spcAft>
                <a:spcPct val="0"/>
              </a:spcAft>
              <a:buNone/>
            </a:pPr>
            <a:r>
              <a:rPr lang="en-US" altLang="en-US" sz="1600">
                <a:solidFill>
                  <a:srgbClr val="000000"/>
                </a:solidFill>
                <a:latin typeface="Courier New" panose="02070309020205020404" pitchFamily="49" charset="0"/>
              </a:rPr>
              <a:t> 4  while (x &lt;= (y * y)) </a:t>
            </a:r>
          </a:p>
          <a:p>
            <a:pPr fontAlgn="base">
              <a:spcBef>
                <a:spcPct val="0"/>
              </a:spcBef>
              <a:spcAft>
                <a:spcPct val="0"/>
              </a:spcAft>
              <a:buNone/>
            </a:pPr>
            <a:r>
              <a:rPr lang="en-US" altLang="en-US" sz="1600">
                <a:solidFill>
                  <a:srgbClr val="000000"/>
                </a:solidFill>
                <a:latin typeface="Courier New" panose="02070309020205020404" pitchFamily="49" charset="0"/>
              </a:rPr>
              <a:t> 5     {</a:t>
            </a:r>
          </a:p>
          <a:p>
            <a:pPr fontAlgn="base">
              <a:spcBef>
                <a:spcPct val="0"/>
              </a:spcBef>
              <a:spcAft>
                <a:spcPct val="0"/>
              </a:spcAft>
              <a:buNone/>
            </a:pPr>
            <a:r>
              <a:rPr lang="en-US" altLang="en-US" sz="1600">
                <a:solidFill>
                  <a:srgbClr val="000000"/>
                </a:solidFill>
                <a:latin typeface="Courier New" panose="02070309020205020404" pitchFamily="49" charset="0"/>
              </a:rPr>
              <a:t> 6     if ((x % 11 == 0) &amp;&amp;</a:t>
            </a:r>
          </a:p>
          <a:p>
            <a:pPr fontAlgn="base">
              <a:spcBef>
                <a:spcPct val="0"/>
              </a:spcBef>
              <a:spcAft>
                <a:spcPct val="0"/>
              </a:spcAft>
              <a:buNone/>
            </a:pPr>
            <a:r>
              <a:rPr lang="en-US" altLang="en-US" sz="1600">
                <a:solidFill>
                  <a:srgbClr val="000000"/>
                </a:solidFill>
                <a:latin typeface="Courier New" panose="02070309020205020404" pitchFamily="49" charset="0"/>
              </a:rPr>
              <a:t> 7         (x % y == 0)) </a:t>
            </a:r>
          </a:p>
          <a:p>
            <a:pPr fontAlgn="base">
              <a:spcBef>
                <a:spcPct val="0"/>
              </a:spcBef>
              <a:spcAft>
                <a:spcPct val="0"/>
              </a:spcAft>
              <a:buNone/>
            </a:pPr>
            <a:r>
              <a:rPr lang="en-US" altLang="en-US" sz="1600">
                <a:solidFill>
                  <a:srgbClr val="000000"/>
                </a:solidFill>
                <a:latin typeface="Courier New" panose="02070309020205020404" pitchFamily="49" charset="0"/>
              </a:rPr>
              <a:t> 8        {   </a:t>
            </a:r>
          </a:p>
          <a:p>
            <a:pPr fontAlgn="base">
              <a:spcBef>
                <a:spcPct val="0"/>
              </a:spcBef>
              <a:spcAft>
                <a:spcPct val="0"/>
              </a:spcAft>
              <a:buNone/>
            </a:pPr>
            <a:r>
              <a:rPr lang="en-US" altLang="en-US" sz="1600">
                <a:solidFill>
                  <a:srgbClr val="000000"/>
                </a:solidFill>
                <a:latin typeface="Courier New" panose="02070309020205020404" pitchFamily="49" charset="0"/>
              </a:rPr>
              <a:t> 9        printf(“%d”, x);</a:t>
            </a:r>
          </a:p>
          <a:p>
            <a:pPr fontAlgn="base">
              <a:spcBef>
                <a:spcPct val="0"/>
              </a:spcBef>
              <a:spcAft>
                <a:spcPct val="0"/>
              </a:spcAft>
              <a:buNone/>
            </a:pPr>
            <a:r>
              <a:rPr lang="en-US" altLang="en-US" sz="1600">
                <a:solidFill>
                  <a:srgbClr val="000000"/>
                </a:solidFill>
                <a:latin typeface="Courier New" panose="02070309020205020404" pitchFamily="49" charset="0"/>
              </a:rPr>
              <a:t>10        x++;</a:t>
            </a:r>
          </a:p>
          <a:p>
            <a:pPr fontAlgn="base">
              <a:spcBef>
                <a:spcPct val="0"/>
              </a:spcBef>
              <a:spcAft>
                <a:spcPct val="0"/>
              </a:spcAft>
              <a:buNone/>
            </a:pPr>
            <a:r>
              <a:rPr lang="en-US" altLang="en-US" sz="1600">
                <a:solidFill>
                  <a:srgbClr val="000000"/>
                </a:solidFill>
                <a:latin typeface="Courier New" panose="02070309020205020404" pitchFamily="49" charset="0"/>
              </a:rPr>
              <a:t>11        } // End if</a:t>
            </a:r>
          </a:p>
          <a:p>
            <a:pPr fontAlgn="base">
              <a:spcBef>
                <a:spcPct val="0"/>
              </a:spcBef>
              <a:spcAft>
                <a:spcPct val="0"/>
              </a:spcAft>
              <a:buNone/>
            </a:pPr>
            <a:r>
              <a:rPr lang="en-US" altLang="en-US" sz="1600">
                <a:solidFill>
                  <a:srgbClr val="000000"/>
                </a:solidFill>
                <a:latin typeface="Courier New" panose="02070309020205020404" pitchFamily="49" charset="0"/>
              </a:rPr>
              <a:t>12     else if ((x % 7 == 0) ||</a:t>
            </a:r>
          </a:p>
          <a:p>
            <a:pPr fontAlgn="base">
              <a:spcBef>
                <a:spcPct val="0"/>
              </a:spcBef>
              <a:spcAft>
                <a:spcPct val="0"/>
              </a:spcAft>
              <a:buNone/>
            </a:pPr>
            <a:r>
              <a:rPr lang="en-US" altLang="en-US" sz="1600">
                <a:solidFill>
                  <a:srgbClr val="000000"/>
                </a:solidFill>
                <a:latin typeface="Courier New" panose="02070309020205020404" pitchFamily="49" charset="0"/>
              </a:rPr>
              <a:t>13              (x % y == 1))</a:t>
            </a:r>
          </a:p>
          <a:p>
            <a:pPr fontAlgn="base">
              <a:spcBef>
                <a:spcPct val="0"/>
              </a:spcBef>
              <a:spcAft>
                <a:spcPct val="0"/>
              </a:spcAft>
              <a:buNone/>
            </a:pPr>
            <a:r>
              <a:rPr lang="en-US" altLang="en-US" sz="1600">
                <a:solidFill>
                  <a:srgbClr val="000000"/>
                </a:solidFill>
                <a:latin typeface="Courier New" panose="02070309020205020404" pitchFamily="49" charset="0"/>
              </a:rPr>
              <a:t>14        { </a:t>
            </a:r>
          </a:p>
          <a:p>
            <a:pPr fontAlgn="base">
              <a:spcBef>
                <a:spcPct val="0"/>
              </a:spcBef>
              <a:spcAft>
                <a:spcPct val="0"/>
              </a:spcAft>
              <a:buNone/>
            </a:pPr>
            <a:r>
              <a:rPr lang="en-US" altLang="en-US" sz="1600">
                <a:solidFill>
                  <a:srgbClr val="000000"/>
                </a:solidFill>
                <a:latin typeface="Courier New" panose="02070309020205020404" pitchFamily="49" charset="0"/>
              </a:rPr>
              <a:t>15        printf(“%d”, y);</a:t>
            </a:r>
          </a:p>
          <a:p>
            <a:pPr fontAlgn="base">
              <a:spcBef>
                <a:spcPct val="0"/>
              </a:spcBef>
              <a:spcAft>
                <a:spcPct val="0"/>
              </a:spcAft>
              <a:buNone/>
            </a:pPr>
            <a:r>
              <a:rPr lang="en-US" altLang="en-US" sz="1600">
                <a:solidFill>
                  <a:srgbClr val="000000"/>
                </a:solidFill>
                <a:latin typeface="Courier New" panose="02070309020205020404" pitchFamily="49" charset="0"/>
              </a:rPr>
              <a:t>16        x = x + 2;     </a:t>
            </a:r>
          </a:p>
          <a:p>
            <a:pPr fontAlgn="base">
              <a:spcBef>
                <a:spcPct val="0"/>
              </a:spcBef>
              <a:spcAft>
                <a:spcPct val="0"/>
              </a:spcAft>
              <a:buFontTx/>
              <a:buAutoNum type="arabicPlain" startAt="17"/>
            </a:pPr>
            <a:r>
              <a:rPr lang="en-US" altLang="en-US" sz="1600">
                <a:solidFill>
                  <a:srgbClr val="000000"/>
                </a:solidFill>
                <a:latin typeface="Courier New" panose="02070309020205020404" pitchFamily="49" charset="0"/>
              </a:rPr>
              <a:t>      } // End else</a:t>
            </a:r>
          </a:p>
          <a:p>
            <a:pPr fontAlgn="base">
              <a:spcBef>
                <a:spcPct val="0"/>
              </a:spcBef>
              <a:spcAft>
                <a:spcPct val="0"/>
              </a:spcAft>
              <a:buNone/>
            </a:pPr>
            <a:r>
              <a:rPr lang="en-US" altLang="en-US" sz="1600">
                <a:solidFill>
                  <a:srgbClr val="000000"/>
                </a:solidFill>
                <a:latin typeface="Courier New" panose="02070309020205020404" pitchFamily="49" charset="0"/>
              </a:rPr>
              <a:t>18     printf(“\n”);</a:t>
            </a:r>
          </a:p>
          <a:p>
            <a:pPr fontAlgn="base">
              <a:spcBef>
                <a:spcPct val="0"/>
              </a:spcBef>
              <a:spcAft>
                <a:spcPct val="0"/>
              </a:spcAft>
              <a:buNone/>
            </a:pPr>
            <a:r>
              <a:rPr lang="en-US" altLang="en-US" sz="1600">
                <a:solidFill>
                  <a:srgbClr val="000000"/>
                </a:solidFill>
                <a:latin typeface="Courier New" panose="02070309020205020404" pitchFamily="49" charset="0"/>
              </a:rPr>
              <a:t>19     } // End while</a:t>
            </a:r>
          </a:p>
          <a:p>
            <a:pPr fontAlgn="base">
              <a:spcBef>
                <a:spcPct val="0"/>
              </a:spcBef>
              <a:spcAft>
                <a:spcPct val="0"/>
              </a:spcAft>
              <a:buNone/>
            </a:pPr>
            <a:endParaRPr lang="en-US" altLang="en-US" sz="1600">
              <a:solidFill>
                <a:srgbClr val="000000"/>
              </a:solidFill>
              <a:latin typeface="Courier New" panose="02070309020205020404" pitchFamily="49" charset="0"/>
            </a:endParaRPr>
          </a:p>
          <a:p>
            <a:pPr fontAlgn="base">
              <a:spcBef>
                <a:spcPct val="0"/>
              </a:spcBef>
              <a:spcAft>
                <a:spcPct val="0"/>
              </a:spcAft>
              <a:buNone/>
            </a:pPr>
            <a:r>
              <a:rPr lang="en-US" altLang="en-US" sz="1600">
                <a:solidFill>
                  <a:srgbClr val="000000"/>
                </a:solidFill>
                <a:latin typeface="Courier New" panose="02070309020205020404" pitchFamily="49" charset="0"/>
              </a:rPr>
              <a:t>20  printf("End of list\n");</a:t>
            </a:r>
          </a:p>
          <a:p>
            <a:pPr fontAlgn="base">
              <a:spcBef>
                <a:spcPct val="0"/>
              </a:spcBef>
              <a:spcAft>
                <a:spcPct val="0"/>
              </a:spcAft>
              <a:buNone/>
            </a:pPr>
            <a:r>
              <a:rPr lang="en-US" altLang="en-US" sz="1600">
                <a:solidFill>
                  <a:srgbClr val="000000"/>
                </a:solidFill>
                <a:latin typeface="Courier New" panose="02070309020205020404" pitchFamily="49" charset="0"/>
              </a:rPr>
              <a:t>21  return 0;</a:t>
            </a:r>
          </a:p>
          <a:p>
            <a:pPr fontAlgn="base">
              <a:spcBef>
                <a:spcPct val="0"/>
              </a:spcBef>
              <a:spcAft>
                <a:spcPct val="0"/>
              </a:spcAft>
              <a:buNone/>
            </a:pPr>
            <a:r>
              <a:rPr lang="en-US" altLang="en-US" sz="1600">
                <a:solidFill>
                  <a:srgbClr val="000000"/>
                </a:solidFill>
                <a:latin typeface="Courier New" panose="02070309020205020404" pitchFamily="49" charset="0"/>
              </a:rPr>
              <a:t>22  } // End functionZ</a:t>
            </a:r>
          </a:p>
        </p:txBody>
      </p:sp>
      <p:sp>
        <p:nvSpPr>
          <p:cNvPr id="22533" name="Rectangle 1094">
            <a:extLst>
              <a:ext uri="{FF2B5EF4-FFF2-40B4-BE49-F238E27FC236}">
                <a16:creationId xmlns:a16="http://schemas.microsoft.com/office/drawing/2014/main" xmlns="" id="{F01E538E-93F4-42BE-B870-85DAB43E24A5}"/>
              </a:ext>
            </a:extLst>
          </p:cNvPr>
          <p:cNvSpPr>
            <a:spLocks noChangeArrowheads="1"/>
          </p:cNvSpPr>
          <p:nvPr/>
        </p:nvSpPr>
        <p:spPr bwMode="auto">
          <a:xfrm>
            <a:off x="1428750" y="1371600"/>
            <a:ext cx="228600" cy="304800"/>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endParaRPr lang="en-US" altLang="en-US" sz="2400" i="1" u="sng">
              <a:solidFill>
                <a:srgbClr val="000000"/>
              </a:solidFill>
            </a:endParaRPr>
          </a:p>
        </p:txBody>
      </p:sp>
      <p:sp>
        <p:nvSpPr>
          <p:cNvPr id="22534" name="Rectangle 1095">
            <a:extLst>
              <a:ext uri="{FF2B5EF4-FFF2-40B4-BE49-F238E27FC236}">
                <a16:creationId xmlns:a16="http://schemas.microsoft.com/office/drawing/2014/main" xmlns="" id="{459D69F7-C1D9-4592-9F2C-04B0F137CC11}"/>
              </a:ext>
            </a:extLst>
          </p:cNvPr>
          <p:cNvSpPr>
            <a:spLocks noChangeArrowheads="1"/>
          </p:cNvSpPr>
          <p:nvPr/>
        </p:nvSpPr>
        <p:spPr bwMode="auto">
          <a:xfrm>
            <a:off x="1371600" y="6248400"/>
            <a:ext cx="228600" cy="304800"/>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endParaRPr lang="en-US" altLang="en-US" sz="2400" i="1" u="sng">
              <a:solidFill>
                <a:srgbClr val="000000"/>
              </a:solidFill>
            </a:endParaRPr>
          </a:p>
        </p:txBody>
      </p:sp>
    </p:spTree>
  </p:cSld>
  <p:clrMapOvr>
    <a:masterClrMapping/>
  </p:clrMapOvr>
  <p:transition/>
  <p:timing/>
</p:sld>
</file>

<file path=ppt/slides/slide98.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3555" name="Rectangle 1026">
            <a:extLst>
              <a:ext uri="{FF2B5EF4-FFF2-40B4-BE49-F238E27FC236}">
                <a16:creationId xmlns:a16="http://schemas.microsoft.com/office/drawing/2014/main" xmlns="" id="{165D089D-5863-4B08-B1CE-F22AEBD91AFD}"/>
              </a:ext>
            </a:extLst>
          </p:cNvPr>
          <p:cNvSpPr>
            <a:spLocks noGrp="1" noChangeArrowheads="1"/>
          </p:cNvSpPr>
          <p:nvPr>
            <p:ph type="title"/>
          </p:nvPr>
        </p:nvSpPr>
        <p:spPr>
          <a:xfrm>
            <a:off x="1314450" y="0"/>
            <a:ext cx="6572250" cy="762000"/>
          </a:xfrm>
        </p:spPr>
        <p:txBody>
          <a:bodyPr>
            <a:normAutofit fontScale="90000"/>
          </a:bodyPr>
          <a:lstStyle/>
          <a:p>
            <a:pPr eaLnBrk="1" hangingPunct="1"/>
            <a:r>
              <a:rPr lang="en-US" altLang="en-US" sz="3600"/>
              <a:t>A Sample Function to Diagram and Analyze</a:t>
            </a:r>
          </a:p>
        </p:txBody>
      </p:sp>
      <p:sp>
        <p:nvSpPr>
          <p:cNvPr id="23554" name="Slide Number Placeholder 4">
            <a:extLst>
              <a:ext uri="{FF2B5EF4-FFF2-40B4-BE49-F238E27FC236}">
                <a16:creationId xmlns:a16="http://schemas.microsoft.com/office/drawing/2014/main" xmlns="" id="{524AE08C-76AC-4AEE-A91B-8FFFF6D71391}"/>
              </a:ext>
            </a:extLst>
          </p:cNvPr>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fontAlgn="base">
              <a:spcBef>
                <a:spcPct val="0"/>
              </a:spcBef>
              <a:spcAft>
                <a:spcPct val="0"/>
              </a:spcAft>
              <a:buNone/>
            </a:pPr>
            <a:fld id="{54D637AA-F8C3-475A-B6BB-BBEF815A213D}" type="slidenum">
              <a:rPr lang="en-US" altLang="en-US" sz="1400">
                <a:solidFill>
                  <a:srgbClr val="000000"/>
                </a:solidFill>
              </a:rPr>
              <a:pPr fontAlgn="base">
                <a:spcBef>
                  <a:spcPct val="0"/>
                </a:spcBef>
                <a:spcAft>
                  <a:spcPct val="0"/>
                </a:spcAft>
                <a:buNone/>
              </a:pPr>
              <a:t>98</a:t>
            </a:fld>
            <a:endParaRPr lang="en-US" altLang="en-US" sz="1400">
              <a:solidFill>
                <a:srgbClr val="000000"/>
              </a:solidFill>
            </a:endParaRPr>
          </a:p>
        </p:txBody>
      </p:sp>
      <p:sp>
        <p:nvSpPr>
          <p:cNvPr id="23556" name="Text Box 1027">
            <a:extLst>
              <a:ext uri="{FF2B5EF4-FFF2-40B4-BE49-F238E27FC236}">
                <a16:creationId xmlns:a16="http://schemas.microsoft.com/office/drawing/2014/main" xmlns="" id="{81D19FD4-6FA4-4E5D-881F-83E860A1F636}"/>
              </a:ext>
            </a:extLst>
          </p:cNvPr>
          <p:cNvSpPr txBox="1">
            <a:spLocks noChangeArrowheads="1"/>
          </p:cNvSpPr>
          <p:nvPr/>
        </p:nvSpPr>
        <p:spPr bwMode="auto">
          <a:xfrm>
            <a:off x="1314450" y="838200"/>
            <a:ext cx="4011034" cy="6001643"/>
          </a:xfrm>
          <a:prstGeom prst="rect">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Lst>
        </p:spPr>
        <p:txBody>
          <a:bodyPr wrap="none">
            <a:spAutoFit/>
          </a:bodyPr>
          <a:lstStyle>
            <a:defPPr>
              <a:defRPr lang="en-US"/>
            </a:defPPr>
            <a:lvl1pPr marL="457200" indent="-45720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fontAlgn="base">
              <a:spcBef>
                <a:spcPct val="0"/>
              </a:spcBef>
              <a:spcAft>
                <a:spcPct val="0"/>
              </a:spcAft>
              <a:buNone/>
            </a:pPr>
            <a:r>
              <a:rPr lang="en-US" altLang="en-US" sz="1600">
                <a:solidFill>
                  <a:srgbClr val="000000"/>
                </a:solidFill>
                <a:latin typeface="Courier New" panose="02070309020205020404" pitchFamily="49" charset="0"/>
              </a:rPr>
              <a:t> 1  int functionZ(int y)</a:t>
            </a:r>
          </a:p>
          <a:p>
            <a:pPr fontAlgn="base">
              <a:spcBef>
                <a:spcPct val="0"/>
              </a:spcBef>
              <a:spcAft>
                <a:spcPct val="0"/>
              </a:spcAft>
              <a:buNone/>
            </a:pPr>
            <a:r>
              <a:rPr lang="en-US" altLang="en-US" sz="1600">
                <a:solidFill>
                  <a:srgbClr val="000000"/>
                </a:solidFill>
                <a:latin typeface="Courier New" panose="02070309020205020404" pitchFamily="49" charset="0"/>
              </a:rPr>
              <a:t> 2  {</a:t>
            </a:r>
          </a:p>
          <a:p>
            <a:pPr fontAlgn="base">
              <a:spcBef>
                <a:spcPct val="0"/>
              </a:spcBef>
              <a:spcAft>
                <a:spcPct val="0"/>
              </a:spcAft>
              <a:buNone/>
            </a:pPr>
            <a:r>
              <a:rPr lang="en-US" altLang="en-US" sz="1600">
                <a:solidFill>
                  <a:srgbClr val="000000"/>
                </a:solidFill>
                <a:latin typeface="Courier New" panose="02070309020205020404" pitchFamily="49" charset="0"/>
              </a:rPr>
              <a:t> 3  int x = 0;</a:t>
            </a:r>
          </a:p>
          <a:p>
            <a:pPr fontAlgn="base">
              <a:spcBef>
                <a:spcPct val="0"/>
              </a:spcBef>
              <a:spcAft>
                <a:spcPct val="0"/>
              </a:spcAft>
              <a:buNone/>
            </a:pPr>
            <a:r>
              <a:rPr lang="en-US" altLang="en-US" sz="1600">
                <a:solidFill>
                  <a:srgbClr val="000000"/>
                </a:solidFill>
                <a:latin typeface="Courier New" panose="02070309020205020404" pitchFamily="49" charset="0"/>
              </a:rPr>
              <a:t>        </a:t>
            </a:r>
          </a:p>
          <a:p>
            <a:pPr fontAlgn="base">
              <a:spcBef>
                <a:spcPct val="0"/>
              </a:spcBef>
              <a:spcAft>
                <a:spcPct val="0"/>
              </a:spcAft>
              <a:buNone/>
            </a:pPr>
            <a:r>
              <a:rPr lang="en-US" altLang="en-US" sz="1600">
                <a:solidFill>
                  <a:srgbClr val="000000"/>
                </a:solidFill>
                <a:latin typeface="Courier New" panose="02070309020205020404" pitchFamily="49" charset="0"/>
              </a:rPr>
              <a:t> 4  while (x &lt;= (y * y)) </a:t>
            </a:r>
          </a:p>
          <a:p>
            <a:pPr fontAlgn="base">
              <a:spcBef>
                <a:spcPct val="0"/>
              </a:spcBef>
              <a:spcAft>
                <a:spcPct val="0"/>
              </a:spcAft>
              <a:buNone/>
            </a:pPr>
            <a:r>
              <a:rPr lang="en-US" altLang="en-US" sz="1600">
                <a:solidFill>
                  <a:srgbClr val="000000"/>
                </a:solidFill>
                <a:latin typeface="Courier New" panose="02070309020205020404" pitchFamily="49" charset="0"/>
              </a:rPr>
              <a:t> 5     {</a:t>
            </a:r>
          </a:p>
          <a:p>
            <a:pPr fontAlgn="base">
              <a:spcBef>
                <a:spcPct val="0"/>
              </a:spcBef>
              <a:spcAft>
                <a:spcPct val="0"/>
              </a:spcAft>
              <a:buNone/>
            </a:pPr>
            <a:r>
              <a:rPr lang="en-US" altLang="en-US" sz="1600">
                <a:solidFill>
                  <a:srgbClr val="000000"/>
                </a:solidFill>
                <a:latin typeface="Courier New" panose="02070309020205020404" pitchFamily="49" charset="0"/>
              </a:rPr>
              <a:t> 6     if ((x % 11 == 0) &amp;&amp;</a:t>
            </a:r>
          </a:p>
          <a:p>
            <a:pPr fontAlgn="base">
              <a:spcBef>
                <a:spcPct val="0"/>
              </a:spcBef>
              <a:spcAft>
                <a:spcPct val="0"/>
              </a:spcAft>
              <a:buNone/>
            </a:pPr>
            <a:r>
              <a:rPr lang="en-US" altLang="en-US" sz="1600">
                <a:solidFill>
                  <a:srgbClr val="000000"/>
                </a:solidFill>
                <a:latin typeface="Courier New" panose="02070309020205020404" pitchFamily="49" charset="0"/>
              </a:rPr>
              <a:t> 7         (x % y == 0)) </a:t>
            </a:r>
          </a:p>
          <a:p>
            <a:pPr fontAlgn="base">
              <a:spcBef>
                <a:spcPct val="0"/>
              </a:spcBef>
              <a:spcAft>
                <a:spcPct val="0"/>
              </a:spcAft>
              <a:buNone/>
            </a:pPr>
            <a:r>
              <a:rPr lang="en-US" altLang="en-US" sz="1600">
                <a:solidFill>
                  <a:srgbClr val="000000"/>
                </a:solidFill>
                <a:latin typeface="Courier New" panose="02070309020205020404" pitchFamily="49" charset="0"/>
              </a:rPr>
              <a:t> 8        {   </a:t>
            </a:r>
          </a:p>
          <a:p>
            <a:pPr fontAlgn="base">
              <a:spcBef>
                <a:spcPct val="0"/>
              </a:spcBef>
              <a:spcAft>
                <a:spcPct val="0"/>
              </a:spcAft>
              <a:buNone/>
            </a:pPr>
            <a:r>
              <a:rPr lang="en-US" altLang="en-US" sz="1600">
                <a:solidFill>
                  <a:srgbClr val="000000"/>
                </a:solidFill>
                <a:latin typeface="Courier New" panose="02070309020205020404" pitchFamily="49" charset="0"/>
              </a:rPr>
              <a:t> 9        printf(“%d”, x);</a:t>
            </a:r>
          </a:p>
          <a:p>
            <a:pPr fontAlgn="base">
              <a:spcBef>
                <a:spcPct val="0"/>
              </a:spcBef>
              <a:spcAft>
                <a:spcPct val="0"/>
              </a:spcAft>
              <a:buNone/>
            </a:pPr>
            <a:r>
              <a:rPr lang="en-US" altLang="en-US" sz="1600">
                <a:solidFill>
                  <a:srgbClr val="000000"/>
                </a:solidFill>
                <a:latin typeface="Courier New" panose="02070309020205020404" pitchFamily="49" charset="0"/>
              </a:rPr>
              <a:t>10        x++;</a:t>
            </a:r>
          </a:p>
          <a:p>
            <a:pPr fontAlgn="base">
              <a:spcBef>
                <a:spcPct val="0"/>
              </a:spcBef>
              <a:spcAft>
                <a:spcPct val="0"/>
              </a:spcAft>
              <a:buNone/>
            </a:pPr>
            <a:r>
              <a:rPr lang="en-US" altLang="en-US" sz="1600">
                <a:solidFill>
                  <a:srgbClr val="000000"/>
                </a:solidFill>
                <a:latin typeface="Courier New" panose="02070309020205020404" pitchFamily="49" charset="0"/>
              </a:rPr>
              <a:t>11        } // End if</a:t>
            </a:r>
          </a:p>
          <a:p>
            <a:pPr fontAlgn="base">
              <a:spcBef>
                <a:spcPct val="0"/>
              </a:spcBef>
              <a:spcAft>
                <a:spcPct val="0"/>
              </a:spcAft>
              <a:buNone/>
            </a:pPr>
            <a:r>
              <a:rPr lang="en-US" altLang="en-US" sz="1600">
                <a:solidFill>
                  <a:srgbClr val="000000"/>
                </a:solidFill>
                <a:latin typeface="Courier New" panose="02070309020205020404" pitchFamily="49" charset="0"/>
              </a:rPr>
              <a:t>12     else if ((x % 7 == 0) ||</a:t>
            </a:r>
          </a:p>
          <a:p>
            <a:pPr fontAlgn="base">
              <a:spcBef>
                <a:spcPct val="0"/>
              </a:spcBef>
              <a:spcAft>
                <a:spcPct val="0"/>
              </a:spcAft>
              <a:buNone/>
            </a:pPr>
            <a:r>
              <a:rPr lang="en-US" altLang="en-US" sz="1600">
                <a:solidFill>
                  <a:srgbClr val="000000"/>
                </a:solidFill>
                <a:latin typeface="Courier New" panose="02070309020205020404" pitchFamily="49" charset="0"/>
              </a:rPr>
              <a:t>13              (x % y == 1))</a:t>
            </a:r>
          </a:p>
          <a:p>
            <a:pPr fontAlgn="base">
              <a:spcBef>
                <a:spcPct val="0"/>
              </a:spcBef>
              <a:spcAft>
                <a:spcPct val="0"/>
              </a:spcAft>
              <a:buNone/>
            </a:pPr>
            <a:r>
              <a:rPr lang="en-US" altLang="en-US" sz="1600">
                <a:solidFill>
                  <a:srgbClr val="000000"/>
                </a:solidFill>
                <a:latin typeface="Courier New" panose="02070309020205020404" pitchFamily="49" charset="0"/>
              </a:rPr>
              <a:t>14        { </a:t>
            </a:r>
          </a:p>
          <a:p>
            <a:pPr fontAlgn="base">
              <a:spcBef>
                <a:spcPct val="0"/>
              </a:spcBef>
              <a:spcAft>
                <a:spcPct val="0"/>
              </a:spcAft>
              <a:buNone/>
            </a:pPr>
            <a:r>
              <a:rPr lang="en-US" altLang="en-US" sz="1600">
                <a:solidFill>
                  <a:srgbClr val="000000"/>
                </a:solidFill>
                <a:latin typeface="Courier New" panose="02070309020205020404" pitchFamily="49" charset="0"/>
              </a:rPr>
              <a:t>15        printf(“%d”, y);</a:t>
            </a:r>
          </a:p>
          <a:p>
            <a:pPr fontAlgn="base">
              <a:spcBef>
                <a:spcPct val="0"/>
              </a:spcBef>
              <a:spcAft>
                <a:spcPct val="0"/>
              </a:spcAft>
              <a:buNone/>
            </a:pPr>
            <a:r>
              <a:rPr lang="en-US" altLang="en-US" sz="1600">
                <a:solidFill>
                  <a:srgbClr val="000000"/>
                </a:solidFill>
                <a:latin typeface="Courier New" panose="02070309020205020404" pitchFamily="49" charset="0"/>
              </a:rPr>
              <a:t>16        x = x + 2;     </a:t>
            </a:r>
          </a:p>
          <a:p>
            <a:pPr fontAlgn="base">
              <a:spcBef>
                <a:spcPct val="0"/>
              </a:spcBef>
              <a:spcAft>
                <a:spcPct val="0"/>
              </a:spcAft>
              <a:buFontTx/>
              <a:buAutoNum type="arabicPlain" startAt="17"/>
            </a:pPr>
            <a:r>
              <a:rPr lang="en-US" altLang="en-US" sz="1600">
                <a:solidFill>
                  <a:srgbClr val="000000"/>
                </a:solidFill>
                <a:latin typeface="Courier New" panose="02070309020205020404" pitchFamily="49" charset="0"/>
              </a:rPr>
              <a:t>      } // End else</a:t>
            </a:r>
          </a:p>
          <a:p>
            <a:pPr fontAlgn="base">
              <a:spcBef>
                <a:spcPct val="0"/>
              </a:spcBef>
              <a:spcAft>
                <a:spcPct val="0"/>
              </a:spcAft>
              <a:buNone/>
            </a:pPr>
            <a:r>
              <a:rPr lang="en-US" altLang="en-US" sz="1600">
                <a:solidFill>
                  <a:srgbClr val="000000"/>
                </a:solidFill>
                <a:latin typeface="Courier New" panose="02070309020205020404" pitchFamily="49" charset="0"/>
              </a:rPr>
              <a:t>18     printf(“\n”);</a:t>
            </a:r>
          </a:p>
          <a:p>
            <a:pPr fontAlgn="base">
              <a:spcBef>
                <a:spcPct val="0"/>
              </a:spcBef>
              <a:spcAft>
                <a:spcPct val="0"/>
              </a:spcAft>
              <a:buNone/>
            </a:pPr>
            <a:r>
              <a:rPr lang="en-US" altLang="en-US" sz="1600">
                <a:solidFill>
                  <a:srgbClr val="000000"/>
                </a:solidFill>
                <a:latin typeface="Courier New" panose="02070309020205020404" pitchFamily="49" charset="0"/>
              </a:rPr>
              <a:t>19     } // End while</a:t>
            </a:r>
          </a:p>
          <a:p>
            <a:pPr fontAlgn="base">
              <a:spcBef>
                <a:spcPct val="0"/>
              </a:spcBef>
              <a:spcAft>
                <a:spcPct val="0"/>
              </a:spcAft>
              <a:buNone/>
            </a:pPr>
            <a:endParaRPr lang="en-US" altLang="en-US" sz="1600">
              <a:solidFill>
                <a:srgbClr val="000000"/>
              </a:solidFill>
              <a:latin typeface="Courier New" panose="02070309020205020404" pitchFamily="49" charset="0"/>
            </a:endParaRPr>
          </a:p>
          <a:p>
            <a:pPr fontAlgn="base">
              <a:spcBef>
                <a:spcPct val="0"/>
              </a:spcBef>
              <a:spcAft>
                <a:spcPct val="0"/>
              </a:spcAft>
              <a:buNone/>
            </a:pPr>
            <a:r>
              <a:rPr lang="en-US" altLang="en-US" sz="1600">
                <a:solidFill>
                  <a:srgbClr val="000000"/>
                </a:solidFill>
                <a:latin typeface="Courier New" panose="02070309020205020404" pitchFamily="49" charset="0"/>
              </a:rPr>
              <a:t>20  printf("End of list\n");</a:t>
            </a:r>
          </a:p>
          <a:p>
            <a:pPr fontAlgn="base">
              <a:spcBef>
                <a:spcPct val="0"/>
              </a:spcBef>
              <a:spcAft>
                <a:spcPct val="0"/>
              </a:spcAft>
              <a:buNone/>
            </a:pPr>
            <a:r>
              <a:rPr lang="en-US" altLang="en-US" sz="1600">
                <a:solidFill>
                  <a:srgbClr val="000000"/>
                </a:solidFill>
                <a:latin typeface="Courier New" panose="02070309020205020404" pitchFamily="49" charset="0"/>
              </a:rPr>
              <a:t>21  return 0;</a:t>
            </a:r>
          </a:p>
          <a:p>
            <a:pPr fontAlgn="base">
              <a:spcBef>
                <a:spcPct val="0"/>
              </a:spcBef>
              <a:spcAft>
                <a:spcPct val="0"/>
              </a:spcAft>
              <a:buNone/>
            </a:pPr>
            <a:r>
              <a:rPr lang="en-US" altLang="en-US" sz="1600">
                <a:solidFill>
                  <a:srgbClr val="000000"/>
                </a:solidFill>
                <a:latin typeface="Courier New" panose="02070309020205020404" pitchFamily="49" charset="0"/>
              </a:rPr>
              <a:t>22  } // End functionZ</a:t>
            </a:r>
            <a:endParaRPr lang="en-US" altLang="en-US" sz="1600">
              <a:solidFill>
                <a:srgbClr val="000000"/>
              </a:solidFill>
              <a:latin typeface="Courier New" panose="02070309020205020404" pitchFamily="49" charset="0"/>
            </a:endParaRPr>
          </a:p>
        </p:txBody>
      </p:sp>
      <p:sp>
        <p:nvSpPr>
          <p:cNvPr id="23557" name="Oval 1028">
            <a:extLst>
              <a:ext uri="{FF2B5EF4-FFF2-40B4-BE49-F238E27FC236}">
                <a16:creationId xmlns:a16="http://schemas.microsoft.com/office/drawing/2014/main" xmlns="" id="{819B0100-6786-4892-9B13-6AFC4BEBD7F2}"/>
              </a:ext>
            </a:extLst>
          </p:cNvPr>
          <p:cNvSpPr>
            <a:spLocks noChangeArrowheads="1"/>
          </p:cNvSpPr>
          <p:nvPr/>
        </p:nvSpPr>
        <p:spPr bwMode="auto">
          <a:xfrm>
            <a:off x="6000750" y="7620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3</a:t>
            </a:r>
          </a:p>
        </p:txBody>
      </p:sp>
      <p:sp>
        <p:nvSpPr>
          <p:cNvPr id="23558" name="Oval 1029">
            <a:extLst>
              <a:ext uri="{FF2B5EF4-FFF2-40B4-BE49-F238E27FC236}">
                <a16:creationId xmlns:a16="http://schemas.microsoft.com/office/drawing/2014/main" xmlns="" id="{3FACDD8F-0222-4EB1-BDE0-72AC614A3496}"/>
              </a:ext>
            </a:extLst>
          </p:cNvPr>
          <p:cNvSpPr>
            <a:spLocks noChangeArrowheads="1"/>
          </p:cNvSpPr>
          <p:nvPr/>
        </p:nvSpPr>
        <p:spPr bwMode="auto">
          <a:xfrm>
            <a:off x="6000750" y="1371600"/>
            <a:ext cx="400050" cy="381000"/>
          </a:xfrm>
          <a:prstGeom prst="ellipse">
            <a:avLst/>
          </a:prstGeom>
          <a:noFill/>
          <a:ln w="38100" cmpd="dbl">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4</a:t>
            </a:r>
          </a:p>
        </p:txBody>
      </p:sp>
      <p:sp>
        <p:nvSpPr>
          <p:cNvPr id="23559" name="Oval 1030">
            <a:extLst>
              <a:ext uri="{FF2B5EF4-FFF2-40B4-BE49-F238E27FC236}">
                <a16:creationId xmlns:a16="http://schemas.microsoft.com/office/drawing/2014/main" xmlns="" id="{E24F9B5C-DF44-4B51-8E58-4131A2E04DE6}"/>
              </a:ext>
            </a:extLst>
          </p:cNvPr>
          <p:cNvSpPr>
            <a:spLocks noChangeArrowheads="1"/>
          </p:cNvSpPr>
          <p:nvPr/>
        </p:nvSpPr>
        <p:spPr bwMode="auto">
          <a:xfrm>
            <a:off x="6000750" y="1981200"/>
            <a:ext cx="400050" cy="381000"/>
          </a:xfrm>
          <a:prstGeom prst="ellipse">
            <a:avLst/>
          </a:prstGeom>
          <a:noFill/>
          <a:ln w="38100" cmpd="dbl">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6</a:t>
            </a:r>
          </a:p>
        </p:txBody>
      </p:sp>
      <p:sp>
        <p:nvSpPr>
          <p:cNvPr id="23560" name="Oval 1031">
            <a:extLst>
              <a:ext uri="{FF2B5EF4-FFF2-40B4-BE49-F238E27FC236}">
                <a16:creationId xmlns:a16="http://schemas.microsoft.com/office/drawing/2014/main" xmlns="" id="{98683B64-0BC1-48B4-B61D-D7F8AFD2B33D}"/>
              </a:ext>
            </a:extLst>
          </p:cNvPr>
          <p:cNvSpPr>
            <a:spLocks noChangeArrowheads="1"/>
          </p:cNvSpPr>
          <p:nvPr/>
        </p:nvSpPr>
        <p:spPr bwMode="auto">
          <a:xfrm>
            <a:off x="6686550" y="1981200"/>
            <a:ext cx="400050" cy="381000"/>
          </a:xfrm>
          <a:prstGeom prst="ellipse">
            <a:avLst/>
          </a:prstGeom>
          <a:noFill/>
          <a:ln w="38100" cmpd="dbl">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7</a:t>
            </a:r>
          </a:p>
        </p:txBody>
      </p:sp>
      <p:sp>
        <p:nvSpPr>
          <p:cNvPr id="23561" name="Oval 1032">
            <a:extLst>
              <a:ext uri="{FF2B5EF4-FFF2-40B4-BE49-F238E27FC236}">
                <a16:creationId xmlns:a16="http://schemas.microsoft.com/office/drawing/2014/main" xmlns="" id="{392781FE-ED22-4616-A0B8-0A6A0EA9756A}"/>
              </a:ext>
            </a:extLst>
          </p:cNvPr>
          <p:cNvSpPr>
            <a:spLocks noChangeArrowheads="1"/>
          </p:cNvSpPr>
          <p:nvPr/>
        </p:nvSpPr>
        <p:spPr bwMode="auto">
          <a:xfrm>
            <a:off x="6686550" y="26670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9</a:t>
            </a:r>
          </a:p>
        </p:txBody>
      </p:sp>
      <p:sp>
        <p:nvSpPr>
          <p:cNvPr id="23562" name="Oval 1033">
            <a:extLst>
              <a:ext uri="{FF2B5EF4-FFF2-40B4-BE49-F238E27FC236}">
                <a16:creationId xmlns:a16="http://schemas.microsoft.com/office/drawing/2014/main" xmlns="" id="{0DC3D8A4-1444-44B3-8827-EC50662AB513}"/>
              </a:ext>
            </a:extLst>
          </p:cNvPr>
          <p:cNvSpPr>
            <a:spLocks noChangeArrowheads="1"/>
          </p:cNvSpPr>
          <p:nvPr/>
        </p:nvSpPr>
        <p:spPr bwMode="auto">
          <a:xfrm>
            <a:off x="6686550" y="33528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10</a:t>
            </a:r>
          </a:p>
        </p:txBody>
      </p:sp>
      <p:sp>
        <p:nvSpPr>
          <p:cNvPr id="23563" name="Oval 1034">
            <a:extLst>
              <a:ext uri="{FF2B5EF4-FFF2-40B4-BE49-F238E27FC236}">
                <a16:creationId xmlns:a16="http://schemas.microsoft.com/office/drawing/2014/main" xmlns="" id="{4F97934C-7B56-420A-8D46-EC6DAF4402E6}"/>
              </a:ext>
            </a:extLst>
          </p:cNvPr>
          <p:cNvSpPr>
            <a:spLocks noChangeArrowheads="1"/>
          </p:cNvSpPr>
          <p:nvPr/>
        </p:nvSpPr>
        <p:spPr bwMode="auto">
          <a:xfrm>
            <a:off x="5200650" y="2819400"/>
            <a:ext cx="400050" cy="381000"/>
          </a:xfrm>
          <a:prstGeom prst="ellipse">
            <a:avLst/>
          </a:prstGeom>
          <a:noFill/>
          <a:ln w="38100" cmpd="dbl">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12</a:t>
            </a:r>
          </a:p>
        </p:txBody>
      </p:sp>
      <p:sp>
        <p:nvSpPr>
          <p:cNvPr id="23564" name="Oval 1035">
            <a:extLst>
              <a:ext uri="{FF2B5EF4-FFF2-40B4-BE49-F238E27FC236}">
                <a16:creationId xmlns:a16="http://schemas.microsoft.com/office/drawing/2014/main" xmlns="" id="{CF975C7C-506E-4759-8464-8F5B96FC4651}"/>
              </a:ext>
            </a:extLst>
          </p:cNvPr>
          <p:cNvSpPr>
            <a:spLocks noChangeArrowheads="1"/>
          </p:cNvSpPr>
          <p:nvPr/>
        </p:nvSpPr>
        <p:spPr bwMode="auto">
          <a:xfrm>
            <a:off x="5943600" y="2819400"/>
            <a:ext cx="400050" cy="381000"/>
          </a:xfrm>
          <a:prstGeom prst="ellipse">
            <a:avLst/>
          </a:prstGeom>
          <a:noFill/>
          <a:ln w="38100" cmpd="dbl">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13</a:t>
            </a:r>
          </a:p>
        </p:txBody>
      </p:sp>
      <p:sp>
        <p:nvSpPr>
          <p:cNvPr id="23565" name="Oval 1036">
            <a:extLst>
              <a:ext uri="{FF2B5EF4-FFF2-40B4-BE49-F238E27FC236}">
                <a16:creationId xmlns:a16="http://schemas.microsoft.com/office/drawing/2014/main" xmlns="" id="{D625A722-AF7D-4ADD-A0CB-C84320283344}"/>
              </a:ext>
            </a:extLst>
          </p:cNvPr>
          <p:cNvSpPr>
            <a:spLocks noChangeArrowheads="1"/>
          </p:cNvSpPr>
          <p:nvPr/>
        </p:nvSpPr>
        <p:spPr bwMode="auto">
          <a:xfrm>
            <a:off x="5200650" y="36576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15</a:t>
            </a:r>
          </a:p>
        </p:txBody>
      </p:sp>
      <p:sp>
        <p:nvSpPr>
          <p:cNvPr id="23566" name="Oval 1037">
            <a:extLst>
              <a:ext uri="{FF2B5EF4-FFF2-40B4-BE49-F238E27FC236}">
                <a16:creationId xmlns:a16="http://schemas.microsoft.com/office/drawing/2014/main" xmlns="" id="{BC20DF29-C52D-4B07-B3BD-C9B26631DFD6}"/>
              </a:ext>
            </a:extLst>
          </p:cNvPr>
          <p:cNvSpPr>
            <a:spLocks noChangeArrowheads="1"/>
          </p:cNvSpPr>
          <p:nvPr/>
        </p:nvSpPr>
        <p:spPr bwMode="auto">
          <a:xfrm>
            <a:off x="5200650" y="42672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16</a:t>
            </a:r>
          </a:p>
        </p:txBody>
      </p:sp>
      <p:sp>
        <p:nvSpPr>
          <p:cNvPr id="23567" name="Oval 1038">
            <a:extLst>
              <a:ext uri="{FF2B5EF4-FFF2-40B4-BE49-F238E27FC236}">
                <a16:creationId xmlns:a16="http://schemas.microsoft.com/office/drawing/2014/main" xmlns="" id="{E81EC56C-33B5-4E6A-9649-9D574B75C43E}"/>
              </a:ext>
            </a:extLst>
          </p:cNvPr>
          <p:cNvSpPr>
            <a:spLocks noChangeArrowheads="1"/>
          </p:cNvSpPr>
          <p:nvPr/>
        </p:nvSpPr>
        <p:spPr bwMode="auto">
          <a:xfrm>
            <a:off x="6000750" y="47244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18</a:t>
            </a:r>
          </a:p>
        </p:txBody>
      </p:sp>
      <p:sp>
        <p:nvSpPr>
          <p:cNvPr id="23568" name="Oval 1039">
            <a:extLst>
              <a:ext uri="{FF2B5EF4-FFF2-40B4-BE49-F238E27FC236}">
                <a16:creationId xmlns:a16="http://schemas.microsoft.com/office/drawing/2014/main" xmlns="" id="{24789439-4035-4ED9-A2A1-72A928BEB985}"/>
              </a:ext>
            </a:extLst>
          </p:cNvPr>
          <p:cNvSpPr>
            <a:spLocks noChangeArrowheads="1"/>
          </p:cNvSpPr>
          <p:nvPr/>
        </p:nvSpPr>
        <p:spPr bwMode="auto">
          <a:xfrm>
            <a:off x="6000750" y="53340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20</a:t>
            </a:r>
          </a:p>
        </p:txBody>
      </p:sp>
      <p:cxnSp>
        <p:nvCxnSpPr>
          <p:cNvPr id="23569" name="AutoShape 1040">
            <a:extLst>
              <a:ext uri="{FF2B5EF4-FFF2-40B4-BE49-F238E27FC236}">
                <a16:creationId xmlns:a16="http://schemas.microsoft.com/office/drawing/2014/main" xmlns="" id="{36320595-0D0C-478B-883E-02709F5704CC}"/>
              </a:ext>
            </a:extLst>
          </p:cNvPr>
          <p:cNvCxnSpPr>
            <a:cxnSpLocks noChangeShapeType="1"/>
            <a:stCxn id="23557" idx="4"/>
            <a:endCxn id="23558" idx="0"/>
          </p:cNvCxnSpPr>
          <p:nvPr/>
        </p:nvCxnSpPr>
        <p:spPr bwMode="auto">
          <a:xfrm flipH="1">
            <a:off x="6200775" y="1143000"/>
            <a:ext cx="0" cy="209550"/>
          </a:xfrm>
          <a:prstGeom prst="straightConnector1">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3570" name="AutoShape 1041">
            <a:extLst>
              <a:ext uri="{FF2B5EF4-FFF2-40B4-BE49-F238E27FC236}">
                <a16:creationId xmlns:a16="http://schemas.microsoft.com/office/drawing/2014/main" xmlns="" id="{AF75472D-4826-4013-9DAD-A4E3965F31C4}"/>
              </a:ext>
            </a:extLst>
          </p:cNvPr>
          <p:cNvCxnSpPr>
            <a:cxnSpLocks noChangeShapeType="1"/>
            <a:stCxn id="23558" idx="4"/>
            <a:endCxn id="23559" idx="0"/>
          </p:cNvCxnSpPr>
          <p:nvPr/>
        </p:nvCxnSpPr>
        <p:spPr bwMode="auto">
          <a:xfrm flipH="1">
            <a:off x="6200775" y="1771650"/>
            <a:ext cx="0" cy="190500"/>
          </a:xfrm>
          <a:prstGeom prst="straightConnector1">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3571" name="AutoShape 1042">
            <a:extLst>
              <a:ext uri="{FF2B5EF4-FFF2-40B4-BE49-F238E27FC236}">
                <a16:creationId xmlns:a16="http://schemas.microsoft.com/office/drawing/2014/main" xmlns="" id="{1E9C6D6D-E1D0-4A68-986F-14AD4C5D9D3A}"/>
              </a:ext>
            </a:extLst>
          </p:cNvPr>
          <p:cNvCxnSpPr>
            <a:cxnSpLocks noChangeShapeType="1"/>
            <a:stCxn id="23559" idx="6"/>
            <a:endCxn id="23560" idx="2"/>
          </p:cNvCxnSpPr>
          <p:nvPr/>
        </p:nvCxnSpPr>
        <p:spPr bwMode="auto">
          <a:xfrm>
            <a:off x="6415088" y="2171700"/>
            <a:ext cx="257175"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3572" name="AutoShape 1043">
            <a:extLst>
              <a:ext uri="{FF2B5EF4-FFF2-40B4-BE49-F238E27FC236}">
                <a16:creationId xmlns:a16="http://schemas.microsoft.com/office/drawing/2014/main" xmlns="" id="{56F183BE-82D2-4BD1-8F3F-41B5ECD6440C}"/>
              </a:ext>
            </a:extLst>
          </p:cNvPr>
          <p:cNvCxnSpPr>
            <a:cxnSpLocks noChangeShapeType="1"/>
            <a:stCxn id="23560" idx="4"/>
            <a:endCxn id="23561" idx="0"/>
          </p:cNvCxnSpPr>
          <p:nvPr/>
        </p:nvCxnSpPr>
        <p:spPr bwMode="auto">
          <a:xfrm flipH="1">
            <a:off x="6886575" y="2381250"/>
            <a:ext cx="0" cy="285750"/>
          </a:xfrm>
          <a:prstGeom prst="straightConnector1">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3573" name="AutoShape 1044">
            <a:extLst>
              <a:ext uri="{FF2B5EF4-FFF2-40B4-BE49-F238E27FC236}">
                <a16:creationId xmlns:a16="http://schemas.microsoft.com/office/drawing/2014/main" xmlns="" id="{7B6FA7F2-D611-4759-AE41-7F4DA234EC82}"/>
              </a:ext>
            </a:extLst>
          </p:cNvPr>
          <p:cNvCxnSpPr>
            <a:cxnSpLocks noChangeShapeType="1"/>
            <a:stCxn id="23561" idx="4"/>
            <a:endCxn id="23562" idx="0"/>
          </p:cNvCxnSpPr>
          <p:nvPr/>
        </p:nvCxnSpPr>
        <p:spPr bwMode="auto">
          <a:xfrm flipH="1">
            <a:off x="6886575" y="3048000"/>
            <a:ext cx="0" cy="304800"/>
          </a:xfrm>
          <a:prstGeom prst="straightConnector1">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cxnSp>
      <p:sp>
        <p:nvSpPr>
          <p:cNvPr id="23574" name="Oval 1045">
            <a:extLst>
              <a:ext uri="{FF2B5EF4-FFF2-40B4-BE49-F238E27FC236}">
                <a16:creationId xmlns:a16="http://schemas.microsoft.com/office/drawing/2014/main" xmlns="" id="{10D39D67-7DA5-4458-9C7B-C2D53E6FE48C}"/>
              </a:ext>
            </a:extLst>
          </p:cNvPr>
          <p:cNvSpPr>
            <a:spLocks noChangeArrowheads="1"/>
          </p:cNvSpPr>
          <p:nvPr/>
        </p:nvSpPr>
        <p:spPr bwMode="auto">
          <a:xfrm>
            <a:off x="6000750" y="5867400"/>
            <a:ext cx="400050" cy="381000"/>
          </a:xfrm>
          <a:prstGeom prst="ellipse">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r>
              <a:rPr lang="en-US" altLang="en-US" sz="2400">
                <a:solidFill>
                  <a:srgbClr val="000000"/>
                </a:solidFill>
              </a:rPr>
              <a:t>21</a:t>
            </a:r>
          </a:p>
        </p:txBody>
      </p:sp>
      <p:cxnSp>
        <p:nvCxnSpPr>
          <p:cNvPr id="23575" name="AutoShape 1046">
            <a:extLst>
              <a:ext uri="{FF2B5EF4-FFF2-40B4-BE49-F238E27FC236}">
                <a16:creationId xmlns:a16="http://schemas.microsoft.com/office/drawing/2014/main" xmlns="" id="{691723E5-0E14-4E30-B507-1716C9D14D21}"/>
              </a:ext>
            </a:extLst>
          </p:cNvPr>
          <p:cNvCxnSpPr>
            <a:cxnSpLocks noChangeShapeType="1"/>
            <a:stCxn id="23562" idx="4"/>
            <a:endCxn id="23567" idx="7"/>
          </p:cNvCxnSpPr>
          <p:nvPr/>
        </p:nvCxnSpPr>
        <p:spPr bwMode="auto">
          <a:xfrm flipH="1">
            <a:off x="6342461" y="3733802"/>
            <a:ext cx="544115" cy="1046163"/>
          </a:xfrm>
          <a:prstGeom prst="straightConnector1">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3576" name="AutoShape 1047">
            <a:extLst>
              <a:ext uri="{FF2B5EF4-FFF2-40B4-BE49-F238E27FC236}">
                <a16:creationId xmlns:a16="http://schemas.microsoft.com/office/drawing/2014/main" xmlns="" id="{2757E388-2C4C-4F3A-AD2A-D87094DCD970}"/>
              </a:ext>
            </a:extLst>
          </p:cNvPr>
          <p:cNvCxnSpPr>
            <a:cxnSpLocks noChangeShapeType="1"/>
            <a:stCxn id="23559" idx="2"/>
            <a:endCxn id="23563" idx="0"/>
          </p:cNvCxnSpPr>
          <p:nvPr/>
        </p:nvCxnSpPr>
        <p:spPr bwMode="auto">
          <a:xfrm flipH="1">
            <a:off x="5400675" y="2171700"/>
            <a:ext cx="585788" cy="628650"/>
          </a:xfrm>
          <a:prstGeom prst="straightConnector1">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3577" name="AutoShape 1048">
            <a:extLst>
              <a:ext uri="{FF2B5EF4-FFF2-40B4-BE49-F238E27FC236}">
                <a16:creationId xmlns:a16="http://schemas.microsoft.com/office/drawing/2014/main" xmlns="" id="{807B19E5-03ED-40E0-8D97-8A37A06BE22C}"/>
              </a:ext>
            </a:extLst>
          </p:cNvPr>
          <p:cNvCxnSpPr>
            <a:cxnSpLocks noChangeShapeType="1"/>
            <a:stCxn id="23563" idx="4"/>
            <a:endCxn id="23565" idx="0"/>
          </p:cNvCxnSpPr>
          <p:nvPr/>
        </p:nvCxnSpPr>
        <p:spPr bwMode="auto">
          <a:xfrm flipH="1">
            <a:off x="5400675" y="3219450"/>
            <a:ext cx="0" cy="438150"/>
          </a:xfrm>
          <a:prstGeom prst="straightConnector1">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3578" name="AutoShape 1049">
            <a:extLst>
              <a:ext uri="{FF2B5EF4-FFF2-40B4-BE49-F238E27FC236}">
                <a16:creationId xmlns:a16="http://schemas.microsoft.com/office/drawing/2014/main" xmlns="" id="{E56F85B6-1EA9-4217-9BDD-7F959EA97CB9}"/>
              </a:ext>
            </a:extLst>
          </p:cNvPr>
          <p:cNvCxnSpPr>
            <a:cxnSpLocks noChangeShapeType="1"/>
            <a:stCxn id="23563" idx="6"/>
            <a:endCxn id="23564" idx="2"/>
          </p:cNvCxnSpPr>
          <p:nvPr/>
        </p:nvCxnSpPr>
        <p:spPr bwMode="auto">
          <a:xfrm>
            <a:off x="5614988" y="3009900"/>
            <a:ext cx="314325"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3579" name="AutoShape 1050">
            <a:extLst>
              <a:ext uri="{FF2B5EF4-FFF2-40B4-BE49-F238E27FC236}">
                <a16:creationId xmlns:a16="http://schemas.microsoft.com/office/drawing/2014/main" xmlns="" id="{F0F845AB-74B8-49ED-90C5-2B92872361C9}"/>
              </a:ext>
            </a:extLst>
          </p:cNvPr>
          <p:cNvCxnSpPr>
            <a:cxnSpLocks noChangeShapeType="1"/>
            <a:stCxn id="23564" idx="3"/>
            <a:endCxn id="23565" idx="6"/>
          </p:cNvCxnSpPr>
          <p:nvPr/>
        </p:nvCxnSpPr>
        <p:spPr bwMode="auto">
          <a:xfrm flipH="1">
            <a:off x="5600700" y="3163888"/>
            <a:ext cx="401241" cy="684212"/>
          </a:xfrm>
          <a:prstGeom prst="straightConnector1">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3580" name="AutoShape 1051">
            <a:extLst>
              <a:ext uri="{FF2B5EF4-FFF2-40B4-BE49-F238E27FC236}">
                <a16:creationId xmlns:a16="http://schemas.microsoft.com/office/drawing/2014/main" xmlns="" id="{F3B6A0B3-536A-4306-81C6-4905A78ADA26}"/>
              </a:ext>
            </a:extLst>
          </p:cNvPr>
          <p:cNvCxnSpPr>
            <a:cxnSpLocks noChangeShapeType="1"/>
            <a:stCxn id="23565" idx="4"/>
            <a:endCxn id="23566" idx="0"/>
          </p:cNvCxnSpPr>
          <p:nvPr/>
        </p:nvCxnSpPr>
        <p:spPr bwMode="auto">
          <a:xfrm flipH="1">
            <a:off x="5400675" y="4038600"/>
            <a:ext cx="0" cy="228600"/>
          </a:xfrm>
          <a:prstGeom prst="straightConnector1">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3581" name="AutoShape 1052">
            <a:extLst>
              <a:ext uri="{FF2B5EF4-FFF2-40B4-BE49-F238E27FC236}">
                <a16:creationId xmlns:a16="http://schemas.microsoft.com/office/drawing/2014/main" xmlns="" id="{9B1EAF31-A12F-43A1-9C10-FEA3B86CFC46}"/>
              </a:ext>
            </a:extLst>
          </p:cNvPr>
          <p:cNvCxnSpPr>
            <a:cxnSpLocks noChangeShapeType="1"/>
            <a:stCxn id="23566" idx="5"/>
            <a:endCxn id="23567" idx="1"/>
          </p:cNvCxnSpPr>
          <p:nvPr/>
        </p:nvCxnSpPr>
        <p:spPr bwMode="auto">
          <a:xfrm>
            <a:off x="5542361" y="4592640"/>
            <a:ext cx="516731" cy="187325"/>
          </a:xfrm>
          <a:prstGeom prst="straightConnector1">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3582" name="AutoShape 1053">
            <a:extLst>
              <a:ext uri="{FF2B5EF4-FFF2-40B4-BE49-F238E27FC236}">
                <a16:creationId xmlns:a16="http://schemas.microsoft.com/office/drawing/2014/main" xmlns="" id="{0743C283-4A8A-4F07-9F9C-3B7459722A36}"/>
              </a:ext>
            </a:extLst>
          </p:cNvPr>
          <p:cNvCxnSpPr>
            <a:cxnSpLocks noChangeShapeType="1"/>
            <a:stCxn id="23568" idx="4"/>
            <a:endCxn id="23574" idx="0"/>
          </p:cNvCxnSpPr>
          <p:nvPr/>
        </p:nvCxnSpPr>
        <p:spPr bwMode="auto">
          <a:xfrm flipH="1">
            <a:off x="6200775" y="5715000"/>
            <a:ext cx="0" cy="152400"/>
          </a:xfrm>
          <a:prstGeom prst="straightConnector1">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cxnSp>
      <p:cxnSp>
        <p:nvCxnSpPr>
          <p:cNvPr id="23583" name="AutoShape 1054">
            <a:extLst>
              <a:ext uri="{FF2B5EF4-FFF2-40B4-BE49-F238E27FC236}">
                <a16:creationId xmlns:a16="http://schemas.microsoft.com/office/drawing/2014/main" xmlns="" id="{5385A710-31D7-4A95-9899-E3F64CAEE6EC}"/>
              </a:ext>
            </a:extLst>
          </p:cNvPr>
          <p:cNvCxnSpPr>
            <a:cxnSpLocks noChangeShapeType="1"/>
            <a:stCxn id="23560" idx="3"/>
            <a:endCxn id="23563" idx="7"/>
          </p:cNvCxnSpPr>
          <p:nvPr/>
        </p:nvCxnSpPr>
        <p:spPr bwMode="auto">
          <a:xfrm flipH="1">
            <a:off x="5542361" y="2325690"/>
            <a:ext cx="1202531" cy="530225"/>
          </a:xfrm>
          <a:prstGeom prst="straightConnector1">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cxnSp>
      <p:sp>
        <p:nvSpPr>
          <p:cNvPr id="23584" name="Freeform 1055">
            <a:extLst>
              <a:ext uri="{FF2B5EF4-FFF2-40B4-BE49-F238E27FC236}">
                <a16:creationId xmlns:a16="http://schemas.microsoft.com/office/drawing/2014/main" xmlns="" id="{69077A41-B14E-4ECB-9519-A07E9F60347E}"/>
              </a:ext>
            </a:extLst>
          </p:cNvPr>
          <p:cNvSpPr/>
          <p:nvPr/>
        </p:nvSpPr>
        <p:spPr bwMode="auto">
          <a:xfrm>
            <a:off x="6400800" y="1308100"/>
            <a:ext cx="1323975" cy="3568700"/>
          </a:xfrm>
          <a:custGeom>
            <a:gdLst>
              <a:gd name="T0" fmla="*/ 0 w 1112"/>
              <a:gd name="T1" fmla="*/ 2147483646 h 2248"/>
              <a:gd name="T2" fmla="*/ 2147483646 w 1112"/>
              <a:gd name="T3" fmla="*/ 2147483646 h 2248"/>
              <a:gd name="T4" fmla="*/ 2147483646 w 1112"/>
              <a:gd name="T5" fmla="*/ 2147483646 h 2248"/>
              <a:gd name="T6" fmla="*/ 0 w 1112"/>
              <a:gd name="T7" fmla="*/ 2147483646 h 2248"/>
              <a:gd name="T8" fmla="*/ 0 60000 65536"/>
              <a:gd name="T9" fmla="*/ 0 60000 65536"/>
              <a:gd name="T10" fmla="*/ 0 60000 65536"/>
              <a:gd name="T11" fmla="*/ 0 60000 65536"/>
              <a:gd name="T12" fmla="*/ 0 w 1112"/>
              <a:gd name="T13" fmla="*/ 0 h 2248"/>
              <a:gd name="T14" fmla="*/ 1112 w 1112"/>
              <a:gd name="T15" fmla="*/ 2248 h 2248"/>
            </a:gdLst>
            <a:cxnLst>
              <a:cxn ang="T8">
                <a:pos x="T0" y="T1"/>
              </a:cxn>
              <a:cxn ang="T9">
                <a:pos x="T2" y="T3"/>
              </a:cxn>
              <a:cxn ang="T10">
                <a:pos x="T4" y="T5"/>
              </a:cxn>
              <a:cxn ang="T11">
                <a:pos x="T6" y="T7"/>
              </a:cxn>
            </a:cxnLst>
            <a:rect l="T12" t="T13" r="T14" b="T15"/>
            <a:pathLst>
              <a:path w="1112" h="2248">
                <a:moveTo>
                  <a:pt x="0" y="2248"/>
                </a:moveTo>
                <a:cubicBezTo>
                  <a:pt x="404" y="2056"/>
                  <a:pt x="808" y="1864"/>
                  <a:pt x="960" y="1528"/>
                </a:cubicBezTo>
                <a:cubicBezTo>
                  <a:pt x="1112" y="1192"/>
                  <a:pt x="1072" y="464"/>
                  <a:pt x="912" y="232"/>
                </a:cubicBezTo>
                <a:cubicBezTo>
                  <a:pt x="752" y="0"/>
                  <a:pt x="152" y="152"/>
                  <a:pt x="0" y="136"/>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sp>
        <p:nvSpPr>
          <p:cNvPr id="23585" name="Freeform 1056">
            <a:extLst>
              <a:ext uri="{FF2B5EF4-FFF2-40B4-BE49-F238E27FC236}">
                <a16:creationId xmlns:a16="http://schemas.microsoft.com/office/drawing/2014/main" xmlns="" id="{F44E8DFE-D628-4E69-BB2D-244F7D6D0357}"/>
              </a:ext>
            </a:extLst>
          </p:cNvPr>
          <p:cNvSpPr/>
          <p:nvPr/>
        </p:nvSpPr>
        <p:spPr bwMode="auto">
          <a:xfrm>
            <a:off x="4562475" y="1600200"/>
            <a:ext cx="1438275" cy="3975100"/>
          </a:xfrm>
          <a:custGeom>
            <a:gdLst>
              <a:gd name="T0" fmla="*/ 2147483646 w 1208"/>
              <a:gd name="T1" fmla="*/ 0 h 2504"/>
              <a:gd name="T2" fmla="*/ 2147483646 w 1208"/>
              <a:gd name="T3" fmla="*/ 2147483646 h 2504"/>
              <a:gd name="T4" fmla="*/ 2147483646 w 1208"/>
              <a:gd name="T5" fmla="*/ 2147483646 h 2504"/>
              <a:gd name="T6" fmla="*/ 2147483646 w 1208"/>
              <a:gd name="T7" fmla="*/ 2147483646 h 2504"/>
              <a:gd name="T8" fmla="*/ 2147483646 w 1208"/>
              <a:gd name="T9" fmla="*/ 2147483646 h 2504"/>
              <a:gd name="T10" fmla="*/ 0 60000 65536"/>
              <a:gd name="T11" fmla="*/ 0 60000 65536"/>
              <a:gd name="T12" fmla="*/ 0 60000 65536"/>
              <a:gd name="T13" fmla="*/ 0 60000 65536"/>
              <a:gd name="T14" fmla="*/ 0 60000 65536"/>
              <a:gd name="T15" fmla="*/ 0 w 1208"/>
              <a:gd name="T16" fmla="*/ 0 h 2504"/>
              <a:gd name="T17" fmla="*/ 1208 w 1208"/>
              <a:gd name="T18" fmla="*/ 2504 h 2504"/>
            </a:gdLst>
            <a:cxnLst>
              <a:cxn ang="T10">
                <a:pos x="T0" y="T1"/>
              </a:cxn>
              <a:cxn ang="T11">
                <a:pos x="T2" y="T3"/>
              </a:cxn>
              <a:cxn ang="T12">
                <a:pos x="T4" y="T5"/>
              </a:cxn>
              <a:cxn ang="T13">
                <a:pos x="T6" y="T7"/>
              </a:cxn>
              <a:cxn ang="T14">
                <a:pos x="T8" y="T9"/>
              </a:cxn>
            </a:cxnLst>
            <a:rect l="T15" t="T16" r="T17" b="T18"/>
            <a:pathLst>
              <a:path w="1208" h="2504">
                <a:moveTo>
                  <a:pt x="1208" y="0"/>
                </a:moveTo>
                <a:cubicBezTo>
                  <a:pt x="796" y="160"/>
                  <a:pt x="384" y="320"/>
                  <a:pt x="200" y="624"/>
                </a:cubicBezTo>
                <a:cubicBezTo>
                  <a:pt x="16" y="928"/>
                  <a:pt x="0" y="1528"/>
                  <a:pt x="104" y="1824"/>
                </a:cubicBezTo>
                <a:cubicBezTo>
                  <a:pt x="208" y="2120"/>
                  <a:pt x="640" y="2296"/>
                  <a:pt x="824" y="2400"/>
                </a:cubicBezTo>
                <a:cubicBezTo>
                  <a:pt x="1008" y="2504"/>
                  <a:pt x="1144" y="2440"/>
                  <a:pt x="1208" y="2448"/>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defPPr>
              <a:defRPr lang="en-US"/>
            </a:defPPr>
          </a:lstStyle>
          <a:p>
            <a:pPr eaLnBrk="0" fontAlgn="base" hangingPunct="0">
              <a:spcBef>
                <a:spcPct val="0"/>
              </a:spcBef>
              <a:spcAft>
                <a:spcPct val="0"/>
              </a:spcAft>
            </a:pPr>
            <a:endParaRPr lang="en-IN" sz="2400" i="1" u="sng">
              <a:solidFill>
                <a:srgbClr val="000000"/>
              </a:solidFill>
              <a:latin typeface="Times New Roman" pitchFamily="18" charset="0"/>
            </a:endParaRPr>
          </a:p>
        </p:txBody>
      </p:sp>
      <p:cxnSp>
        <p:nvCxnSpPr>
          <p:cNvPr id="23586" name="AutoShape 1057">
            <a:extLst>
              <a:ext uri="{FF2B5EF4-FFF2-40B4-BE49-F238E27FC236}">
                <a16:creationId xmlns:a16="http://schemas.microsoft.com/office/drawing/2014/main" xmlns="" id="{AF2D0ADC-72CD-4444-9233-4F7201611428}"/>
              </a:ext>
            </a:extLst>
          </p:cNvPr>
          <p:cNvCxnSpPr>
            <a:cxnSpLocks noChangeShapeType="1"/>
            <a:stCxn id="23564" idx="4"/>
            <a:endCxn id="23567" idx="0"/>
          </p:cNvCxnSpPr>
          <p:nvPr/>
        </p:nvCxnSpPr>
        <p:spPr bwMode="auto">
          <a:xfrm>
            <a:off x="6143625" y="3219450"/>
            <a:ext cx="57150" cy="1504950"/>
          </a:xfrm>
          <a:prstGeom prst="straightConnector1">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cxnSp>
      <p:sp>
        <p:nvSpPr>
          <p:cNvPr id="23587" name="Rectangle 1059">
            <a:extLst>
              <a:ext uri="{FF2B5EF4-FFF2-40B4-BE49-F238E27FC236}">
                <a16:creationId xmlns:a16="http://schemas.microsoft.com/office/drawing/2014/main" xmlns="" id="{C490738F-6BD1-4886-A58C-646FB518E38A}"/>
              </a:ext>
            </a:extLst>
          </p:cNvPr>
          <p:cNvSpPr>
            <a:spLocks noChangeArrowheads="1"/>
          </p:cNvSpPr>
          <p:nvPr/>
        </p:nvSpPr>
        <p:spPr bwMode="auto">
          <a:xfrm>
            <a:off x="1428750" y="1371600"/>
            <a:ext cx="228600" cy="304800"/>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endParaRPr lang="en-US" altLang="en-US" sz="2400" i="1" u="sng">
              <a:solidFill>
                <a:srgbClr val="000000"/>
              </a:solidFill>
            </a:endParaRPr>
          </a:p>
        </p:txBody>
      </p:sp>
      <p:sp>
        <p:nvSpPr>
          <p:cNvPr id="23588" name="Rectangle 1060">
            <a:extLst>
              <a:ext uri="{FF2B5EF4-FFF2-40B4-BE49-F238E27FC236}">
                <a16:creationId xmlns:a16="http://schemas.microsoft.com/office/drawing/2014/main" xmlns="" id="{3CAFB56B-0E01-4123-BA5A-626D424B49F0}"/>
              </a:ext>
            </a:extLst>
          </p:cNvPr>
          <p:cNvSpPr>
            <a:spLocks noChangeArrowheads="1"/>
          </p:cNvSpPr>
          <p:nvPr/>
        </p:nvSpPr>
        <p:spPr bwMode="auto">
          <a:xfrm>
            <a:off x="1371600" y="6248400"/>
            <a:ext cx="228600" cy="304800"/>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marL="0" algn="l" defTabSz="914400" rtl="0" eaLnBrk="1" latinLnBrk="0" hangingPunct="1">
              <a:spcBef>
                <a:spcPct val="20000"/>
              </a:spcBef>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itchFamily="18" charset="0"/>
                <a:ea typeface="+mn-ea"/>
                <a:cs typeface="+mn-cs"/>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fontAlgn="base">
              <a:spcBef>
                <a:spcPct val="0"/>
              </a:spcBef>
              <a:spcAft>
                <a:spcPct val="0"/>
              </a:spcAft>
              <a:buNone/>
            </a:pPr>
            <a:endParaRPr lang="en-US" altLang="en-US" sz="2400" i="1" u="sng">
              <a:solidFill>
                <a:srgbClr val="000000"/>
              </a:solidFill>
            </a:endParaRPr>
          </a:p>
        </p:txBody>
      </p:sp>
    </p:spTree>
  </p:cSld>
  <p:clrMapOvr>
    <a:masterClrMapping/>
  </p:clrMapOvr>
  <p:transition/>
  <p:timing/>
</p:sld>
</file>

<file path=ppt/slides/slide99.xml><?xml version="1.0" encoding="utf-8"?>
<p:sld xmlns:a="http://schemas.openxmlformats.org/drawingml/2006/main" xmlns:r="http://schemas.openxmlformats.org/officeDocument/2006/relationships" xmlns:m="http://schemas.openxmlformats.org/officeDocument/2006/math" xmlns:w="http://schemas.openxmlformats.org/wordprocessingml/2006/main" xmlns:xml="http://www.w3.org/XML/1998/namespace"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4580" name="Rectangle 2">
            <a:extLst>
              <a:ext uri="{FF2B5EF4-FFF2-40B4-BE49-F238E27FC236}">
                <a16:creationId xmlns:a16="http://schemas.microsoft.com/office/drawing/2014/main" xmlns="" id="{D579500B-74D3-42F9-92E3-4949510A14BE}"/>
              </a:ext>
            </a:extLst>
          </p:cNvPr>
          <p:cNvSpPr>
            <a:spLocks noGrp="1" noChangeArrowheads="1"/>
          </p:cNvSpPr>
          <p:nvPr>
            <p:ph type="title"/>
          </p:nvPr>
        </p:nvSpPr>
        <p:spPr>
          <a:xfrm>
            <a:off x="1304145" y="617097"/>
            <a:ext cx="4159770" cy="633413"/>
          </a:xfrm>
        </p:spPr>
        <p:txBody>
          <a:bodyPr>
            <a:normAutofit fontScale="90000"/>
          </a:bodyPr>
          <a:lstStyle/>
          <a:p>
            <a:pPr eaLnBrk="1" hangingPunct="1"/>
            <a:r>
              <a:rPr lang="en-US" altLang="en-US"/>
              <a:t>Graph Matrices</a:t>
            </a:r>
          </a:p>
        </p:txBody>
      </p:sp>
      <p:sp>
        <p:nvSpPr>
          <p:cNvPr id="24581" name="Rectangle 3">
            <a:extLst>
              <a:ext uri="{FF2B5EF4-FFF2-40B4-BE49-F238E27FC236}">
                <a16:creationId xmlns:a16="http://schemas.microsoft.com/office/drawing/2014/main" xmlns="" id="{29C4DFAB-DFB5-41E7-82F9-F4D2B87F0961}"/>
              </a:ext>
            </a:extLst>
          </p:cNvPr>
          <p:cNvSpPr>
            <a:spLocks noGrp="1" noChangeArrowheads="1"/>
          </p:cNvSpPr>
          <p:nvPr>
            <p:ph idx="1"/>
          </p:nvPr>
        </p:nvSpPr>
        <p:spPr>
          <a:xfrm>
            <a:off x="450937" y="1315233"/>
            <a:ext cx="8539619" cy="5173249"/>
          </a:xfrm>
        </p:spPr>
        <p:txBody>
          <a:bodyPr>
            <a:normAutofit/>
          </a:bodyPr>
          <a:lstStyle/>
          <a:p>
            <a:pPr algn="just" eaLnBrk="1" hangingPunct="1">
              <a:lnSpc>
                <a:spcPct val="90000"/>
              </a:lnSpc>
            </a:pPr>
            <a:r>
              <a:rPr lang="en-US" altLang="en-US"/>
              <a:t>A graph matrix is a </a:t>
            </a:r>
            <a:r>
              <a:rPr lang="en-US" altLang="en-US">
                <a:solidFill>
                  <a:srgbClr val="FF0000"/>
                </a:solidFill>
              </a:rPr>
              <a:t>square matrix whose size </a:t>
            </a:r>
            <a:r>
              <a:rPr lang="en-US" altLang="en-US"/>
              <a:t>(i.e., number of rows and columns) is equal to the </a:t>
            </a:r>
            <a:r>
              <a:rPr lang="en-US" altLang="en-US">
                <a:solidFill>
                  <a:srgbClr val="FFC000"/>
                </a:solidFill>
              </a:rPr>
              <a:t>number of nodes on a flow </a:t>
            </a:r>
            <a:r>
              <a:rPr lang="en-US" altLang="en-US" smtClean="0">
                <a:solidFill>
                  <a:srgbClr val="FFC000"/>
                </a:solidFill>
              </a:rPr>
              <a:t>graph.</a:t>
            </a:r>
            <a:endParaRPr lang="en-US" altLang="en-US">
              <a:solidFill>
                <a:srgbClr val="FFC000"/>
              </a:solidFill>
            </a:endParaRPr>
          </a:p>
          <a:p>
            <a:pPr algn="just" eaLnBrk="1" hangingPunct="1">
              <a:lnSpc>
                <a:spcPct val="90000"/>
              </a:lnSpc>
            </a:pPr>
            <a:r>
              <a:rPr lang="en-US" altLang="en-US"/>
              <a:t>Each row and column corresponds to an </a:t>
            </a:r>
            <a:r>
              <a:rPr lang="en-US" altLang="en-US">
                <a:solidFill>
                  <a:srgbClr val="FFC000"/>
                </a:solidFill>
              </a:rPr>
              <a:t>identified node, and matrix entries </a:t>
            </a:r>
            <a:r>
              <a:rPr lang="en-US" altLang="en-US"/>
              <a:t>correspond to </a:t>
            </a:r>
            <a:r>
              <a:rPr lang="en-US" altLang="en-US">
                <a:solidFill>
                  <a:srgbClr val="FFC000"/>
                </a:solidFill>
              </a:rPr>
              <a:t>connections (an edge) between nodes</a:t>
            </a:r>
            <a:r>
              <a:rPr lang="en-US" altLang="en-US"/>
              <a:t>. </a:t>
            </a:r>
          </a:p>
          <a:p>
            <a:pPr algn="just" eaLnBrk="1" hangingPunct="1">
              <a:lnSpc>
                <a:spcPct val="90000"/>
              </a:lnSpc>
            </a:pPr>
            <a:r>
              <a:rPr lang="en-US" altLang="en-US"/>
              <a:t>By adding </a:t>
            </a:r>
            <a:r>
              <a:rPr lang="en-US" altLang="en-US">
                <a:solidFill>
                  <a:srgbClr val="FFC000"/>
                </a:solidFill>
              </a:rPr>
              <a:t>a </a:t>
            </a:r>
            <a:r>
              <a:rPr lang="en-US" altLang="en-US" i="1">
                <a:solidFill>
                  <a:srgbClr val="FFC000"/>
                </a:solidFill>
              </a:rPr>
              <a:t>link weight</a:t>
            </a:r>
            <a:r>
              <a:rPr lang="en-US" altLang="en-US">
                <a:solidFill>
                  <a:srgbClr val="FFC000"/>
                </a:solidFill>
              </a:rPr>
              <a:t> </a:t>
            </a:r>
            <a:r>
              <a:rPr lang="en-US" altLang="en-US"/>
              <a:t>to each matrix entry, the graph matrix can become a powerful tool for evaluating program control structure during testing</a:t>
            </a:r>
          </a:p>
        </p:txBody>
      </p:sp>
      <p:sp>
        <p:nvSpPr>
          <p:cNvPr id="24579" name="Slide Number Placeholder 4">
            <a:extLst>
              <a:ext uri="{FF2B5EF4-FFF2-40B4-BE49-F238E27FC236}">
                <a16:creationId xmlns:a16="http://schemas.microsoft.com/office/drawing/2014/main" xmlns="" id="{7EACDC1D-728B-419A-9588-6BA7B670009E}"/>
              </a:ext>
            </a:extLst>
          </p:cNvPr>
          <p:cNvSpPr>
            <a:spLocks noGrp="1" noChangeArrowheads="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fontAlgn="base">
              <a:spcBef>
                <a:spcPct val="0"/>
              </a:spcBef>
              <a:spcAft>
                <a:spcPct val="0"/>
              </a:spcAft>
              <a:buClrTx/>
              <a:buSzTx/>
              <a:buNone/>
            </a:pPr>
            <a:fld id="{5694FDF5-D94E-4F2C-BC41-6FFC1AB19AA1}" type="slidenum">
              <a:rPr lang="en-US" altLang="en-US" sz="1000">
                <a:solidFill>
                  <a:srgbClr val="000000"/>
                </a:solidFill>
                <a:ea typeface="ＭＳ Ｐゴシック" panose="020b0600070205080204" pitchFamily="34" charset="-128"/>
              </a:rPr>
              <a:pPr fontAlgn="base">
                <a:spcBef>
                  <a:spcPct val="0"/>
                </a:spcBef>
                <a:spcAft>
                  <a:spcPct val="0"/>
                </a:spcAft>
                <a:buClrTx/>
                <a:buSzTx/>
                <a:buNone/>
              </a:pPr>
              <a:t>99</a:t>
            </a:fld>
            <a:endParaRPr lang="en-US" altLang="en-US" sz="1000">
              <a:solidFill>
                <a:srgbClr val="000000"/>
              </a:solidFill>
              <a:ea typeface="ＭＳ Ｐゴシック" panose="020b0600070205080204" pitchFamily="34" charset="-128"/>
            </a:endParaRP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10.0.17763.0"/>
  <p:tag name="AS_RELEASE_DATE" val="2020.09.14"/>
  <p:tag name="AS_TITLE" val="Aspose.Slides for .NET 4.0 Client Profile"/>
  <p:tag name="AS_VERSION" val="20.9"/>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r="http://schemas.openxmlformats.org/officeDocument/2006/relationships"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r="http://schemas.openxmlformats.org/officeDocument/2006/relationships"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xmlns="" name="Office Theme" id="{62F939B6-93AF-4DB8-9C6B-D6C7DFDC589F}" vid="{4A3C46E8-61CC-4603-A589-7422A47A8E4A}"/>
    </a:ext>
  </a:extLst>
</a:theme>
</file>

<file path=ppt/theme/theme1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1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14.xml><?xml version="1.0" encoding="utf-8"?>
<a:theme xmlns:r="http://schemas.openxmlformats.org/officeDocument/2006/relationships"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15.xml><?xml version="1.0" encoding="utf-8"?>
<a:theme xmlns:r="http://schemas.openxmlformats.org/officeDocument/2006/relationships"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16.xml><?xml version="1.0" encoding="utf-8"?>
<a:theme xmlns:r="http://schemas.openxmlformats.org/officeDocument/2006/relationships"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xmlns="" name="Office Theme" id="{62F939B6-93AF-4DB8-9C6B-D6C7DFDC589F}" vid="{4A3C46E8-61CC-4603-A589-7422A47A8E4A}"/>
    </a:ext>
  </a:extLst>
</a:theme>
</file>

<file path=ppt/theme/theme17.xml><?xml version="1.0" encoding="utf-8"?>
<a:theme xmlns:r="http://schemas.openxmlformats.org/officeDocument/2006/relationships"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xmlns="" name="Office Theme" id="{62F939B6-93AF-4DB8-9C6B-D6C7DFDC589F}" vid="{4A3C46E8-61CC-4603-A589-7422A47A8E4A}"/>
    </a:ext>
  </a:extLst>
</a:theme>
</file>

<file path=ppt/theme/theme18.xml><?xml version="1.0" encoding="utf-8"?>
<a:theme xmlns:r="http://schemas.openxmlformats.org/officeDocument/2006/relationships"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19.xml><?xml version="1.0" encoding="utf-8"?>
<a:theme xmlns:r="http://schemas.openxmlformats.org/officeDocument/2006/relationships"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20.xml><?xml version="1.0" encoding="utf-8"?>
<a:theme xmlns:r="http://schemas.openxmlformats.org/officeDocument/2006/relationships"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21.xml><?xml version="1.0" encoding="utf-8"?>
<a:theme xmlns:r="http://schemas.openxmlformats.org/officeDocument/2006/relationships"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2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6.xml><?xml version="1.0" encoding="utf-8"?>
<a:theme xmlns:r="http://schemas.openxmlformats.org/officeDocument/2006/relationships"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r="http://schemas.openxmlformats.org/officeDocument/2006/relationships"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9.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1258</Paragraphs>
  <Slides>190</Slides>
  <Notes>20</Notes>
  <TotalTime>1</TotalTime>
  <HiddenSlides>0</HiddenSlides>
  <MMClips>0</MMClips>
  <ScaleCrop>0</ScaleCrop>
  <HeadingPairs>
    <vt:vector baseType="variant" size="6">
      <vt:variant>
        <vt:lpstr>Fonts used</vt:lpstr>
      </vt:variant>
      <vt:variant>
        <vt:i4>12</vt:i4>
      </vt:variant>
      <vt:variant>
        <vt:lpstr>Theme</vt:lpstr>
      </vt:variant>
      <vt:variant>
        <vt:i4>1</vt:i4>
      </vt:variant>
      <vt:variant>
        <vt:lpstr>Slide Titles</vt:lpstr>
      </vt:variant>
      <vt:variant>
        <vt:i4>190</vt:i4>
      </vt:variant>
    </vt:vector>
  </HeadingPairs>
  <TitlesOfParts>
    <vt:vector baseType="lpstr" size="203">
      <vt:lpstr>Arial</vt:lpstr>
      <vt:lpstr>Calibri</vt:lpstr>
      <vt:lpstr>Times New Roman</vt:lpstr>
      <vt:lpstr>Palatino</vt:lpstr>
      <vt:lpstr>Helvetica</vt:lpstr>
      <vt:lpstr>Calibri Light</vt:lpstr>
      <vt:lpstr>ＭＳ Ｐゴシック</vt:lpstr>
      <vt:lpstr>Symbol</vt:lpstr>
      <vt:lpstr>Wingdings</vt:lpstr>
      <vt:lpstr>Courier New</vt:lpstr>
      <vt:lpstr>Trebuchet MS</vt:lpstr>
      <vt:lpstr>Times</vt:lpstr>
      <vt:lpstr>Office Theme</vt:lpstr>
      <vt:lpstr>PowerPoint Presentation</vt:lpstr>
      <vt:lpstr>INTRODUCTION</vt:lpstr>
      <vt:lpstr>What Testing Shows</vt:lpstr>
      <vt:lpstr>A Strategic Approach To Software Testing</vt:lpstr>
      <vt:lpstr>Verification and Validation</vt:lpstr>
      <vt:lpstr>Organizing for Software Testing</vt:lpstr>
      <vt:lpstr>Software Testing Strategy—The Big Picture</vt:lpstr>
      <vt:lpstr>Testing Strategy</vt:lpstr>
      <vt:lpstr>Strategic Issues</vt:lpstr>
      <vt:lpstr>Test Strategies for Conventional Software</vt:lpstr>
      <vt:lpstr>Unit Testing</vt:lpstr>
      <vt:lpstr>Unit-test Procedures</vt:lpstr>
      <vt:lpstr>Integration Testing</vt:lpstr>
      <vt:lpstr>PowerPoint Presentation</vt:lpstr>
      <vt:lpstr>PowerPoint Presentation</vt:lpstr>
      <vt:lpstr>PowerPoint Presentation</vt:lpstr>
      <vt:lpstr>PowerPoint Presentation</vt:lpstr>
      <vt:lpstr>Regression Testing</vt:lpstr>
      <vt:lpstr>Smoke Testing</vt:lpstr>
      <vt:lpstr>PowerPoint Presentation</vt:lpstr>
      <vt:lpstr>PowerPoint Presentation</vt:lpstr>
      <vt:lpstr>Revision Questions</vt:lpstr>
      <vt:lpstr>Thank You</vt:lpstr>
      <vt:lpstr>PowerPoint Presentation</vt:lpstr>
      <vt:lpstr>Black-box Testing</vt:lpstr>
      <vt:lpstr>PowerPoint Presentation</vt:lpstr>
      <vt:lpstr>PowerPoint Presentation</vt:lpstr>
      <vt:lpstr>Graph-Based Testing Methods</vt:lpstr>
      <vt:lpstr>(a) Graph notation (b) simple example</vt:lpstr>
      <vt:lpstr>Equivalence Partitioning</vt:lpstr>
      <vt:lpstr>PowerPoint Presentation</vt:lpstr>
      <vt:lpstr>Boundary Value Analysis (BVA)</vt:lpstr>
      <vt:lpstr>PowerPoint Presentation</vt:lpstr>
      <vt:lpstr>PowerPoint Presentation</vt:lpstr>
      <vt:lpstr>Orthogonal Array Testing</vt:lpstr>
      <vt:lpstr>Black-box Testing</vt:lpstr>
      <vt:lpstr>White-box Testing</vt:lpstr>
      <vt:lpstr>Validation Testing</vt:lpstr>
      <vt:lpstr>PowerPoint Presentation</vt:lpstr>
      <vt:lpstr>PowerPoint Presentation</vt:lpstr>
      <vt:lpstr>Alpha and Beta Testing</vt:lpstr>
      <vt:lpstr>PowerPoint Presentation</vt:lpstr>
      <vt:lpstr>System Testing</vt:lpstr>
      <vt:lpstr>PowerPoint Presentation</vt:lpstr>
      <vt:lpstr>PowerPoint Presentation</vt:lpstr>
      <vt:lpstr>PowerPoint Presentation</vt:lpstr>
      <vt:lpstr>PowerPoint Presentation</vt:lpstr>
      <vt:lpstr>Revision Questions</vt:lpstr>
      <vt:lpstr>Thank You</vt:lpstr>
      <vt:lpstr>PowerPoint Presentation</vt:lpstr>
      <vt:lpstr>Test Driven Development</vt:lpstr>
      <vt:lpstr>Contents:• What is Test Driven Development (TDD)? • How to perform TDD Test • TDD Vs. Traditional Testing • What is acceptance TDD and Developer TDD • Scaling TDD via Agile Model Driven Development (AMDD) • Test Driven Development (TDD) Vs. Agile Model Driven Development (AMDD) • Example of TDD • Benefits of TDD </vt:lpstr>
      <vt:lpstr>How to perform TDD Test</vt:lpstr>
      <vt:lpstr>PowerPoint Presentation</vt:lpstr>
      <vt:lpstr>TDD Vs. Traditional Testing</vt:lpstr>
      <vt:lpstr>PowerPoint Presentation</vt:lpstr>
      <vt:lpstr>ATDD Vs DTDD</vt:lpstr>
      <vt:lpstr> Agile Model Driven Development (AMDD)</vt:lpstr>
      <vt:lpstr>Iteration 0: Envisioning</vt:lpstr>
      <vt:lpstr>Iteration modeling</vt:lpstr>
      <vt:lpstr> Model storming</vt:lpstr>
      <vt:lpstr>Test Driven Development (TDD)</vt:lpstr>
      <vt:lpstr>Questions</vt:lpstr>
      <vt:lpstr>PowerPoint Presentation</vt:lpstr>
      <vt:lpstr>Black-box Testing</vt:lpstr>
      <vt:lpstr>PowerPoint Presentation</vt:lpstr>
      <vt:lpstr>PowerPoint Presentation</vt:lpstr>
      <vt:lpstr>Graph-Based Testing Methods</vt:lpstr>
      <vt:lpstr>(a) Graph notation (b) simple example</vt:lpstr>
      <vt:lpstr>Equivalence Partitioning</vt:lpstr>
      <vt:lpstr>PowerPoint Presentation</vt:lpstr>
      <vt:lpstr>Boundary Value Analysis (BVA)</vt:lpstr>
      <vt:lpstr>PowerPoint Presentation</vt:lpstr>
      <vt:lpstr>PowerPoint Presentation</vt:lpstr>
      <vt:lpstr>Orthogonal Array Testing</vt:lpstr>
      <vt:lpstr>Black-box Testing</vt:lpstr>
      <vt:lpstr>Thank You</vt:lpstr>
      <vt:lpstr>PowerPoint Presentation</vt:lpstr>
      <vt:lpstr>Test Driven Development (TDD) Vs. Agile Model Driven Development (AMDD)</vt:lpstr>
      <vt:lpstr>Examples of TDD:Here in this example, we will define a class password. For this class, we will try to satisfy following conditions. A condition for Password acceptance: The password should be between 5 to 10 characters.First, we write the code that fulfills all the above requirements. </vt:lpstr>
      <vt:lpstr>Scenario 1: To run the test, we create class PasswordValidator (); We will run above class TestPassword ();</vt:lpstr>
      <vt:lpstr>PowerPoint Presentation</vt:lpstr>
      <vt:lpstr>PowerPoint Presentation</vt:lpstr>
      <vt:lpstr>Summary</vt:lpstr>
      <vt:lpstr>Questions</vt:lpstr>
      <vt:lpstr>PowerPoint Presentation</vt:lpstr>
      <vt:lpstr>White-box Testing</vt:lpstr>
      <vt:lpstr>White-box Testing</vt:lpstr>
      <vt:lpstr>Basis Path Testing</vt:lpstr>
      <vt:lpstr>Flow Graph Notation</vt:lpstr>
      <vt:lpstr>Flow Graph Example</vt:lpstr>
      <vt:lpstr>Independent Program Paths</vt:lpstr>
      <vt:lpstr>Cyclomatic Complexity</vt:lpstr>
      <vt:lpstr>Deriving the Basis Set and Test Cases</vt:lpstr>
      <vt:lpstr>PowerPoint Presentation</vt:lpstr>
      <vt:lpstr>A Second Flow Graph Example</vt:lpstr>
      <vt:lpstr>A Sample Function to Diagram and Analyze</vt:lpstr>
      <vt:lpstr>A Sample Function to Diagram and Analyze</vt:lpstr>
      <vt:lpstr>Graph Matrices</vt:lpstr>
      <vt:lpstr>Graph Matrices</vt:lpstr>
      <vt:lpstr>Validation Testing</vt:lpstr>
      <vt:lpstr>PowerPoint Presentation</vt:lpstr>
      <vt:lpstr>PowerPoint Presentation</vt:lpstr>
      <vt:lpstr>Alpha and Beta Testing</vt:lpstr>
      <vt:lpstr>PowerPoint Presentation</vt:lpstr>
      <vt:lpstr>System Testing</vt:lpstr>
      <vt:lpstr>PowerPoint Presentation</vt:lpstr>
      <vt:lpstr>PowerPoint Presentation</vt:lpstr>
      <vt:lpstr>PowerPoint Presentation</vt:lpstr>
      <vt:lpstr>PowerPoint Presentation</vt:lpstr>
      <vt:lpstr>Revision Questions</vt:lpstr>
      <vt:lpstr>Thank You</vt:lpstr>
      <vt:lpstr>PowerPoint Presentation</vt:lpstr>
      <vt:lpstr>Outline</vt:lpstr>
      <vt:lpstr>Old School Approach</vt:lpstr>
      <vt:lpstr>New School Approach</vt:lpstr>
      <vt:lpstr>What is TDD?</vt:lpstr>
      <vt:lpstr>Performing TDD - Mantra</vt:lpstr>
      <vt:lpstr>Step 1: Write test that fails</vt:lpstr>
      <vt:lpstr>Step 2: Get code working to pass test</vt:lpstr>
      <vt:lpstr>Step 3: Clean-up and Refactoring</vt:lpstr>
      <vt:lpstr>Always leaves the code cleaner than you found it!</vt:lpstr>
      <vt:lpstr>Clarification about TDD</vt:lpstr>
      <vt:lpstr>TDD Versus Traditional Testing</vt:lpstr>
      <vt:lpstr>TDD &amp; TT</vt:lpstr>
      <vt:lpstr>Levels of TDD</vt:lpstr>
      <vt:lpstr>Goal of ATDD &amp; TDD</vt:lpstr>
      <vt:lpstr>ATDD &amp; DTDD</vt:lpstr>
      <vt:lpstr>Agile Model Driven Development (AMDD)</vt:lpstr>
      <vt:lpstr>Iteration 0: Envisioning</vt:lpstr>
      <vt:lpstr>Iteration Modeling</vt:lpstr>
      <vt:lpstr>Model storming (Just in time modeling)</vt:lpstr>
      <vt:lpstr>Test Driven Development</vt:lpstr>
      <vt:lpstr>Revision Questions</vt:lpstr>
      <vt:lpstr>Thank You</vt:lpstr>
      <vt:lpstr>PowerPoint Presentation</vt:lpstr>
      <vt:lpstr>Capability Maturity Model Integration</vt:lpstr>
      <vt:lpstr>Levels of CMMI</vt:lpstr>
      <vt:lpstr>CMMI Process Area Capability Profile</vt:lpstr>
      <vt:lpstr>Specific Goals of CMMI</vt:lpstr>
      <vt:lpstr>CMMI also defines a set of five generic goals</vt:lpstr>
      <vt:lpstr> </vt:lpstr>
      <vt:lpstr>Process area required to achieve a maturity Level</vt:lpstr>
      <vt:lpstr>Six Sigma for Software Engineering</vt:lpstr>
      <vt:lpstr> </vt:lpstr>
      <vt:lpstr> </vt:lpstr>
      <vt:lpstr> </vt:lpstr>
      <vt:lpstr>Questions</vt:lpstr>
      <vt:lpstr>PowerPoint Presentation</vt:lpstr>
      <vt:lpstr>Outline</vt:lpstr>
      <vt:lpstr>History</vt:lpstr>
      <vt:lpstr>Why create a test suite?</vt:lpstr>
      <vt:lpstr>Junit – Basic Structure</vt:lpstr>
      <vt:lpstr>Junit - Detailed Architectural Overview</vt:lpstr>
      <vt:lpstr>Architectural overview</vt:lpstr>
      <vt:lpstr>Writing a TestCase</vt:lpstr>
      <vt:lpstr>Writing methods in TestCase</vt:lpstr>
      <vt:lpstr>Assert methods</vt:lpstr>
      <vt:lpstr>Assert methods Cont…</vt:lpstr>
      <vt:lpstr>More stuff in test classes</vt:lpstr>
      <vt:lpstr>JUnit tests for Counter</vt:lpstr>
      <vt:lpstr>TestSuites</vt:lpstr>
      <vt:lpstr>JUnit in Eclipse</vt:lpstr>
      <vt:lpstr>Results</vt:lpstr>
      <vt:lpstr>Unit testing for other languages</vt:lpstr>
      <vt:lpstr>More Information</vt:lpstr>
      <vt:lpstr>PowerPoint Presentation</vt:lpstr>
      <vt:lpstr>PowerPoint Presentation</vt:lpstr>
      <vt:lpstr>Outline</vt:lpstr>
      <vt:lpstr>CMMI</vt:lpstr>
      <vt:lpstr>Levels of CMMI</vt:lpstr>
      <vt:lpstr>PowerPoint Presentation</vt:lpstr>
      <vt:lpstr>PowerPoint Presentation</vt:lpstr>
      <vt:lpstr>PowerPoint Presentation</vt:lpstr>
      <vt:lpstr>PowerPoint Presentation</vt:lpstr>
      <vt:lpstr>PowerPoint Presentation</vt:lpstr>
      <vt:lpstr>CMMI Process Area Capability Profile</vt:lpstr>
      <vt:lpstr>Specific Goals of CMMI</vt:lpstr>
      <vt:lpstr>CMMI also defines a set of five generic goals</vt:lpstr>
      <vt:lpstr>PowerPoint Presentation</vt:lpstr>
      <vt:lpstr>Process area required to achieve a maturity Level</vt:lpstr>
      <vt:lpstr>Six Sigma for Software Engineering</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LinksUpToDate>0</LinksUpToDate>
  <SharedDoc>0</SharedDoc>
  <HyperlinksChanged>0</HyperlinksChanged>
  <Application>Aspose.Slides for .NET</Application>
  <AppVersion>20.0900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2020-11-09T14:50:16.368</cp:lastPrinted>
  <dcterms:created xsi:type="dcterms:W3CDTF">2020-11-09T14:50:16Z</dcterms:created>
  <dcterms:modified xsi:type="dcterms:W3CDTF">2020-11-09T14:50:26Z</dcterms:modified>
</cp:coreProperties>
</file>