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D895-5F0C-4351-93B9-9B3341D24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5B4DB-97DB-418F-8B64-85E19F30B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18421-D435-4CE1-9E9C-6A4B2B569479}"/>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84568ABB-8D7C-4CFF-A3E2-1D99A8FD2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DC82A-446B-4C5E-8870-C9B5709E343E}"/>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46929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EBCF-70A1-4621-974B-74EEBF9D9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5FE076-CEE2-4E17-A647-E46A1D740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43CB9-621B-4D56-AC36-569D3FB92797}"/>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2757B7C9-1C0E-4BEB-A78F-A11A1AC95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3744E-2D15-4C1D-B1BC-7F8F65353AAA}"/>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8187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E64F9-F0F8-4838-848D-24636C587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7C452-03B3-40F9-B005-423064B6D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77D23-B177-4943-B095-70DB4B0F6581}"/>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C092553E-A0BC-4DFC-9448-2D4CA8790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6309D-7FAC-4E0D-8836-2930FFA349A1}"/>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396657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0954-6B65-4BDF-94F1-BAA788631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A5E02-AEB0-4D4E-BBB1-FCF3F737F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60D3-CA19-448D-A7D5-CE148F21D4A5}"/>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94B21EF7-8C63-4E2B-934F-FE9594750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5BB58-5A85-46A5-B34E-A2D6600B2893}"/>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83620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381F-A50E-4C9F-9886-286FDFBF7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E45D2A-AFD9-4883-B3C8-15AEA29A9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E90B4-D567-4A04-8248-0B7E37603997}"/>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B73E4B41-4C18-47C9-B12F-31030BA3D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4D3D3-5AE7-4583-BF25-0C8D7124526D}"/>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25066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9300-6649-47DE-A852-2C53D4C0A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127BA-BA1E-41C8-95CE-1C8421340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73197-4CC4-429D-B8CE-B5DD8698C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6BDE7D-9457-4D87-812C-3DC6AB65FDA8}"/>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6" name="Footer Placeholder 5">
            <a:extLst>
              <a:ext uri="{FF2B5EF4-FFF2-40B4-BE49-F238E27FC236}">
                <a16:creationId xmlns:a16="http://schemas.microsoft.com/office/drawing/2014/main" id="{19F0AE6E-A937-44A6-A290-181815F9D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D1E68-EFBD-45E3-8050-C0102C23E00D}"/>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4959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88BA-DE3C-4F01-9FAC-169E08845C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D4D57-777E-4791-A8F8-471FD89F1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68263-5204-453C-AB45-926F4BA44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D33CEF-1805-4924-8B0B-CCB82C8CB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4F620F-A8AC-496C-9EAE-EB6262355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93E0D-75DA-4621-AC0B-7736CC7183AE}"/>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8" name="Footer Placeholder 7">
            <a:extLst>
              <a:ext uri="{FF2B5EF4-FFF2-40B4-BE49-F238E27FC236}">
                <a16:creationId xmlns:a16="http://schemas.microsoft.com/office/drawing/2014/main" id="{6149E96F-62C9-4BAA-8A5E-5F4BD09FB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F7179-FEC4-4FA2-9784-EE75A4439FF2}"/>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6324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DFC7-4A7B-4EE3-B0B6-CACBC15EEE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A7C65-B86F-4A30-843A-D75B1F44B06C}"/>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4" name="Footer Placeholder 3">
            <a:extLst>
              <a:ext uri="{FF2B5EF4-FFF2-40B4-BE49-F238E27FC236}">
                <a16:creationId xmlns:a16="http://schemas.microsoft.com/office/drawing/2014/main" id="{14BC1A61-501E-422E-8784-410FB7150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86DCB-B64B-457C-AC78-611D3DC6F7DE}"/>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00384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9F630-D9EC-4A81-B127-EBD314BF4578}"/>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3" name="Footer Placeholder 2">
            <a:extLst>
              <a:ext uri="{FF2B5EF4-FFF2-40B4-BE49-F238E27FC236}">
                <a16:creationId xmlns:a16="http://schemas.microsoft.com/office/drawing/2014/main" id="{F5A2DDDD-8E69-4EA1-8AEF-710DCFAFE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862764-CBFC-42B7-BC69-B0E3C935D036}"/>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381907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408-CDF4-417D-9F3A-E4D9E591A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96C08-0405-4EA4-AD55-B8114FD06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6A66C-9E90-45A2-BA16-5863F8E5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DBD9-A3DA-4C72-A2F8-3FA0CAA6CA13}"/>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6" name="Footer Placeholder 5">
            <a:extLst>
              <a:ext uri="{FF2B5EF4-FFF2-40B4-BE49-F238E27FC236}">
                <a16:creationId xmlns:a16="http://schemas.microsoft.com/office/drawing/2014/main" id="{54E00CFB-7FF7-4DD4-AF67-1AB6BCC3D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77D3-59E3-4742-A7EA-289D9049A796}"/>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106948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B36F-DF46-40D0-93E5-386CFDEDC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C4B3C-E60B-4CC0-99B1-DE4F97A4C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86D3E-2016-4C73-9E67-6C480D751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F0685-A1B1-43EE-BBD8-CA55570FFA1F}"/>
              </a:ext>
            </a:extLst>
          </p:cNvPr>
          <p:cNvSpPr>
            <a:spLocks noGrp="1"/>
          </p:cNvSpPr>
          <p:nvPr>
            <p:ph type="dt" sz="half" idx="10"/>
          </p:nvPr>
        </p:nvSpPr>
        <p:spPr/>
        <p:txBody>
          <a:bodyPr/>
          <a:lstStyle/>
          <a:p>
            <a:fld id="{68642349-DBF8-4179-964C-0B6155F5F251}" type="datetimeFigureOut">
              <a:rPr lang="en-US" smtClean="0"/>
              <a:t>6/5/2021</a:t>
            </a:fld>
            <a:endParaRPr lang="en-US"/>
          </a:p>
        </p:txBody>
      </p:sp>
      <p:sp>
        <p:nvSpPr>
          <p:cNvPr id="6" name="Footer Placeholder 5">
            <a:extLst>
              <a:ext uri="{FF2B5EF4-FFF2-40B4-BE49-F238E27FC236}">
                <a16:creationId xmlns:a16="http://schemas.microsoft.com/office/drawing/2014/main" id="{7458D24A-0245-41CB-B43B-D50E7F2FD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FD59A-09E7-455A-AA9B-34C737722B52}"/>
              </a:ext>
            </a:extLst>
          </p:cNvPr>
          <p:cNvSpPr>
            <a:spLocks noGrp="1"/>
          </p:cNvSpPr>
          <p:nvPr>
            <p:ph type="sldNum" sz="quarter" idx="12"/>
          </p:nvPr>
        </p:nvSpPr>
        <p:spPr/>
        <p:txBody>
          <a:bodyPr/>
          <a:lstStyle/>
          <a:p>
            <a:fld id="{AC49BF41-878D-4D17-A1AD-E3012A288FE9}" type="slidenum">
              <a:rPr lang="en-US" smtClean="0"/>
              <a:t>‹#›</a:t>
            </a:fld>
            <a:endParaRPr lang="en-US"/>
          </a:p>
        </p:txBody>
      </p:sp>
    </p:spTree>
    <p:extLst>
      <p:ext uri="{BB962C8B-B14F-4D97-AF65-F5344CB8AC3E}">
        <p14:creationId xmlns:p14="http://schemas.microsoft.com/office/powerpoint/2010/main" val="26818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5D127-73D9-435D-98B4-245F462D0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9A3F4A-283D-49AD-B9F9-3B8A12F33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BF507-AC5F-4E10-A079-E225FBC36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42349-DBF8-4179-964C-0B6155F5F251}" type="datetimeFigureOut">
              <a:rPr lang="en-US" smtClean="0"/>
              <a:t>6/5/2021</a:t>
            </a:fld>
            <a:endParaRPr lang="en-US"/>
          </a:p>
        </p:txBody>
      </p:sp>
      <p:sp>
        <p:nvSpPr>
          <p:cNvPr id="5" name="Footer Placeholder 4">
            <a:extLst>
              <a:ext uri="{FF2B5EF4-FFF2-40B4-BE49-F238E27FC236}">
                <a16:creationId xmlns:a16="http://schemas.microsoft.com/office/drawing/2014/main" id="{1E8A9ECB-07DB-4423-A6EA-6E64DE9A2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9DEAC-1071-4D55-9875-FA260B2A2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9BF41-878D-4D17-A1AD-E3012A288FE9}" type="slidenum">
              <a:rPr lang="en-US" smtClean="0"/>
              <a:t>‹#›</a:t>
            </a:fld>
            <a:endParaRPr lang="en-US"/>
          </a:p>
        </p:txBody>
      </p:sp>
    </p:spTree>
    <p:extLst>
      <p:ext uri="{BB962C8B-B14F-4D97-AF65-F5344CB8AC3E}">
        <p14:creationId xmlns:p14="http://schemas.microsoft.com/office/powerpoint/2010/main" val="29638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B270-BA26-442D-9B9B-B35AD29B9A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90E66A-2F2D-4527-8EEA-158EA5A6E7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443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5702-8968-44F8-BC89-E9A568187B7E}"/>
              </a:ext>
            </a:extLst>
          </p:cNvPr>
          <p:cNvSpPr>
            <a:spLocks noGrp="1"/>
          </p:cNvSpPr>
          <p:nvPr>
            <p:ph type="title"/>
          </p:nvPr>
        </p:nvSpPr>
        <p:spPr/>
        <p:txBody>
          <a:bodyPr/>
          <a:lstStyle/>
          <a:p>
            <a:r>
              <a:rPr lang="en-US" dirty="0"/>
              <a:t>x</a:t>
            </a:r>
          </a:p>
        </p:txBody>
      </p:sp>
      <p:sp>
        <p:nvSpPr>
          <p:cNvPr id="3" name="Content Placeholder 2">
            <a:extLst>
              <a:ext uri="{FF2B5EF4-FFF2-40B4-BE49-F238E27FC236}">
                <a16:creationId xmlns:a16="http://schemas.microsoft.com/office/drawing/2014/main" id="{94CFEAF0-891C-447C-B8B6-D611196E57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0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CF4C31-52B2-403C-ACE3-4FAF203DCF09}"/>
              </a:ext>
            </a:extLst>
          </p:cNvPr>
          <p:cNvSpPr txBox="1"/>
          <p:nvPr/>
        </p:nvSpPr>
        <p:spPr>
          <a:xfrm>
            <a:off x="410814" y="1991413"/>
            <a:ext cx="5542725" cy="523220"/>
          </a:xfrm>
          <a:prstGeom prst="rect">
            <a:avLst/>
          </a:prstGeom>
          <a:noFill/>
        </p:spPr>
        <p:txBody>
          <a:bodyPr wrap="square" rtlCol="0">
            <a:spAutoFit/>
          </a:bodyPr>
          <a:lstStyle/>
          <a:p>
            <a:r>
              <a:rPr lang="en-US" sz="1400" dirty="0"/>
              <a:t>(A) Cycle Table for Parameters. Header represents time cycle number, while the first columns are parameter names</a:t>
            </a:r>
          </a:p>
        </p:txBody>
      </p:sp>
      <p:graphicFrame>
        <p:nvGraphicFramePr>
          <p:cNvPr id="7" name="Table 7">
            <a:extLst>
              <a:ext uri="{FF2B5EF4-FFF2-40B4-BE49-F238E27FC236}">
                <a16:creationId xmlns:a16="http://schemas.microsoft.com/office/drawing/2014/main" id="{D6C8017C-D327-47E7-A7A5-4CC46CB2A158}"/>
              </a:ext>
            </a:extLst>
          </p:cNvPr>
          <p:cNvGraphicFramePr>
            <a:graphicFrameLocks noGrp="1"/>
          </p:cNvGraphicFramePr>
          <p:nvPr>
            <p:extLst>
              <p:ext uri="{D42A27DB-BD31-4B8C-83A1-F6EECF244321}">
                <p14:modId xmlns:p14="http://schemas.microsoft.com/office/powerpoint/2010/main" val="1423647900"/>
              </p:ext>
            </p:extLst>
          </p:nvPr>
        </p:nvGraphicFramePr>
        <p:xfrm>
          <a:off x="531740" y="2514633"/>
          <a:ext cx="5203686" cy="777240"/>
        </p:xfrm>
        <a:graphic>
          <a:graphicData uri="http://schemas.openxmlformats.org/drawingml/2006/table">
            <a:tbl>
              <a:tblPr firstRow="1" bandRow="1">
                <a:tableStyleId>{5C22544A-7EE6-4342-B048-85BDC9FD1C3A}</a:tableStyleId>
              </a:tblPr>
              <a:tblGrid>
                <a:gridCol w="867281">
                  <a:extLst>
                    <a:ext uri="{9D8B030D-6E8A-4147-A177-3AD203B41FA5}">
                      <a16:colId xmlns:a16="http://schemas.microsoft.com/office/drawing/2014/main" val="2894688368"/>
                    </a:ext>
                  </a:extLst>
                </a:gridCol>
                <a:gridCol w="867281">
                  <a:extLst>
                    <a:ext uri="{9D8B030D-6E8A-4147-A177-3AD203B41FA5}">
                      <a16:colId xmlns:a16="http://schemas.microsoft.com/office/drawing/2014/main" val="2006471180"/>
                    </a:ext>
                  </a:extLst>
                </a:gridCol>
                <a:gridCol w="867281">
                  <a:extLst>
                    <a:ext uri="{9D8B030D-6E8A-4147-A177-3AD203B41FA5}">
                      <a16:colId xmlns:a16="http://schemas.microsoft.com/office/drawing/2014/main" val="2050708653"/>
                    </a:ext>
                  </a:extLst>
                </a:gridCol>
                <a:gridCol w="867281">
                  <a:extLst>
                    <a:ext uri="{9D8B030D-6E8A-4147-A177-3AD203B41FA5}">
                      <a16:colId xmlns:a16="http://schemas.microsoft.com/office/drawing/2014/main" val="1030954834"/>
                    </a:ext>
                  </a:extLst>
                </a:gridCol>
                <a:gridCol w="867281">
                  <a:extLst>
                    <a:ext uri="{9D8B030D-6E8A-4147-A177-3AD203B41FA5}">
                      <a16:colId xmlns:a16="http://schemas.microsoft.com/office/drawing/2014/main" val="2976887174"/>
                    </a:ext>
                  </a:extLst>
                </a:gridCol>
                <a:gridCol w="867281">
                  <a:extLst>
                    <a:ext uri="{9D8B030D-6E8A-4147-A177-3AD203B41FA5}">
                      <a16:colId xmlns:a16="http://schemas.microsoft.com/office/drawing/2014/main" val="3014631136"/>
                    </a:ext>
                  </a:extLst>
                </a:gridCol>
              </a:tblGrid>
              <a:tr h="240503">
                <a:tc>
                  <a:txBody>
                    <a:bodyPr/>
                    <a:lstStyle/>
                    <a:p>
                      <a:endParaRPr lang="en-US" sz="1100"/>
                    </a:p>
                  </a:txBody>
                  <a:tcPr/>
                </a:tc>
                <a:tc>
                  <a:txBody>
                    <a:bodyPr/>
                    <a:lstStyle/>
                    <a:p>
                      <a:r>
                        <a:rPr lang="en-US" sz="1100" dirty="0"/>
                        <a:t>0</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495719537"/>
                  </a:ext>
                </a:extLst>
              </a:tr>
              <a:tr h="240503">
                <a:tc>
                  <a:txBody>
                    <a:bodyPr/>
                    <a:lstStyle/>
                    <a:p>
                      <a:r>
                        <a:rPr lang="en-US" sz="1100" dirty="0" err="1"/>
                        <a:t>perlen</a:t>
                      </a:r>
                      <a:endParaRPr lang="en-US" sz="1100" dirty="0"/>
                    </a:p>
                  </a:txBody>
                  <a:tcPr/>
                </a:tc>
                <a:tc>
                  <a:txBody>
                    <a:bodyPr/>
                    <a:lstStyle/>
                    <a:p>
                      <a:r>
                        <a:rPr lang="en-US" sz="1100" dirty="0"/>
                        <a:t>30</a:t>
                      </a:r>
                    </a:p>
                  </a:txBody>
                  <a:tcPr/>
                </a:tc>
                <a:tc>
                  <a:txBody>
                    <a:bodyPr/>
                    <a:lstStyle/>
                    <a:p>
                      <a:r>
                        <a:rPr lang="en-US" sz="1100" dirty="0"/>
                        <a:t>31</a:t>
                      </a:r>
                    </a:p>
                  </a:txBody>
                  <a:tcPr/>
                </a:tc>
                <a:tc>
                  <a:txBody>
                    <a:bodyPr/>
                    <a:lstStyle/>
                    <a:p>
                      <a:r>
                        <a:rPr lang="en-US" sz="1100" dirty="0"/>
                        <a:t>30</a:t>
                      </a:r>
                    </a:p>
                  </a:txBody>
                  <a:tcPr/>
                </a:tc>
                <a:tc>
                  <a:txBody>
                    <a:bodyPr/>
                    <a:lstStyle/>
                    <a:p>
                      <a:r>
                        <a:rPr lang="en-US" sz="1100" dirty="0"/>
                        <a:t>31</a:t>
                      </a:r>
                    </a:p>
                  </a:txBody>
                  <a:tcPr/>
                </a:tc>
                <a:tc>
                  <a:txBody>
                    <a:bodyPr/>
                    <a:lstStyle/>
                    <a:p>
                      <a:r>
                        <a:rPr lang="en-US" sz="1100" dirty="0"/>
                        <a:t>10</a:t>
                      </a:r>
                    </a:p>
                  </a:txBody>
                  <a:tcPr/>
                </a:tc>
                <a:extLst>
                  <a:ext uri="{0D108BD9-81ED-4DB2-BD59-A6C34878D82A}">
                    <a16:rowId xmlns:a16="http://schemas.microsoft.com/office/drawing/2014/main" val="4153413407"/>
                  </a:ext>
                </a:extLst>
              </a:tr>
              <a:tr h="240503">
                <a:tc>
                  <a:txBody>
                    <a:bodyPr/>
                    <a:lstStyle/>
                    <a:p>
                      <a:r>
                        <a:rPr lang="en-US" sz="1100" dirty="0" err="1"/>
                        <a:t>nstep</a:t>
                      </a:r>
                      <a:endParaRPr lang="en-US" sz="1100" dirty="0"/>
                    </a:p>
                  </a:txBody>
                  <a:tcPr/>
                </a:tc>
                <a:tc>
                  <a:txBody>
                    <a:bodyPr/>
                    <a:lstStyle/>
                    <a:p>
                      <a:r>
                        <a:rPr lang="en-US" sz="1100" dirty="0"/>
                        <a:t>30</a:t>
                      </a:r>
                    </a:p>
                  </a:txBody>
                  <a:tcPr/>
                </a:tc>
                <a:tc>
                  <a:txBody>
                    <a:bodyPr/>
                    <a:lstStyle/>
                    <a:p>
                      <a:r>
                        <a:rPr lang="en-US" sz="1100" dirty="0"/>
                        <a:t>62</a:t>
                      </a:r>
                    </a:p>
                  </a:txBody>
                  <a:tcPr/>
                </a:tc>
                <a:tc>
                  <a:txBody>
                    <a:bodyPr/>
                    <a:lstStyle/>
                    <a:p>
                      <a:r>
                        <a:rPr lang="en-US" sz="1100" dirty="0"/>
                        <a:t>30</a:t>
                      </a:r>
                    </a:p>
                  </a:txBody>
                  <a:tcPr/>
                </a:tc>
                <a:tc>
                  <a:txBody>
                    <a:bodyPr/>
                    <a:lstStyle/>
                    <a:p>
                      <a:r>
                        <a:rPr lang="en-US" sz="1100" dirty="0"/>
                        <a:t>31</a:t>
                      </a:r>
                    </a:p>
                  </a:txBody>
                  <a:tcPr/>
                </a:tc>
                <a:tc>
                  <a:txBody>
                    <a:bodyPr/>
                    <a:lstStyle/>
                    <a:p>
                      <a:r>
                        <a:rPr lang="en-US" sz="1100" dirty="0"/>
                        <a:t>20</a:t>
                      </a:r>
                    </a:p>
                  </a:txBody>
                  <a:tcPr/>
                </a:tc>
                <a:extLst>
                  <a:ext uri="{0D108BD9-81ED-4DB2-BD59-A6C34878D82A}">
                    <a16:rowId xmlns:a16="http://schemas.microsoft.com/office/drawing/2014/main" val="1292078996"/>
                  </a:ext>
                </a:extLst>
              </a:tr>
            </a:tbl>
          </a:graphicData>
        </a:graphic>
      </p:graphicFrame>
      <p:sp>
        <p:nvSpPr>
          <p:cNvPr id="8" name="Title 1">
            <a:extLst>
              <a:ext uri="{FF2B5EF4-FFF2-40B4-BE49-F238E27FC236}">
                <a16:creationId xmlns:a16="http://schemas.microsoft.com/office/drawing/2014/main" id="{F153C3C7-7E6F-4E40-812C-D659FBC12B40}"/>
              </a:ext>
            </a:extLst>
          </p:cNvPr>
          <p:cNvSpPr>
            <a:spLocks noGrp="1"/>
          </p:cNvSpPr>
          <p:nvPr>
            <p:ph type="title"/>
          </p:nvPr>
        </p:nvSpPr>
        <p:spPr>
          <a:xfrm>
            <a:off x="838200" y="365125"/>
            <a:ext cx="10515600" cy="1325563"/>
          </a:xfrm>
        </p:spPr>
        <p:txBody>
          <a:bodyPr/>
          <a:lstStyle/>
          <a:p>
            <a:r>
              <a:rPr lang="en-US" dirty="0"/>
              <a:t>Cycle Tables</a:t>
            </a:r>
          </a:p>
        </p:txBody>
      </p:sp>
      <p:graphicFrame>
        <p:nvGraphicFramePr>
          <p:cNvPr id="10" name="Table 10">
            <a:extLst>
              <a:ext uri="{FF2B5EF4-FFF2-40B4-BE49-F238E27FC236}">
                <a16:creationId xmlns:a16="http://schemas.microsoft.com/office/drawing/2014/main" id="{63EBCC74-DACC-4D0B-9963-003DD9A667E5}"/>
              </a:ext>
            </a:extLst>
          </p:cNvPr>
          <p:cNvGraphicFramePr>
            <a:graphicFrameLocks noGrp="1"/>
          </p:cNvGraphicFramePr>
          <p:nvPr>
            <p:extLst>
              <p:ext uri="{D42A27DB-BD31-4B8C-83A1-F6EECF244321}">
                <p14:modId xmlns:p14="http://schemas.microsoft.com/office/powerpoint/2010/main" val="3423070682"/>
              </p:ext>
            </p:extLst>
          </p:nvPr>
        </p:nvGraphicFramePr>
        <p:xfrm>
          <a:off x="531740" y="3985591"/>
          <a:ext cx="5203686" cy="701040"/>
        </p:xfrm>
        <a:graphic>
          <a:graphicData uri="http://schemas.openxmlformats.org/drawingml/2006/table">
            <a:tbl>
              <a:tblPr firstRow="1" bandRow="1">
                <a:tableStyleId>{21E4AEA4-8DFA-4A89-87EB-49C32662AFE0}</a:tableStyleId>
              </a:tblPr>
              <a:tblGrid>
                <a:gridCol w="867281">
                  <a:extLst>
                    <a:ext uri="{9D8B030D-6E8A-4147-A177-3AD203B41FA5}">
                      <a16:colId xmlns:a16="http://schemas.microsoft.com/office/drawing/2014/main" val="340875394"/>
                    </a:ext>
                  </a:extLst>
                </a:gridCol>
                <a:gridCol w="867281">
                  <a:extLst>
                    <a:ext uri="{9D8B030D-6E8A-4147-A177-3AD203B41FA5}">
                      <a16:colId xmlns:a16="http://schemas.microsoft.com/office/drawing/2014/main" val="1207894099"/>
                    </a:ext>
                  </a:extLst>
                </a:gridCol>
                <a:gridCol w="867281">
                  <a:extLst>
                    <a:ext uri="{9D8B030D-6E8A-4147-A177-3AD203B41FA5}">
                      <a16:colId xmlns:a16="http://schemas.microsoft.com/office/drawing/2014/main" val="485843592"/>
                    </a:ext>
                  </a:extLst>
                </a:gridCol>
                <a:gridCol w="867281">
                  <a:extLst>
                    <a:ext uri="{9D8B030D-6E8A-4147-A177-3AD203B41FA5}">
                      <a16:colId xmlns:a16="http://schemas.microsoft.com/office/drawing/2014/main" val="3910905028"/>
                    </a:ext>
                  </a:extLst>
                </a:gridCol>
                <a:gridCol w="867281">
                  <a:extLst>
                    <a:ext uri="{9D8B030D-6E8A-4147-A177-3AD203B41FA5}">
                      <a16:colId xmlns:a16="http://schemas.microsoft.com/office/drawing/2014/main" val="1503961833"/>
                    </a:ext>
                  </a:extLst>
                </a:gridCol>
                <a:gridCol w="867281">
                  <a:extLst>
                    <a:ext uri="{9D8B030D-6E8A-4147-A177-3AD203B41FA5}">
                      <a16:colId xmlns:a16="http://schemas.microsoft.com/office/drawing/2014/main" val="840983093"/>
                    </a:ext>
                  </a:extLst>
                </a:gridCol>
              </a:tblGrid>
              <a:tr h="168965">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a:t>
                      </a:r>
                      <a:endParaRPr lang="en-US" sz="11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9828692"/>
                  </a:ext>
                </a:extLst>
              </a:tr>
              <a:tr h="168965">
                <a:tc>
                  <a:txBody>
                    <a:bodyPr/>
                    <a:lstStyle/>
                    <a:p>
                      <a:pPr algn="l" fontAlgn="b"/>
                      <a:r>
                        <a:rPr lang="en-US" sz="1100" u="none" strike="noStrike" dirty="0">
                          <a:effectLst/>
                        </a:rPr>
                        <a:t>head_01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34.608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34.801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34.929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34.97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34.939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7012331"/>
                  </a:ext>
                </a:extLst>
              </a:tr>
              <a:tr h="168965">
                <a:tc>
                  <a:txBody>
                    <a:bodyPr/>
                    <a:lstStyle/>
                    <a:p>
                      <a:pPr algn="l" fontAlgn="b"/>
                      <a:r>
                        <a:rPr lang="en-US" sz="1100" u="none" strike="noStrike" dirty="0">
                          <a:effectLst/>
                        </a:rPr>
                        <a:t>head_02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33.977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34.397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34.405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34.334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5139859"/>
                  </a:ext>
                </a:extLst>
              </a:tr>
              <a:tr h="168965">
                <a:tc>
                  <a:txBody>
                    <a:bodyPr/>
                    <a:lstStyle/>
                    <a:p>
                      <a:pPr algn="l" fontAlgn="b"/>
                      <a:r>
                        <a:rPr lang="en-US" sz="1100" u="none" strike="noStrike">
                          <a:effectLst/>
                        </a:rPr>
                        <a:t>gage_1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951.71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1530.1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1855.3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1907.1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1747.7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2075829"/>
                  </a:ext>
                </a:extLst>
              </a:tr>
            </a:tbl>
          </a:graphicData>
        </a:graphic>
      </p:graphicFrame>
      <p:sp>
        <p:nvSpPr>
          <p:cNvPr id="12" name="TextBox 11">
            <a:extLst>
              <a:ext uri="{FF2B5EF4-FFF2-40B4-BE49-F238E27FC236}">
                <a16:creationId xmlns:a16="http://schemas.microsoft.com/office/drawing/2014/main" id="{AA7664DE-DF2C-40F4-B80B-65A052B79273}"/>
              </a:ext>
            </a:extLst>
          </p:cNvPr>
          <p:cNvSpPr txBox="1"/>
          <p:nvPr/>
        </p:nvSpPr>
        <p:spPr>
          <a:xfrm>
            <a:off x="410814" y="3525448"/>
            <a:ext cx="5920411" cy="523220"/>
          </a:xfrm>
          <a:prstGeom prst="rect">
            <a:avLst/>
          </a:prstGeom>
          <a:noFill/>
        </p:spPr>
        <p:txBody>
          <a:bodyPr wrap="square" rtlCol="0">
            <a:spAutoFit/>
          </a:bodyPr>
          <a:lstStyle/>
          <a:p>
            <a:r>
              <a:rPr lang="en-US" sz="1400" dirty="0"/>
              <a:t>(B) Cycle Table for Observation. Header represents time cycle number, while the first columns are observation cycles names</a:t>
            </a:r>
          </a:p>
        </p:txBody>
      </p:sp>
      <p:graphicFrame>
        <p:nvGraphicFramePr>
          <p:cNvPr id="13" name="Table 13">
            <a:extLst>
              <a:ext uri="{FF2B5EF4-FFF2-40B4-BE49-F238E27FC236}">
                <a16:creationId xmlns:a16="http://schemas.microsoft.com/office/drawing/2014/main" id="{BB525DBC-88E8-4647-BF62-A5CC6EB68F22}"/>
              </a:ext>
            </a:extLst>
          </p:cNvPr>
          <p:cNvGraphicFramePr>
            <a:graphicFrameLocks noGrp="1"/>
          </p:cNvGraphicFramePr>
          <p:nvPr>
            <p:extLst>
              <p:ext uri="{D42A27DB-BD31-4B8C-83A1-F6EECF244321}">
                <p14:modId xmlns:p14="http://schemas.microsoft.com/office/powerpoint/2010/main" val="3570405407"/>
              </p:ext>
            </p:extLst>
          </p:nvPr>
        </p:nvGraphicFramePr>
        <p:xfrm>
          <a:off x="471277" y="5395833"/>
          <a:ext cx="5203686" cy="701040"/>
        </p:xfrm>
        <a:graphic>
          <a:graphicData uri="http://schemas.openxmlformats.org/drawingml/2006/table">
            <a:tbl>
              <a:tblPr firstRow="1" bandRow="1">
                <a:tableStyleId>{93296810-A885-4BE3-A3E7-6D5BEEA58F35}</a:tableStyleId>
              </a:tblPr>
              <a:tblGrid>
                <a:gridCol w="867281">
                  <a:extLst>
                    <a:ext uri="{9D8B030D-6E8A-4147-A177-3AD203B41FA5}">
                      <a16:colId xmlns:a16="http://schemas.microsoft.com/office/drawing/2014/main" val="3800646470"/>
                    </a:ext>
                  </a:extLst>
                </a:gridCol>
                <a:gridCol w="867281">
                  <a:extLst>
                    <a:ext uri="{9D8B030D-6E8A-4147-A177-3AD203B41FA5}">
                      <a16:colId xmlns:a16="http://schemas.microsoft.com/office/drawing/2014/main" val="1752971865"/>
                    </a:ext>
                  </a:extLst>
                </a:gridCol>
                <a:gridCol w="867281">
                  <a:extLst>
                    <a:ext uri="{9D8B030D-6E8A-4147-A177-3AD203B41FA5}">
                      <a16:colId xmlns:a16="http://schemas.microsoft.com/office/drawing/2014/main" val="3077629512"/>
                    </a:ext>
                  </a:extLst>
                </a:gridCol>
                <a:gridCol w="867281">
                  <a:extLst>
                    <a:ext uri="{9D8B030D-6E8A-4147-A177-3AD203B41FA5}">
                      <a16:colId xmlns:a16="http://schemas.microsoft.com/office/drawing/2014/main" val="2577957054"/>
                    </a:ext>
                  </a:extLst>
                </a:gridCol>
                <a:gridCol w="867281">
                  <a:extLst>
                    <a:ext uri="{9D8B030D-6E8A-4147-A177-3AD203B41FA5}">
                      <a16:colId xmlns:a16="http://schemas.microsoft.com/office/drawing/2014/main" val="3388197002"/>
                    </a:ext>
                  </a:extLst>
                </a:gridCol>
                <a:gridCol w="867281">
                  <a:extLst>
                    <a:ext uri="{9D8B030D-6E8A-4147-A177-3AD203B41FA5}">
                      <a16:colId xmlns:a16="http://schemas.microsoft.com/office/drawing/2014/main" val="3317628212"/>
                    </a:ext>
                  </a:extLst>
                </a:gridCol>
              </a:tblGrid>
              <a:tr h="17526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a:t>
                      </a:r>
                      <a:endParaRPr lang="en-US" sz="1100" b="0" i="0" u="none" strike="noStrike" dirty="0">
                        <a:solidFill>
                          <a:schemeClr val="bg1">
                            <a:lumMod val="9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6837653"/>
                  </a:ext>
                </a:extLst>
              </a:tr>
              <a:tr h="175260">
                <a:tc>
                  <a:txBody>
                    <a:bodyPr/>
                    <a:lstStyle/>
                    <a:p>
                      <a:pPr algn="l" fontAlgn="b"/>
                      <a:r>
                        <a:rPr lang="en-US" sz="1100" u="none" strike="noStrike" dirty="0">
                          <a:effectLst/>
                        </a:rPr>
                        <a:t>head_01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2942781"/>
                  </a:ext>
                </a:extLst>
              </a:tr>
              <a:tr h="175260">
                <a:tc>
                  <a:txBody>
                    <a:bodyPr/>
                    <a:lstStyle/>
                    <a:p>
                      <a:pPr algn="l" fontAlgn="b"/>
                      <a:r>
                        <a:rPr lang="en-US" sz="1100" u="none" strike="noStrike" dirty="0">
                          <a:effectLst/>
                        </a:rPr>
                        <a:t>head_02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8811686"/>
                  </a:ext>
                </a:extLst>
              </a:tr>
              <a:tr h="175260">
                <a:tc>
                  <a:txBody>
                    <a:bodyPr/>
                    <a:lstStyle/>
                    <a:p>
                      <a:pPr algn="l" fontAlgn="b"/>
                      <a:r>
                        <a:rPr lang="en-US" sz="1100" u="none" strike="noStrike">
                          <a:effectLst/>
                        </a:rPr>
                        <a:t>gage_1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0.004357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0.003593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0.003496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0.003815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0554367"/>
                  </a:ext>
                </a:extLst>
              </a:tr>
            </a:tbl>
          </a:graphicData>
        </a:graphic>
      </p:graphicFrame>
      <p:sp>
        <p:nvSpPr>
          <p:cNvPr id="15" name="Rectangle 14">
            <a:extLst>
              <a:ext uri="{FF2B5EF4-FFF2-40B4-BE49-F238E27FC236}">
                <a16:creationId xmlns:a16="http://schemas.microsoft.com/office/drawing/2014/main" id="{36ADFB8C-E63B-41B3-8C3E-5B947E7A5EF0}"/>
              </a:ext>
            </a:extLst>
          </p:cNvPr>
          <p:cNvSpPr/>
          <p:nvPr/>
        </p:nvSpPr>
        <p:spPr>
          <a:xfrm>
            <a:off x="410814" y="4872613"/>
            <a:ext cx="5324612" cy="523220"/>
          </a:xfrm>
          <a:prstGeom prst="rect">
            <a:avLst/>
          </a:prstGeom>
        </p:spPr>
        <p:txBody>
          <a:bodyPr wrap="square">
            <a:spAutoFit/>
          </a:bodyPr>
          <a:lstStyle/>
          <a:p>
            <a:r>
              <a:rPr lang="en-US" sz="1400" dirty="0"/>
              <a:t>(C) Cycle Table for Weights. Header represents time cycle number, while the first columns are observation cycles names</a:t>
            </a:r>
          </a:p>
        </p:txBody>
      </p:sp>
      <p:sp>
        <p:nvSpPr>
          <p:cNvPr id="16" name="TextBox 15">
            <a:extLst>
              <a:ext uri="{FF2B5EF4-FFF2-40B4-BE49-F238E27FC236}">
                <a16:creationId xmlns:a16="http://schemas.microsoft.com/office/drawing/2014/main" id="{63558DF2-09A9-46FC-847E-154391364E35}"/>
              </a:ext>
            </a:extLst>
          </p:cNvPr>
          <p:cNvSpPr txBox="1"/>
          <p:nvPr/>
        </p:nvSpPr>
        <p:spPr>
          <a:xfrm>
            <a:off x="6758609" y="1734187"/>
            <a:ext cx="3896139" cy="2031325"/>
          </a:xfrm>
          <a:prstGeom prst="rect">
            <a:avLst/>
          </a:prstGeom>
          <a:noFill/>
        </p:spPr>
        <p:txBody>
          <a:bodyPr wrap="square" rtlCol="0">
            <a:spAutoFit/>
          </a:bodyPr>
          <a:lstStyle/>
          <a:p>
            <a:r>
              <a:rPr lang="en-US" dirty="0"/>
              <a:t>When a parameter, an observation, or an observation weight are changing every time cycle, one template file for the parameter, and one instruction file can be used for all cycles. In this case cycle tables can be used to specify transient data.</a:t>
            </a:r>
          </a:p>
        </p:txBody>
      </p:sp>
    </p:spTree>
    <p:extLst>
      <p:ext uri="{BB962C8B-B14F-4D97-AF65-F5344CB8AC3E}">
        <p14:creationId xmlns:p14="http://schemas.microsoft.com/office/powerpoint/2010/main" val="72536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19601</TotalTime>
  <Words>191</Words>
  <Application>Microsoft Office PowerPoint</Application>
  <PresentationFormat>Widescreen</PresentationFormat>
  <Paragraphs>69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x</vt:lpstr>
      <vt:lpstr>Cycle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Alzraiee, Ayman H</dc:creator>
  <cp:lastModifiedBy>Alzraiee, Ayman H</cp:lastModifiedBy>
  <cp:revision>3</cp:revision>
  <dcterms:created xsi:type="dcterms:W3CDTF">2021-05-30T15:50:00Z</dcterms:created>
  <dcterms:modified xsi:type="dcterms:W3CDTF">2021-06-16T21:40:28Z</dcterms:modified>
</cp:coreProperties>
</file>