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jdR4gTnpKDux2ac5CiX1mM6Lq+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7"/>
          <p:cNvPicPr preferRelativeResize="0"/>
          <p:nvPr/>
        </p:nvPicPr>
        <p:blipFill rotWithShape="1">
          <a:blip r:embed="rId1">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Data &amp; Privacy (Part-1)</a:t>
            </a:r>
            <a:endParaRPr/>
          </a:p>
        </p:txBody>
      </p:sp>
      <p:sp>
        <p:nvSpPr>
          <p:cNvPr id="56" name="Google Shape;56;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79"/>
              <a:t>Understanding the Risks and Protecting Your Personal Information</a:t>
            </a:r>
            <a:endParaRPr sz="18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How Can You Protect Your Personal Data ?</a:t>
            </a:r>
            <a:endParaRPr b="1"/>
          </a:p>
        </p:txBody>
      </p:sp>
      <p:sp>
        <p:nvSpPr>
          <p:cNvPr id="117" name="Google Shape;117;p10"/>
          <p:cNvSpPr txBox="1"/>
          <p:nvPr>
            <p:ph idx="1" type="body"/>
          </p:nvPr>
        </p:nvSpPr>
        <p:spPr>
          <a:xfrm>
            <a:off x="311700" y="1152475"/>
            <a:ext cx="59799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100">
                <a:solidFill>
                  <a:schemeClr val="dk1"/>
                </a:solidFill>
              </a:rPr>
              <a:t>Tip 1: Use Strong Passwords</a:t>
            </a:r>
            <a:r>
              <a:rPr lang="en" sz="1100">
                <a:solidFill>
                  <a:schemeClr val="dk1"/>
                </a:solidFill>
              </a:rPr>
              <a:t>: Create passwords that are hard to guess by using a mix of letters, numbers, and special characters. Avoid using obvious information like your name or birthdate.</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Tip 2: Be Careful What You Share</a:t>
            </a:r>
            <a:r>
              <a:rPr lang="en" sz="1100">
                <a:solidFill>
                  <a:schemeClr val="dk1"/>
                </a:solidFill>
              </a:rPr>
              <a:t>: Only give out personal data on trusted websites or apps. If a site asks for unnecessary data, think twice before providing it.</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Tip 3: Adjust Privacy Settings</a:t>
            </a:r>
            <a:r>
              <a:rPr lang="en" sz="1100">
                <a:solidFill>
                  <a:schemeClr val="dk1"/>
                </a:solidFill>
              </a:rPr>
              <a:t>: On social media and apps, make sure your privacy settings are set to limit who can see your information.</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Example</a:t>
            </a:r>
            <a:r>
              <a:rPr lang="en" sz="1100">
                <a:solidFill>
                  <a:schemeClr val="dk1"/>
                </a:solidFill>
              </a:rPr>
              <a:t>: When signing up for a new app, you might want to check the permissions it asks for (like location or contacts) and turn off anything that seems unnecessary.</a:t>
            </a:r>
            <a:endParaRPr sz="1100">
              <a:solidFill>
                <a:schemeClr val="dk1"/>
              </a:solidFill>
            </a:endParaRPr>
          </a:p>
          <a:p>
            <a:pPr indent="0" lvl="0" marL="0" rtl="0" algn="l">
              <a:lnSpc>
                <a:spcPct val="150000"/>
              </a:lnSpc>
              <a:spcBef>
                <a:spcPts val="1200"/>
              </a:spcBef>
              <a:spcAft>
                <a:spcPts val="1200"/>
              </a:spcAft>
              <a:buSzPts val="1800"/>
              <a:buNone/>
            </a:pPr>
            <a:r>
              <a:t/>
            </a:r>
            <a:endParaRPr/>
          </a:p>
        </p:txBody>
      </p:sp>
      <p:pic>
        <p:nvPicPr>
          <p:cNvPr id="118" name="Google Shape;118;p10"/>
          <p:cNvPicPr preferRelativeResize="0"/>
          <p:nvPr/>
        </p:nvPicPr>
        <p:blipFill rotWithShape="1">
          <a:blip r:embed="rId3">
            <a:alphaModFix/>
          </a:blip>
          <a:srcRect b="0" l="0" r="0" t="0"/>
          <a:stretch/>
        </p:blipFill>
        <p:spPr>
          <a:xfrm>
            <a:off x="6593425" y="950188"/>
            <a:ext cx="2325811"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The Role of Privacy Laws</a:t>
            </a:r>
            <a:endParaRPr b="1"/>
          </a:p>
        </p:txBody>
      </p:sp>
      <p:sp>
        <p:nvSpPr>
          <p:cNvPr id="124" name="Google Shape;124;p11"/>
          <p:cNvSpPr txBox="1"/>
          <p:nvPr>
            <p:ph idx="1" type="body"/>
          </p:nvPr>
        </p:nvSpPr>
        <p:spPr>
          <a:xfrm>
            <a:off x="311700" y="1152475"/>
            <a:ext cx="60588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100">
                <a:solidFill>
                  <a:schemeClr val="dk1"/>
                </a:solidFill>
              </a:rPr>
              <a:t>Definition</a:t>
            </a:r>
            <a:r>
              <a:rPr lang="en" sz="1100">
                <a:solidFill>
                  <a:schemeClr val="dk1"/>
                </a:solidFill>
              </a:rPr>
              <a:t>: Privacy laws are rules that help protect your personal data. They ensure that companies ask for permission before collecting and using your data.</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Example 1: GDPR (General Data Protection Regulation)</a:t>
            </a:r>
            <a:r>
              <a:rPr lang="en" sz="1100">
                <a:solidFill>
                  <a:schemeClr val="dk1"/>
                </a:solidFill>
              </a:rPr>
              <a:t>: A law in Europe that gives you control over your personal data. Companies need to ask your permission to use your data and must delete it if you request.</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Example 2: CCPA (California Consumer Privacy Act)</a:t>
            </a:r>
            <a:r>
              <a:rPr lang="en" sz="1100">
                <a:solidFill>
                  <a:schemeClr val="dk1"/>
                </a:solidFill>
              </a:rPr>
              <a:t>: A law in the US that lets you know what personal data companies collect and gives you the right to stop them from selling it.</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Why It Matters</a:t>
            </a:r>
            <a:r>
              <a:rPr lang="en" sz="1100">
                <a:solidFill>
                  <a:schemeClr val="dk1"/>
                </a:solidFill>
              </a:rPr>
              <a:t>: Privacy laws are designed to make sure your data isn’t collected or used without your knowledge. They give you more control over who can access your information.</a:t>
            </a:r>
            <a:endParaRPr sz="1100">
              <a:solidFill>
                <a:schemeClr val="dk1"/>
              </a:solidFill>
            </a:endParaRPr>
          </a:p>
          <a:p>
            <a:pPr indent="0" lvl="0" marL="0" rtl="0" algn="l">
              <a:lnSpc>
                <a:spcPct val="150000"/>
              </a:lnSpc>
              <a:spcBef>
                <a:spcPts val="1200"/>
              </a:spcBef>
              <a:spcAft>
                <a:spcPts val="1200"/>
              </a:spcAft>
              <a:buSzPts val="1800"/>
              <a:buNone/>
            </a:pPr>
            <a:r>
              <a:t/>
            </a:r>
            <a:endParaRPr/>
          </a:p>
        </p:txBody>
      </p:sp>
      <p:pic>
        <p:nvPicPr>
          <p:cNvPr id="125" name="Google Shape;125;p11"/>
          <p:cNvPicPr preferRelativeResize="0"/>
          <p:nvPr/>
        </p:nvPicPr>
        <p:blipFill rotWithShape="1">
          <a:blip r:embed="rId3">
            <a:alphaModFix/>
          </a:blip>
          <a:srcRect b="0" l="0" r="0" t="0"/>
          <a:stretch/>
        </p:blipFill>
        <p:spPr>
          <a:xfrm>
            <a:off x="6111300" y="3193050"/>
            <a:ext cx="2961924" cy="165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nvSpPr>
        <p:spPr>
          <a:xfrm>
            <a:off x="225475" y="1484325"/>
            <a:ext cx="8830800" cy="337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1. What is a major risk of collecting personal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A) Improved user experience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B) Data breaches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C) Increased storage costs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D) Better marketing strategies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2. Which of the following is considered personally identifiable information (PII)?</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A) A person's favorite color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B) A person's social security number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C) A book title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D) A website URL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12"/>
          <p:cNvSpPr txBox="1"/>
          <p:nvPr/>
        </p:nvSpPr>
        <p:spPr>
          <a:xfrm>
            <a:off x="143275" y="263050"/>
            <a:ext cx="8584200" cy="10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chemeClr val="dk1"/>
                </a:solidFill>
                <a:latin typeface="Arial"/>
                <a:ea typeface="Arial"/>
                <a:cs typeface="Arial"/>
                <a:sym typeface="Arial"/>
              </a:rPr>
              <a:t>Multiple Choice Questions</a:t>
            </a:r>
            <a:endParaRPr b="0" i="0" sz="27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nvSpPr>
        <p:spPr>
          <a:xfrm>
            <a:off x="97800" y="967625"/>
            <a:ext cx="8948400" cy="341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3. What is the principle of data minimization?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A) Collecting as much data as possible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B) Only collecting data that is necessary for a specific purpose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C) Storing data indefinitely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D) Sharing data with third parties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4. Which of the following best defines sensitive personal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A) General information like job titles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B) Data that can identify someone, such as names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C) Health records and financial information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D) Publicly available information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nvSpPr>
        <p:spPr>
          <a:xfrm>
            <a:off x="119775" y="1637000"/>
            <a:ext cx="8948400" cy="328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5. What is a key right individuals have regarding their personal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A) Right to unlimited data collection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B) Right to access and request deletion of their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C) Right to sell their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   - D) Right to share their data without consent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119775" y="263050"/>
            <a:ext cx="8948400" cy="466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700" u="none" cap="none" strike="noStrike">
                <a:solidFill>
                  <a:schemeClr val="dk1"/>
                </a:solidFill>
                <a:latin typeface="Arial"/>
                <a:ea typeface="Arial"/>
                <a:cs typeface="Arial"/>
                <a:sym typeface="Arial"/>
              </a:rPr>
              <a:t>Answers</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1. B) Data breaches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2. B) A person's social security number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3. B) Only collecting data that is necessary for a specific purpose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4. C) Health records and financial information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5. B) Right to access and request deletion of their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6"/>
          <p:cNvPicPr preferRelativeResize="0"/>
          <p:nvPr/>
        </p:nvPicPr>
        <p:blipFill rotWithShape="1">
          <a:blip r:embed="rId3">
            <a:alphaModFix/>
          </a:blip>
          <a:srcRect b="0" l="0" r="0" t="0"/>
          <a:stretch/>
        </p:blipFill>
        <p:spPr>
          <a:xfrm>
            <a:off x="1590675" y="461963"/>
            <a:ext cx="5962650" cy="421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ctrTitle"/>
          </p:nvPr>
        </p:nvSpPr>
        <p:spPr>
          <a:xfrm>
            <a:off x="311700" y="744575"/>
            <a:ext cx="8520600" cy="587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213991"/>
              <a:buNone/>
            </a:pPr>
            <a:r>
              <a:rPr lang="en" sz="2700"/>
              <a:t>Learning Outcome</a:t>
            </a:r>
            <a:endParaRPr sz="2700"/>
          </a:p>
        </p:txBody>
      </p:sp>
      <p:sp>
        <p:nvSpPr>
          <p:cNvPr id="62" name="Google Shape;62;p2"/>
          <p:cNvSpPr txBox="1"/>
          <p:nvPr/>
        </p:nvSpPr>
        <p:spPr>
          <a:xfrm>
            <a:off x="413350" y="1472600"/>
            <a:ext cx="8349300" cy="315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1. Privacy Risks: Recognize that collecting personal data can lead to unauthorized access, data breaches, and identity theft.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2. Examples of PII: Identify PII such as names, addresses, phone numbers, and social security numbers.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3. Data Privacy Basics: Understand the importance of consent, data minimization, and individual rights regarding personal information.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4. Personal Data Classification: Differentiate between sensitive and non-sensitive personal data to implement effective protection measures.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
              <a:t>What is Data Privacy ?</a:t>
            </a:r>
            <a:endParaRPr b="1"/>
          </a:p>
          <a:p>
            <a:pPr indent="0" lvl="0" marL="0" rtl="0" algn="l">
              <a:lnSpc>
                <a:spcPct val="100000"/>
              </a:lnSpc>
              <a:spcBef>
                <a:spcPts val="0"/>
              </a:spcBef>
              <a:spcAft>
                <a:spcPts val="0"/>
              </a:spcAft>
              <a:buClr>
                <a:schemeClr val="dk1"/>
              </a:buClr>
              <a:buSzPct val="39285"/>
              <a:buFont typeface="Arial"/>
              <a:buNone/>
            </a:pPr>
            <a:r>
              <a:t/>
            </a:r>
            <a:endParaRPr b="1"/>
          </a:p>
          <a:p>
            <a:pPr indent="0" lvl="0" marL="0" rtl="0" algn="l">
              <a:lnSpc>
                <a:spcPct val="100000"/>
              </a:lnSpc>
              <a:spcBef>
                <a:spcPts val="0"/>
              </a:spcBef>
              <a:spcAft>
                <a:spcPts val="0"/>
              </a:spcAft>
              <a:buSzPct val="111111"/>
              <a:buNone/>
            </a:pPr>
            <a:r>
              <a:t/>
            </a:r>
            <a:endParaRPr b="1"/>
          </a:p>
        </p:txBody>
      </p:sp>
      <p:sp>
        <p:nvSpPr>
          <p:cNvPr id="68" name="Google Shape;68;p3"/>
          <p:cNvSpPr txBox="1"/>
          <p:nvPr>
            <p:ph idx="1" type="body"/>
          </p:nvPr>
        </p:nvSpPr>
        <p:spPr>
          <a:xfrm>
            <a:off x="311700" y="1152475"/>
            <a:ext cx="6003600" cy="3416400"/>
          </a:xfrm>
          <a:prstGeom prst="rect">
            <a:avLst/>
          </a:prstGeom>
          <a:noFill/>
          <a:ln>
            <a:noFill/>
          </a:ln>
        </p:spPr>
        <p:txBody>
          <a:bodyPr anchorCtr="0" anchor="t" bIns="91425" lIns="91425" spcFirstLastPara="1" rIns="91425" wrap="square" tIns="91425">
            <a:normAutofit/>
          </a:bodyPr>
          <a:lstStyle/>
          <a:p>
            <a:pPr indent="-298450" lvl="0" marL="457200" rtl="0" algn="l">
              <a:lnSpc>
                <a:spcPct val="200000"/>
              </a:lnSpc>
              <a:spcBef>
                <a:spcPts val="0"/>
              </a:spcBef>
              <a:spcAft>
                <a:spcPts val="0"/>
              </a:spcAft>
              <a:buClr>
                <a:schemeClr val="dk1"/>
              </a:buClr>
              <a:buSzPts val="1100"/>
              <a:buChar char="●"/>
            </a:pPr>
            <a:r>
              <a:rPr b="1" lang="en" sz="1100">
                <a:solidFill>
                  <a:schemeClr val="dk1"/>
                </a:solidFill>
              </a:rPr>
              <a:t>Definition</a:t>
            </a:r>
            <a:r>
              <a:rPr lang="en" sz="1100">
                <a:solidFill>
                  <a:schemeClr val="dk1"/>
                </a:solidFill>
              </a:rPr>
              <a:t>: Data privacy refers to how personal information is collected, used, and shared. It involves making sure that your personal data is protected and that you control who can access it.</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 sz="1100">
                <a:solidFill>
                  <a:schemeClr val="dk1"/>
                </a:solidFill>
              </a:rPr>
              <a:t>Explanation</a:t>
            </a:r>
            <a:r>
              <a:rPr lang="en" sz="1100">
                <a:solidFill>
                  <a:schemeClr val="dk1"/>
                </a:solidFill>
              </a:rPr>
              <a:t>: Every time you sign up for an app, use a website, or even search for something online, companies collect information about you. Data privacy ensures that this information is kept safe and is not shared without your permission.</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 sz="1100">
                <a:solidFill>
                  <a:schemeClr val="dk1"/>
                </a:solidFill>
              </a:rPr>
              <a:t>Example</a:t>
            </a:r>
            <a:r>
              <a:rPr lang="en" sz="1100">
                <a:solidFill>
                  <a:schemeClr val="dk1"/>
                </a:solidFill>
              </a:rPr>
              <a:t>: If you create an account on a social media platform, you’re giving the platform your personal information like your name, age, and possibly your location. Data privacy makes sure this information doesn’t get into the wrong hands.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What is Personal Data ?</a:t>
            </a:r>
            <a:endParaRPr b="1"/>
          </a:p>
        </p:txBody>
      </p:sp>
      <p:sp>
        <p:nvSpPr>
          <p:cNvPr id="74" name="Google Shape;74;p4"/>
          <p:cNvSpPr txBox="1"/>
          <p:nvPr>
            <p:ph idx="1" type="body"/>
          </p:nvPr>
        </p:nvSpPr>
        <p:spPr>
          <a:xfrm>
            <a:off x="311700" y="1132525"/>
            <a:ext cx="6074400" cy="401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Definition</a:t>
            </a:r>
            <a:r>
              <a:rPr lang="en" sz="1100">
                <a:solidFill>
                  <a:schemeClr val="dk1"/>
                </a:solidFill>
              </a:rPr>
              <a:t>: Personal data is any information that can be used to identify a specific person.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Types of Personal Data</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Direct Personal Data</a:t>
            </a:r>
            <a:r>
              <a:rPr lang="en" sz="1100">
                <a:solidFill>
                  <a:schemeClr val="dk1"/>
                </a:solidFill>
              </a:rPr>
              <a:t>: Information that clearly identifies who you are, such as: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Your full name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Your home address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Your phone number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Your email address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Indirect Personal Data</a:t>
            </a:r>
            <a:r>
              <a:rPr lang="en" sz="1100">
                <a:solidFill>
                  <a:schemeClr val="dk1"/>
                </a:solidFill>
              </a:rPr>
              <a:t>: Information that can be combined with other data to identify you, such as: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Your IP address (the address of your internet connection)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Your search history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Information about your hobbies or interests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Examples</a:t>
            </a:r>
            <a:r>
              <a:rPr lang="en" sz="1100">
                <a:solidFill>
                  <a:schemeClr val="dk1"/>
                </a:solidFill>
              </a:rPr>
              <a:t>: When you sign up for a service online and provide your name and email address, this is personal data. Similarly, when you order something online, your delivery address is also personal data.</a:t>
            </a:r>
            <a:endParaRPr sz="1100">
              <a:solidFill>
                <a:schemeClr val="dk1"/>
              </a:solidFill>
            </a:endParaRPr>
          </a:p>
          <a:p>
            <a:pPr indent="0" lvl="0" marL="0" rtl="0" algn="l">
              <a:lnSpc>
                <a:spcPct val="115000"/>
              </a:lnSpc>
              <a:spcBef>
                <a:spcPts val="0"/>
              </a:spcBef>
              <a:spcAft>
                <a:spcPts val="1200"/>
              </a:spcAft>
              <a:buSzPts val="1800"/>
              <a:buNone/>
            </a:pPr>
            <a:r>
              <a:t/>
            </a:r>
            <a:endParaRPr/>
          </a:p>
        </p:txBody>
      </p:sp>
      <p:pic>
        <p:nvPicPr>
          <p:cNvPr id="75" name="Google Shape;75;p4"/>
          <p:cNvPicPr preferRelativeResize="0"/>
          <p:nvPr/>
        </p:nvPicPr>
        <p:blipFill rotWithShape="1">
          <a:blip r:embed="rId3">
            <a:alphaModFix/>
          </a:blip>
          <a:srcRect b="0" l="0" r="0" t="0"/>
          <a:stretch/>
        </p:blipFill>
        <p:spPr>
          <a:xfrm>
            <a:off x="6202450" y="1981898"/>
            <a:ext cx="2867801" cy="21636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b="1" lang="en"/>
              <a:t>Why is Personal Data Important ?</a:t>
            </a:r>
            <a:endParaRPr b="1"/>
          </a:p>
          <a:p>
            <a:pPr indent="0" lvl="0" marL="0" rtl="0" algn="l">
              <a:lnSpc>
                <a:spcPct val="100000"/>
              </a:lnSpc>
              <a:spcBef>
                <a:spcPts val="0"/>
              </a:spcBef>
              <a:spcAft>
                <a:spcPts val="0"/>
              </a:spcAft>
              <a:buSzPct val="111111"/>
              <a:buNone/>
            </a:pPr>
            <a:r>
              <a:t/>
            </a:r>
            <a:endParaRPr b="1"/>
          </a:p>
        </p:txBody>
      </p:sp>
      <p:sp>
        <p:nvSpPr>
          <p:cNvPr id="81" name="Google Shape;81;p5"/>
          <p:cNvSpPr txBox="1"/>
          <p:nvPr>
            <p:ph idx="1" type="body"/>
          </p:nvPr>
        </p:nvSpPr>
        <p:spPr>
          <a:xfrm>
            <a:off x="311700" y="1152475"/>
            <a:ext cx="5697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Definition</a:t>
            </a:r>
            <a:r>
              <a:rPr lang="en" sz="1100">
                <a:solidFill>
                  <a:schemeClr val="dk1"/>
                </a:solidFill>
              </a:rPr>
              <a:t>: Personal data is important because it can be used to identify, contact, or locate you. Companies use this data for various purposes, such as: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Improving services by understanding user preferences.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Personalizing experiences (e.g., customized ads or recommendations).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Running analytics to see how many people use their products.</a:t>
            </a:r>
            <a:endParaRPr sz="1100">
              <a:solidFill>
                <a:schemeClr val="dk1"/>
              </a:solidFill>
            </a:endParaRPr>
          </a:p>
          <a:p>
            <a:pPr indent="0" lvl="0" marL="0" rtl="0" algn="l">
              <a:lnSpc>
                <a:spcPct val="115000"/>
              </a:lnSpc>
              <a:spcBef>
                <a:spcPts val="1200"/>
              </a:spcBef>
              <a:spcAft>
                <a:spcPts val="0"/>
              </a:spcAft>
              <a:buSzPts val="1800"/>
              <a:buNone/>
            </a:pPr>
            <a:r>
              <a:rPr b="1" lang="en" sz="1100">
                <a:solidFill>
                  <a:schemeClr val="dk1"/>
                </a:solidFill>
              </a:rPr>
              <a:t>Why it Matters</a:t>
            </a:r>
            <a:r>
              <a:rPr lang="en" sz="1100">
                <a:solidFill>
                  <a:schemeClr val="dk1"/>
                </a:solidFill>
              </a:rPr>
              <a:t>: If personal data isn’t protected, it can be misused. For instance, companies may use it to send you ads you don’t want, or worse, if someone malicious gains access to it, they might try to impersonate you.</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200"/>
              </a:spcAft>
              <a:buSzPts val="1800"/>
              <a:buNone/>
            </a:pPr>
            <a:r>
              <a:rPr b="1" lang="en" sz="1100">
                <a:solidFill>
                  <a:schemeClr val="dk1"/>
                </a:solidFill>
              </a:rPr>
              <a:t>Example</a:t>
            </a:r>
            <a:r>
              <a:rPr lang="en" sz="1100">
                <a:solidFill>
                  <a:schemeClr val="dk1"/>
                </a:solidFill>
              </a:rPr>
              <a:t>: A gaming website might use your data (like your name and email) to recommend games you might enjoy based on what you’ve played before. But if that data is leaked or sold, it could end up in the hands of advertisers who will send you irrelevant ads.</a:t>
            </a:r>
            <a:endParaRPr/>
          </a:p>
        </p:txBody>
      </p:sp>
      <p:pic>
        <p:nvPicPr>
          <p:cNvPr id="82" name="Google Shape;82;p5"/>
          <p:cNvPicPr preferRelativeResize="0"/>
          <p:nvPr/>
        </p:nvPicPr>
        <p:blipFill rotWithShape="1">
          <a:blip r:embed="rId3">
            <a:alphaModFix/>
          </a:blip>
          <a:srcRect b="0" l="0" r="0" t="0"/>
          <a:stretch/>
        </p:blipFill>
        <p:spPr>
          <a:xfrm>
            <a:off x="5903175" y="2752625"/>
            <a:ext cx="3240826" cy="21605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What is PII (Personally Identifiable Information)?</a:t>
            </a:r>
            <a:endParaRPr b="1"/>
          </a:p>
        </p:txBody>
      </p:sp>
      <p:sp>
        <p:nvSpPr>
          <p:cNvPr id="88" name="Google Shape;88;p6"/>
          <p:cNvSpPr txBox="1"/>
          <p:nvPr>
            <p:ph idx="1" type="body"/>
          </p:nvPr>
        </p:nvSpPr>
        <p:spPr>
          <a:xfrm>
            <a:off x="311700" y="1152475"/>
            <a:ext cx="6593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Definition</a:t>
            </a:r>
            <a:r>
              <a:rPr lang="en" sz="1100">
                <a:solidFill>
                  <a:schemeClr val="dk1"/>
                </a:solidFill>
              </a:rPr>
              <a:t>: PII is any data that can be used to identify a specific person directly. It’s considered more sensitive than general personal data because it can be used to uniquely identify someone.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Examples of PII</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Full name (John Smith)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Home address (123 Main St, New York)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Phone number (555-1234)</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Social Security Number (for adults)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Passport or ID number</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Explanation</a:t>
            </a:r>
            <a:r>
              <a:rPr lang="en" sz="1100">
                <a:solidFill>
                  <a:schemeClr val="dk1"/>
                </a:solidFill>
              </a:rPr>
              <a:t>: PII is often protected by law because if this information is exposed, it can lead to serious issues like identity theft.</a:t>
            </a:r>
            <a:endParaRPr sz="1100">
              <a:solidFill>
                <a:schemeClr val="dk1"/>
              </a:solidFill>
            </a:endParaRPr>
          </a:p>
          <a:p>
            <a:pPr indent="0" lvl="0" marL="0" rtl="0" algn="l">
              <a:lnSpc>
                <a:spcPct val="115000"/>
              </a:lnSpc>
              <a:spcBef>
                <a:spcPts val="0"/>
              </a:spcBef>
              <a:spcAft>
                <a:spcPts val="1200"/>
              </a:spcAft>
              <a:buSzPts val="1800"/>
              <a:buNone/>
            </a:pPr>
            <a:r>
              <a:rPr b="1" lang="en" sz="1100">
                <a:solidFill>
                  <a:schemeClr val="dk1"/>
                </a:solidFill>
              </a:rPr>
              <a:t>Example</a:t>
            </a:r>
            <a:r>
              <a:rPr lang="en" sz="1100">
                <a:solidFill>
                  <a:schemeClr val="dk1"/>
                </a:solidFill>
              </a:rPr>
              <a:t>: When you sign up for school exams or online courses, you give your name and maybe your student ID number. These details are considered PII because they identify you specifically.</a:t>
            </a:r>
            <a:endParaRPr/>
          </a:p>
        </p:txBody>
      </p:sp>
      <p:pic>
        <p:nvPicPr>
          <p:cNvPr id="89" name="Google Shape;89;p6"/>
          <p:cNvPicPr preferRelativeResize="0"/>
          <p:nvPr/>
        </p:nvPicPr>
        <p:blipFill rotWithShape="1">
          <a:blip r:embed="rId3">
            <a:alphaModFix/>
          </a:blip>
          <a:srcRect b="0" l="0" r="0" t="0"/>
          <a:stretch/>
        </p:blipFill>
        <p:spPr>
          <a:xfrm>
            <a:off x="6797950" y="1152475"/>
            <a:ext cx="2242749" cy="2242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How is Personal Data Collected ?</a:t>
            </a:r>
            <a:endParaRPr b="1"/>
          </a:p>
        </p:txBody>
      </p:sp>
      <p:sp>
        <p:nvSpPr>
          <p:cNvPr id="95" name="Google Shape;95;p7"/>
          <p:cNvSpPr txBox="1"/>
          <p:nvPr>
            <p:ph idx="1" type="body"/>
          </p:nvPr>
        </p:nvSpPr>
        <p:spPr>
          <a:xfrm>
            <a:off x="311700" y="1132525"/>
            <a:ext cx="5925000" cy="365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Methods of Collection</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Directly</a:t>
            </a:r>
            <a:r>
              <a:rPr lang="en" sz="1100">
                <a:solidFill>
                  <a:schemeClr val="dk1"/>
                </a:solidFill>
              </a:rPr>
              <a:t>: When you fill out a form, sign up for an account, or make a purchase, you are directly providing your personal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Indirectly</a:t>
            </a:r>
            <a:r>
              <a:rPr lang="en" sz="1100">
                <a:solidFill>
                  <a:schemeClr val="dk1"/>
                </a:solidFill>
              </a:rPr>
              <a:t>: Some data is collected automatically when you visit websites or use apps. This could be your browsing history, IP address, or location data.</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Examples</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Direct Collection</a:t>
            </a:r>
            <a:r>
              <a:rPr lang="en" sz="1100">
                <a:solidFill>
                  <a:schemeClr val="dk1"/>
                </a:solidFill>
              </a:rPr>
              <a:t>: Signing up for a new email account requires your name, birthdate, and phone number.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Indirect Collection</a:t>
            </a:r>
            <a:r>
              <a:rPr lang="en" sz="1100">
                <a:solidFill>
                  <a:schemeClr val="dk1"/>
                </a:solidFill>
              </a:rPr>
              <a:t>: A website may use “cookies” (small files) to track what you’re looking at and send you related ads.</a:t>
            </a:r>
            <a:endParaRPr sz="1100">
              <a:solidFill>
                <a:schemeClr val="dk1"/>
              </a:solidFill>
            </a:endParaRPr>
          </a:p>
          <a:p>
            <a:pPr indent="0" lvl="0" marL="0" rtl="0" algn="l">
              <a:lnSpc>
                <a:spcPct val="115000"/>
              </a:lnSpc>
              <a:spcBef>
                <a:spcPts val="1200"/>
              </a:spcBef>
              <a:spcAft>
                <a:spcPts val="0"/>
              </a:spcAft>
              <a:buSzPts val="1800"/>
              <a:buNone/>
            </a:pPr>
            <a:r>
              <a:rPr b="1" lang="en" sz="1100">
                <a:solidFill>
                  <a:schemeClr val="dk1"/>
                </a:solidFill>
              </a:rPr>
              <a:t>Why This Happens</a:t>
            </a:r>
            <a:r>
              <a:rPr lang="en" sz="1100">
                <a:solidFill>
                  <a:schemeClr val="dk1"/>
                </a:solidFill>
              </a:rPr>
              <a:t>: Companies collect data to improve their services, help you find what you need faster, and sometimes to sell targeted advertisements.</a:t>
            </a:r>
            <a:endParaRPr/>
          </a:p>
        </p:txBody>
      </p:sp>
      <p:pic>
        <p:nvPicPr>
          <p:cNvPr id="96" name="Google Shape;96;p7"/>
          <p:cNvPicPr preferRelativeResize="0"/>
          <p:nvPr/>
        </p:nvPicPr>
        <p:blipFill rotWithShape="1">
          <a:blip r:embed="rId3">
            <a:alphaModFix/>
          </a:blip>
          <a:srcRect b="0" l="0" r="0" t="0"/>
          <a:stretch/>
        </p:blipFill>
        <p:spPr>
          <a:xfrm>
            <a:off x="6389100" y="1170125"/>
            <a:ext cx="2602499" cy="31501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How Companies Use Your Personal Data</a:t>
            </a:r>
            <a:endParaRPr b="1"/>
          </a:p>
        </p:txBody>
      </p:sp>
      <p:sp>
        <p:nvSpPr>
          <p:cNvPr id="102" name="Google Shape;102;p8"/>
          <p:cNvSpPr txBox="1"/>
          <p:nvPr>
            <p:ph idx="1" type="body"/>
          </p:nvPr>
        </p:nvSpPr>
        <p:spPr>
          <a:xfrm>
            <a:off x="311700" y="1152475"/>
            <a:ext cx="60321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100">
                <a:solidFill>
                  <a:schemeClr val="dk1"/>
                </a:solidFill>
              </a:rPr>
              <a:t>Personalized Experience</a:t>
            </a:r>
            <a:r>
              <a:rPr lang="en" sz="1100">
                <a:solidFill>
                  <a:schemeClr val="dk1"/>
                </a:solidFill>
              </a:rPr>
              <a:t>: Companies use your data to give you a customized experience. For example, Netflix uses your watch history to recommend shows you might like.</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Advertising</a:t>
            </a:r>
            <a:r>
              <a:rPr lang="en" sz="1100">
                <a:solidFill>
                  <a:schemeClr val="dk1"/>
                </a:solidFill>
              </a:rPr>
              <a:t>: Companies can show you specific ads based on your interests and personal data. If you search for new shoes, you may start seeing ads for shoe sales.</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Service Improvement</a:t>
            </a:r>
            <a:r>
              <a:rPr lang="en" sz="1100">
                <a:solidFill>
                  <a:schemeClr val="dk1"/>
                </a:solidFill>
              </a:rPr>
              <a:t>: Data helps companies understand what users like or dislike about their services, so they can make improvements.</a:t>
            </a:r>
            <a:endParaRPr sz="11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en" sz="1100">
                <a:solidFill>
                  <a:schemeClr val="dk1"/>
                </a:solidFill>
              </a:rPr>
              <a:t>Example</a:t>
            </a:r>
            <a:r>
              <a:rPr lang="en" sz="1100">
                <a:solidFill>
                  <a:schemeClr val="dk1"/>
                </a:solidFill>
              </a:rPr>
              <a:t>: When you use Google Maps, it collects location data to give you traffic updates and route recommendations.</a:t>
            </a:r>
            <a:endParaRPr sz="1100">
              <a:solidFill>
                <a:schemeClr val="dk1"/>
              </a:solidFill>
            </a:endParaRPr>
          </a:p>
          <a:p>
            <a:pPr indent="0" lvl="0" marL="0" rtl="0" algn="l">
              <a:lnSpc>
                <a:spcPct val="150000"/>
              </a:lnSpc>
              <a:spcBef>
                <a:spcPts val="1200"/>
              </a:spcBef>
              <a:spcAft>
                <a:spcPts val="1200"/>
              </a:spcAft>
              <a:buSzPts val="1800"/>
              <a:buNone/>
            </a:pPr>
            <a:r>
              <a:t/>
            </a:r>
            <a:endParaRPr/>
          </a:p>
        </p:txBody>
      </p:sp>
      <p:pic>
        <p:nvPicPr>
          <p:cNvPr id="103" name="Google Shape;103;p8"/>
          <p:cNvPicPr preferRelativeResize="0"/>
          <p:nvPr/>
        </p:nvPicPr>
        <p:blipFill rotWithShape="1">
          <a:blip r:embed="rId3">
            <a:alphaModFix/>
          </a:blip>
          <a:srcRect b="0" l="0" r="0" t="7740"/>
          <a:stretch/>
        </p:blipFill>
        <p:spPr>
          <a:xfrm>
            <a:off x="6343800" y="1017725"/>
            <a:ext cx="2800199" cy="3180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Risks to Privacy from Data Collection</a:t>
            </a:r>
            <a:endParaRPr b="1"/>
          </a:p>
        </p:txBody>
      </p:sp>
      <p:sp>
        <p:nvSpPr>
          <p:cNvPr id="109" name="Google Shape;109;p9"/>
          <p:cNvSpPr txBox="1"/>
          <p:nvPr>
            <p:ph idx="1" type="body"/>
          </p:nvPr>
        </p:nvSpPr>
        <p:spPr>
          <a:xfrm>
            <a:off x="311700" y="1152475"/>
            <a:ext cx="4857600" cy="341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Clr>
                <a:schemeClr val="dk1"/>
              </a:buClr>
              <a:buSzPct val="100000"/>
              <a:buFont typeface="Arial"/>
              <a:buNone/>
            </a:pPr>
            <a:r>
              <a:rPr b="1" lang="en" sz="1100">
                <a:solidFill>
                  <a:schemeClr val="dk1"/>
                </a:solidFill>
              </a:rPr>
              <a:t>Risk 1: Data Misuse</a:t>
            </a:r>
            <a:r>
              <a:rPr lang="en" sz="1100">
                <a:solidFill>
                  <a:schemeClr val="dk1"/>
                </a:solidFill>
              </a:rPr>
              <a:t>: Companies might use your data in ways you don’t expect or agree with. For example, a company could sell your data to advertisers who will flood you with emails or ads.</a:t>
            </a:r>
            <a:endParaRPr sz="1100">
              <a:solidFill>
                <a:schemeClr val="dk1"/>
              </a:solidFill>
            </a:endParaRPr>
          </a:p>
          <a:p>
            <a:pPr indent="0" lvl="0" marL="0" rtl="0" algn="l">
              <a:lnSpc>
                <a:spcPct val="150000"/>
              </a:lnSpc>
              <a:spcBef>
                <a:spcPts val="1200"/>
              </a:spcBef>
              <a:spcAft>
                <a:spcPts val="0"/>
              </a:spcAft>
              <a:buClr>
                <a:schemeClr val="dk1"/>
              </a:buClr>
              <a:buSzPct val="100000"/>
              <a:buFont typeface="Arial"/>
              <a:buNone/>
            </a:pPr>
            <a:r>
              <a:rPr b="1" lang="en" sz="1100">
                <a:solidFill>
                  <a:schemeClr val="dk1"/>
                </a:solidFill>
              </a:rPr>
              <a:t>Risk 2: Sharing Without Consent</a:t>
            </a:r>
            <a:r>
              <a:rPr lang="en" sz="1100">
                <a:solidFill>
                  <a:schemeClr val="dk1"/>
                </a:solidFill>
              </a:rPr>
              <a:t>: Some companies might share your data with others without asking you first. This could include selling your email to marketers or sharing your browsing history with other businesses.</a:t>
            </a:r>
            <a:endParaRPr sz="1100">
              <a:solidFill>
                <a:schemeClr val="dk1"/>
              </a:solidFill>
            </a:endParaRPr>
          </a:p>
          <a:p>
            <a:pPr indent="0" lvl="0" marL="0" rtl="0" algn="l">
              <a:lnSpc>
                <a:spcPct val="150000"/>
              </a:lnSpc>
              <a:spcBef>
                <a:spcPts val="1200"/>
              </a:spcBef>
              <a:spcAft>
                <a:spcPts val="0"/>
              </a:spcAft>
              <a:buClr>
                <a:schemeClr val="dk1"/>
              </a:buClr>
              <a:buSzPct val="100000"/>
              <a:buFont typeface="Arial"/>
              <a:buNone/>
            </a:pPr>
            <a:r>
              <a:rPr b="1" lang="en" sz="1100">
                <a:solidFill>
                  <a:schemeClr val="dk1"/>
                </a:solidFill>
              </a:rPr>
              <a:t>Risk 3: Unwanted Tracking</a:t>
            </a:r>
            <a:r>
              <a:rPr lang="en" sz="1100">
                <a:solidFill>
                  <a:schemeClr val="dk1"/>
                </a:solidFill>
              </a:rPr>
              <a:t>: Some websites track your online behavior without you knowing, like where you click or how long you stay on a page.</a:t>
            </a:r>
            <a:endParaRPr sz="1100">
              <a:solidFill>
                <a:schemeClr val="dk1"/>
              </a:solidFill>
            </a:endParaRPr>
          </a:p>
          <a:p>
            <a:pPr indent="0" lvl="0" marL="0" rtl="0" algn="l">
              <a:lnSpc>
                <a:spcPct val="150000"/>
              </a:lnSpc>
              <a:spcBef>
                <a:spcPts val="1200"/>
              </a:spcBef>
              <a:spcAft>
                <a:spcPts val="0"/>
              </a:spcAft>
              <a:buClr>
                <a:schemeClr val="dk1"/>
              </a:buClr>
              <a:buSzPct val="100000"/>
              <a:buFont typeface="Arial"/>
              <a:buNone/>
            </a:pPr>
            <a:r>
              <a:rPr b="1" lang="en" sz="1100">
                <a:solidFill>
                  <a:schemeClr val="dk1"/>
                </a:solidFill>
              </a:rPr>
              <a:t>Example</a:t>
            </a:r>
            <a:r>
              <a:rPr lang="en" sz="1100">
                <a:solidFill>
                  <a:schemeClr val="dk1"/>
                </a:solidFill>
              </a:rPr>
              <a:t>: If you use a shopping website, it may track what products you look at and then show you ads for similar items even after you leave the site.</a:t>
            </a:r>
            <a:endParaRPr sz="1100">
              <a:solidFill>
                <a:schemeClr val="dk1"/>
              </a:solidFill>
            </a:endParaRPr>
          </a:p>
          <a:p>
            <a:pPr indent="0" lvl="0" marL="0" rtl="0" algn="l">
              <a:lnSpc>
                <a:spcPct val="150000"/>
              </a:lnSpc>
              <a:spcBef>
                <a:spcPts val="1200"/>
              </a:spcBef>
              <a:spcAft>
                <a:spcPts val="1200"/>
              </a:spcAft>
              <a:buSzPct val="108108"/>
              <a:buNone/>
            </a:pPr>
            <a:r>
              <a:t/>
            </a:r>
            <a:endParaRPr/>
          </a:p>
        </p:txBody>
      </p:sp>
      <p:pic>
        <p:nvPicPr>
          <p:cNvPr id="110" name="Google Shape;110;p9"/>
          <p:cNvPicPr preferRelativeResize="0"/>
          <p:nvPr/>
        </p:nvPicPr>
        <p:blipFill rotWithShape="1">
          <a:blip r:embed="rId3">
            <a:alphaModFix/>
          </a:blip>
          <a:srcRect b="0" l="0" r="0" t="0"/>
          <a:stretch/>
        </p:blipFill>
        <p:spPr>
          <a:xfrm>
            <a:off x="5685900" y="2236925"/>
            <a:ext cx="3458101" cy="2709800"/>
          </a:xfrm>
          <a:prstGeom prst="rect">
            <a:avLst/>
          </a:prstGeom>
          <a:noFill/>
          <a:ln>
            <a:noFill/>
          </a:ln>
        </p:spPr>
      </p:pic>
      <p:pic>
        <p:nvPicPr>
          <p:cNvPr id="111" name="Google Shape;111;p9"/>
          <p:cNvPicPr preferRelativeResize="0"/>
          <p:nvPr/>
        </p:nvPicPr>
        <p:blipFill rotWithShape="1">
          <a:blip r:embed="rId4">
            <a:alphaModFix/>
          </a:blip>
          <a:srcRect b="24166" l="0" r="0" t="0"/>
          <a:stretch/>
        </p:blipFill>
        <p:spPr>
          <a:xfrm>
            <a:off x="5826888" y="1152475"/>
            <a:ext cx="3176125" cy="106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