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hZbPk24a1Ae1vA6Suqmk0L3WkS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>
            <p:ph type="ctrTitle"/>
          </p:nvPr>
        </p:nvSpPr>
        <p:spPr>
          <a:xfrm>
            <a:off x="1693650" y="767100"/>
            <a:ext cx="57567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Digital Data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1656150" y="1516500"/>
            <a:ext cx="5831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Understanding Digital Data and Binary Systems</a:t>
            </a:r>
            <a:endParaRPr sz="2000"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9750" y="1909000"/>
            <a:ext cx="4864502" cy="303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Do Computers Store Images ?</a:t>
            </a:r>
            <a:endParaRPr b="1"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Images are made up of tiny dots called </a:t>
            </a:r>
            <a:r>
              <a:rPr b="1" lang="en" sz="1100">
                <a:solidFill>
                  <a:schemeClr val="dk1"/>
                </a:solidFill>
              </a:rPr>
              <a:t>pixels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Each pixel has a </a:t>
            </a:r>
            <a:r>
              <a:rPr b="1" lang="en" sz="1100">
                <a:solidFill>
                  <a:schemeClr val="dk1"/>
                </a:solidFill>
              </a:rPr>
              <a:t>color</a:t>
            </a:r>
            <a:r>
              <a:rPr lang="en" sz="1100">
                <a:solidFill>
                  <a:schemeClr val="dk1"/>
                </a:solidFill>
              </a:rPr>
              <a:t>, and computers store that color using </a:t>
            </a:r>
            <a:r>
              <a:rPr b="1" lang="en" sz="1100">
                <a:solidFill>
                  <a:schemeClr val="dk1"/>
                </a:solidFill>
              </a:rPr>
              <a:t>numbers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RGB Model</a:t>
            </a:r>
            <a:r>
              <a:rPr lang="en" sz="1100">
                <a:solidFill>
                  <a:schemeClr val="dk1"/>
                </a:solidFill>
              </a:rPr>
              <a:t>: Colors are created by mixing </a:t>
            </a:r>
            <a:r>
              <a:rPr b="1" lang="en" sz="1100">
                <a:solidFill>
                  <a:schemeClr val="dk1"/>
                </a:solidFill>
              </a:rPr>
              <a:t>Red (R)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Green (G)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b="1" lang="en" sz="1100">
                <a:solidFill>
                  <a:schemeClr val="dk1"/>
                </a:solidFill>
              </a:rPr>
              <a:t>Blue (B)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color (R, G, B) gets </a:t>
            </a:r>
            <a:r>
              <a:rPr b="1" lang="en" sz="1100">
                <a:solidFill>
                  <a:schemeClr val="dk1"/>
                </a:solidFill>
              </a:rPr>
              <a:t>8 bits</a:t>
            </a:r>
            <a:r>
              <a:rPr lang="en" sz="1100">
                <a:solidFill>
                  <a:schemeClr val="dk1"/>
                </a:solidFill>
              </a:rPr>
              <a:t> (256 values), so a single pixel uses </a:t>
            </a:r>
            <a:r>
              <a:rPr b="1" lang="en" sz="1100">
                <a:solidFill>
                  <a:schemeClr val="dk1"/>
                </a:solidFill>
              </a:rPr>
              <a:t>24 bits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A red pixel is stored as </a:t>
            </a:r>
            <a:r>
              <a:rPr b="1" lang="en" sz="1100">
                <a:solidFill>
                  <a:schemeClr val="dk1"/>
                </a:solidFill>
              </a:rPr>
              <a:t>(R: 255, G: 0, B: 0)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Image Formats: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JPEG</a:t>
            </a:r>
            <a:r>
              <a:rPr lang="en" sz="1100">
                <a:solidFill>
                  <a:schemeClr val="dk1"/>
                </a:solidFill>
              </a:rPr>
              <a:t>: Saves images in a smaller size (compressed).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PNG</a:t>
            </a:r>
            <a:r>
              <a:rPr lang="en" sz="1100">
                <a:solidFill>
                  <a:schemeClr val="dk1"/>
                </a:solidFill>
              </a:rPr>
              <a:t>: Keeps all the image details (uncompressed).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5825" y="2280750"/>
            <a:ext cx="4218175" cy="26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Do Computers Store Sound ?</a:t>
            </a:r>
            <a:endParaRPr b="1"/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Sound is stored as a </a:t>
            </a:r>
            <a:r>
              <a:rPr b="1" lang="en" sz="1100">
                <a:solidFill>
                  <a:schemeClr val="dk1"/>
                </a:solidFill>
              </a:rPr>
              <a:t>wave</a:t>
            </a:r>
            <a:r>
              <a:rPr lang="en" sz="1100">
                <a:solidFill>
                  <a:schemeClr val="dk1"/>
                </a:solidFill>
              </a:rPr>
              <a:t>. Computers break the sound wave into small parts called </a:t>
            </a:r>
            <a:r>
              <a:rPr b="1" lang="en" sz="1100">
                <a:solidFill>
                  <a:schemeClr val="dk1"/>
                </a:solidFill>
              </a:rPr>
              <a:t>samples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Sampling Rate</a:t>
            </a:r>
            <a:r>
              <a:rPr lang="en" sz="1100">
                <a:solidFill>
                  <a:schemeClr val="dk1"/>
                </a:solidFill>
              </a:rPr>
              <a:t>: How many times per second the computer records a sample (measured in Hertz or Hz).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Example: CD-quality sound uses </a:t>
            </a:r>
            <a:r>
              <a:rPr b="1" lang="en" sz="1100">
                <a:solidFill>
                  <a:schemeClr val="dk1"/>
                </a:solidFill>
              </a:rPr>
              <a:t>44,100 samples per second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Audio Formats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WAV</a:t>
            </a:r>
            <a:r>
              <a:rPr lang="en" sz="1100">
                <a:solidFill>
                  <a:schemeClr val="dk1"/>
                </a:solidFill>
              </a:rPr>
              <a:t>: Stores the sound without any compression (larger file size).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MP3</a:t>
            </a:r>
            <a:r>
              <a:rPr lang="en" sz="1100">
                <a:solidFill>
                  <a:schemeClr val="dk1"/>
                </a:solidFill>
              </a:rPr>
              <a:t>: Stores the sound in a smaller size by removing unnecessary parts (compressed).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6750" y="2571750"/>
            <a:ext cx="2367251" cy="236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Summary and Review</a:t>
            </a:r>
            <a:endParaRPr b="1"/>
          </a:p>
        </p:txBody>
      </p:sp>
      <p:sp>
        <p:nvSpPr>
          <p:cNvPr id="130" name="Google Shape;130;p12"/>
          <p:cNvSpPr txBox="1"/>
          <p:nvPr>
            <p:ph idx="1" type="body"/>
          </p:nvPr>
        </p:nvSpPr>
        <p:spPr>
          <a:xfrm>
            <a:off x="311700" y="1152475"/>
            <a:ext cx="5146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Binary</a:t>
            </a:r>
            <a:r>
              <a:rPr lang="en" sz="1200">
                <a:solidFill>
                  <a:schemeClr val="dk1"/>
                </a:solidFill>
              </a:rPr>
              <a:t> is the language computers use to store all types of data.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Bits and Bytes</a:t>
            </a:r>
            <a:r>
              <a:rPr lang="en" sz="1200">
                <a:solidFill>
                  <a:schemeClr val="dk1"/>
                </a:solidFill>
              </a:rPr>
              <a:t> are the building blocks of all digital information.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Hexadecimal</a:t>
            </a:r>
            <a:r>
              <a:rPr lang="en" sz="1200">
                <a:solidFill>
                  <a:schemeClr val="dk1"/>
                </a:solidFill>
              </a:rPr>
              <a:t> is a shortcut to read and write long binary numbers.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Different types of data</a:t>
            </a:r>
            <a:r>
              <a:rPr lang="en" sz="1200">
                <a:solidFill>
                  <a:schemeClr val="dk1"/>
                </a:solidFill>
              </a:rPr>
              <a:t> (text, images, sound) are stored using their own special methods, but they all rely on </a:t>
            </a:r>
            <a:r>
              <a:rPr b="1" lang="en" sz="1200">
                <a:solidFill>
                  <a:schemeClr val="dk1"/>
                </a:solidFill>
              </a:rPr>
              <a:t>binary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311700" y="1152475"/>
            <a:ext cx="888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1.	What is the fundamental unit of data in a computer?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Bit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Byte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Pixel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Hertz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Activity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Activity</a:t>
            </a:r>
            <a:endParaRPr b="1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11700" y="1152475"/>
            <a:ext cx="888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	Which of the following correctly converts the decimal number 10 to binary?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1010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1100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1001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1110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Activity</a:t>
            </a:r>
            <a:endParaRPr b="1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11700" y="1152475"/>
            <a:ext cx="888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3.	How is text typically stored in a computer system?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A) As sequences of pixels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B) As binary-coded data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C) As sound waves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D) As chemical signals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Activity</a:t>
            </a:r>
            <a:endParaRPr b="1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11700" y="1152475"/>
            <a:ext cx="888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	Which of the following represents a byte?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4 bits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8 bits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16 bits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32 bits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Answers</a:t>
            </a:r>
            <a:endParaRPr b="1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311700" y="1152475"/>
            <a:ext cx="888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Here are the answers: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A) Bit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A) 1010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B) As binary-coded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B) 8 bits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Home Work</a:t>
            </a:r>
            <a:endParaRPr b="1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311700" y="1152475"/>
            <a:ext cx="5146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Find the Binary representation of the following decimal numbers: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43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25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100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75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Learning Outcomes</a:t>
            </a:r>
            <a:endParaRPr b="1"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6672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Know how computers store information using </a:t>
            </a:r>
            <a:r>
              <a:rPr b="1" lang="en" sz="1400">
                <a:solidFill>
                  <a:schemeClr val="dk1"/>
                </a:solidFill>
              </a:rPr>
              <a:t>0s and 1s</a:t>
            </a:r>
            <a:r>
              <a:rPr lang="en" sz="1400">
                <a:solidFill>
                  <a:schemeClr val="dk1"/>
                </a:solidFill>
              </a:rPr>
              <a:t> (binary).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Understand what </a:t>
            </a:r>
            <a:r>
              <a:rPr b="1" lang="en" sz="1400">
                <a:solidFill>
                  <a:schemeClr val="dk1"/>
                </a:solidFill>
              </a:rPr>
              <a:t>bits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bytes</a:t>
            </a:r>
            <a:r>
              <a:rPr lang="en" sz="1400">
                <a:solidFill>
                  <a:schemeClr val="dk1"/>
                </a:solidFill>
              </a:rPr>
              <a:t> are and why they matter.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Learn how computers save different types of data like </a:t>
            </a:r>
            <a:r>
              <a:rPr b="1" lang="en" sz="1400">
                <a:solidFill>
                  <a:schemeClr val="dk1"/>
                </a:solidFill>
              </a:rPr>
              <a:t>text, images, and sound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Learn how to convert numbers between </a:t>
            </a:r>
            <a:r>
              <a:rPr b="1" lang="en" sz="1400">
                <a:solidFill>
                  <a:schemeClr val="dk1"/>
                </a:solidFill>
              </a:rPr>
              <a:t>binary</a:t>
            </a:r>
            <a:r>
              <a:rPr lang="en" sz="1400">
                <a:solidFill>
                  <a:schemeClr val="dk1"/>
                </a:solidFill>
              </a:rPr>
              <a:t> (base 2) and </a:t>
            </a:r>
            <a:r>
              <a:rPr b="1" lang="en" sz="1400">
                <a:solidFill>
                  <a:schemeClr val="dk1"/>
                </a:solidFill>
              </a:rPr>
              <a:t>decimal</a:t>
            </a:r>
            <a:r>
              <a:rPr lang="en" sz="1400">
                <a:solidFill>
                  <a:schemeClr val="dk1"/>
                </a:solidFill>
              </a:rPr>
              <a:t> (base 10).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Know what </a:t>
            </a:r>
            <a:r>
              <a:rPr b="1" lang="en" sz="1400">
                <a:solidFill>
                  <a:schemeClr val="dk1"/>
                </a:solidFill>
              </a:rPr>
              <a:t>hexadecimal</a:t>
            </a:r>
            <a:r>
              <a:rPr lang="en" sz="1400">
                <a:solidFill>
                  <a:schemeClr val="dk1"/>
                </a:solidFill>
              </a:rPr>
              <a:t> is and how it's used in computers.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Digital Data ?</a:t>
            </a:r>
            <a:endParaRPr b="1"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Digital Data</a:t>
            </a:r>
            <a:r>
              <a:rPr lang="en" sz="1100">
                <a:solidFill>
                  <a:schemeClr val="dk1"/>
                </a:solidFill>
              </a:rPr>
              <a:t>: It’s information that computers can store and understand.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Computers use </a:t>
            </a:r>
            <a:r>
              <a:rPr b="1" lang="en" sz="1100">
                <a:solidFill>
                  <a:schemeClr val="dk1"/>
                </a:solidFill>
              </a:rPr>
              <a:t>0s and 1s</a:t>
            </a:r>
            <a:r>
              <a:rPr lang="en" sz="1100">
                <a:solidFill>
                  <a:schemeClr val="dk1"/>
                </a:solidFill>
              </a:rPr>
              <a:t> to save all kinds of data, like: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Text</a:t>
            </a:r>
            <a:r>
              <a:rPr lang="en" sz="1100">
                <a:solidFill>
                  <a:schemeClr val="dk1"/>
                </a:solidFill>
              </a:rPr>
              <a:t> (messages, documents).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Images</a:t>
            </a:r>
            <a:r>
              <a:rPr lang="en" sz="1100">
                <a:solidFill>
                  <a:schemeClr val="dk1"/>
                </a:solidFill>
              </a:rPr>
              <a:t> (photos, icons).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Audio</a:t>
            </a:r>
            <a:r>
              <a:rPr lang="en" sz="1100">
                <a:solidFill>
                  <a:schemeClr val="dk1"/>
                </a:solidFill>
              </a:rPr>
              <a:t> (music, recordings).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Video</a:t>
            </a:r>
            <a:r>
              <a:rPr lang="en" sz="1100">
                <a:solidFill>
                  <a:schemeClr val="dk1"/>
                </a:solidFill>
              </a:rPr>
              <a:t> (movies, YouTube videos).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Why do computers use 0s and 1s?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Because they are like tiny switches that are either </a:t>
            </a:r>
            <a:r>
              <a:rPr b="1" lang="en" sz="1100">
                <a:solidFill>
                  <a:schemeClr val="dk1"/>
                </a:solidFill>
              </a:rPr>
              <a:t>on</a:t>
            </a:r>
            <a:r>
              <a:rPr lang="en" sz="1100">
                <a:solidFill>
                  <a:schemeClr val="dk1"/>
                </a:solidFill>
              </a:rPr>
              <a:t> (1) or </a:t>
            </a:r>
            <a:r>
              <a:rPr b="1" lang="en" sz="1100">
                <a:solidFill>
                  <a:schemeClr val="dk1"/>
                </a:solidFill>
              </a:rPr>
              <a:t>off</a:t>
            </a:r>
            <a:r>
              <a:rPr lang="en" sz="1100">
                <a:solidFill>
                  <a:schemeClr val="dk1"/>
                </a:solidFill>
              </a:rPr>
              <a:t> (0).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Understanding Binary Numbers</a:t>
            </a:r>
            <a:endParaRPr b="1"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152475"/>
            <a:ext cx="617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Binary System</a:t>
            </a:r>
            <a:r>
              <a:rPr lang="en" sz="1100">
                <a:solidFill>
                  <a:schemeClr val="dk1"/>
                </a:solidFill>
              </a:rPr>
              <a:t>: A way to write numbers using only </a:t>
            </a:r>
            <a:r>
              <a:rPr b="1" lang="en" sz="1100">
                <a:solidFill>
                  <a:schemeClr val="dk1"/>
                </a:solidFill>
              </a:rPr>
              <a:t>0s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1s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Why Binary?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Computers use electronic circuits that are either </a:t>
            </a:r>
            <a:r>
              <a:rPr b="1" lang="en" sz="1100">
                <a:solidFill>
                  <a:schemeClr val="dk1"/>
                </a:solidFill>
              </a:rPr>
              <a:t>on (1)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b="1" lang="en" sz="1100">
                <a:solidFill>
                  <a:schemeClr val="dk1"/>
                </a:solidFill>
              </a:rPr>
              <a:t>off (0)</a:t>
            </a:r>
            <a:r>
              <a:rPr lang="en" sz="1100">
                <a:solidFill>
                  <a:schemeClr val="dk1"/>
                </a:solidFill>
              </a:rPr>
              <a:t>, so they store numbers this way.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How Binary Works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Just like in decimal (base 10) where each digit is worth </a:t>
            </a:r>
            <a:r>
              <a:rPr b="1" lang="en" sz="1100">
                <a:solidFill>
                  <a:schemeClr val="dk1"/>
                </a:solidFill>
              </a:rPr>
              <a:t>10 times</a:t>
            </a:r>
            <a:r>
              <a:rPr lang="en" sz="1100">
                <a:solidFill>
                  <a:schemeClr val="dk1"/>
                </a:solidFill>
              </a:rPr>
              <a:t> more than the one before, in binary, each digit is worth </a:t>
            </a:r>
            <a:r>
              <a:rPr b="1" lang="en" sz="1100">
                <a:solidFill>
                  <a:schemeClr val="dk1"/>
                </a:solidFill>
              </a:rPr>
              <a:t>2 times</a:t>
            </a:r>
            <a:r>
              <a:rPr lang="en" sz="1100">
                <a:solidFill>
                  <a:schemeClr val="dk1"/>
                </a:solidFill>
              </a:rPr>
              <a:t> more.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The binary number </a:t>
            </a:r>
            <a:r>
              <a:rPr b="1" lang="en" sz="1100">
                <a:solidFill>
                  <a:schemeClr val="dk1"/>
                </a:solidFill>
              </a:rPr>
              <a:t>1011</a:t>
            </a:r>
            <a:r>
              <a:rPr lang="en" sz="1100">
                <a:solidFill>
                  <a:schemeClr val="dk1"/>
                </a:solidFill>
              </a:rPr>
              <a:t> is the same as </a:t>
            </a:r>
            <a:r>
              <a:rPr b="1" lang="en" sz="1100">
                <a:solidFill>
                  <a:schemeClr val="dk1"/>
                </a:solidFill>
              </a:rPr>
              <a:t>11</a:t>
            </a:r>
            <a:r>
              <a:rPr lang="en" sz="1100">
                <a:solidFill>
                  <a:schemeClr val="dk1"/>
                </a:solidFill>
              </a:rPr>
              <a:t> in decimal.</a:t>
            </a:r>
            <a:endParaRPr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100" y="3651675"/>
            <a:ext cx="289844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8250" y="2893424"/>
            <a:ext cx="3055751" cy="206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152475"/>
            <a:ext cx="5146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The common method for converting a decimal number to binary involves repeatedly dividing the number by 2 and noting the remainder. Here's the process: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1. Divide the decimal number by 2.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2. Record the quotient to use for the next step.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3. Capture the remainder, which represents the binary digit.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4. Repeat the process until the quotient becomes 0.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5. </a:t>
            </a:r>
            <a:r>
              <a:rPr b="1" lang="en" sz="1500">
                <a:solidFill>
                  <a:schemeClr val="dk1"/>
                </a:solidFill>
              </a:rPr>
              <a:t>The remainders are to be read from bottom to top to obtain the binary equivalent.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500">
                <a:solidFill>
                  <a:schemeClr val="dk1"/>
                </a:solidFill>
              </a:rPr>
              <a:t>6. Eg: Binary of 49 is 110001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Converting Decimal to Binary</a:t>
            </a:r>
            <a:endParaRPr b="1"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8200" y="1152475"/>
            <a:ext cx="3693100" cy="25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Are Bits and Bytes ?</a:t>
            </a:r>
            <a:endParaRPr b="1"/>
          </a:p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311700" y="1152475"/>
            <a:ext cx="5673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Bit</a:t>
            </a:r>
            <a:r>
              <a:rPr lang="en" sz="1100">
                <a:solidFill>
                  <a:schemeClr val="dk1"/>
                </a:solidFill>
              </a:rPr>
              <a:t>: The smallest piece of information a computer can store, either </a:t>
            </a:r>
            <a:r>
              <a:rPr b="1" lang="en" sz="1100">
                <a:solidFill>
                  <a:schemeClr val="dk1"/>
                </a:solidFill>
              </a:rPr>
              <a:t>0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b="1" lang="en" sz="1100">
                <a:solidFill>
                  <a:schemeClr val="dk1"/>
                </a:solidFill>
              </a:rPr>
              <a:t>1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Byte</a:t>
            </a:r>
            <a:r>
              <a:rPr lang="en" sz="1100">
                <a:solidFill>
                  <a:schemeClr val="dk1"/>
                </a:solidFill>
              </a:rPr>
              <a:t>: A group of </a:t>
            </a:r>
            <a:r>
              <a:rPr b="1" lang="en" sz="1100">
                <a:solidFill>
                  <a:schemeClr val="dk1"/>
                </a:solidFill>
              </a:rPr>
              <a:t>8 bits</a:t>
            </a:r>
            <a:r>
              <a:rPr lang="en" sz="1100">
                <a:solidFill>
                  <a:schemeClr val="dk1"/>
                </a:solidFill>
              </a:rPr>
              <a:t>. One byte can represent </a:t>
            </a:r>
            <a:r>
              <a:rPr b="1" lang="en" sz="1100">
                <a:solidFill>
                  <a:schemeClr val="dk1"/>
                </a:solidFill>
              </a:rPr>
              <a:t>256 different values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Example: A single letter like 'A' is stored using </a:t>
            </a:r>
            <a:r>
              <a:rPr b="1" lang="en" sz="1100">
                <a:solidFill>
                  <a:schemeClr val="dk1"/>
                </a:solidFill>
              </a:rPr>
              <a:t>1 byte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Data Sizes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Kilobyte (KB)</a:t>
            </a:r>
            <a:r>
              <a:rPr lang="en" sz="1100">
                <a:solidFill>
                  <a:schemeClr val="dk1"/>
                </a:solidFill>
              </a:rPr>
              <a:t> = 1024 bytes (enough for a small text file).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Megabyte (MB)</a:t>
            </a:r>
            <a:r>
              <a:rPr lang="en" sz="1100">
                <a:solidFill>
                  <a:schemeClr val="dk1"/>
                </a:solidFill>
              </a:rPr>
              <a:t> = 1024 KB (enough for a song).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Gigabyte (GB)</a:t>
            </a:r>
            <a:r>
              <a:rPr lang="en" sz="1100">
                <a:solidFill>
                  <a:schemeClr val="dk1"/>
                </a:solidFill>
              </a:rPr>
              <a:t> = 1024 MB (enough for a movie).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1" name="Google Shape;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2922" y="2571750"/>
            <a:ext cx="4521078" cy="23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Hexadecimal ?</a:t>
            </a:r>
            <a:endParaRPr b="1"/>
          </a:p>
        </p:txBody>
      </p:sp>
      <p:sp>
        <p:nvSpPr>
          <p:cNvPr id="97" name="Google Shape;9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Hexadecimal</a:t>
            </a:r>
            <a:r>
              <a:rPr lang="en" sz="1100">
                <a:solidFill>
                  <a:schemeClr val="dk1"/>
                </a:solidFill>
              </a:rPr>
              <a:t> (or hex) is a </a:t>
            </a:r>
            <a:r>
              <a:rPr b="1" lang="en" sz="1100">
                <a:solidFill>
                  <a:schemeClr val="dk1"/>
                </a:solidFill>
              </a:rPr>
              <a:t>base-16</a:t>
            </a:r>
            <a:r>
              <a:rPr lang="en" sz="1100">
                <a:solidFill>
                  <a:schemeClr val="dk1"/>
                </a:solidFill>
              </a:rPr>
              <a:t> number system.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 uses </a:t>
            </a:r>
            <a:r>
              <a:rPr b="1" lang="en" sz="1100">
                <a:solidFill>
                  <a:schemeClr val="dk1"/>
                </a:solidFill>
              </a:rPr>
              <a:t>16 symbols</a:t>
            </a:r>
            <a:r>
              <a:rPr lang="en" sz="1100">
                <a:solidFill>
                  <a:schemeClr val="dk1"/>
                </a:solidFill>
              </a:rPr>
              <a:t>: 0-9 and A-F (where A = 10, B = 11, up to F = 15).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Why Hexadecimal?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It’s easier to read and write than long binary numbers.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Converting Binary to Hex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Break the binary number into groups of </a:t>
            </a:r>
            <a:r>
              <a:rPr b="1" lang="en" sz="1100">
                <a:solidFill>
                  <a:schemeClr val="dk1"/>
                </a:solidFill>
              </a:rPr>
              <a:t>4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</a:t>
            </a:r>
            <a:r>
              <a:rPr b="1" lang="en" sz="1100">
                <a:solidFill>
                  <a:schemeClr val="dk1"/>
                </a:solidFill>
              </a:rPr>
              <a:t>10101111</a:t>
            </a:r>
            <a:r>
              <a:rPr lang="en" sz="1100">
                <a:solidFill>
                  <a:schemeClr val="dk1"/>
                </a:solidFill>
              </a:rPr>
              <a:t> in binary is </a:t>
            </a:r>
            <a:r>
              <a:rPr b="1" lang="en" sz="1100">
                <a:solidFill>
                  <a:schemeClr val="dk1"/>
                </a:solidFill>
              </a:rPr>
              <a:t>AF</a:t>
            </a:r>
            <a:r>
              <a:rPr lang="en" sz="1100">
                <a:solidFill>
                  <a:schemeClr val="dk1"/>
                </a:solidFill>
              </a:rPr>
              <a:t> in hex.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Hex is used for: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Memory addresses</a:t>
            </a:r>
            <a:r>
              <a:rPr lang="en" sz="1100">
                <a:solidFill>
                  <a:schemeClr val="dk1"/>
                </a:solidFill>
              </a:rPr>
              <a:t> in computers.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Color codes</a:t>
            </a:r>
            <a:r>
              <a:rPr lang="en" sz="1100">
                <a:solidFill>
                  <a:schemeClr val="dk1"/>
                </a:solidFill>
              </a:rPr>
              <a:t> on websites (e.g., </a:t>
            </a:r>
            <a:r>
              <a:rPr b="1" lang="en" sz="1100">
                <a:solidFill>
                  <a:schemeClr val="dk1"/>
                </a:solidFill>
              </a:rPr>
              <a:t>#FF5733</a:t>
            </a:r>
            <a:r>
              <a:rPr lang="en" sz="1100">
                <a:solidFill>
                  <a:schemeClr val="dk1"/>
                </a:solidFill>
              </a:rPr>
              <a:t> for orange).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Different Data is Stored</a:t>
            </a:r>
            <a:endParaRPr b="1"/>
          </a:p>
        </p:txBody>
      </p: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Text</a:t>
            </a:r>
            <a:r>
              <a:rPr lang="en" sz="1100">
                <a:solidFill>
                  <a:schemeClr val="dk1"/>
                </a:solidFill>
              </a:rPr>
              <a:t>: Saved using codes like </a:t>
            </a:r>
            <a:r>
              <a:rPr b="1" lang="en" sz="1100">
                <a:solidFill>
                  <a:schemeClr val="dk1"/>
                </a:solidFill>
              </a:rPr>
              <a:t>ASCII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b="1" lang="en" sz="1100">
                <a:solidFill>
                  <a:schemeClr val="dk1"/>
                </a:solidFill>
              </a:rPr>
              <a:t>Unicode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Images</a:t>
            </a:r>
            <a:r>
              <a:rPr lang="en" sz="1100">
                <a:solidFill>
                  <a:schemeClr val="dk1"/>
                </a:solidFill>
              </a:rPr>
              <a:t>: Made of </a:t>
            </a:r>
            <a:r>
              <a:rPr b="1" lang="en" sz="1100">
                <a:solidFill>
                  <a:schemeClr val="dk1"/>
                </a:solidFill>
              </a:rPr>
              <a:t>pixels</a:t>
            </a:r>
            <a:r>
              <a:rPr lang="en" sz="1100">
                <a:solidFill>
                  <a:schemeClr val="dk1"/>
                </a:solidFill>
              </a:rPr>
              <a:t> with colors stored using </a:t>
            </a:r>
            <a:r>
              <a:rPr b="1" lang="en" sz="1100">
                <a:solidFill>
                  <a:schemeClr val="dk1"/>
                </a:solidFill>
              </a:rPr>
              <a:t>RGB</a:t>
            </a:r>
            <a:r>
              <a:rPr lang="en" sz="1100">
                <a:solidFill>
                  <a:schemeClr val="dk1"/>
                </a:solidFill>
              </a:rPr>
              <a:t> values.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Audio</a:t>
            </a:r>
            <a:r>
              <a:rPr lang="en" sz="1100">
                <a:solidFill>
                  <a:schemeClr val="dk1"/>
                </a:solidFill>
              </a:rPr>
              <a:t>: Sound waves are broken into </a:t>
            </a:r>
            <a:r>
              <a:rPr b="1" lang="en" sz="1100">
                <a:solidFill>
                  <a:schemeClr val="dk1"/>
                </a:solidFill>
              </a:rPr>
              <a:t>samples</a:t>
            </a:r>
            <a:r>
              <a:rPr lang="en" sz="1100">
                <a:solidFill>
                  <a:schemeClr val="dk1"/>
                </a:solidFill>
              </a:rPr>
              <a:t> and saved as numbers.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Video</a:t>
            </a:r>
            <a:r>
              <a:rPr lang="en" sz="1100">
                <a:solidFill>
                  <a:schemeClr val="dk1"/>
                </a:solidFill>
              </a:rPr>
              <a:t>: A series of images (frames) combined with audio.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How Do Computers Store Text ?</a:t>
            </a:r>
            <a:endParaRPr b="1"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311700" y="1152475"/>
            <a:ext cx="5854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Computers use codes to save text.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ASCII</a:t>
            </a:r>
            <a:r>
              <a:rPr lang="en" sz="1100">
                <a:solidFill>
                  <a:schemeClr val="dk1"/>
                </a:solidFill>
              </a:rPr>
              <a:t> (American Standard Code for Information Interchange):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Every character (letter, number, or symbol) has its own code.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Example: The letter 'A' is stored as </a:t>
            </a:r>
            <a:r>
              <a:rPr b="1" lang="en" sz="1100">
                <a:solidFill>
                  <a:schemeClr val="dk1"/>
                </a:solidFill>
              </a:rPr>
              <a:t>01000001</a:t>
            </a:r>
            <a:r>
              <a:rPr lang="en" sz="1100">
                <a:solidFill>
                  <a:schemeClr val="dk1"/>
                </a:solidFill>
              </a:rPr>
              <a:t> in binary.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Unicode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Used to save more characters from different languages, including emojis.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Example: The word "HELLO" is stored as: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H: </a:t>
            </a:r>
            <a:r>
              <a:rPr b="1" lang="en" sz="1100">
                <a:solidFill>
                  <a:schemeClr val="dk1"/>
                </a:solidFill>
              </a:rPr>
              <a:t>01001000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E: </a:t>
            </a:r>
            <a:r>
              <a:rPr b="1" lang="en" sz="1100">
                <a:solidFill>
                  <a:schemeClr val="dk1"/>
                </a:solidFill>
              </a:rPr>
              <a:t>01000101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L: </a:t>
            </a:r>
            <a:r>
              <a:rPr b="1" lang="en" sz="1100">
                <a:solidFill>
                  <a:schemeClr val="dk1"/>
                </a:solidFill>
              </a:rPr>
              <a:t>01001100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L: </a:t>
            </a:r>
            <a:r>
              <a:rPr b="1" lang="en" sz="1100">
                <a:solidFill>
                  <a:schemeClr val="dk1"/>
                </a:solidFill>
              </a:rPr>
              <a:t>01001100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O: </a:t>
            </a:r>
            <a:r>
              <a:rPr b="1" lang="en" sz="1100">
                <a:solidFill>
                  <a:schemeClr val="dk1"/>
                </a:solidFill>
              </a:rPr>
              <a:t>01001111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0450" y="894850"/>
            <a:ext cx="251184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