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0c0a4d1a5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0c0a4d1a5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0c0a4d1a5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0c0a4d1a5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0c0a4d1a5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0c0a4d1a5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0c0a4d1a5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0c0a4d1a5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0c02469a6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0c02469a6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c02469a6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c02469a6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0c02469a6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0c02469a6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0c0a4d1a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0c0a4d1a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0c0a4d1a5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0c0a4d1a5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0c0a4d1a5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0c0a4d1a5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0c0a4d1a5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0c0a4d1a5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0c0a4d1a5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0c0a4d1a5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3"/>
          <p:cNvPicPr preferRelativeResize="0"/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0" y="188750"/>
            <a:ext cx="9144000" cy="47502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Data (Part-2)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Data Representation and Compression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How Computers Store Images</a:t>
            </a:r>
            <a:endParaRPr b="1"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607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Bitmap Images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Each pixel in an image is stored as </a:t>
            </a:r>
            <a:r>
              <a:rPr b="1" lang="en" sz="1100">
                <a:solidFill>
                  <a:schemeClr val="dk1"/>
                </a:solidFill>
              </a:rPr>
              <a:t>bits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Example: In a </a:t>
            </a:r>
            <a:r>
              <a:rPr b="1" lang="en" sz="1100">
                <a:solidFill>
                  <a:schemeClr val="dk1"/>
                </a:solidFill>
              </a:rPr>
              <a:t>black-and-white</a:t>
            </a:r>
            <a:r>
              <a:rPr lang="en" sz="1100">
                <a:solidFill>
                  <a:schemeClr val="dk1"/>
                </a:solidFill>
              </a:rPr>
              <a:t> image, each pixel could be stored as either </a:t>
            </a:r>
            <a:r>
              <a:rPr b="1" lang="en" sz="1100">
                <a:solidFill>
                  <a:schemeClr val="dk1"/>
                </a:solidFill>
              </a:rPr>
              <a:t>0</a:t>
            </a:r>
            <a:r>
              <a:rPr lang="en" sz="1100">
                <a:solidFill>
                  <a:schemeClr val="dk1"/>
                </a:solidFill>
              </a:rPr>
              <a:t> (black) or </a:t>
            </a:r>
            <a:r>
              <a:rPr b="1" lang="en" sz="1100">
                <a:solidFill>
                  <a:schemeClr val="dk1"/>
                </a:solidFill>
              </a:rPr>
              <a:t>1</a:t>
            </a:r>
            <a:r>
              <a:rPr lang="en" sz="1100">
                <a:solidFill>
                  <a:schemeClr val="dk1"/>
                </a:solidFill>
              </a:rPr>
              <a:t> (white).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Compressed Images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Images like </a:t>
            </a:r>
            <a:r>
              <a:rPr b="1" lang="en" sz="1100">
                <a:solidFill>
                  <a:schemeClr val="dk1"/>
                </a:solidFill>
              </a:rPr>
              <a:t>JPEG</a:t>
            </a:r>
            <a:r>
              <a:rPr lang="en" sz="1100">
                <a:solidFill>
                  <a:schemeClr val="dk1"/>
                </a:solidFill>
              </a:rPr>
              <a:t> use fewer bits by removing less noticeable details.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 </a:t>
            </a:r>
            <a:r>
              <a:rPr b="1" lang="en" sz="1100">
                <a:solidFill>
                  <a:schemeClr val="dk1"/>
                </a:solidFill>
              </a:rPr>
              <a:t>10MB image</a:t>
            </a:r>
            <a:r>
              <a:rPr lang="en" sz="1100">
                <a:solidFill>
                  <a:schemeClr val="dk1"/>
                </a:solidFill>
              </a:rPr>
              <a:t> could be reduced to </a:t>
            </a:r>
            <a:r>
              <a:rPr b="1" lang="en" sz="1100">
                <a:solidFill>
                  <a:schemeClr val="dk1"/>
                </a:solidFill>
              </a:rPr>
              <a:t>1MB</a:t>
            </a:r>
            <a:r>
              <a:rPr lang="en" sz="1100">
                <a:solidFill>
                  <a:schemeClr val="dk1"/>
                </a:solidFill>
              </a:rPr>
              <a:t> using compression.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Types of Compression Algorithms</a:t>
            </a:r>
            <a:endParaRPr b="1"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621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Run-Length Encoding (RLE)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Used in </a:t>
            </a:r>
            <a:r>
              <a:rPr b="1" lang="en" sz="1100">
                <a:solidFill>
                  <a:schemeClr val="dk1"/>
                </a:solidFill>
              </a:rPr>
              <a:t>lossless compression</a:t>
            </a:r>
            <a:r>
              <a:rPr lang="en" sz="1100">
                <a:solidFill>
                  <a:schemeClr val="dk1"/>
                </a:solidFill>
              </a:rPr>
              <a:t> to shorten repeated data.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Huffman Coding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 method that assigns shorter codes to frequently used symbols, saving space.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JPEG Compression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Used for </a:t>
            </a:r>
            <a:r>
              <a:rPr b="1" lang="en" sz="1100">
                <a:solidFill>
                  <a:schemeClr val="dk1"/>
                </a:solidFill>
              </a:rPr>
              <a:t>images</a:t>
            </a:r>
            <a:r>
              <a:rPr lang="en" sz="1100">
                <a:solidFill>
                  <a:schemeClr val="dk1"/>
                </a:solidFill>
              </a:rPr>
              <a:t>, reduces the amount of fine detail while still looking good.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MP3 Compression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Used for </a:t>
            </a:r>
            <a:r>
              <a:rPr b="1" lang="en" sz="1100">
                <a:solidFill>
                  <a:schemeClr val="dk1"/>
                </a:solidFill>
              </a:rPr>
              <a:t>audio</a:t>
            </a:r>
            <a:r>
              <a:rPr lang="en" sz="1100">
                <a:solidFill>
                  <a:schemeClr val="dk1"/>
                </a:solidFill>
              </a:rPr>
              <a:t>, removes parts of the sound that we can’t hear.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Activity: Compress Your Own Files !</a:t>
            </a:r>
            <a:endParaRPr b="1"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Take a large image</a:t>
            </a:r>
            <a:r>
              <a:rPr lang="en" sz="1300">
                <a:solidFill>
                  <a:schemeClr val="dk1"/>
                </a:solidFill>
              </a:rPr>
              <a:t> file from your computer.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Compress it using a ZIP tool</a:t>
            </a:r>
            <a:r>
              <a:rPr lang="en" sz="1300">
                <a:solidFill>
                  <a:schemeClr val="dk1"/>
                </a:solidFill>
              </a:rPr>
              <a:t> (lossless compression).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Compress it using a JPEG converter</a:t>
            </a:r>
            <a:r>
              <a:rPr lang="en" sz="1300">
                <a:solidFill>
                  <a:schemeClr val="dk1"/>
                </a:solidFill>
              </a:rPr>
              <a:t> (lossy compression).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Compare the original and compressed files</a:t>
            </a:r>
            <a:r>
              <a:rPr lang="en" sz="1300">
                <a:solidFill>
                  <a:schemeClr val="dk1"/>
                </a:solidFill>
              </a:rPr>
              <a:t>: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What happened to the </a:t>
            </a:r>
            <a:r>
              <a:rPr b="1" lang="en" sz="1300">
                <a:solidFill>
                  <a:schemeClr val="dk1"/>
                </a:solidFill>
              </a:rPr>
              <a:t>file size</a:t>
            </a:r>
            <a:r>
              <a:rPr lang="en" sz="1300">
                <a:solidFill>
                  <a:schemeClr val="dk1"/>
                </a:solidFill>
              </a:rPr>
              <a:t>?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Did you notice any change in </a:t>
            </a:r>
            <a:r>
              <a:rPr b="1" lang="en" sz="1300">
                <a:solidFill>
                  <a:schemeClr val="dk1"/>
                </a:solidFill>
              </a:rPr>
              <a:t>quality</a:t>
            </a:r>
            <a:r>
              <a:rPr lang="en" sz="1300">
                <a:solidFill>
                  <a:schemeClr val="dk1"/>
                </a:solidFill>
              </a:rPr>
              <a:t>?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9800" y="1708200"/>
            <a:ext cx="3904200" cy="32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Key Takeaways</a:t>
            </a:r>
            <a:endParaRPr b="1"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Bits</a:t>
            </a:r>
            <a:r>
              <a:rPr lang="en" sz="1400">
                <a:solidFill>
                  <a:schemeClr val="dk1"/>
                </a:solidFill>
              </a:rPr>
              <a:t> control how data is stored and represented.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Data compression</a:t>
            </a:r>
            <a:r>
              <a:rPr lang="en" sz="1400">
                <a:solidFill>
                  <a:schemeClr val="dk1"/>
                </a:solidFill>
              </a:rPr>
              <a:t> helps save space and make file transfers faster.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Lossless</a:t>
            </a:r>
            <a:r>
              <a:rPr lang="en" sz="1400">
                <a:solidFill>
                  <a:schemeClr val="dk1"/>
                </a:solidFill>
              </a:rPr>
              <a:t> vs. </a:t>
            </a:r>
            <a:r>
              <a:rPr b="1" lang="en" sz="1400">
                <a:solidFill>
                  <a:schemeClr val="dk1"/>
                </a:solidFill>
              </a:rPr>
              <a:t>Lossy</a:t>
            </a:r>
            <a:r>
              <a:rPr lang="en" sz="1400">
                <a:solidFill>
                  <a:schemeClr val="dk1"/>
                </a:solidFill>
              </a:rPr>
              <a:t>: Choose based on whether you need the original quality.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Compression is a balance between </a:t>
            </a:r>
            <a:r>
              <a:rPr b="1" lang="en" sz="1400">
                <a:solidFill>
                  <a:schemeClr val="dk1"/>
                </a:solidFill>
              </a:rPr>
              <a:t>file size</a:t>
            </a:r>
            <a:r>
              <a:rPr lang="en" sz="1400">
                <a:solidFill>
                  <a:schemeClr val="dk1"/>
                </a:solidFill>
              </a:rPr>
              <a:t> and </a:t>
            </a:r>
            <a:r>
              <a:rPr b="1" lang="en" sz="1400">
                <a:solidFill>
                  <a:schemeClr val="dk1"/>
                </a:solidFill>
              </a:rPr>
              <a:t>quality</a:t>
            </a:r>
            <a:r>
              <a:rPr lang="en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4415" y="2571750"/>
            <a:ext cx="3389585" cy="239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Learning Outcomes</a:t>
            </a:r>
            <a:endParaRPr b="1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By the end of this lesson, you will: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Understand the </a:t>
            </a:r>
            <a:r>
              <a:rPr b="1" lang="en" sz="1300">
                <a:solidFill>
                  <a:schemeClr val="dk1"/>
                </a:solidFill>
              </a:rPr>
              <a:t>impact</a:t>
            </a:r>
            <a:r>
              <a:rPr lang="en" sz="1300">
                <a:solidFill>
                  <a:schemeClr val="dk1"/>
                </a:solidFill>
              </a:rPr>
              <a:t> of using </a:t>
            </a:r>
            <a:r>
              <a:rPr b="1" lang="en" sz="1300">
                <a:solidFill>
                  <a:schemeClr val="dk1"/>
                </a:solidFill>
              </a:rPr>
              <a:t>bits</a:t>
            </a:r>
            <a:r>
              <a:rPr lang="en" sz="1300">
                <a:solidFill>
                  <a:schemeClr val="dk1"/>
                </a:solidFill>
              </a:rPr>
              <a:t> to store data.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Learn how </a:t>
            </a:r>
            <a:r>
              <a:rPr b="1" lang="en" sz="1300">
                <a:solidFill>
                  <a:schemeClr val="dk1"/>
                </a:solidFill>
              </a:rPr>
              <a:t>different types of data</a:t>
            </a:r>
            <a:r>
              <a:rPr lang="en" sz="1300">
                <a:solidFill>
                  <a:schemeClr val="dk1"/>
                </a:solidFill>
              </a:rPr>
              <a:t> (text, images, videos) are stored using bits.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Discover what </a:t>
            </a:r>
            <a:r>
              <a:rPr b="1" lang="en" sz="1300">
                <a:solidFill>
                  <a:schemeClr val="dk1"/>
                </a:solidFill>
              </a:rPr>
              <a:t>data compression</a:t>
            </a:r>
            <a:r>
              <a:rPr lang="en" sz="1300">
                <a:solidFill>
                  <a:schemeClr val="dk1"/>
                </a:solidFill>
              </a:rPr>
              <a:t> is and why it’s important.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Explore different </a:t>
            </a:r>
            <a:r>
              <a:rPr b="1" lang="en" sz="1300">
                <a:solidFill>
                  <a:schemeClr val="dk1"/>
                </a:solidFill>
              </a:rPr>
              <a:t>data compression algorithms</a:t>
            </a:r>
            <a:r>
              <a:rPr lang="en" sz="1300">
                <a:solidFill>
                  <a:schemeClr val="dk1"/>
                </a:solidFill>
              </a:rPr>
              <a:t> and how they work.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Learn to choose the </a:t>
            </a:r>
            <a:r>
              <a:rPr b="1" lang="en" sz="1300">
                <a:solidFill>
                  <a:schemeClr val="dk1"/>
                </a:solidFill>
              </a:rPr>
              <a:t>best compression method</a:t>
            </a:r>
            <a:r>
              <a:rPr lang="en" sz="1300">
                <a:solidFill>
                  <a:schemeClr val="dk1"/>
                </a:solidFill>
              </a:rPr>
              <a:t> for different files.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How Using Bits Affects Data Storage</a:t>
            </a:r>
            <a:endParaRPr b="1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603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What are Bits?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 </a:t>
            </a:r>
            <a:r>
              <a:rPr b="1" lang="en" sz="1100">
                <a:solidFill>
                  <a:schemeClr val="dk1"/>
                </a:solidFill>
              </a:rPr>
              <a:t>bit</a:t>
            </a:r>
            <a:r>
              <a:rPr lang="en" sz="1100">
                <a:solidFill>
                  <a:schemeClr val="dk1"/>
                </a:solidFill>
              </a:rPr>
              <a:t> is the smallest piece of data, either a </a:t>
            </a:r>
            <a:r>
              <a:rPr b="1" lang="en" sz="1100">
                <a:solidFill>
                  <a:schemeClr val="dk1"/>
                </a:solidFill>
              </a:rPr>
              <a:t>0</a:t>
            </a:r>
            <a:r>
              <a:rPr lang="en" sz="1100">
                <a:solidFill>
                  <a:schemeClr val="dk1"/>
                </a:solidFill>
              </a:rPr>
              <a:t> or a </a:t>
            </a:r>
            <a:r>
              <a:rPr b="1" lang="en" sz="1100">
                <a:solidFill>
                  <a:schemeClr val="dk1"/>
                </a:solidFill>
              </a:rPr>
              <a:t>1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Groups of bits can represent any type of information, like </a:t>
            </a:r>
            <a:r>
              <a:rPr b="1" lang="en" sz="1100">
                <a:solidFill>
                  <a:schemeClr val="dk1"/>
                </a:solidFill>
              </a:rPr>
              <a:t>letters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b="1" lang="en" sz="1100">
                <a:solidFill>
                  <a:schemeClr val="dk1"/>
                </a:solidFill>
              </a:rPr>
              <a:t>images</a:t>
            </a:r>
            <a:r>
              <a:rPr lang="en" sz="1100">
                <a:solidFill>
                  <a:schemeClr val="dk1"/>
                </a:solidFill>
              </a:rPr>
              <a:t>, or </a:t>
            </a:r>
            <a:r>
              <a:rPr b="1" lang="en" sz="1100">
                <a:solidFill>
                  <a:schemeClr val="dk1"/>
                </a:solidFill>
              </a:rPr>
              <a:t>videos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Why does this matter?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Everything we see on a computer screen is represented in </a:t>
            </a:r>
            <a:r>
              <a:rPr b="1" lang="en" sz="1100">
                <a:solidFill>
                  <a:schemeClr val="dk1"/>
                </a:solidFill>
              </a:rPr>
              <a:t>bits</a:t>
            </a:r>
            <a:r>
              <a:rPr lang="en" sz="1100">
                <a:solidFill>
                  <a:schemeClr val="dk1"/>
                </a:solidFill>
              </a:rPr>
              <a:t>. The more detailed the file, the </a:t>
            </a:r>
            <a:r>
              <a:rPr b="1" lang="en" sz="1100">
                <a:solidFill>
                  <a:schemeClr val="dk1"/>
                </a:solidFill>
              </a:rPr>
              <a:t>more bits</a:t>
            </a:r>
            <a:r>
              <a:rPr lang="en" sz="1100">
                <a:solidFill>
                  <a:schemeClr val="dk1"/>
                </a:solidFill>
              </a:rPr>
              <a:t> are needed.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File Size and Storage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Larger files require </a:t>
            </a:r>
            <a:r>
              <a:rPr b="1" lang="en" sz="1100">
                <a:solidFill>
                  <a:schemeClr val="dk1"/>
                </a:solidFill>
              </a:rPr>
              <a:t>more storage space</a:t>
            </a:r>
            <a:r>
              <a:rPr lang="en" sz="1100">
                <a:solidFill>
                  <a:schemeClr val="dk1"/>
                </a:solidFill>
              </a:rPr>
              <a:t> because they contain more bits.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Example: A high-quality photo could have millions of bits!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9200" y="1091475"/>
            <a:ext cx="2280000" cy="3339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Different Types of Digital Data</a:t>
            </a:r>
            <a:endParaRPr b="1"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613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Text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Stored using a code like </a:t>
            </a:r>
            <a:r>
              <a:rPr b="1" lang="en" sz="1100">
                <a:solidFill>
                  <a:schemeClr val="dk1"/>
                </a:solidFill>
              </a:rPr>
              <a:t>ASCII</a:t>
            </a:r>
            <a:r>
              <a:rPr lang="en" sz="1100">
                <a:solidFill>
                  <a:schemeClr val="dk1"/>
                </a:solidFill>
              </a:rPr>
              <a:t> (where each character is represented by </a:t>
            </a:r>
            <a:r>
              <a:rPr b="1" lang="en" sz="1100">
                <a:solidFill>
                  <a:schemeClr val="dk1"/>
                </a:solidFill>
              </a:rPr>
              <a:t>8 bits</a:t>
            </a:r>
            <a:r>
              <a:rPr lang="en" sz="1100">
                <a:solidFill>
                  <a:schemeClr val="dk1"/>
                </a:solidFill>
              </a:rPr>
              <a:t>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Example: </a:t>
            </a:r>
            <a:r>
              <a:rPr b="1" lang="en" sz="1100">
                <a:solidFill>
                  <a:schemeClr val="dk1"/>
                </a:solidFill>
              </a:rPr>
              <a:t>"A"</a:t>
            </a:r>
            <a:r>
              <a:rPr lang="en" sz="1100">
                <a:solidFill>
                  <a:schemeClr val="dk1"/>
                </a:solidFill>
              </a:rPr>
              <a:t> is </a:t>
            </a:r>
            <a:r>
              <a:rPr b="1" lang="en" sz="1100">
                <a:solidFill>
                  <a:schemeClr val="dk1"/>
                </a:solidFill>
              </a:rPr>
              <a:t>01000001</a:t>
            </a:r>
            <a:r>
              <a:rPr lang="en" sz="1100">
                <a:solidFill>
                  <a:schemeClr val="dk1"/>
                </a:solidFill>
              </a:rPr>
              <a:t> in binary.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Images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Each </a:t>
            </a:r>
            <a:r>
              <a:rPr b="1" lang="en" sz="1100">
                <a:solidFill>
                  <a:schemeClr val="dk1"/>
                </a:solidFill>
              </a:rPr>
              <a:t>pixel</a:t>
            </a:r>
            <a:r>
              <a:rPr lang="en" sz="1100">
                <a:solidFill>
                  <a:schemeClr val="dk1"/>
                </a:solidFill>
              </a:rPr>
              <a:t> in an image is stored as bits. More pixels = more bits.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Example: </a:t>
            </a:r>
            <a:r>
              <a:rPr b="1" lang="en" sz="1100">
                <a:solidFill>
                  <a:schemeClr val="dk1"/>
                </a:solidFill>
              </a:rPr>
              <a:t>RGB images</a:t>
            </a:r>
            <a:r>
              <a:rPr lang="en" sz="1100">
                <a:solidFill>
                  <a:schemeClr val="dk1"/>
                </a:solidFill>
              </a:rPr>
              <a:t> store each pixel using </a:t>
            </a:r>
            <a:r>
              <a:rPr b="1" lang="en" sz="1100">
                <a:solidFill>
                  <a:schemeClr val="dk1"/>
                </a:solidFill>
              </a:rPr>
              <a:t>24 bits</a:t>
            </a:r>
            <a:r>
              <a:rPr lang="en" sz="1100">
                <a:solidFill>
                  <a:schemeClr val="dk1"/>
                </a:solidFill>
              </a:rPr>
              <a:t> (8 bits each for red, green, and blue).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Videos and Sound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Videos are made up of many </a:t>
            </a:r>
            <a:r>
              <a:rPr b="1" lang="en" sz="1100">
                <a:solidFill>
                  <a:schemeClr val="dk1"/>
                </a:solidFill>
              </a:rPr>
              <a:t>images</a:t>
            </a:r>
            <a:r>
              <a:rPr lang="en" sz="1100">
                <a:solidFill>
                  <a:schemeClr val="dk1"/>
                </a:solidFill>
              </a:rPr>
              <a:t> (called frames), and sound is broken into </a:t>
            </a:r>
            <a:r>
              <a:rPr b="1" lang="en" sz="1100">
                <a:solidFill>
                  <a:schemeClr val="dk1"/>
                </a:solidFill>
              </a:rPr>
              <a:t>samples</a:t>
            </a:r>
            <a:r>
              <a:rPr lang="en" sz="1100">
                <a:solidFill>
                  <a:schemeClr val="dk1"/>
                </a:solidFill>
              </a:rPr>
              <a:t>. Both use lots of bits to store.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0125" y="3311025"/>
            <a:ext cx="3298825" cy="152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Why Big Files Are a Problem</a:t>
            </a:r>
            <a:endParaRPr b="1"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638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Storage Space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Computers, phones, and other devices have limited space. Big files take up more room, leaving less for other things.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Speed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Large files take longer to upload, download, and send across the internet.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Processing Power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Big files also take more power and memory for your computer to process and display, slowing things down.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is Data Compression ?</a:t>
            </a:r>
            <a:endParaRPr b="1"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3000" y="2665500"/>
            <a:ext cx="3411000" cy="22290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633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Data Compression</a:t>
            </a:r>
            <a:r>
              <a:rPr lang="en" sz="1100">
                <a:solidFill>
                  <a:schemeClr val="dk1"/>
                </a:solidFill>
              </a:rPr>
              <a:t>: A way to reduce file size by using </a:t>
            </a:r>
            <a:r>
              <a:rPr b="1" lang="en" sz="1100">
                <a:solidFill>
                  <a:schemeClr val="dk1"/>
                </a:solidFill>
              </a:rPr>
              <a:t>fewer bits</a:t>
            </a:r>
            <a:r>
              <a:rPr lang="en" sz="1100">
                <a:solidFill>
                  <a:schemeClr val="dk1"/>
                </a:solidFill>
              </a:rPr>
              <a:t> to represent the same information.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Why is this important?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Saves space</a:t>
            </a:r>
            <a:r>
              <a:rPr lang="en" sz="1100">
                <a:solidFill>
                  <a:schemeClr val="dk1"/>
                </a:solidFill>
              </a:rPr>
              <a:t>: Compressed files use less storage.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Faster</a:t>
            </a:r>
            <a:r>
              <a:rPr lang="en" sz="1100">
                <a:solidFill>
                  <a:schemeClr val="dk1"/>
                </a:solidFill>
              </a:rPr>
              <a:t>: Compressed files upload, download, and transfer faster.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Types of Compression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Lossless Compression</a:t>
            </a:r>
            <a:r>
              <a:rPr lang="en" sz="1100">
                <a:solidFill>
                  <a:schemeClr val="dk1"/>
                </a:solidFill>
              </a:rPr>
              <a:t>: Reduces file size without losing any data.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Lossy Compression</a:t>
            </a:r>
            <a:r>
              <a:rPr lang="en" sz="1100">
                <a:solidFill>
                  <a:schemeClr val="dk1"/>
                </a:solidFill>
              </a:rPr>
              <a:t>: Reduces file size by removing some less important data.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Lossless Compression Explained</a:t>
            </a:r>
            <a:endParaRPr b="1"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653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Lossless Compression</a:t>
            </a:r>
            <a:r>
              <a:rPr lang="en" sz="1100">
                <a:solidFill>
                  <a:schemeClr val="dk1"/>
                </a:solidFill>
              </a:rPr>
              <a:t>: Compresses data without losing any information. Great for </a:t>
            </a:r>
            <a:r>
              <a:rPr b="1" lang="en" sz="1100">
                <a:solidFill>
                  <a:schemeClr val="dk1"/>
                </a:solidFill>
              </a:rPr>
              <a:t>text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b="1" lang="en" sz="1100">
                <a:solidFill>
                  <a:schemeClr val="dk1"/>
                </a:solidFill>
              </a:rPr>
              <a:t>documents</a:t>
            </a:r>
            <a:r>
              <a:rPr lang="en" sz="1100">
                <a:solidFill>
                  <a:schemeClr val="dk1"/>
                </a:solidFill>
              </a:rPr>
              <a:t>, and </a:t>
            </a:r>
            <a:r>
              <a:rPr b="1" lang="en" sz="1100">
                <a:solidFill>
                  <a:schemeClr val="dk1"/>
                </a:solidFill>
              </a:rPr>
              <a:t>PNG images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Example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The text </a:t>
            </a:r>
            <a:r>
              <a:rPr b="1" lang="en" sz="1100">
                <a:solidFill>
                  <a:schemeClr val="dk1"/>
                </a:solidFill>
              </a:rPr>
              <a:t>"AAA BBB CCC"</a:t>
            </a:r>
            <a:r>
              <a:rPr lang="en" sz="1100">
                <a:solidFill>
                  <a:schemeClr val="dk1"/>
                </a:solidFill>
              </a:rPr>
              <a:t> can be compressed to </a:t>
            </a:r>
            <a:r>
              <a:rPr b="1" lang="en" sz="1100">
                <a:solidFill>
                  <a:schemeClr val="dk1"/>
                </a:solidFill>
              </a:rPr>
              <a:t>"A3 B3 C3"</a:t>
            </a:r>
            <a:r>
              <a:rPr lang="en" sz="1100">
                <a:solidFill>
                  <a:schemeClr val="dk1"/>
                </a:solidFill>
              </a:rPr>
              <a:t> (3 As, 3 Bs, 3 Cs). When uncompressed, you get the </a:t>
            </a:r>
            <a:r>
              <a:rPr b="1" lang="en" sz="1100">
                <a:solidFill>
                  <a:schemeClr val="dk1"/>
                </a:solidFill>
              </a:rPr>
              <a:t>exact same data</a:t>
            </a:r>
            <a:r>
              <a:rPr lang="en" sz="1100">
                <a:solidFill>
                  <a:schemeClr val="dk1"/>
                </a:solidFill>
              </a:rPr>
              <a:t> back.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When to use lossless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When it’s important to keep </a:t>
            </a:r>
            <a:r>
              <a:rPr b="1" lang="en" sz="1100">
                <a:solidFill>
                  <a:schemeClr val="dk1"/>
                </a:solidFill>
              </a:rPr>
              <a:t>original quality</a:t>
            </a:r>
            <a:r>
              <a:rPr lang="en" sz="1100">
                <a:solidFill>
                  <a:schemeClr val="dk1"/>
                </a:solidFill>
              </a:rPr>
              <a:t>. For example, for </a:t>
            </a:r>
            <a:r>
              <a:rPr b="1" lang="en" sz="1100">
                <a:solidFill>
                  <a:schemeClr val="dk1"/>
                </a:solidFill>
              </a:rPr>
              <a:t>documents</a:t>
            </a:r>
            <a:r>
              <a:rPr lang="en" sz="1100">
                <a:solidFill>
                  <a:schemeClr val="dk1"/>
                </a:solidFill>
              </a:rPr>
              <a:t> or </a:t>
            </a:r>
            <a:r>
              <a:rPr b="1" lang="en" sz="1100">
                <a:solidFill>
                  <a:schemeClr val="dk1"/>
                </a:solidFill>
              </a:rPr>
              <a:t>high-quality images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7250" y="3093050"/>
            <a:ext cx="3602275" cy="15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Lossy Compression Explained</a:t>
            </a:r>
            <a:endParaRPr b="1"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626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Lossy Compression</a:t>
            </a:r>
            <a:r>
              <a:rPr lang="en" sz="1100">
                <a:solidFill>
                  <a:schemeClr val="dk1"/>
                </a:solidFill>
              </a:rPr>
              <a:t>: Compresses data by </a:t>
            </a:r>
            <a:r>
              <a:rPr b="1" lang="en" sz="1100">
                <a:solidFill>
                  <a:schemeClr val="dk1"/>
                </a:solidFill>
              </a:rPr>
              <a:t>removing parts</a:t>
            </a:r>
            <a:r>
              <a:rPr lang="en" sz="1100">
                <a:solidFill>
                  <a:schemeClr val="dk1"/>
                </a:solidFill>
              </a:rPr>
              <a:t> that are less important and can’t be restored perfectly. Ideal for </a:t>
            </a:r>
            <a:r>
              <a:rPr b="1" lang="en" sz="1100">
                <a:solidFill>
                  <a:schemeClr val="dk1"/>
                </a:solidFill>
              </a:rPr>
              <a:t>photos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b="1" lang="en" sz="1100">
                <a:solidFill>
                  <a:schemeClr val="dk1"/>
                </a:solidFill>
              </a:rPr>
              <a:t>videos</a:t>
            </a:r>
            <a:r>
              <a:rPr lang="en" sz="1100">
                <a:solidFill>
                  <a:schemeClr val="dk1"/>
                </a:solidFill>
              </a:rPr>
              <a:t>, and </a:t>
            </a:r>
            <a:r>
              <a:rPr b="1" lang="en" sz="1100">
                <a:solidFill>
                  <a:schemeClr val="dk1"/>
                </a:solidFill>
              </a:rPr>
              <a:t>audio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Example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 </a:t>
            </a:r>
            <a:r>
              <a:rPr b="1" lang="en" sz="1100">
                <a:solidFill>
                  <a:schemeClr val="dk1"/>
                </a:solidFill>
              </a:rPr>
              <a:t>JPEG</a:t>
            </a:r>
            <a:r>
              <a:rPr lang="en" sz="1100">
                <a:solidFill>
                  <a:schemeClr val="dk1"/>
                </a:solidFill>
              </a:rPr>
              <a:t> image removes fine details that most people won’t notice, reducing the file size significantly.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MP3 audio</a:t>
            </a:r>
            <a:r>
              <a:rPr lang="en" sz="1100">
                <a:solidFill>
                  <a:schemeClr val="dk1"/>
                </a:solidFill>
              </a:rPr>
              <a:t> removes sounds we can’t hear, making the file smaller.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When to use lossy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When </a:t>
            </a:r>
            <a:r>
              <a:rPr b="1" lang="en" sz="1100">
                <a:solidFill>
                  <a:schemeClr val="dk1"/>
                </a:solidFill>
              </a:rPr>
              <a:t>small file size</a:t>
            </a:r>
            <a:r>
              <a:rPr lang="en" sz="1100">
                <a:solidFill>
                  <a:schemeClr val="dk1"/>
                </a:solidFill>
              </a:rPr>
              <a:t> is more important than perfect quality, like </a:t>
            </a:r>
            <a:r>
              <a:rPr b="1" lang="en" sz="1100">
                <a:solidFill>
                  <a:schemeClr val="dk1"/>
                </a:solidFill>
              </a:rPr>
              <a:t>streaming music</a:t>
            </a:r>
            <a:r>
              <a:rPr lang="en" sz="1100">
                <a:solidFill>
                  <a:schemeClr val="dk1"/>
                </a:solidFill>
              </a:rPr>
              <a:t> or </a:t>
            </a:r>
            <a:r>
              <a:rPr b="1" lang="en" sz="1100">
                <a:solidFill>
                  <a:schemeClr val="dk1"/>
                </a:solidFill>
              </a:rPr>
              <a:t>sharing photos online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7950" y="3271700"/>
            <a:ext cx="2812126" cy="158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Lossless vs. Lossy Compression</a:t>
            </a:r>
            <a:endParaRPr b="1"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82452"/>
            <a:ext cx="9144002" cy="331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