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hv7xtgiHKq+wCAPxzYPcFC0wC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://www.example.com" TargetMode="External"/><Relationship Id="rId5" Type="http://schemas.openxmlformats.org/officeDocument/2006/relationships/hyperlink" Target="http://www.examp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375" y="2461225"/>
            <a:ext cx="2495625" cy="24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Internet &amp; The Network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540"/>
              <a:t>Introduction to Networking</a:t>
            </a:r>
            <a:endParaRPr sz="25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5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540"/>
              <a:t>Part -1 </a:t>
            </a:r>
            <a:endParaRPr sz="25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Internet is a massive global network that connects smaller networks.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Networks can be wired or wireless and use routers, switches, and modems to communicate.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Communication happens using protocols like TCP/IP and involves sending data in packets.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Part 2, we'll dive deeper into how the Internet connects millions of networks together.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645" y="2537695"/>
            <a:ext cx="4801351" cy="2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25">
                <a:solidFill>
                  <a:schemeClr val="dk1"/>
                </a:solidFill>
              </a:rPr>
              <a:t>What is the primary function of the Internet?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25">
                <a:solidFill>
                  <a:schemeClr val="dk1"/>
                </a:solidFill>
              </a:rPr>
              <a:t>A) To create standalone networks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25">
                <a:solidFill>
                  <a:schemeClr val="dk1"/>
                </a:solidFill>
              </a:rPr>
              <a:t>B) To function as a global network connecting millions of private, public, academic, business, and government networks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25">
                <a:solidFill>
                  <a:schemeClr val="dk1"/>
                </a:solidFill>
              </a:rPr>
              <a:t>C) To serve as a database for storing personal information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825">
                <a:solidFill>
                  <a:schemeClr val="dk1"/>
                </a:solidFill>
              </a:rPr>
              <a:t>D) To operate as a local network within homes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type of network is typically used within a single building or campus?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LAN (Local Area Network)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WAN (Wide Area Network)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MAN (Metropolitan Area Network)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GAN (Global Area Network)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device is primarily responsible for directing data packets between networks?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Router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Switch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Modem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 IP addresses function in a network?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They serve as unique identifiers allowing devices to locate and communicate with each 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They encrypt data for secure transmission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They provide a physical connection between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They store data packets temporarily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data packets in network communication?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To contain compressed data for storage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To carry data in a structured format across the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To provide antivirus protection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To serve as backup copies of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Answers</a:t>
            </a:r>
            <a:endParaRPr b="1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1152475"/>
            <a:ext cx="703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To function as a global network connecting millions of private, public, academic, business, and government networks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LAN (Local Area Network)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Router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They serve as unique identifiers allowing devices to locate and communicate with each other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To carry data in a structured format across the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the basic concept of the Internet and how it functions as a global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what a computer network is and why it’s essential for communication.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different types of networks such as LAN, WAN, and MAN.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the roles of routers, switches, and modems in network communication.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how IP addresses help devices locate each other on a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Grasp the concept of data packets and how they move across networks.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the Internet ?</a:t>
            </a:r>
            <a:endParaRPr b="1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4834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b="1" lang="en" sz="1625">
                <a:solidFill>
                  <a:schemeClr val="dk1"/>
                </a:solidFill>
              </a:rPr>
              <a:t>The Internet is a global network of computers connected together to share information and resources.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t/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t/>
            </a:r>
            <a:endParaRPr b="1" sz="1625">
              <a:solidFill>
                <a:schemeClr val="dk1"/>
              </a:solidFill>
            </a:endParaRPr>
          </a:p>
          <a:p>
            <a:pPr indent="-3037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25">
                <a:solidFill>
                  <a:schemeClr val="dk1"/>
                </a:solidFill>
              </a:rPr>
              <a:t>How it Works</a:t>
            </a:r>
            <a:r>
              <a:rPr lang="en" sz="1525">
                <a:solidFill>
                  <a:schemeClr val="dk1"/>
                </a:solidFill>
              </a:rPr>
              <a:t>: It uses a set of rules or protocols (called </a:t>
            </a:r>
            <a:r>
              <a:rPr b="1" lang="en" sz="1525">
                <a:solidFill>
                  <a:schemeClr val="dk1"/>
                </a:solidFill>
              </a:rPr>
              <a:t>TCP/IP</a:t>
            </a:r>
            <a:r>
              <a:rPr lang="en" sz="1525">
                <a:solidFill>
                  <a:schemeClr val="dk1"/>
                </a:solidFill>
              </a:rPr>
              <a:t>) to ensure that different devices can communicate, regardless of their location.</a:t>
            </a:r>
            <a:endParaRPr sz="1525">
              <a:solidFill>
                <a:schemeClr val="dk1"/>
              </a:solidFill>
            </a:endParaRPr>
          </a:p>
          <a:p>
            <a:pPr indent="-3037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25">
                <a:solidFill>
                  <a:schemeClr val="dk1"/>
                </a:solidFill>
              </a:rPr>
              <a:t>Key Idea</a:t>
            </a:r>
            <a:r>
              <a:rPr lang="en" sz="1525">
                <a:solidFill>
                  <a:schemeClr val="dk1"/>
                </a:solidFill>
              </a:rPr>
              <a:t>: The Internet is often referred to as a "network of networks" because it connects many smaller networks (e.g., home networks, business networks, etc.).</a:t>
            </a:r>
            <a:endParaRPr sz="15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Fact</a:t>
            </a:r>
            <a:r>
              <a:rPr lang="en" sz="1700">
                <a:solidFill>
                  <a:schemeClr val="dk1"/>
                </a:solidFill>
              </a:rPr>
              <a:t>: The Internet started in the 1960s as a U.S. military project called ARPANET.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750" y="1299275"/>
            <a:ext cx="3721250" cy="26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a Network ?</a:t>
            </a:r>
            <a:endParaRPr b="1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300" y="1220975"/>
            <a:ext cx="3833701" cy="29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499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A network is a group of two or more computers or devices connected to share resources (like data or printers) and communicate.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Common Devices in Networks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Computers</a:t>
            </a:r>
            <a:r>
              <a:rPr lang="en" sz="1300">
                <a:solidFill>
                  <a:schemeClr val="dk1"/>
                </a:solidFill>
              </a:rPr>
              <a:t>: Laptops, desktops, servers.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Routers and Switches</a:t>
            </a:r>
            <a:r>
              <a:rPr lang="en" sz="1300">
                <a:solidFill>
                  <a:schemeClr val="dk1"/>
                </a:solidFill>
              </a:rPr>
              <a:t>: Devices that help direct traffic within the network.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Servers</a:t>
            </a:r>
            <a:r>
              <a:rPr lang="en" sz="1300">
                <a:solidFill>
                  <a:schemeClr val="dk1"/>
                </a:solidFill>
              </a:rPr>
              <a:t>: Powerful computers that provide resources, like websites or data, to other devices on the network.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For example </a:t>
            </a:r>
            <a:r>
              <a:rPr lang="en" sz="1300">
                <a:solidFill>
                  <a:schemeClr val="dk1"/>
                </a:solidFill>
              </a:rPr>
              <a:t>: Your school’s computer lab, your home Wi-Fi, and even the network your smartphone uses to connect to the Internet.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Networks</a:t>
            </a:r>
            <a:endParaRPr b="1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562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Local Area Network (LAN)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network within a small geographic area, like a home, office, or school.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Devices in a LAN can share resources and communicate quickly.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Example: Your school's computer lab network or the Wi-Fi at home.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Wide Area Network (WAN)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larger network that covers a broad area, like cities, countries, or continents.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Internet is the largest WAN.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Example: Connecting two offices in different cities through the Internet.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Other Types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Metropolitan Area Network (MAN)</a:t>
            </a:r>
            <a:r>
              <a:rPr lang="en" sz="1200">
                <a:solidFill>
                  <a:schemeClr val="dk1"/>
                </a:solidFill>
              </a:rPr>
              <a:t>: A network covering a city or campus.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Personal Area Network (PAN)</a:t>
            </a:r>
            <a:r>
              <a:rPr lang="en" sz="1200">
                <a:solidFill>
                  <a:schemeClr val="dk1"/>
                </a:solidFill>
              </a:rPr>
              <a:t>: A small network around a single person, such as a connection between a smartphone and Bluetooth headphones.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025" y="2871705"/>
            <a:ext cx="3312976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0450" y="760268"/>
            <a:ext cx="3153550" cy="19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Networks Connect</a:t>
            </a:r>
            <a:endParaRPr b="1"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8675" y="547725"/>
            <a:ext cx="3415325" cy="18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57372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Wired Connections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Computers and devices in a network can be physically connected using cables like Ethernet.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 and stable, but limited by the need for physical cables.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Wireless Connections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Networks can also connect wirelessly using technologies like Wi-Fi or Bluetooth.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More convenient for mobility, but may have slower speeds than wired connections.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Devices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Router</a:t>
            </a:r>
            <a:r>
              <a:rPr lang="en" sz="1200">
                <a:solidFill>
                  <a:schemeClr val="dk1"/>
                </a:solidFill>
              </a:rPr>
              <a:t>: Directs traffic between devices in the network and provides access to the Internet.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Switch</a:t>
            </a:r>
            <a:r>
              <a:rPr lang="en" sz="1200">
                <a:solidFill>
                  <a:schemeClr val="dk1"/>
                </a:solidFill>
              </a:rPr>
              <a:t>: Connects multiple devices within a local network.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Modem</a:t>
            </a:r>
            <a:r>
              <a:rPr lang="en" sz="1200">
                <a:solidFill>
                  <a:schemeClr val="dk1"/>
                </a:solidFill>
              </a:rPr>
              <a:t>: Converts data so it can be sent over communication lines, such as telephone wires or fiber optics.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0700" y="2571750"/>
            <a:ext cx="3006900" cy="195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Networks Communicate?</a:t>
            </a:r>
            <a:endParaRPr b="1"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350" y="2811300"/>
            <a:ext cx="3152651" cy="21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56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IP Address</a:t>
            </a:r>
            <a:r>
              <a:rPr lang="en" sz="1200">
                <a:solidFill>
                  <a:schemeClr val="dk1"/>
                </a:solidFill>
              </a:rPr>
              <a:t>: Every device in a network has a unique address called an </a:t>
            </a:r>
            <a:r>
              <a:rPr b="1" lang="en" sz="1200">
                <a:solidFill>
                  <a:schemeClr val="dk1"/>
                </a:solidFill>
              </a:rPr>
              <a:t>IP Address</a:t>
            </a:r>
            <a:r>
              <a:rPr lang="en" sz="1200">
                <a:solidFill>
                  <a:schemeClr val="dk1"/>
                </a:solidFill>
              </a:rPr>
              <a:t> that helps identify it (like a phone number for computers).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Packets</a:t>
            </a:r>
            <a:r>
              <a:rPr lang="en" sz="1200">
                <a:solidFill>
                  <a:schemeClr val="dk1"/>
                </a:solidFill>
              </a:rPr>
              <a:t>: Information sent over a network is broken down into small chunks called </a:t>
            </a:r>
            <a:r>
              <a:rPr b="1" lang="en" sz="1200">
                <a:solidFill>
                  <a:schemeClr val="dk1"/>
                </a:solidFill>
              </a:rPr>
              <a:t>data packets</a:t>
            </a:r>
            <a:r>
              <a:rPr lang="en" sz="1200">
                <a:solidFill>
                  <a:schemeClr val="dk1"/>
                </a:solidFill>
              </a:rPr>
              <a:t>. Each packet travels separately and is reassembled at the destination.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Protocols</a:t>
            </a:r>
            <a:r>
              <a:rPr lang="en" sz="1200">
                <a:solidFill>
                  <a:schemeClr val="dk1"/>
                </a:solidFill>
              </a:rPr>
              <a:t>: Rules that devices follow to communicate. The most common one is </a:t>
            </a:r>
            <a:r>
              <a:rPr b="1" lang="en" sz="1200">
                <a:solidFill>
                  <a:schemeClr val="dk1"/>
                </a:solidFill>
              </a:rPr>
              <a:t>TCP/IP</a:t>
            </a:r>
            <a:r>
              <a:rPr lang="en" sz="1200">
                <a:solidFill>
                  <a:schemeClr val="dk1"/>
                </a:solidFill>
              </a:rPr>
              <a:t>, which ensures that data gets to the right place, even over the Internet.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Routers</a:t>
            </a:r>
            <a:r>
              <a:rPr lang="en" sz="1200">
                <a:solidFill>
                  <a:schemeClr val="dk1"/>
                </a:solidFill>
              </a:rPr>
              <a:t>: They decide the best route for packets to travel across the network and Internet.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For example</a:t>
            </a:r>
            <a:r>
              <a:rPr lang="en" sz="1200">
                <a:solidFill>
                  <a:schemeClr val="dk1"/>
                </a:solidFill>
              </a:rPr>
              <a:t>: When you send a message to a friend, the message gets broken into packets, sent over different routes, and reassembled when it reaches your friend’s device.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3550" y="445025"/>
            <a:ext cx="2840450" cy="2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the Internet Works ?</a:t>
            </a:r>
            <a:endParaRPr b="1"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39124"/>
            <a:ext cx="4600724" cy="27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152475"/>
            <a:ext cx="443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1</a:t>
            </a:r>
            <a:r>
              <a:rPr lang="en" sz="1300">
                <a:solidFill>
                  <a:schemeClr val="dk1"/>
                </a:solidFill>
              </a:rPr>
              <a:t>: You type a URL (like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www.example.com</a:t>
            </a:r>
            <a:r>
              <a:rPr lang="en" sz="1300">
                <a:solidFill>
                  <a:schemeClr val="dk1"/>
                </a:solidFill>
              </a:rPr>
              <a:t>) into a browser.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2</a:t>
            </a:r>
            <a:r>
              <a:rPr lang="en" sz="1300">
                <a:solidFill>
                  <a:schemeClr val="dk1"/>
                </a:solidFill>
              </a:rPr>
              <a:t>: Your computer sends a request to a </a:t>
            </a:r>
            <a:r>
              <a:rPr b="1" lang="en" sz="1300">
                <a:solidFill>
                  <a:schemeClr val="dk1"/>
                </a:solidFill>
              </a:rPr>
              <a:t>DNS server</a:t>
            </a:r>
            <a:r>
              <a:rPr lang="en" sz="1300">
                <a:solidFill>
                  <a:schemeClr val="dk1"/>
                </a:solidFill>
              </a:rPr>
              <a:t> (like a phonebook for the Internet) to find the correct IP address of the website.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3</a:t>
            </a:r>
            <a:r>
              <a:rPr lang="en" sz="1300">
                <a:solidFill>
                  <a:schemeClr val="dk1"/>
                </a:solidFill>
              </a:rPr>
              <a:t>: Your browser connects to the website’s server using the IP address and sends a request for the Web Page.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4</a:t>
            </a:r>
            <a:r>
              <a:rPr lang="en" sz="1300">
                <a:solidFill>
                  <a:schemeClr val="dk1"/>
                </a:solidFill>
              </a:rPr>
              <a:t>: The server responds by sending the webpage data back to your browser in </a:t>
            </a:r>
            <a:r>
              <a:rPr b="1" lang="en" sz="1300">
                <a:solidFill>
                  <a:schemeClr val="dk1"/>
                </a:solidFill>
              </a:rPr>
              <a:t>packets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5</a:t>
            </a:r>
            <a:r>
              <a:rPr lang="en" sz="1300">
                <a:solidFill>
                  <a:schemeClr val="dk1"/>
                </a:solidFill>
              </a:rPr>
              <a:t>: Your browser reassembles the data packets to display the website.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 Terms to Remember</a:t>
            </a:r>
            <a:endParaRPr b="1"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590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Network</a:t>
            </a:r>
            <a:r>
              <a:rPr lang="en" sz="1400">
                <a:solidFill>
                  <a:schemeClr val="dk1"/>
                </a:solidFill>
              </a:rPr>
              <a:t>: A system that connects computers and devices for communication.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Router</a:t>
            </a:r>
            <a:r>
              <a:rPr lang="en" sz="1400">
                <a:solidFill>
                  <a:schemeClr val="dk1"/>
                </a:solidFill>
              </a:rPr>
              <a:t>: A device that routes data between networks and to the Internet.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IP Address</a:t>
            </a:r>
            <a:r>
              <a:rPr lang="en" sz="1400">
                <a:solidFill>
                  <a:schemeClr val="dk1"/>
                </a:solidFill>
              </a:rPr>
              <a:t>: A unique identifier for a device on a network.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Packets</a:t>
            </a:r>
            <a:r>
              <a:rPr lang="en" sz="1400">
                <a:solidFill>
                  <a:schemeClr val="dk1"/>
                </a:solidFill>
              </a:rPr>
              <a:t>: Small units of data sent over a network.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Protocol</a:t>
            </a:r>
            <a:r>
              <a:rPr lang="en" sz="1400">
                <a:solidFill>
                  <a:schemeClr val="dk1"/>
                </a:solidFill>
              </a:rPr>
              <a:t>: A set of rules for how data is communicated between devices (e.g., TCP/IP).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4025" y="803225"/>
            <a:ext cx="2999974" cy="31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