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EDEFAB6-446E-4818-969F-E00B80109C73}">
  <a:tblStyle styleId="{FEDEFAB6-446E-4818-969F-E00B80109C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93f409a98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93f409a98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893f409a9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893f409a9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893f409a9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893f409a9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c62cbc7b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fc62cbc7b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fc62cbc7b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fc62cbc7b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c62cbc7b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fc62cbc7b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fc62cbc7b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fc62cbc7b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fc62cbc7b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fc62cbc7b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893f409a9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893f409a9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fbe8027bd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fbe8027bd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fbe8027bd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fbe8027bd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be8027bd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be8027bd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be8027bd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be8027bd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be8027bdf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be8027bdf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be8027bdf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be8027bd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be8027bd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be8027bd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893f409a9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893f409a9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6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6847" y="182300"/>
            <a:ext cx="537150" cy="30432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0" y="1331875"/>
            <a:ext cx="914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dk1"/>
                </a:solidFill>
                <a:highlight>
                  <a:srgbClr val="FFFFFF"/>
                </a:highlight>
              </a:rPr>
              <a:t>Packets &amp; Protocols (Part 1)</a:t>
            </a:r>
            <a:endParaRPr b="1" sz="3600"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5">
            <a:alphaModFix/>
          </a:blip>
          <a:srcRect b="0" l="6349" r="7376" t="0"/>
          <a:stretch/>
        </p:blipFill>
        <p:spPr>
          <a:xfrm>
            <a:off x="3200900" y="2795400"/>
            <a:ext cx="2899200" cy="15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6847" y="182300"/>
            <a:ext cx="537150" cy="30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2"/>
          <p:cNvSpPr txBox="1"/>
          <p:nvPr/>
        </p:nvSpPr>
        <p:spPr>
          <a:xfrm>
            <a:off x="-656325" y="0"/>
            <a:ext cx="88461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28" name="Google Shape;128;p22"/>
          <p:cNvGraphicFramePr/>
          <p:nvPr/>
        </p:nvGraphicFramePr>
        <p:xfrm>
          <a:off x="222425" y="24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{FEDEFAB6-446E-4818-969F-E00B80109C73}</a:tableStyleId>
              </a:tblPr>
              <a:tblGrid>
                <a:gridCol w="4423050"/>
                <a:gridCol w="4423050"/>
              </a:tblGrid>
              <a:tr h="65782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TCP / IP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1625" lvl="0" marL="685800" rtl="0" algn="l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50"/>
                        <a:buFont typeface="Nunito"/>
                        <a:buChar char="●"/>
                      </a:pPr>
                      <a:r>
                        <a:rPr lang="en" sz="11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Ensures correct message delivery.</a:t>
                      </a:r>
                      <a:endParaRPr sz="11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675">
                <a:tc>
                  <a:txBody>
                    <a:bodyPr/>
                    <a:lstStyle/>
                    <a:p>
                      <a:pPr indent="-301625" lvl="0" marL="685800" rtl="0" algn="l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50"/>
                        <a:buFont typeface="Nunito"/>
                        <a:buChar char="●"/>
                      </a:pPr>
                      <a:r>
                        <a:rPr lang="en" sz="11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IPv4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1625" lvl="0" marL="685800" rtl="0" algn="l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50"/>
                        <a:buFont typeface="Nunito"/>
                        <a:buChar char="●"/>
                      </a:pPr>
                      <a:r>
                        <a:rPr lang="en" sz="11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Uses a 32-bit address system.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1250">
                <a:tc>
                  <a:txBody>
                    <a:bodyPr/>
                    <a:lstStyle/>
                    <a:p>
                      <a:pPr indent="-301625" lvl="0" marL="685800" rtl="0" algn="l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50"/>
                        <a:buFont typeface="Nunito"/>
                        <a:buChar char="●"/>
                      </a:pPr>
                      <a:r>
                        <a:rPr lang="en" sz="11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IPv6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1625" lvl="0" marL="685800" rtl="0" algn="l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50"/>
                        <a:buFont typeface="Nunito"/>
                        <a:buChar char="●"/>
                      </a:pPr>
                      <a:r>
                        <a:rPr lang="en" sz="11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 Uses a 128-bit address system, supports more addresses, enhanced security.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0600">
                <a:tc>
                  <a:txBody>
                    <a:bodyPr/>
                    <a:lstStyle/>
                    <a:p>
                      <a:pPr indent="-301625" lvl="0" marL="685800" rtl="0" algn="l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50"/>
                        <a:buFont typeface="Nunito"/>
                        <a:buChar char="●"/>
                      </a:pPr>
                      <a:r>
                        <a:rPr lang="en" sz="11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ICMP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1625" lvl="0" marL="685800" rtl="0" algn="l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50"/>
                        <a:buFont typeface="Nunito"/>
                        <a:buChar char="●"/>
                      </a:pPr>
                      <a:r>
                        <a:rPr lang="en" sz="11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 Sends network messages and diagnoses network issue.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0600">
                <a:tc>
                  <a:txBody>
                    <a:bodyPr/>
                    <a:lstStyle/>
                    <a:p>
                      <a:pPr indent="-301625" lvl="0" marL="685800" rtl="0" algn="l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50"/>
                        <a:buFont typeface="Nunito"/>
                        <a:buChar char="●"/>
                      </a:pPr>
                      <a:r>
                        <a:rPr lang="en" sz="11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UDP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1625" lvl="0" marL="685800" rtl="0" algn="l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50"/>
                        <a:buFont typeface="Nunito"/>
                        <a:buChar char="●"/>
                      </a:pPr>
                      <a:r>
                        <a:rPr lang="en" sz="11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Connectionless and unreliable, used for low latency applications.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0600">
                <a:tc>
                  <a:txBody>
                    <a:bodyPr/>
                    <a:lstStyle/>
                    <a:p>
                      <a:pPr indent="-301625" lvl="0" marL="685800" rtl="0" algn="l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50"/>
                        <a:buFont typeface="Nunito"/>
                        <a:buChar char="●"/>
                      </a:pPr>
                      <a:r>
                        <a:rPr lang="en" sz="11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IMAP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1625" lvl="0" marL="685800" rtl="0" algn="l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50"/>
                        <a:buFont typeface="Nunito"/>
                        <a:buChar char="●"/>
                      </a:pPr>
                      <a:r>
                        <a:rPr lang="en" sz="11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Manages emails on a server, allowing multi-device access.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1675">
                <a:tc>
                  <a:txBody>
                    <a:bodyPr/>
                    <a:lstStyle/>
                    <a:p>
                      <a:pPr indent="-301625" lvl="0" marL="685800" rtl="0" algn="l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50"/>
                        <a:buFont typeface="Nunito"/>
                        <a:buChar char="●"/>
                      </a:pPr>
                      <a:r>
                        <a:rPr lang="en" sz="11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SSH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1625" lvl="0" marL="685800" rtl="0" algn="l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50"/>
                        <a:buFont typeface="Nunito"/>
                        <a:buChar char="●"/>
                      </a:pPr>
                      <a:r>
                        <a:rPr lang="en" sz="11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Secure remote login using encryption.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2675">
                <a:tc>
                  <a:txBody>
                    <a:bodyPr/>
                    <a:lstStyle/>
                    <a:p>
                      <a:pPr indent="-301625" lvl="0" marL="685800" rtl="0" algn="l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50"/>
                        <a:buFont typeface="Nunito"/>
                        <a:buChar char="●"/>
                      </a:pPr>
                      <a:r>
                        <a:rPr lang="en" sz="11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Gopher 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301625" lvl="0" marL="685800" rtl="0" algn="l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50"/>
                        <a:buFont typeface="Nunito"/>
                        <a:buChar char="●"/>
                      </a:pPr>
                      <a:r>
                        <a:rPr lang="en" sz="11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An older protocol for file retrieval, now obsolete.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27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6847" y="182300"/>
            <a:ext cx="537150" cy="30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>
            <a:off x="40525" y="310400"/>
            <a:ext cx="79254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Learning about Packets  in Data Transmission 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36" name="Google Shape;136;p23"/>
          <p:cNvSpPr txBox="1"/>
          <p:nvPr/>
        </p:nvSpPr>
        <p:spPr>
          <a:xfrm>
            <a:off x="91225" y="817450"/>
            <a:ext cx="90183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64E"/>
              </a:buClr>
              <a:buSzPts val="1400"/>
              <a:buChar char="●"/>
            </a:pPr>
            <a:r>
              <a:rPr lang="en">
                <a:solidFill>
                  <a:srgbClr val="2E364E"/>
                </a:solidFill>
                <a:highlight>
                  <a:srgbClr val="FFFFFF"/>
                </a:highlight>
              </a:rPr>
              <a:t>In computer networks, a packet is a container or box that carries data over a TCP/IP network and internetworks. </a:t>
            </a:r>
            <a:endParaRPr>
              <a:solidFill>
                <a:srgbClr val="2E364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64E"/>
              </a:buClr>
              <a:buSzPts val="1400"/>
              <a:buChar char="●"/>
            </a:pPr>
            <a:r>
              <a:rPr lang="en">
                <a:solidFill>
                  <a:srgbClr val="2E364E"/>
                </a:solidFill>
                <a:highlight>
                  <a:srgbClr val="FFFFFF"/>
                </a:highlight>
              </a:rPr>
              <a:t>A packet is the most fundamental logical arbitration of data that is passed over a network .</a:t>
            </a:r>
            <a:endParaRPr>
              <a:solidFill>
                <a:srgbClr val="2E364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64E"/>
              </a:buClr>
              <a:buSzPts val="1400"/>
              <a:buChar char="●"/>
            </a:pPr>
            <a:r>
              <a:rPr lang="en">
                <a:solidFill>
                  <a:srgbClr val="2E364E"/>
                </a:solidFill>
                <a:highlight>
                  <a:srgbClr val="FFFFFF"/>
                </a:highlight>
              </a:rPr>
              <a:t>A packet normally represents the smallest amount of data that can traverse over a network at a single time. </a:t>
            </a:r>
            <a:endParaRPr>
              <a:solidFill>
                <a:srgbClr val="2E364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64E"/>
              </a:buClr>
              <a:buSzPts val="1400"/>
              <a:buChar char="●"/>
            </a:pPr>
            <a:r>
              <a:rPr lang="en">
                <a:solidFill>
                  <a:srgbClr val="2E364E"/>
                </a:solidFill>
                <a:highlight>
                  <a:srgbClr val="FFFFFF"/>
                </a:highlight>
              </a:rPr>
              <a:t> A TCP/IP network packet contains several pieces of information, including the data it is carrying, source destination IP addresses, and other constraints required for quality of service and packet handling.</a:t>
            </a:r>
            <a:endParaRPr>
              <a:solidFill>
                <a:srgbClr val="2E364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64E"/>
              </a:buClr>
              <a:buSzPts val="1400"/>
              <a:buChar char="●"/>
            </a:pPr>
            <a:r>
              <a:rPr lang="en">
                <a:solidFill>
                  <a:srgbClr val="2E364E"/>
                </a:solidFill>
                <a:highlight>
                  <a:srgbClr val="FFFFFF"/>
                </a:highlight>
              </a:rPr>
              <a:t>Packets contain two distinct types of information to reach the destination completely and correctly, namely control information and the data it is carrying. </a:t>
            </a:r>
            <a:endParaRPr>
              <a:solidFill>
                <a:srgbClr val="2E364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64E"/>
              </a:buClr>
              <a:buSzPts val="1400"/>
              <a:buChar char="●"/>
            </a:pPr>
            <a:r>
              <a:rPr lang="en">
                <a:solidFill>
                  <a:srgbClr val="2E364E"/>
                </a:solidFill>
                <a:highlight>
                  <a:srgbClr val="FFFFFF"/>
                </a:highlight>
              </a:rPr>
              <a:t>The control information includes source destination addresses, sequencing format, error detection and correction mechanisms, all of which help to ensure the optimal delivery of data.</a:t>
            </a:r>
            <a:endParaRPr>
              <a:solidFill>
                <a:srgbClr val="2E364E"/>
              </a:solidFill>
              <a:highlight>
                <a:srgbClr val="FFFFFF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64E"/>
              </a:buClr>
              <a:buSzPts val="1400"/>
              <a:buChar char="●"/>
            </a:pPr>
            <a:r>
              <a:rPr lang="en">
                <a:solidFill>
                  <a:srgbClr val="2E364E"/>
                </a:solidFill>
                <a:highlight>
                  <a:srgbClr val="FFFFFF"/>
                </a:highlight>
              </a:rPr>
              <a:t>The control information usually resides in the header and trailer, encapsulating the user data in between them.</a:t>
            </a:r>
            <a:endParaRPr>
              <a:solidFill>
                <a:srgbClr val="2E364E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325" y="9627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6847" y="182300"/>
            <a:ext cx="537150" cy="30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/>
          <p:nvPr/>
        </p:nvSpPr>
        <p:spPr>
          <a:xfrm>
            <a:off x="400325" y="285050"/>
            <a:ext cx="79254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Activity - MCQs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44" name="Google Shape;144;p24"/>
          <p:cNvSpPr txBox="1"/>
          <p:nvPr/>
        </p:nvSpPr>
        <p:spPr>
          <a:xfrm>
            <a:off x="566025" y="955900"/>
            <a:ext cx="87486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What is the primary purpose of a computer network?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A) To store data permanently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B) To connect computers and enable communication and resource sharing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C) To increase a computer’s processing speed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D) To protect against malware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325" y="9627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6847" y="182300"/>
            <a:ext cx="537150" cy="30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5"/>
          <p:cNvSpPr txBox="1"/>
          <p:nvPr/>
        </p:nvSpPr>
        <p:spPr>
          <a:xfrm>
            <a:off x="400325" y="285050"/>
            <a:ext cx="79254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Activity - MCQs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52" name="Google Shape;152;p25"/>
          <p:cNvSpPr txBox="1"/>
          <p:nvPr/>
        </p:nvSpPr>
        <p:spPr>
          <a:xfrm>
            <a:off x="566025" y="955900"/>
            <a:ext cx="87486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How is data transmitted over the Internet?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A) As a continuous stream of signals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B) In the form of compressed files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C) In discrete units called packets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D) As physical copies sent via courier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325" y="9627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6847" y="182300"/>
            <a:ext cx="537150" cy="30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6"/>
          <p:cNvSpPr txBox="1"/>
          <p:nvPr/>
        </p:nvSpPr>
        <p:spPr>
          <a:xfrm>
            <a:off x="400325" y="285050"/>
            <a:ext cx="79254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Activity - MCQs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60" name="Google Shape;160;p26"/>
          <p:cNvSpPr txBox="1"/>
          <p:nvPr/>
        </p:nvSpPr>
        <p:spPr>
          <a:xfrm>
            <a:off x="566025" y="955900"/>
            <a:ext cx="87486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Which protocol is used to transfer hypertext over the Internet?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A) FTP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B) HTTP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C) SMTP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D) SSH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325" y="9627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6847" y="182300"/>
            <a:ext cx="537150" cy="30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7"/>
          <p:cNvSpPr txBox="1"/>
          <p:nvPr/>
        </p:nvSpPr>
        <p:spPr>
          <a:xfrm>
            <a:off x="400325" y="285050"/>
            <a:ext cx="79254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Activity - MCQs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566025" y="955900"/>
            <a:ext cx="87486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What is an IP address?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A) A security protocol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B) A unique identifier for each device on a network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C) A type of malware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D) A form of data encryption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325" y="9627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6847" y="182300"/>
            <a:ext cx="537150" cy="30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/>
          <p:nvPr/>
        </p:nvSpPr>
        <p:spPr>
          <a:xfrm>
            <a:off x="400325" y="285050"/>
            <a:ext cx="79254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Activity - MCQs</a:t>
            </a:r>
            <a:endParaRPr b="1" sz="1800">
              <a:solidFill>
                <a:schemeClr val="dk1"/>
              </a:solidFill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566025" y="955900"/>
            <a:ext cx="87486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What is the main function of the TCP protocol?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A) Encrypting data for secure communication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B) Ensuring the reliable transmission of data across a network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C) Managing IP addresses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D) Filtering spam emails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325" y="9627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6847" y="182300"/>
            <a:ext cx="537150" cy="30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9"/>
          <p:cNvSpPr txBox="1"/>
          <p:nvPr/>
        </p:nvSpPr>
        <p:spPr>
          <a:xfrm>
            <a:off x="400325" y="285050"/>
            <a:ext cx="79254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</a:rPr>
              <a:t>Activity - Answers</a:t>
            </a:r>
            <a:endParaRPr b="1" sz="2200">
              <a:solidFill>
                <a:schemeClr val="dk1"/>
              </a:solidFill>
            </a:endParaRPr>
          </a:p>
        </p:txBody>
      </p:sp>
      <p:sp>
        <p:nvSpPr>
          <p:cNvPr id="184" name="Google Shape;184;p29"/>
          <p:cNvSpPr txBox="1"/>
          <p:nvPr/>
        </p:nvSpPr>
        <p:spPr>
          <a:xfrm>
            <a:off x="566025" y="955900"/>
            <a:ext cx="87486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B) To connect computers and enable communication and resource sharing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C) In discrete units called packets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B) HTTP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B) A unique identifier for each device on a network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B) Ensuring the reliable transmission of data across a network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325" y="9627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6847" y="182300"/>
            <a:ext cx="537150" cy="30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6847" y="182300"/>
            <a:ext cx="537150" cy="3043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6825" y="221400"/>
            <a:ext cx="30978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Learning Outcomes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41500" y="1390725"/>
            <a:ext cx="80574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Understanding the 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basic</a:t>
            </a: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 of computer network &amp; its basic components.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Describe how data is sent through the Internet using packets.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Identify common protocols used on the Internet 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highlight>
                  <a:srgbClr val="FFFFFF"/>
                </a:highlight>
              </a:rPr>
              <a:t>Understanding packets and protocols.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6847" y="182300"/>
            <a:ext cx="537150" cy="3043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41800" y="58875"/>
            <a:ext cx="85062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Data Communication: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When we communicate, we are sharing information. 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sharing can be local or remote. Between individuals, local communication usually occurs face to face, while remote communication takes place over distance.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Components: </a:t>
            </a:r>
            <a:r>
              <a:rPr lang="en"/>
              <a:t>A data communications system has five components :</a:t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5">
            <a:alphaModFix/>
          </a:blip>
          <a:srcRect b="29498" l="16502" r="16388" t="18374"/>
          <a:stretch/>
        </p:blipFill>
        <p:spPr>
          <a:xfrm>
            <a:off x="1025275" y="2075175"/>
            <a:ext cx="7093450" cy="2810776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6847" y="182300"/>
            <a:ext cx="537150" cy="3043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14700" y="182300"/>
            <a:ext cx="91146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b="1" lang="en"/>
              <a:t>Message</a:t>
            </a:r>
            <a:r>
              <a:rPr lang="en"/>
              <a:t>:</a:t>
            </a:r>
            <a:r>
              <a:rPr lang="en"/>
              <a:t> The message is the information (data) to be communicated. Popular forms of information include text, numbers, pictures, audio, and video.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b="1" lang="en"/>
              <a:t>Sender:</a:t>
            </a:r>
            <a:r>
              <a:rPr lang="en"/>
              <a:t> The sender is the device that sends the data message. It can be a computer, workstation, telephone handset, video camera, and so on.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</a:t>
            </a:r>
            <a:r>
              <a:rPr b="1" lang="en"/>
              <a:t>Receiver:</a:t>
            </a:r>
            <a:r>
              <a:rPr lang="en"/>
              <a:t> The receiver is the device that receives the message. It can be a computer, workstation, telephone handset, television, and so on.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</a:t>
            </a:r>
            <a:r>
              <a:rPr b="1" lang="en"/>
              <a:t>Transmission medium</a:t>
            </a:r>
            <a:r>
              <a:rPr b="1" lang="en"/>
              <a:t>:</a:t>
            </a:r>
            <a:r>
              <a:rPr lang="en"/>
              <a:t> The transmission medium is the physical path by which a message travels from sender to receiver. Some examples of transmission media include twisted-pair wire, coaxial cable, fiber-optic cable, and radio waves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</a:t>
            </a:r>
            <a:r>
              <a:rPr b="1" lang="en"/>
              <a:t>Protocol</a:t>
            </a:r>
            <a:r>
              <a:rPr b="1" lang="en"/>
              <a:t>:</a:t>
            </a:r>
            <a:r>
              <a:rPr lang="en"/>
              <a:t> A protocol is a set of rules that govern data communications. It represents an agreement between the communicating devices.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6847" y="182300"/>
            <a:ext cx="537150" cy="3043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-44125" y="74425"/>
            <a:ext cx="3097800" cy="4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</a:rPr>
              <a:t>Important Terms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95650" y="522475"/>
            <a:ext cx="9048300" cy="4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Network: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 </a:t>
            </a:r>
            <a:r>
              <a:rPr b="1" lang="en">
                <a:solidFill>
                  <a:schemeClr val="dk1"/>
                </a:solidFill>
              </a:rPr>
              <a:t>network</a:t>
            </a:r>
            <a:r>
              <a:rPr lang="en">
                <a:solidFill>
                  <a:schemeClr val="dk1"/>
                </a:solidFill>
              </a:rPr>
              <a:t> is a group of interconnected devices (such as computers, smartphones, printers, and servers) that communicate with each other to share resources, exchange data, and provide services.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Networks can be as small as a few connected devices in a home or as large as the Internet, which connects millions of devices worldwide.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Example of a Network: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Home </a:t>
            </a:r>
            <a:r>
              <a:rPr b="1" lang="en">
                <a:solidFill>
                  <a:schemeClr val="dk1"/>
                </a:solidFill>
              </a:rPr>
              <a:t>Wi-fi</a:t>
            </a:r>
            <a:r>
              <a:rPr b="1" lang="en">
                <a:solidFill>
                  <a:schemeClr val="dk1"/>
                </a:solidFill>
              </a:rPr>
              <a:t> Network: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Imagine your home setup. You have several devices like a laptop, a smartphone,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 a smart TV, and maybe a printer.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All these devices are connected to a single Wi-Fi router.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This setup creates a small network called a </a:t>
            </a:r>
            <a:r>
              <a:rPr b="1" lang="en">
                <a:solidFill>
                  <a:schemeClr val="dk1"/>
                </a:solidFill>
              </a:rPr>
              <a:t>Local Area Network (LAN)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5">
            <a:alphaModFix/>
          </a:blip>
          <a:srcRect b="0" l="16698" r="19468" t="0"/>
          <a:stretch/>
        </p:blipFill>
        <p:spPr>
          <a:xfrm>
            <a:off x="6611025" y="2188975"/>
            <a:ext cx="2305699" cy="183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6847" y="182300"/>
            <a:ext cx="537150" cy="30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 rotWithShape="1">
          <a:blip r:embed="rId5">
            <a:alphaModFix/>
          </a:blip>
          <a:srcRect b="13486" l="0" r="0" t="16890"/>
          <a:stretch/>
        </p:blipFill>
        <p:spPr>
          <a:xfrm>
            <a:off x="789800" y="1094250"/>
            <a:ext cx="7681600" cy="33627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272250" y="345850"/>
            <a:ext cx="29214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Network Glimpse :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6847" y="182300"/>
            <a:ext cx="537150" cy="30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115950" y="432150"/>
            <a:ext cx="89121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1D1F"/>
              </a:solidFill>
              <a:highlight>
                <a:schemeClr val="lt1"/>
              </a:highlight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1D1F"/>
              </a:buClr>
              <a:buSzPts val="1400"/>
              <a:buChar char="●"/>
            </a:pPr>
            <a:r>
              <a:rPr lang="en">
                <a:solidFill>
                  <a:srgbClr val="1D1D1F"/>
                </a:solidFill>
                <a:highlight>
                  <a:schemeClr val="lt1"/>
                </a:highlight>
              </a:rPr>
              <a:t>Internet protocols are sets of rules governing communication and data exchange between devices. </a:t>
            </a:r>
            <a:endParaRPr>
              <a:solidFill>
                <a:srgbClr val="1D1D1F"/>
              </a:solidFill>
              <a:highlight>
                <a:schemeClr val="lt1"/>
              </a:highlight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1D1F"/>
              </a:buClr>
              <a:buSzPts val="1400"/>
              <a:buChar char="●"/>
            </a:pPr>
            <a:r>
              <a:rPr lang="en">
                <a:solidFill>
                  <a:srgbClr val="1D1D1F"/>
                </a:solidFill>
                <a:highlight>
                  <a:schemeClr val="lt1"/>
                </a:highlight>
              </a:rPr>
              <a:t>They structure data into packets and manage flow control and access. </a:t>
            </a:r>
            <a:endParaRPr>
              <a:solidFill>
                <a:srgbClr val="1D1D1F"/>
              </a:solidFill>
              <a:highlight>
                <a:schemeClr val="lt1"/>
              </a:highlight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D1D1F"/>
              </a:buClr>
              <a:buSzPts val="1400"/>
              <a:buChar char="●"/>
            </a:pPr>
            <a:r>
              <a:rPr lang="en">
                <a:solidFill>
                  <a:srgbClr val="1D1D1F"/>
                </a:solidFill>
                <a:highlight>
                  <a:schemeClr val="lt1"/>
                </a:highlight>
              </a:rPr>
              <a:t>Various protocols ensure organized communication and data integrity.</a:t>
            </a:r>
            <a:endParaRPr>
              <a:solidFill>
                <a:srgbClr val="1D1D1F"/>
              </a:solidFill>
              <a:highlight>
                <a:schemeClr val="lt1"/>
              </a:highlight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D1D1F"/>
              </a:solidFill>
              <a:highlight>
                <a:schemeClr val="lt1"/>
              </a:highlight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</a:rPr>
              <a:t>Internet Protocols  :</a:t>
            </a:r>
            <a:r>
              <a:rPr lang="en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</a:pPr>
            <a:r>
              <a:rPr lang="en">
                <a:solidFill>
                  <a:srgbClr val="273239"/>
                </a:solidFill>
                <a:highlight>
                  <a:srgbClr val="FFFFFF"/>
                </a:highlight>
              </a:rPr>
              <a:t>An IP address represents an Internet Protocol address. </a:t>
            </a:r>
            <a:endParaRPr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</a:pPr>
            <a:r>
              <a:rPr lang="en">
                <a:solidFill>
                  <a:srgbClr val="273239"/>
                </a:solidFill>
                <a:highlight>
                  <a:srgbClr val="FFFFFF"/>
                </a:highlight>
              </a:rPr>
              <a:t>A unique address that identifies the device over the network. </a:t>
            </a:r>
            <a:endParaRPr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</a:pPr>
            <a:r>
              <a:rPr lang="en">
                <a:solidFill>
                  <a:srgbClr val="273239"/>
                </a:solidFill>
                <a:highlight>
                  <a:srgbClr val="FFFFFF"/>
                </a:highlight>
              </a:rPr>
              <a:t>It is almost like a set of rules governing the structure of data sent over the Internet or through a local network. </a:t>
            </a:r>
            <a:endParaRPr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</a:pPr>
            <a:r>
              <a:rPr lang="en">
                <a:solidFill>
                  <a:srgbClr val="273239"/>
                </a:solidFill>
                <a:highlight>
                  <a:srgbClr val="FFFFFF"/>
                </a:highlight>
              </a:rPr>
              <a:t>An IP address helps the Internet to distinguish between different routers, computers, and websites.</a:t>
            </a:r>
            <a:endParaRPr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400"/>
              <a:buChar char="●"/>
            </a:pPr>
            <a:r>
              <a:rPr lang="en">
                <a:solidFill>
                  <a:srgbClr val="273239"/>
                </a:solidFill>
                <a:highlight>
                  <a:srgbClr val="FFFFFF"/>
                </a:highlight>
              </a:rPr>
              <a:t>It serves as a specific machine identifier in a specific network and helps to improve visual communication between source and destination.</a:t>
            </a:r>
            <a:endParaRPr/>
          </a:p>
        </p:txBody>
      </p:sp>
      <p:sp>
        <p:nvSpPr>
          <p:cNvPr id="105" name="Google Shape;105;p19"/>
          <p:cNvSpPr txBox="1"/>
          <p:nvPr/>
        </p:nvSpPr>
        <p:spPr>
          <a:xfrm>
            <a:off x="115950" y="3081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Internet Protocols </a:t>
            </a:r>
            <a:r>
              <a:rPr b="1" lang="en" sz="1800">
                <a:solidFill>
                  <a:schemeClr val="dk1"/>
                </a:solidFill>
              </a:rPr>
              <a:t>: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6847" y="182300"/>
            <a:ext cx="537150" cy="30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148950" y="93750"/>
            <a:ext cx="8846100" cy="47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Key Protocols  :</a:t>
            </a:r>
            <a:endParaRPr b="1" sz="17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1625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Nunito"/>
              <a:buChar char="●"/>
            </a:pPr>
            <a:r>
              <a:rPr lang="en" sz="115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SMTP Manages outgoing email. </a:t>
            </a:r>
            <a:r>
              <a:rPr b="1" lang="en" sz="115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(SImple Mail </a:t>
            </a:r>
            <a:r>
              <a:rPr b="1" lang="en" sz="115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Transfer</a:t>
            </a:r>
            <a:r>
              <a:rPr b="1" lang="en" sz="115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Protocol)</a:t>
            </a:r>
            <a:endParaRPr b="1" sz="115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1625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Nunito"/>
              <a:buChar char="●"/>
            </a:pPr>
            <a:r>
              <a:rPr lang="en" sz="115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PPP Creates direct connections between devices.</a:t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1625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Nunito"/>
              <a:buChar char="●"/>
            </a:pPr>
            <a:r>
              <a:rPr lang="en" sz="115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FTP Facilitates file transfers using a client-server model.</a:t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1625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Nunito"/>
              <a:buChar char="●"/>
            </a:pPr>
            <a:r>
              <a:rPr lang="en" sz="115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SFTP </a:t>
            </a:r>
            <a:r>
              <a:rPr lang="en" sz="115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Encrypted</a:t>
            </a:r>
            <a:r>
              <a:rPr lang="en" sz="115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 file transfers using SSH for secure transmission.</a:t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1625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Nunito"/>
              <a:buChar char="●"/>
            </a:pPr>
            <a:r>
              <a:rPr lang="en" sz="115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HTTP Transfers hypertext on the internet.</a:t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1625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Nunito"/>
              <a:buChar char="●"/>
            </a:pPr>
            <a:r>
              <a:rPr lang="en" sz="115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HTTPS Uses SSL/TLS for encryption and authentication.</a:t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1625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Nunito"/>
              <a:buChar char="●"/>
            </a:pPr>
            <a:r>
              <a:rPr lang="en" sz="115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Telnet Enables local and remote computer connections.</a:t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1625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Nunito"/>
              <a:buChar char="●"/>
            </a:pPr>
            <a:r>
              <a:rPr lang="en" sz="115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POP3 Retrieves and manages email from a mail server.</a:t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1625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Nunito"/>
              <a:buChar char="●"/>
            </a:pPr>
            <a:r>
              <a:rPr lang="en" sz="115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IPv4 Uses a 32-bit address system.</a:t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1625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Nunito"/>
              <a:buChar char="●"/>
            </a:pPr>
            <a:r>
              <a:rPr lang="en" sz="115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IPv6 Uses a 128-bit address system, supports more addresses, enhanced security.</a:t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1625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Nunito"/>
              <a:buChar char="●"/>
            </a:pPr>
            <a:r>
              <a:rPr lang="en" sz="115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ICMP Sends network messages and diagnoses network issues.</a:t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1625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Nunito"/>
              <a:buChar char="●"/>
            </a:pPr>
            <a:r>
              <a:rPr lang="en" sz="115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UDP Connectionless and unreliable, used for low latency applications.</a:t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1625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Nunito"/>
              <a:buChar char="●"/>
            </a:pPr>
            <a:r>
              <a:rPr lang="en" sz="115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IMAP Manages emails on a server, allowing multi-device access.</a:t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1625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Nunito"/>
              <a:buChar char="●"/>
            </a:pPr>
            <a:r>
              <a:rPr lang="en" sz="115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SSH Secure remote login using encryption.</a:t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-301625" lvl="0" marL="6858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Nunito"/>
              <a:buChar char="●"/>
            </a:pPr>
            <a:r>
              <a:rPr lang="en" sz="1150">
                <a:solidFill>
                  <a:schemeClr val="dk1"/>
                </a:solidFill>
                <a:highlight>
                  <a:schemeClr val="lt1"/>
                </a:highlight>
                <a:latin typeface="Nunito"/>
                <a:ea typeface="Nunito"/>
                <a:cs typeface="Nunito"/>
                <a:sym typeface="Nunito"/>
              </a:rPr>
              <a:t>Gopher An older protocol for file retrieval, now obsolete.</a:t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06847" y="182300"/>
            <a:ext cx="537150" cy="304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1"/>
          <p:cNvSpPr txBox="1"/>
          <p:nvPr/>
        </p:nvSpPr>
        <p:spPr>
          <a:xfrm>
            <a:off x="-656325" y="0"/>
            <a:ext cx="88461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lnSpc>
                <a:spcPct val="1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  <a:highlight>
                <a:schemeClr val="lt1"/>
              </a:highlight>
              <a:latin typeface="Nunito"/>
              <a:ea typeface="Nunito"/>
              <a:cs typeface="Nunito"/>
              <a:sym typeface="Nunito"/>
            </a:endParaRPr>
          </a:p>
        </p:txBody>
      </p:sp>
      <p:graphicFrame>
        <p:nvGraphicFramePr>
          <p:cNvPr id="120" name="Google Shape;120;p21"/>
          <p:cNvGraphicFramePr/>
          <p:nvPr/>
        </p:nvGraphicFramePr>
        <p:xfrm>
          <a:off x="229100" y="280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{FEDEFAB6-446E-4818-969F-E00B80109C73}</a:tableStyleId>
              </a:tblPr>
              <a:tblGrid>
                <a:gridCol w="4342900"/>
                <a:gridCol w="4342900"/>
              </a:tblGrid>
              <a:tr h="66162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TCP / IP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1625" lvl="0" marL="685800" rtl="0" algn="l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50"/>
                        <a:buFont typeface="Nunito"/>
                        <a:buChar char="●"/>
                      </a:pPr>
                      <a:r>
                        <a:rPr lang="en" sz="11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Ensures correct message delivery.</a:t>
                      </a:r>
                      <a:endParaRPr sz="11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52000">
                <a:tc>
                  <a:txBody>
                    <a:bodyPr/>
                    <a:lstStyle/>
                    <a:p>
                      <a:pPr indent="-301625" lvl="0" marL="685800" rtl="0" algn="l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50"/>
                        <a:buFont typeface="Nunito"/>
                        <a:buChar char="●"/>
                      </a:pPr>
                      <a:r>
                        <a:rPr lang="en" sz="11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SMTP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1625" lvl="0" marL="685800" rtl="0" algn="l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50"/>
                        <a:buFont typeface="Nunito"/>
                        <a:buChar char="●"/>
                      </a:pPr>
                      <a:r>
                        <a:rPr lang="en" sz="11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  Manages outgoing email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52000">
                <a:tc>
                  <a:txBody>
                    <a:bodyPr/>
                    <a:lstStyle/>
                    <a:p>
                      <a:pPr indent="-301625" lvl="0" marL="685800" rtl="0" algn="l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50"/>
                        <a:buFont typeface="Nunito"/>
                        <a:buChar char="●"/>
                      </a:pPr>
                      <a:r>
                        <a:rPr lang="en" sz="11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PPP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1625" lvl="0" marL="685800" rtl="0" algn="l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50"/>
                        <a:buFont typeface="Nunito"/>
                        <a:buChar char="●"/>
                      </a:pPr>
                      <a:r>
                        <a:rPr lang="en" sz="11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Creates direct connections between devices.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3175">
                <a:tc>
                  <a:txBody>
                    <a:bodyPr/>
                    <a:lstStyle/>
                    <a:p>
                      <a:pPr indent="-301625" lvl="0" marL="685800" rtl="0" algn="l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50"/>
                        <a:buFont typeface="Nunito"/>
                        <a:buChar char="●"/>
                      </a:pPr>
                      <a:r>
                        <a:rPr lang="en" sz="11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FTP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1625" lvl="0" marL="685800" rtl="0" algn="l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50"/>
                        <a:buFont typeface="Nunito"/>
                        <a:buChar char="●"/>
                      </a:pPr>
                      <a:r>
                        <a:rPr lang="en" sz="11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Facilitates file transfers using a client-server model.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24175">
                <a:tc>
                  <a:txBody>
                    <a:bodyPr/>
                    <a:lstStyle/>
                    <a:p>
                      <a:pPr indent="-301625" lvl="0" marL="685800" rtl="0" algn="l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50"/>
                        <a:buFont typeface="Nunito"/>
                        <a:buChar char="●"/>
                      </a:pPr>
                      <a:r>
                        <a:rPr lang="en" sz="11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SFTP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1625" lvl="0" marL="685800" rtl="0" algn="l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50"/>
                        <a:buFont typeface="Nunito"/>
                        <a:buChar char="●"/>
                      </a:pPr>
                      <a:r>
                        <a:rPr lang="en" sz="11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Encrypts file transfers using SSH for secure transmission.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2450">
                <a:tc>
                  <a:txBody>
                    <a:bodyPr/>
                    <a:lstStyle/>
                    <a:p>
                      <a:pPr indent="-301625" lvl="0" marL="685800" rtl="0" algn="l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50"/>
                        <a:buFont typeface="Nunito"/>
                        <a:buChar char="●"/>
                      </a:pPr>
                      <a:r>
                        <a:rPr lang="en" sz="11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HTTP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1625" lvl="0" marL="685800" rtl="0" algn="l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50"/>
                        <a:buFont typeface="Nunito"/>
                        <a:buChar char="●"/>
                      </a:pPr>
                      <a:r>
                        <a:rPr lang="en" sz="11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Transfers hypertext on the internet.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3175">
                <a:tc>
                  <a:txBody>
                    <a:bodyPr/>
                    <a:lstStyle/>
                    <a:p>
                      <a:pPr indent="-301625" lvl="0" marL="685800" rtl="0" algn="l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50"/>
                        <a:buFont typeface="Nunito"/>
                        <a:buChar char="●"/>
                      </a:pPr>
                      <a:r>
                        <a:rPr lang="en" sz="11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HTTPS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01625" lvl="0" marL="685800" rtl="0" algn="l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50"/>
                        <a:buFont typeface="Nunito"/>
                        <a:buChar char="●"/>
                      </a:pPr>
                      <a:r>
                        <a:rPr lang="en" sz="11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 Uses SSL/TLS for encryption and authentication.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93175">
                <a:tc>
                  <a:txBody>
                    <a:bodyPr/>
                    <a:lstStyle/>
                    <a:p>
                      <a:pPr indent="-301625" lvl="0" marL="685800" rtl="0" algn="l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50"/>
                        <a:buFont typeface="Nunito"/>
                        <a:buChar char="●"/>
                      </a:pPr>
                      <a:r>
                        <a:rPr lang="en" sz="11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Telnet 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1625" lvl="0" marL="685800" rtl="0" algn="l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50"/>
                        <a:buFont typeface="Nunito"/>
                        <a:buChar char="●"/>
                      </a:pPr>
                      <a:r>
                        <a:rPr lang="en" sz="11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Enables local and remote computer connections.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2375">
                <a:tc>
                  <a:txBody>
                    <a:bodyPr/>
                    <a:lstStyle/>
                    <a:p>
                      <a:pPr indent="-301625" lvl="0" marL="685800" rtl="0" algn="l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50"/>
                        <a:buFont typeface="Nunito"/>
                        <a:buChar char="●"/>
                      </a:pPr>
                      <a:r>
                        <a:rPr lang="en" sz="11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POP3</a:t>
                      </a:r>
                      <a:endParaRPr sz="11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01625" lvl="0" marL="685800" rtl="0" algn="l">
                        <a:lnSpc>
                          <a:spcPct val="15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50"/>
                        <a:buFont typeface="Nunito"/>
                        <a:buChar char="●"/>
                      </a:pPr>
                      <a:r>
                        <a:rPr lang="en" sz="115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Nunito"/>
                          <a:ea typeface="Nunito"/>
                          <a:cs typeface="Nunito"/>
                          <a:sym typeface="Nunito"/>
                        </a:rPr>
                        <a:t> Retrieves and manages email from a mail server.</a:t>
                      </a:r>
                      <a:endParaRPr sz="1150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