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CczAmRpRTODMyPG118A8AorU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xample.com" TargetMode="External"/><Relationship Id="rId4" Type="http://schemas.openxmlformats.org/officeDocument/2006/relationships/hyperlink" Target="http://www.example.com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Packets &amp; Protocols (Part 2)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Exploring HTTP, HTML, and Internet Scalability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HTTP Makes the Web Scalable</a:t>
            </a:r>
            <a:endParaRPr b="1"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152475"/>
            <a:ext cx="581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Statelessness</a:t>
            </a:r>
            <a:r>
              <a:rPr lang="en" sz="1100">
                <a:solidFill>
                  <a:schemeClr val="dk1"/>
                </a:solidFill>
              </a:rPr>
              <a:t>: Because HTTP doesn’t remember previous requests, each request is treated as new, which helps with scaling.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Caching</a:t>
            </a:r>
            <a:r>
              <a:rPr lang="en" sz="1100">
                <a:solidFill>
                  <a:schemeClr val="dk1"/>
                </a:solidFill>
              </a:rPr>
              <a:t>: HTTP supports </a:t>
            </a:r>
            <a:r>
              <a:rPr b="1" lang="en" sz="1100">
                <a:solidFill>
                  <a:schemeClr val="dk1"/>
                </a:solidFill>
              </a:rPr>
              <a:t>caching</a:t>
            </a:r>
            <a:r>
              <a:rPr lang="en" sz="1100">
                <a:solidFill>
                  <a:schemeClr val="dk1"/>
                </a:solidFill>
              </a:rPr>
              <a:t> mechanisms that store copies of websites so they don’t have to be loaded from the server every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HTTP/2</a:t>
            </a:r>
            <a:r>
              <a:rPr lang="en" sz="1100">
                <a:solidFill>
                  <a:schemeClr val="dk1"/>
                </a:solidFill>
              </a:rPr>
              <a:t>: The newer version, </a:t>
            </a:r>
            <a:r>
              <a:rPr b="1" lang="en" sz="1100">
                <a:solidFill>
                  <a:schemeClr val="dk1"/>
                </a:solidFill>
              </a:rPr>
              <a:t>HTTP/2</a:t>
            </a:r>
            <a:r>
              <a:rPr lang="en" sz="1100">
                <a:solidFill>
                  <a:schemeClr val="dk1"/>
                </a:solidFill>
              </a:rPr>
              <a:t>, can handle multiple requests at once, making websites faster and more scalable.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Key Takeaways</a:t>
            </a:r>
            <a:endParaRPr b="1"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11700" y="1152475"/>
            <a:ext cx="576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HTTP</a:t>
            </a:r>
            <a:r>
              <a:rPr lang="en" sz="1100">
                <a:solidFill>
                  <a:schemeClr val="dk1"/>
                </a:solidFill>
              </a:rPr>
              <a:t> is the protocol used to request and send data between your browser and a website server.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HTML</a:t>
            </a:r>
            <a:r>
              <a:rPr lang="en" sz="1100">
                <a:solidFill>
                  <a:schemeClr val="dk1"/>
                </a:solidFill>
              </a:rPr>
              <a:t> is the language used to build and structure websites.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 ensures that the Internet can grow and handle millions of users efficiently.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Protocols</a:t>
            </a:r>
            <a:r>
              <a:rPr lang="en" sz="1100">
                <a:solidFill>
                  <a:schemeClr val="dk1"/>
                </a:solidFill>
              </a:rPr>
              <a:t> like HTTP, TCP/IP, and others allow the Internet to stay reliable and efficient even as it expands.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1152475"/>
            <a:ext cx="55083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HTTP and HTML are the building blocks of websites and make the web function.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Internet is designed to </a:t>
            </a:r>
            <a:r>
              <a:rPr b="1" lang="en" sz="1100">
                <a:solidFill>
                  <a:schemeClr val="dk1"/>
                </a:solidFill>
              </a:rPr>
              <a:t>scale</a:t>
            </a:r>
            <a:r>
              <a:rPr lang="en" sz="1100">
                <a:solidFill>
                  <a:schemeClr val="dk1"/>
                </a:solidFill>
              </a:rPr>
              <a:t> so that it can serve billions of users without crashing.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Understand the basics of </a:t>
            </a:r>
            <a:r>
              <a:rPr b="1" lang="en" sz="1500">
                <a:solidFill>
                  <a:schemeClr val="dk1"/>
                </a:solidFill>
              </a:rPr>
              <a:t>HTTP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HTML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 how </a:t>
            </a:r>
            <a:r>
              <a:rPr b="1" lang="en" sz="1500">
                <a:solidFill>
                  <a:schemeClr val="dk1"/>
                </a:solidFill>
              </a:rPr>
              <a:t>scalability</a:t>
            </a:r>
            <a:r>
              <a:rPr lang="en" sz="1500">
                <a:solidFill>
                  <a:schemeClr val="dk1"/>
                </a:solidFill>
              </a:rPr>
              <a:t> helps the Internet handle millions of users.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Explore how protocols like HTTP and HTML facilitate browsing the web.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HTTP ?</a:t>
            </a:r>
            <a:endParaRPr b="1"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582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HTTP (Hypertext Transfer Protocol)</a:t>
            </a:r>
            <a:r>
              <a:rPr lang="en" sz="1100">
                <a:solidFill>
                  <a:schemeClr val="dk1"/>
                </a:solidFill>
              </a:rPr>
              <a:t> is a protocol that allows web browsers and servers to communicate.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How It Works</a:t>
            </a:r>
            <a:r>
              <a:rPr lang="en" sz="1100">
                <a:solidFill>
                  <a:schemeClr val="dk1"/>
                </a:solidFill>
              </a:rPr>
              <a:t>: When you type a website URL in your browser, </a:t>
            </a:r>
            <a:r>
              <a:rPr b="1" lang="en" sz="1100">
                <a:solidFill>
                  <a:schemeClr val="dk1"/>
                </a:solidFill>
              </a:rPr>
              <a:t>HTTP</a:t>
            </a:r>
            <a:r>
              <a:rPr lang="en" sz="1100">
                <a:solidFill>
                  <a:schemeClr val="dk1"/>
                </a:solidFill>
              </a:rPr>
              <a:t> helps send a request to the server for the website’s data, and the server responds with the requested information (usually HTML files).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Stateless Protocol</a:t>
            </a:r>
            <a:r>
              <a:rPr lang="en" sz="1100">
                <a:solidFill>
                  <a:schemeClr val="dk1"/>
                </a:solidFill>
              </a:rPr>
              <a:t>: HTTP is </a:t>
            </a:r>
            <a:r>
              <a:rPr b="1" lang="en" sz="1100">
                <a:solidFill>
                  <a:schemeClr val="dk1"/>
                </a:solidFill>
              </a:rPr>
              <a:t>stateless</a:t>
            </a:r>
            <a:r>
              <a:rPr lang="en" sz="1100">
                <a:solidFill>
                  <a:schemeClr val="dk1"/>
                </a:solidFill>
              </a:rPr>
              <a:t>, meaning every request is separate, and the server doesn’t remember previous requests.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For example</a:t>
            </a:r>
            <a:r>
              <a:rPr lang="en" sz="1100">
                <a:solidFill>
                  <a:schemeClr val="dk1"/>
                </a:solidFill>
              </a:rPr>
              <a:t>: When you visit a website, HTTP works like a </a:t>
            </a:r>
            <a:r>
              <a:rPr b="1" lang="en" sz="1100">
                <a:solidFill>
                  <a:schemeClr val="dk1"/>
                </a:solidFill>
              </a:rPr>
              <a:t>messenger</a:t>
            </a:r>
            <a:r>
              <a:rPr lang="en" sz="1100">
                <a:solidFill>
                  <a:schemeClr val="dk1"/>
                </a:solidFill>
              </a:rPr>
              <a:t> between your browser and the server.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600" y="3075650"/>
            <a:ext cx="3008824" cy="16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HTTP Requests and Responses</a:t>
            </a:r>
            <a:endParaRPr b="1"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608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Request</a:t>
            </a:r>
            <a:r>
              <a:rPr lang="en" sz="1100">
                <a:solidFill>
                  <a:schemeClr val="dk1"/>
                </a:solidFill>
              </a:rPr>
              <a:t>: When you click a link or type in a URL, your browser sends an </a:t>
            </a:r>
            <a:r>
              <a:rPr b="1" lang="en" sz="1100">
                <a:solidFill>
                  <a:schemeClr val="dk1"/>
                </a:solidFill>
              </a:rPr>
              <a:t>HTTP request</a:t>
            </a:r>
            <a:r>
              <a:rPr lang="en" sz="1100">
                <a:solidFill>
                  <a:schemeClr val="dk1"/>
                </a:solidFill>
              </a:rPr>
              <a:t> to the server. The request asks for specific resources (like a web page or an image).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Response</a:t>
            </a:r>
            <a:r>
              <a:rPr lang="en" sz="1100">
                <a:solidFill>
                  <a:schemeClr val="dk1"/>
                </a:solidFill>
              </a:rPr>
              <a:t>: The server sends an </a:t>
            </a:r>
            <a:r>
              <a:rPr b="1" lang="en" sz="1100">
                <a:solidFill>
                  <a:schemeClr val="dk1"/>
                </a:solidFill>
              </a:rPr>
              <a:t>HTTP response</a:t>
            </a:r>
            <a:r>
              <a:rPr lang="en" sz="1100">
                <a:solidFill>
                  <a:schemeClr val="dk1"/>
                </a:solidFill>
              </a:rPr>
              <a:t> back with the requested data, such as HTML files that make up the webpage.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If you request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www.example.com</a:t>
            </a:r>
            <a:r>
              <a:rPr lang="en" sz="1100">
                <a:solidFill>
                  <a:schemeClr val="dk1"/>
                </a:solidFill>
              </a:rPr>
              <a:t>, the server will send back the content of that website in its response.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5">
            <a:alphaModFix/>
          </a:blip>
          <a:srcRect b="8902" l="5729" r="5309" t="10679"/>
          <a:stretch/>
        </p:blipFill>
        <p:spPr>
          <a:xfrm>
            <a:off x="5167875" y="2762550"/>
            <a:ext cx="3664426" cy="198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HTML ?</a:t>
            </a:r>
            <a:endParaRPr b="1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557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Definition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HTML (HyperText Markup Language)</a:t>
            </a:r>
            <a:r>
              <a:rPr lang="en" sz="1100">
                <a:solidFill>
                  <a:schemeClr val="dk1"/>
                </a:solidFill>
              </a:rPr>
              <a:t> is the language used to structure web pages. It tells browsers how to display text, images, and other elements on a page.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Role of HTML</a:t>
            </a:r>
            <a:r>
              <a:rPr lang="en" sz="1100">
                <a:solidFill>
                  <a:schemeClr val="dk1"/>
                </a:solidFill>
              </a:rPr>
              <a:t>: Every time you visit a webpage, the browser uses the </a:t>
            </a:r>
            <a:r>
              <a:rPr b="1" lang="en" sz="1100">
                <a:solidFill>
                  <a:schemeClr val="dk1"/>
                </a:solidFill>
              </a:rPr>
              <a:t>HTML code</a:t>
            </a:r>
            <a:r>
              <a:rPr lang="en" sz="1100">
                <a:solidFill>
                  <a:schemeClr val="dk1"/>
                </a:solidFill>
              </a:rPr>
              <a:t> received from the server to show you the page’s layout, text, and images.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Basic Structure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Tags</a:t>
            </a:r>
            <a:r>
              <a:rPr lang="en" sz="1100">
                <a:solidFill>
                  <a:schemeClr val="dk1"/>
                </a:solidFill>
              </a:rPr>
              <a:t>: HTML uses tags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" sz="1100">
                <a:solidFill>
                  <a:schemeClr val="dk1"/>
                </a:solidFill>
              </a:rPr>
              <a:t> to define elements.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" sz="1100">
                <a:solidFill>
                  <a:schemeClr val="dk1"/>
                </a:solidFill>
              </a:rPr>
              <a:t> for headings,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" sz="1100">
                <a:solidFill>
                  <a:schemeClr val="dk1"/>
                </a:solidFill>
              </a:rPr>
              <a:t> for paragraphs,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" sz="1100">
                <a:solidFill>
                  <a:schemeClr val="dk1"/>
                </a:solidFill>
              </a:rPr>
              <a:t> for images.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7675" y="2786250"/>
            <a:ext cx="3174625" cy="17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HTTP and HTML Work Together</a:t>
            </a:r>
            <a:endParaRPr b="1"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568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Combining HTTP and HTML</a:t>
            </a:r>
            <a:r>
              <a:rPr lang="en" sz="1100">
                <a:solidFill>
                  <a:schemeClr val="dk1"/>
                </a:solidFill>
              </a:rPr>
              <a:t>: When you visit a website, the browser sends an </a:t>
            </a:r>
            <a:r>
              <a:rPr b="1" lang="en" sz="1100">
                <a:solidFill>
                  <a:schemeClr val="dk1"/>
                </a:solidFill>
              </a:rPr>
              <a:t>HTTP request</a:t>
            </a:r>
            <a:r>
              <a:rPr lang="en" sz="1100">
                <a:solidFill>
                  <a:schemeClr val="dk1"/>
                </a:solidFill>
              </a:rPr>
              <a:t> to the server, which responds with </a:t>
            </a:r>
            <a:r>
              <a:rPr b="1" lang="en" sz="1100">
                <a:solidFill>
                  <a:schemeClr val="dk1"/>
                </a:solidFill>
              </a:rPr>
              <a:t>HTML files</a:t>
            </a:r>
            <a:r>
              <a:rPr lang="en" sz="1100">
                <a:solidFill>
                  <a:schemeClr val="dk1"/>
                </a:solidFill>
              </a:rPr>
              <a:t> that the browser uses to display the webpage.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When you type “www.example.com”, HTTP retrieves the HTML code that makes up the website, and your browser shows you the webpage.</a:t>
            </a:r>
            <a:endParaRPr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11738" l="0" r="0" t="0"/>
          <a:stretch/>
        </p:blipFill>
        <p:spPr>
          <a:xfrm>
            <a:off x="2593300" y="2874300"/>
            <a:ext cx="3839874" cy="1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Scalability ? </a:t>
            </a:r>
            <a:endParaRPr b="1"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16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Definition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 means the ability to handle more users, more devices, and more data without slowing down.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Why It Matters</a:t>
            </a:r>
            <a:r>
              <a:rPr lang="en" sz="1100">
                <a:solidFill>
                  <a:schemeClr val="dk1"/>
                </a:solidFill>
              </a:rPr>
              <a:t>: The Internet is designed to grow and adapt to more users without breaking or slowing down.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Handling Millions of Users</a:t>
            </a:r>
            <a:r>
              <a:rPr lang="en" sz="1100">
                <a:solidFill>
                  <a:schemeClr val="dk1"/>
                </a:solidFill>
              </a:rPr>
              <a:t>: Websites and services use scalable technologies to ensure they can serve thousands or even millions of users at the same 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 Imagine a small road that expands to a multi-lane highway as more cars (users) travel on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Does the Internet Scale ?</a:t>
            </a:r>
            <a:endParaRPr b="1"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596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Load Balancing</a:t>
            </a:r>
            <a:r>
              <a:rPr lang="en" sz="1100">
                <a:solidFill>
                  <a:schemeClr val="dk1"/>
                </a:solidFill>
              </a:rPr>
              <a:t>: Websites use </a:t>
            </a:r>
            <a:r>
              <a:rPr b="1" lang="en" sz="1100">
                <a:solidFill>
                  <a:schemeClr val="dk1"/>
                </a:solidFill>
              </a:rPr>
              <a:t>load balancers</a:t>
            </a:r>
            <a:r>
              <a:rPr lang="en" sz="1100">
                <a:solidFill>
                  <a:schemeClr val="dk1"/>
                </a:solidFill>
              </a:rPr>
              <a:t> to distribute incoming traffic evenly across multiple servers, making sure no single server gets overwhelmed.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Caching</a:t>
            </a:r>
            <a:r>
              <a:rPr lang="en" sz="1100">
                <a:solidFill>
                  <a:schemeClr val="dk1"/>
                </a:solidFill>
              </a:rPr>
              <a:t>: Data like images or videos are temporarily stored closer to the user to reduce load on servers and make websites faster.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Cloud Computing</a:t>
            </a:r>
            <a:r>
              <a:rPr lang="en" sz="1100">
                <a:solidFill>
                  <a:schemeClr val="dk1"/>
                </a:solidFill>
              </a:rPr>
              <a:t>: Services like </a:t>
            </a:r>
            <a:r>
              <a:rPr b="1" lang="en" sz="1100">
                <a:solidFill>
                  <a:schemeClr val="dk1"/>
                </a:solidFill>
              </a:rPr>
              <a:t>cloud computing</a:t>
            </a:r>
            <a:r>
              <a:rPr lang="en" sz="1100">
                <a:solidFill>
                  <a:schemeClr val="dk1"/>
                </a:solidFill>
              </a:rPr>
              <a:t> make it easier to add more server capacity whenever needed.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Protocols Help Scalability</a:t>
            </a:r>
            <a:endParaRPr b="1"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49850" y="1152475"/>
            <a:ext cx="561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Protocols Are Flexible</a:t>
            </a:r>
            <a:r>
              <a:rPr lang="en" sz="1100">
                <a:solidFill>
                  <a:schemeClr val="dk1"/>
                </a:solidFill>
              </a:rPr>
              <a:t>: The protocols we use (like TCP/IP and HTTP) are designed to adapt and scale as more devices connect to the Internet.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Multiple Paths</a:t>
            </a:r>
            <a:r>
              <a:rPr lang="en" sz="1100">
                <a:solidFill>
                  <a:schemeClr val="dk1"/>
                </a:solidFill>
              </a:rPr>
              <a:t>: Data packets can travel across multiple paths, making sure the network isn’t overloaded.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Protocols Keep Data Organized</a:t>
            </a:r>
            <a:r>
              <a:rPr lang="en" sz="1100">
                <a:solidFill>
                  <a:schemeClr val="dk1"/>
                </a:solidFill>
              </a:rPr>
              <a:t>: Even as the Internet grows, protocols ensure that data is sent and received efficiently and accurately.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