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ie7yKuaPNKvS+9GV1YTnKrjVfj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73d04e1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5d73d04e1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73d04e1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d73d04e1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73d04e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d73d04e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73d04e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d73d04e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73d04e1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d73d04e1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16d35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f16d35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16d358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f16d358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d746c4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5d746c4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766b91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d766b91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766b91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d766b91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766b91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5d766b91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e0f5419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5e0f5419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159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00"/>
              <a:buFont typeface="Arial"/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00"/>
              <a:buFont typeface="Arial"/>
              <a:buNone/>
            </a:pPr>
            <a:r>
              <a:t/>
            </a:r>
            <a:endParaRPr b="1"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000"/>
              <a:buFont typeface="Arial"/>
              <a:buNone/>
            </a:pPr>
            <a:r>
              <a:rPr b="1" lang="en" sz="2500"/>
              <a:t>Session  10</a:t>
            </a:r>
            <a:endParaRPr b="1"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47618"/>
              <a:buNone/>
            </a:pPr>
            <a:r>
              <a:rPr b="1" lang="en" sz="2100"/>
              <a:t>Cyber Security</a:t>
            </a:r>
            <a:endParaRPr b="1"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7940"/>
              <a:buNone/>
            </a:pPr>
            <a:r>
              <a:rPr b="1" lang="en" sz="2500"/>
              <a:t>Security Shield Challenge - Cyber Defense Skills</a:t>
            </a:r>
            <a:endParaRPr b="1" sz="2500"/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600" y="1846625"/>
            <a:ext cx="5350358" cy="299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5d73d04e14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5d73d04e14_0_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5d73d04e14_0_67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1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Brute Force Password Cracker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Demonstrates how </a:t>
            </a:r>
            <a:r>
              <a:rPr b="1" lang="en" sz="1200">
                <a:solidFill>
                  <a:schemeClr val="dk1"/>
                </a:solidFill>
              </a:rPr>
              <a:t>brute-force cracking on a known password to demonstrate time and attempts required.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itertools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string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Set a simple target password for simulation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 = "pass"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Characters to try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chars = string.ascii_lowercase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Start timer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attempts =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Brute force logic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length in range(1, 5):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guess in itertools.product(chars, repeat=length):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attempts +=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''.join(guess) == target: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end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print(f"[✔] Password found: {''.join(guess)}")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print(f"Attempts: {attempts}")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print(f"Time taken: {end - start:.2f} seconds")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5d73d04e14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5d73d04e14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5d73d04e14_0_73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2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Phishing Email Detector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(Keyword-Based Scanner)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Simulates simple phishing detection by scanning suspicious keywords in an email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suspicious_keywords = ["urgent", "verify", "click here", "password", "bank", "limited time", "account locked"]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scan_email(email_text):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findings = [word for word in suspicious_keywords if word in email_text.lower()]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findings: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print("[⚠] Potential phishing indicators found:")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word in findings: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 - {word}")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print("[✔] No phishing indicators found.")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Sample email input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sample_email = """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Dear user,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 have detected unusual activity on your bank account.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Please verify your password immediately by clicking here.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Regards,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Support Team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scan_email(sample_email)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35d73d04e14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d73d04e14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5d73d04e14_0_79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Intrusion Detection Log Analyzer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(Anomaly Detection via IP Frequency)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Basic simulation of log file analysis to identify suspicious IPs based on frequency.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collections import Counter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Simulated log entries (IP addresses)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log_entries = [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"192.168.1.1", "10.0.0.5", "192.168.1.1", "172.16.0.1",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"192.168.1.1", "10.0.0.5", "203.0.113.5", "192.168.1.1",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"10.0.0.5", "10.0.0.5", "203.0.113.5"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threshold = 3  # flag any IP that appears more than 3 times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ip_count = Counter(log_entries)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print("Suspicious IPs based on frequency threshold:")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ip, count in ip_count.items():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count &gt; threshold: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print(f"[⚠] {ip} appeared {count} times")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5d73d04e1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d73d04e1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5d73d04e14_0_8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4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Brute Force Attack on Plaintext Pwd </a:t>
            </a:r>
            <a:r>
              <a:rPr b="1" i="1" lang="en" sz="1700">
                <a:solidFill>
                  <a:schemeClr val="dk1"/>
                </a:solidFill>
                <a:highlight>
                  <a:srgbClr val="B7B7B7"/>
                </a:highlight>
              </a:rPr>
              <a:t>(No Hashing</a:t>
            </a:r>
            <a:r>
              <a:rPr b="1" i="1" lang="en" sz="17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🧠 Learning Outcome: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Shows how quickly a simple password can be cracked using brute force.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Emphasizes importance of </a:t>
            </a:r>
            <a:r>
              <a:rPr b="1" lang="en" sz="1100">
                <a:solidFill>
                  <a:schemeClr val="dk1"/>
                </a:solidFill>
              </a:rPr>
              <a:t>minimum password length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complexity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itertools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string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Target password (known only to the attacker during the simulation)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target_password = "abc"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Character set to try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 = string.ascii_lowercase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Start the timer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Brute force loop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attempts =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length in range(1, 5):  # Try lengths from 1 to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guess in itertools.product(characters, repeat=length):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attempts +=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guess_str = ''.join(guess)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guess_str == target_password: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end_time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print(f"Password found: {guess_str}")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print(f"Attempts: {attempts}")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print(f"Time taken: {end_time - start_time:.4f} seconds")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5d73d04e14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5d73d04e14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5d73d04e14_0_61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Activity # </a:t>
            </a:r>
            <a:r>
              <a:rPr b="1" lang="en" sz="1800">
                <a:solidFill>
                  <a:schemeClr val="dk1"/>
                </a:solidFill>
              </a:rPr>
              <a:t>5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Brute Force Cracking a Hashed Password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(with SHA-256)</a:t>
            </a:r>
            <a:r>
              <a:rPr b="1" i="0" lang="en" sz="1800" u="none" cap="none" strike="noStrike">
                <a:solidFill>
                  <a:schemeClr val="dk1"/>
                </a:solidFill>
                <a:highlight>
                  <a:srgbClr val="B7B7B7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🧠 Learning Outcome: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Demonstrates brute-force hashing process.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Encourages implementation of </a:t>
            </a:r>
            <a:r>
              <a:rPr b="1" lang="en" sz="1100">
                <a:solidFill>
                  <a:schemeClr val="dk1"/>
                </a:solidFill>
              </a:rPr>
              <a:t>password hashing + salting</a:t>
            </a:r>
            <a:r>
              <a:rPr lang="en" sz="1100">
                <a:solidFill>
                  <a:schemeClr val="dk1"/>
                </a:solidFill>
              </a:rPr>
              <a:t> for better security.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hashlib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itertools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string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Target password (hashed using SHA-256)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original_password = "abc"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target_hash = hashlib.sha256(original_password.encode()).hexdigest()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Characters to try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 = string.ascii_lowercase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Start time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start_time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Brute force attempt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attempts =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length in range(1, 5):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guess in itertools.product(characters, repeat=length):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guess_str = ''.join(guess)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guess_hash = hashlib.sha256(guess_str.encode()).hexdigest()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attempts +=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guess_hash == target_hash: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end_time = time.time()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print(f"Password cracked: {guess_str}")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print(f"Attempts: {attempts}")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print(f"Time taken: {end_time - start_time:.4f} seconds")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16d35828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35f16d3582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5f16d3582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5f16d35828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5f16d35828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purpose of the Security Shield Challenge in cybersecurity training?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test programming speed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simulate cyber attack scenarios and practice defense techniques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promote social media awareness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build network infrastructure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technique is commonly used in ethical password cracking simulations?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URL filtering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SQL injection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Brute force attacks using Python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File compression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58" name="Google Shape;158;g35f16d35828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f16d35828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g35f16d3582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5f16d35828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5f16d35828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5f16d35828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the role of intrusion detection in a cyber defense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Encrypting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Identifying suspicious patterns in logs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Blocking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Testing antivirus speed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of the following best describes phishing email detection in the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Sending promotional messages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Filtering unread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Scanning for suspicious keywords and links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Compressing email attachments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Why is Python used in the Security Shield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For making mobile apps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play music during hacking simulations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create and execute hands-on cybersecurity tools and simulations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edit images in reports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68" name="Google Shape;168;g35f16d35828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Future Trends : Where Is Cyber Defense Heading?</a:t>
            </a:r>
            <a:endParaRPr b="1"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AI-Assisted Threat Detection:</a:t>
            </a:r>
            <a:r>
              <a:rPr lang="en" sz="1500">
                <a:solidFill>
                  <a:schemeClr val="dk1"/>
                </a:solidFill>
              </a:rPr>
              <a:t> Automating response to suspicious activity.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Behavior-Based Intrusion Detection:</a:t>
            </a:r>
            <a:r>
              <a:rPr lang="en" sz="1500">
                <a:solidFill>
                  <a:schemeClr val="dk1"/>
                </a:solidFill>
              </a:rPr>
              <a:t> Analyzing user patterns for anomalies.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Gamified Training Modules:</a:t>
            </a:r>
            <a:r>
              <a:rPr lang="en" sz="1500">
                <a:solidFill>
                  <a:schemeClr val="dk1"/>
                </a:solidFill>
              </a:rPr>
              <a:t> Making cyber skill development more engaging.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1500">
                <a:solidFill>
                  <a:schemeClr val="dk1"/>
                </a:solidFill>
              </a:rPr>
              <a:t>Cloud Security Specialization:</a:t>
            </a:r>
            <a:r>
              <a:rPr lang="en" sz="1500">
                <a:solidFill>
                  <a:schemeClr val="dk1"/>
                </a:solidFill>
              </a:rPr>
              <a:t> Addressing growing threats in cloud infrastructure.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746c4238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80" name="Google Shape;180;g35d746c4238_0_15"/>
          <p:cNvSpPr txBox="1"/>
          <p:nvPr>
            <p:ph idx="1" type="body"/>
          </p:nvPr>
        </p:nvSpPr>
        <p:spPr>
          <a:xfrm>
            <a:off x="311700" y="938750"/>
            <a:ext cx="7862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chemeClr val="dk1"/>
                </a:solidFill>
              </a:rPr>
              <a:t>Wrap-Up of the Security Shield Challenge:</a:t>
            </a:r>
            <a:endParaRPr b="1"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Bridging the Gap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Connects theoretical cybersecurity knowledge with real-world defensive practices.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Skill Empowerment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Prepares participants to detect, analyze, and respond to cyber threats confidently.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Hands-On Mastery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Emphasizes learning-by-doing through Python-driven security exercises.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Relevant &amp; Future-Ready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Aligns with the growing demand for cyber defense expertise in a digital-first world.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Call to Action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Participants are encouraged to continue exploring advanced topics like malware analysis, SIEM tools, and ethical penetration testing.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6200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chemeClr val="dk1"/>
                </a:solidFill>
              </a:rPr>
              <a:t>By the end of this session, you will: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Practice ethical password cracking techniques using Python.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Identify and analyze phishing and fraudulent emails.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 and simulate real-world cyber intrusion scenarios.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Apply foundational cyber defense principles using hands-on tools.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0900" y="1408200"/>
            <a:ext cx="2327100" cy="23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614"/>
              <a:buNone/>
            </a:pPr>
            <a:r>
              <a:rPr b="1" lang="en" sz="2244"/>
              <a:t>What You Will Explore:</a:t>
            </a:r>
            <a:endParaRPr b="1" sz="2244"/>
          </a:p>
        </p:txBody>
      </p:sp>
      <p:pic>
        <p:nvPicPr>
          <p:cNvPr id="70" name="Google Shape;70;p3"/>
          <p:cNvPicPr preferRelativeResize="0"/>
          <p:nvPr/>
        </p:nvPicPr>
        <p:blipFill rotWithShape="1">
          <a:blip r:embed="rId3">
            <a:alphaModFix/>
          </a:blip>
          <a:srcRect b="0" l="0" r="14074" t="0"/>
          <a:stretch/>
        </p:blipFill>
        <p:spPr>
          <a:xfrm>
            <a:off x="6183300" y="248275"/>
            <a:ext cx="2250249" cy="26189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4424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What Is a Cyber Defense Challenge?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Overview of skill-based cybersecurity competitions.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Password Cracking Techniques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Brute force, dictionary attacks, and real-time cracking simulation.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Phishing &amp; Email Forensics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Detecting and dissecting social engineering and fraudulent emails.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Intrusion Detection &amp; Log Analysis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Interpreting logs and recognizing attack patterns.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the Security Shield Challenge?</a:t>
            </a:r>
            <a:endParaRPr b="1"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Interactive Cyber Learning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A practical cybersecurity challenge that mimics real-world attack and defense scenarios.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Core Skill Development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Builds foundational and intermediate skills in ethical hacking and digital forensics.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Python-Centric Approach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Leverages Python scripting for tasks like brute-force attacks and intrusion detection.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Challenge-Based Format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Encourages learning through simulations, problem-solving, and active participation.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Target Audience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Designed for students, aspiring cybersecurity professionals, and IT learners seeking practical exposure.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8325" y="2632525"/>
            <a:ext cx="1817300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Does It Work?</a:t>
            </a:r>
            <a:endParaRPr b="1"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27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Interactive Challenges:</a:t>
            </a:r>
            <a:r>
              <a:rPr lang="en" sz="1500">
                <a:solidFill>
                  <a:schemeClr val="dk1"/>
                </a:solidFill>
              </a:rPr>
              <a:t> Tasks like brute-force password cracking and phishing detection.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Python-Based Labs:</a:t>
            </a:r>
            <a:r>
              <a:rPr lang="en" sz="1500">
                <a:solidFill>
                  <a:schemeClr val="dk1"/>
                </a:solidFill>
              </a:rPr>
              <a:t> Hands-on coding for simulating and mitigating attacks.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Scenario-Based Learning:</a:t>
            </a:r>
            <a:r>
              <a:rPr lang="en" sz="1500">
                <a:solidFill>
                  <a:schemeClr val="dk1"/>
                </a:solidFill>
              </a:rPr>
              <a:t> Participants analyze logs, detect threats, and respond like cybersecurity professionals.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Progressive Skill Building:</a:t>
            </a:r>
            <a:r>
              <a:rPr lang="en" sz="1500">
                <a:solidFill>
                  <a:schemeClr val="dk1"/>
                </a:solidFill>
              </a:rPr>
              <a:t> From basic concepts to advanced intrusion analysis.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5575" y="3569300"/>
            <a:ext cx="1310051" cy="131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766b912c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Types of Cyber Defense Activities Covered</a:t>
            </a:r>
            <a:endParaRPr b="1"/>
          </a:p>
        </p:txBody>
      </p:sp>
      <p:sp>
        <p:nvSpPr>
          <p:cNvPr id="91" name="Google Shape;91;g35d766b912c_0_9"/>
          <p:cNvSpPr txBox="1"/>
          <p:nvPr>
            <p:ph idx="1" type="body"/>
          </p:nvPr>
        </p:nvSpPr>
        <p:spPr>
          <a:xfrm>
            <a:off x="311700" y="1152475"/>
            <a:ext cx="827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Password Cracking Techniques:</a:t>
            </a:r>
            <a:r>
              <a:rPr lang="en" sz="1600">
                <a:solidFill>
                  <a:schemeClr val="dk1"/>
                </a:solidFill>
              </a:rPr>
              <a:t> Brute force, dictionary attacks using Python.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Phishing Email Detection:</a:t>
            </a:r>
            <a:r>
              <a:rPr lang="en" sz="1600">
                <a:solidFill>
                  <a:schemeClr val="dk1"/>
                </a:solidFill>
              </a:rPr>
              <a:t> Header analysis, embedded link inspection.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Intrusion Detection:</a:t>
            </a:r>
            <a:r>
              <a:rPr lang="en" sz="1600">
                <a:solidFill>
                  <a:schemeClr val="dk1"/>
                </a:solidFill>
              </a:rPr>
              <a:t> Log analysis, anomaly recognition.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Forensics:</a:t>
            </a:r>
            <a:r>
              <a:rPr lang="en" sz="1600">
                <a:solidFill>
                  <a:schemeClr val="dk1"/>
                </a:solidFill>
              </a:rPr>
              <a:t> Tracing attack vectors, identifying footprints in data.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g35d766b912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150" y="3040575"/>
            <a:ext cx="1817300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766b912c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Impacts: Why Are These Skills Important?</a:t>
            </a:r>
            <a:endParaRPr b="1"/>
          </a:p>
        </p:txBody>
      </p:sp>
      <p:sp>
        <p:nvSpPr>
          <p:cNvPr id="98" name="Google Shape;98;g35d766b912c_0_14"/>
          <p:cNvSpPr txBox="1"/>
          <p:nvPr>
            <p:ph idx="1" type="body"/>
          </p:nvPr>
        </p:nvSpPr>
        <p:spPr>
          <a:xfrm>
            <a:off x="311700" y="1152475"/>
            <a:ext cx="685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Real-World Readiness:</a:t>
            </a:r>
            <a:r>
              <a:rPr lang="en" sz="1500">
                <a:solidFill>
                  <a:schemeClr val="dk1"/>
                </a:solidFill>
              </a:rPr>
              <a:t> Prepares students for cybersecurity careers.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Threat Awareness:</a:t>
            </a:r>
            <a:r>
              <a:rPr lang="en" sz="1500">
                <a:solidFill>
                  <a:schemeClr val="dk1"/>
                </a:solidFill>
              </a:rPr>
              <a:t> Enhances understanding of attacker methodologies.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Defensive Thinking:</a:t>
            </a:r>
            <a:r>
              <a:rPr lang="en" sz="1500">
                <a:solidFill>
                  <a:schemeClr val="dk1"/>
                </a:solidFill>
              </a:rPr>
              <a:t> Cultivates a proactive defense mindset.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Organizational Security:</a:t>
            </a:r>
            <a:r>
              <a:rPr lang="en" sz="1500">
                <a:solidFill>
                  <a:schemeClr val="dk1"/>
                </a:solidFill>
              </a:rPr>
              <a:t> Helps reduce vulnerabilities and data breach risks.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9" name="Google Shape;99;g35d766b912c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150" y="3040575"/>
            <a:ext cx="1817300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766b912c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Real World Example - Brute Force Attack Simulation</a:t>
            </a:r>
            <a:endParaRPr b="1"/>
          </a:p>
        </p:txBody>
      </p:sp>
      <p:sp>
        <p:nvSpPr>
          <p:cNvPr id="105" name="Google Shape;105;g35d766b912c_0_19"/>
          <p:cNvSpPr txBox="1"/>
          <p:nvPr>
            <p:ph idx="1" type="body"/>
          </p:nvPr>
        </p:nvSpPr>
        <p:spPr>
          <a:xfrm>
            <a:off x="311700" y="1152475"/>
            <a:ext cx="8270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Scenario:</a:t>
            </a:r>
            <a:r>
              <a:rPr lang="en" sz="1500">
                <a:solidFill>
                  <a:schemeClr val="dk1"/>
                </a:solidFill>
              </a:rPr>
              <a:t> A system admin discovers unauthorized login attempts.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Student Task:</a:t>
            </a:r>
            <a:r>
              <a:rPr lang="en" sz="1500">
                <a:solidFill>
                  <a:schemeClr val="dk1"/>
                </a:solidFill>
              </a:rPr>
              <a:t> Use Python to simulate a brute force script and measure its execution time.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Learning Point:</a:t>
            </a:r>
            <a:r>
              <a:rPr lang="en" sz="1500">
                <a:solidFill>
                  <a:schemeClr val="dk1"/>
                </a:solidFill>
              </a:rPr>
              <a:t> Understand how attackers operate and how to defend through password policy enforcement and rate-limiting.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6" name="Google Shape;106;g35d766b912c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3150" y="3040575"/>
            <a:ext cx="1817300" cy="1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35e0f54191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5e0f54191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5e0f541918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(Brute Force Password Cracker)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(Phishing Email Detector </a:t>
            </a:r>
            <a:r>
              <a:rPr b="1" i="1" lang="en" sz="1600">
                <a:solidFill>
                  <a:schemeClr val="dk1"/>
                </a:solidFill>
                <a:highlight>
                  <a:srgbClr val="B7B7B7"/>
                </a:highlight>
              </a:rPr>
              <a:t>(Keyword-Based Scanner)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(Intrusion Detection Log Analyzer </a:t>
            </a:r>
            <a:r>
              <a:rPr b="1" i="1" lang="en" sz="900">
                <a:solidFill>
                  <a:schemeClr val="dk1"/>
                </a:solidFill>
                <a:highlight>
                  <a:srgbClr val="B7B7B7"/>
                </a:highlight>
              </a:rPr>
              <a:t>(Anomaly Detection via IP Frequency)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(Brute Force Attack on Plaintext Pwd </a:t>
            </a:r>
            <a:r>
              <a:rPr b="1" i="1" lang="en" sz="1700">
                <a:solidFill>
                  <a:schemeClr val="dk1"/>
                </a:solidFill>
                <a:highlight>
                  <a:srgbClr val="B7B7B7"/>
                </a:highlight>
              </a:rPr>
              <a:t>(No Hashing)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(Brute Force Cracking a Hashed Password </a:t>
            </a:r>
            <a:r>
              <a:rPr b="1" i="1" lang="en" sz="1200">
                <a:solidFill>
                  <a:schemeClr val="dk1"/>
                </a:solidFill>
                <a:highlight>
                  <a:srgbClr val="B7B7B7"/>
                </a:highlight>
              </a:rPr>
              <a:t>(with SHA-256)</a:t>
            </a:r>
            <a:r>
              <a:rPr b="1" lang="en" sz="15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