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09RUGlJ6GAgcDFT2EpzFgJ0u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73d04e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5d73d04e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0ee870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5e0ee870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0c6a03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e0c6a03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0c6a03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e0c6a03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0c6a038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e0c6a038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0c6a03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e0c6a03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1670c3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f1670c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1670c3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5f1670c3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d746c4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5d746c4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e0c6a03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5e0c6a03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0c6a03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5e0c6a03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0c6a03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5e0c6a03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0c6a03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5e0c6a03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00"/>
              <a:buFont typeface="Arial"/>
              <a:buNone/>
            </a:pPr>
            <a:r>
              <a:rPr b="1" lang="en" sz="2500"/>
              <a:t>Session  11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7618"/>
              <a:buFont typeface="Arial"/>
              <a:buNone/>
            </a:pPr>
            <a:r>
              <a:rPr b="1" lang="en" sz="2100"/>
              <a:t>Cyber Security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1727"/>
              <a:buNone/>
            </a:pPr>
            <a:r>
              <a:rPr b="1" lang="en" sz="2577"/>
              <a:t>Impact of Cyber Security Globally</a:t>
            </a:r>
            <a:endParaRPr b="1" sz="2577"/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75" y="1930475"/>
            <a:ext cx="4907350" cy="29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35d73d04e1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5d73d04e1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5d73d04e14_0_8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1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Risk Assessment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(Risk Assessment Simulator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(Complex Version)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(Hacktivism Tracker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(Keyword-Based Tweet Analyzer)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(Stacked Risk Visualizer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(Cascading Threat Chain)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(Global Breach Cost Estimator)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35e0ee870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5e0ee8705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5e0ee87058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1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Risk Assessment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Simulate a risk scoring system for a hypothetical business scenario.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Simple Cyber Risk Assessment Simulator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assess_risk(likelihood, impact):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score = likelihood * impact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score &lt; 4: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"Low"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elif 4 &lt;= score &lt; 9: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"Medium"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"High"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score, severity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Sample scenario: Phishing risk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threat_scenarios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"Phishing": (3, 3),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"Ransomware": (4, 4),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"Data Leak": (2, 5)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threat, (likelihood, impact) in threat_scenarios.items():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score, level = assess_risk(likelihood, impact)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print(f"{threat} ➤ Risk Score: {score} | Severity: {level}")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5e0c6a0382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5e0c6a0382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5e0c6a0382_0_46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2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Risk Assessment Simulator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(Complex Version)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Simulate a risk scoring system for a hypothetical business scenario.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assess_risk(likelihood, impact):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score = likelihood * impact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score &lt; 4: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"Low"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action = "Monitor and review quarterly."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elif 4 &lt;= score &lt; 9: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"Medium"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action = "Implement controls and review monthly."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= "High"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action = "Urgent mitigation required. Escalate to management."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score, severity, action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Threats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threat_scenarios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"Phishing": (3, 3),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"Ransomware": (4, 4),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"Insider Threat": (2, 4),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"Supply Chain Attack": (5, 5)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threat, (likelihood, impact) in threat_scenarios.items():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score, level, response = assess_risk(likelihood, impact)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print(f"{threat} ➤ Risk Score: {score} | Severity: {level} | Action: {response}")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5e0c6a0382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5e0c6a0382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5e0c6a0382_0_52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Hacktivism Tracker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(Keyword-Based Tweet Analyzer)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Scans text input (e.g., tweets or posts) for politically motivated cyber threat indicators.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= ["freedom", "justice", "government", "whistleblower", "leak", "protest", "activism"]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scan_text_for_hacktivism(text):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findings = [word for word in keywords if word.lower() in text.lower()]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findings: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print(f"[⚠] Potential hacktivist indicators found: {', '.join(findings)}")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print("[✔] No hacktivist terms detected.")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Sample Analysis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sample_post = "Anonymous supports internet freedom and will protest against censorship."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scan_text_for_hacktivism(sample_post)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5e0c6a0382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5e0c6a0382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5e0c6a0382_0_58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4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Stacked Risk Visualizer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(Cascading Threat Chain)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Models how vulnerabilities can propagate through a digital supply chain.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Sample: system components with dependencies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system_map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"Email Gateway": ["DNS Server"],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"DNS Server": ["ISP"],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"CRM Software": ["Cloud Vendor", "Authentication Server"],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"Authentication Server": ["Database"],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"Database": []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print_risk_chain(component, visited=None):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visited is None: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visited = set()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visited.add(component)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dependency in system_map.get(component, []):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dependency not in visited: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print(f"{component} depends on {dependency}")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print_risk_chain(dependency, visited)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Visualize cascading risk from CRM Software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print("📉 Stacked Risk Chain from CRM Software:")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print_risk_chain("CRM Software")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35e0c6a0382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5e0c6a0382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5e0c6a0382_0_64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5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Global Breach Cost Estimator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Simulate the estimated financial impact of a cyberattack based on input variables.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estimate_breach_cost(records_lost, downtime_hours, reputation_hit):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base_cost = records_lost * 150  # $150 per record (average)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downtime_cost = downtime_hours * 10000  # $10k per hour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reputation_penalty = 0.2 if reputation_hit else 0.0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total = base_cost + downtime_cost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adjusted_total = total + (total * reputation_penalty)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round(adjusted_total, 2)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Hypothetical breach scenario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records = 20000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downtime = 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reputation_damaged =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cost = estimate_breach_cost(records, downtime, reputation_damaged)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print(f"💸 Estimated Total Breach Cost: ${cost}")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1670c34e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5f1670c34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5f1670c34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5f1670c34e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5f1670c34e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What is the main reason nation-state cyberattacks are considered globally significant?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They are usually non-malicious in nature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They often originate from outdated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They can lead to espionage, sabotage, and widespread disruption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They mostly affect only social media platforms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b="1" lang="en" sz="1100">
                <a:solidFill>
                  <a:schemeClr val="dk1"/>
                </a:solidFill>
              </a:rPr>
              <a:t>How does the concept of "stacked risk" impact cybersecurity planning?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A) It suggests that risks occur only in isolated systems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highlights the impact of layered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shows how interconnected systems can amplify vulnerabilities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focuses on physical infrastructure instead of digital assets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59" name="Google Shape;159;g35f1670c34e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1670c34e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35f1670c34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5f1670c34e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5f1670c34e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5f1670c34e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What defines a cyberattack as “hacktivism”?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An attack that is financially motivated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An attack aiming to improve system performance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 politically or ideologically motivated digital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An accidental release of data by internal staff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In a cyber risk assessment, what does the formula “Likelihood × Impact” calculate?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The probability of an attack being detected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The financial loss in a breach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 overall risk score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The number of affected users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What lesson was highlighted by the SolarWinds cyberattack case study?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End-user training is the only effective defense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Physical security is more critical than digital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Risks must be assessed across the entire digital supply chain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Only government systems are at risk of such breaches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69" name="Google Shape;169;g35f1670c34e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Trends: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b="1" lang="en" sz="2244"/>
              <a:t>Where is Global Cybersecurity Headed?</a:t>
            </a:r>
            <a:endParaRPr b="1" sz="2244"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11700" y="1318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AI in Cyber Defense</a:t>
            </a:r>
            <a:r>
              <a:rPr lang="en" sz="1300">
                <a:solidFill>
                  <a:schemeClr val="dk1"/>
                </a:solidFill>
              </a:rPr>
              <a:t>: Using machine learning for anomaly detection and threat intelligence.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Global Cyber Norms</a:t>
            </a:r>
            <a:r>
              <a:rPr lang="en" sz="1300">
                <a:solidFill>
                  <a:schemeClr val="dk1"/>
                </a:solidFill>
              </a:rPr>
              <a:t>: Increased focus on international agreements for cyber conduct.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Decentralized Security</a:t>
            </a:r>
            <a:r>
              <a:rPr lang="en" sz="1300">
                <a:solidFill>
                  <a:schemeClr val="dk1"/>
                </a:solidFill>
              </a:rPr>
              <a:t>: Blockchain and distributed systems to reduce single points of failure.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Cyber Insurance</a:t>
            </a:r>
            <a:r>
              <a:rPr lang="en" sz="1300">
                <a:solidFill>
                  <a:schemeClr val="dk1"/>
                </a:solidFill>
              </a:rPr>
              <a:t>: Growth in demand as organizations face greater liabilities.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Zero Trust Architectures</a:t>
            </a:r>
            <a:r>
              <a:rPr lang="en" sz="1300">
                <a:solidFill>
                  <a:schemeClr val="dk1"/>
                </a:solidFill>
              </a:rPr>
              <a:t>: Adopting models that require verification at every stage.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746c423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1" name="Google Shape;181;g35d746c4238_0_15"/>
          <p:cNvSpPr txBox="1"/>
          <p:nvPr>
            <p:ph idx="1" type="body"/>
          </p:nvPr>
        </p:nvSpPr>
        <p:spPr>
          <a:xfrm>
            <a:off x="311700" y="124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Why This Matters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Cybersecurity is no longer just an IT issue—it’s a </a:t>
            </a:r>
            <a:r>
              <a:rPr b="1" lang="en" sz="1300">
                <a:solidFill>
                  <a:schemeClr val="dk1"/>
                </a:solidFill>
              </a:rPr>
              <a:t>global issue</a:t>
            </a:r>
            <a:r>
              <a:rPr lang="en" sz="1300">
                <a:solidFill>
                  <a:schemeClr val="dk1"/>
                </a:solidFill>
              </a:rPr>
              <a:t> affecting economies, politics, and personal privacy.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Understanding </a:t>
            </a:r>
            <a:r>
              <a:rPr b="1" lang="en" sz="1300">
                <a:solidFill>
                  <a:schemeClr val="dk1"/>
                </a:solidFill>
              </a:rPr>
              <a:t>hacktivism, risk assessment</a:t>
            </a:r>
            <a:r>
              <a:rPr lang="en" sz="1300">
                <a:solidFill>
                  <a:schemeClr val="dk1"/>
                </a:solidFill>
              </a:rPr>
              <a:t>, and </a:t>
            </a:r>
            <a:r>
              <a:rPr b="1" lang="en" sz="1300">
                <a:solidFill>
                  <a:schemeClr val="dk1"/>
                </a:solidFill>
              </a:rPr>
              <a:t>stacked risks</a:t>
            </a:r>
            <a:r>
              <a:rPr lang="en" sz="1300">
                <a:solidFill>
                  <a:schemeClr val="dk1"/>
                </a:solidFill>
              </a:rPr>
              <a:t> is vital for future professionals.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Python-based simulations, like risk scoring, offer hands-on insight into real-world vulnerabilities.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To defend effectively, we must think globally, act locally, and collaborate across disciplines.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62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By the end of this session, you will: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Identify major global cybersecurity breaches and understand their consequences.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Explain the concept of </a:t>
            </a:r>
            <a:r>
              <a:rPr b="1" lang="en" sz="1300">
                <a:solidFill>
                  <a:schemeClr val="dk1"/>
                </a:solidFill>
              </a:rPr>
              <a:t>hacktivism</a:t>
            </a:r>
            <a:r>
              <a:rPr lang="en" sz="1300">
                <a:solidFill>
                  <a:schemeClr val="dk1"/>
                </a:solidFill>
              </a:rPr>
              <a:t> and its global implications.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Calculate and assess cybersecurity risks in organizational scenarios.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Understand the concept of </a:t>
            </a:r>
            <a:r>
              <a:rPr b="1" lang="en" sz="1300">
                <a:solidFill>
                  <a:schemeClr val="dk1"/>
                </a:solidFill>
              </a:rPr>
              <a:t>stacked risks</a:t>
            </a:r>
            <a:r>
              <a:rPr lang="en" sz="1300">
                <a:solidFill>
                  <a:schemeClr val="dk1"/>
                </a:solidFill>
              </a:rPr>
              <a:t> in digital ecosystems.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900" y="1408200"/>
            <a:ext cx="23271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</a:t>
            </a:r>
            <a:endParaRPr b="1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700" y="322425"/>
            <a:ext cx="2618949" cy="2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40">
                <a:solidFill>
                  <a:schemeClr val="dk1"/>
                </a:solidFill>
              </a:rPr>
              <a:t>What You Will Explore:</a:t>
            </a:r>
            <a:endParaRPr b="1" sz="284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200">
                <a:solidFill>
                  <a:schemeClr val="dk1"/>
                </a:solidFill>
              </a:rPr>
              <a:t>Global Cybersecurity Impact</a:t>
            </a:r>
            <a:br>
              <a:rPr b="1"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Scope and scale of cyber threats across borders.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200">
                <a:solidFill>
                  <a:schemeClr val="dk1"/>
                </a:solidFill>
              </a:rPr>
              <a:t>Hacktivism Defined</a:t>
            </a:r>
            <a:br>
              <a:rPr b="1"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Political and ideological motives behind cyberattacks.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200">
                <a:solidFill>
                  <a:schemeClr val="dk1"/>
                </a:solidFill>
              </a:rPr>
              <a:t>Risk Assessment Principles</a:t>
            </a:r>
            <a:br>
              <a:rPr b="1"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Likelihood × Impact model with real-world application.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200">
                <a:solidFill>
                  <a:schemeClr val="dk1"/>
                </a:solidFill>
              </a:rPr>
              <a:t>Stacked Risk Concept</a:t>
            </a:r>
            <a:br>
              <a:rPr b="1" lang="en" sz="2200">
                <a:solidFill>
                  <a:schemeClr val="dk1"/>
                </a:solidFill>
              </a:rPr>
            </a:br>
            <a:r>
              <a:rPr lang="en" sz="2200">
                <a:solidFill>
                  <a:schemeClr val="dk1"/>
                </a:solidFill>
              </a:rPr>
              <a:t> Compounding vulnerabilities across interconnected systems.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the Global Impact of Cyber Security?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0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Cybersecurity</a:t>
            </a:r>
            <a:r>
              <a:rPr lang="en" sz="1400">
                <a:solidFill>
                  <a:schemeClr val="dk1"/>
                </a:solidFill>
              </a:rPr>
              <a:t> is the practice of protecting digital systems and data from attacks and unauthorized access.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 the global context, cyber incidents affect governments, corporations, and individuals worldwide.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Cross-border threats</a:t>
            </a:r>
            <a:r>
              <a:rPr lang="en" sz="1400">
                <a:solidFill>
                  <a:schemeClr val="dk1"/>
                </a:solidFill>
              </a:rPr>
              <a:t>: Cybercrime ignores national boundaries, amplifying risks.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Hacktivism</a:t>
            </a:r>
            <a:r>
              <a:rPr lang="en" sz="1400">
                <a:solidFill>
                  <a:schemeClr val="dk1"/>
                </a:solidFill>
              </a:rPr>
              <a:t> and cyber warfare are rising, blurring lines between activism and aggression.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Growing digital dependence</a:t>
            </a:r>
            <a:r>
              <a:rPr lang="en" sz="1400">
                <a:solidFill>
                  <a:schemeClr val="dk1"/>
                </a:solidFill>
              </a:rPr>
              <a:t> increases vulnerability and exposure globally.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0c6a0382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Cyber Threats Influence Global Stability</a:t>
            </a:r>
            <a:endParaRPr b="1"/>
          </a:p>
        </p:txBody>
      </p:sp>
      <p:sp>
        <p:nvSpPr>
          <p:cNvPr id="83" name="Google Shape;83;g35e0c6a0382_0_5"/>
          <p:cNvSpPr txBox="1"/>
          <p:nvPr>
            <p:ph idx="1" type="body"/>
          </p:nvPr>
        </p:nvSpPr>
        <p:spPr>
          <a:xfrm>
            <a:off x="311700" y="1152475"/>
            <a:ext cx="80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Through Cyberattacks</a:t>
            </a:r>
            <a:r>
              <a:rPr lang="en" sz="1400">
                <a:solidFill>
                  <a:schemeClr val="dk1"/>
                </a:solidFill>
              </a:rPr>
              <a:t>: Nation-state actors, cybercriminals, and hacktivists disrupt operations, services, and economies.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By Disrupting Infrastructure</a:t>
            </a:r>
            <a:r>
              <a:rPr lang="en" sz="1400">
                <a:solidFill>
                  <a:schemeClr val="dk1"/>
                </a:solidFill>
              </a:rPr>
              <a:t>: Power grids, healthcare, transport, and finance systems are all targeted.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Manipulating Information</a:t>
            </a:r>
            <a:r>
              <a:rPr lang="en" sz="1400">
                <a:solidFill>
                  <a:schemeClr val="dk1"/>
                </a:solidFill>
              </a:rPr>
              <a:t>: Disinformation campaigns can influence elections and public opinion.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Triggering Economic Damage</a:t>
            </a:r>
            <a:r>
              <a:rPr lang="en" sz="1400">
                <a:solidFill>
                  <a:schemeClr val="dk1"/>
                </a:solidFill>
              </a:rPr>
              <a:t>: Ransomware and data breaches lead to massive financial loss.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Creating Global Domino Effects</a:t>
            </a:r>
            <a:r>
              <a:rPr lang="en" sz="1400">
                <a:solidFill>
                  <a:schemeClr val="dk1"/>
                </a:solidFill>
              </a:rPr>
              <a:t>: One compromised system can affect many across borders due to interconnected networks.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0c6a0382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Globally Significant Cyber Threats</a:t>
            </a:r>
            <a:endParaRPr b="1"/>
          </a:p>
        </p:txBody>
      </p:sp>
      <p:sp>
        <p:nvSpPr>
          <p:cNvPr id="89" name="Google Shape;89;g35e0c6a0382_0_13"/>
          <p:cNvSpPr txBox="1"/>
          <p:nvPr>
            <p:ph idx="1" type="body"/>
          </p:nvPr>
        </p:nvSpPr>
        <p:spPr>
          <a:xfrm>
            <a:off x="311700" y="1152475"/>
            <a:ext cx="80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Nation-State Cyberattacks</a:t>
            </a:r>
            <a:r>
              <a:rPr lang="en" sz="1500">
                <a:solidFill>
                  <a:schemeClr val="dk1"/>
                </a:solidFill>
              </a:rPr>
              <a:t>: Coordinated attacks for espionage, disruption, or sabotage (e.g., SolarWinds, Stuxnet).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Hacktivism</a:t>
            </a:r>
            <a:r>
              <a:rPr lang="en" sz="1500">
                <a:solidFill>
                  <a:schemeClr val="dk1"/>
                </a:solidFill>
              </a:rPr>
              <a:t>: Politically motivated attacks (e.g., Anonymous targeting governments).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Ransomware-as-a-Service (RaaS)</a:t>
            </a:r>
            <a:r>
              <a:rPr lang="en" sz="1500">
                <a:solidFill>
                  <a:schemeClr val="dk1"/>
                </a:solidFill>
              </a:rPr>
              <a:t>: Globalized malware attacks using dark web marketplaces.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Phishing Campaigns</a:t>
            </a:r>
            <a:r>
              <a:rPr lang="en" sz="1500">
                <a:solidFill>
                  <a:schemeClr val="dk1"/>
                </a:solidFill>
              </a:rPr>
              <a:t>: Mass email attacks aimed at stealing credentials.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Supply Chain Attacks</a:t>
            </a:r>
            <a:r>
              <a:rPr lang="en" sz="1500">
                <a:solidFill>
                  <a:schemeClr val="dk1"/>
                </a:solidFill>
              </a:rPr>
              <a:t>: Exploiting third-party vendors to reach secure systems.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0c6a0382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Are the Impacts of Global Cyber Threats?</a:t>
            </a:r>
            <a:endParaRPr b="1"/>
          </a:p>
        </p:txBody>
      </p:sp>
      <p:sp>
        <p:nvSpPr>
          <p:cNvPr id="95" name="Google Shape;95;g35e0c6a0382_0_20"/>
          <p:cNvSpPr txBox="1"/>
          <p:nvPr>
            <p:ph idx="1" type="body"/>
          </p:nvPr>
        </p:nvSpPr>
        <p:spPr>
          <a:xfrm>
            <a:off x="311700" y="1152475"/>
            <a:ext cx="80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500">
                <a:solidFill>
                  <a:schemeClr val="dk1"/>
                </a:solidFill>
              </a:rPr>
              <a:t>Economic Disruption</a:t>
            </a:r>
            <a:r>
              <a:rPr lang="en" sz="1500">
                <a:solidFill>
                  <a:schemeClr val="dk1"/>
                </a:solidFill>
              </a:rPr>
              <a:t>: Billions in annual losses (e.g., Colonial Pipeline breach).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500">
                <a:solidFill>
                  <a:schemeClr val="dk1"/>
                </a:solidFill>
              </a:rPr>
              <a:t>Political Instability</a:t>
            </a:r>
            <a:r>
              <a:rPr lang="en" sz="1500">
                <a:solidFill>
                  <a:schemeClr val="dk1"/>
                </a:solidFill>
              </a:rPr>
              <a:t>: Election interference and cyber propaganda undermine democracy.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500">
                <a:solidFill>
                  <a:schemeClr val="dk1"/>
                </a:solidFill>
              </a:rPr>
              <a:t>Reputation Damage</a:t>
            </a:r>
            <a:r>
              <a:rPr lang="en" sz="1500">
                <a:solidFill>
                  <a:schemeClr val="dk1"/>
                </a:solidFill>
              </a:rPr>
              <a:t>: Breaches reduce trust in organizations and governments.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500">
                <a:solidFill>
                  <a:schemeClr val="dk1"/>
                </a:solidFill>
              </a:rPr>
              <a:t>Operational Shutdowns</a:t>
            </a:r>
            <a:r>
              <a:rPr lang="en" sz="1500">
                <a:solidFill>
                  <a:schemeClr val="dk1"/>
                </a:solidFill>
              </a:rPr>
              <a:t>: Critical infrastructure is paralyzed (e.g., hospitals, transportation).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500">
                <a:solidFill>
                  <a:schemeClr val="dk1"/>
                </a:solidFill>
              </a:rPr>
              <a:t>Increased Security Budgets</a:t>
            </a:r>
            <a:r>
              <a:rPr lang="en" sz="1500">
                <a:solidFill>
                  <a:schemeClr val="dk1"/>
                </a:solidFill>
              </a:rPr>
              <a:t>: Nations and businesses are investing more in cyber defense.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0c6a0382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Real World Example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b="1" lang="en" sz="2244"/>
              <a:t>Case Study: The SolarWinds Attack (2020)</a:t>
            </a:r>
            <a:endParaRPr b="1" sz="2244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01" name="Google Shape;101;g35e0c6a0382_0_27"/>
          <p:cNvSpPr txBox="1"/>
          <p:nvPr>
            <p:ph idx="1" type="body"/>
          </p:nvPr>
        </p:nvSpPr>
        <p:spPr>
          <a:xfrm>
            <a:off x="311700" y="1304875"/>
            <a:ext cx="80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What Happened?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Attackers injected malware into SolarWinds' Orion software, affecting 18,000 organizations globally.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Who Was Affected?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US Government agencies, private corporations, and critical infrastructure systems.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Why It Matters: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It revealed the </a:t>
            </a:r>
            <a:r>
              <a:rPr b="1" lang="en" sz="1300">
                <a:solidFill>
                  <a:schemeClr val="dk1"/>
                </a:solidFill>
              </a:rPr>
              <a:t>stacked risk</a:t>
            </a:r>
            <a:r>
              <a:rPr lang="en" sz="1300">
                <a:solidFill>
                  <a:schemeClr val="dk1"/>
                </a:solidFill>
              </a:rPr>
              <a:t> nature of software dependencies—one vendor breach cascaded into national security risks.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1300">
                <a:solidFill>
                  <a:schemeClr val="dk1"/>
                </a:solidFill>
              </a:rPr>
              <a:t>Lesson Learned: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Risk must be evaluated not just at the endpoint, but across the entire digital supply chain.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Practical Activity</a:t>
            </a:r>
            <a:endParaRPr b="1"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311700" y="1152475"/>
            <a:ext cx="792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Cyber Risk Assessment Script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r>
              <a:rPr lang="en" sz="1600">
                <a:solidFill>
                  <a:schemeClr val="dk1"/>
                </a:solidFill>
              </a:rPr>
              <a:t> Simulate a risk scoring system for a hypothetical business scenario.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Script Elements: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Input:</a:t>
            </a:r>
            <a:r>
              <a:rPr lang="en" sz="1400">
                <a:solidFill>
                  <a:schemeClr val="dk1"/>
                </a:solidFill>
              </a:rPr>
              <a:t> Threat likelihood and impact values.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Calculation:</a:t>
            </a:r>
            <a:r>
              <a:rPr lang="en" sz="1400">
                <a:solidFill>
                  <a:schemeClr val="dk1"/>
                </a:solidFill>
              </a:rPr>
              <a:t> Risk Score = Likelihood × Impact.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Output:</a:t>
            </a:r>
            <a:r>
              <a:rPr lang="en" sz="1400">
                <a:solidFill>
                  <a:schemeClr val="dk1"/>
                </a:solidFill>
              </a:rPr>
              <a:t> Severity level and suggested response.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Tools Used:</a:t>
            </a:r>
            <a:r>
              <a:rPr lang="en" sz="1400">
                <a:solidFill>
                  <a:schemeClr val="dk1"/>
                </a:solidFill>
              </a:rPr>
              <a:t> Python, dictionaries, control structures.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Ethical Note:</a:t>
            </a:r>
            <a:r>
              <a:rPr lang="en" sz="1400">
                <a:solidFill>
                  <a:schemeClr val="dk1"/>
                </a:solidFill>
              </a:rPr>
              <a:t> For academic and analytical purposes only.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